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40"/>
  </p:notesMasterIdLst>
  <p:handoutMasterIdLst>
    <p:handoutMasterId r:id="rId41"/>
  </p:handoutMasterIdLst>
  <p:sldIdLst>
    <p:sldId id="318" r:id="rId3"/>
    <p:sldId id="352" r:id="rId4"/>
    <p:sldId id="524" r:id="rId5"/>
    <p:sldId id="528" r:id="rId6"/>
    <p:sldId id="525" r:id="rId7"/>
    <p:sldId id="526" r:id="rId8"/>
    <p:sldId id="527" r:id="rId9"/>
    <p:sldId id="464" r:id="rId10"/>
    <p:sldId id="537" r:id="rId11"/>
    <p:sldId id="529" r:id="rId12"/>
    <p:sldId id="492" r:id="rId13"/>
    <p:sldId id="494" r:id="rId14"/>
    <p:sldId id="495" r:id="rId15"/>
    <p:sldId id="545" r:id="rId16"/>
    <p:sldId id="546" r:id="rId17"/>
    <p:sldId id="547" r:id="rId18"/>
    <p:sldId id="548" r:id="rId19"/>
    <p:sldId id="496" r:id="rId20"/>
    <p:sldId id="499" r:id="rId21"/>
    <p:sldId id="553" r:id="rId22"/>
    <p:sldId id="497" r:id="rId23"/>
    <p:sldId id="498" r:id="rId24"/>
    <p:sldId id="500" r:id="rId25"/>
    <p:sldId id="504" r:id="rId26"/>
    <p:sldId id="536" r:id="rId27"/>
    <p:sldId id="538" r:id="rId28"/>
    <p:sldId id="539" r:id="rId29"/>
    <p:sldId id="540" r:id="rId30"/>
    <p:sldId id="551" r:id="rId31"/>
    <p:sldId id="552" r:id="rId32"/>
    <p:sldId id="554" r:id="rId33"/>
    <p:sldId id="555" r:id="rId34"/>
    <p:sldId id="558" r:id="rId35"/>
    <p:sldId id="559" r:id="rId36"/>
    <p:sldId id="560" r:id="rId37"/>
    <p:sldId id="522" r:id="rId38"/>
    <p:sldId id="562" r:id="rId39"/>
  </p:sldIdLst>
  <p:sldSz cx="9144000" cy="6858000" type="screen4x3"/>
  <p:notesSz cx="7053263" cy="9393238"/>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99FF"/>
    <a:srgbClr val="FFFFFF"/>
    <a:srgbClr val="FFFF66"/>
    <a:srgbClr val="FF0000"/>
    <a:srgbClr val="CE1C29"/>
    <a:srgbClr val="D8CEFE"/>
    <a:srgbClr val="C9BB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494" autoAdjust="0"/>
    <p:restoredTop sz="87894" autoAdjust="0"/>
  </p:normalViewPr>
  <p:slideViewPr>
    <p:cSldViewPr showGuides="1">
      <p:cViewPr>
        <p:scale>
          <a:sx n="66" d="100"/>
          <a:sy n="66" d="100"/>
        </p:scale>
        <p:origin x="-70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bwMode="auto">
          <a:xfrm>
            <a:off x="0" y="0"/>
            <a:ext cx="3057525" cy="469900"/>
          </a:xfrm>
          <a:prstGeom prst="rect">
            <a:avLst/>
          </a:prstGeom>
          <a:noFill/>
          <a:ln w="9525">
            <a:noFill/>
            <a:miter lim="800000"/>
            <a:headEnd/>
            <a:tailEnd/>
          </a:ln>
          <a:effectLst/>
        </p:spPr>
        <p:txBody>
          <a:bodyPr vert="horz" wrap="square" lIns="90599" tIns="45299" rIns="90599" bIns="45299" numCol="1" anchor="t" anchorCtr="0" compatLnSpc="1">
            <a:prstTxWarp prst="textNoShape">
              <a:avLst/>
            </a:prstTxWarp>
          </a:bodyPr>
          <a:lstStyle>
            <a:lvl1pPr algn="l" defTabSz="906463" eaLnBrk="1" hangingPunct="1">
              <a:defRPr sz="1200"/>
            </a:lvl1pPr>
          </a:lstStyle>
          <a:p>
            <a:endParaRPr lang="en-US"/>
          </a:p>
        </p:txBody>
      </p:sp>
      <p:sp>
        <p:nvSpPr>
          <p:cNvPr id="352259" name="Rectangle 3"/>
          <p:cNvSpPr>
            <a:spLocks noGrp="1" noChangeArrowheads="1"/>
          </p:cNvSpPr>
          <p:nvPr>
            <p:ph type="dt" sz="quarter" idx="1"/>
          </p:nvPr>
        </p:nvSpPr>
        <p:spPr bwMode="auto">
          <a:xfrm>
            <a:off x="3994150" y="0"/>
            <a:ext cx="3057525" cy="469900"/>
          </a:xfrm>
          <a:prstGeom prst="rect">
            <a:avLst/>
          </a:prstGeom>
          <a:noFill/>
          <a:ln w="9525">
            <a:noFill/>
            <a:miter lim="800000"/>
            <a:headEnd/>
            <a:tailEnd/>
          </a:ln>
          <a:effectLst/>
        </p:spPr>
        <p:txBody>
          <a:bodyPr vert="horz" wrap="square" lIns="90599" tIns="45299" rIns="90599" bIns="45299" numCol="1" anchor="t" anchorCtr="0" compatLnSpc="1">
            <a:prstTxWarp prst="textNoShape">
              <a:avLst/>
            </a:prstTxWarp>
          </a:bodyPr>
          <a:lstStyle>
            <a:lvl1pPr defTabSz="906463" eaLnBrk="1" hangingPunct="1">
              <a:defRPr sz="1200"/>
            </a:lvl1pPr>
          </a:lstStyle>
          <a:p>
            <a:endParaRPr lang="en-US"/>
          </a:p>
        </p:txBody>
      </p:sp>
      <p:sp>
        <p:nvSpPr>
          <p:cNvPr id="352260" name="Rectangle 4"/>
          <p:cNvSpPr>
            <a:spLocks noGrp="1" noChangeArrowheads="1"/>
          </p:cNvSpPr>
          <p:nvPr>
            <p:ph type="ftr" sz="quarter" idx="2"/>
          </p:nvPr>
        </p:nvSpPr>
        <p:spPr bwMode="auto">
          <a:xfrm>
            <a:off x="0" y="8921750"/>
            <a:ext cx="3057525" cy="469900"/>
          </a:xfrm>
          <a:prstGeom prst="rect">
            <a:avLst/>
          </a:prstGeom>
          <a:noFill/>
          <a:ln w="9525">
            <a:noFill/>
            <a:miter lim="800000"/>
            <a:headEnd/>
            <a:tailEnd/>
          </a:ln>
          <a:effectLst/>
        </p:spPr>
        <p:txBody>
          <a:bodyPr vert="horz" wrap="square" lIns="90599" tIns="45299" rIns="90599" bIns="45299" numCol="1" anchor="b" anchorCtr="0" compatLnSpc="1">
            <a:prstTxWarp prst="textNoShape">
              <a:avLst/>
            </a:prstTxWarp>
          </a:bodyPr>
          <a:lstStyle>
            <a:lvl1pPr algn="l" defTabSz="906463" eaLnBrk="1" hangingPunct="1">
              <a:defRPr sz="1200"/>
            </a:lvl1pPr>
          </a:lstStyle>
          <a:p>
            <a:endParaRPr lang="en-US"/>
          </a:p>
        </p:txBody>
      </p:sp>
      <p:sp>
        <p:nvSpPr>
          <p:cNvPr id="352261" name="Rectangle 5"/>
          <p:cNvSpPr>
            <a:spLocks noGrp="1" noChangeArrowheads="1"/>
          </p:cNvSpPr>
          <p:nvPr>
            <p:ph type="sldNum" sz="quarter" idx="3"/>
          </p:nvPr>
        </p:nvSpPr>
        <p:spPr bwMode="auto">
          <a:xfrm>
            <a:off x="3994150" y="8921750"/>
            <a:ext cx="3057525" cy="469900"/>
          </a:xfrm>
          <a:prstGeom prst="rect">
            <a:avLst/>
          </a:prstGeom>
          <a:noFill/>
          <a:ln w="9525">
            <a:noFill/>
            <a:miter lim="800000"/>
            <a:headEnd/>
            <a:tailEnd/>
          </a:ln>
          <a:effectLst/>
        </p:spPr>
        <p:txBody>
          <a:bodyPr vert="horz" wrap="square" lIns="90599" tIns="45299" rIns="90599" bIns="45299" numCol="1" anchor="b" anchorCtr="0" compatLnSpc="1">
            <a:prstTxWarp prst="textNoShape">
              <a:avLst/>
            </a:prstTxWarp>
          </a:bodyPr>
          <a:lstStyle>
            <a:lvl1pPr defTabSz="906463" eaLnBrk="1" hangingPunct="1">
              <a:defRPr sz="1200"/>
            </a:lvl1pPr>
          </a:lstStyle>
          <a:p>
            <a:fld id="{C713FF1E-30EC-4DE5-8DF9-0942934BE26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57525" cy="469900"/>
          </a:xfrm>
          <a:prstGeom prst="rect">
            <a:avLst/>
          </a:prstGeom>
          <a:noFill/>
          <a:ln w="9525">
            <a:noFill/>
            <a:miter lim="800000"/>
            <a:headEnd/>
            <a:tailEnd/>
          </a:ln>
          <a:effectLst/>
        </p:spPr>
        <p:txBody>
          <a:bodyPr vert="horz" wrap="square" lIns="93978" tIns="46989" rIns="93978" bIns="46989" numCol="1" anchor="t" anchorCtr="0" compatLnSpc="1">
            <a:prstTxWarp prst="textNoShape">
              <a:avLst/>
            </a:prstTxWarp>
          </a:bodyPr>
          <a:lstStyle>
            <a:lvl1pPr algn="l" defTabSz="939800" eaLnBrk="1" hangingPunct="1">
              <a:defRPr sz="1200"/>
            </a:lvl1pPr>
          </a:lstStyle>
          <a:p>
            <a:endParaRPr lang="en-US"/>
          </a:p>
        </p:txBody>
      </p:sp>
      <p:sp>
        <p:nvSpPr>
          <p:cNvPr id="10243" name="Rectangle 3"/>
          <p:cNvSpPr>
            <a:spLocks noGrp="1" noChangeArrowheads="1"/>
          </p:cNvSpPr>
          <p:nvPr>
            <p:ph type="dt" idx="1"/>
          </p:nvPr>
        </p:nvSpPr>
        <p:spPr bwMode="auto">
          <a:xfrm>
            <a:off x="3994150" y="0"/>
            <a:ext cx="3057525" cy="469900"/>
          </a:xfrm>
          <a:prstGeom prst="rect">
            <a:avLst/>
          </a:prstGeom>
          <a:noFill/>
          <a:ln w="9525">
            <a:noFill/>
            <a:miter lim="800000"/>
            <a:headEnd/>
            <a:tailEnd/>
          </a:ln>
          <a:effectLst/>
        </p:spPr>
        <p:txBody>
          <a:bodyPr vert="horz" wrap="square" lIns="93978" tIns="46989" rIns="93978" bIns="46989" numCol="1" anchor="t" anchorCtr="0" compatLnSpc="1">
            <a:prstTxWarp prst="textNoShape">
              <a:avLst/>
            </a:prstTxWarp>
          </a:bodyPr>
          <a:lstStyle>
            <a:lvl1pPr defTabSz="939800" eaLnBrk="1" hangingPunct="1">
              <a:defRPr sz="1200"/>
            </a:lvl1pPr>
          </a:lstStyle>
          <a:p>
            <a:endParaRPr lang="en-US"/>
          </a:p>
        </p:txBody>
      </p:sp>
      <p:sp>
        <p:nvSpPr>
          <p:cNvPr id="10244" name="Rectangle 4"/>
          <p:cNvSpPr>
            <a:spLocks noGrp="1" noRot="1" noChangeAspect="1" noChangeArrowheads="1" noTextEdit="1"/>
          </p:cNvSpPr>
          <p:nvPr>
            <p:ph type="sldImg" idx="2"/>
          </p:nvPr>
        </p:nvSpPr>
        <p:spPr bwMode="auto">
          <a:xfrm>
            <a:off x="1177925" y="703263"/>
            <a:ext cx="4697413" cy="3522662"/>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4850" y="4460875"/>
            <a:ext cx="5643563" cy="4229100"/>
          </a:xfrm>
          <a:prstGeom prst="rect">
            <a:avLst/>
          </a:prstGeom>
          <a:noFill/>
          <a:ln w="9525">
            <a:noFill/>
            <a:miter lim="800000"/>
            <a:headEnd/>
            <a:tailEnd/>
          </a:ln>
          <a:effectLst/>
        </p:spPr>
        <p:txBody>
          <a:bodyPr vert="horz" wrap="square" lIns="93978" tIns="46989" rIns="93978" bIns="469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921750"/>
            <a:ext cx="3057525" cy="469900"/>
          </a:xfrm>
          <a:prstGeom prst="rect">
            <a:avLst/>
          </a:prstGeom>
          <a:noFill/>
          <a:ln w="9525">
            <a:noFill/>
            <a:miter lim="800000"/>
            <a:headEnd/>
            <a:tailEnd/>
          </a:ln>
          <a:effectLst/>
        </p:spPr>
        <p:txBody>
          <a:bodyPr vert="horz" wrap="square" lIns="93978" tIns="46989" rIns="93978" bIns="46989" numCol="1" anchor="b" anchorCtr="0" compatLnSpc="1">
            <a:prstTxWarp prst="textNoShape">
              <a:avLst/>
            </a:prstTxWarp>
          </a:bodyPr>
          <a:lstStyle>
            <a:lvl1pPr algn="l" defTabSz="939800" eaLnBrk="1" hangingPunct="1">
              <a:defRPr sz="1200"/>
            </a:lvl1pPr>
          </a:lstStyle>
          <a:p>
            <a:endParaRPr lang="en-US"/>
          </a:p>
        </p:txBody>
      </p:sp>
      <p:sp>
        <p:nvSpPr>
          <p:cNvPr id="10247" name="Rectangle 7"/>
          <p:cNvSpPr>
            <a:spLocks noGrp="1" noChangeArrowheads="1"/>
          </p:cNvSpPr>
          <p:nvPr>
            <p:ph type="sldNum" sz="quarter" idx="5"/>
          </p:nvPr>
        </p:nvSpPr>
        <p:spPr bwMode="auto">
          <a:xfrm>
            <a:off x="3994150" y="8921750"/>
            <a:ext cx="3057525" cy="469900"/>
          </a:xfrm>
          <a:prstGeom prst="rect">
            <a:avLst/>
          </a:prstGeom>
          <a:noFill/>
          <a:ln w="9525">
            <a:noFill/>
            <a:miter lim="800000"/>
            <a:headEnd/>
            <a:tailEnd/>
          </a:ln>
          <a:effectLst/>
        </p:spPr>
        <p:txBody>
          <a:bodyPr vert="horz" wrap="square" lIns="93978" tIns="46989" rIns="93978" bIns="46989" numCol="1" anchor="b" anchorCtr="0" compatLnSpc="1">
            <a:prstTxWarp prst="textNoShape">
              <a:avLst/>
            </a:prstTxWarp>
          </a:bodyPr>
          <a:lstStyle>
            <a:lvl1pPr defTabSz="939800" eaLnBrk="1" hangingPunct="1">
              <a:defRPr sz="1200"/>
            </a:lvl1pPr>
          </a:lstStyle>
          <a:p>
            <a:fld id="{9C78BF84-BEB3-4D1A-84CC-3A7E4C75577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C396C-05E2-4103-968D-4077E2892DF5}" type="slidenum">
              <a:rPr lang="en-US"/>
              <a:pPr/>
              <a:t>16</a:t>
            </a:fld>
            <a:endParaRPr lang="en-US"/>
          </a:p>
        </p:txBody>
      </p:sp>
      <p:sp>
        <p:nvSpPr>
          <p:cNvPr id="883714" name="Rectangle 2"/>
          <p:cNvSpPr>
            <a:spLocks noGrp="1" noRot="1" noChangeAspect="1" noChangeArrowheads="1" noTextEdit="1"/>
          </p:cNvSpPr>
          <p:nvPr>
            <p:ph type="sldImg"/>
          </p:nvPr>
        </p:nvSpPr>
        <p:spPr>
          <a:xfrm>
            <a:off x="1179513" y="704850"/>
            <a:ext cx="4694237" cy="3521075"/>
          </a:xfrm>
          <a:ln/>
        </p:spPr>
      </p:sp>
      <p:sp>
        <p:nvSpPr>
          <p:cNvPr id="883715" name="Rectangle 3"/>
          <p:cNvSpPr>
            <a:spLocks noGrp="1" noChangeArrowheads="1"/>
          </p:cNvSpPr>
          <p:nvPr>
            <p:ph type="body" idx="1"/>
          </p:nvPr>
        </p:nvSpPr>
        <p:spPr>
          <a:xfrm>
            <a:off x="706438" y="4462463"/>
            <a:ext cx="5640387" cy="422592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6D72-D120-45C8-BDDE-48E054B3E767}" type="slidenum">
              <a:rPr lang="en-US"/>
              <a:pPr/>
              <a:t>17</a:t>
            </a:fld>
            <a:endParaRPr lang="en-US"/>
          </a:p>
        </p:txBody>
      </p:sp>
      <p:sp>
        <p:nvSpPr>
          <p:cNvPr id="885762" name="Rectangle 2"/>
          <p:cNvSpPr>
            <a:spLocks noGrp="1" noRot="1" noChangeAspect="1" noChangeArrowheads="1" noTextEdit="1"/>
          </p:cNvSpPr>
          <p:nvPr>
            <p:ph type="sldImg"/>
          </p:nvPr>
        </p:nvSpPr>
        <p:spPr>
          <a:xfrm>
            <a:off x="1179513" y="704850"/>
            <a:ext cx="4694237" cy="3521075"/>
          </a:xfrm>
          <a:ln/>
        </p:spPr>
      </p:sp>
      <p:sp>
        <p:nvSpPr>
          <p:cNvPr id="885763" name="Rectangle 3"/>
          <p:cNvSpPr>
            <a:spLocks noGrp="1" noChangeArrowheads="1"/>
          </p:cNvSpPr>
          <p:nvPr>
            <p:ph type="body" idx="1"/>
          </p:nvPr>
        </p:nvSpPr>
        <p:spPr>
          <a:xfrm>
            <a:off x="706438" y="4462463"/>
            <a:ext cx="5640387" cy="4225925"/>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18B503-1D78-4118-85E4-F635A8F580B5}" type="slidenum">
              <a:rPr lang="en-US"/>
              <a:pPr/>
              <a:t>18</a:t>
            </a:fld>
            <a:endParaRPr lang="en-US"/>
          </a:p>
        </p:txBody>
      </p:sp>
      <p:sp>
        <p:nvSpPr>
          <p:cNvPr id="799746" name="Rectangle 7"/>
          <p:cNvSpPr txBox="1">
            <a:spLocks noGrp="1" noChangeArrowheads="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72200EDF-5A94-49E9-9FBD-5E31F48A366B}" type="slidenum">
              <a:rPr lang="en-GB" sz="1200"/>
              <a:pPr defTabSz="922338"/>
              <a:t>18</a:t>
            </a:fld>
            <a:endParaRPr lang="en-GB" sz="1200"/>
          </a:p>
        </p:txBody>
      </p:sp>
      <p:sp>
        <p:nvSpPr>
          <p:cNvPr id="799747" name="Rectangle 2"/>
          <p:cNvSpPr>
            <a:spLocks noGrp="1" noRot="1" noChangeAspect="1" noChangeArrowheads="1" noTextEdit="1"/>
          </p:cNvSpPr>
          <p:nvPr>
            <p:ph type="sldImg"/>
          </p:nvPr>
        </p:nvSpPr>
        <p:spPr>
          <a:xfrm>
            <a:off x="1179513" y="704850"/>
            <a:ext cx="4694237" cy="3521075"/>
          </a:xfrm>
          <a:ln/>
        </p:spPr>
      </p:sp>
      <p:sp>
        <p:nvSpPr>
          <p:cNvPr id="799748" name="Rectangle 3"/>
          <p:cNvSpPr>
            <a:spLocks noGrp="1" noChangeArrowheads="1"/>
          </p:cNvSpPr>
          <p:nvPr>
            <p:ph type="body" idx="1"/>
          </p:nvPr>
        </p:nvSpPr>
        <p:spPr>
          <a:xfrm>
            <a:off x="706438" y="4462463"/>
            <a:ext cx="5640387" cy="4225925"/>
          </a:xfrm>
          <a:noFill/>
        </p:spPr>
        <p:txBody>
          <a:bodyPr lIns="92217" tIns="46109" rIns="92217" bIns="46109"/>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234FC-68F3-4763-AD73-AD0F9639FEE2}" type="slidenum">
              <a:rPr lang="en-US"/>
              <a:pPr/>
              <a:t>20</a:t>
            </a:fld>
            <a:endParaRPr lang="en-US"/>
          </a:p>
        </p:txBody>
      </p:sp>
      <p:sp>
        <p:nvSpPr>
          <p:cNvPr id="897026" name="Rectangle 2"/>
          <p:cNvSpPr>
            <a:spLocks noGrp="1" noRot="1" noChangeAspect="1" noChangeArrowheads="1" noTextEdit="1"/>
          </p:cNvSpPr>
          <p:nvPr>
            <p:ph type="sldImg"/>
          </p:nvPr>
        </p:nvSpPr>
        <p:spPr>
          <a:xfrm>
            <a:off x="866775" y="247650"/>
            <a:ext cx="5376863" cy="4032250"/>
          </a:xfrm>
          <a:ln/>
        </p:spPr>
      </p:sp>
      <p:sp>
        <p:nvSpPr>
          <p:cNvPr id="897027" name="Rectangle 3"/>
          <p:cNvSpPr>
            <a:spLocks noGrp="1" noChangeArrowheads="1"/>
          </p:cNvSpPr>
          <p:nvPr>
            <p:ph type="body" idx="1"/>
          </p:nvPr>
        </p:nvSpPr>
        <p:spPr>
          <a:xfrm>
            <a:off x="773113" y="4424363"/>
            <a:ext cx="5502275" cy="4297362"/>
          </a:xfrm>
        </p:spPr>
        <p:txBody>
          <a:bodyPr lIns="97246" tIns="51013" rIns="97246" bIns="51013"/>
          <a:lstStyle/>
          <a:p>
            <a:pPr marL="112713" indent="-112713" defTabSz="1020763"/>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5775D0-32AD-4912-BE4C-6D8BD92CA198}" type="slidenum">
              <a:rPr lang="en-US"/>
              <a:pPr/>
              <a:t>21</a:t>
            </a:fld>
            <a:endParaRPr lang="en-US"/>
          </a:p>
        </p:txBody>
      </p:sp>
      <p:sp>
        <p:nvSpPr>
          <p:cNvPr id="801794" name="Rectangle 7"/>
          <p:cNvSpPr txBox="1">
            <a:spLocks noGrp="1" noChangeArrowheads="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363C18F9-6CB7-4FC4-A411-9C6D75247D75}" type="slidenum">
              <a:rPr lang="en-GB" sz="1200"/>
              <a:pPr defTabSz="922338"/>
              <a:t>21</a:t>
            </a:fld>
            <a:endParaRPr lang="en-GB" sz="1200"/>
          </a:p>
        </p:txBody>
      </p:sp>
      <p:sp>
        <p:nvSpPr>
          <p:cNvPr id="801795" name="Rectangle 2"/>
          <p:cNvSpPr>
            <a:spLocks noGrp="1" noRot="1" noChangeAspect="1" noChangeArrowheads="1" noTextEdit="1"/>
          </p:cNvSpPr>
          <p:nvPr>
            <p:ph type="sldImg"/>
          </p:nvPr>
        </p:nvSpPr>
        <p:spPr>
          <a:xfrm>
            <a:off x="1179513" y="704850"/>
            <a:ext cx="4694237" cy="3521075"/>
          </a:xfrm>
          <a:ln/>
        </p:spPr>
      </p:sp>
      <p:sp>
        <p:nvSpPr>
          <p:cNvPr id="801796" name="Rectangle 3"/>
          <p:cNvSpPr>
            <a:spLocks noGrp="1" noChangeArrowheads="1"/>
          </p:cNvSpPr>
          <p:nvPr>
            <p:ph type="body" idx="1"/>
          </p:nvPr>
        </p:nvSpPr>
        <p:spPr>
          <a:xfrm>
            <a:off x="941388" y="4462463"/>
            <a:ext cx="5170487" cy="4225925"/>
          </a:xfrm>
        </p:spPr>
        <p:txBody>
          <a:bodyPr lIns="92217" tIns="46109" rIns="92217" bIns="46109"/>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8C49C7-39CA-41B4-8AF9-3EC9020EBC1C}" type="slidenum">
              <a:rPr lang="en-US"/>
              <a:pPr/>
              <a:t>22</a:t>
            </a:fld>
            <a:endParaRPr lang="en-US"/>
          </a:p>
        </p:txBody>
      </p:sp>
      <p:sp>
        <p:nvSpPr>
          <p:cNvPr id="803842" name="Rectangle 7"/>
          <p:cNvSpPr txBox="1">
            <a:spLocks noGrp="1" noChangeArrowheads="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45D2B246-6FCB-4983-86CD-F41126727CE8}" type="slidenum">
              <a:rPr lang="en-GB" sz="1200"/>
              <a:pPr defTabSz="922338"/>
              <a:t>22</a:t>
            </a:fld>
            <a:endParaRPr lang="en-GB" sz="1200"/>
          </a:p>
        </p:txBody>
      </p:sp>
      <p:sp>
        <p:nvSpPr>
          <p:cNvPr id="803843" name="Rectangle 2"/>
          <p:cNvSpPr>
            <a:spLocks noGrp="1" noRot="1" noChangeAspect="1" noChangeArrowheads="1" noTextEdit="1"/>
          </p:cNvSpPr>
          <p:nvPr>
            <p:ph type="sldImg"/>
          </p:nvPr>
        </p:nvSpPr>
        <p:spPr>
          <a:xfrm>
            <a:off x="1179513" y="704850"/>
            <a:ext cx="4694237" cy="3521075"/>
          </a:xfrm>
          <a:ln/>
        </p:spPr>
      </p:sp>
      <p:sp>
        <p:nvSpPr>
          <p:cNvPr id="803844" name="Rectangle 3"/>
          <p:cNvSpPr>
            <a:spLocks noGrp="1" noChangeArrowheads="1"/>
          </p:cNvSpPr>
          <p:nvPr>
            <p:ph type="body" idx="1"/>
          </p:nvPr>
        </p:nvSpPr>
        <p:spPr>
          <a:xfrm>
            <a:off x="941388" y="4462463"/>
            <a:ext cx="5170487" cy="4225925"/>
          </a:xfrm>
        </p:spPr>
        <p:txBody>
          <a:bodyPr lIns="92217" tIns="46109" rIns="92217" bIns="46109"/>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EFF5975-B0A6-49E9-9FAF-B36FDA18E2E4}" type="slidenum">
              <a:rPr lang="en-US"/>
              <a:pPr/>
              <a:t>24</a:t>
            </a:fld>
            <a:endParaRPr lang="en-US"/>
          </a:p>
        </p:txBody>
      </p:sp>
      <p:sp>
        <p:nvSpPr>
          <p:cNvPr id="813058" name="Rectangle 7"/>
          <p:cNvSpPr txBox="1">
            <a:spLocks noGrp="1" noChangeArrowheads="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EC1388D8-AC2E-4790-9DA4-20E375039D62}" type="slidenum">
              <a:rPr lang="en-GB" sz="1200"/>
              <a:pPr defTabSz="922338"/>
              <a:t>24</a:t>
            </a:fld>
            <a:endParaRPr lang="en-GB" sz="1200"/>
          </a:p>
        </p:txBody>
      </p:sp>
      <p:sp>
        <p:nvSpPr>
          <p:cNvPr id="813059" name="Rectangle 2"/>
          <p:cNvSpPr>
            <a:spLocks noGrp="1" noRot="1" noChangeAspect="1" noChangeArrowheads="1" noTextEdit="1"/>
          </p:cNvSpPr>
          <p:nvPr>
            <p:ph type="sldImg"/>
          </p:nvPr>
        </p:nvSpPr>
        <p:spPr>
          <a:xfrm>
            <a:off x="1179513" y="704850"/>
            <a:ext cx="4694237" cy="3521075"/>
          </a:xfrm>
          <a:ln/>
        </p:spPr>
      </p:sp>
      <p:sp>
        <p:nvSpPr>
          <p:cNvPr id="813060" name="Rectangle 3"/>
          <p:cNvSpPr>
            <a:spLocks noGrp="1" noChangeArrowheads="1"/>
          </p:cNvSpPr>
          <p:nvPr>
            <p:ph type="body" idx="1"/>
          </p:nvPr>
        </p:nvSpPr>
        <p:spPr>
          <a:xfrm>
            <a:off x="941388" y="4462463"/>
            <a:ext cx="5170487" cy="4225925"/>
          </a:xfrm>
        </p:spPr>
        <p:txBody>
          <a:bodyPr lIns="92217" tIns="46109" rIns="92217" bIns="46109"/>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7A026-CAA6-4228-B750-C390E5E88C51}" type="slidenum">
              <a:rPr lang="en-US"/>
              <a:pPr/>
              <a:t>26</a:t>
            </a:fld>
            <a:endParaRPr lang="en-US"/>
          </a:p>
        </p:txBody>
      </p:sp>
      <p:sp>
        <p:nvSpPr>
          <p:cNvPr id="871426" name="Rectangle 2"/>
          <p:cNvSpPr>
            <a:spLocks noGrp="1" noRot="1" noChangeAspect="1" noChangeArrowheads="1" noTextEdit="1"/>
          </p:cNvSpPr>
          <p:nvPr>
            <p:ph type="sldImg"/>
          </p:nvPr>
        </p:nvSpPr>
        <p:spPr>
          <a:xfrm>
            <a:off x="1177925" y="704850"/>
            <a:ext cx="4697413" cy="3522663"/>
          </a:xfrm>
          <a:ln/>
        </p:spPr>
      </p:sp>
      <p:sp>
        <p:nvSpPr>
          <p:cNvPr id="871427" name="Rectangle 3"/>
          <p:cNvSpPr>
            <a:spLocks noGrp="1" noChangeArrowheads="1"/>
          </p:cNvSpPr>
          <p:nvPr>
            <p:ph type="body" idx="1"/>
          </p:nvPr>
        </p:nvSpPr>
        <p:spPr>
          <a:xfrm>
            <a:off x="939800" y="4462463"/>
            <a:ext cx="5173663" cy="4225925"/>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BF4801-C4C4-4015-9FDD-1CE6BF033CBB}" type="slidenum">
              <a:rPr lang="en-US"/>
              <a:pPr/>
              <a:t>3</a:t>
            </a:fld>
            <a:endParaRPr lang="en-US"/>
          </a:p>
        </p:txBody>
      </p:sp>
      <p:sp>
        <p:nvSpPr>
          <p:cNvPr id="848898" name="Rectangle 7"/>
          <p:cNvSpPr txBox="1">
            <a:spLocks noGrp="1" noChangeArrowheads="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1B3122DA-6F87-4D79-A54A-A4CB94055AAF}" type="slidenum">
              <a:rPr lang="en-GB" sz="1200"/>
              <a:pPr defTabSz="922338"/>
              <a:t>3</a:t>
            </a:fld>
            <a:endParaRPr lang="en-GB" sz="1200"/>
          </a:p>
        </p:txBody>
      </p:sp>
      <p:sp>
        <p:nvSpPr>
          <p:cNvPr id="848899" name="Rectangle 2"/>
          <p:cNvSpPr>
            <a:spLocks noGrp="1" noRot="1" noChangeAspect="1" noChangeArrowheads="1" noTextEdit="1"/>
          </p:cNvSpPr>
          <p:nvPr>
            <p:ph type="sldImg"/>
          </p:nvPr>
        </p:nvSpPr>
        <p:spPr>
          <a:xfrm>
            <a:off x="1179513" y="704850"/>
            <a:ext cx="4694237" cy="3521075"/>
          </a:xfrm>
          <a:ln/>
        </p:spPr>
      </p:sp>
      <p:sp>
        <p:nvSpPr>
          <p:cNvPr id="848900" name="Rectangle 3"/>
          <p:cNvSpPr>
            <a:spLocks noGrp="1" noChangeArrowheads="1"/>
          </p:cNvSpPr>
          <p:nvPr>
            <p:ph type="body" idx="1"/>
          </p:nvPr>
        </p:nvSpPr>
        <p:spPr>
          <a:xfrm>
            <a:off x="706438" y="4462463"/>
            <a:ext cx="5640387" cy="4225925"/>
          </a:xfrm>
        </p:spPr>
        <p:txBody>
          <a:bodyPr lIns="92217" tIns="46109" rIns="92217" bIns="46109"/>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37C2F-8E5A-4CA3-B835-77027097F4F0}" type="slidenum">
              <a:rPr lang="en-US"/>
              <a:pPr/>
              <a:t>30</a:t>
            </a:fld>
            <a:endParaRPr lang="en-US"/>
          </a:p>
        </p:txBody>
      </p:sp>
      <p:sp>
        <p:nvSpPr>
          <p:cNvPr id="892930" name="Rectangle 2"/>
          <p:cNvSpPr>
            <a:spLocks noGrp="1" noRot="1" noChangeAspect="1" noChangeArrowheads="1" noTextEdit="1"/>
          </p:cNvSpPr>
          <p:nvPr>
            <p:ph type="sldImg"/>
          </p:nvPr>
        </p:nvSpPr>
        <p:spPr>
          <a:xfrm>
            <a:off x="552450" y="312738"/>
            <a:ext cx="5946775" cy="4460875"/>
          </a:xfrm>
          <a:ln/>
        </p:spPr>
      </p:sp>
      <p:sp>
        <p:nvSpPr>
          <p:cNvPr id="892931" name="Rectangle 3"/>
          <p:cNvSpPr>
            <a:spLocks noGrp="1" noChangeArrowheads="1"/>
          </p:cNvSpPr>
          <p:nvPr>
            <p:ph type="body" idx="1"/>
          </p:nvPr>
        </p:nvSpPr>
        <p:spPr>
          <a:xfrm>
            <a:off x="547688" y="5089525"/>
            <a:ext cx="5876925" cy="3732213"/>
          </a:xfrm>
        </p:spPr>
        <p:txBody>
          <a:bodyPr/>
          <a:lstStyle/>
          <a:p>
            <a:pPr lvl="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4C13B-24C1-4AD6-8474-FFD3668E35B2}" type="slidenum">
              <a:rPr lang="en-US"/>
              <a:pPr/>
              <a:t>32</a:t>
            </a:fld>
            <a:endParaRPr lang="en-US"/>
          </a:p>
        </p:txBody>
      </p:sp>
      <p:sp>
        <p:nvSpPr>
          <p:cNvPr id="900098" name="Rectangle 2"/>
          <p:cNvSpPr>
            <a:spLocks noGrp="1" noRot="1" noChangeAspect="1" noChangeArrowheads="1" noTextEdit="1"/>
          </p:cNvSpPr>
          <p:nvPr>
            <p:ph type="sldImg"/>
          </p:nvPr>
        </p:nvSpPr>
        <p:spPr>
          <a:xfrm>
            <a:off x="1179513" y="704850"/>
            <a:ext cx="4694237" cy="3521075"/>
          </a:xfrm>
          <a:ln/>
        </p:spPr>
      </p:sp>
      <p:sp>
        <p:nvSpPr>
          <p:cNvPr id="900099" name="Rectangle 3"/>
          <p:cNvSpPr>
            <a:spLocks noGrp="1" noChangeArrowheads="1"/>
          </p:cNvSpPr>
          <p:nvPr>
            <p:ph type="body" idx="1"/>
          </p:nvPr>
        </p:nvSpPr>
        <p:spPr>
          <a:xfrm>
            <a:off x="941388" y="4462463"/>
            <a:ext cx="5170487" cy="4225925"/>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E6481-DDBC-40A3-8BF7-A28F28029A56}" type="slidenum">
              <a:rPr lang="en-US"/>
              <a:pPr/>
              <a:t>34</a:t>
            </a:fld>
            <a:endParaRPr lang="en-US"/>
          </a:p>
        </p:txBody>
      </p:sp>
      <p:sp>
        <p:nvSpPr>
          <p:cNvPr id="907266" name="Rectangle 2"/>
          <p:cNvSpPr>
            <a:spLocks noGrp="1" noRot="1" noChangeAspect="1" noChangeArrowheads="1" noTextEdit="1"/>
          </p:cNvSpPr>
          <p:nvPr>
            <p:ph type="sldImg"/>
          </p:nvPr>
        </p:nvSpPr>
        <p:spPr>
          <a:xfrm>
            <a:off x="1179513" y="704850"/>
            <a:ext cx="4694237" cy="3521075"/>
          </a:xfrm>
          <a:ln/>
        </p:spPr>
      </p:sp>
      <p:sp>
        <p:nvSpPr>
          <p:cNvPr id="907267" name="Rectangle 3"/>
          <p:cNvSpPr>
            <a:spLocks noGrp="1" noChangeArrowheads="1"/>
          </p:cNvSpPr>
          <p:nvPr>
            <p:ph type="body" idx="1"/>
          </p:nvPr>
        </p:nvSpPr>
        <p:spPr>
          <a:xfrm>
            <a:off x="941388" y="4462463"/>
            <a:ext cx="5170487" cy="4225925"/>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0D7ED5-5208-4D1C-8F60-04160D7C4344}" type="slidenum">
              <a:rPr lang="en-US"/>
              <a:pPr/>
              <a:t>36</a:t>
            </a:fld>
            <a:endParaRPr lang="en-US"/>
          </a:p>
        </p:txBody>
      </p:sp>
      <p:sp>
        <p:nvSpPr>
          <p:cNvPr id="844802" name="Slide Image Placeholder 1"/>
          <p:cNvSpPr>
            <a:spLocks noGrp="1" noRot="1" noChangeAspect="1" noTextEdit="1"/>
          </p:cNvSpPr>
          <p:nvPr>
            <p:ph type="sldImg"/>
          </p:nvPr>
        </p:nvSpPr>
        <p:spPr>
          <a:xfrm>
            <a:off x="1179513" y="704850"/>
            <a:ext cx="4694237" cy="3521075"/>
          </a:xfrm>
          <a:ln/>
        </p:spPr>
      </p:sp>
      <p:sp>
        <p:nvSpPr>
          <p:cNvPr id="844803" name="Notes Placeholder 2"/>
          <p:cNvSpPr>
            <a:spLocks noGrp="1"/>
          </p:cNvSpPr>
          <p:nvPr>
            <p:ph type="body" idx="1"/>
          </p:nvPr>
        </p:nvSpPr>
        <p:spPr>
          <a:xfrm>
            <a:off x="941388" y="4462463"/>
            <a:ext cx="5170487" cy="4225925"/>
          </a:xfrm>
        </p:spPr>
        <p:txBody>
          <a:bodyPr lIns="92217" tIns="46109" rIns="92217" bIns="46109"/>
          <a:lstStyle/>
          <a:p>
            <a:endParaRPr lang="en-US"/>
          </a:p>
        </p:txBody>
      </p:sp>
      <p:sp>
        <p:nvSpPr>
          <p:cNvPr id="844804" name="Slide Number Placeholder 3"/>
          <p:cNvSpPr txBox="1">
            <a:spLocks noGrp="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972538B1-A75E-46F3-885D-A9F8CAF963F2}" type="slidenum">
              <a:rPr lang="en-GB" sz="1200"/>
              <a:pPr defTabSz="922338"/>
              <a:t>36</a:t>
            </a:fld>
            <a:endParaRPr lang="en-GB"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10/25/2007 3:39 PM</a:t>
            </a:fld>
            <a:endParaRPr lang="en-US" dirty="0"/>
          </a:p>
        </p:txBody>
      </p:sp>
      <p:sp>
        <p:nvSpPr>
          <p:cNvPr id="6" name="Footer Placeholder 5"/>
          <p:cNvSpPr>
            <a:spLocks noGrp="1"/>
          </p:cNvSpPr>
          <p:nvPr>
            <p:ph type="ftr" sz="quarter" idx="12"/>
          </p:nvPr>
        </p:nvSpPr>
        <p:spPr>
          <a:xfrm>
            <a:off x="0" y="8921946"/>
            <a:ext cx="6347937" cy="46966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47936" y="8921946"/>
            <a:ext cx="703694" cy="469662"/>
          </a:xfrm>
        </p:spPr>
        <p:txBody>
          <a:bodyPr/>
          <a:lstStyle/>
          <a:p>
            <a:fld id="{EC87E0CF-87F6-4B58-B8B8-DCAB2DAAF3CA}"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36BF30-AEC1-4BCC-8EFF-1B2AC8CBC7AF}" type="slidenum">
              <a:rPr lang="en-US"/>
              <a:pPr/>
              <a:t>8</a:t>
            </a:fld>
            <a:endParaRPr lang="en-US"/>
          </a:p>
        </p:txBody>
      </p:sp>
      <p:sp>
        <p:nvSpPr>
          <p:cNvPr id="728066" name="Rectangle 7"/>
          <p:cNvSpPr txBox="1">
            <a:spLocks noGrp="1" noChangeArrowheads="1"/>
          </p:cNvSpPr>
          <p:nvPr/>
        </p:nvSpPr>
        <p:spPr bwMode="auto">
          <a:xfrm>
            <a:off x="3995738" y="8923338"/>
            <a:ext cx="3057525" cy="469900"/>
          </a:xfrm>
          <a:prstGeom prst="rect">
            <a:avLst/>
          </a:prstGeom>
          <a:noFill/>
          <a:ln w="9525">
            <a:noFill/>
            <a:miter lim="800000"/>
            <a:headEnd/>
            <a:tailEnd/>
          </a:ln>
        </p:spPr>
        <p:txBody>
          <a:bodyPr lIns="92217" tIns="46109" rIns="92217" bIns="46109" anchor="b"/>
          <a:lstStyle/>
          <a:p>
            <a:pPr defTabSz="922338"/>
            <a:fld id="{06DCCD53-A691-402D-99CF-9CB45063683B}" type="slidenum">
              <a:rPr lang="en-GB" sz="1200"/>
              <a:pPr defTabSz="922338"/>
              <a:t>8</a:t>
            </a:fld>
            <a:endParaRPr lang="en-GB" sz="1200"/>
          </a:p>
        </p:txBody>
      </p:sp>
      <p:sp>
        <p:nvSpPr>
          <p:cNvPr id="728067" name="Rectangle 2"/>
          <p:cNvSpPr>
            <a:spLocks noGrp="1" noRot="1" noChangeAspect="1" noChangeArrowheads="1" noTextEdit="1"/>
          </p:cNvSpPr>
          <p:nvPr>
            <p:ph type="sldImg"/>
          </p:nvPr>
        </p:nvSpPr>
        <p:spPr>
          <a:xfrm>
            <a:off x="1179513" y="703263"/>
            <a:ext cx="4694237" cy="3521075"/>
          </a:xfrm>
          <a:ln/>
        </p:spPr>
      </p:sp>
      <p:sp>
        <p:nvSpPr>
          <p:cNvPr id="728068" name="Rectangle 3"/>
          <p:cNvSpPr>
            <a:spLocks noGrp="1" noChangeArrowheads="1"/>
          </p:cNvSpPr>
          <p:nvPr>
            <p:ph type="body" idx="1"/>
          </p:nvPr>
        </p:nvSpPr>
        <p:spPr>
          <a:xfrm>
            <a:off x="706438" y="4462463"/>
            <a:ext cx="5640387" cy="4227512"/>
          </a:xfrm>
        </p:spPr>
        <p:txBody>
          <a:bodyPr lIns="92217" tIns="46109" rIns="92217" bIns="46109"/>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78BF84-BEB3-4D1A-84CC-3A7E4C7557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85800" y="2286000"/>
            <a:ext cx="7772400" cy="533400"/>
          </a:xfrm>
        </p:spPr>
        <p:txBody>
          <a:bodyPr/>
          <a:lstStyle>
            <a:lvl1pPr>
              <a:defRPr/>
            </a:lvl1pPr>
          </a:lstStyle>
          <a:p>
            <a:r>
              <a:rPr lang="en-US"/>
              <a:t>Click to edit Master title style</a:t>
            </a:r>
          </a:p>
        </p:txBody>
      </p:sp>
      <p:sp>
        <p:nvSpPr>
          <p:cNvPr id="66563" name="Rectangle 3"/>
          <p:cNvSpPr>
            <a:spLocks noGrp="1" noChangeArrowheads="1"/>
          </p:cNvSpPr>
          <p:nvPr>
            <p:ph type="subTitle" idx="1"/>
          </p:nvPr>
        </p:nvSpPr>
        <p:spPr>
          <a:xfrm>
            <a:off x="1371600" y="3048000"/>
            <a:ext cx="6400800" cy="2590800"/>
          </a:xfrm>
        </p:spPr>
        <p:txBody>
          <a:bodyPr/>
          <a:lstStyle>
            <a:lvl1pPr marL="0" indent="0">
              <a:buFont typeface="Times" charset="0"/>
              <a:buNone/>
              <a:defRPr/>
            </a:lvl1pPr>
          </a:lstStyle>
          <a:p>
            <a:r>
              <a:rPr lang="en-US"/>
              <a:t>Click to edit Master subtitle style</a:t>
            </a:r>
          </a:p>
        </p:txBody>
      </p:sp>
      <p:sp>
        <p:nvSpPr>
          <p:cNvPr id="66565" name="Rectangle 5"/>
          <p:cNvSpPr>
            <a:spLocks noGrp="1" noChangeArrowheads="1"/>
          </p:cNvSpPr>
          <p:nvPr>
            <p:ph type="sldNum" sz="quarter" idx="4"/>
          </p:nvPr>
        </p:nvSpPr>
        <p:spPr>
          <a:xfrm>
            <a:off x="4606925" y="6610350"/>
            <a:ext cx="4533900" cy="209550"/>
          </a:xfrm>
        </p:spPr>
        <p:txBody>
          <a:bodyPr anchor="t"/>
          <a:lstStyle>
            <a:lvl1pPr>
              <a:defRPr>
                <a:solidFill>
                  <a:srgbClr val="426BBA"/>
                </a:solidFill>
              </a:defRPr>
            </a:lvl1pPr>
          </a:lstStyle>
          <a:p>
            <a:r>
              <a:rPr lang="en-US"/>
              <a:t>Entire contents © 2007 AMR Research, Inc. All rights reserved.   |   Page </a:t>
            </a:r>
            <a:fld id="{5380CA62-D91B-41BD-AD35-3E6696697A1D}" type="slidenum">
              <a:rPr lang="en-US"/>
              <a:pPr/>
              <a:t>‹#›</a:t>
            </a:fld>
            <a:endParaRPr lang="en-US" sz="1400"/>
          </a:p>
        </p:txBody>
      </p:sp>
      <p:sp>
        <p:nvSpPr>
          <p:cNvPr id="66567" name="Text Box 7"/>
          <p:cNvSpPr txBox="1">
            <a:spLocks noChangeArrowheads="1"/>
          </p:cNvSpPr>
          <p:nvPr/>
        </p:nvSpPr>
        <p:spPr bwMode="auto">
          <a:xfrm>
            <a:off x="8829675" y="371475"/>
            <a:ext cx="304800" cy="184150"/>
          </a:xfrm>
          <a:prstGeom prst="rect">
            <a:avLst/>
          </a:prstGeom>
          <a:noFill/>
          <a:ln w="9525">
            <a:noFill/>
            <a:miter lim="800000"/>
            <a:headEnd/>
            <a:tailEnd/>
          </a:ln>
        </p:spPr>
        <p:txBody>
          <a:bodyPr>
            <a:spAutoFit/>
          </a:bodyPr>
          <a:lstStyle/>
          <a:p>
            <a:pPr algn="l">
              <a:spcBef>
                <a:spcPct val="50000"/>
              </a:spcBef>
            </a:pPr>
            <a:r>
              <a:rPr lang="en-US" sz="600">
                <a:solidFill>
                  <a:schemeClr val="bg1"/>
                </a:solidFill>
              </a:rPr>
              <a:t>®</a:t>
            </a:r>
            <a:endParaRPr lang="en-US" sz="8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 2007 AMR Research, Inc.   |   Page </a:t>
            </a:r>
            <a:fld id="{C0EC2D1A-2733-4116-BB2A-2E9B1EF4ACDE}" type="slidenum">
              <a:rPr lang="en-US" sz="1200"/>
              <a:pPr/>
              <a:t>‹#›</a:t>
            </a:fld>
            <a:endParaRPr lang="en-US" sz="12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 2007 AMR Research, Inc.   |   Page </a:t>
            </a:r>
            <a:fld id="{0E07CE52-2211-48EE-9DD2-7E62297E00E3}" type="slidenum">
              <a:rPr lang="en-US" sz="1200"/>
              <a:pPr/>
              <a:t>‹#›</a:t>
            </a:fld>
            <a:endParaRPr lang="en-US" sz="12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4518025" y="6477000"/>
            <a:ext cx="4533900" cy="301625"/>
          </a:xfrm>
        </p:spPr>
        <p:txBody>
          <a:bodyPr/>
          <a:lstStyle>
            <a:lvl1pPr>
              <a:defRPr/>
            </a:lvl1pPr>
          </a:lstStyle>
          <a:p>
            <a:r>
              <a:rPr lang="en-US"/>
              <a:t> © 2007 AMR Research, Inc.   |   Page </a:t>
            </a:r>
            <a:fld id="{51143539-4266-4C54-A7C3-DD69FF8ACE86}" type="slidenum">
              <a:rPr lang="en-US" sz="1200"/>
              <a:pPr/>
              <a:t>‹#›</a:t>
            </a:fld>
            <a:endParaRPr lang="en-US" sz="12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990600"/>
            <a:ext cx="7772400" cy="5105400"/>
          </a:xfrm>
        </p:spPr>
        <p:txBody>
          <a:bodyPr/>
          <a:lstStyle/>
          <a:p>
            <a:endParaRPr lang="en-US"/>
          </a:p>
        </p:txBody>
      </p:sp>
      <p:sp>
        <p:nvSpPr>
          <p:cNvPr id="4" name="Slide Number Placeholder 3"/>
          <p:cNvSpPr>
            <a:spLocks noGrp="1"/>
          </p:cNvSpPr>
          <p:nvPr>
            <p:ph type="sldNum" sz="quarter" idx="10"/>
          </p:nvPr>
        </p:nvSpPr>
        <p:spPr>
          <a:xfrm>
            <a:off x="4518025" y="6477000"/>
            <a:ext cx="4533900" cy="301625"/>
          </a:xfrm>
        </p:spPr>
        <p:txBody>
          <a:bodyPr/>
          <a:lstStyle>
            <a:lvl1pPr>
              <a:defRPr/>
            </a:lvl1pPr>
          </a:lstStyle>
          <a:p>
            <a:r>
              <a:rPr lang="en-US"/>
              <a:t> © 2007 AMR Research, Inc.   |   Page </a:t>
            </a:r>
            <a:fld id="{BA3C47E8-72D2-46E3-B99F-F8B6C3D0300D}" type="slidenum">
              <a:rPr lang="en-US" sz="1200"/>
              <a:pPr/>
              <a:t>‹#›</a:t>
            </a:fld>
            <a:endParaRPr lang="en-US" sz="12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396240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p:cNvPicPr>
            <a:picLocks noChangeAspect="1" noChangeArrowheads="1"/>
          </p:cNvPicPr>
          <p:nvPr userDrawn="1"/>
        </p:nvPicPr>
        <p:blipFill>
          <a:blip r:embed="rId3"/>
          <a:srcRect/>
          <a:stretch>
            <a:fillRect/>
          </a:stretch>
        </p:blipFill>
        <p:spPr bwMode="auto">
          <a:xfrm>
            <a:off x="0" y="5625703"/>
            <a:ext cx="9144000" cy="1232297"/>
          </a:xfrm>
          <a:prstGeom prst="rect">
            <a:avLst/>
          </a:prstGeom>
          <a:noFill/>
          <a:ln w="9525">
            <a:noFill/>
            <a:miter lim="800000"/>
            <a:headEnd/>
            <a:tailEnd/>
          </a:ln>
          <a:effectLst/>
        </p:spPr>
      </p:pic>
      <p:pic>
        <p:nvPicPr>
          <p:cNvPr id="1027" name="Picture 3" descr="C:\Program Files\Microsoft Resource DVD Artwork\DVD_ART\BoxShots_Logos\MICROSOFT\Microsoft Logo wht shadow.png"/>
          <p:cNvPicPr>
            <a:picLocks noChangeAspect="1" noChangeArrowheads="1"/>
          </p:cNvPicPr>
          <p:nvPr userDrawn="1"/>
        </p:nvPicPr>
        <p:blipFill>
          <a:blip r:embed="rId4" cstate="print"/>
          <a:srcRect/>
          <a:stretch>
            <a:fillRect/>
          </a:stretch>
        </p:blipFill>
        <p:spPr bwMode="auto">
          <a:xfrm>
            <a:off x="7664244" y="6437670"/>
            <a:ext cx="1281664" cy="236544"/>
          </a:xfrm>
          <a:prstGeom prst="rect">
            <a:avLst/>
          </a:prstGeom>
          <a:noFill/>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8862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196406"/>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18000">
                      <a:srgbClr val="F8F57B"/>
                    </a:gs>
                    <a:gs pos="62000">
                      <a:srgbClr val="92D050"/>
                    </a:gs>
                    <a:gs pos="88000">
                      <a:srgbClr val="92D050"/>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pic>
        <p:nvPicPr>
          <p:cNvPr id="5" name="Picture 2"/>
          <p:cNvPicPr>
            <a:picLocks noChangeAspect="1" noChangeArrowheads="1"/>
          </p:cNvPicPr>
          <p:nvPr userDrawn="1"/>
        </p:nvPicPr>
        <p:blipFill>
          <a:blip r:embed="rId3"/>
          <a:srcRect/>
          <a:stretch>
            <a:fillRect/>
          </a:stretch>
        </p:blipFill>
        <p:spPr bwMode="auto">
          <a:xfrm>
            <a:off x="0" y="5625703"/>
            <a:ext cx="9144000" cy="1232297"/>
          </a:xfrm>
          <a:prstGeom prst="rect">
            <a:avLst/>
          </a:prstGeom>
          <a:noFill/>
          <a:ln w="9525">
            <a:noFill/>
            <a:miter lim="800000"/>
            <a:headEnd/>
            <a:tailEnd/>
          </a:ln>
          <a:effectLst/>
        </p:spPr>
      </p:pic>
      <p:pic>
        <p:nvPicPr>
          <p:cNvPr id="6" name="Picture 3" descr="C:\Program Files\Microsoft Resource DVD Artwork\DVD_ART\BoxShots_Logos\MICROSOFT\Microsoft Logo wht shadow.png"/>
          <p:cNvPicPr>
            <a:picLocks noChangeAspect="1" noChangeArrowheads="1"/>
          </p:cNvPicPr>
          <p:nvPr userDrawn="1"/>
        </p:nvPicPr>
        <p:blipFill>
          <a:blip r:embed="rId4" cstate="print"/>
          <a:srcRect/>
          <a:stretch>
            <a:fillRect/>
          </a:stretch>
        </p:blipFill>
        <p:spPr bwMode="auto">
          <a:xfrm>
            <a:off x="7664244" y="6437670"/>
            <a:ext cx="1281664" cy="236544"/>
          </a:xfrm>
          <a:prstGeom prst="rect">
            <a:avLst/>
          </a:prstGeom>
          <a:noFill/>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 2007 AMR Research, Inc.   |   Page </a:t>
            </a:r>
            <a:fld id="{2858C76B-81E1-45FD-8D67-CC455EE325B6}" type="slidenum">
              <a:rPr lang="en-US" sz="1200"/>
              <a:pPr/>
              <a:t>‹#›</a:t>
            </a:fld>
            <a:endParaRPr lang="en-US" sz="12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3" descr="C:\Program Files\Microsoft Resource DVD Artwork\DVD_ART\BoxShots_Logos\MICROSOFT\Microsoft Logo wht shadow.png"/>
          <p:cNvPicPr>
            <a:picLocks noChangeAspect="1" noChangeArrowheads="1"/>
          </p:cNvPicPr>
          <p:nvPr userDrawn="1"/>
        </p:nvPicPr>
        <p:blipFill>
          <a:blip r:embed="rId3" cstate="print"/>
          <a:srcRect/>
          <a:stretch>
            <a:fillRect/>
          </a:stretch>
        </p:blipFill>
        <p:spPr bwMode="auto">
          <a:xfrm>
            <a:off x="7664244" y="6437670"/>
            <a:ext cx="1281664" cy="236544"/>
          </a:xfrm>
          <a:prstGeom prst="rect">
            <a:avLst/>
          </a:prstGeom>
          <a:noFill/>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 © 2007 AMR Research, Inc.   |   Page </a:t>
            </a:r>
            <a:fld id="{3EB42B55-8F84-4E81-86CF-778BC4E00B92}" type="slidenum">
              <a:rPr lang="en-US" sz="1200"/>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 © 2007 AMR Research, Inc.   |   Page </a:t>
            </a:r>
            <a:fld id="{8C4B8526-CC73-41CB-8551-53EAE8036F11}" type="slidenum">
              <a:rPr lang="en-US" sz="1200"/>
              <a:pPr/>
              <a:t>‹#›</a:t>
            </a:fld>
            <a:endParaRPr lang="en-US"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 © 2007 AMR Research, Inc.   |   Page </a:t>
            </a:r>
            <a:fld id="{E1CB1E80-71B5-4852-AC71-8B09D01EBD6A}" type="slidenum">
              <a:rPr lang="en-US" sz="1200"/>
              <a:pPr/>
              <a:t>‹#›</a:t>
            </a:fld>
            <a:endParaRPr lang="en-US"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 © 2007 AMR Research, Inc.   |   Page </a:t>
            </a:r>
            <a:fld id="{8916B09F-46A7-4BF2-BA09-964E348A183A}" type="slidenum">
              <a:rPr lang="en-US" sz="1200"/>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 © 2007 AMR Research, Inc.   |   Page </a:t>
            </a:r>
            <a:fld id="{0015091B-0B03-466A-AEF9-A068BEEBBDB1}" type="slidenum">
              <a:rPr lang="en-US" sz="1200"/>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 2007 AMR Research, Inc.   |   Page </a:t>
            </a:r>
            <a:fld id="{0EE7257C-EF6D-4DC2-83E9-27A43E2AE0E4}" type="slidenum">
              <a:rPr lang="en-US" sz="1200"/>
              <a:pPr/>
              <a:t>‹#›</a:t>
            </a:fld>
            <a:endParaRPr lang="en-US" sz="12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 2007 AMR Research, Inc.   |   Page </a:t>
            </a:r>
            <a:fld id="{F381CAF5-9C0A-4A18-82D9-1A3DC91B884C}" type="slidenum">
              <a:rPr lang="en-US" sz="1200"/>
              <a:pPr/>
              <a:t>‹#›</a:t>
            </a:fld>
            <a:endParaRPr lang="en-US" sz="12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6400800"/>
            <a:ext cx="9144000" cy="457200"/>
          </a:xfrm>
          <a:prstGeom prst="rect">
            <a:avLst/>
          </a:prstGeom>
          <a:gradFill rotWithShape="0">
            <a:gsLst>
              <a:gs pos="0">
                <a:srgbClr val="426BBA"/>
              </a:gs>
              <a:gs pos="100000">
                <a:srgbClr val="426BBA">
                  <a:gamma/>
                  <a:shade val="68627"/>
                  <a:invGamma/>
                </a:srgbClr>
              </a:gs>
            </a:gsLst>
            <a:lin ang="5400000" scaled="1"/>
          </a:gradFill>
          <a:ln w="9525">
            <a:noFill/>
            <a:miter lim="800000"/>
            <a:headEnd/>
            <a:tailEnd/>
          </a:ln>
        </p:spPr>
        <p:txBody>
          <a:bodyPr wrap="none" anchor="ctr"/>
          <a:lstStyle/>
          <a:p>
            <a:endParaRPr lang="en-US"/>
          </a:p>
        </p:txBody>
      </p:sp>
      <p:sp>
        <p:nvSpPr>
          <p:cNvPr id="65539" name="Rectangle 3"/>
          <p:cNvSpPr>
            <a:spLocks noGrp="1" noChangeArrowheads="1"/>
          </p:cNvSpPr>
          <p:nvPr>
            <p:ph type="title"/>
          </p:nvPr>
        </p:nvSpPr>
        <p:spPr bwMode="auto">
          <a:xfrm>
            <a:off x="0" y="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40" name="Rectangle 4"/>
          <p:cNvSpPr>
            <a:spLocks noGrp="1" noChangeArrowheads="1"/>
          </p:cNvSpPr>
          <p:nvPr>
            <p:ph type="body" idx="1"/>
          </p:nvPr>
        </p:nvSpPr>
        <p:spPr bwMode="auto">
          <a:xfrm>
            <a:off x="685800" y="9906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1" name="Rectangle 5"/>
          <p:cNvSpPr>
            <a:spLocks noGrp="1" noChangeArrowheads="1"/>
          </p:cNvSpPr>
          <p:nvPr>
            <p:ph type="sldNum" sz="quarter" idx="4"/>
          </p:nvPr>
        </p:nvSpPr>
        <p:spPr bwMode="auto">
          <a:xfrm>
            <a:off x="4518025" y="6477000"/>
            <a:ext cx="4533900" cy="301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bg1"/>
                </a:solidFill>
              </a:defRPr>
            </a:lvl1pPr>
          </a:lstStyle>
          <a:p>
            <a:r>
              <a:rPr lang="en-US"/>
              <a:t> © 2007 AMR Research, Inc.   |   Page </a:t>
            </a:r>
            <a:fld id="{DEF25319-3029-463B-B54C-7925EB36AF66}" type="slidenum">
              <a:rPr lang="en-US" sz="1200"/>
              <a:pPr/>
              <a:t>‹#›</a:t>
            </a:fld>
            <a:endParaRPr lang="en-US" sz="1200"/>
          </a:p>
        </p:txBody>
      </p:sp>
      <p:pic>
        <p:nvPicPr>
          <p:cNvPr id="65542" name="Picture 6" descr="AMRResearchLogoWhite"/>
          <p:cNvPicPr>
            <a:picLocks noChangeAspect="1" noChangeArrowheads="1"/>
          </p:cNvPicPr>
          <p:nvPr/>
        </p:nvPicPr>
        <p:blipFill>
          <a:blip r:embed="rId15" cstate="print">
            <a:clrChange>
              <a:clrFrom>
                <a:srgbClr val="416AB9"/>
              </a:clrFrom>
              <a:clrTo>
                <a:srgbClr val="416AB9">
                  <a:alpha val="0"/>
                </a:srgbClr>
              </a:clrTo>
            </a:clrChange>
          </a:blip>
          <a:srcRect l="9991" t="35208" r="14072" b="35452"/>
          <a:stretch>
            <a:fillRect/>
          </a:stretch>
        </p:blipFill>
        <p:spPr bwMode="auto">
          <a:xfrm>
            <a:off x="95250" y="6494463"/>
            <a:ext cx="2114550" cy="277812"/>
          </a:xfrm>
          <a:prstGeom prst="rect">
            <a:avLst/>
          </a:prstGeom>
          <a:noFill/>
        </p:spPr>
      </p:pic>
      <p:sp>
        <p:nvSpPr>
          <p:cNvPr id="65543" name="Text Box 7"/>
          <p:cNvSpPr txBox="1">
            <a:spLocks noChangeArrowheads="1"/>
          </p:cNvSpPr>
          <p:nvPr/>
        </p:nvSpPr>
        <p:spPr bwMode="auto">
          <a:xfrm>
            <a:off x="2095500" y="6619875"/>
            <a:ext cx="304800" cy="184150"/>
          </a:xfrm>
          <a:prstGeom prst="rect">
            <a:avLst/>
          </a:prstGeom>
          <a:noFill/>
          <a:ln w="9525">
            <a:noFill/>
            <a:miter lim="800000"/>
            <a:headEnd/>
            <a:tailEnd/>
          </a:ln>
        </p:spPr>
        <p:txBody>
          <a:bodyPr>
            <a:spAutoFit/>
          </a:bodyPr>
          <a:lstStyle/>
          <a:p>
            <a:pPr algn="l">
              <a:spcBef>
                <a:spcPct val="50000"/>
              </a:spcBef>
            </a:pPr>
            <a:r>
              <a:rPr lang="en-US" sz="600">
                <a:solidFill>
                  <a:schemeClr val="bg1"/>
                </a:solidFill>
              </a:rPr>
              <a:t>®</a:t>
            </a:r>
            <a:endParaRPr lang="en-US" sz="800">
              <a:solidFill>
                <a:schemeClr val="bg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Black" pitchFamily="34" charset="0"/>
          <a:ea typeface="ＭＳ Ｐゴシック" pitchFamily="1" charset="-128"/>
        </a:defRPr>
      </a:lvl2pPr>
      <a:lvl3pPr algn="l" rtl="0" fontAlgn="base">
        <a:spcBef>
          <a:spcPct val="0"/>
        </a:spcBef>
        <a:spcAft>
          <a:spcPct val="0"/>
        </a:spcAft>
        <a:defRPr sz="2800">
          <a:solidFill>
            <a:schemeClr val="tx2"/>
          </a:solidFill>
          <a:latin typeface="Arial Black" pitchFamily="34" charset="0"/>
          <a:ea typeface="ＭＳ Ｐゴシック" pitchFamily="1" charset="-128"/>
        </a:defRPr>
      </a:lvl3pPr>
      <a:lvl4pPr algn="l" rtl="0" fontAlgn="base">
        <a:spcBef>
          <a:spcPct val="0"/>
        </a:spcBef>
        <a:spcAft>
          <a:spcPct val="0"/>
        </a:spcAft>
        <a:defRPr sz="2800">
          <a:solidFill>
            <a:schemeClr val="tx2"/>
          </a:solidFill>
          <a:latin typeface="Arial Black" pitchFamily="34" charset="0"/>
          <a:ea typeface="ＭＳ Ｐゴシック" pitchFamily="1" charset="-128"/>
        </a:defRPr>
      </a:lvl4pPr>
      <a:lvl5pPr algn="l" rtl="0" fontAlgn="base">
        <a:spcBef>
          <a:spcPct val="0"/>
        </a:spcBef>
        <a:spcAft>
          <a:spcPct val="0"/>
        </a:spcAft>
        <a:defRPr sz="2800">
          <a:solidFill>
            <a:schemeClr val="tx2"/>
          </a:solidFill>
          <a:latin typeface="Arial Black" pitchFamily="34" charset="0"/>
          <a:ea typeface="ＭＳ Ｐゴシック" pitchFamily="1" charset="-128"/>
        </a:defRPr>
      </a:lvl5pPr>
      <a:lvl6pPr marL="457200" algn="l" rtl="0" fontAlgn="base">
        <a:spcBef>
          <a:spcPct val="0"/>
        </a:spcBef>
        <a:spcAft>
          <a:spcPct val="0"/>
        </a:spcAft>
        <a:defRPr sz="2800">
          <a:solidFill>
            <a:schemeClr val="tx2"/>
          </a:solidFill>
          <a:latin typeface="Arial Black" pitchFamily="34" charset="0"/>
          <a:ea typeface="ＭＳ Ｐゴシック" pitchFamily="1" charset="-128"/>
        </a:defRPr>
      </a:lvl6pPr>
      <a:lvl7pPr marL="914400" algn="l" rtl="0" fontAlgn="base">
        <a:spcBef>
          <a:spcPct val="0"/>
        </a:spcBef>
        <a:spcAft>
          <a:spcPct val="0"/>
        </a:spcAft>
        <a:defRPr sz="2800">
          <a:solidFill>
            <a:schemeClr val="tx2"/>
          </a:solidFill>
          <a:latin typeface="Arial Black" pitchFamily="34" charset="0"/>
          <a:ea typeface="ＭＳ Ｐゴシック" pitchFamily="1" charset="-128"/>
        </a:defRPr>
      </a:lvl7pPr>
      <a:lvl8pPr marL="1371600" algn="l" rtl="0" fontAlgn="base">
        <a:spcBef>
          <a:spcPct val="0"/>
        </a:spcBef>
        <a:spcAft>
          <a:spcPct val="0"/>
        </a:spcAft>
        <a:defRPr sz="2800">
          <a:solidFill>
            <a:schemeClr val="tx2"/>
          </a:solidFill>
          <a:latin typeface="Arial Black" pitchFamily="34" charset="0"/>
          <a:ea typeface="ＭＳ Ｐゴシック" pitchFamily="1" charset="-128"/>
        </a:defRPr>
      </a:lvl8pPr>
      <a:lvl9pPr marL="1828800" algn="l" rtl="0" fontAlgn="base">
        <a:spcBef>
          <a:spcPct val="0"/>
        </a:spcBef>
        <a:spcAft>
          <a:spcPct val="0"/>
        </a:spcAft>
        <a:defRPr sz="2800">
          <a:solidFill>
            <a:schemeClr val="tx2"/>
          </a:solidFill>
          <a:latin typeface="Arial Black" pitchFamily="34" charset="0"/>
          <a:ea typeface="ＭＳ Ｐゴシック" pitchFamily="1" charset="-128"/>
        </a:defRPr>
      </a:lvl9pPr>
    </p:titleStyle>
    <p:bodyStyle>
      <a:lvl1pPr marL="225425" indent="-225425" algn="l" rtl="0" fontAlgn="base">
        <a:spcBef>
          <a:spcPct val="20000"/>
        </a:spcBef>
        <a:spcAft>
          <a:spcPct val="0"/>
        </a:spcAft>
        <a:buClr>
          <a:schemeClr val="tx2"/>
        </a:buClr>
        <a:buFont typeface="Times" charset="0"/>
        <a:buChar char="•"/>
        <a:defRPr sz="2400" b="1">
          <a:solidFill>
            <a:schemeClr val="tx1"/>
          </a:solidFill>
          <a:latin typeface="+mn-lt"/>
          <a:ea typeface="+mn-ea"/>
          <a:cs typeface="+mn-cs"/>
        </a:defRPr>
      </a:lvl1pPr>
      <a:lvl2pPr marL="684213" indent="-225425" algn="l" rtl="0" fontAlgn="base">
        <a:spcBef>
          <a:spcPct val="20000"/>
        </a:spcBef>
        <a:spcAft>
          <a:spcPct val="0"/>
        </a:spcAft>
        <a:buClr>
          <a:schemeClr val="tx2"/>
        </a:buClr>
        <a:buFont typeface="Times" charset="0"/>
        <a:buChar char="•"/>
        <a:defRPr sz="2400">
          <a:solidFill>
            <a:schemeClr val="tx1"/>
          </a:solidFill>
          <a:latin typeface="+mn-lt"/>
          <a:ea typeface="+mn-ea"/>
        </a:defRPr>
      </a:lvl2pPr>
      <a:lvl3pPr marL="1084263" indent="-169863" algn="l" rtl="0" fontAlgn="base">
        <a:spcBef>
          <a:spcPct val="20000"/>
        </a:spcBef>
        <a:spcAft>
          <a:spcPct val="0"/>
        </a:spcAft>
        <a:buClr>
          <a:schemeClr val="tx2"/>
        </a:buClr>
        <a:buFont typeface="Times" charset="0"/>
        <a:buChar char="•"/>
        <a:defRPr sz="2400">
          <a:solidFill>
            <a:schemeClr val="tx1"/>
          </a:solidFill>
          <a:latin typeface="+mn-lt"/>
          <a:ea typeface="+mn-ea"/>
        </a:defRPr>
      </a:lvl3pPr>
      <a:lvl4pPr marL="1543050" indent="-171450" algn="l" rtl="0" fontAlgn="base">
        <a:spcBef>
          <a:spcPct val="20000"/>
        </a:spcBef>
        <a:spcAft>
          <a:spcPct val="0"/>
        </a:spcAft>
        <a:buClr>
          <a:schemeClr val="tx2"/>
        </a:buClr>
        <a:buFont typeface="Times" charset="0"/>
        <a:buChar char="•"/>
        <a:defRPr sz="2400">
          <a:solidFill>
            <a:schemeClr val="tx1"/>
          </a:solidFill>
          <a:latin typeface="+mn-lt"/>
          <a:ea typeface="+mn-ea"/>
        </a:defRPr>
      </a:lvl4pPr>
      <a:lvl5pPr marL="2003425" indent="-174625" algn="l" rtl="0" fontAlgn="base">
        <a:spcBef>
          <a:spcPct val="20000"/>
        </a:spcBef>
        <a:spcAft>
          <a:spcPct val="0"/>
        </a:spcAft>
        <a:buClr>
          <a:schemeClr val="tx2"/>
        </a:buClr>
        <a:buFont typeface="Times" charset="0"/>
        <a:buChar char="•"/>
        <a:defRPr sz="2400">
          <a:solidFill>
            <a:schemeClr val="tx1"/>
          </a:solidFill>
          <a:latin typeface="+mn-lt"/>
          <a:ea typeface="+mn-ea"/>
        </a:defRPr>
      </a:lvl5pPr>
      <a:lvl6pPr marL="2460625" indent="-174625" algn="l" rtl="0" fontAlgn="base">
        <a:spcBef>
          <a:spcPct val="20000"/>
        </a:spcBef>
        <a:spcAft>
          <a:spcPct val="0"/>
        </a:spcAft>
        <a:buClr>
          <a:schemeClr val="tx2"/>
        </a:buClr>
        <a:buFont typeface="Times" charset="0"/>
        <a:buChar char="•"/>
        <a:defRPr sz="2400">
          <a:solidFill>
            <a:schemeClr val="tx1"/>
          </a:solidFill>
          <a:latin typeface="+mn-lt"/>
          <a:ea typeface="+mn-ea"/>
        </a:defRPr>
      </a:lvl6pPr>
      <a:lvl7pPr marL="2917825" indent="-174625" algn="l" rtl="0" fontAlgn="base">
        <a:spcBef>
          <a:spcPct val="20000"/>
        </a:spcBef>
        <a:spcAft>
          <a:spcPct val="0"/>
        </a:spcAft>
        <a:buClr>
          <a:schemeClr val="tx2"/>
        </a:buClr>
        <a:buFont typeface="Times" charset="0"/>
        <a:buChar char="•"/>
        <a:defRPr sz="2400">
          <a:solidFill>
            <a:schemeClr val="tx1"/>
          </a:solidFill>
          <a:latin typeface="+mn-lt"/>
          <a:ea typeface="+mn-ea"/>
        </a:defRPr>
      </a:lvl7pPr>
      <a:lvl8pPr marL="3375025" indent="-174625" algn="l" rtl="0" fontAlgn="base">
        <a:spcBef>
          <a:spcPct val="20000"/>
        </a:spcBef>
        <a:spcAft>
          <a:spcPct val="0"/>
        </a:spcAft>
        <a:buClr>
          <a:schemeClr val="tx2"/>
        </a:buClr>
        <a:buFont typeface="Times" charset="0"/>
        <a:buChar char="•"/>
        <a:defRPr sz="2400">
          <a:solidFill>
            <a:schemeClr val="tx1"/>
          </a:solidFill>
          <a:latin typeface="+mn-lt"/>
          <a:ea typeface="+mn-ea"/>
        </a:defRPr>
      </a:lvl8pPr>
      <a:lvl9pPr marL="3832225" indent="-174625" algn="l" rtl="0" fontAlgn="base">
        <a:spcBef>
          <a:spcPct val="20000"/>
        </a:spcBef>
        <a:spcAft>
          <a:spcPct val="0"/>
        </a:spcAft>
        <a:buClr>
          <a:schemeClr val="tx2"/>
        </a:buClr>
        <a:buFont typeface="Times"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mrresearch.com/Content/View.asp?pmillid=20193" TargetMode="External"/><Relationship Id="rId3" Type="http://schemas.openxmlformats.org/officeDocument/2006/relationships/hyperlink" Target="http://www.amrresearch.com/AboutUs/Analysts.asp?EmpId=253&amp;style=0" TargetMode="External"/><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mrresearch.com/Content/View.asp?pmillid=20535" TargetMode="External"/><Relationship Id="rId5" Type="http://schemas.openxmlformats.org/officeDocument/2006/relationships/hyperlink" Target="http://www.amrresearch.com/AboutUs/Analysts.asp?EmpId=227&amp;style=0" TargetMode="External"/><Relationship Id="rId4" Type="http://schemas.openxmlformats.org/officeDocument/2006/relationships/hyperlink" Target="http://www.amrresearch.com/AboutUs/Analysts.asp?EmpId=187&amp;style=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6.xml"/><Relationship Id="rId16"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7.xml"/><Relationship Id="rId16"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20.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www.amrresearch.com/Content/View.asp?pmillid=20193" TargetMode="External"/><Relationship Id="rId3" Type="http://schemas.openxmlformats.org/officeDocument/2006/relationships/hyperlink" Target="http://www.amrresearch.com/AboutUs/Analysts.asp?EmpId=253&amp;style=0" TargetMode="External"/><Relationship Id="rId7"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amrresearch.com/Content/View.asp?pmillid=20535" TargetMode="External"/><Relationship Id="rId5" Type="http://schemas.openxmlformats.org/officeDocument/2006/relationships/hyperlink" Target="http://www.amrresearch.com/AboutUs/Analysts.asp?EmpId=227&amp;style=0" TargetMode="External"/><Relationship Id="rId4" Type="http://schemas.openxmlformats.org/officeDocument/2006/relationships/hyperlink" Target="http://www.amrresearch.com/AboutUs/Analysts.asp?EmpId=187&amp;style=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hyperlink" Target="http://java.co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74.jpe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www.sap.com/index.epx" TargetMode="External"/><Relationship Id="rId7" Type="http://schemas.openxmlformats.org/officeDocument/2006/relationships/hyperlink" Target="http://java.com/"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hyperlink" Target="http://www.oracle.com/index.html" TargetMode="Externa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java.com/" TargetMode="External"/><Relationship Id="rId7" Type="http://schemas.openxmlformats.org/officeDocument/2006/relationships/hyperlink" Target="http://www.ibm.com/us/"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7.png"/><Relationship Id="rId11" Type="http://schemas.openxmlformats.org/officeDocument/2006/relationships/image" Target="../media/image80.png"/><Relationship Id="rId5" Type="http://schemas.openxmlformats.org/officeDocument/2006/relationships/hyperlink" Target="http://www.bea.com/framework.jsp?CNT=homepage_main.jsp&amp;FP=/content" TargetMode="External"/><Relationship Id="rId10" Type="http://schemas.openxmlformats.org/officeDocument/2006/relationships/hyperlink" Target="http://www.webmethods.com/" TargetMode="External"/><Relationship Id="rId4" Type="http://schemas.openxmlformats.org/officeDocument/2006/relationships/image" Target="../media/image73.png"/><Relationship Id="rId9"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amrresearch.com/AboutUs/Analysts.asp?EmpId=253&amp;style=0" TargetMode="External"/><Relationship Id="rId7"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amrresearch.com/Content/View.asp?pmillid=20535" TargetMode="External"/><Relationship Id="rId5" Type="http://schemas.openxmlformats.org/officeDocument/2006/relationships/hyperlink" Target="http://www.amrresearch.com/AboutUs/Analysts.asp?EmpId=227&amp;style=0" TargetMode="External"/><Relationship Id="rId4" Type="http://schemas.openxmlformats.org/officeDocument/2006/relationships/hyperlink" Target="http://www.amrresearch.com/AboutUs/Analysts.asp?EmpId=187&amp;style=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4"/>
          </p:nvPr>
        </p:nvSpPr>
        <p:spPr/>
        <p:txBody>
          <a:bodyPr/>
          <a:lstStyle/>
          <a:p>
            <a:r>
              <a:rPr lang="en-US"/>
              <a:t>Entire contents © 2007 AMR Research, Inc. All rights reserved.   |   Page </a:t>
            </a:r>
            <a:fld id="{37F0CE64-1E45-4996-8193-BDBD2C76656E}" type="slidenum">
              <a:rPr lang="en-US"/>
              <a:pPr/>
              <a:t>1</a:t>
            </a:fld>
            <a:endParaRPr lang="en-US" sz="1400"/>
          </a:p>
        </p:txBody>
      </p:sp>
      <p:sp>
        <p:nvSpPr>
          <p:cNvPr id="486402" name="Rectangle 2"/>
          <p:cNvSpPr>
            <a:spLocks noGrp="1" noChangeArrowheads="1"/>
          </p:cNvSpPr>
          <p:nvPr>
            <p:ph type="ctrTitle"/>
          </p:nvPr>
        </p:nvSpPr>
        <p:spPr>
          <a:xfrm>
            <a:off x="685800" y="838200"/>
            <a:ext cx="7848600" cy="2286000"/>
          </a:xfrm>
        </p:spPr>
        <p:txBody>
          <a:bodyPr/>
          <a:lstStyle/>
          <a:p>
            <a:pPr algn="ctr"/>
            <a:r>
              <a:rPr lang="en-US" sz="2400" dirty="0"/>
              <a:t/>
            </a:r>
            <a:br>
              <a:rPr lang="en-US" sz="2400" dirty="0"/>
            </a:br>
            <a:r>
              <a:rPr lang="en-US" sz="2400" dirty="0"/>
              <a:t/>
            </a:r>
            <a:br>
              <a:rPr lang="en-US" sz="2400" dirty="0"/>
            </a:br>
            <a:r>
              <a:rPr lang="en-US" dirty="0"/>
              <a:t>Manufacturing 2.0</a:t>
            </a:r>
            <a:r>
              <a:rPr lang="en-US" sz="2400" dirty="0"/>
              <a:t/>
            </a:r>
            <a:br>
              <a:rPr lang="en-US" sz="2400" dirty="0"/>
            </a:br>
            <a:r>
              <a:rPr lang="en-US" sz="2400" dirty="0"/>
              <a:t/>
            </a:r>
            <a:br>
              <a:rPr lang="en-US" sz="2400" dirty="0"/>
            </a:br>
            <a:r>
              <a:rPr lang="en-US" sz="2400" dirty="0"/>
              <a:t>Manufacturing in the Age of Joint Value Creation</a:t>
            </a:r>
          </a:p>
        </p:txBody>
      </p:sp>
      <p:sp>
        <p:nvSpPr>
          <p:cNvPr id="486403" name="Rectangle 3"/>
          <p:cNvSpPr>
            <a:spLocks noGrp="1" noChangeArrowheads="1"/>
          </p:cNvSpPr>
          <p:nvPr>
            <p:ph type="subTitle" idx="1"/>
          </p:nvPr>
        </p:nvSpPr>
        <p:spPr>
          <a:xfrm>
            <a:off x="990600" y="4114800"/>
            <a:ext cx="6858000" cy="2133600"/>
          </a:xfrm>
        </p:spPr>
        <p:txBody>
          <a:bodyPr/>
          <a:lstStyle/>
          <a:p>
            <a:r>
              <a:rPr lang="en-US" sz="1800" dirty="0"/>
              <a:t>Colin Masson - Research Director, Value Chain Strategies</a:t>
            </a:r>
          </a:p>
          <a:p>
            <a:endParaRPr lang="en-US" sz="1800" dirty="0"/>
          </a:p>
          <a:p>
            <a:r>
              <a:rPr lang="en-US" sz="1800" dirty="0"/>
              <a:t>October, 2007</a:t>
            </a:r>
          </a:p>
        </p:txBody>
      </p:sp>
      <p:pic>
        <p:nvPicPr>
          <p:cNvPr id="486405" name="Picture 5" descr="AMRResearchLogo"/>
          <p:cNvPicPr>
            <a:picLocks noChangeAspect="1" noChangeArrowheads="1"/>
          </p:cNvPicPr>
          <p:nvPr/>
        </p:nvPicPr>
        <p:blipFill>
          <a:blip r:embed="rId3"/>
          <a:srcRect/>
          <a:stretch>
            <a:fillRect/>
          </a:stretch>
        </p:blipFill>
        <p:spPr bwMode="auto">
          <a:xfrm>
            <a:off x="304800" y="247650"/>
            <a:ext cx="2895600" cy="461963"/>
          </a:xfrm>
          <a:prstGeom prst="rect">
            <a:avLst/>
          </a:prstGeom>
          <a:noFill/>
        </p:spPr>
      </p:pic>
      <p:pic>
        <p:nvPicPr>
          <p:cNvPr id="486408" name="Picture 8" descr="cmassonBIO"/>
          <p:cNvPicPr>
            <a:picLocks noChangeAspect="1" noChangeArrowheads="1"/>
          </p:cNvPicPr>
          <p:nvPr/>
        </p:nvPicPr>
        <p:blipFill>
          <a:blip r:embed="rId4"/>
          <a:srcRect/>
          <a:stretch>
            <a:fillRect/>
          </a:stretch>
        </p:blipFill>
        <p:spPr bwMode="auto">
          <a:xfrm>
            <a:off x="7772400" y="4953000"/>
            <a:ext cx="914400" cy="1371600"/>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 2007 AMR Research, Inc.   |   Page </a:t>
            </a:r>
            <a:fld id="{000C6914-2111-4FD6-A166-F2EDA55F66EE}" type="slidenum">
              <a:rPr lang="en-US" sz="1200"/>
              <a:pPr/>
              <a:t>10</a:t>
            </a:fld>
            <a:endParaRPr lang="en-US" sz="1200"/>
          </a:p>
        </p:txBody>
      </p:sp>
      <p:sp>
        <p:nvSpPr>
          <p:cNvPr id="856066" name="Rectangle 2"/>
          <p:cNvSpPr>
            <a:spLocks noGrp="1" noChangeArrowheads="1"/>
          </p:cNvSpPr>
          <p:nvPr>
            <p:ph type="title"/>
          </p:nvPr>
        </p:nvSpPr>
        <p:spPr/>
        <p:txBody>
          <a:bodyPr/>
          <a:lstStyle/>
          <a:p>
            <a:r>
              <a:rPr lang="en-US"/>
              <a:t>Agenda</a:t>
            </a:r>
          </a:p>
        </p:txBody>
      </p:sp>
      <p:sp>
        <p:nvSpPr>
          <p:cNvPr id="856067" name="Rectangle 3"/>
          <p:cNvSpPr>
            <a:spLocks noGrp="1" noChangeArrowheads="1"/>
          </p:cNvSpPr>
          <p:nvPr>
            <p:ph type="body" idx="1"/>
          </p:nvPr>
        </p:nvSpPr>
        <p:spPr/>
        <p:txBody>
          <a:bodyPr/>
          <a:lstStyle/>
          <a:p>
            <a:pPr>
              <a:buFont typeface="Times" charset="0"/>
              <a:buNone/>
            </a:pPr>
            <a:r>
              <a:rPr lang="en-US">
                <a:solidFill>
                  <a:schemeClr val="folHlink"/>
                </a:solidFill>
              </a:rPr>
              <a:t>Introduction to AMR Research</a:t>
            </a:r>
          </a:p>
          <a:p>
            <a:pPr>
              <a:buFont typeface="Times" charset="0"/>
              <a:buNone/>
            </a:pPr>
            <a:endParaRPr lang="en-US">
              <a:solidFill>
                <a:schemeClr val="folHlink"/>
              </a:solidFill>
            </a:endParaRPr>
          </a:p>
          <a:p>
            <a:pPr>
              <a:buFont typeface="Times" charset="0"/>
              <a:buNone/>
            </a:pPr>
            <a:r>
              <a:rPr lang="en-US">
                <a:solidFill>
                  <a:schemeClr val="folHlink"/>
                </a:solidFill>
              </a:rPr>
              <a:t>AMR Research Supply Chain Top 25</a:t>
            </a:r>
            <a:br>
              <a:rPr lang="en-US">
                <a:solidFill>
                  <a:schemeClr val="folHlink"/>
                </a:solidFill>
              </a:rPr>
            </a:br>
            <a:r>
              <a:rPr lang="en-US">
                <a:solidFill>
                  <a:schemeClr val="folHlink"/>
                </a:solidFill>
              </a:rPr>
              <a:t>- The New Role of Manufacturing</a:t>
            </a:r>
          </a:p>
          <a:p>
            <a:pPr>
              <a:buFont typeface="Times" charset="0"/>
              <a:buNone/>
            </a:pPr>
            <a:endParaRPr lang="en-US"/>
          </a:p>
          <a:p>
            <a:pPr>
              <a:buFont typeface="Times" charset="0"/>
              <a:buNone/>
            </a:pPr>
            <a:r>
              <a:rPr lang="en-US"/>
              <a:t>Manufacturing 2.0</a:t>
            </a:r>
            <a:br>
              <a:rPr lang="en-US"/>
            </a:br>
            <a:r>
              <a:rPr lang="en-US"/>
              <a:t>- Challenging ERP and MES  Paradigms</a:t>
            </a:r>
          </a:p>
          <a:p>
            <a:pPr>
              <a:buFont typeface="Times" charset="0"/>
              <a:buNone/>
            </a:pPr>
            <a:endParaRPr lang="en-US">
              <a:solidFill>
                <a:schemeClr val="folHlink"/>
              </a:solidFill>
            </a:endParaRPr>
          </a:p>
          <a:p>
            <a:pPr>
              <a:buFont typeface="Times" charset="0"/>
              <a:buNone/>
            </a:pPr>
            <a:r>
              <a:rPr lang="en-US">
                <a:solidFill>
                  <a:schemeClr val="folHlink"/>
                </a:solidFill>
              </a:rPr>
              <a:t>Joint Value Creation and Co-Innovation</a:t>
            </a:r>
            <a:br>
              <a:rPr lang="en-US">
                <a:solidFill>
                  <a:schemeClr val="folHlink"/>
                </a:solidFill>
              </a:rPr>
            </a:br>
            <a:r>
              <a:rPr lang="en-US">
                <a:solidFill>
                  <a:schemeClr val="folHlink"/>
                </a:solidFill>
              </a:rPr>
              <a:t>- Powered by …? Microsoft!</a:t>
            </a:r>
          </a:p>
        </p:txBody>
      </p:sp>
      <p:sp>
        <p:nvSpPr>
          <p:cNvPr id="856068" name="Rectangle 4"/>
          <p:cNvSpPr>
            <a:spLocks noChangeArrowheads="1"/>
          </p:cNvSpPr>
          <p:nvPr/>
        </p:nvSpPr>
        <p:spPr bwMode="auto">
          <a:xfrm>
            <a:off x="381000" y="3048000"/>
            <a:ext cx="8534400" cy="9144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a:t> © 2007 AMR Research, Inc.   |   Page </a:t>
            </a:r>
            <a:fld id="{10CBDB75-BAC7-404C-B2D6-8CBB6C4244BC}" type="slidenum">
              <a:rPr lang="en-US" sz="1200"/>
              <a:pPr/>
              <a:t>11</a:t>
            </a:fld>
            <a:endParaRPr lang="en-US" sz="1200"/>
          </a:p>
        </p:txBody>
      </p:sp>
      <p:sp>
        <p:nvSpPr>
          <p:cNvPr id="793606" name="WordArt 6"/>
          <p:cNvSpPr>
            <a:spLocks noChangeArrowheads="1" noChangeShapeType="1" noTextEdit="1"/>
          </p:cNvSpPr>
          <p:nvPr/>
        </p:nvSpPr>
        <p:spPr bwMode="auto">
          <a:xfrm>
            <a:off x="228600" y="533400"/>
            <a:ext cx="1295400" cy="1028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C0C0C0"/>
                </a:solidFill>
                <a:latin typeface="Haettenschweiler"/>
              </a:rPr>
              <a:t>“</a:t>
            </a:r>
          </a:p>
        </p:txBody>
      </p:sp>
      <p:sp>
        <p:nvSpPr>
          <p:cNvPr id="793604" name="Rectangle 4"/>
          <p:cNvSpPr>
            <a:spLocks noGrp="1" noChangeArrowheads="1"/>
          </p:cNvSpPr>
          <p:nvPr>
            <p:ph type="title"/>
          </p:nvPr>
        </p:nvSpPr>
        <p:spPr/>
        <p:txBody>
          <a:bodyPr/>
          <a:lstStyle/>
          <a:p>
            <a:r>
              <a:rPr lang="en-US"/>
              <a:t>Manufacturing 2.0</a:t>
            </a:r>
          </a:p>
        </p:txBody>
      </p:sp>
      <p:sp>
        <p:nvSpPr>
          <p:cNvPr id="793605" name="Rectangle 5"/>
          <p:cNvSpPr>
            <a:spLocks noGrp="1" noChangeArrowheads="1"/>
          </p:cNvSpPr>
          <p:nvPr>
            <p:ph type="body" idx="1"/>
          </p:nvPr>
        </p:nvSpPr>
        <p:spPr/>
        <p:txBody>
          <a:bodyPr/>
          <a:lstStyle/>
          <a:p>
            <a:pPr>
              <a:buFont typeface="Times" charset="0"/>
              <a:buNone/>
            </a:pPr>
            <a:r>
              <a:rPr lang="en-US"/>
              <a:t>	Manufacturing 2.0 capitalizes on service-based and collaboration-based architectures to let manufacturers dynamically reconfigure sensor and mobile-worker enabled supply networks to make products right first time and on demand. </a:t>
            </a:r>
          </a:p>
        </p:txBody>
      </p:sp>
      <p:sp>
        <p:nvSpPr>
          <p:cNvPr id="793607" name="Rectangle 7"/>
          <p:cNvSpPr>
            <a:spLocks noChangeArrowheads="1"/>
          </p:cNvSpPr>
          <p:nvPr/>
        </p:nvSpPr>
        <p:spPr bwMode="auto">
          <a:xfrm>
            <a:off x="2765425" y="3721100"/>
            <a:ext cx="5210175" cy="1155700"/>
          </a:xfrm>
          <a:prstGeom prst="rect">
            <a:avLst/>
          </a:prstGeom>
          <a:noFill/>
          <a:ln w="9525">
            <a:noFill/>
            <a:miter lim="800000"/>
            <a:headEnd/>
            <a:tailEnd/>
          </a:ln>
          <a:effectLst/>
        </p:spPr>
        <p:txBody>
          <a:bodyPr wrap="none" anchor="ctr">
            <a:spAutoFit/>
          </a:bodyPr>
          <a:lstStyle/>
          <a:p>
            <a:pPr algn="l" eaLnBrk="1" hangingPunct="1"/>
            <a:r>
              <a:rPr lang="en-US" sz="1400" b="1"/>
              <a:t>Manufacturing 2.0: Defining Next-Generation Manufacturing</a:t>
            </a:r>
            <a:r>
              <a:rPr lang="en-US" sz="1400"/>
              <a:t/>
            </a:r>
            <a:br>
              <a:rPr lang="en-US" sz="1400"/>
            </a:br>
            <a:r>
              <a:rPr lang="en-US" sz="1400" b="1"/>
              <a:t>Thursday, July 05, 2007</a:t>
            </a:r>
            <a:r>
              <a:rPr lang="en-US" sz="1400"/>
              <a:t/>
            </a:r>
            <a:br>
              <a:rPr lang="en-US" sz="1400"/>
            </a:br>
            <a:r>
              <a:rPr lang="en-US" sz="1400">
                <a:hlinkClick r:id="rId3"/>
              </a:rPr>
              <a:t>Colin Masson</a:t>
            </a:r>
            <a:r>
              <a:rPr lang="en-US" sz="1400" b="1"/>
              <a:t>, </a:t>
            </a:r>
            <a:r>
              <a:rPr lang="en-US" sz="1400">
                <a:hlinkClick r:id="rId4"/>
              </a:rPr>
              <a:t>Simon Jacobson</a:t>
            </a:r>
            <a:r>
              <a:rPr lang="en-US" sz="1400" b="1"/>
              <a:t>, </a:t>
            </a:r>
            <a:r>
              <a:rPr lang="en-US" sz="1400">
                <a:hlinkClick r:id="rId5"/>
              </a:rPr>
              <a:t>Alison Smith</a:t>
            </a:r>
            <a:r>
              <a:rPr lang="en-US" sz="1400"/>
              <a:t/>
            </a:r>
            <a:br>
              <a:rPr lang="en-US" sz="1400"/>
            </a:br>
            <a:r>
              <a:rPr lang="en-US" sz="1400">
                <a:hlinkClick r:id="rId6"/>
              </a:rPr>
              <a:t>http://www.amrresearch.com/Content/View.asp?pmillid=20535</a:t>
            </a:r>
            <a:endParaRPr lang="en-US" sz="1400"/>
          </a:p>
          <a:p>
            <a:pPr algn="l" eaLnBrk="1" hangingPunct="1"/>
            <a:endParaRPr lang="en-US" sz="1400"/>
          </a:p>
        </p:txBody>
      </p:sp>
      <p:pic>
        <p:nvPicPr>
          <p:cNvPr id="793608" name="Picture 8" descr="cmassonBIO"/>
          <p:cNvPicPr>
            <a:picLocks noChangeAspect="1" noChangeArrowheads="1"/>
          </p:cNvPicPr>
          <p:nvPr/>
        </p:nvPicPr>
        <p:blipFill>
          <a:blip r:embed="rId7"/>
          <a:srcRect/>
          <a:stretch>
            <a:fillRect/>
          </a:stretch>
        </p:blipFill>
        <p:spPr bwMode="auto">
          <a:xfrm>
            <a:off x="1752600" y="3644900"/>
            <a:ext cx="914400" cy="1371600"/>
          </a:xfrm>
          <a:prstGeom prst="rect">
            <a:avLst/>
          </a:prstGeom>
          <a:noFill/>
        </p:spPr>
      </p:pic>
      <p:sp>
        <p:nvSpPr>
          <p:cNvPr id="793609" name="Rectangle 9"/>
          <p:cNvSpPr>
            <a:spLocks noChangeArrowheads="1"/>
          </p:cNvSpPr>
          <p:nvPr/>
        </p:nvSpPr>
        <p:spPr bwMode="auto">
          <a:xfrm>
            <a:off x="2765425" y="5060950"/>
            <a:ext cx="6149975" cy="942975"/>
          </a:xfrm>
          <a:prstGeom prst="rect">
            <a:avLst/>
          </a:prstGeom>
          <a:noFill/>
          <a:ln w="9525">
            <a:noFill/>
            <a:miter lim="800000"/>
            <a:headEnd/>
            <a:tailEnd/>
          </a:ln>
          <a:effectLst/>
        </p:spPr>
        <p:txBody>
          <a:bodyPr wrap="none" anchor="ctr">
            <a:spAutoFit/>
          </a:bodyPr>
          <a:lstStyle/>
          <a:p>
            <a:pPr algn="l" eaLnBrk="1" hangingPunct="1"/>
            <a:r>
              <a:rPr lang="en-US" sz="1400" b="1"/>
              <a:t>Addressing the Manufacturing Backlog: It's Time for Manufacturing 2.0</a:t>
            </a:r>
            <a:r>
              <a:rPr lang="en-US" sz="1400"/>
              <a:t/>
            </a:r>
            <a:br>
              <a:rPr lang="en-US" sz="1400"/>
            </a:br>
            <a:r>
              <a:rPr lang="en-US" sz="1400" b="1"/>
              <a:t>Thursday, February 08, 2007</a:t>
            </a:r>
            <a:r>
              <a:rPr lang="en-US" sz="1400"/>
              <a:t/>
            </a:r>
            <a:br>
              <a:rPr lang="en-US" sz="1400"/>
            </a:br>
            <a:r>
              <a:rPr lang="en-US" sz="1400">
                <a:hlinkClick r:id="rId3"/>
              </a:rPr>
              <a:t>Colin Masson</a:t>
            </a:r>
            <a:r>
              <a:rPr lang="en-US" sz="1400"/>
              <a:t> </a:t>
            </a:r>
            <a:br>
              <a:rPr lang="en-US" sz="1400"/>
            </a:br>
            <a:r>
              <a:rPr lang="en-US" sz="1400">
                <a:hlinkClick r:id="rId8"/>
              </a:rPr>
              <a:t>http://www.amrresearch.com/Content/View.asp?pmillid=20193</a:t>
            </a:r>
            <a:endParaRPr lang="en-US" sz="140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 2007 AMR Research, Inc.   |   Page </a:t>
            </a:r>
            <a:fld id="{4CACD37C-FCC8-441A-8A85-FE52105795BF}" type="slidenum">
              <a:rPr lang="en-US" sz="1200"/>
              <a:pPr/>
              <a:t>12</a:t>
            </a:fld>
            <a:endParaRPr lang="en-US" sz="1200"/>
          </a:p>
        </p:txBody>
      </p:sp>
      <p:sp>
        <p:nvSpPr>
          <p:cNvPr id="796678" name="Rectangle 6"/>
          <p:cNvSpPr>
            <a:spLocks noGrp="1" noChangeArrowheads="1"/>
          </p:cNvSpPr>
          <p:nvPr>
            <p:ph type="title"/>
          </p:nvPr>
        </p:nvSpPr>
        <p:spPr/>
        <p:txBody>
          <a:bodyPr/>
          <a:lstStyle/>
          <a:p>
            <a:r>
              <a:rPr lang="en-US" sz="2400"/>
              <a:t>What’s Wrong With MES/ERP Monolithic Approaches?</a:t>
            </a:r>
          </a:p>
        </p:txBody>
      </p:sp>
      <p:sp>
        <p:nvSpPr>
          <p:cNvPr id="796679" name="Rectangle 7"/>
          <p:cNvSpPr>
            <a:spLocks noGrp="1" noChangeArrowheads="1"/>
          </p:cNvSpPr>
          <p:nvPr>
            <p:ph type="body" idx="1"/>
          </p:nvPr>
        </p:nvSpPr>
        <p:spPr/>
        <p:txBody>
          <a:bodyPr/>
          <a:lstStyle/>
          <a:p>
            <a:r>
              <a:rPr lang="en-US" sz="1800" b="0"/>
              <a:t>Inflexible MES architectures don’t scale for multisite rollouts.</a:t>
            </a:r>
          </a:p>
          <a:p>
            <a:r>
              <a:rPr lang="en-US" sz="1800" b="0"/>
              <a:t>Inflexible ERP business processes don’t mesh with the realities of detail manufacturing operations.</a:t>
            </a:r>
          </a:p>
          <a:p>
            <a:r>
              <a:rPr lang="en-US" sz="1800" b="0"/>
              <a:t>Neither ERP nor MES can cope with constant reconfiguration and requirements to support lean and Six Sigma initiatives.</a:t>
            </a:r>
          </a:p>
          <a:p>
            <a:r>
              <a:rPr lang="en-US" sz="1800" b="0"/>
              <a:t>ERP and MES have functional inadequacies when faced with multiple manufacturing styles with their own characteristic data models.</a:t>
            </a:r>
          </a:p>
          <a:p>
            <a:r>
              <a:rPr lang="en-US" sz="1800" b="0"/>
              <a:t>Deployment of MES applications requires significant and increasingly scarce engineering skills.</a:t>
            </a:r>
          </a:p>
          <a:p>
            <a:r>
              <a:rPr lang="en-US" sz="1800" b="0"/>
              <a:t>Adapting ERP to manufacturing requires domain knowledge that corporate IT business groups don’t have.</a:t>
            </a:r>
          </a:p>
          <a:p>
            <a:r>
              <a:rPr lang="en-US" sz="1800" b="0"/>
              <a:t>The complexity and cost of MES deployments and traditional hard-wired automation approaches have created an “automation threshold”, and it’s been difficult to justify the ROI for manufacturing software investments below it.</a:t>
            </a:r>
          </a:p>
          <a:p>
            <a:endParaRPr lang="en-US" sz="1800" b="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 2007 AMR Research, Inc.   |   Page </a:t>
            </a:r>
            <a:fld id="{581E6C36-33A8-44D0-B064-E7DAFE5FACFF}" type="slidenum">
              <a:rPr lang="en-US" sz="1200"/>
              <a:pPr/>
              <a:t>13</a:t>
            </a:fld>
            <a:endParaRPr lang="en-US" sz="1200"/>
          </a:p>
        </p:txBody>
      </p:sp>
      <p:sp>
        <p:nvSpPr>
          <p:cNvPr id="797700" name="Rectangle 4"/>
          <p:cNvSpPr>
            <a:spLocks noGrp="1" noChangeArrowheads="1"/>
          </p:cNvSpPr>
          <p:nvPr>
            <p:ph type="title"/>
          </p:nvPr>
        </p:nvSpPr>
        <p:spPr/>
        <p:txBody>
          <a:bodyPr/>
          <a:lstStyle/>
          <a:p>
            <a:r>
              <a:rPr lang="en-US" sz="2400"/>
              <a:t>Emerging Manufacturing 2.0 Characteristics</a:t>
            </a:r>
          </a:p>
        </p:txBody>
      </p:sp>
      <p:sp>
        <p:nvSpPr>
          <p:cNvPr id="797701" name="Rectangle 5"/>
          <p:cNvSpPr>
            <a:spLocks noGrp="1" noChangeArrowheads="1"/>
          </p:cNvSpPr>
          <p:nvPr>
            <p:ph type="body" idx="1"/>
          </p:nvPr>
        </p:nvSpPr>
        <p:spPr/>
        <p:txBody>
          <a:bodyPr/>
          <a:lstStyle/>
          <a:p>
            <a:r>
              <a:rPr lang="en-US" sz="1800" b="0"/>
              <a:t>User-centric interfaces that not only streamline activities, but take advantage of available shop-floor talent for deployment, reconfiguration, and software maintenance.</a:t>
            </a:r>
          </a:p>
          <a:p>
            <a:r>
              <a:rPr lang="en-US" sz="1800" b="0"/>
              <a:t>Manufacturing architectures that capitalize on existing investments by using manufacturing SOA instead of ripping and replacing them with monolithic applications.</a:t>
            </a:r>
          </a:p>
          <a:p>
            <a:r>
              <a:rPr lang="en-US" sz="1800" b="0"/>
              <a:t>Incorporation of Web 2.0 and Enterprise 2.0 technologies and constructs such as blogs, instant messaging, mashups, search, tagging, wikis, and cool, always-connected mobile devices. This will engage younger generations in manufacturing as well as enhance software usability and collaboration.</a:t>
            </a:r>
          </a:p>
          <a:p>
            <a:r>
              <a:rPr lang="en-US" sz="1800" b="0"/>
              <a:t>Support for low-cost tags, intelligent sensors, pervasive networks, and mobile workers.</a:t>
            </a:r>
          </a:p>
          <a:p>
            <a:r>
              <a:rPr lang="en-US" sz="1800" b="0"/>
              <a:t>Event-driven, supply network collaboration (intra- and inter-enterprise) platforms.</a:t>
            </a:r>
          </a:p>
          <a:p>
            <a:r>
              <a:rPr lang="en-US" sz="1800" b="0"/>
              <a:t>Convergence of product data management and process development models for rapid development of new products and manufacturing processes to accelerate time to market.</a:t>
            </a:r>
          </a:p>
          <a:p>
            <a:endParaRPr lang="en-US" sz="1800" b="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laceholder 3"/>
          <p:cNvSpPr>
            <a:spLocks noGrp="1"/>
          </p:cNvSpPr>
          <p:nvPr>
            <p:ph type="sldNum" sz="quarter" idx="10"/>
          </p:nvPr>
        </p:nvSpPr>
        <p:spPr/>
        <p:txBody>
          <a:bodyPr/>
          <a:lstStyle/>
          <a:p>
            <a:r>
              <a:rPr lang="en-US"/>
              <a:t> © 2007 AMR Research, Inc.   |   Page </a:t>
            </a:r>
            <a:fld id="{90F28F6D-C47B-4A83-AE8C-B7F9DD7E20FA}" type="slidenum">
              <a:rPr lang="en-US" sz="1200"/>
              <a:pPr/>
              <a:t>14</a:t>
            </a:fld>
            <a:endParaRPr lang="en-US" sz="1200"/>
          </a:p>
        </p:txBody>
      </p:sp>
      <p:sp>
        <p:nvSpPr>
          <p:cNvPr id="880642" name="Rectangle 2"/>
          <p:cNvSpPr>
            <a:spLocks noGrp="1" noChangeArrowheads="1"/>
          </p:cNvSpPr>
          <p:nvPr>
            <p:ph type="title"/>
          </p:nvPr>
        </p:nvSpPr>
        <p:spPr/>
        <p:txBody>
          <a:bodyPr/>
          <a:lstStyle/>
          <a:p>
            <a:r>
              <a:rPr lang="en-US"/>
              <a:t>RFID/Sensor Enabled Manufacturing</a:t>
            </a:r>
          </a:p>
        </p:txBody>
      </p:sp>
      <p:sp>
        <p:nvSpPr>
          <p:cNvPr id="880643" name="Text Box 3"/>
          <p:cNvSpPr txBox="1">
            <a:spLocks noChangeArrowheads="1"/>
          </p:cNvSpPr>
          <p:nvPr/>
        </p:nvSpPr>
        <p:spPr bwMode="auto">
          <a:xfrm>
            <a:off x="8153400" y="152400"/>
            <a:ext cx="762000" cy="284163"/>
          </a:xfrm>
          <a:prstGeom prst="rect">
            <a:avLst/>
          </a:prstGeom>
          <a:noFill/>
          <a:ln w="9525">
            <a:solidFill>
              <a:schemeClr val="tx2"/>
            </a:solidFill>
            <a:miter lim="800000"/>
            <a:headEnd/>
            <a:tailEnd/>
          </a:ln>
          <a:effectLst/>
        </p:spPr>
        <p:txBody>
          <a:bodyPr>
            <a:spAutoFit/>
          </a:bodyPr>
          <a:lstStyle/>
          <a:p>
            <a:pPr algn="l">
              <a:spcBef>
                <a:spcPct val="50000"/>
              </a:spcBef>
            </a:pPr>
            <a:r>
              <a:rPr lang="en-US" sz="1200" b="1"/>
              <a:t>N = 103</a:t>
            </a:r>
          </a:p>
        </p:txBody>
      </p:sp>
      <p:sp>
        <p:nvSpPr>
          <p:cNvPr id="880647" name="Line 7"/>
          <p:cNvSpPr>
            <a:spLocks noChangeShapeType="1"/>
          </p:cNvSpPr>
          <p:nvPr/>
        </p:nvSpPr>
        <p:spPr bwMode="auto">
          <a:xfrm>
            <a:off x="4381500" y="1277938"/>
            <a:ext cx="1588" cy="4451350"/>
          </a:xfrm>
          <a:prstGeom prst="line">
            <a:avLst/>
          </a:prstGeom>
          <a:noFill/>
          <a:ln w="0">
            <a:solidFill>
              <a:srgbClr val="000000"/>
            </a:solidFill>
            <a:round/>
            <a:headEnd/>
            <a:tailEnd/>
          </a:ln>
        </p:spPr>
        <p:txBody>
          <a:bodyPr/>
          <a:lstStyle/>
          <a:p>
            <a:endParaRPr lang="en-US"/>
          </a:p>
        </p:txBody>
      </p:sp>
      <p:sp>
        <p:nvSpPr>
          <p:cNvPr id="880648" name="Line 8"/>
          <p:cNvSpPr>
            <a:spLocks noChangeShapeType="1"/>
          </p:cNvSpPr>
          <p:nvPr/>
        </p:nvSpPr>
        <p:spPr bwMode="auto">
          <a:xfrm>
            <a:off x="4876800" y="1277938"/>
            <a:ext cx="1588" cy="4451350"/>
          </a:xfrm>
          <a:prstGeom prst="line">
            <a:avLst/>
          </a:prstGeom>
          <a:noFill/>
          <a:ln w="0">
            <a:solidFill>
              <a:srgbClr val="000000"/>
            </a:solidFill>
            <a:round/>
            <a:headEnd/>
            <a:tailEnd/>
          </a:ln>
        </p:spPr>
        <p:txBody>
          <a:bodyPr/>
          <a:lstStyle/>
          <a:p>
            <a:endParaRPr lang="en-US"/>
          </a:p>
        </p:txBody>
      </p:sp>
      <p:sp>
        <p:nvSpPr>
          <p:cNvPr id="880649" name="Line 9"/>
          <p:cNvSpPr>
            <a:spLocks noChangeShapeType="1"/>
          </p:cNvSpPr>
          <p:nvPr/>
        </p:nvSpPr>
        <p:spPr bwMode="auto">
          <a:xfrm>
            <a:off x="5372100" y="1277938"/>
            <a:ext cx="1588" cy="4451350"/>
          </a:xfrm>
          <a:prstGeom prst="line">
            <a:avLst/>
          </a:prstGeom>
          <a:noFill/>
          <a:ln w="0">
            <a:solidFill>
              <a:srgbClr val="000000"/>
            </a:solidFill>
            <a:round/>
            <a:headEnd/>
            <a:tailEnd/>
          </a:ln>
        </p:spPr>
        <p:txBody>
          <a:bodyPr/>
          <a:lstStyle/>
          <a:p>
            <a:endParaRPr lang="en-US"/>
          </a:p>
        </p:txBody>
      </p:sp>
      <p:sp>
        <p:nvSpPr>
          <p:cNvPr id="880650" name="Line 10"/>
          <p:cNvSpPr>
            <a:spLocks noChangeShapeType="1"/>
          </p:cNvSpPr>
          <p:nvPr/>
        </p:nvSpPr>
        <p:spPr bwMode="auto">
          <a:xfrm>
            <a:off x="5867400" y="1277938"/>
            <a:ext cx="1588" cy="4451350"/>
          </a:xfrm>
          <a:prstGeom prst="line">
            <a:avLst/>
          </a:prstGeom>
          <a:noFill/>
          <a:ln w="0">
            <a:solidFill>
              <a:srgbClr val="000000"/>
            </a:solidFill>
            <a:round/>
            <a:headEnd/>
            <a:tailEnd/>
          </a:ln>
        </p:spPr>
        <p:txBody>
          <a:bodyPr/>
          <a:lstStyle/>
          <a:p>
            <a:endParaRPr lang="en-US"/>
          </a:p>
        </p:txBody>
      </p:sp>
      <p:sp>
        <p:nvSpPr>
          <p:cNvPr id="880651" name="Line 11"/>
          <p:cNvSpPr>
            <a:spLocks noChangeShapeType="1"/>
          </p:cNvSpPr>
          <p:nvPr/>
        </p:nvSpPr>
        <p:spPr bwMode="auto">
          <a:xfrm>
            <a:off x="6364288" y="1277938"/>
            <a:ext cx="1587" cy="4451350"/>
          </a:xfrm>
          <a:prstGeom prst="line">
            <a:avLst/>
          </a:prstGeom>
          <a:noFill/>
          <a:ln w="0">
            <a:solidFill>
              <a:srgbClr val="000000"/>
            </a:solidFill>
            <a:round/>
            <a:headEnd/>
            <a:tailEnd/>
          </a:ln>
        </p:spPr>
        <p:txBody>
          <a:bodyPr/>
          <a:lstStyle/>
          <a:p>
            <a:endParaRPr lang="en-US"/>
          </a:p>
        </p:txBody>
      </p:sp>
      <p:sp>
        <p:nvSpPr>
          <p:cNvPr id="880652" name="Line 12"/>
          <p:cNvSpPr>
            <a:spLocks noChangeShapeType="1"/>
          </p:cNvSpPr>
          <p:nvPr/>
        </p:nvSpPr>
        <p:spPr bwMode="auto">
          <a:xfrm>
            <a:off x="6861175" y="1277938"/>
            <a:ext cx="1588" cy="4451350"/>
          </a:xfrm>
          <a:prstGeom prst="line">
            <a:avLst/>
          </a:prstGeom>
          <a:noFill/>
          <a:ln w="0">
            <a:solidFill>
              <a:srgbClr val="000000"/>
            </a:solidFill>
            <a:round/>
            <a:headEnd/>
            <a:tailEnd/>
          </a:ln>
        </p:spPr>
        <p:txBody>
          <a:bodyPr/>
          <a:lstStyle/>
          <a:p>
            <a:endParaRPr lang="en-US"/>
          </a:p>
        </p:txBody>
      </p:sp>
      <p:sp>
        <p:nvSpPr>
          <p:cNvPr id="880653" name="Line 13"/>
          <p:cNvSpPr>
            <a:spLocks noChangeShapeType="1"/>
          </p:cNvSpPr>
          <p:nvPr/>
        </p:nvSpPr>
        <p:spPr bwMode="auto">
          <a:xfrm>
            <a:off x="7356475" y="1277938"/>
            <a:ext cx="1588" cy="4451350"/>
          </a:xfrm>
          <a:prstGeom prst="line">
            <a:avLst/>
          </a:prstGeom>
          <a:noFill/>
          <a:ln w="0">
            <a:solidFill>
              <a:srgbClr val="000000"/>
            </a:solidFill>
            <a:round/>
            <a:headEnd/>
            <a:tailEnd/>
          </a:ln>
        </p:spPr>
        <p:txBody>
          <a:bodyPr/>
          <a:lstStyle/>
          <a:p>
            <a:endParaRPr lang="en-US"/>
          </a:p>
        </p:txBody>
      </p:sp>
      <p:sp>
        <p:nvSpPr>
          <p:cNvPr id="880654" name="Line 14"/>
          <p:cNvSpPr>
            <a:spLocks noChangeShapeType="1"/>
          </p:cNvSpPr>
          <p:nvPr/>
        </p:nvSpPr>
        <p:spPr bwMode="auto">
          <a:xfrm>
            <a:off x="7853363" y="1277938"/>
            <a:ext cx="1587" cy="4451350"/>
          </a:xfrm>
          <a:prstGeom prst="line">
            <a:avLst/>
          </a:prstGeom>
          <a:noFill/>
          <a:ln w="0">
            <a:solidFill>
              <a:srgbClr val="000000"/>
            </a:solidFill>
            <a:round/>
            <a:headEnd/>
            <a:tailEnd/>
          </a:ln>
        </p:spPr>
        <p:txBody>
          <a:bodyPr/>
          <a:lstStyle/>
          <a:p>
            <a:endParaRPr lang="en-US"/>
          </a:p>
        </p:txBody>
      </p:sp>
      <p:sp>
        <p:nvSpPr>
          <p:cNvPr id="880655" name="Line 15"/>
          <p:cNvSpPr>
            <a:spLocks noChangeShapeType="1"/>
          </p:cNvSpPr>
          <p:nvPr/>
        </p:nvSpPr>
        <p:spPr bwMode="auto">
          <a:xfrm>
            <a:off x="8348663" y="1277938"/>
            <a:ext cx="1587" cy="4451350"/>
          </a:xfrm>
          <a:prstGeom prst="line">
            <a:avLst/>
          </a:prstGeom>
          <a:noFill/>
          <a:ln w="0">
            <a:solidFill>
              <a:srgbClr val="000000"/>
            </a:solidFill>
            <a:round/>
            <a:headEnd/>
            <a:tailEnd/>
          </a:ln>
        </p:spPr>
        <p:txBody>
          <a:bodyPr/>
          <a:lstStyle/>
          <a:p>
            <a:endParaRPr lang="en-US"/>
          </a:p>
        </p:txBody>
      </p:sp>
      <p:sp>
        <p:nvSpPr>
          <p:cNvPr id="880656" name="Line 16"/>
          <p:cNvSpPr>
            <a:spLocks noChangeShapeType="1"/>
          </p:cNvSpPr>
          <p:nvPr/>
        </p:nvSpPr>
        <p:spPr bwMode="auto">
          <a:xfrm>
            <a:off x="8845550" y="1277938"/>
            <a:ext cx="1588" cy="4451350"/>
          </a:xfrm>
          <a:prstGeom prst="line">
            <a:avLst/>
          </a:prstGeom>
          <a:noFill/>
          <a:ln w="0">
            <a:solidFill>
              <a:srgbClr val="000000"/>
            </a:solidFill>
            <a:round/>
            <a:headEnd/>
            <a:tailEnd/>
          </a:ln>
        </p:spPr>
        <p:txBody>
          <a:bodyPr/>
          <a:lstStyle/>
          <a:p>
            <a:endParaRPr lang="en-US"/>
          </a:p>
        </p:txBody>
      </p:sp>
      <p:sp>
        <p:nvSpPr>
          <p:cNvPr id="880657" name="Rectangle 17"/>
          <p:cNvSpPr>
            <a:spLocks noChangeArrowheads="1"/>
          </p:cNvSpPr>
          <p:nvPr/>
        </p:nvSpPr>
        <p:spPr bwMode="auto">
          <a:xfrm>
            <a:off x="3884613" y="5546725"/>
            <a:ext cx="481012" cy="106363"/>
          </a:xfrm>
          <a:prstGeom prst="rect">
            <a:avLst/>
          </a:prstGeom>
          <a:solidFill>
            <a:srgbClr val="9999FF"/>
          </a:solidFill>
          <a:ln w="12700">
            <a:solidFill>
              <a:srgbClr val="000000"/>
            </a:solidFill>
            <a:miter lim="800000"/>
            <a:headEnd/>
            <a:tailEnd/>
          </a:ln>
        </p:spPr>
        <p:txBody>
          <a:bodyPr/>
          <a:lstStyle/>
          <a:p>
            <a:endParaRPr lang="en-US"/>
          </a:p>
        </p:txBody>
      </p:sp>
      <p:sp>
        <p:nvSpPr>
          <p:cNvPr id="880658" name="Rectangle 18"/>
          <p:cNvSpPr>
            <a:spLocks noChangeArrowheads="1"/>
          </p:cNvSpPr>
          <p:nvPr/>
        </p:nvSpPr>
        <p:spPr bwMode="auto">
          <a:xfrm>
            <a:off x="3884613" y="5284788"/>
            <a:ext cx="67468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59" name="Rectangle 19"/>
          <p:cNvSpPr>
            <a:spLocks noChangeArrowheads="1"/>
          </p:cNvSpPr>
          <p:nvPr/>
        </p:nvSpPr>
        <p:spPr bwMode="auto">
          <a:xfrm>
            <a:off x="3884613" y="5022850"/>
            <a:ext cx="576262"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60" name="Rectangle 20"/>
          <p:cNvSpPr>
            <a:spLocks noChangeArrowheads="1"/>
          </p:cNvSpPr>
          <p:nvPr/>
        </p:nvSpPr>
        <p:spPr bwMode="auto">
          <a:xfrm>
            <a:off x="3884613" y="4760913"/>
            <a:ext cx="43338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61" name="Rectangle 21"/>
          <p:cNvSpPr>
            <a:spLocks noChangeArrowheads="1"/>
          </p:cNvSpPr>
          <p:nvPr/>
        </p:nvSpPr>
        <p:spPr bwMode="auto">
          <a:xfrm>
            <a:off x="3884613" y="4500563"/>
            <a:ext cx="674687" cy="103187"/>
          </a:xfrm>
          <a:prstGeom prst="rect">
            <a:avLst/>
          </a:prstGeom>
          <a:solidFill>
            <a:srgbClr val="9999FF"/>
          </a:solidFill>
          <a:ln w="12700">
            <a:solidFill>
              <a:srgbClr val="000000"/>
            </a:solidFill>
            <a:miter lim="800000"/>
            <a:headEnd/>
            <a:tailEnd/>
          </a:ln>
        </p:spPr>
        <p:txBody>
          <a:bodyPr/>
          <a:lstStyle/>
          <a:p>
            <a:endParaRPr lang="en-US"/>
          </a:p>
        </p:txBody>
      </p:sp>
      <p:sp>
        <p:nvSpPr>
          <p:cNvPr id="880662" name="Rectangle 22"/>
          <p:cNvSpPr>
            <a:spLocks noChangeArrowheads="1"/>
          </p:cNvSpPr>
          <p:nvPr/>
        </p:nvSpPr>
        <p:spPr bwMode="auto">
          <a:xfrm>
            <a:off x="3884613" y="4238625"/>
            <a:ext cx="530225"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63" name="Rectangle 23"/>
          <p:cNvSpPr>
            <a:spLocks noChangeArrowheads="1"/>
          </p:cNvSpPr>
          <p:nvPr/>
        </p:nvSpPr>
        <p:spPr bwMode="auto">
          <a:xfrm>
            <a:off x="3884613" y="3976688"/>
            <a:ext cx="722312"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64" name="Rectangle 24"/>
          <p:cNvSpPr>
            <a:spLocks noChangeArrowheads="1"/>
          </p:cNvSpPr>
          <p:nvPr/>
        </p:nvSpPr>
        <p:spPr bwMode="auto">
          <a:xfrm>
            <a:off x="3884613" y="3714750"/>
            <a:ext cx="67468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65" name="Rectangle 25"/>
          <p:cNvSpPr>
            <a:spLocks noChangeArrowheads="1"/>
          </p:cNvSpPr>
          <p:nvPr/>
        </p:nvSpPr>
        <p:spPr bwMode="auto">
          <a:xfrm>
            <a:off x="3884613" y="3451225"/>
            <a:ext cx="674687" cy="106363"/>
          </a:xfrm>
          <a:prstGeom prst="rect">
            <a:avLst/>
          </a:prstGeom>
          <a:solidFill>
            <a:srgbClr val="9999FF"/>
          </a:solidFill>
          <a:ln w="12700">
            <a:solidFill>
              <a:srgbClr val="000000"/>
            </a:solidFill>
            <a:miter lim="800000"/>
            <a:headEnd/>
            <a:tailEnd/>
          </a:ln>
        </p:spPr>
        <p:txBody>
          <a:bodyPr/>
          <a:lstStyle/>
          <a:p>
            <a:endParaRPr lang="en-US"/>
          </a:p>
        </p:txBody>
      </p:sp>
      <p:sp>
        <p:nvSpPr>
          <p:cNvPr id="880666" name="Rectangle 26"/>
          <p:cNvSpPr>
            <a:spLocks noChangeArrowheads="1"/>
          </p:cNvSpPr>
          <p:nvPr/>
        </p:nvSpPr>
        <p:spPr bwMode="auto">
          <a:xfrm>
            <a:off x="3884613" y="3189288"/>
            <a:ext cx="576262" cy="106362"/>
          </a:xfrm>
          <a:prstGeom prst="rect">
            <a:avLst/>
          </a:prstGeom>
          <a:solidFill>
            <a:srgbClr val="9999FF"/>
          </a:solidFill>
          <a:ln w="12700">
            <a:solidFill>
              <a:srgbClr val="000000"/>
            </a:solidFill>
            <a:miter lim="800000"/>
            <a:headEnd/>
            <a:tailEnd/>
          </a:ln>
        </p:spPr>
        <p:txBody>
          <a:bodyPr/>
          <a:lstStyle/>
          <a:p>
            <a:endParaRPr lang="en-US"/>
          </a:p>
        </p:txBody>
      </p:sp>
      <p:sp>
        <p:nvSpPr>
          <p:cNvPr id="880667" name="Rectangle 27"/>
          <p:cNvSpPr>
            <a:spLocks noChangeArrowheads="1"/>
          </p:cNvSpPr>
          <p:nvPr/>
        </p:nvSpPr>
        <p:spPr bwMode="auto">
          <a:xfrm>
            <a:off x="3884613" y="2927350"/>
            <a:ext cx="674687" cy="106363"/>
          </a:xfrm>
          <a:prstGeom prst="rect">
            <a:avLst/>
          </a:prstGeom>
          <a:solidFill>
            <a:srgbClr val="9999FF"/>
          </a:solidFill>
          <a:ln w="12700">
            <a:solidFill>
              <a:srgbClr val="000000"/>
            </a:solidFill>
            <a:miter lim="800000"/>
            <a:headEnd/>
            <a:tailEnd/>
          </a:ln>
        </p:spPr>
        <p:txBody>
          <a:bodyPr/>
          <a:lstStyle/>
          <a:p>
            <a:endParaRPr lang="en-US"/>
          </a:p>
        </p:txBody>
      </p:sp>
      <p:sp>
        <p:nvSpPr>
          <p:cNvPr id="880668" name="Rectangle 28"/>
          <p:cNvSpPr>
            <a:spLocks noChangeArrowheads="1"/>
          </p:cNvSpPr>
          <p:nvPr/>
        </p:nvSpPr>
        <p:spPr bwMode="auto">
          <a:xfrm>
            <a:off x="3884613" y="2665413"/>
            <a:ext cx="722312"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69" name="Rectangle 29"/>
          <p:cNvSpPr>
            <a:spLocks noChangeArrowheads="1"/>
          </p:cNvSpPr>
          <p:nvPr/>
        </p:nvSpPr>
        <p:spPr bwMode="auto">
          <a:xfrm>
            <a:off x="3884613" y="2405063"/>
            <a:ext cx="915987" cy="103187"/>
          </a:xfrm>
          <a:prstGeom prst="rect">
            <a:avLst/>
          </a:prstGeom>
          <a:solidFill>
            <a:srgbClr val="9999FF"/>
          </a:solidFill>
          <a:ln w="12700">
            <a:solidFill>
              <a:srgbClr val="000000"/>
            </a:solidFill>
            <a:miter lim="800000"/>
            <a:headEnd/>
            <a:tailEnd/>
          </a:ln>
        </p:spPr>
        <p:txBody>
          <a:bodyPr/>
          <a:lstStyle/>
          <a:p>
            <a:endParaRPr lang="en-US"/>
          </a:p>
        </p:txBody>
      </p:sp>
      <p:sp>
        <p:nvSpPr>
          <p:cNvPr id="880670" name="Rectangle 30"/>
          <p:cNvSpPr>
            <a:spLocks noChangeArrowheads="1"/>
          </p:cNvSpPr>
          <p:nvPr/>
        </p:nvSpPr>
        <p:spPr bwMode="auto">
          <a:xfrm>
            <a:off x="3884613" y="2143125"/>
            <a:ext cx="76993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71" name="Rectangle 31"/>
          <p:cNvSpPr>
            <a:spLocks noChangeArrowheads="1"/>
          </p:cNvSpPr>
          <p:nvPr/>
        </p:nvSpPr>
        <p:spPr bwMode="auto">
          <a:xfrm>
            <a:off x="3884613" y="1881188"/>
            <a:ext cx="67468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72" name="Rectangle 32"/>
          <p:cNvSpPr>
            <a:spLocks noChangeArrowheads="1"/>
          </p:cNvSpPr>
          <p:nvPr/>
        </p:nvSpPr>
        <p:spPr bwMode="auto">
          <a:xfrm>
            <a:off x="3884613" y="1619250"/>
            <a:ext cx="91598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73" name="Rectangle 33"/>
          <p:cNvSpPr>
            <a:spLocks noChangeArrowheads="1"/>
          </p:cNvSpPr>
          <p:nvPr/>
        </p:nvSpPr>
        <p:spPr bwMode="auto">
          <a:xfrm>
            <a:off x="3884613" y="1357313"/>
            <a:ext cx="1011237" cy="104775"/>
          </a:xfrm>
          <a:prstGeom prst="rect">
            <a:avLst/>
          </a:prstGeom>
          <a:solidFill>
            <a:srgbClr val="9999FF"/>
          </a:solidFill>
          <a:ln w="12700">
            <a:solidFill>
              <a:srgbClr val="000000"/>
            </a:solidFill>
            <a:miter lim="800000"/>
            <a:headEnd/>
            <a:tailEnd/>
          </a:ln>
        </p:spPr>
        <p:txBody>
          <a:bodyPr/>
          <a:lstStyle/>
          <a:p>
            <a:endParaRPr lang="en-US"/>
          </a:p>
        </p:txBody>
      </p:sp>
      <p:sp>
        <p:nvSpPr>
          <p:cNvPr id="880674" name="Rectangle 34"/>
          <p:cNvSpPr>
            <a:spLocks noChangeArrowheads="1"/>
          </p:cNvSpPr>
          <p:nvPr/>
        </p:nvSpPr>
        <p:spPr bwMode="auto">
          <a:xfrm>
            <a:off x="4365625" y="5546725"/>
            <a:ext cx="481013" cy="106363"/>
          </a:xfrm>
          <a:prstGeom prst="rect">
            <a:avLst/>
          </a:prstGeom>
          <a:solidFill>
            <a:srgbClr val="993366"/>
          </a:solidFill>
          <a:ln w="12700">
            <a:solidFill>
              <a:srgbClr val="000000"/>
            </a:solidFill>
            <a:miter lim="800000"/>
            <a:headEnd/>
            <a:tailEnd/>
          </a:ln>
        </p:spPr>
        <p:txBody>
          <a:bodyPr/>
          <a:lstStyle/>
          <a:p>
            <a:endParaRPr lang="en-US"/>
          </a:p>
        </p:txBody>
      </p:sp>
      <p:sp>
        <p:nvSpPr>
          <p:cNvPr id="880675" name="Rectangle 35"/>
          <p:cNvSpPr>
            <a:spLocks noChangeArrowheads="1"/>
          </p:cNvSpPr>
          <p:nvPr/>
        </p:nvSpPr>
        <p:spPr bwMode="auto">
          <a:xfrm>
            <a:off x="4559300" y="5284788"/>
            <a:ext cx="625475"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76" name="Rectangle 36"/>
          <p:cNvSpPr>
            <a:spLocks noChangeArrowheads="1"/>
          </p:cNvSpPr>
          <p:nvPr/>
        </p:nvSpPr>
        <p:spPr bwMode="auto">
          <a:xfrm>
            <a:off x="4460875" y="5022850"/>
            <a:ext cx="771525"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77" name="Rectangle 37"/>
          <p:cNvSpPr>
            <a:spLocks noChangeArrowheads="1"/>
          </p:cNvSpPr>
          <p:nvPr/>
        </p:nvSpPr>
        <p:spPr bwMode="auto">
          <a:xfrm>
            <a:off x="4318000" y="4760913"/>
            <a:ext cx="384175"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78" name="Rectangle 38"/>
          <p:cNvSpPr>
            <a:spLocks noChangeArrowheads="1"/>
          </p:cNvSpPr>
          <p:nvPr/>
        </p:nvSpPr>
        <p:spPr bwMode="auto">
          <a:xfrm>
            <a:off x="4559300" y="4500563"/>
            <a:ext cx="481013" cy="103187"/>
          </a:xfrm>
          <a:prstGeom prst="rect">
            <a:avLst/>
          </a:prstGeom>
          <a:solidFill>
            <a:srgbClr val="993366"/>
          </a:solidFill>
          <a:ln w="12700">
            <a:solidFill>
              <a:srgbClr val="000000"/>
            </a:solidFill>
            <a:miter lim="800000"/>
            <a:headEnd/>
            <a:tailEnd/>
          </a:ln>
        </p:spPr>
        <p:txBody>
          <a:bodyPr/>
          <a:lstStyle/>
          <a:p>
            <a:endParaRPr lang="en-US"/>
          </a:p>
        </p:txBody>
      </p:sp>
      <p:sp>
        <p:nvSpPr>
          <p:cNvPr id="880679" name="Rectangle 39"/>
          <p:cNvSpPr>
            <a:spLocks noChangeArrowheads="1"/>
          </p:cNvSpPr>
          <p:nvPr/>
        </p:nvSpPr>
        <p:spPr bwMode="auto">
          <a:xfrm>
            <a:off x="4414838" y="4238625"/>
            <a:ext cx="528637"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80" name="Rectangle 40"/>
          <p:cNvSpPr>
            <a:spLocks noChangeArrowheads="1"/>
          </p:cNvSpPr>
          <p:nvPr/>
        </p:nvSpPr>
        <p:spPr bwMode="auto">
          <a:xfrm>
            <a:off x="4606925" y="3976688"/>
            <a:ext cx="336550"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81" name="Rectangle 41"/>
          <p:cNvSpPr>
            <a:spLocks noChangeArrowheads="1"/>
          </p:cNvSpPr>
          <p:nvPr/>
        </p:nvSpPr>
        <p:spPr bwMode="auto">
          <a:xfrm>
            <a:off x="4559300" y="3714750"/>
            <a:ext cx="431800"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82" name="Rectangle 42"/>
          <p:cNvSpPr>
            <a:spLocks noChangeArrowheads="1"/>
          </p:cNvSpPr>
          <p:nvPr/>
        </p:nvSpPr>
        <p:spPr bwMode="auto">
          <a:xfrm>
            <a:off x="4559300" y="3451225"/>
            <a:ext cx="625475" cy="106363"/>
          </a:xfrm>
          <a:prstGeom prst="rect">
            <a:avLst/>
          </a:prstGeom>
          <a:solidFill>
            <a:srgbClr val="993366"/>
          </a:solidFill>
          <a:ln w="12700">
            <a:solidFill>
              <a:srgbClr val="000000"/>
            </a:solidFill>
            <a:miter lim="800000"/>
            <a:headEnd/>
            <a:tailEnd/>
          </a:ln>
        </p:spPr>
        <p:txBody>
          <a:bodyPr/>
          <a:lstStyle/>
          <a:p>
            <a:endParaRPr lang="en-US"/>
          </a:p>
        </p:txBody>
      </p:sp>
      <p:sp>
        <p:nvSpPr>
          <p:cNvPr id="880683" name="Rectangle 43"/>
          <p:cNvSpPr>
            <a:spLocks noChangeArrowheads="1"/>
          </p:cNvSpPr>
          <p:nvPr/>
        </p:nvSpPr>
        <p:spPr bwMode="auto">
          <a:xfrm>
            <a:off x="4460875" y="3189288"/>
            <a:ext cx="676275" cy="106362"/>
          </a:xfrm>
          <a:prstGeom prst="rect">
            <a:avLst/>
          </a:prstGeom>
          <a:solidFill>
            <a:srgbClr val="993366"/>
          </a:solidFill>
          <a:ln w="12700">
            <a:solidFill>
              <a:srgbClr val="000000"/>
            </a:solidFill>
            <a:miter lim="800000"/>
            <a:headEnd/>
            <a:tailEnd/>
          </a:ln>
        </p:spPr>
        <p:txBody>
          <a:bodyPr/>
          <a:lstStyle/>
          <a:p>
            <a:endParaRPr lang="en-US"/>
          </a:p>
        </p:txBody>
      </p:sp>
      <p:sp>
        <p:nvSpPr>
          <p:cNvPr id="880684" name="Rectangle 44"/>
          <p:cNvSpPr>
            <a:spLocks noChangeArrowheads="1"/>
          </p:cNvSpPr>
          <p:nvPr/>
        </p:nvSpPr>
        <p:spPr bwMode="auto">
          <a:xfrm>
            <a:off x="4559300" y="2927350"/>
            <a:ext cx="384175" cy="106363"/>
          </a:xfrm>
          <a:prstGeom prst="rect">
            <a:avLst/>
          </a:prstGeom>
          <a:solidFill>
            <a:srgbClr val="993366"/>
          </a:solidFill>
          <a:ln w="12700">
            <a:solidFill>
              <a:srgbClr val="000000"/>
            </a:solidFill>
            <a:miter lim="800000"/>
            <a:headEnd/>
            <a:tailEnd/>
          </a:ln>
        </p:spPr>
        <p:txBody>
          <a:bodyPr/>
          <a:lstStyle/>
          <a:p>
            <a:endParaRPr lang="en-US"/>
          </a:p>
        </p:txBody>
      </p:sp>
      <p:sp>
        <p:nvSpPr>
          <p:cNvPr id="880685" name="Rectangle 45"/>
          <p:cNvSpPr>
            <a:spLocks noChangeArrowheads="1"/>
          </p:cNvSpPr>
          <p:nvPr/>
        </p:nvSpPr>
        <p:spPr bwMode="auto">
          <a:xfrm>
            <a:off x="4606925" y="2665413"/>
            <a:ext cx="674688"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86" name="Rectangle 46"/>
          <p:cNvSpPr>
            <a:spLocks noChangeArrowheads="1"/>
          </p:cNvSpPr>
          <p:nvPr/>
        </p:nvSpPr>
        <p:spPr bwMode="auto">
          <a:xfrm>
            <a:off x="4800600" y="2405063"/>
            <a:ext cx="673100" cy="103187"/>
          </a:xfrm>
          <a:prstGeom prst="rect">
            <a:avLst/>
          </a:prstGeom>
          <a:solidFill>
            <a:srgbClr val="993366"/>
          </a:solidFill>
          <a:ln w="12700">
            <a:solidFill>
              <a:srgbClr val="000000"/>
            </a:solidFill>
            <a:miter lim="800000"/>
            <a:headEnd/>
            <a:tailEnd/>
          </a:ln>
        </p:spPr>
        <p:txBody>
          <a:bodyPr/>
          <a:lstStyle/>
          <a:p>
            <a:endParaRPr lang="en-US"/>
          </a:p>
        </p:txBody>
      </p:sp>
      <p:sp>
        <p:nvSpPr>
          <p:cNvPr id="880687" name="Rectangle 47"/>
          <p:cNvSpPr>
            <a:spLocks noChangeArrowheads="1"/>
          </p:cNvSpPr>
          <p:nvPr/>
        </p:nvSpPr>
        <p:spPr bwMode="auto">
          <a:xfrm>
            <a:off x="4654550" y="2143125"/>
            <a:ext cx="530225"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88" name="Rectangle 48"/>
          <p:cNvSpPr>
            <a:spLocks noChangeArrowheads="1"/>
          </p:cNvSpPr>
          <p:nvPr/>
        </p:nvSpPr>
        <p:spPr bwMode="auto">
          <a:xfrm>
            <a:off x="4559300" y="1881188"/>
            <a:ext cx="673100"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89" name="Rectangle 49"/>
          <p:cNvSpPr>
            <a:spLocks noChangeArrowheads="1"/>
          </p:cNvSpPr>
          <p:nvPr/>
        </p:nvSpPr>
        <p:spPr bwMode="auto">
          <a:xfrm>
            <a:off x="4800600" y="1619250"/>
            <a:ext cx="528638"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90" name="Rectangle 50"/>
          <p:cNvSpPr>
            <a:spLocks noChangeArrowheads="1"/>
          </p:cNvSpPr>
          <p:nvPr/>
        </p:nvSpPr>
        <p:spPr bwMode="auto">
          <a:xfrm>
            <a:off x="4895850" y="1357313"/>
            <a:ext cx="771525" cy="104775"/>
          </a:xfrm>
          <a:prstGeom prst="rect">
            <a:avLst/>
          </a:prstGeom>
          <a:solidFill>
            <a:srgbClr val="993366"/>
          </a:solidFill>
          <a:ln w="12700">
            <a:solidFill>
              <a:srgbClr val="000000"/>
            </a:solidFill>
            <a:miter lim="800000"/>
            <a:headEnd/>
            <a:tailEnd/>
          </a:ln>
        </p:spPr>
        <p:txBody>
          <a:bodyPr/>
          <a:lstStyle/>
          <a:p>
            <a:endParaRPr lang="en-US"/>
          </a:p>
        </p:txBody>
      </p:sp>
      <p:sp>
        <p:nvSpPr>
          <p:cNvPr id="880691" name="Rectangle 51"/>
          <p:cNvSpPr>
            <a:spLocks noChangeArrowheads="1"/>
          </p:cNvSpPr>
          <p:nvPr/>
        </p:nvSpPr>
        <p:spPr bwMode="auto">
          <a:xfrm>
            <a:off x="4846638" y="5546725"/>
            <a:ext cx="1108075" cy="106363"/>
          </a:xfrm>
          <a:prstGeom prst="rect">
            <a:avLst/>
          </a:prstGeom>
          <a:solidFill>
            <a:srgbClr val="FFCC00"/>
          </a:solidFill>
          <a:ln w="12700">
            <a:solidFill>
              <a:srgbClr val="000000"/>
            </a:solidFill>
            <a:miter lim="800000"/>
            <a:headEnd/>
            <a:tailEnd/>
          </a:ln>
        </p:spPr>
        <p:txBody>
          <a:bodyPr/>
          <a:lstStyle/>
          <a:p>
            <a:endParaRPr lang="en-US"/>
          </a:p>
        </p:txBody>
      </p:sp>
      <p:sp>
        <p:nvSpPr>
          <p:cNvPr id="880692" name="Rectangle 52"/>
          <p:cNvSpPr>
            <a:spLocks noChangeArrowheads="1"/>
          </p:cNvSpPr>
          <p:nvPr/>
        </p:nvSpPr>
        <p:spPr bwMode="auto">
          <a:xfrm>
            <a:off x="5184775" y="5284788"/>
            <a:ext cx="1300163" cy="104775"/>
          </a:xfrm>
          <a:prstGeom prst="rect">
            <a:avLst/>
          </a:prstGeom>
          <a:solidFill>
            <a:srgbClr val="FFCC00"/>
          </a:solidFill>
          <a:ln w="12700">
            <a:solidFill>
              <a:srgbClr val="000000"/>
            </a:solidFill>
            <a:miter lim="800000"/>
            <a:headEnd/>
            <a:tailEnd/>
          </a:ln>
        </p:spPr>
        <p:txBody>
          <a:bodyPr/>
          <a:lstStyle/>
          <a:p>
            <a:endParaRPr lang="en-US"/>
          </a:p>
        </p:txBody>
      </p:sp>
      <p:sp>
        <p:nvSpPr>
          <p:cNvPr id="880693" name="Rectangle 53"/>
          <p:cNvSpPr>
            <a:spLocks noChangeArrowheads="1"/>
          </p:cNvSpPr>
          <p:nvPr/>
        </p:nvSpPr>
        <p:spPr bwMode="auto">
          <a:xfrm>
            <a:off x="5232400" y="5022850"/>
            <a:ext cx="1589088" cy="104775"/>
          </a:xfrm>
          <a:prstGeom prst="rect">
            <a:avLst/>
          </a:prstGeom>
          <a:solidFill>
            <a:srgbClr val="FFCC00"/>
          </a:solidFill>
          <a:ln w="12700">
            <a:solidFill>
              <a:srgbClr val="000000"/>
            </a:solidFill>
            <a:miter lim="800000"/>
            <a:headEnd/>
            <a:tailEnd/>
          </a:ln>
        </p:spPr>
        <p:txBody>
          <a:bodyPr/>
          <a:lstStyle/>
          <a:p>
            <a:endParaRPr lang="en-US"/>
          </a:p>
        </p:txBody>
      </p:sp>
      <p:sp>
        <p:nvSpPr>
          <p:cNvPr id="880694" name="Rectangle 54"/>
          <p:cNvSpPr>
            <a:spLocks noChangeArrowheads="1"/>
          </p:cNvSpPr>
          <p:nvPr/>
        </p:nvSpPr>
        <p:spPr bwMode="auto">
          <a:xfrm>
            <a:off x="4702175" y="4760913"/>
            <a:ext cx="1590675" cy="104775"/>
          </a:xfrm>
          <a:prstGeom prst="rect">
            <a:avLst/>
          </a:prstGeom>
          <a:solidFill>
            <a:srgbClr val="FFCC00"/>
          </a:solidFill>
          <a:ln w="12700">
            <a:solidFill>
              <a:srgbClr val="000000"/>
            </a:solidFill>
            <a:miter lim="800000"/>
            <a:headEnd/>
            <a:tailEnd/>
          </a:ln>
        </p:spPr>
        <p:txBody>
          <a:bodyPr/>
          <a:lstStyle/>
          <a:p>
            <a:endParaRPr lang="en-US"/>
          </a:p>
        </p:txBody>
      </p:sp>
      <p:sp>
        <p:nvSpPr>
          <p:cNvPr id="880695" name="Rectangle 55"/>
          <p:cNvSpPr>
            <a:spLocks noChangeArrowheads="1"/>
          </p:cNvSpPr>
          <p:nvPr/>
        </p:nvSpPr>
        <p:spPr bwMode="auto">
          <a:xfrm>
            <a:off x="5040313" y="4500563"/>
            <a:ext cx="1155700" cy="103187"/>
          </a:xfrm>
          <a:prstGeom prst="rect">
            <a:avLst/>
          </a:prstGeom>
          <a:solidFill>
            <a:srgbClr val="FFCC00"/>
          </a:solidFill>
          <a:ln w="12700">
            <a:solidFill>
              <a:srgbClr val="000000"/>
            </a:solidFill>
            <a:miter lim="800000"/>
            <a:headEnd/>
            <a:tailEnd/>
          </a:ln>
        </p:spPr>
        <p:txBody>
          <a:bodyPr/>
          <a:lstStyle/>
          <a:p>
            <a:endParaRPr lang="en-US"/>
          </a:p>
        </p:txBody>
      </p:sp>
      <p:sp>
        <p:nvSpPr>
          <p:cNvPr id="880696" name="Rectangle 56"/>
          <p:cNvSpPr>
            <a:spLocks noChangeArrowheads="1"/>
          </p:cNvSpPr>
          <p:nvPr/>
        </p:nvSpPr>
        <p:spPr bwMode="auto">
          <a:xfrm>
            <a:off x="4943475" y="4238625"/>
            <a:ext cx="1590675" cy="104775"/>
          </a:xfrm>
          <a:prstGeom prst="rect">
            <a:avLst/>
          </a:prstGeom>
          <a:solidFill>
            <a:srgbClr val="FFCC00"/>
          </a:solidFill>
          <a:ln w="12700">
            <a:solidFill>
              <a:srgbClr val="000000"/>
            </a:solidFill>
            <a:miter lim="800000"/>
            <a:headEnd/>
            <a:tailEnd/>
          </a:ln>
        </p:spPr>
        <p:txBody>
          <a:bodyPr/>
          <a:lstStyle/>
          <a:p>
            <a:endParaRPr lang="en-US"/>
          </a:p>
        </p:txBody>
      </p:sp>
      <p:sp>
        <p:nvSpPr>
          <p:cNvPr id="880697" name="Rectangle 57"/>
          <p:cNvSpPr>
            <a:spLocks noChangeArrowheads="1"/>
          </p:cNvSpPr>
          <p:nvPr/>
        </p:nvSpPr>
        <p:spPr bwMode="auto">
          <a:xfrm>
            <a:off x="4943475" y="3976688"/>
            <a:ext cx="1541463" cy="104775"/>
          </a:xfrm>
          <a:prstGeom prst="rect">
            <a:avLst/>
          </a:prstGeom>
          <a:solidFill>
            <a:srgbClr val="FFCC00"/>
          </a:solidFill>
          <a:ln w="12700">
            <a:solidFill>
              <a:srgbClr val="000000"/>
            </a:solidFill>
            <a:miter lim="800000"/>
            <a:headEnd/>
            <a:tailEnd/>
          </a:ln>
        </p:spPr>
        <p:txBody>
          <a:bodyPr/>
          <a:lstStyle/>
          <a:p>
            <a:endParaRPr lang="en-US"/>
          </a:p>
        </p:txBody>
      </p:sp>
      <p:sp>
        <p:nvSpPr>
          <p:cNvPr id="880698" name="Rectangle 58"/>
          <p:cNvSpPr>
            <a:spLocks noChangeArrowheads="1"/>
          </p:cNvSpPr>
          <p:nvPr/>
        </p:nvSpPr>
        <p:spPr bwMode="auto">
          <a:xfrm>
            <a:off x="4991100" y="3714750"/>
            <a:ext cx="1830388" cy="104775"/>
          </a:xfrm>
          <a:prstGeom prst="rect">
            <a:avLst/>
          </a:prstGeom>
          <a:solidFill>
            <a:srgbClr val="FFCC00"/>
          </a:solidFill>
          <a:ln w="12700">
            <a:solidFill>
              <a:srgbClr val="000000"/>
            </a:solidFill>
            <a:miter lim="800000"/>
            <a:headEnd/>
            <a:tailEnd/>
          </a:ln>
        </p:spPr>
        <p:txBody>
          <a:bodyPr/>
          <a:lstStyle/>
          <a:p>
            <a:endParaRPr lang="en-US"/>
          </a:p>
        </p:txBody>
      </p:sp>
      <p:sp>
        <p:nvSpPr>
          <p:cNvPr id="880699" name="Rectangle 59"/>
          <p:cNvSpPr>
            <a:spLocks noChangeArrowheads="1"/>
          </p:cNvSpPr>
          <p:nvPr/>
        </p:nvSpPr>
        <p:spPr bwMode="auto">
          <a:xfrm>
            <a:off x="5184775" y="3451225"/>
            <a:ext cx="1927225" cy="106363"/>
          </a:xfrm>
          <a:prstGeom prst="rect">
            <a:avLst/>
          </a:prstGeom>
          <a:solidFill>
            <a:srgbClr val="FFCC00"/>
          </a:solidFill>
          <a:ln w="12700">
            <a:solidFill>
              <a:srgbClr val="000000"/>
            </a:solidFill>
            <a:miter lim="800000"/>
            <a:headEnd/>
            <a:tailEnd/>
          </a:ln>
        </p:spPr>
        <p:txBody>
          <a:bodyPr/>
          <a:lstStyle/>
          <a:p>
            <a:endParaRPr lang="en-US"/>
          </a:p>
        </p:txBody>
      </p:sp>
      <p:sp>
        <p:nvSpPr>
          <p:cNvPr id="880700" name="Rectangle 60"/>
          <p:cNvSpPr>
            <a:spLocks noChangeArrowheads="1"/>
          </p:cNvSpPr>
          <p:nvPr/>
        </p:nvSpPr>
        <p:spPr bwMode="auto">
          <a:xfrm>
            <a:off x="5137150" y="3189288"/>
            <a:ext cx="2070100" cy="106362"/>
          </a:xfrm>
          <a:prstGeom prst="rect">
            <a:avLst/>
          </a:prstGeom>
          <a:solidFill>
            <a:srgbClr val="FFCC00"/>
          </a:solidFill>
          <a:ln w="12700">
            <a:solidFill>
              <a:srgbClr val="000000"/>
            </a:solidFill>
            <a:miter lim="800000"/>
            <a:headEnd/>
            <a:tailEnd/>
          </a:ln>
        </p:spPr>
        <p:txBody>
          <a:bodyPr/>
          <a:lstStyle/>
          <a:p>
            <a:endParaRPr lang="en-US"/>
          </a:p>
        </p:txBody>
      </p:sp>
      <p:sp>
        <p:nvSpPr>
          <p:cNvPr id="880701" name="Rectangle 61"/>
          <p:cNvSpPr>
            <a:spLocks noChangeArrowheads="1"/>
          </p:cNvSpPr>
          <p:nvPr/>
        </p:nvSpPr>
        <p:spPr bwMode="auto">
          <a:xfrm>
            <a:off x="4943475" y="2927350"/>
            <a:ext cx="2071688" cy="106363"/>
          </a:xfrm>
          <a:prstGeom prst="rect">
            <a:avLst/>
          </a:prstGeom>
          <a:solidFill>
            <a:srgbClr val="FFCC00"/>
          </a:solidFill>
          <a:ln w="12700">
            <a:solidFill>
              <a:srgbClr val="000000"/>
            </a:solidFill>
            <a:miter lim="800000"/>
            <a:headEnd/>
            <a:tailEnd/>
          </a:ln>
        </p:spPr>
        <p:txBody>
          <a:bodyPr/>
          <a:lstStyle/>
          <a:p>
            <a:endParaRPr lang="en-US"/>
          </a:p>
        </p:txBody>
      </p:sp>
      <p:sp>
        <p:nvSpPr>
          <p:cNvPr id="880702" name="Rectangle 62"/>
          <p:cNvSpPr>
            <a:spLocks noChangeArrowheads="1"/>
          </p:cNvSpPr>
          <p:nvPr/>
        </p:nvSpPr>
        <p:spPr bwMode="auto">
          <a:xfrm>
            <a:off x="5281613" y="2665413"/>
            <a:ext cx="2119312" cy="104775"/>
          </a:xfrm>
          <a:prstGeom prst="rect">
            <a:avLst/>
          </a:prstGeom>
          <a:solidFill>
            <a:srgbClr val="FFCC00"/>
          </a:solidFill>
          <a:ln w="12700">
            <a:solidFill>
              <a:srgbClr val="000000"/>
            </a:solidFill>
            <a:miter lim="800000"/>
            <a:headEnd/>
            <a:tailEnd/>
          </a:ln>
        </p:spPr>
        <p:txBody>
          <a:bodyPr/>
          <a:lstStyle/>
          <a:p>
            <a:endParaRPr lang="en-US"/>
          </a:p>
        </p:txBody>
      </p:sp>
      <p:sp>
        <p:nvSpPr>
          <p:cNvPr id="880703" name="Rectangle 63"/>
          <p:cNvSpPr>
            <a:spLocks noChangeArrowheads="1"/>
          </p:cNvSpPr>
          <p:nvPr/>
        </p:nvSpPr>
        <p:spPr bwMode="auto">
          <a:xfrm>
            <a:off x="5473700" y="2405063"/>
            <a:ext cx="1685925" cy="103187"/>
          </a:xfrm>
          <a:prstGeom prst="rect">
            <a:avLst/>
          </a:prstGeom>
          <a:solidFill>
            <a:srgbClr val="FFCC00"/>
          </a:solidFill>
          <a:ln w="12700">
            <a:solidFill>
              <a:srgbClr val="000000"/>
            </a:solidFill>
            <a:miter lim="800000"/>
            <a:headEnd/>
            <a:tailEnd/>
          </a:ln>
        </p:spPr>
        <p:txBody>
          <a:bodyPr/>
          <a:lstStyle/>
          <a:p>
            <a:endParaRPr lang="en-US"/>
          </a:p>
        </p:txBody>
      </p:sp>
      <p:sp>
        <p:nvSpPr>
          <p:cNvPr id="880704" name="Rectangle 64"/>
          <p:cNvSpPr>
            <a:spLocks noChangeArrowheads="1"/>
          </p:cNvSpPr>
          <p:nvPr/>
        </p:nvSpPr>
        <p:spPr bwMode="auto">
          <a:xfrm>
            <a:off x="5184775" y="2143125"/>
            <a:ext cx="1927225" cy="104775"/>
          </a:xfrm>
          <a:prstGeom prst="rect">
            <a:avLst/>
          </a:prstGeom>
          <a:solidFill>
            <a:srgbClr val="FFCC00"/>
          </a:solidFill>
          <a:ln w="12700">
            <a:solidFill>
              <a:srgbClr val="000000"/>
            </a:solidFill>
            <a:miter lim="800000"/>
            <a:headEnd/>
            <a:tailEnd/>
          </a:ln>
        </p:spPr>
        <p:txBody>
          <a:bodyPr/>
          <a:lstStyle/>
          <a:p>
            <a:endParaRPr lang="en-US"/>
          </a:p>
        </p:txBody>
      </p:sp>
      <p:sp>
        <p:nvSpPr>
          <p:cNvPr id="880705" name="Rectangle 65"/>
          <p:cNvSpPr>
            <a:spLocks noChangeArrowheads="1"/>
          </p:cNvSpPr>
          <p:nvPr/>
        </p:nvSpPr>
        <p:spPr bwMode="auto">
          <a:xfrm>
            <a:off x="5232400" y="1881188"/>
            <a:ext cx="2409825" cy="104775"/>
          </a:xfrm>
          <a:prstGeom prst="rect">
            <a:avLst/>
          </a:prstGeom>
          <a:solidFill>
            <a:srgbClr val="FFCC00"/>
          </a:solidFill>
          <a:ln w="12700">
            <a:solidFill>
              <a:srgbClr val="000000"/>
            </a:solidFill>
            <a:miter lim="800000"/>
            <a:headEnd/>
            <a:tailEnd/>
          </a:ln>
        </p:spPr>
        <p:txBody>
          <a:bodyPr/>
          <a:lstStyle/>
          <a:p>
            <a:endParaRPr lang="en-US"/>
          </a:p>
        </p:txBody>
      </p:sp>
      <p:sp>
        <p:nvSpPr>
          <p:cNvPr id="880706" name="Rectangle 66"/>
          <p:cNvSpPr>
            <a:spLocks noChangeArrowheads="1"/>
          </p:cNvSpPr>
          <p:nvPr/>
        </p:nvSpPr>
        <p:spPr bwMode="auto">
          <a:xfrm>
            <a:off x="5329238" y="1619250"/>
            <a:ext cx="2263775" cy="104775"/>
          </a:xfrm>
          <a:prstGeom prst="rect">
            <a:avLst/>
          </a:prstGeom>
          <a:solidFill>
            <a:srgbClr val="FFCC00"/>
          </a:solidFill>
          <a:ln w="12700">
            <a:solidFill>
              <a:srgbClr val="000000"/>
            </a:solidFill>
            <a:miter lim="800000"/>
            <a:headEnd/>
            <a:tailEnd/>
          </a:ln>
        </p:spPr>
        <p:txBody>
          <a:bodyPr/>
          <a:lstStyle/>
          <a:p>
            <a:endParaRPr lang="en-US"/>
          </a:p>
        </p:txBody>
      </p:sp>
      <p:sp>
        <p:nvSpPr>
          <p:cNvPr id="880707" name="Rectangle 67"/>
          <p:cNvSpPr>
            <a:spLocks noChangeArrowheads="1"/>
          </p:cNvSpPr>
          <p:nvPr/>
        </p:nvSpPr>
        <p:spPr bwMode="auto">
          <a:xfrm>
            <a:off x="5667375" y="1357313"/>
            <a:ext cx="2214563" cy="104775"/>
          </a:xfrm>
          <a:prstGeom prst="rect">
            <a:avLst/>
          </a:prstGeom>
          <a:solidFill>
            <a:srgbClr val="FFCC00"/>
          </a:solidFill>
          <a:ln w="12700">
            <a:solidFill>
              <a:srgbClr val="000000"/>
            </a:solidFill>
            <a:miter lim="800000"/>
            <a:headEnd/>
            <a:tailEnd/>
          </a:ln>
        </p:spPr>
        <p:txBody>
          <a:bodyPr/>
          <a:lstStyle/>
          <a:p>
            <a:endParaRPr lang="en-US"/>
          </a:p>
        </p:txBody>
      </p:sp>
      <p:sp>
        <p:nvSpPr>
          <p:cNvPr id="880708" name="Rectangle 68"/>
          <p:cNvSpPr>
            <a:spLocks noChangeArrowheads="1"/>
          </p:cNvSpPr>
          <p:nvPr/>
        </p:nvSpPr>
        <p:spPr bwMode="auto">
          <a:xfrm>
            <a:off x="5954713" y="5546725"/>
            <a:ext cx="2890837" cy="106363"/>
          </a:xfrm>
          <a:prstGeom prst="rect">
            <a:avLst/>
          </a:prstGeom>
          <a:solidFill>
            <a:srgbClr val="CCFFFF"/>
          </a:solidFill>
          <a:ln w="12700">
            <a:solidFill>
              <a:srgbClr val="000000"/>
            </a:solidFill>
            <a:miter lim="800000"/>
            <a:headEnd/>
            <a:tailEnd/>
          </a:ln>
        </p:spPr>
        <p:txBody>
          <a:bodyPr/>
          <a:lstStyle/>
          <a:p>
            <a:endParaRPr lang="en-US"/>
          </a:p>
        </p:txBody>
      </p:sp>
      <p:sp>
        <p:nvSpPr>
          <p:cNvPr id="880709" name="Rectangle 69"/>
          <p:cNvSpPr>
            <a:spLocks noChangeArrowheads="1"/>
          </p:cNvSpPr>
          <p:nvPr/>
        </p:nvSpPr>
        <p:spPr bwMode="auto">
          <a:xfrm>
            <a:off x="6484938" y="5284788"/>
            <a:ext cx="2360612"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10" name="Rectangle 70"/>
          <p:cNvSpPr>
            <a:spLocks noChangeArrowheads="1"/>
          </p:cNvSpPr>
          <p:nvPr/>
        </p:nvSpPr>
        <p:spPr bwMode="auto">
          <a:xfrm>
            <a:off x="6821488" y="5022850"/>
            <a:ext cx="2024062"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11" name="Rectangle 71"/>
          <p:cNvSpPr>
            <a:spLocks noChangeArrowheads="1"/>
          </p:cNvSpPr>
          <p:nvPr/>
        </p:nvSpPr>
        <p:spPr bwMode="auto">
          <a:xfrm>
            <a:off x="6292850" y="4760913"/>
            <a:ext cx="2552700"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12" name="Rectangle 72"/>
          <p:cNvSpPr>
            <a:spLocks noChangeArrowheads="1"/>
          </p:cNvSpPr>
          <p:nvPr/>
        </p:nvSpPr>
        <p:spPr bwMode="auto">
          <a:xfrm>
            <a:off x="6196013" y="4500563"/>
            <a:ext cx="2649537" cy="103187"/>
          </a:xfrm>
          <a:prstGeom prst="rect">
            <a:avLst/>
          </a:prstGeom>
          <a:solidFill>
            <a:srgbClr val="CCFFFF"/>
          </a:solidFill>
          <a:ln w="12700">
            <a:solidFill>
              <a:srgbClr val="000000"/>
            </a:solidFill>
            <a:miter lim="800000"/>
            <a:headEnd/>
            <a:tailEnd/>
          </a:ln>
        </p:spPr>
        <p:txBody>
          <a:bodyPr/>
          <a:lstStyle/>
          <a:p>
            <a:endParaRPr lang="en-US"/>
          </a:p>
        </p:txBody>
      </p:sp>
      <p:sp>
        <p:nvSpPr>
          <p:cNvPr id="880713" name="Rectangle 73"/>
          <p:cNvSpPr>
            <a:spLocks noChangeArrowheads="1"/>
          </p:cNvSpPr>
          <p:nvPr/>
        </p:nvSpPr>
        <p:spPr bwMode="auto">
          <a:xfrm>
            <a:off x="6534150" y="4238625"/>
            <a:ext cx="2311400"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14" name="Rectangle 74"/>
          <p:cNvSpPr>
            <a:spLocks noChangeArrowheads="1"/>
          </p:cNvSpPr>
          <p:nvPr/>
        </p:nvSpPr>
        <p:spPr bwMode="auto">
          <a:xfrm>
            <a:off x="6484938" y="3976688"/>
            <a:ext cx="2360612"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15" name="Rectangle 75"/>
          <p:cNvSpPr>
            <a:spLocks noChangeArrowheads="1"/>
          </p:cNvSpPr>
          <p:nvPr/>
        </p:nvSpPr>
        <p:spPr bwMode="auto">
          <a:xfrm>
            <a:off x="6821488" y="3714750"/>
            <a:ext cx="2024062"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16" name="Rectangle 76"/>
          <p:cNvSpPr>
            <a:spLocks noChangeArrowheads="1"/>
          </p:cNvSpPr>
          <p:nvPr/>
        </p:nvSpPr>
        <p:spPr bwMode="auto">
          <a:xfrm>
            <a:off x="7112000" y="3451225"/>
            <a:ext cx="1733550" cy="106363"/>
          </a:xfrm>
          <a:prstGeom prst="rect">
            <a:avLst/>
          </a:prstGeom>
          <a:solidFill>
            <a:srgbClr val="CCFFFF"/>
          </a:solidFill>
          <a:ln w="12700">
            <a:solidFill>
              <a:srgbClr val="000000"/>
            </a:solidFill>
            <a:miter lim="800000"/>
            <a:headEnd/>
            <a:tailEnd/>
          </a:ln>
        </p:spPr>
        <p:txBody>
          <a:bodyPr/>
          <a:lstStyle/>
          <a:p>
            <a:endParaRPr lang="en-US"/>
          </a:p>
        </p:txBody>
      </p:sp>
      <p:sp>
        <p:nvSpPr>
          <p:cNvPr id="880717" name="Rectangle 77"/>
          <p:cNvSpPr>
            <a:spLocks noChangeArrowheads="1"/>
          </p:cNvSpPr>
          <p:nvPr/>
        </p:nvSpPr>
        <p:spPr bwMode="auto">
          <a:xfrm>
            <a:off x="7207250" y="3189288"/>
            <a:ext cx="1638300" cy="106362"/>
          </a:xfrm>
          <a:prstGeom prst="rect">
            <a:avLst/>
          </a:prstGeom>
          <a:solidFill>
            <a:srgbClr val="CCFFFF"/>
          </a:solidFill>
          <a:ln w="12700">
            <a:solidFill>
              <a:srgbClr val="000000"/>
            </a:solidFill>
            <a:miter lim="800000"/>
            <a:headEnd/>
            <a:tailEnd/>
          </a:ln>
        </p:spPr>
        <p:txBody>
          <a:bodyPr/>
          <a:lstStyle/>
          <a:p>
            <a:endParaRPr lang="en-US"/>
          </a:p>
        </p:txBody>
      </p:sp>
      <p:sp>
        <p:nvSpPr>
          <p:cNvPr id="880718" name="Rectangle 78"/>
          <p:cNvSpPr>
            <a:spLocks noChangeArrowheads="1"/>
          </p:cNvSpPr>
          <p:nvPr/>
        </p:nvSpPr>
        <p:spPr bwMode="auto">
          <a:xfrm>
            <a:off x="7015163" y="2927350"/>
            <a:ext cx="1830387" cy="106363"/>
          </a:xfrm>
          <a:prstGeom prst="rect">
            <a:avLst/>
          </a:prstGeom>
          <a:solidFill>
            <a:srgbClr val="CCFFFF"/>
          </a:solidFill>
          <a:ln w="12700">
            <a:solidFill>
              <a:srgbClr val="000000"/>
            </a:solidFill>
            <a:miter lim="800000"/>
            <a:headEnd/>
            <a:tailEnd/>
          </a:ln>
        </p:spPr>
        <p:txBody>
          <a:bodyPr/>
          <a:lstStyle/>
          <a:p>
            <a:endParaRPr lang="en-US"/>
          </a:p>
        </p:txBody>
      </p:sp>
      <p:sp>
        <p:nvSpPr>
          <p:cNvPr id="880719" name="Rectangle 79"/>
          <p:cNvSpPr>
            <a:spLocks noChangeArrowheads="1"/>
          </p:cNvSpPr>
          <p:nvPr/>
        </p:nvSpPr>
        <p:spPr bwMode="auto">
          <a:xfrm>
            <a:off x="7400925" y="2665413"/>
            <a:ext cx="1444625"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20" name="Rectangle 80"/>
          <p:cNvSpPr>
            <a:spLocks noChangeArrowheads="1"/>
          </p:cNvSpPr>
          <p:nvPr/>
        </p:nvSpPr>
        <p:spPr bwMode="auto">
          <a:xfrm>
            <a:off x="7159625" y="2405063"/>
            <a:ext cx="1685925" cy="103187"/>
          </a:xfrm>
          <a:prstGeom prst="rect">
            <a:avLst/>
          </a:prstGeom>
          <a:solidFill>
            <a:srgbClr val="CCFFFF"/>
          </a:solidFill>
          <a:ln w="12700">
            <a:solidFill>
              <a:srgbClr val="000000"/>
            </a:solidFill>
            <a:miter lim="800000"/>
            <a:headEnd/>
            <a:tailEnd/>
          </a:ln>
        </p:spPr>
        <p:txBody>
          <a:bodyPr/>
          <a:lstStyle/>
          <a:p>
            <a:endParaRPr lang="en-US"/>
          </a:p>
        </p:txBody>
      </p:sp>
      <p:sp>
        <p:nvSpPr>
          <p:cNvPr id="880721" name="Rectangle 81"/>
          <p:cNvSpPr>
            <a:spLocks noChangeArrowheads="1"/>
          </p:cNvSpPr>
          <p:nvPr/>
        </p:nvSpPr>
        <p:spPr bwMode="auto">
          <a:xfrm>
            <a:off x="7112000" y="2143125"/>
            <a:ext cx="1733550"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22" name="Rectangle 82"/>
          <p:cNvSpPr>
            <a:spLocks noChangeArrowheads="1"/>
          </p:cNvSpPr>
          <p:nvPr/>
        </p:nvSpPr>
        <p:spPr bwMode="auto">
          <a:xfrm>
            <a:off x="7642225" y="1881188"/>
            <a:ext cx="1203325"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23" name="Rectangle 83"/>
          <p:cNvSpPr>
            <a:spLocks noChangeArrowheads="1"/>
          </p:cNvSpPr>
          <p:nvPr/>
        </p:nvSpPr>
        <p:spPr bwMode="auto">
          <a:xfrm>
            <a:off x="7593013" y="1619250"/>
            <a:ext cx="1252537"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24" name="Rectangle 84"/>
          <p:cNvSpPr>
            <a:spLocks noChangeArrowheads="1"/>
          </p:cNvSpPr>
          <p:nvPr/>
        </p:nvSpPr>
        <p:spPr bwMode="auto">
          <a:xfrm>
            <a:off x="7881938" y="1357313"/>
            <a:ext cx="963612" cy="104775"/>
          </a:xfrm>
          <a:prstGeom prst="rect">
            <a:avLst/>
          </a:prstGeom>
          <a:solidFill>
            <a:srgbClr val="CCFFFF"/>
          </a:solidFill>
          <a:ln w="12700">
            <a:solidFill>
              <a:srgbClr val="000000"/>
            </a:solidFill>
            <a:miter lim="800000"/>
            <a:headEnd/>
            <a:tailEnd/>
          </a:ln>
        </p:spPr>
        <p:txBody>
          <a:bodyPr/>
          <a:lstStyle/>
          <a:p>
            <a:endParaRPr lang="en-US"/>
          </a:p>
        </p:txBody>
      </p:sp>
      <p:sp>
        <p:nvSpPr>
          <p:cNvPr id="880725" name="Line 85"/>
          <p:cNvSpPr>
            <a:spLocks noChangeShapeType="1"/>
          </p:cNvSpPr>
          <p:nvPr/>
        </p:nvSpPr>
        <p:spPr bwMode="auto">
          <a:xfrm>
            <a:off x="3884613" y="5729288"/>
            <a:ext cx="4960937" cy="1587"/>
          </a:xfrm>
          <a:prstGeom prst="line">
            <a:avLst/>
          </a:prstGeom>
          <a:noFill/>
          <a:ln w="0">
            <a:solidFill>
              <a:srgbClr val="000000"/>
            </a:solidFill>
            <a:round/>
            <a:headEnd/>
            <a:tailEnd/>
          </a:ln>
        </p:spPr>
        <p:txBody>
          <a:bodyPr/>
          <a:lstStyle/>
          <a:p>
            <a:endParaRPr lang="en-US"/>
          </a:p>
        </p:txBody>
      </p:sp>
      <p:sp>
        <p:nvSpPr>
          <p:cNvPr id="880726" name="Line 86"/>
          <p:cNvSpPr>
            <a:spLocks noChangeShapeType="1"/>
          </p:cNvSpPr>
          <p:nvPr/>
        </p:nvSpPr>
        <p:spPr bwMode="auto">
          <a:xfrm flipV="1">
            <a:off x="3884613" y="5729288"/>
            <a:ext cx="1587" cy="38100"/>
          </a:xfrm>
          <a:prstGeom prst="line">
            <a:avLst/>
          </a:prstGeom>
          <a:noFill/>
          <a:ln w="0">
            <a:solidFill>
              <a:srgbClr val="000000"/>
            </a:solidFill>
            <a:round/>
            <a:headEnd/>
            <a:tailEnd/>
          </a:ln>
        </p:spPr>
        <p:txBody>
          <a:bodyPr/>
          <a:lstStyle/>
          <a:p>
            <a:endParaRPr lang="en-US"/>
          </a:p>
        </p:txBody>
      </p:sp>
      <p:sp>
        <p:nvSpPr>
          <p:cNvPr id="880727" name="Line 87"/>
          <p:cNvSpPr>
            <a:spLocks noChangeShapeType="1"/>
          </p:cNvSpPr>
          <p:nvPr/>
        </p:nvSpPr>
        <p:spPr bwMode="auto">
          <a:xfrm flipV="1">
            <a:off x="4381500" y="5729288"/>
            <a:ext cx="1588" cy="38100"/>
          </a:xfrm>
          <a:prstGeom prst="line">
            <a:avLst/>
          </a:prstGeom>
          <a:noFill/>
          <a:ln w="0">
            <a:solidFill>
              <a:srgbClr val="000000"/>
            </a:solidFill>
            <a:round/>
            <a:headEnd/>
            <a:tailEnd/>
          </a:ln>
        </p:spPr>
        <p:txBody>
          <a:bodyPr/>
          <a:lstStyle/>
          <a:p>
            <a:endParaRPr lang="en-US"/>
          </a:p>
        </p:txBody>
      </p:sp>
      <p:sp>
        <p:nvSpPr>
          <p:cNvPr id="880728" name="Line 88"/>
          <p:cNvSpPr>
            <a:spLocks noChangeShapeType="1"/>
          </p:cNvSpPr>
          <p:nvPr/>
        </p:nvSpPr>
        <p:spPr bwMode="auto">
          <a:xfrm flipV="1">
            <a:off x="4876800" y="5729288"/>
            <a:ext cx="1588" cy="38100"/>
          </a:xfrm>
          <a:prstGeom prst="line">
            <a:avLst/>
          </a:prstGeom>
          <a:noFill/>
          <a:ln w="0">
            <a:solidFill>
              <a:srgbClr val="000000"/>
            </a:solidFill>
            <a:round/>
            <a:headEnd/>
            <a:tailEnd/>
          </a:ln>
        </p:spPr>
        <p:txBody>
          <a:bodyPr/>
          <a:lstStyle/>
          <a:p>
            <a:endParaRPr lang="en-US"/>
          </a:p>
        </p:txBody>
      </p:sp>
      <p:sp>
        <p:nvSpPr>
          <p:cNvPr id="880729" name="Line 89"/>
          <p:cNvSpPr>
            <a:spLocks noChangeShapeType="1"/>
          </p:cNvSpPr>
          <p:nvPr/>
        </p:nvSpPr>
        <p:spPr bwMode="auto">
          <a:xfrm flipV="1">
            <a:off x="5372100" y="5729288"/>
            <a:ext cx="1588" cy="38100"/>
          </a:xfrm>
          <a:prstGeom prst="line">
            <a:avLst/>
          </a:prstGeom>
          <a:noFill/>
          <a:ln w="0">
            <a:solidFill>
              <a:srgbClr val="000000"/>
            </a:solidFill>
            <a:round/>
            <a:headEnd/>
            <a:tailEnd/>
          </a:ln>
        </p:spPr>
        <p:txBody>
          <a:bodyPr/>
          <a:lstStyle/>
          <a:p>
            <a:endParaRPr lang="en-US"/>
          </a:p>
        </p:txBody>
      </p:sp>
      <p:sp>
        <p:nvSpPr>
          <p:cNvPr id="880730" name="Line 90"/>
          <p:cNvSpPr>
            <a:spLocks noChangeShapeType="1"/>
          </p:cNvSpPr>
          <p:nvPr/>
        </p:nvSpPr>
        <p:spPr bwMode="auto">
          <a:xfrm flipV="1">
            <a:off x="5867400" y="5729288"/>
            <a:ext cx="1588" cy="38100"/>
          </a:xfrm>
          <a:prstGeom prst="line">
            <a:avLst/>
          </a:prstGeom>
          <a:noFill/>
          <a:ln w="0">
            <a:solidFill>
              <a:srgbClr val="000000"/>
            </a:solidFill>
            <a:round/>
            <a:headEnd/>
            <a:tailEnd/>
          </a:ln>
        </p:spPr>
        <p:txBody>
          <a:bodyPr/>
          <a:lstStyle/>
          <a:p>
            <a:endParaRPr lang="en-US"/>
          </a:p>
        </p:txBody>
      </p:sp>
      <p:sp>
        <p:nvSpPr>
          <p:cNvPr id="880731" name="Line 91"/>
          <p:cNvSpPr>
            <a:spLocks noChangeShapeType="1"/>
          </p:cNvSpPr>
          <p:nvPr/>
        </p:nvSpPr>
        <p:spPr bwMode="auto">
          <a:xfrm flipV="1">
            <a:off x="6364288" y="5729288"/>
            <a:ext cx="1587" cy="38100"/>
          </a:xfrm>
          <a:prstGeom prst="line">
            <a:avLst/>
          </a:prstGeom>
          <a:noFill/>
          <a:ln w="0">
            <a:solidFill>
              <a:srgbClr val="000000"/>
            </a:solidFill>
            <a:round/>
            <a:headEnd/>
            <a:tailEnd/>
          </a:ln>
        </p:spPr>
        <p:txBody>
          <a:bodyPr/>
          <a:lstStyle/>
          <a:p>
            <a:endParaRPr lang="en-US"/>
          </a:p>
        </p:txBody>
      </p:sp>
      <p:sp>
        <p:nvSpPr>
          <p:cNvPr id="880732" name="Line 92"/>
          <p:cNvSpPr>
            <a:spLocks noChangeShapeType="1"/>
          </p:cNvSpPr>
          <p:nvPr/>
        </p:nvSpPr>
        <p:spPr bwMode="auto">
          <a:xfrm flipV="1">
            <a:off x="6861175" y="5729288"/>
            <a:ext cx="1588" cy="38100"/>
          </a:xfrm>
          <a:prstGeom prst="line">
            <a:avLst/>
          </a:prstGeom>
          <a:noFill/>
          <a:ln w="0">
            <a:solidFill>
              <a:srgbClr val="000000"/>
            </a:solidFill>
            <a:round/>
            <a:headEnd/>
            <a:tailEnd/>
          </a:ln>
        </p:spPr>
        <p:txBody>
          <a:bodyPr/>
          <a:lstStyle/>
          <a:p>
            <a:endParaRPr lang="en-US"/>
          </a:p>
        </p:txBody>
      </p:sp>
      <p:sp>
        <p:nvSpPr>
          <p:cNvPr id="880733" name="Line 93"/>
          <p:cNvSpPr>
            <a:spLocks noChangeShapeType="1"/>
          </p:cNvSpPr>
          <p:nvPr/>
        </p:nvSpPr>
        <p:spPr bwMode="auto">
          <a:xfrm flipV="1">
            <a:off x="7356475" y="5729288"/>
            <a:ext cx="1588" cy="38100"/>
          </a:xfrm>
          <a:prstGeom prst="line">
            <a:avLst/>
          </a:prstGeom>
          <a:noFill/>
          <a:ln w="0">
            <a:solidFill>
              <a:srgbClr val="000000"/>
            </a:solidFill>
            <a:round/>
            <a:headEnd/>
            <a:tailEnd/>
          </a:ln>
        </p:spPr>
        <p:txBody>
          <a:bodyPr/>
          <a:lstStyle/>
          <a:p>
            <a:endParaRPr lang="en-US"/>
          </a:p>
        </p:txBody>
      </p:sp>
      <p:sp>
        <p:nvSpPr>
          <p:cNvPr id="880734" name="Line 94"/>
          <p:cNvSpPr>
            <a:spLocks noChangeShapeType="1"/>
          </p:cNvSpPr>
          <p:nvPr/>
        </p:nvSpPr>
        <p:spPr bwMode="auto">
          <a:xfrm flipV="1">
            <a:off x="7853363" y="5729288"/>
            <a:ext cx="1587" cy="38100"/>
          </a:xfrm>
          <a:prstGeom prst="line">
            <a:avLst/>
          </a:prstGeom>
          <a:noFill/>
          <a:ln w="0">
            <a:solidFill>
              <a:srgbClr val="000000"/>
            </a:solidFill>
            <a:round/>
            <a:headEnd/>
            <a:tailEnd/>
          </a:ln>
        </p:spPr>
        <p:txBody>
          <a:bodyPr/>
          <a:lstStyle/>
          <a:p>
            <a:endParaRPr lang="en-US"/>
          </a:p>
        </p:txBody>
      </p:sp>
      <p:sp>
        <p:nvSpPr>
          <p:cNvPr id="880735" name="Line 95"/>
          <p:cNvSpPr>
            <a:spLocks noChangeShapeType="1"/>
          </p:cNvSpPr>
          <p:nvPr/>
        </p:nvSpPr>
        <p:spPr bwMode="auto">
          <a:xfrm flipV="1">
            <a:off x="8348663" y="5729288"/>
            <a:ext cx="1587" cy="38100"/>
          </a:xfrm>
          <a:prstGeom prst="line">
            <a:avLst/>
          </a:prstGeom>
          <a:noFill/>
          <a:ln w="0">
            <a:solidFill>
              <a:srgbClr val="000000"/>
            </a:solidFill>
            <a:round/>
            <a:headEnd/>
            <a:tailEnd/>
          </a:ln>
        </p:spPr>
        <p:txBody>
          <a:bodyPr/>
          <a:lstStyle/>
          <a:p>
            <a:endParaRPr lang="en-US"/>
          </a:p>
        </p:txBody>
      </p:sp>
      <p:sp>
        <p:nvSpPr>
          <p:cNvPr id="880736" name="Line 96"/>
          <p:cNvSpPr>
            <a:spLocks noChangeShapeType="1"/>
          </p:cNvSpPr>
          <p:nvPr/>
        </p:nvSpPr>
        <p:spPr bwMode="auto">
          <a:xfrm flipV="1">
            <a:off x="8845550" y="5729288"/>
            <a:ext cx="1588" cy="38100"/>
          </a:xfrm>
          <a:prstGeom prst="line">
            <a:avLst/>
          </a:prstGeom>
          <a:noFill/>
          <a:ln w="0">
            <a:solidFill>
              <a:srgbClr val="000000"/>
            </a:solidFill>
            <a:round/>
            <a:headEnd/>
            <a:tailEnd/>
          </a:ln>
        </p:spPr>
        <p:txBody>
          <a:bodyPr/>
          <a:lstStyle/>
          <a:p>
            <a:endParaRPr lang="en-US"/>
          </a:p>
        </p:txBody>
      </p:sp>
      <p:sp>
        <p:nvSpPr>
          <p:cNvPr id="880737" name="Line 97"/>
          <p:cNvSpPr>
            <a:spLocks noChangeShapeType="1"/>
          </p:cNvSpPr>
          <p:nvPr/>
        </p:nvSpPr>
        <p:spPr bwMode="auto">
          <a:xfrm>
            <a:off x="3884613" y="1277938"/>
            <a:ext cx="1587" cy="4451350"/>
          </a:xfrm>
          <a:prstGeom prst="line">
            <a:avLst/>
          </a:prstGeom>
          <a:noFill/>
          <a:ln w="0">
            <a:solidFill>
              <a:srgbClr val="000000"/>
            </a:solidFill>
            <a:round/>
            <a:headEnd/>
            <a:tailEnd/>
          </a:ln>
        </p:spPr>
        <p:txBody>
          <a:bodyPr/>
          <a:lstStyle/>
          <a:p>
            <a:endParaRPr lang="en-US"/>
          </a:p>
        </p:txBody>
      </p:sp>
      <p:sp>
        <p:nvSpPr>
          <p:cNvPr id="880738" name="Line 98"/>
          <p:cNvSpPr>
            <a:spLocks noChangeShapeType="1"/>
          </p:cNvSpPr>
          <p:nvPr/>
        </p:nvSpPr>
        <p:spPr bwMode="auto">
          <a:xfrm>
            <a:off x="3846513" y="5729288"/>
            <a:ext cx="38100" cy="1587"/>
          </a:xfrm>
          <a:prstGeom prst="line">
            <a:avLst/>
          </a:prstGeom>
          <a:noFill/>
          <a:ln w="0">
            <a:solidFill>
              <a:srgbClr val="000000"/>
            </a:solidFill>
            <a:round/>
            <a:headEnd/>
            <a:tailEnd/>
          </a:ln>
        </p:spPr>
        <p:txBody>
          <a:bodyPr/>
          <a:lstStyle/>
          <a:p>
            <a:endParaRPr lang="en-US"/>
          </a:p>
        </p:txBody>
      </p:sp>
      <p:sp>
        <p:nvSpPr>
          <p:cNvPr id="880739" name="Line 99"/>
          <p:cNvSpPr>
            <a:spLocks noChangeShapeType="1"/>
          </p:cNvSpPr>
          <p:nvPr/>
        </p:nvSpPr>
        <p:spPr bwMode="auto">
          <a:xfrm>
            <a:off x="3846513" y="5467350"/>
            <a:ext cx="38100" cy="1588"/>
          </a:xfrm>
          <a:prstGeom prst="line">
            <a:avLst/>
          </a:prstGeom>
          <a:noFill/>
          <a:ln w="0">
            <a:solidFill>
              <a:srgbClr val="000000"/>
            </a:solidFill>
            <a:round/>
            <a:headEnd/>
            <a:tailEnd/>
          </a:ln>
        </p:spPr>
        <p:txBody>
          <a:bodyPr/>
          <a:lstStyle/>
          <a:p>
            <a:endParaRPr lang="en-US"/>
          </a:p>
        </p:txBody>
      </p:sp>
      <p:sp>
        <p:nvSpPr>
          <p:cNvPr id="880740" name="Line 100"/>
          <p:cNvSpPr>
            <a:spLocks noChangeShapeType="1"/>
          </p:cNvSpPr>
          <p:nvPr/>
        </p:nvSpPr>
        <p:spPr bwMode="auto">
          <a:xfrm>
            <a:off x="3846513" y="5205413"/>
            <a:ext cx="38100" cy="1587"/>
          </a:xfrm>
          <a:prstGeom prst="line">
            <a:avLst/>
          </a:prstGeom>
          <a:noFill/>
          <a:ln w="0">
            <a:solidFill>
              <a:srgbClr val="000000"/>
            </a:solidFill>
            <a:round/>
            <a:headEnd/>
            <a:tailEnd/>
          </a:ln>
        </p:spPr>
        <p:txBody>
          <a:bodyPr/>
          <a:lstStyle/>
          <a:p>
            <a:endParaRPr lang="en-US"/>
          </a:p>
        </p:txBody>
      </p:sp>
      <p:sp>
        <p:nvSpPr>
          <p:cNvPr id="880741" name="Line 101"/>
          <p:cNvSpPr>
            <a:spLocks noChangeShapeType="1"/>
          </p:cNvSpPr>
          <p:nvPr/>
        </p:nvSpPr>
        <p:spPr bwMode="auto">
          <a:xfrm>
            <a:off x="3846513" y="4943475"/>
            <a:ext cx="38100" cy="1588"/>
          </a:xfrm>
          <a:prstGeom prst="line">
            <a:avLst/>
          </a:prstGeom>
          <a:noFill/>
          <a:ln w="0">
            <a:solidFill>
              <a:srgbClr val="000000"/>
            </a:solidFill>
            <a:round/>
            <a:headEnd/>
            <a:tailEnd/>
          </a:ln>
        </p:spPr>
        <p:txBody>
          <a:bodyPr/>
          <a:lstStyle/>
          <a:p>
            <a:endParaRPr lang="en-US"/>
          </a:p>
        </p:txBody>
      </p:sp>
      <p:sp>
        <p:nvSpPr>
          <p:cNvPr id="880742" name="Line 102"/>
          <p:cNvSpPr>
            <a:spLocks noChangeShapeType="1"/>
          </p:cNvSpPr>
          <p:nvPr/>
        </p:nvSpPr>
        <p:spPr bwMode="auto">
          <a:xfrm>
            <a:off x="3846513" y="4681538"/>
            <a:ext cx="38100" cy="1587"/>
          </a:xfrm>
          <a:prstGeom prst="line">
            <a:avLst/>
          </a:prstGeom>
          <a:noFill/>
          <a:ln w="0">
            <a:solidFill>
              <a:srgbClr val="000000"/>
            </a:solidFill>
            <a:round/>
            <a:headEnd/>
            <a:tailEnd/>
          </a:ln>
        </p:spPr>
        <p:txBody>
          <a:bodyPr/>
          <a:lstStyle/>
          <a:p>
            <a:endParaRPr lang="en-US"/>
          </a:p>
        </p:txBody>
      </p:sp>
      <p:sp>
        <p:nvSpPr>
          <p:cNvPr id="880743" name="Line 103"/>
          <p:cNvSpPr>
            <a:spLocks noChangeShapeType="1"/>
          </p:cNvSpPr>
          <p:nvPr/>
        </p:nvSpPr>
        <p:spPr bwMode="auto">
          <a:xfrm>
            <a:off x="3846513" y="4421188"/>
            <a:ext cx="38100" cy="1587"/>
          </a:xfrm>
          <a:prstGeom prst="line">
            <a:avLst/>
          </a:prstGeom>
          <a:noFill/>
          <a:ln w="0">
            <a:solidFill>
              <a:srgbClr val="000000"/>
            </a:solidFill>
            <a:round/>
            <a:headEnd/>
            <a:tailEnd/>
          </a:ln>
        </p:spPr>
        <p:txBody>
          <a:bodyPr/>
          <a:lstStyle/>
          <a:p>
            <a:endParaRPr lang="en-US"/>
          </a:p>
        </p:txBody>
      </p:sp>
      <p:sp>
        <p:nvSpPr>
          <p:cNvPr id="880744" name="Line 104"/>
          <p:cNvSpPr>
            <a:spLocks noChangeShapeType="1"/>
          </p:cNvSpPr>
          <p:nvPr/>
        </p:nvSpPr>
        <p:spPr bwMode="auto">
          <a:xfrm>
            <a:off x="3846513" y="4159250"/>
            <a:ext cx="38100" cy="1588"/>
          </a:xfrm>
          <a:prstGeom prst="line">
            <a:avLst/>
          </a:prstGeom>
          <a:noFill/>
          <a:ln w="0">
            <a:solidFill>
              <a:srgbClr val="000000"/>
            </a:solidFill>
            <a:round/>
            <a:headEnd/>
            <a:tailEnd/>
          </a:ln>
        </p:spPr>
        <p:txBody>
          <a:bodyPr/>
          <a:lstStyle/>
          <a:p>
            <a:endParaRPr lang="en-US"/>
          </a:p>
        </p:txBody>
      </p:sp>
      <p:sp>
        <p:nvSpPr>
          <p:cNvPr id="880745" name="Line 105"/>
          <p:cNvSpPr>
            <a:spLocks noChangeShapeType="1"/>
          </p:cNvSpPr>
          <p:nvPr/>
        </p:nvSpPr>
        <p:spPr bwMode="auto">
          <a:xfrm>
            <a:off x="3846513" y="3897313"/>
            <a:ext cx="38100" cy="1587"/>
          </a:xfrm>
          <a:prstGeom prst="line">
            <a:avLst/>
          </a:prstGeom>
          <a:noFill/>
          <a:ln w="0">
            <a:solidFill>
              <a:srgbClr val="000000"/>
            </a:solidFill>
            <a:round/>
            <a:headEnd/>
            <a:tailEnd/>
          </a:ln>
        </p:spPr>
        <p:txBody>
          <a:bodyPr/>
          <a:lstStyle/>
          <a:p>
            <a:endParaRPr lang="en-US"/>
          </a:p>
        </p:txBody>
      </p:sp>
      <p:sp>
        <p:nvSpPr>
          <p:cNvPr id="880746" name="Line 106"/>
          <p:cNvSpPr>
            <a:spLocks noChangeShapeType="1"/>
          </p:cNvSpPr>
          <p:nvPr/>
        </p:nvSpPr>
        <p:spPr bwMode="auto">
          <a:xfrm>
            <a:off x="3846513" y="3635375"/>
            <a:ext cx="38100" cy="1588"/>
          </a:xfrm>
          <a:prstGeom prst="line">
            <a:avLst/>
          </a:prstGeom>
          <a:noFill/>
          <a:ln w="0">
            <a:solidFill>
              <a:srgbClr val="000000"/>
            </a:solidFill>
            <a:round/>
            <a:headEnd/>
            <a:tailEnd/>
          </a:ln>
        </p:spPr>
        <p:txBody>
          <a:bodyPr/>
          <a:lstStyle/>
          <a:p>
            <a:endParaRPr lang="en-US"/>
          </a:p>
        </p:txBody>
      </p:sp>
      <p:sp>
        <p:nvSpPr>
          <p:cNvPr id="880747" name="Line 107"/>
          <p:cNvSpPr>
            <a:spLocks noChangeShapeType="1"/>
          </p:cNvSpPr>
          <p:nvPr/>
        </p:nvSpPr>
        <p:spPr bwMode="auto">
          <a:xfrm>
            <a:off x="3846513" y="3373438"/>
            <a:ext cx="38100" cy="1587"/>
          </a:xfrm>
          <a:prstGeom prst="line">
            <a:avLst/>
          </a:prstGeom>
          <a:noFill/>
          <a:ln w="0">
            <a:solidFill>
              <a:srgbClr val="000000"/>
            </a:solidFill>
            <a:round/>
            <a:headEnd/>
            <a:tailEnd/>
          </a:ln>
        </p:spPr>
        <p:txBody>
          <a:bodyPr/>
          <a:lstStyle/>
          <a:p>
            <a:endParaRPr lang="en-US"/>
          </a:p>
        </p:txBody>
      </p:sp>
      <p:sp>
        <p:nvSpPr>
          <p:cNvPr id="880748" name="Line 108"/>
          <p:cNvSpPr>
            <a:spLocks noChangeShapeType="1"/>
          </p:cNvSpPr>
          <p:nvPr/>
        </p:nvSpPr>
        <p:spPr bwMode="auto">
          <a:xfrm>
            <a:off x="3846513" y="3109913"/>
            <a:ext cx="38100" cy="1587"/>
          </a:xfrm>
          <a:prstGeom prst="line">
            <a:avLst/>
          </a:prstGeom>
          <a:noFill/>
          <a:ln w="0">
            <a:solidFill>
              <a:srgbClr val="000000"/>
            </a:solidFill>
            <a:round/>
            <a:headEnd/>
            <a:tailEnd/>
          </a:ln>
        </p:spPr>
        <p:txBody>
          <a:bodyPr/>
          <a:lstStyle/>
          <a:p>
            <a:endParaRPr lang="en-US"/>
          </a:p>
        </p:txBody>
      </p:sp>
      <p:sp>
        <p:nvSpPr>
          <p:cNvPr id="880749" name="Line 109"/>
          <p:cNvSpPr>
            <a:spLocks noChangeShapeType="1"/>
          </p:cNvSpPr>
          <p:nvPr/>
        </p:nvSpPr>
        <p:spPr bwMode="auto">
          <a:xfrm>
            <a:off x="3846513" y="2847975"/>
            <a:ext cx="38100" cy="1588"/>
          </a:xfrm>
          <a:prstGeom prst="line">
            <a:avLst/>
          </a:prstGeom>
          <a:noFill/>
          <a:ln w="0">
            <a:solidFill>
              <a:srgbClr val="000000"/>
            </a:solidFill>
            <a:round/>
            <a:headEnd/>
            <a:tailEnd/>
          </a:ln>
        </p:spPr>
        <p:txBody>
          <a:bodyPr/>
          <a:lstStyle/>
          <a:p>
            <a:endParaRPr lang="en-US"/>
          </a:p>
        </p:txBody>
      </p:sp>
      <p:sp>
        <p:nvSpPr>
          <p:cNvPr id="880750" name="Line 110"/>
          <p:cNvSpPr>
            <a:spLocks noChangeShapeType="1"/>
          </p:cNvSpPr>
          <p:nvPr/>
        </p:nvSpPr>
        <p:spPr bwMode="auto">
          <a:xfrm>
            <a:off x="3846513" y="2586038"/>
            <a:ext cx="38100" cy="1587"/>
          </a:xfrm>
          <a:prstGeom prst="line">
            <a:avLst/>
          </a:prstGeom>
          <a:noFill/>
          <a:ln w="0">
            <a:solidFill>
              <a:srgbClr val="000000"/>
            </a:solidFill>
            <a:round/>
            <a:headEnd/>
            <a:tailEnd/>
          </a:ln>
        </p:spPr>
        <p:txBody>
          <a:bodyPr/>
          <a:lstStyle/>
          <a:p>
            <a:endParaRPr lang="en-US"/>
          </a:p>
        </p:txBody>
      </p:sp>
      <p:sp>
        <p:nvSpPr>
          <p:cNvPr id="880751" name="Line 111"/>
          <p:cNvSpPr>
            <a:spLocks noChangeShapeType="1"/>
          </p:cNvSpPr>
          <p:nvPr/>
        </p:nvSpPr>
        <p:spPr bwMode="auto">
          <a:xfrm>
            <a:off x="3846513" y="2325688"/>
            <a:ext cx="38100" cy="1587"/>
          </a:xfrm>
          <a:prstGeom prst="line">
            <a:avLst/>
          </a:prstGeom>
          <a:noFill/>
          <a:ln w="0">
            <a:solidFill>
              <a:srgbClr val="000000"/>
            </a:solidFill>
            <a:round/>
            <a:headEnd/>
            <a:tailEnd/>
          </a:ln>
        </p:spPr>
        <p:txBody>
          <a:bodyPr/>
          <a:lstStyle/>
          <a:p>
            <a:endParaRPr lang="en-US"/>
          </a:p>
        </p:txBody>
      </p:sp>
      <p:sp>
        <p:nvSpPr>
          <p:cNvPr id="880752" name="Line 112"/>
          <p:cNvSpPr>
            <a:spLocks noChangeShapeType="1"/>
          </p:cNvSpPr>
          <p:nvPr/>
        </p:nvSpPr>
        <p:spPr bwMode="auto">
          <a:xfrm>
            <a:off x="3846513" y="2063750"/>
            <a:ext cx="38100" cy="1588"/>
          </a:xfrm>
          <a:prstGeom prst="line">
            <a:avLst/>
          </a:prstGeom>
          <a:noFill/>
          <a:ln w="0">
            <a:solidFill>
              <a:srgbClr val="000000"/>
            </a:solidFill>
            <a:round/>
            <a:headEnd/>
            <a:tailEnd/>
          </a:ln>
        </p:spPr>
        <p:txBody>
          <a:bodyPr/>
          <a:lstStyle/>
          <a:p>
            <a:endParaRPr lang="en-US"/>
          </a:p>
        </p:txBody>
      </p:sp>
      <p:sp>
        <p:nvSpPr>
          <p:cNvPr id="880753" name="Line 113"/>
          <p:cNvSpPr>
            <a:spLocks noChangeShapeType="1"/>
          </p:cNvSpPr>
          <p:nvPr/>
        </p:nvSpPr>
        <p:spPr bwMode="auto">
          <a:xfrm>
            <a:off x="3846513" y="1801813"/>
            <a:ext cx="38100" cy="1587"/>
          </a:xfrm>
          <a:prstGeom prst="line">
            <a:avLst/>
          </a:prstGeom>
          <a:noFill/>
          <a:ln w="0">
            <a:solidFill>
              <a:srgbClr val="000000"/>
            </a:solidFill>
            <a:round/>
            <a:headEnd/>
            <a:tailEnd/>
          </a:ln>
        </p:spPr>
        <p:txBody>
          <a:bodyPr/>
          <a:lstStyle/>
          <a:p>
            <a:endParaRPr lang="en-US"/>
          </a:p>
        </p:txBody>
      </p:sp>
      <p:sp>
        <p:nvSpPr>
          <p:cNvPr id="880754" name="Line 114"/>
          <p:cNvSpPr>
            <a:spLocks noChangeShapeType="1"/>
          </p:cNvSpPr>
          <p:nvPr/>
        </p:nvSpPr>
        <p:spPr bwMode="auto">
          <a:xfrm>
            <a:off x="3846513" y="1539875"/>
            <a:ext cx="38100" cy="1588"/>
          </a:xfrm>
          <a:prstGeom prst="line">
            <a:avLst/>
          </a:prstGeom>
          <a:noFill/>
          <a:ln w="0">
            <a:solidFill>
              <a:srgbClr val="000000"/>
            </a:solidFill>
            <a:round/>
            <a:headEnd/>
            <a:tailEnd/>
          </a:ln>
        </p:spPr>
        <p:txBody>
          <a:bodyPr/>
          <a:lstStyle/>
          <a:p>
            <a:endParaRPr lang="en-US"/>
          </a:p>
        </p:txBody>
      </p:sp>
      <p:sp>
        <p:nvSpPr>
          <p:cNvPr id="880755" name="Line 115"/>
          <p:cNvSpPr>
            <a:spLocks noChangeShapeType="1"/>
          </p:cNvSpPr>
          <p:nvPr/>
        </p:nvSpPr>
        <p:spPr bwMode="auto">
          <a:xfrm>
            <a:off x="3846513" y="1277938"/>
            <a:ext cx="38100" cy="1587"/>
          </a:xfrm>
          <a:prstGeom prst="line">
            <a:avLst/>
          </a:prstGeom>
          <a:noFill/>
          <a:ln w="0">
            <a:solidFill>
              <a:srgbClr val="000000"/>
            </a:solidFill>
            <a:round/>
            <a:headEnd/>
            <a:tailEnd/>
          </a:ln>
        </p:spPr>
        <p:txBody>
          <a:bodyPr/>
          <a:lstStyle/>
          <a:p>
            <a:endParaRPr lang="en-US"/>
          </a:p>
        </p:txBody>
      </p:sp>
      <p:sp>
        <p:nvSpPr>
          <p:cNvPr id="880756" name="Rectangle 116"/>
          <p:cNvSpPr>
            <a:spLocks noChangeArrowheads="1"/>
          </p:cNvSpPr>
          <p:nvPr/>
        </p:nvSpPr>
        <p:spPr bwMode="auto">
          <a:xfrm>
            <a:off x="2400300" y="684213"/>
            <a:ext cx="45402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US - Current or Planned Use of RFID in Manufacturing</a:t>
            </a:r>
            <a:endParaRPr lang="en-US"/>
          </a:p>
        </p:txBody>
      </p:sp>
      <p:sp>
        <p:nvSpPr>
          <p:cNvPr id="880757" name="Rectangle 117"/>
          <p:cNvSpPr>
            <a:spLocks noChangeArrowheads="1"/>
          </p:cNvSpPr>
          <p:nvPr/>
        </p:nvSpPr>
        <p:spPr bwMode="auto">
          <a:xfrm>
            <a:off x="3852863" y="5838825"/>
            <a:ext cx="182562" cy="152400"/>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880758" name="Rectangle 118"/>
          <p:cNvSpPr>
            <a:spLocks noChangeArrowheads="1"/>
          </p:cNvSpPr>
          <p:nvPr/>
        </p:nvSpPr>
        <p:spPr bwMode="auto">
          <a:xfrm>
            <a:off x="4314825" y="5838825"/>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880759" name="Rectangle 119"/>
          <p:cNvSpPr>
            <a:spLocks noChangeArrowheads="1"/>
          </p:cNvSpPr>
          <p:nvPr/>
        </p:nvSpPr>
        <p:spPr bwMode="auto">
          <a:xfrm>
            <a:off x="4810125" y="5838825"/>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20%</a:t>
            </a:r>
            <a:endParaRPr lang="en-US"/>
          </a:p>
        </p:txBody>
      </p:sp>
      <p:sp>
        <p:nvSpPr>
          <p:cNvPr id="880760" name="Rectangle 120"/>
          <p:cNvSpPr>
            <a:spLocks noChangeArrowheads="1"/>
          </p:cNvSpPr>
          <p:nvPr/>
        </p:nvSpPr>
        <p:spPr bwMode="auto">
          <a:xfrm>
            <a:off x="5307013" y="5838825"/>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30%</a:t>
            </a:r>
            <a:endParaRPr lang="en-US"/>
          </a:p>
        </p:txBody>
      </p:sp>
      <p:sp>
        <p:nvSpPr>
          <p:cNvPr id="880761" name="Rectangle 121"/>
          <p:cNvSpPr>
            <a:spLocks noChangeArrowheads="1"/>
          </p:cNvSpPr>
          <p:nvPr/>
        </p:nvSpPr>
        <p:spPr bwMode="auto">
          <a:xfrm>
            <a:off x="5802313" y="5838825"/>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40%</a:t>
            </a:r>
            <a:endParaRPr lang="en-US"/>
          </a:p>
        </p:txBody>
      </p:sp>
      <p:sp>
        <p:nvSpPr>
          <p:cNvPr id="880762" name="Rectangle 122"/>
          <p:cNvSpPr>
            <a:spLocks noChangeArrowheads="1"/>
          </p:cNvSpPr>
          <p:nvPr/>
        </p:nvSpPr>
        <p:spPr bwMode="auto">
          <a:xfrm>
            <a:off x="6299200" y="5838825"/>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50%</a:t>
            </a:r>
            <a:endParaRPr lang="en-US"/>
          </a:p>
        </p:txBody>
      </p:sp>
      <p:sp>
        <p:nvSpPr>
          <p:cNvPr id="880763" name="Rectangle 123"/>
          <p:cNvSpPr>
            <a:spLocks noChangeArrowheads="1"/>
          </p:cNvSpPr>
          <p:nvPr/>
        </p:nvSpPr>
        <p:spPr bwMode="auto">
          <a:xfrm>
            <a:off x="6794500" y="5838825"/>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60%</a:t>
            </a:r>
            <a:endParaRPr lang="en-US"/>
          </a:p>
        </p:txBody>
      </p:sp>
      <p:sp>
        <p:nvSpPr>
          <p:cNvPr id="880764" name="Rectangle 124"/>
          <p:cNvSpPr>
            <a:spLocks noChangeArrowheads="1"/>
          </p:cNvSpPr>
          <p:nvPr/>
        </p:nvSpPr>
        <p:spPr bwMode="auto">
          <a:xfrm>
            <a:off x="7289800" y="5838825"/>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70%</a:t>
            </a:r>
            <a:endParaRPr lang="en-US"/>
          </a:p>
        </p:txBody>
      </p:sp>
      <p:sp>
        <p:nvSpPr>
          <p:cNvPr id="880765" name="Rectangle 125"/>
          <p:cNvSpPr>
            <a:spLocks noChangeArrowheads="1"/>
          </p:cNvSpPr>
          <p:nvPr/>
        </p:nvSpPr>
        <p:spPr bwMode="auto">
          <a:xfrm>
            <a:off x="7786688" y="5838825"/>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80%</a:t>
            </a:r>
            <a:endParaRPr lang="en-US"/>
          </a:p>
        </p:txBody>
      </p:sp>
      <p:sp>
        <p:nvSpPr>
          <p:cNvPr id="880766" name="Rectangle 126"/>
          <p:cNvSpPr>
            <a:spLocks noChangeArrowheads="1"/>
          </p:cNvSpPr>
          <p:nvPr/>
        </p:nvSpPr>
        <p:spPr bwMode="auto">
          <a:xfrm>
            <a:off x="8281988" y="5838825"/>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90%</a:t>
            </a:r>
            <a:endParaRPr lang="en-US"/>
          </a:p>
        </p:txBody>
      </p:sp>
      <p:sp>
        <p:nvSpPr>
          <p:cNvPr id="880767" name="Rectangle 127"/>
          <p:cNvSpPr>
            <a:spLocks noChangeArrowheads="1"/>
          </p:cNvSpPr>
          <p:nvPr/>
        </p:nvSpPr>
        <p:spPr bwMode="auto">
          <a:xfrm>
            <a:off x="8745538" y="5838825"/>
            <a:ext cx="322262" cy="152400"/>
          </a:xfrm>
          <a:prstGeom prst="rect">
            <a:avLst/>
          </a:prstGeom>
          <a:noFill/>
          <a:ln w="9525">
            <a:noFill/>
            <a:miter lim="800000"/>
            <a:headEnd/>
            <a:tailEnd/>
          </a:ln>
        </p:spPr>
        <p:txBody>
          <a:bodyPr wrap="none" lIns="0" tIns="0" rIns="0" bIns="0">
            <a:spAutoFit/>
          </a:bodyPr>
          <a:lstStyle/>
          <a:p>
            <a:r>
              <a:rPr lang="en-US" sz="1000">
                <a:solidFill>
                  <a:srgbClr val="000000"/>
                </a:solidFill>
              </a:rPr>
              <a:t>100%</a:t>
            </a:r>
            <a:endParaRPr lang="en-US"/>
          </a:p>
        </p:txBody>
      </p:sp>
      <p:sp>
        <p:nvSpPr>
          <p:cNvPr id="880768" name="Rectangle 128"/>
          <p:cNvSpPr>
            <a:spLocks noChangeArrowheads="1"/>
          </p:cNvSpPr>
          <p:nvPr/>
        </p:nvSpPr>
        <p:spPr bwMode="auto">
          <a:xfrm>
            <a:off x="746125" y="5526088"/>
            <a:ext cx="3054350" cy="182562"/>
          </a:xfrm>
          <a:prstGeom prst="rect">
            <a:avLst/>
          </a:prstGeom>
          <a:noFill/>
          <a:ln w="9525">
            <a:noFill/>
            <a:miter lim="800000"/>
            <a:headEnd/>
            <a:tailEnd/>
          </a:ln>
        </p:spPr>
        <p:txBody>
          <a:bodyPr wrap="none" lIns="0" tIns="0" rIns="0" bIns="0">
            <a:spAutoFit/>
          </a:bodyPr>
          <a:lstStyle/>
          <a:p>
            <a:r>
              <a:rPr lang="en-US" sz="1200">
                <a:solidFill>
                  <a:srgbClr val="000000"/>
                </a:solidFill>
              </a:rPr>
              <a:t>Securing hazardous materials and equipment</a:t>
            </a:r>
            <a:endParaRPr lang="en-US" sz="2800"/>
          </a:p>
        </p:txBody>
      </p:sp>
      <p:sp>
        <p:nvSpPr>
          <p:cNvPr id="880769" name="Rectangle 129"/>
          <p:cNvSpPr>
            <a:spLocks noChangeArrowheads="1"/>
          </p:cNvSpPr>
          <p:nvPr/>
        </p:nvSpPr>
        <p:spPr bwMode="auto">
          <a:xfrm>
            <a:off x="1797050" y="5264150"/>
            <a:ext cx="1982788" cy="182563"/>
          </a:xfrm>
          <a:prstGeom prst="rect">
            <a:avLst/>
          </a:prstGeom>
          <a:noFill/>
          <a:ln w="9525">
            <a:noFill/>
            <a:miter lim="800000"/>
            <a:headEnd/>
            <a:tailEnd/>
          </a:ln>
        </p:spPr>
        <p:txBody>
          <a:bodyPr wrap="none" lIns="0" tIns="0" rIns="0" bIns="0">
            <a:spAutoFit/>
          </a:bodyPr>
          <a:lstStyle/>
          <a:p>
            <a:r>
              <a:rPr lang="en-US" sz="1200">
                <a:solidFill>
                  <a:srgbClr val="000000"/>
                </a:solidFill>
              </a:rPr>
              <a:t>Returnable container tracking</a:t>
            </a:r>
            <a:endParaRPr lang="en-US" sz="2800"/>
          </a:p>
        </p:txBody>
      </p:sp>
      <p:sp>
        <p:nvSpPr>
          <p:cNvPr id="880770" name="Rectangle 130"/>
          <p:cNvSpPr>
            <a:spLocks noChangeArrowheads="1"/>
          </p:cNvSpPr>
          <p:nvPr/>
        </p:nvSpPr>
        <p:spPr bwMode="auto">
          <a:xfrm>
            <a:off x="3230563" y="5002213"/>
            <a:ext cx="522287" cy="182562"/>
          </a:xfrm>
          <a:prstGeom prst="rect">
            <a:avLst/>
          </a:prstGeom>
          <a:noFill/>
          <a:ln w="9525">
            <a:noFill/>
            <a:miter lim="800000"/>
            <a:headEnd/>
            <a:tailEnd/>
          </a:ln>
        </p:spPr>
        <p:txBody>
          <a:bodyPr wrap="none" lIns="0" tIns="0" rIns="0" bIns="0">
            <a:spAutoFit/>
          </a:bodyPr>
          <a:lstStyle/>
          <a:p>
            <a:r>
              <a:rPr lang="en-US" sz="1200">
                <a:solidFill>
                  <a:srgbClr val="000000"/>
                </a:solidFill>
              </a:rPr>
              <a:t>Kanban</a:t>
            </a:r>
            <a:endParaRPr lang="en-US" sz="2800"/>
          </a:p>
        </p:txBody>
      </p:sp>
      <p:sp>
        <p:nvSpPr>
          <p:cNvPr id="880771" name="Rectangle 131"/>
          <p:cNvSpPr>
            <a:spLocks noChangeArrowheads="1"/>
          </p:cNvSpPr>
          <p:nvPr/>
        </p:nvSpPr>
        <p:spPr bwMode="auto">
          <a:xfrm>
            <a:off x="303213" y="4740275"/>
            <a:ext cx="3506787" cy="182563"/>
          </a:xfrm>
          <a:prstGeom prst="rect">
            <a:avLst/>
          </a:prstGeom>
          <a:noFill/>
          <a:ln w="9525">
            <a:noFill/>
            <a:miter lim="800000"/>
            <a:headEnd/>
            <a:tailEnd/>
          </a:ln>
        </p:spPr>
        <p:txBody>
          <a:bodyPr wrap="none" lIns="0" tIns="0" rIns="0" bIns="0">
            <a:spAutoFit/>
          </a:bodyPr>
          <a:lstStyle/>
          <a:p>
            <a:r>
              <a:rPr lang="en-US" sz="1200">
                <a:solidFill>
                  <a:srgbClr val="000000"/>
                </a:solidFill>
              </a:rPr>
              <a:t>Regulatory compliance (eDHR, eBR, RoHS, WEEE)</a:t>
            </a:r>
            <a:endParaRPr lang="en-US" sz="2800"/>
          </a:p>
        </p:txBody>
      </p:sp>
      <p:sp>
        <p:nvSpPr>
          <p:cNvPr id="880772" name="Rectangle 132"/>
          <p:cNvSpPr>
            <a:spLocks noChangeArrowheads="1"/>
          </p:cNvSpPr>
          <p:nvPr/>
        </p:nvSpPr>
        <p:spPr bwMode="auto">
          <a:xfrm>
            <a:off x="2690813" y="4478338"/>
            <a:ext cx="1071562" cy="182562"/>
          </a:xfrm>
          <a:prstGeom prst="rect">
            <a:avLst/>
          </a:prstGeom>
          <a:noFill/>
          <a:ln w="9525">
            <a:noFill/>
            <a:miter lim="800000"/>
            <a:headEnd/>
            <a:tailEnd/>
          </a:ln>
        </p:spPr>
        <p:txBody>
          <a:bodyPr wrap="none" lIns="0" tIns="0" rIns="0" bIns="0">
            <a:spAutoFit/>
          </a:bodyPr>
          <a:lstStyle/>
          <a:p>
            <a:r>
              <a:rPr lang="en-US" sz="1200">
                <a:solidFill>
                  <a:srgbClr val="000000"/>
                </a:solidFill>
              </a:rPr>
              <a:t>Machine control</a:t>
            </a:r>
            <a:endParaRPr lang="en-US" sz="2800"/>
          </a:p>
        </p:txBody>
      </p:sp>
      <p:sp>
        <p:nvSpPr>
          <p:cNvPr id="880773" name="Rectangle 133"/>
          <p:cNvSpPr>
            <a:spLocks noChangeArrowheads="1"/>
          </p:cNvSpPr>
          <p:nvPr/>
        </p:nvSpPr>
        <p:spPr bwMode="auto">
          <a:xfrm>
            <a:off x="1482725" y="4216400"/>
            <a:ext cx="2305050" cy="182563"/>
          </a:xfrm>
          <a:prstGeom prst="rect">
            <a:avLst/>
          </a:prstGeom>
          <a:noFill/>
          <a:ln w="9525">
            <a:noFill/>
            <a:miter lim="800000"/>
            <a:headEnd/>
            <a:tailEnd/>
          </a:ln>
        </p:spPr>
        <p:txBody>
          <a:bodyPr wrap="none" lIns="0" tIns="0" rIns="0" bIns="0">
            <a:spAutoFit/>
          </a:bodyPr>
          <a:lstStyle/>
          <a:p>
            <a:r>
              <a:rPr lang="en-US" sz="1200">
                <a:solidFill>
                  <a:srgbClr val="000000"/>
                </a:solidFill>
              </a:rPr>
              <a:t>Repair and maintenance of assets</a:t>
            </a:r>
            <a:endParaRPr lang="en-US" sz="2800"/>
          </a:p>
        </p:txBody>
      </p:sp>
      <p:sp>
        <p:nvSpPr>
          <p:cNvPr id="880774" name="Rectangle 134"/>
          <p:cNvSpPr>
            <a:spLocks noChangeArrowheads="1"/>
          </p:cNvSpPr>
          <p:nvPr/>
        </p:nvSpPr>
        <p:spPr bwMode="auto">
          <a:xfrm>
            <a:off x="485775" y="3954463"/>
            <a:ext cx="3317875" cy="182562"/>
          </a:xfrm>
          <a:prstGeom prst="rect">
            <a:avLst/>
          </a:prstGeom>
          <a:noFill/>
          <a:ln w="9525">
            <a:noFill/>
            <a:miter lim="800000"/>
            <a:headEnd/>
            <a:tailEnd/>
          </a:ln>
        </p:spPr>
        <p:txBody>
          <a:bodyPr wrap="none" lIns="0" tIns="0" rIns="0" bIns="0">
            <a:spAutoFit/>
          </a:bodyPr>
          <a:lstStyle/>
          <a:p>
            <a:r>
              <a:rPr lang="en-US" sz="1200">
                <a:solidFill>
                  <a:srgbClr val="000000"/>
                </a:solidFill>
              </a:rPr>
              <a:t>Automated/guided execution of production orders</a:t>
            </a:r>
            <a:endParaRPr lang="en-US" sz="2800"/>
          </a:p>
        </p:txBody>
      </p:sp>
      <p:sp>
        <p:nvSpPr>
          <p:cNvPr id="880775" name="Rectangle 135"/>
          <p:cNvSpPr>
            <a:spLocks noChangeArrowheads="1"/>
          </p:cNvSpPr>
          <p:nvPr/>
        </p:nvSpPr>
        <p:spPr bwMode="auto">
          <a:xfrm>
            <a:off x="1398588" y="3692525"/>
            <a:ext cx="2387600" cy="182563"/>
          </a:xfrm>
          <a:prstGeom prst="rect">
            <a:avLst/>
          </a:prstGeom>
          <a:noFill/>
          <a:ln w="9525">
            <a:noFill/>
            <a:miter lim="800000"/>
            <a:headEnd/>
            <a:tailEnd/>
          </a:ln>
        </p:spPr>
        <p:txBody>
          <a:bodyPr wrap="none" lIns="0" tIns="0" rIns="0" bIns="0">
            <a:spAutoFit/>
          </a:bodyPr>
          <a:lstStyle/>
          <a:p>
            <a:r>
              <a:rPr lang="en-US" sz="1200">
                <a:solidFill>
                  <a:srgbClr val="000000"/>
                </a:solidFill>
              </a:rPr>
              <a:t>Repair part tracking and scheduling</a:t>
            </a:r>
            <a:endParaRPr lang="en-US" sz="2800"/>
          </a:p>
        </p:txBody>
      </p:sp>
      <p:sp>
        <p:nvSpPr>
          <p:cNvPr id="880776" name="Rectangle 136"/>
          <p:cNvSpPr>
            <a:spLocks noChangeArrowheads="1"/>
          </p:cNvSpPr>
          <p:nvPr/>
        </p:nvSpPr>
        <p:spPr bwMode="auto">
          <a:xfrm>
            <a:off x="1903413" y="3430588"/>
            <a:ext cx="1873250" cy="182562"/>
          </a:xfrm>
          <a:prstGeom prst="rect">
            <a:avLst/>
          </a:prstGeom>
          <a:noFill/>
          <a:ln w="9525">
            <a:noFill/>
            <a:miter lim="800000"/>
            <a:headEnd/>
            <a:tailEnd/>
          </a:ln>
        </p:spPr>
        <p:txBody>
          <a:bodyPr wrap="none" lIns="0" tIns="0" rIns="0" bIns="0">
            <a:spAutoFit/>
          </a:bodyPr>
          <a:lstStyle/>
          <a:p>
            <a:r>
              <a:rPr lang="en-US" sz="1200">
                <a:solidFill>
                  <a:srgbClr val="000000"/>
                </a:solidFill>
              </a:rPr>
              <a:t>Tracking product genealogy</a:t>
            </a:r>
            <a:endParaRPr lang="en-US" sz="2800"/>
          </a:p>
        </p:txBody>
      </p:sp>
      <p:sp>
        <p:nvSpPr>
          <p:cNvPr id="880777" name="Rectangle 137"/>
          <p:cNvSpPr>
            <a:spLocks noChangeArrowheads="1"/>
          </p:cNvSpPr>
          <p:nvPr/>
        </p:nvSpPr>
        <p:spPr bwMode="auto">
          <a:xfrm>
            <a:off x="649288" y="3168650"/>
            <a:ext cx="3149600" cy="182563"/>
          </a:xfrm>
          <a:prstGeom prst="rect">
            <a:avLst/>
          </a:prstGeom>
          <a:noFill/>
          <a:ln w="9525">
            <a:noFill/>
            <a:miter lim="800000"/>
            <a:headEnd/>
            <a:tailEnd/>
          </a:ln>
        </p:spPr>
        <p:txBody>
          <a:bodyPr wrap="none" lIns="0" tIns="0" rIns="0" bIns="0">
            <a:spAutoFit/>
          </a:bodyPr>
          <a:lstStyle/>
          <a:p>
            <a:r>
              <a:rPr lang="en-US" sz="1200">
                <a:solidFill>
                  <a:srgbClr val="000000"/>
                </a:solidFill>
              </a:rPr>
              <a:t>Improving asset availability/asset management</a:t>
            </a:r>
            <a:endParaRPr lang="en-US" sz="2800"/>
          </a:p>
        </p:txBody>
      </p:sp>
      <p:sp>
        <p:nvSpPr>
          <p:cNvPr id="880778" name="Rectangle 138"/>
          <p:cNvSpPr>
            <a:spLocks noChangeArrowheads="1"/>
          </p:cNvSpPr>
          <p:nvPr/>
        </p:nvSpPr>
        <p:spPr bwMode="auto">
          <a:xfrm>
            <a:off x="1885950" y="2906713"/>
            <a:ext cx="1889125" cy="182562"/>
          </a:xfrm>
          <a:prstGeom prst="rect">
            <a:avLst/>
          </a:prstGeom>
          <a:noFill/>
          <a:ln w="9525">
            <a:noFill/>
            <a:miter lim="800000"/>
            <a:headEnd/>
            <a:tailEnd/>
          </a:ln>
        </p:spPr>
        <p:txBody>
          <a:bodyPr wrap="none" lIns="0" tIns="0" rIns="0" bIns="0">
            <a:spAutoFit/>
          </a:bodyPr>
          <a:lstStyle/>
          <a:p>
            <a:r>
              <a:rPr lang="en-US" sz="1200">
                <a:solidFill>
                  <a:srgbClr val="000000"/>
                </a:solidFill>
              </a:rPr>
              <a:t>Managing in-process quality</a:t>
            </a:r>
            <a:endParaRPr lang="en-US" sz="2800"/>
          </a:p>
        </p:txBody>
      </p:sp>
      <p:sp>
        <p:nvSpPr>
          <p:cNvPr id="880779" name="Rectangle 139"/>
          <p:cNvSpPr>
            <a:spLocks noChangeArrowheads="1"/>
          </p:cNvSpPr>
          <p:nvPr/>
        </p:nvSpPr>
        <p:spPr bwMode="auto">
          <a:xfrm>
            <a:off x="2214563" y="2644775"/>
            <a:ext cx="1558925" cy="182563"/>
          </a:xfrm>
          <a:prstGeom prst="rect">
            <a:avLst/>
          </a:prstGeom>
          <a:noFill/>
          <a:ln w="9525">
            <a:noFill/>
            <a:miter lim="800000"/>
            <a:headEnd/>
            <a:tailEnd/>
          </a:ln>
        </p:spPr>
        <p:txBody>
          <a:bodyPr wrap="none" lIns="0" tIns="0" rIns="0" bIns="0">
            <a:spAutoFit/>
          </a:bodyPr>
          <a:lstStyle/>
          <a:p>
            <a:r>
              <a:rPr lang="en-US" sz="1200">
                <a:solidFill>
                  <a:srgbClr val="000000"/>
                </a:solidFill>
              </a:rPr>
              <a:t>Track and trace of WIP</a:t>
            </a:r>
            <a:endParaRPr lang="en-US" sz="2800"/>
          </a:p>
        </p:txBody>
      </p:sp>
      <p:sp>
        <p:nvSpPr>
          <p:cNvPr id="880780" name="Rectangle 140"/>
          <p:cNvSpPr>
            <a:spLocks noChangeArrowheads="1"/>
          </p:cNvSpPr>
          <p:nvPr/>
        </p:nvSpPr>
        <p:spPr bwMode="auto">
          <a:xfrm>
            <a:off x="206375" y="2382838"/>
            <a:ext cx="3603625" cy="182562"/>
          </a:xfrm>
          <a:prstGeom prst="rect">
            <a:avLst/>
          </a:prstGeom>
          <a:noFill/>
          <a:ln w="9525">
            <a:noFill/>
            <a:miter lim="800000"/>
            <a:headEnd/>
            <a:tailEnd/>
          </a:ln>
        </p:spPr>
        <p:txBody>
          <a:bodyPr wrap="none" lIns="0" tIns="0" rIns="0" bIns="0">
            <a:spAutoFit/>
          </a:bodyPr>
          <a:lstStyle/>
          <a:p>
            <a:r>
              <a:rPr lang="en-US" sz="1200">
                <a:solidFill>
                  <a:srgbClr val="000000"/>
                </a:solidFill>
              </a:rPr>
              <a:t>Data acq from x plant floor sources into ERP systems</a:t>
            </a:r>
            <a:endParaRPr lang="en-US" sz="2800"/>
          </a:p>
        </p:txBody>
      </p:sp>
      <p:sp>
        <p:nvSpPr>
          <p:cNvPr id="880781" name="Rectangle 141"/>
          <p:cNvSpPr>
            <a:spLocks noChangeArrowheads="1"/>
          </p:cNvSpPr>
          <p:nvPr/>
        </p:nvSpPr>
        <p:spPr bwMode="auto">
          <a:xfrm>
            <a:off x="2343150" y="2122488"/>
            <a:ext cx="1428750" cy="182562"/>
          </a:xfrm>
          <a:prstGeom prst="rect">
            <a:avLst/>
          </a:prstGeom>
          <a:noFill/>
          <a:ln w="9525">
            <a:noFill/>
            <a:miter lim="800000"/>
            <a:headEnd/>
            <a:tailEnd/>
          </a:ln>
        </p:spPr>
        <p:txBody>
          <a:bodyPr wrap="none" lIns="0" tIns="0" rIns="0" bIns="0">
            <a:spAutoFit/>
          </a:bodyPr>
          <a:lstStyle/>
          <a:p>
            <a:r>
              <a:rPr lang="en-US" sz="1200">
                <a:solidFill>
                  <a:srgbClr val="000000"/>
                </a:solidFill>
              </a:rPr>
              <a:t>Improved cycle times</a:t>
            </a:r>
            <a:endParaRPr lang="en-US" sz="2800"/>
          </a:p>
        </p:txBody>
      </p:sp>
      <p:sp>
        <p:nvSpPr>
          <p:cNvPr id="880782" name="Rectangle 142"/>
          <p:cNvSpPr>
            <a:spLocks noChangeArrowheads="1"/>
          </p:cNvSpPr>
          <p:nvPr/>
        </p:nvSpPr>
        <p:spPr bwMode="auto">
          <a:xfrm>
            <a:off x="809625" y="1858963"/>
            <a:ext cx="2981325" cy="182562"/>
          </a:xfrm>
          <a:prstGeom prst="rect">
            <a:avLst/>
          </a:prstGeom>
          <a:noFill/>
          <a:ln w="9525">
            <a:noFill/>
            <a:miter lim="800000"/>
            <a:headEnd/>
            <a:tailEnd/>
          </a:ln>
        </p:spPr>
        <p:txBody>
          <a:bodyPr wrap="none" lIns="0" tIns="0" rIns="0" bIns="0">
            <a:spAutoFit/>
          </a:bodyPr>
          <a:lstStyle/>
          <a:p>
            <a:r>
              <a:rPr lang="en-US" sz="1200">
                <a:solidFill>
                  <a:srgbClr val="000000"/>
                </a:solidFill>
              </a:rPr>
              <a:t>Improved product identification &amp; verification</a:t>
            </a:r>
            <a:endParaRPr lang="en-US" sz="2800"/>
          </a:p>
        </p:txBody>
      </p:sp>
      <p:sp>
        <p:nvSpPr>
          <p:cNvPr id="880783" name="Rectangle 143"/>
          <p:cNvSpPr>
            <a:spLocks noChangeArrowheads="1"/>
          </p:cNvSpPr>
          <p:nvPr/>
        </p:nvSpPr>
        <p:spPr bwMode="auto">
          <a:xfrm>
            <a:off x="1849438" y="1597025"/>
            <a:ext cx="1933575" cy="182563"/>
          </a:xfrm>
          <a:prstGeom prst="rect">
            <a:avLst/>
          </a:prstGeom>
          <a:noFill/>
          <a:ln w="9525">
            <a:noFill/>
            <a:miter lim="800000"/>
            <a:headEnd/>
            <a:tailEnd/>
          </a:ln>
        </p:spPr>
        <p:txBody>
          <a:bodyPr wrap="none" lIns="0" tIns="0" rIns="0" bIns="0">
            <a:spAutoFit/>
          </a:bodyPr>
          <a:lstStyle/>
          <a:p>
            <a:r>
              <a:rPr lang="en-US" sz="1200">
                <a:solidFill>
                  <a:srgbClr val="000000"/>
                </a:solidFill>
              </a:rPr>
              <a:t>Parts/material replenishment</a:t>
            </a:r>
            <a:endParaRPr lang="en-US" sz="2800"/>
          </a:p>
        </p:txBody>
      </p:sp>
      <p:sp>
        <p:nvSpPr>
          <p:cNvPr id="880784" name="Rectangle 144"/>
          <p:cNvSpPr>
            <a:spLocks noChangeArrowheads="1"/>
          </p:cNvSpPr>
          <p:nvPr/>
        </p:nvSpPr>
        <p:spPr bwMode="auto">
          <a:xfrm>
            <a:off x="1790700" y="1335088"/>
            <a:ext cx="1993900" cy="182562"/>
          </a:xfrm>
          <a:prstGeom prst="rect">
            <a:avLst/>
          </a:prstGeom>
          <a:noFill/>
          <a:ln w="9525">
            <a:noFill/>
            <a:miter lim="800000"/>
            <a:headEnd/>
            <a:tailEnd/>
          </a:ln>
        </p:spPr>
        <p:txBody>
          <a:bodyPr wrap="none" lIns="0" tIns="0" rIns="0" bIns="0">
            <a:spAutoFit/>
          </a:bodyPr>
          <a:lstStyle/>
          <a:p>
            <a:r>
              <a:rPr lang="en-US" sz="1200">
                <a:solidFill>
                  <a:srgbClr val="000000"/>
                </a:solidFill>
              </a:rPr>
              <a:t>Tracking inventory movement</a:t>
            </a:r>
            <a:endParaRPr lang="en-US" sz="2800"/>
          </a:p>
        </p:txBody>
      </p:sp>
      <p:sp>
        <p:nvSpPr>
          <p:cNvPr id="880785" name="Rectangle 145"/>
          <p:cNvSpPr>
            <a:spLocks noChangeArrowheads="1"/>
          </p:cNvSpPr>
          <p:nvPr/>
        </p:nvSpPr>
        <p:spPr bwMode="auto">
          <a:xfrm>
            <a:off x="5956300" y="6051550"/>
            <a:ext cx="9636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 of companies</a:t>
            </a:r>
            <a:endParaRPr lang="en-US"/>
          </a:p>
        </p:txBody>
      </p:sp>
      <p:sp>
        <p:nvSpPr>
          <p:cNvPr id="880786" name="Rectangle 146"/>
          <p:cNvSpPr>
            <a:spLocks noChangeArrowheads="1"/>
          </p:cNvSpPr>
          <p:nvPr/>
        </p:nvSpPr>
        <p:spPr bwMode="auto">
          <a:xfrm>
            <a:off x="3873500" y="998538"/>
            <a:ext cx="4951413" cy="230187"/>
          </a:xfrm>
          <a:prstGeom prst="rect">
            <a:avLst/>
          </a:prstGeom>
          <a:solidFill>
            <a:srgbClr val="FFFFFF"/>
          </a:solidFill>
          <a:ln w="0">
            <a:solidFill>
              <a:srgbClr val="000000"/>
            </a:solidFill>
            <a:miter lim="800000"/>
            <a:headEnd/>
            <a:tailEnd/>
          </a:ln>
        </p:spPr>
        <p:txBody>
          <a:bodyPr/>
          <a:lstStyle/>
          <a:p>
            <a:endParaRPr lang="en-US"/>
          </a:p>
        </p:txBody>
      </p:sp>
      <p:sp>
        <p:nvSpPr>
          <p:cNvPr id="880787" name="Rectangle 147"/>
          <p:cNvSpPr>
            <a:spLocks noChangeArrowheads="1"/>
          </p:cNvSpPr>
          <p:nvPr/>
        </p:nvSpPr>
        <p:spPr bwMode="auto">
          <a:xfrm>
            <a:off x="4019550" y="1068388"/>
            <a:ext cx="95250" cy="95250"/>
          </a:xfrm>
          <a:prstGeom prst="rect">
            <a:avLst/>
          </a:prstGeom>
          <a:solidFill>
            <a:srgbClr val="9999FF"/>
          </a:solidFill>
          <a:ln w="12700">
            <a:solidFill>
              <a:srgbClr val="000000"/>
            </a:solidFill>
            <a:miter lim="800000"/>
            <a:headEnd/>
            <a:tailEnd/>
          </a:ln>
        </p:spPr>
        <p:txBody>
          <a:bodyPr/>
          <a:lstStyle/>
          <a:p>
            <a:endParaRPr lang="en-US"/>
          </a:p>
        </p:txBody>
      </p:sp>
      <p:sp>
        <p:nvSpPr>
          <p:cNvPr id="880788" name="Rectangle 148"/>
          <p:cNvSpPr>
            <a:spLocks noChangeArrowheads="1"/>
          </p:cNvSpPr>
          <p:nvPr/>
        </p:nvSpPr>
        <p:spPr bwMode="auto">
          <a:xfrm>
            <a:off x="4219575" y="1030288"/>
            <a:ext cx="1020763" cy="182562"/>
          </a:xfrm>
          <a:prstGeom prst="rect">
            <a:avLst/>
          </a:prstGeom>
          <a:noFill/>
          <a:ln w="9525">
            <a:noFill/>
            <a:miter lim="800000"/>
            <a:headEnd/>
            <a:tailEnd/>
          </a:ln>
        </p:spPr>
        <p:txBody>
          <a:bodyPr wrap="none" lIns="0" tIns="0" rIns="0" bIns="0">
            <a:spAutoFit/>
          </a:bodyPr>
          <a:lstStyle/>
          <a:p>
            <a:r>
              <a:rPr lang="en-US" sz="1200">
                <a:solidFill>
                  <a:srgbClr val="000000"/>
                </a:solidFill>
              </a:rPr>
              <a:t>Currently using</a:t>
            </a:r>
            <a:endParaRPr lang="en-US"/>
          </a:p>
        </p:txBody>
      </p:sp>
      <p:sp>
        <p:nvSpPr>
          <p:cNvPr id="880789" name="Rectangle 149"/>
          <p:cNvSpPr>
            <a:spLocks noChangeArrowheads="1"/>
          </p:cNvSpPr>
          <p:nvPr/>
        </p:nvSpPr>
        <p:spPr bwMode="auto">
          <a:xfrm>
            <a:off x="5443538" y="1068388"/>
            <a:ext cx="93662" cy="95250"/>
          </a:xfrm>
          <a:prstGeom prst="rect">
            <a:avLst/>
          </a:prstGeom>
          <a:solidFill>
            <a:srgbClr val="993366"/>
          </a:solidFill>
          <a:ln w="12700">
            <a:solidFill>
              <a:srgbClr val="000000"/>
            </a:solidFill>
            <a:miter lim="800000"/>
            <a:headEnd/>
            <a:tailEnd/>
          </a:ln>
        </p:spPr>
        <p:txBody>
          <a:bodyPr/>
          <a:lstStyle/>
          <a:p>
            <a:endParaRPr lang="en-US"/>
          </a:p>
        </p:txBody>
      </p:sp>
      <p:sp>
        <p:nvSpPr>
          <p:cNvPr id="880790" name="Rectangle 150"/>
          <p:cNvSpPr>
            <a:spLocks noChangeArrowheads="1"/>
          </p:cNvSpPr>
          <p:nvPr/>
        </p:nvSpPr>
        <p:spPr bwMode="auto">
          <a:xfrm>
            <a:off x="5646738" y="1030288"/>
            <a:ext cx="911225" cy="182562"/>
          </a:xfrm>
          <a:prstGeom prst="rect">
            <a:avLst/>
          </a:prstGeom>
          <a:noFill/>
          <a:ln w="9525">
            <a:noFill/>
            <a:miter lim="800000"/>
            <a:headEnd/>
            <a:tailEnd/>
          </a:ln>
        </p:spPr>
        <p:txBody>
          <a:bodyPr wrap="none" lIns="0" tIns="0" rIns="0" bIns="0">
            <a:spAutoFit/>
          </a:bodyPr>
          <a:lstStyle/>
          <a:p>
            <a:r>
              <a:rPr lang="en-US" sz="1200">
                <a:solidFill>
                  <a:srgbClr val="000000"/>
                </a:solidFill>
              </a:rPr>
              <a:t>Implementing</a:t>
            </a:r>
            <a:endParaRPr lang="en-US"/>
          </a:p>
        </p:txBody>
      </p:sp>
      <p:sp>
        <p:nvSpPr>
          <p:cNvPr id="880791" name="Rectangle 151"/>
          <p:cNvSpPr>
            <a:spLocks noChangeArrowheads="1"/>
          </p:cNvSpPr>
          <p:nvPr/>
        </p:nvSpPr>
        <p:spPr bwMode="auto">
          <a:xfrm>
            <a:off x="6761163" y="1068388"/>
            <a:ext cx="93662" cy="95250"/>
          </a:xfrm>
          <a:prstGeom prst="rect">
            <a:avLst/>
          </a:prstGeom>
          <a:solidFill>
            <a:srgbClr val="FFCC00"/>
          </a:solidFill>
          <a:ln w="12700">
            <a:solidFill>
              <a:srgbClr val="000000"/>
            </a:solidFill>
            <a:miter lim="800000"/>
            <a:headEnd/>
            <a:tailEnd/>
          </a:ln>
        </p:spPr>
        <p:txBody>
          <a:bodyPr/>
          <a:lstStyle/>
          <a:p>
            <a:endParaRPr lang="en-US"/>
          </a:p>
        </p:txBody>
      </p:sp>
      <p:sp>
        <p:nvSpPr>
          <p:cNvPr id="880792" name="Rectangle 152"/>
          <p:cNvSpPr>
            <a:spLocks noChangeArrowheads="1"/>
          </p:cNvSpPr>
          <p:nvPr/>
        </p:nvSpPr>
        <p:spPr bwMode="auto">
          <a:xfrm>
            <a:off x="6959600" y="1030288"/>
            <a:ext cx="708025" cy="182562"/>
          </a:xfrm>
          <a:prstGeom prst="rect">
            <a:avLst/>
          </a:prstGeom>
          <a:noFill/>
          <a:ln w="9525">
            <a:noFill/>
            <a:miter lim="800000"/>
            <a:headEnd/>
            <a:tailEnd/>
          </a:ln>
        </p:spPr>
        <p:txBody>
          <a:bodyPr wrap="none" lIns="0" tIns="0" rIns="0" bIns="0">
            <a:spAutoFit/>
          </a:bodyPr>
          <a:lstStyle/>
          <a:p>
            <a:r>
              <a:rPr lang="en-US" sz="1200">
                <a:solidFill>
                  <a:srgbClr val="000000"/>
                </a:solidFill>
              </a:rPr>
              <a:t>Evaluating</a:t>
            </a:r>
            <a:endParaRPr lang="en-US"/>
          </a:p>
        </p:txBody>
      </p:sp>
      <p:sp>
        <p:nvSpPr>
          <p:cNvPr id="880793" name="Rectangle 153"/>
          <p:cNvSpPr>
            <a:spLocks noChangeArrowheads="1"/>
          </p:cNvSpPr>
          <p:nvPr/>
        </p:nvSpPr>
        <p:spPr bwMode="auto">
          <a:xfrm>
            <a:off x="7870825" y="1068388"/>
            <a:ext cx="95250" cy="95250"/>
          </a:xfrm>
          <a:prstGeom prst="rect">
            <a:avLst/>
          </a:prstGeom>
          <a:solidFill>
            <a:srgbClr val="CCFFFF"/>
          </a:solidFill>
          <a:ln w="12700">
            <a:solidFill>
              <a:srgbClr val="000000"/>
            </a:solidFill>
            <a:miter lim="800000"/>
            <a:headEnd/>
            <a:tailEnd/>
          </a:ln>
        </p:spPr>
        <p:txBody>
          <a:bodyPr/>
          <a:lstStyle/>
          <a:p>
            <a:endParaRPr lang="en-US"/>
          </a:p>
        </p:txBody>
      </p:sp>
      <p:sp>
        <p:nvSpPr>
          <p:cNvPr id="880794" name="Rectangle 154"/>
          <p:cNvSpPr>
            <a:spLocks noChangeArrowheads="1"/>
          </p:cNvSpPr>
          <p:nvPr/>
        </p:nvSpPr>
        <p:spPr bwMode="auto">
          <a:xfrm>
            <a:off x="8067675" y="1030288"/>
            <a:ext cx="701675" cy="182562"/>
          </a:xfrm>
          <a:prstGeom prst="rect">
            <a:avLst/>
          </a:prstGeom>
          <a:noFill/>
          <a:ln w="9525">
            <a:noFill/>
            <a:miter lim="800000"/>
            <a:headEnd/>
            <a:tailEnd/>
          </a:ln>
        </p:spPr>
        <p:txBody>
          <a:bodyPr wrap="none" lIns="0" tIns="0" rIns="0" bIns="0">
            <a:spAutoFit/>
          </a:bodyPr>
          <a:lstStyle/>
          <a:p>
            <a:r>
              <a:rPr lang="en-US" sz="1200">
                <a:solidFill>
                  <a:srgbClr val="000000"/>
                </a:solidFill>
              </a:rPr>
              <a:t>No activity</a:t>
            </a:r>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laceholder 3"/>
          <p:cNvSpPr>
            <a:spLocks noGrp="1"/>
          </p:cNvSpPr>
          <p:nvPr>
            <p:ph type="sldNum" sz="quarter" idx="10"/>
          </p:nvPr>
        </p:nvSpPr>
        <p:spPr/>
        <p:txBody>
          <a:bodyPr/>
          <a:lstStyle/>
          <a:p>
            <a:r>
              <a:rPr lang="en-US"/>
              <a:t> © 2007 AMR Research, Inc.   |   Page </a:t>
            </a:r>
            <a:fld id="{FF7C70E2-FD83-4D85-9AE9-D8C93F6DB245}" type="slidenum">
              <a:rPr lang="en-US" sz="1200"/>
              <a:pPr/>
              <a:t>15</a:t>
            </a:fld>
            <a:endParaRPr lang="en-US" sz="1200"/>
          </a:p>
        </p:txBody>
      </p:sp>
      <p:sp>
        <p:nvSpPr>
          <p:cNvPr id="881666" name="Rectangle 2"/>
          <p:cNvSpPr>
            <a:spLocks noGrp="1" noChangeArrowheads="1"/>
          </p:cNvSpPr>
          <p:nvPr>
            <p:ph type="title"/>
          </p:nvPr>
        </p:nvSpPr>
        <p:spPr/>
        <p:txBody>
          <a:bodyPr/>
          <a:lstStyle/>
          <a:p>
            <a:r>
              <a:rPr lang="en-US"/>
              <a:t>RFID/Sensor Enabled Supply Networks</a:t>
            </a:r>
          </a:p>
        </p:txBody>
      </p:sp>
      <p:sp>
        <p:nvSpPr>
          <p:cNvPr id="881667" name="Text Box 3"/>
          <p:cNvSpPr txBox="1">
            <a:spLocks noChangeArrowheads="1"/>
          </p:cNvSpPr>
          <p:nvPr/>
        </p:nvSpPr>
        <p:spPr bwMode="auto">
          <a:xfrm>
            <a:off x="8077200" y="152400"/>
            <a:ext cx="762000" cy="284163"/>
          </a:xfrm>
          <a:prstGeom prst="rect">
            <a:avLst/>
          </a:prstGeom>
          <a:noFill/>
          <a:ln w="9525">
            <a:solidFill>
              <a:schemeClr val="tx2"/>
            </a:solidFill>
            <a:miter lim="800000"/>
            <a:headEnd/>
            <a:tailEnd/>
          </a:ln>
          <a:effectLst/>
        </p:spPr>
        <p:txBody>
          <a:bodyPr>
            <a:spAutoFit/>
          </a:bodyPr>
          <a:lstStyle/>
          <a:p>
            <a:pPr algn="ctr">
              <a:spcBef>
                <a:spcPct val="50000"/>
              </a:spcBef>
            </a:pPr>
            <a:r>
              <a:rPr lang="en-US" sz="1200" b="1"/>
              <a:t>N = 95</a:t>
            </a:r>
          </a:p>
        </p:txBody>
      </p:sp>
      <p:sp>
        <p:nvSpPr>
          <p:cNvPr id="881671" name="Line 7"/>
          <p:cNvSpPr>
            <a:spLocks noChangeShapeType="1"/>
          </p:cNvSpPr>
          <p:nvPr/>
        </p:nvSpPr>
        <p:spPr bwMode="auto">
          <a:xfrm>
            <a:off x="4392613" y="1428750"/>
            <a:ext cx="1587" cy="4311650"/>
          </a:xfrm>
          <a:prstGeom prst="line">
            <a:avLst/>
          </a:prstGeom>
          <a:noFill/>
          <a:ln w="0">
            <a:solidFill>
              <a:srgbClr val="000000"/>
            </a:solidFill>
            <a:round/>
            <a:headEnd/>
            <a:tailEnd/>
          </a:ln>
        </p:spPr>
        <p:txBody>
          <a:bodyPr/>
          <a:lstStyle/>
          <a:p>
            <a:endParaRPr lang="en-US"/>
          </a:p>
        </p:txBody>
      </p:sp>
      <p:sp>
        <p:nvSpPr>
          <p:cNvPr id="881672" name="Line 8"/>
          <p:cNvSpPr>
            <a:spLocks noChangeShapeType="1"/>
          </p:cNvSpPr>
          <p:nvPr/>
        </p:nvSpPr>
        <p:spPr bwMode="auto">
          <a:xfrm>
            <a:off x="4886325" y="1428750"/>
            <a:ext cx="1588" cy="4311650"/>
          </a:xfrm>
          <a:prstGeom prst="line">
            <a:avLst/>
          </a:prstGeom>
          <a:noFill/>
          <a:ln w="0">
            <a:solidFill>
              <a:srgbClr val="000000"/>
            </a:solidFill>
            <a:round/>
            <a:headEnd/>
            <a:tailEnd/>
          </a:ln>
        </p:spPr>
        <p:txBody>
          <a:bodyPr/>
          <a:lstStyle/>
          <a:p>
            <a:endParaRPr lang="en-US"/>
          </a:p>
        </p:txBody>
      </p:sp>
      <p:sp>
        <p:nvSpPr>
          <p:cNvPr id="881673" name="Line 9"/>
          <p:cNvSpPr>
            <a:spLocks noChangeShapeType="1"/>
          </p:cNvSpPr>
          <p:nvPr/>
        </p:nvSpPr>
        <p:spPr bwMode="auto">
          <a:xfrm>
            <a:off x="5381625" y="1428750"/>
            <a:ext cx="1588" cy="4311650"/>
          </a:xfrm>
          <a:prstGeom prst="line">
            <a:avLst/>
          </a:prstGeom>
          <a:noFill/>
          <a:ln w="0">
            <a:solidFill>
              <a:srgbClr val="000000"/>
            </a:solidFill>
            <a:round/>
            <a:headEnd/>
            <a:tailEnd/>
          </a:ln>
        </p:spPr>
        <p:txBody>
          <a:bodyPr/>
          <a:lstStyle/>
          <a:p>
            <a:endParaRPr lang="en-US"/>
          </a:p>
        </p:txBody>
      </p:sp>
      <p:sp>
        <p:nvSpPr>
          <p:cNvPr id="881674" name="Line 10"/>
          <p:cNvSpPr>
            <a:spLocks noChangeShapeType="1"/>
          </p:cNvSpPr>
          <p:nvPr/>
        </p:nvSpPr>
        <p:spPr bwMode="auto">
          <a:xfrm>
            <a:off x="5875338" y="1428750"/>
            <a:ext cx="1587" cy="4311650"/>
          </a:xfrm>
          <a:prstGeom prst="line">
            <a:avLst/>
          </a:prstGeom>
          <a:noFill/>
          <a:ln w="0">
            <a:solidFill>
              <a:srgbClr val="000000"/>
            </a:solidFill>
            <a:round/>
            <a:headEnd/>
            <a:tailEnd/>
          </a:ln>
        </p:spPr>
        <p:txBody>
          <a:bodyPr/>
          <a:lstStyle/>
          <a:p>
            <a:endParaRPr lang="en-US"/>
          </a:p>
        </p:txBody>
      </p:sp>
      <p:sp>
        <p:nvSpPr>
          <p:cNvPr id="881675" name="Line 11"/>
          <p:cNvSpPr>
            <a:spLocks noChangeShapeType="1"/>
          </p:cNvSpPr>
          <p:nvPr/>
        </p:nvSpPr>
        <p:spPr bwMode="auto">
          <a:xfrm>
            <a:off x="6370638" y="1428750"/>
            <a:ext cx="1587" cy="4311650"/>
          </a:xfrm>
          <a:prstGeom prst="line">
            <a:avLst/>
          </a:prstGeom>
          <a:noFill/>
          <a:ln w="0">
            <a:solidFill>
              <a:srgbClr val="000000"/>
            </a:solidFill>
            <a:round/>
            <a:headEnd/>
            <a:tailEnd/>
          </a:ln>
        </p:spPr>
        <p:txBody>
          <a:bodyPr/>
          <a:lstStyle/>
          <a:p>
            <a:endParaRPr lang="en-US"/>
          </a:p>
        </p:txBody>
      </p:sp>
      <p:sp>
        <p:nvSpPr>
          <p:cNvPr id="881676" name="Line 12"/>
          <p:cNvSpPr>
            <a:spLocks noChangeShapeType="1"/>
          </p:cNvSpPr>
          <p:nvPr/>
        </p:nvSpPr>
        <p:spPr bwMode="auto">
          <a:xfrm>
            <a:off x="6864350" y="1428750"/>
            <a:ext cx="1588" cy="4311650"/>
          </a:xfrm>
          <a:prstGeom prst="line">
            <a:avLst/>
          </a:prstGeom>
          <a:noFill/>
          <a:ln w="0">
            <a:solidFill>
              <a:srgbClr val="000000"/>
            </a:solidFill>
            <a:round/>
            <a:headEnd/>
            <a:tailEnd/>
          </a:ln>
        </p:spPr>
        <p:txBody>
          <a:bodyPr/>
          <a:lstStyle/>
          <a:p>
            <a:endParaRPr lang="en-US"/>
          </a:p>
        </p:txBody>
      </p:sp>
      <p:sp>
        <p:nvSpPr>
          <p:cNvPr id="881677" name="Line 13"/>
          <p:cNvSpPr>
            <a:spLocks noChangeShapeType="1"/>
          </p:cNvSpPr>
          <p:nvPr/>
        </p:nvSpPr>
        <p:spPr bwMode="auto">
          <a:xfrm>
            <a:off x="7358063" y="1428750"/>
            <a:ext cx="1587" cy="4311650"/>
          </a:xfrm>
          <a:prstGeom prst="line">
            <a:avLst/>
          </a:prstGeom>
          <a:noFill/>
          <a:ln w="0">
            <a:solidFill>
              <a:srgbClr val="000000"/>
            </a:solidFill>
            <a:round/>
            <a:headEnd/>
            <a:tailEnd/>
          </a:ln>
        </p:spPr>
        <p:txBody>
          <a:bodyPr/>
          <a:lstStyle/>
          <a:p>
            <a:endParaRPr lang="en-US"/>
          </a:p>
        </p:txBody>
      </p:sp>
      <p:sp>
        <p:nvSpPr>
          <p:cNvPr id="881678" name="Line 14"/>
          <p:cNvSpPr>
            <a:spLocks noChangeShapeType="1"/>
          </p:cNvSpPr>
          <p:nvPr/>
        </p:nvSpPr>
        <p:spPr bwMode="auto">
          <a:xfrm>
            <a:off x="7853363" y="1428750"/>
            <a:ext cx="1587" cy="4311650"/>
          </a:xfrm>
          <a:prstGeom prst="line">
            <a:avLst/>
          </a:prstGeom>
          <a:noFill/>
          <a:ln w="0">
            <a:solidFill>
              <a:srgbClr val="000000"/>
            </a:solidFill>
            <a:round/>
            <a:headEnd/>
            <a:tailEnd/>
          </a:ln>
        </p:spPr>
        <p:txBody>
          <a:bodyPr/>
          <a:lstStyle/>
          <a:p>
            <a:endParaRPr lang="en-US"/>
          </a:p>
        </p:txBody>
      </p:sp>
      <p:sp>
        <p:nvSpPr>
          <p:cNvPr id="881679" name="Line 15"/>
          <p:cNvSpPr>
            <a:spLocks noChangeShapeType="1"/>
          </p:cNvSpPr>
          <p:nvPr/>
        </p:nvSpPr>
        <p:spPr bwMode="auto">
          <a:xfrm>
            <a:off x="8347075" y="1428750"/>
            <a:ext cx="1588" cy="4311650"/>
          </a:xfrm>
          <a:prstGeom prst="line">
            <a:avLst/>
          </a:prstGeom>
          <a:noFill/>
          <a:ln w="0">
            <a:solidFill>
              <a:srgbClr val="000000"/>
            </a:solidFill>
            <a:round/>
            <a:headEnd/>
            <a:tailEnd/>
          </a:ln>
        </p:spPr>
        <p:txBody>
          <a:bodyPr/>
          <a:lstStyle/>
          <a:p>
            <a:endParaRPr lang="en-US"/>
          </a:p>
        </p:txBody>
      </p:sp>
      <p:sp>
        <p:nvSpPr>
          <p:cNvPr id="881680" name="Line 16"/>
          <p:cNvSpPr>
            <a:spLocks noChangeShapeType="1"/>
          </p:cNvSpPr>
          <p:nvPr/>
        </p:nvSpPr>
        <p:spPr bwMode="auto">
          <a:xfrm>
            <a:off x="8842375" y="1428750"/>
            <a:ext cx="1588" cy="4311650"/>
          </a:xfrm>
          <a:prstGeom prst="line">
            <a:avLst/>
          </a:prstGeom>
          <a:noFill/>
          <a:ln w="0">
            <a:solidFill>
              <a:srgbClr val="000000"/>
            </a:solidFill>
            <a:round/>
            <a:headEnd/>
            <a:tailEnd/>
          </a:ln>
        </p:spPr>
        <p:txBody>
          <a:bodyPr/>
          <a:lstStyle/>
          <a:p>
            <a:endParaRPr lang="en-US"/>
          </a:p>
        </p:txBody>
      </p:sp>
      <p:sp>
        <p:nvSpPr>
          <p:cNvPr id="881681" name="Rectangle 17"/>
          <p:cNvSpPr>
            <a:spLocks noChangeArrowheads="1"/>
          </p:cNvSpPr>
          <p:nvPr/>
        </p:nvSpPr>
        <p:spPr bwMode="auto">
          <a:xfrm>
            <a:off x="3897313" y="5564188"/>
            <a:ext cx="573087" cy="100012"/>
          </a:xfrm>
          <a:prstGeom prst="rect">
            <a:avLst/>
          </a:prstGeom>
          <a:solidFill>
            <a:srgbClr val="9999FF"/>
          </a:solidFill>
          <a:ln w="12700">
            <a:solidFill>
              <a:srgbClr val="000000"/>
            </a:solidFill>
            <a:miter lim="800000"/>
            <a:headEnd/>
            <a:tailEnd/>
          </a:ln>
        </p:spPr>
        <p:txBody>
          <a:bodyPr/>
          <a:lstStyle/>
          <a:p>
            <a:endParaRPr lang="en-US"/>
          </a:p>
        </p:txBody>
      </p:sp>
      <p:sp>
        <p:nvSpPr>
          <p:cNvPr id="881682" name="Rectangle 18"/>
          <p:cNvSpPr>
            <a:spLocks noChangeArrowheads="1"/>
          </p:cNvSpPr>
          <p:nvPr/>
        </p:nvSpPr>
        <p:spPr bwMode="auto">
          <a:xfrm>
            <a:off x="3897313" y="5310188"/>
            <a:ext cx="157162"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83" name="Rectangle 19"/>
          <p:cNvSpPr>
            <a:spLocks noChangeArrowheads="1"/>
          </p:cNvSpPr>
          <p:nvPr/>
        </p:nvSpPr>
        <p:spPr bwMode="auto">
          <a:xfrm>
            <a:off x="3897313" y="5056188"/>
            <a:ext cx="312737"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84" name="Rectangle 20"/>
          <p:cNvSpPr>
            <a:spLocks noChangeArrowheads="1"/>
          </p:cNvSpPr>
          <p:nvPr/>
        </p:nvSpPr>
        <p:spPr bwMode="auto">
          <a:xfrm>
            <a:off x="3897313" y="4802188"/>
            <a:ext cx="363537"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85" name="Rectangle 21"/>
          <p:cNvSpPr>
            <a:spLocks noChangeArrowheads="1"/>
          </p:cNvSpPr>
          <p:nvPr/>
        </p:nvSpPr>
        <p:spPr bwMode="auto">
          <a:xfrm>
            <a:off x="3897313" y="4549775"/>
            <a:ext cx="363537" cy="100013"/>
          </a:xfrm>
          <a:prstGeom prst="rect">
            <a:avLst/>
          </a:prstGeom>
          <a:solidFill>
            <a:srgbClr val="9999FF"/>
          </a:solidFill>
          <a:ln w="12700">
            <a:solidFill>
              <a:srgbClr val="000000"/>
            </a:solidFill>
            <a:miter lim="800000"/>
            <a:headEnd/>
            <a:tailEnd/>
          </a:ln>
        </p:spPr>
        <p:txBody>
          <a:bodyPr/>
          <a:lstStyle/>
          <a:p>
            <a:endParaRPr lang="en-US"/>
          </a:p>
        </p:txBody>
      </p:sp>
      <p:sp>
        <p:nvSpPr>
          <p:cNvPr id="881686" name="Rectangle 22"/>
          <p:cNvSpPr>
            <a:spLocks noChangeArrowheads="1"/>
          </p:cNvSpPr>
          <p:nvPr/>
        </p:nvSpPr>
        <p:spPr bwMode="auto">
          <a:xfrm>
            <a:off x="3897313" y="4294188"/>
            <a:ext cx="260350" cy="103187"/>
          </a:xfrm>
          <a:prstGeom prst="rect">
            <a:avLst/>
          </a:prstGeom>
          <a:solidFill>
            <a:srgbClr val="9999FF"/>
          </a:solidFill>
          <a:ln w="12700">
            <a:solidFill>
              <a:srgbClr val="000000"/>
            </a:solidFill>
            <a:miter lim="800000"/>
            <a:headEnd/>
            <a:tailEnd/>
          </a:ln>
        </p:spPr>
        <p:txBody>
          <a:bodyPr/>
          <a:lstStyle/>
          <a:p>
            <a:endParaRPr lang="en-US"/>
          </a:p>
        </p:txBody>
      </p:sp>
      <p:sp>
        <p:nvSpPr>
          <p:cNvPr id="881687" name="Rectangle 23"/>
          <p:cNvSpPr>
            <a:spLocks noChangeArrowheads="1"/>
          </p:cNvSpPr>
          <p:nvPr/>
        </p:nvSpPr>
        <p:spPr bwMode="auto">
          <a:xfrm>
            <a:off x="3897313" y="4041775"/>
            <a:ext cx="312737" cy="100013"/>
          </a:xfrm>
          <a:prstGeom prst="rect">
            <a:avLst/>
          </a:prstGeom>
          <a:solidFill>
            <a:srgbClr val="9999FF"/>
          </a:solidFill>
          <a:ln w="12700">
            <a:solidFill>
              <a:srgbClr val="000000"/>
            </a:solidFill>
            <a:miter lim="800000"/>
            <a:headEnd/>
            <a:tailEnd/>
          </a:ln>
        </p:spPr>
        <p:txBody>
          <a:bodyPr/>
          <a:lstStyle/>
          <a:p>
            <a:endParaRPr lang="en-US"/>
          </a:p>
        </p:txBody>
      </p:sp>
      <p:sp>
        <p:nvSpPr>
          <p:cNvPr id="881688" name="Rectangle 24"/>
          <p:cNvSpPr>
            <a:spLocks noChangeArrowheads="1"/>
          </p:cNvSpPr>
          <p:nvPr/>
        </p:nvSpPr>
        <p:spPr bwMode="auto">
          <a:xfrm>
            <a:off x="3897313" y="3787775"/>
            <a:ext cx="312737"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89" name="Rectangle 25"/>
          <p:cNvSpPr>
            <a:spLocks noChangeArrowheads="1"/>
          </p:cNvSpPr>
          <p:nvPr/>
        </p:nvSpPr>
        <p:spPr bwMode="auto">
          <a:xfrm>
            <a:off x="3897313" y="3533775"/>
            <a:ext cx="363537"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90" name="Rectangle 26"/>
          <p:cNvSpPr>
            <a:spLocks noChangeArrowheads="1"/>
          </p:cNvSpPr>
          <p:nvPr/>
        </p:nvSpPr>
        <p:spPr bwMode="auto">
          <a:xfrm>
            <a:off x="3897313" y="3279775"/>
            <a:ext cx="157162"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91" name="Rectangle 27"/>
          <p:cNvSpPr>
            <a:spLocks noChangeArrowheads="1"/>
          </p:cNvSpPr>
          <p:nvPr/>
        </p:nvSpPr>
        <p:spPr bwMode="auto">
          <a:xfrm>
            <a:off x="3897313" y="3027363"/>
            <a:ext cx="207962" cy="100012"/>
          </a:xfrm>
          <a:prstGeom prst="rect">
            <a:avLst/>
          </a:prstGeom>
          <a:solidFill>
            <a:srgbClr val="9999FF"/>
          </a:solidFill>
          <a:ln w="12700">
            <a:solidFill>
              <a:srgbClr val="000000"/>
            </a:solidFill>
            <a:miter lim="800000"/>
            <a:headEnd/>
            <a:tailEnd/>
          </a:ln>
        </p:spPr>
        <p:txBody>
          <a:bodyPr/>
          <a:lstStyle/>
          <a:p>
            <a:endParaRPr lang="en-US"/>
          </a:p>
        </p:txBody>
      </p:sp>
      <p:sp>
        <p:nvSpPr>
          <p:cNvPr id="881692" name="Rectangle 28"/>
          <p:cNvSpPr>
            <a:spLocks noChangeArrowheads="1"/>
          </p:cNvSpPr>
          <p:nvPr/>
        </p:nvSpPr>
        <p:spPr bwMode="auto">
          <a:xfrm>
            <a:off x="3897313" y="2771775"/>
            <a:ext cx="415925" cy="103188"/>
          </a:xfrm>
          <a:prstGeom prst="rect">
            <a:avLst/>
          </a:prstGeom>
          <a:solidFill>
            <a:srgbClr val="9999FF"/>
          </a:solidFill>
          <a:ln w="12700">
            <a:solidFill>
              <a:srgbClr val="000000"/>
            </a:solidFill>
            <a:miter lim="800000"/>
            <a:headEnd/>
            <a:tailEnd/>
          </a:ln>
        </p:spPr>
        <p:txBody>
          <a:bodyPr/>
          <a:lstStyle/>
          <a:p>
            <a:endParaRPr lang="en-US"/>
          </a:p>
        </p:txBody>
      </p:sp>
      <p:sp>
        <p:nvSpPr>
          <p:cNvPr id="881693" name="Rectangle 29"/>
          <p:cNvSpPr>
            <a:spLocks noChangeArrowheads="1"/>
          </p:cNvSpPr>
          <p:nvPr/>
        </p:nvSpPr>
        <p:spPr bwMode="auto">
          <a:xfrm>
            <a:off x="3897313" y="2519363"/>
            <a:ext cx="207962" cy="100012"/>
          </a:xfrm>
          <a:prstGeom prst="rect">
            <a:avLst/>
          </a:prstGeom>
          <a:solidFill>
            <a:srgbClr val="9999FF"/>
          </a:solidFill>
          <a:ln w="12700">
            <a:solidFill>
              <a:srgbClr val="000000"/>
            </a:solidFill>
            <a:miter lim="800000"/>
            <a:headEnd/>
            <a:tailEnd/>
          </a:ln>
        </p:spPr>
        <p:txBody>
          <a:bodyPr/>
          <a:lstStyle/>
          <a:p>
            <a:endParaRPr lang="en-US"/>
          </a:p>
        </p:txBody>
      </p:sp>
      <p:sp>
        <p:nvSpPr>
          <p:cNvPr id="881694" name="Rectangle 30"/>
          <p:cNvSpPr>
            <a:spLocks noChangeArrowheads="1"/>
          </p:cNvSpPr>
          <p:nvPr/>
        </p:nvSpPr>
        <p:spPr bwMode="auto">
          <a:xfrm>
            <a:off x="3897313" y="2265363"/>
            <a:ext cx="157162"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95" name="Rectangle 31"/>
          <p:cNvSpPr>
            <a:spLocks noChangeArrowheads="1"/>
          </p:cNvSpPr>
          <p:nvPr/>
        </p:nvSpPr>
        <p:spPr bwMode="auto">
          <a:xfrm>
            <a:off x="3897313" y="2011363"/>
            <a:ext cx="157162"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96" name="Rectangle 32"/>
          <p:cNvSpPr>
            <a:spLocks noChangeArrowheads="1"/>
          </p:cNvSpPr>
          <p:nvPr/>
        </p:nvSpPr>
        <p:spPr bwMode="auto">
          <a:xfrm>
            <a:off x="3897313" y="1757363"/>
            <a:ext cx="468312" cy="101600"/>
          </a:xfrm>
          <a:prstGeom prst="rect">
            <a:avLst/>
          </a:prstGeom>
          <a:solidFill>
            <a:srgbClr val="9999FF"/>
          </a:solidFill>
          <a:ln w="12700">
            <a:solidFill>
              <a:srgbClr val="000000"/>
            </a:solidFill>
            <a:miter lim="800000"/>
            <a:headEnd/>
            <a:tailEnd/>
          </a:ln>
        </p:spPr>
        <p:txBody>
          <a:bodyPr/>
          <a:lstStyle/>
          <a:p>
            <a:endParaRPr lang="en-US"/>
          </a:p>
        </p:txBody>
      </p:sp>
      <p:sp>
        <p:nvSpPr>
          <p:cNvPr id="881697" name="Rectangle 33"/>
          <p:cNvSpPr>
            <a:spLocks noChangeArrowheads="1"/>
          </p:cNvSpPr>
          <p:nvPr/>
        </p:nvSpPr>
        <p:spPr bwMode="auto">
          <a:xfrm>
            <a:off x="3897313" y="1504950"/>
            <a:ext cx="363537" cy="100013"/>
          </a:xfrm>
          <a:prstGeom prst="rect">
            <a:avLst/>
          </a:prstGeom>
          <a:solidFill>
            <a:srgbClr val="9999FF"/>
          </a:solidFill>
          <a:ln w="12700">
            <a:solidFill>
              <a:srgbClr val="000000"/>
            </a:solidFill>
            <a:miter lim="800000"/>
            <a:headEnd/>
            <a:tailEnd/>
          </a:ln>
        </p:spPr>
        <p:txBody>
          <a:bodyPr/>
          <a:lstStyle/>
          <a:p>
            <a:endParaRPr lang="en-US"/>
          </a:p>
        </p:txBody>
      </p:sp>
      <p:sp>
        <p:nvSpPr>
          <p:cNvPr id="881698" name="Rectangle 34"/>
          <p:cNvSpPr>
            <a:spLocks noChangeArrowheads="1"/>
          </p:cNvSpPr>
          <p:nvPr/>
        </p:nvSpPr>
        <p:spPr bwMode="auto">
          <a:xfrm>
            <a:off x="4470400" y="5564188"/>
            <a:ext cx="466725" cy="100012"/>
          </a:xfrm>
          <a:prstGeom prst="rect">
            <a:avLst/>
          </a:prstGeom>
          <a:solidFill>
            <a:srgbClr val="993366"/>
          </a:solidFill>
          <a:ln w="12700">
            <a:solidFill>
              <a:srgbClr val="000000"/>
            </a:solidFill>
            <a:miter lim="800000"/>
            <a:headEnd/>
            <a:tailEnd/>
          </a:ln>
        </p:spPr>
        <p:txBody>
          <a:bodyPr/>
          <a:lstStyle/>
          <a:p>
            <a:endParaRPr lang="en-US"/>
          </a:p>
        </p:txBody>
      </p:sp>
      <p:sp>
        <p:nvSpPr>
          <p:cNvPr id="881699" name="Rectangle 35"/>
          <p:cNvSpPr>
            <a:spLocks noChangeArrowheads="1"/>
          </p:cNvSpPr>
          <p:nvPr/>
        </p:nvSpPr>
        <p:spPr bwMode="auto">
          <a:xfrm>
            <a:off x="4054475" y="5310188"/>
            <a:ext cx="571500"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00" name="Rectangle 36"/>
          <p:cNvSpPr>
            <a:spLocks noChangeArrowheads="1"/>
          </p:cNvSpPr>
          <p:nvPr/>
        </p:nvSpPr>
        <p:spPr bwMode="auto">
          <a:xfrm>
            <a:off x="4210050" y="5056188"/>
            <a:ext cx="415925"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01" name="Rectangle 37"/>
          <p:cNvSpPr>
            <a:spLocks noChangeArrowheads="1"/>
          </p:cNvSpPr>
          <p:nvPr/>
        </p:nvSpPr>
        <p:spPr bwMode="auto">
          <a:xfrm>
            <a:off x="4260850" y="4802188"/>
            <a:ext cx="625475"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02" name="Rectangle 38"/>
          <p:cNvSpPr>
            <a:spLocks noChangeArrowheads="1"/>
          </p:cNvSpPr>
          <p:nvPr/>
        </p:nvSpPr>
        <p:spPr bwMode="auto">
          <a:xfrm>
            <a:off x="4260850" y="4549775"/>
            <a:ext cx="469900" cy="100013"/>
          </a:xfrm>
          <a:prstGeom prst="rect">
            <a:avLst/>
          </a:prstGeom>
          <a:solidFill>
            <a:srgbClr val="993366"/>
          </a:solidFill>
          <a:ln w="12700">
            <a:solidFill>
              <a:srgbClr val="000000"/>
            </a:solidFill>
            <a:miter lim="800000"/>
            <a:headEnd/>
            <a:tailEnd/>
          </a:ln>
        </p:spPr>
        <p:txBody>
          <a:bodyPr/>
          <a:lstStyle/>
          <a:p>
            <a:endParaRPr lang="en-US"/>
          </a:p>
        </p:txBody>
      </p:sp>
      <p:sp>
        <p:nvSpPr>
          <p:cNvPr id="881703" name="Rectangle 39"/>
          <p:cNvSpPr>
            <a:spLocks noChangeArrowheads="1"/>
          </p:cNvSpPr>
          <p:nvPr/>
        </p:nvSpPr>
        <p:spPr bwMode="auto">
          <a:xfrm>
            <a:off x="4157663" y="4294188"/>
            <a:ext cx="520700" cy="103187"/>
          </a:xfrm>
          <a:prstGeom prst="rect">
            <a:avLst/>
          </a:prstGeom>
          <a:solidFill>
            <a:srgbClr val="993366"/>
          </a:solidFill>
          <a:ln w="12700">
            <a:solidFill>
              <a:srgbClr val="000000"/>
            </a:solidFill>
            <a:miter lim="800000"/>
            <a:headEnd/>
            <a:tailEnd/>
          </a:ln>
        </p:spPr>
        <p:txBody>
          <a:bodyPr/>
          <a:lstStyle/>
          <a:p>
            <a:endParaRPr lang="en-US"/>
          </a:p>
        </p:txBody>
      </p:sp>
      <p:sp>
        <p:nvSpPr>
          <p:cNvPr id="881704" name="Rectangle 40"/>
          <p:cNvSpPr>
            <a:spLocks noChangeArrowheads="1"/>
          </p:cNvSpPr>
          <p:nvPr/>
        </p:nvSpPr>
        <p:spPr bwMode="auto">
          <a:xfrm>
            <a:off x="4210050" y="4041775"/>
            <a:ext cx="311150" cy="100013"/>
          </a:xfrm>
          <a:prstGeom prst="rect">
            <a:avLst/>
          </a:prstGeom>
          <a:solidFill>
            <a:srgbClr val="993366"/>
          </a:solidFill>
          <a:ln w="12700">
            <a:solidFill>
              <a:srgbClr val="000000"/>
            </a:solidFill>
            <a:miter lim="800000"/>
            <a:headEnd/>
            <a:tailEnd/>
          </a:ln>
        </p:spPr>
        <p:txBody>
          <a:bodyPr/>
          <a:lstStyle/>
          <a:p>
            <a:endParaRPr lang="en-US"/>
          </a:p>
        </p:txBody>
      </p:sp>
      <p:sp>
        <p:nvSpPr>
          <p:cNvPr id="881705" name="Rectangle 41"/>
          <p:cNvSpPr>
            <a:spLocks noChangeArrowheads="1"/>
          </p:cNvSpPr>
          <p:nvPr/>
        </p:nvSpPr>
        <p:spPr bwMode="auto">
          <a:xfrm>
            <a:off x="4210050" y="3787775"/>
            <a:ext cx="415925"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06" name="Rectangle 42"/>
          <p:cNvSpPr>
            <a:spLocks noChangeArrowheads="1"/>
          </p:cNvSpPr>
          <p:nvPr/>
        </p:nvSpPr>
        <p:spPr bwMode="auto">
          <a:xfrm>
            <a:off x="4260850" y="3533775"/>
            <a:ext cx="469900"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07" name="Rectangle 43"/>
          <p:cNvSpPr>
            <a:spLocks noChangeArrowheads="1"/>
          </p:cNvSpPr>
          <p:nvPr/>
        </p:nvSpPr>
        <p:spPr bwMode="auto">
          <a:xfrm>
            <a:off x="4054475" y="3279775"/>
            <a:ext cx="466725"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08" name="Rectangle 44"/>
          <p:cNvSpPr>
            <a:spLocks noChangeArrowheads="1"/>
          </p:cNvSpPr>
          <p:nvPr/>
        </p:nvSpPr>
        <p:spPr bwMode="auto">
          <a:xfrm>
            <a:off x="4105275" y="3027363"/>
            <a:ext cx="415925" cy="100012"/>
          </a:xfrm>
          <a:prstGeom prst="rect">
            <a:avLst/>
          </a:prstGeom>
          <a:solidFill>
            <a:srgbClr val="993366"/>
          </a:solidFill>
          <a:ln w="12700">
            <a:solidFill>
              <a:srgbClr val="000000"/>
            </a:solidFill>
            <a:miter lim="800000"/>
            <a:headEnd/>
            <a:tailEnd/>
          </a:ln>
        </p:spPr>
        <p:txBody>
          <a:bodyPr/>
          <a:lstStyle/>
          <a:p>
            <a:endParaRPr lang="en-US"/>
          </a:p>
        </p:txBody>
      </p:sp>
      <p:sp>
        <p:nvSpPr>
          <p:cNvPr id="881709" name="Rectangle 45"/>
          <p:cNvSpPr>
            <a:spLocks noChangeArrowheads="1"/>
          </p:cNvSpPr>
          <p:nvPr/>
        </p:nvSpPr>
        <p:spPr bwMode="auto">
          <a:xfrm>
            <a:off x="4313238" y="2771775"/>
            <a:ext cx="260350" cy="103188"/>
          </a:xfrm>
          <a:prstGeom prst="rect">
            <a:avLst/>
          </a:prstGeom>
          <a:solidFill>
            <a:srgbClr val="993366"/>
          </a:solidFill>
          <a:ln w="12700">
            <a:solidFill>
              <a:srgbClr val="000000"/>
            </a:solidFill>
            <a:miter lim="800000"/>
            <a:headEnd/>
            <a:tailEnd/>
          </a:ln>
        </p:spPr>
        <p:txBody>
          <a:bodyPr/>
          <a:lstStyle/>
          <a:p>
            <a:endParaRPr lang="en-US"/>
          </a:p>
        </p:txBody>
      </p:sp>
      <p:sp>
        <p:nvSpPr>
          <p:cNvPr id="881710" name="Rectangle 46"/>
          <p:cNvSpPr>
            <a:spLocks noChangeArrowheads="1"/>
          </p:cNvSpPr>
          <p:nvPr/>
        </p:nvSpPr>
        <p:spPr bwMode="auto">
          <a:xfrm>
            <a:off x="4105275" y="2519363"/>
            <a:ext cx="625475" cy="100012"/>
          </a:xfrm>
          <a:prstGeom prst="rect">
            <a:avLst/>
          </a:prstGeom>
          <a:solidFill>
            <a:srgbClr val="993366"/>
          </a:solidFill>
          <a:ln w="12700">
            <a:solidFill>
              <a:srgbClr val="000000"/>
            </a:solidFill>
            <a:miter lim="800000"/>
            <a:headEnd/>
            <a:tailEnd/>
          </a:ln>
        </p:spPr>
        <p:txBody>
          <a:bodyPr/>
          <a:lstStyle/>
          <a:p>
            <a:endParaRPr lang="en-US"/>
          </a:p>
        </p:txBody>
      </p:sp>
      <p:sp>
        <p:nvSpPr>
          <p:cNvPr id="881711" name="Rectangle 47"/>
          <p:cNvSpPr>
            <a:spLocks noChangeArrowheads="1"/>
          </p:cNvSpPr>
          <p:nvPr/>
        </p:nvSpPr>
        <p:spPr bwMode="auto">
          <a:xfrm>
            <a:off x="4054475" y="2265363"/>
            <a:ext cx="363538"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12" name="Rectangle 48"/>
          <p:cNvSpPr>
            <a:spLocks noChangeArrowheads="1"/>
          </p:cNvSpPr>
          <p:nvPr/>
        </p:nvSpPr>
        <p:spPr bwMode="auto">
          <a:xfrm>
            <a:off x="4054475" y="2011363"/>
            <a:ext cx="258763"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13" name="Rectangle 49"/>
          <p:cNvSpPr>
            <a:spLocks noChangeArrowheads="1"/>
          </p:cNvSpPr>
          <p:nvPr/>
        </p:nvSpPr>
        <p:spPr bwMode="auto">
          <a:xfrm>
            <a:off x="4365625" y="1757363"/>
            <a:ext cx="677863" cy="101600"/>
          </a:xfrm>
          <a:prstGeom prst="rect">
            <a:avLst/>
          </a:prstGeom>
          <a:solidFill>
            <a:srgbClr val="993366"/>
          </a:solidFill>
          <a:ln w="12700">
            <a:solidFill>
              <a:srgbClr val="000000"/>
            </a:solidFill>
            <a:miter lim="800000"/>
            <a:headEnd/>
            <a:tailEnd/>
          </a:ln>
        </p:spPr>
        <p:txBody>
          <a:bodyPr/>
          <a:lstStyle/>
          <a:p>
            <a:endParaRPr lang="en-US"/>
          </a:p>
        </p:txBody>
      </p:sp>
      <p:sp>
        <p:nvSpPr>
          <p:cNvPr id="881714" name="Rectangle 50"/>
          <p:cNvSpPr>
            <a:spLocks noChangeArrowheads="1"/>
          </p:cNvSpPr>
          <p:nvPr/>
        </p:nvSpPr>
        <p:spPr bwMode="auto">
          <a:xfrm>
            <a:off x="4260850" y="1504950"/>
            <a:ext cx="520700" cy="100013"/>
          </a:xfrm>
          <a:prstGeom prst="rect">
            <a:avLst/>
          </a:prstGeom>
          <a:solidFill>
            <a:srgbClr val="993366"/>
          </a:solidFill>
          <a:ln w="12700">
            <a:solidFill>
              <a:srgbClr val="000000"/>
            </a:solidFill>
            <a:miter lim="800000"/>
            <a:headEnd/>
            <a:tailEnd/>
          </a:ln>
        </p:spPr>
        <p:txBody>
          <a:bodyPr/>
          <a:lstStyle/>
          <a:p>
            <a:endParaRPr lang="en-US"/>
          </a:p>
        </p:txBody>
      </p:sp>
      <p:sp>
        <p:nvSpPr>
          <p:cNvPr id="881715" name="Rectangle 51"/>
          <p:cNvSpPr>
            <a:spLocks noChangeArrowheads="1"/>
          </p:cNvSpPr>
          <p:nvPr/>
        </p:nvSpPr>
        <p:spPr bwMode="auto">
          <a:xfrm>
            <a:off x="4937125" y="5564188"/>
            <a:ext cx="2968625" cy="100012"/>
          </a:xfrm>
          <a:prstGeom prst="rect">
            <a:avLst/>
          </a:prstGeom>
          <a:solidFill>
            <a:srgbClr val="FFCC00"/>
          </a:solidFill>
          <a:ln w="12700">
            <a:solidFill>
              <a:srgbClr val="000000"/>
            </a:solidFill>
            <a:miter lim="800000"/>
            <a:headEnd/>
            <a:tailEnd/>
          </a:ln>
        </p:spPr>
        <p:txBody>
          <a:bodyPr/>
          <a:lstStyle/>
          <a:p>
            <a:endParaRPr lang="en-US"/>
          </a:p>
        </p:txBody>
      </p:sp>
      <p:sp>
        <p:nvSpPr>
          <p:cNvPr id="881716" name="Rectangle 52"/>
          <p:cNvSpPr>
            <a:spLocks noChangeArrowheads="1"/>
          </p:cNvSpPr>
          <p:nvPr/>
        </p:nvSpPr>
        <p:spPr bwMode="auto">
          <a:xfrm>
            <a:off x="4625975" y="5310188"/>
            <a:ext cx="2290763"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17" name="Rectangle 53"/>
          <p:cNvSpPr>
            <a:spLocks noChangeArrowheads="1"/>
          </p:cNvSpPr>
          <p:nvPr/>
        </p:nvSpPr>
        <p:spPr bwMode="auto">
          <a:xfrm>
            <a:off x="4625975" y="5056188"/>
            <a:ext cx="2551113"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18" name="Rectangle 54"/>
          <p:cNvSpPr>
            <a:spLocks noChangeArrowheads="1"/>
          </p:cNvSpPr>
          <p:nvPr/>
        </p:nvSpPr>
        <p:spPr bwMode="auto">
          <a:xfrm>
            <a:off x="4886325" y="4802188"/>
            <a:ext cx="2862263"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19" name="Rectangle 55"/>
          <p:cNvSpPr>
            <a:spLocks noChangeArrowheads="1"/>
          </p:cNvSpPr>
          <p:nvPr/>
        </p:nvSpPr>
        <p:spPr bwMode="auto">
          <a:xfrm>
            <a:off x="4730750" y="4549775"/>
            <a:ext cx="2393950" cy="100013"/>
          </a:xfrm>
          <a:prstGeom prst="rect">
            <a:avLst/>
          </a:prstGeom>
          <a:solidFill>
            <a:srgbClr val="FFCC00"/>
          </a:solidFill>
          <a:ln w="12700">
            <a:solidFill>
              <a:srgbClr val="000000"/>
            </a:solidFill>
            <a:miter lim="800000"/>
            <a:headEnd/>
            <a:tailEnd/>
          </a:ln>
        </p:spPr>
        <p:txBody>
          <a:bodyPr/>
          <a:lstStyle/>
          <a:p>
            <a:endParaRPr lang="en-US"/>
          </a:p>
        </p:txBody>
      </p:sp>
      <p:sp>
        <p:nvSpPr>
          <p:cNvPr id="881720" name="Rectangle 56"/>
          <p:cNvSpPr>
            <a:spLocks noChangeArrowheads="1"/>
          </p:cNvSpPr>
          <p:nvPr/>
        </p:nvSpPr>
        <p:spPr bwMode="auto">
          <a:xfrm>
            <a:off x="4678363" y="4294188"/>
            <a:ext cx="2341562" cy="103187"/>
          </a:xfrm>
          <a:prstGeom prst="rect">
            <a:avLst/>
          </a:prstGeom>
          <a:solidFill>
            <a:srgbClr val="FFCC00"/>
          </a:solidFill>
          <a:ln w="12700">
            <a:solidFill>
              <a:srgbClr val="000000"/>
            </a:solidFill>
            <a:miter lim="800000"/>
            <a:headEnd/>
            <a:tailEnd/>
          </a:ln>
        </p:spPr>
        <p:txBody>
          <a:bodyPr/>
          <a:lstStyle/>
          <a:p>
            <a:endParaRPr lang="en-US"/>
          </a:p>
        </p:txBody>
      </p:sp>
      <p:sp>
        <p:nvSpPr>
          <p:cNvPr id="881721" name="Rectangle 57"/>
          <p:cNvSpPr>
            <a:spLocks noChangeArrowheads="1"/>
          </p:cNvSpPr>
          <p:nvPr/>
        </p:nvSpPr>
        <p:spPr bwMode="auto">
          <a:xfrm>
            <a:off x="4521200" y="4041775"/>
            <a:ext cx="2187575" cy="100013"/>
          </a:xfrm>
          <a:prstGeom prst="rect">
            <a:avLst/>
          </a:prstGeom>
          <a:solidFill>
            <a:srgbClr val="FFCC00"/>
          </a:solidFill>
          <a:ln w="12700">
            <a:solidFill>
              <a:srgbClr val="000000"/>
            </a:solidFill>
            <a:miter lim="800000"/>
            <a:headEnd/>
            <a:tailEnd/>
          </a:ln>
        </p:spPr>
        <p:txBody>
          <a:bodyPr/>
          <a:lstStyle/>
          <a:p>
            <a:endParaRPr lang="en-US"/>
          </a:p>
        </p:txBody>
      </p:sp>
      <p:sp>
        <p:nvSpPr>
          <p:cNvPr id="881722" name="Rectangle 58"/>
          <p:cNvSpPr>
            <a:spLocks noChangeArrowheads="1"/>
          </p:cNvSpPr>
          <p:nvPr/>
        </p:nvSpPr>
        <p:spPr bwMode="auto">
          <a:xfrm>
            <a:off x="4625975" y="3787775"/>
            <a:ext cx="1820863"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23" name="Rectangle 59"/>
          <p:cNvSpPr>
            <a:spLocks noChangeArrowheads="1"/>
          </p:cNvSpPr>
          <p:nvPr/>
        </p:nvSpPr>
        <p:spPr bwMode="auto">
          <a:xfrm>
            <a:off x="4730750" y="3533775"/>
            <a:ext cx="2446338"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24" name="Rectangle 60"/>
          <p:cNvSpPr>
            <a:spLocks noChangeArrowheads="1"/>
          </p:cNvSpPr>
          <p:nvPr/>
        </p:nvSpPr>
        <p:spPr bwMode="auto">
          <a:xfrm>
            <a:off x="4521200" y="3279775"/>
            <a:ext cx="938213"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25" name="Rectangle 61"/>
          <p:cNvSpPr>
            <a:spLocks noChangeArrowheads="1"/>
          </p:cNvSpPr>
          <p:nvPr/>
        </p:nvSpPr>
        <p:spPr bwMode="auto">
          <a:xfrm>
            <a:off x="4521200" y="3027363"/>
            <a:ext cx="1509713" cy="100012"/>
          </a:xfrm>
          <a:prstGeom prst="rect">
            <a:avLst/>
          </a:prstGeom>
          <a:solidFill>
            <a:srgbClr val="FFCC00"/>
          </a:solidFill>
          <a:ln w="12700">
            <a:solidFill>
              <a:srgbClr val="000000"/>
            </a:solidFill>
            <a:miter lim="800000"/>
            <a:headEnd/>
            <a:tailEnd/>
          </a:ln>
        </p:spPr>
        <p:txBody>
          <a:bodyPr/>
          <a:lstStyle/>
          <a:p>
            <a:endParaRPr lang="en-US"/>
          </a:p>
        </p:txBody>
      </p:sp>
      <p:sp>
        <p:nvSpPr>
          <p:cNvPr id="881726" name="Rectangle 62"/>
          <p:cNvSpPr>
            <a:spLocks noChangeArrowheads="1"/>
          </p:cNvSpPr>
          <p:nvPr/>
        </p:nvSpPr>
        <p:spPr bwMode="auto">
          <a:xfrm>
            <a:off x="4573588" y="2771775"/>
            <a:ext cx="1822450" cy="103188"/>
          </a:xfrm>
          <a:prstGeom prst="rect">
            <a:avLst/>
          </a:prstGeom>
          <a:solidFill>
            <a:srgbClr val="FFCC00"/>
          </a:solidFill>
          <a:ln w="12700">
            <a:solidFill>
              <a:srgbClr val="000000"/>
            </a:solidFill>
            <a:miter lim="800000"/>
            <a:headEnd/>
            <a:tailEnd/>
          </a:ln>
        </p:spPr>
        <p:txBody>
          <a:bodyPr/>
          <a:lstStyle/>
          <a:p>
            <a:endParaRPr lang="en-US"/>
          </a:p>
        </p:txBody>
      </p:sp>
      <p:sp>
        <p:nvSpPr>
          <p:cNvPr id="881727" name="Rectangle 63"/>
          <p:cNvSpPr>
            <a:spLocks noChangeArrowheads="1"/>
          </p:cNvSpPr>
          <p:nvPr/>
        </p:nvSpPr>
        <p:spPr bwMode="auto">
          <a:xfrm>
            <a:off x="4730750" y="2519363"/>
            <a:ext cx="2498725" cy="100012"/>
          </a:xfrm>
          <a:prstGeom prst="rect">
            <a:avLst/>
          </a:prstGeom>
          <a:solidFill>
            <a:srgbClr val="FFCC00"/>
          </a:solidFill>
          <a:ln w="12700">
            <a:solidFill>
              <a:srgbClr val="000000"/>
            </a:solidFill>
            <a:miter lim="800000"/>
            <a:headEnd/>
            <a:tailEnd/>
          </a:ln>
        </p:spPr>
        <p:txBody>
          <a:bodyPr/>
          <a:lstStyle/>
          <a:p>
            <a:endParaRPr lang="en-US"/>
          </a:p>
        </p:txBody>
      </p:sp>
      <p:sp>
        <p:nvSpPr>
          <p:cNvPr id="881728" name="Rectangle 64"/>
          <p:cNvSpPr>
            <a:spLocks noChangeArrowheads="1"/>
          </p:cNvSpPr>
          <p:nvPr/>
        </p:nvSpPr>
        <p:spPr bwMode="auto">
          <a:xfrm>
            <a:off x="4418013" y="2265363"/>
            <a:ext cx="1457325"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29" name="Rectangle 65"/>
          <p:cNvSpPr>
            <a:spLocks noChangeArrowheads="1"/>
          </p:cNvSpPr>
          <p:nvPr/>
        </p:nvSpPr>
        <p:spPr bwMode="auto">
          <a:xfrm>
            <a:off x="4313238" y="2011363"/>
            <a:ext cx="1196975"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30" name="Rectangle 66"/>
          <p:cNvSpPr>
            <a:spLocks noChangeArrowheads="1"/>
          </p:cNvSpPr>
          <p:nvPr/>
        </p:nvSpPr>
        <p:spPr bwMode="auto">
          <a:xfrm>
            <a:off x="5043488" y="1757363"/>
            <a:ext cx="2862262" cy="101600"/>
          </a:xfrm>
          <a:prstGeom prst="rect">
            <a:avLst/>
          </a:prstGeom>
          <a:solidFill>
            <a:srgbClr val="FFCC00"/>
          </a:solidFill>
          <a:ln w="12700">
            <a:solidFill>
              <a:srgbClr val="000000"/>
            </a:solidFill>
            <a:miter lim="800000"/>
            <a:headEnd/>
            <a:tailEnd/>
          </a:ln>
        </p:spPr>
        <p:txBody>
          <a:bodyPr/>
          <a:lstStyle/>
          <a:p>
            <a:endParaRPr lang="en-US"/>
          </a:p>
        </p:txBody>
      </p:sp>
      <p:sp>
        <p:nvSpPr>
          <p:cNvPr id="881731" name="Rectangle 67"/>
          <p:cNvSpPr>
            <a:spLocks noChangeArrowheads="1"/>
          </p:cNvSpPr>
          <p:nvPr/>
        </p:nvSpPr>
        <p:spPr bwMode="auto">
          <a:xfrm>
            <a:off x="4781550" y="1504950"/>
            <a:ext cx="1771650" cy="100013"/>
          </a:xfrm>
          <a:prstGeom prst="rect">
            <a:avLst/>
          </a:prstGeom>
          <a:solidFill>
            <a:srgbClr val="FFCC00"/>
          </a:solidFill>
          <a:ln w="12700">
            <a:solidFill>
              <a:srgbClr val="000000"/>
            </a:solidFill>
            <a:miter lim="800000"/>
            <a:headEnd/>
            <a:tailEnd/>
          </a:ln>
        </p:spPr>
        <p:txBody>
          <a:bodyPr/>
          <a:lstStyle/>
          <a:p>
            <a:endParaRPr lang="en-US"/>
          </a:p>
        </p:txBody>
      </p:sp>
      <p:sp>
        <p:nvSpPr>
          <p:cNvPr id="881732" name="Rectangle 68"/>
          <p:cNvSpPr>
            <a:spLocks noChangeArrowheads="1"/>
          </p:cNvSpPr>
          <p:nvPr/>
        </p:nvSpPr>
        <p:spPr bwMode="auto">
          <a:xfrm>
            <a:off x="7905750" y="5564188"/>
            <a:ext cx="936625" cy="100012"/>
          </a:xfrm>
          <a:prstGeom prst="rect">
            <a:avLst/>
          </a:prstGeom>
          <a:solidFill>
            <a:srgbClr val="CCFFFF"/>
          </a:solidFill>
          <a:ln w="12700">
            <a:solidFill>
              <a:srgbClr val="000000"/>
            </a:solidFill>
            <a:miter lim="800000"/>
            <a:headEnd/>
            <a:tailEnd/>
          </a:ln>
        </p:spPr>
        <p:txBody>
          <a:bodyPr/>
          <a:lstStyle/>
          <a:p>
            <a:endParaRPr lang="en-US"/>
          </a:p>
        </p:txBody>
      </p:sp>
      <p:sp>
        <p:nvSpPr>
          <p:cNvPr id="881733" name="Rectangle 69"/>
          <p:cNvSpPr>
            <a:spLocks noChangeArrowheads="1"/>
          </p:cNvSpPr>
          <p:nvPr/>
        </p:nvSpPr>
        <p:spPr bwMode="auto">
          <a:xfrm>
            <a:off x="6916738" y="5310188"/>
            <a:ext cx="1925637"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34" name="Rectangle 70"/>
          <p:cNvSpPr>
            <a:spLocks noChangeArrowheads="1"/>
          </p:cNvSpPr>
          <p:nvPr/>
        </p:nvSpPr>
        <p:spPr bwMode="auto">
          <a:xfrm>
            <a:off x="7177088" y="5056188"/>
            <a:ext cx="1665287"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35" name="Rectangle 71"/>
          <p:cNvSpPr>
            <a:spLocks noChangeArrowheads="1"/>
          </p:cNvSpPr>
          <p:nvPr/>
        </p:nvSpPr>
        <p:spPr bwMode="auto">
          <a:xfrm>
            <a:off x="7748588" y="4802188"/>
            <a:ext cx="1093787"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36" name="Rectangle 72"/>
          <p:cNvSpPr>
            <a:spLocks noChangeArrowheads="1"/>
          </p:cNvSpPr>
          <p:nvPr/>
        </p:nvSpPr>
        <p:spPr bwMode="auto">
          <a:xfrm>
            <a:off x="7124700" y="4549775"/>
            <a:ext cx="1717675" cy="100013"/>
          </a:xfrm>
          <a:prstGeom prst="rect">
            <a:avLst/>
          </a:prstGeom>
          <a:solidFill>
            <a:srgbClr val="CCFFFF"/>
          </a:solidFill>
          <a:ln w="12700">
            <a:solidFill>
              <a:srgbClr val="000000"/>
            </a:solidFill>
            <a:miter lim="800000"/>
            <a:headEnd/>
            <a:tailEnd/>
          </a:ln>
        </p:spPr>
        <p:txBody>
          <a:bodyPr/>
          <a:lstStyle/>
          <a:p>
            <a:endParaRPr lang="en-US"/>
          </a:p>
        </p:txBody>
      </p:sp>
      <p:sp>
        <p:nvSpPr>
          <p:cNvPr id="881737" name="Rectangle 73"/>
          <p:cNvSpPr>
            <a:spLocks noChangeArrowheads="1"/>
          </p:cNvSpPr>
          <p:nvPr/>
        </p:nvSpPr>
        <p:spPr bwMode="auto">
          <a:xfrm>
            <a:off x="7019925" y="4294188"/>
            <a:ext cx="1822450" cy="103187"/>
          </a:xfrm>
          <a:prstGeom prst="rect">
            <a:avLst/>
          </a:prstGeom>
          <a:solidFill>
            <a:srgbClr val="CCFFFF"/>
          </a:solidFill>
          <a:ln w="12700">
            <a:solidFill>
              <a:srgbClr val="000000"/>
            </a:solidFill>
            <a:miter lim="800000"/>
            <a:headEnd/>
            <a:tailEnd/>
          </a:ln>
        </p:spPr>
        <p:txBody>
          <a:bodyPr/>
          <a:lstStyle/>
          <a:p>
            <a:endParaRPr lang="en-US"/>
          </a:p>
        </p:txBody>
      </p:sp>
      <p:sp>
        <p:nvSpPr>
          <p:cNvPr id="881738" name="Rectangle 74"/>
          <p:cNvSpPr>
            <a:spLocks noChangeArrowheads="1"/>
          </p:cNvSpPr>
          <p:nvPr/>
        </p:nvSpPr>
        <p:spPr bwMode="auto">
          <a:xfrm>
            <a:off x="6708775" y="4041775"/>
            <a:ext cx="2133600" cy="100013"/>
          </a:xfrm>
          <a:prstGeom prst="rect">
            <a:avLst/>
          </a:prstGeom>
          <a:solidFill>
            <a:srgbClr val="CCFFFF"/>
          </a:solidFill>
          <a:ln w="12700">
            <a:solidFill>
              <a:srgbClr val="000000"/>
            </a:solidFill>
            <a:miter lim="800000"/>
            <a:headEnd/>
            <a:tailEnd/>
          </a:ln>
        </p:spPr>
        <p:txBody>
          <a:bodyPr/>
          <a:lstStyle/>
          <a:p>
            <a:endParaRPr lang="en-US"/>
          </a:p>
        </p:txBody>
      </p:sp>
      <p:sp>
        <p:nvSpPr>
          <p:cNvPr id="881739" name="Rectangle 75"/>
          <p:cNvSpPr>
            <a:spLocks noChangeArrowheads="1"/>
          </p:cNvSpPr>
          <p:nvPr/>
        </p:nvSpPr>
        <p:spPr bwMode="auto">
          <a:xfrm>
            <a:off x="6446838" y="3787775"/>
            <a:ext cx="2395537"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40" name="Rectangle 76"/>
          <p:cNvSpPr>
            <a:spLocks noChangeArrowheads="1"/>
          </p:cNvSpPr>
          <p:nvPr/>
        </p:nvSpPr>
        <p:spPr bwMode="auto">
          <a:xfrm>
            <a:off x="7177088" y="3533775"/>
            <a:ext cx="1665287"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41" name="Rectangle 77"/>
          <p:cNvSpPr>
            <a:spLocks noChangeArrowheads="1"/>
          </p:cNvSpPr>
          <p:nvPr/>
        </p:nvSpPr>
        <p:spPr bwMode="auto">
          <a:xfrm>
            <a:off x="5459413" y="3279775"/>
            <a:ext cx="3382962"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42" name="Rectangle 78"/>
          <p:cNvSpPr>
            <a:spLocks noChangeArrowheads="1"/>
          </p:cNvSpPr>
          <p:nvPr/>
        </p:nvSpPr>
        <p:spPr bwMode="auto">
          <a:xfrm>
            <a:off x="6030913" y="3027363"/>
            <a:ext cx="2811462" cy="100012"/>
          </a:xfrm>
          <a:prstGeom prst="rect">
            <a:avLst/>
          </a:prstGeom>
          <a:solidFill>
            <a:srgbClr val="CCFFFF"/>
          </a:solidFill>
          <a:ln w="12700">
            <a:solidFill>
              <a:srgbClr val="000000"/>
            </a:solidFill>
            <a:miter lim="800000"/>
            <a:headEnd/>
            <a:tailEnd/>
          </a:ln>
        </p:spPr>
        <p:txBody>
          <a:bodyPr/>
          <a:lstStyle/>
          <a:p>
            <a:endParaRPr lang="en-US"/>
          </a:p>
        </p:txBody>
      </p:sp>
      <p:sp>
        <p:nvSpPr>
          <p:cNvPr id="881743" name="Rectangle 79"/>
          <p:cNvSpPr>
            <a:spLocks noChangeArrowheads="1"/>
          </p:cNvSpPr>
          <p:nvPr/>
        </p:nvSpPr>
        <p:spPr bwMode="auto">
          <a:xfrm>
            <a:off x="6396038" y="2771775"/>
            <a:ext cx="2446337" cy="103188"/>
          </a:xfrm>
          <a:prstGeom prst="rect">
            <a:avLst/>
          </a:prstGeom>
          <a:solidFill>
            <a:srgbClr val="CCFFFF"/>
          </a:solidFill>
          <a:ln w="12700">
            <a:solidFill>
              <a:srgbClr val="000000"/>
            </a:solidFill>
            <a:miter lim="800000"/>
            <a:headEnd/>
            <a:tailEnd/>
          </a:ln>
        </p:spPr>
        <p:txBody>
          <a:bodyPr/>
          <a:lstStyle/>
          <a:p>
            <a:endParaRPr lang="en-US"/>
          </a:p>
        </p:txBody>
      </p:sp>
      <p:sp>
        <p:nvSpPr>
          <p:cNvPr id="881744" name="Rectangle 80"/>
          <p:cNvSpPr>
            <a:spLocks noChangeArrowheads="1"/>
          </p:cNvSpPr>
          <p:nvPr/>
        </p:nvSpPr>
        <p:spPr bwMode="auto">
          <a:xfrm>
            <a:off x="7229475" y="2519363"/>
            <a:ext cx="1612900" cy="100012"/>
          </a:xfrm>
          <a:prstGeom prst="rect">
            <a:avLst/>
          </a:prstGeom>
          <a:solidFill>
            <a:srgbClr val="CCFFFF"/>
          </a:solidFill>
          <a:ln w="12700">
            <a:solidFill>
              <a:srgbClr val="000000"/>
            </a:solidFill>
            <a:miter lim="800000"/>
            <a:headEnd/>
            <a:tailEnd/>
          </a:ln>
        </p:spPr>
        <p:txBody>
          <a:bodyPr/>
          <a:lstStyle/>
          <a:p>
            <a:endParaRPr lang="en-US"/>
          </a:p>
        </p:txBody>
      </p:sp>
      <p:sp>
        <p:nvSpPr>
          <p:cNvPr id="881745" name="Rectangle 81"/>
          <p:cNvSpPr>
            <a:spLocks noChangeArrowheads="1"/>
          </p:cNvSpPr>
          <p:nvPr/>
        </p:nvSpPr>
        <p:spPr bwMode="auto">
          <a:xfrm>
            <a:off x="5875338" y="2265363"/>
            <a:ext cx="2967037"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46" name="Rectangle 82"/>
          <p:cNvSpPr>
            <a:spLocks noChangeArrowheads="1"/>
          </p:cNvSpPr>
          <p:nvPr/>
        </p:nvSpPr>
        <p:spPr bwMode="auto">
          <a:xfrm>
            <a:off x="5510213" y="2011363"/>
            <a:ext cx="3332162"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47" name="Rectangle 83"/>
          <p:cNvSpPr>
            <a:spLocks noChangeArrowheads="1"/>
          </p:cNvSpPr>
          <p:nvPr/>
        </p:nvSpPr>
        <p:spPr bwMode="auto">
          <a:xfrm>
            <a:off x="7905750" y="1757363"/>
            <a:ext cx="936625" cy="101600"/>
          </a:xfrm>
          <a:prstGeom prst="rect">
            <a:avLst/>
          </a:prstGeom>
          <a:solidFill>
            <a:srgbClr val="CCFFFF"/>
          </a:solidFill>
          <a:ln w="12700">
            <a:solidFill>
              <a:srgbClr val="000000"/>
            </a:solidFill>
            <a:miter lim="800000"/>
            <a:headEnd/>
            <a:tailEnd/>
          </a:ln>
        </p:spPr>
        <p:txBody>
          <a:bodyPr/>
          <a:lstStyle/>
          <a:p>
            <a:endParaRPr lang="en-US"/>
          </a:p>
        </p:txBody>
      </p:sp>
      <p:sp>
        <p:nvSpPr>
          <p:cNvPr id="881748" name="Rectangle 84"/>
          <p:cNvSpPr>
            <a:spLocks noChangeArrowheads="1"/>
          </p:cNvSpPr>
          <p:nvPr/>
        </p:nvSpPr>
        <p:spPr bwMode="auto">
          <a:xfrm>
            <a:off x="6553200" y="1504950"/>
            <a:ext cx="2289175" cy="100013"/>
          </a:xfrm>
          <a:prstGeom prst="rect">
            <a:avLst/>
          </a:prstGeom>
          <a:solidFill>
            <a:srgbClr val="CCFFFF"/>
          </a:solidFill>
          <a:ln w="12700">
            <a:solidFill>
              <a:srgbClr val="000000"/>
            </a:solidFill>
            <a:miter lim="800000"/>
            <a:headEnd/>
            <a:tailEnd/>
          </a:ln>
        </p:spPr>
        <p:txBody>
          <a:bodyPr/>
          <a:lstStyle/>
          <a:p>
            <a:endParaRPr lang="en-US"/>
          </a:p>
        </p:txBody>
      </p:sp>
      <p:sp>
        <p:nvSpPr>
          <p:cNvPr id="881749" name="Line 85"/>
          <p:cNvSpPr>
            <a:spLocks noChangeShapeType="1"/>
          </p:cNvSpPr>
          <p:nvPr/>
        </p:nvSpPr>
        <p:spPr bwMode="auto">
          <a:xfrm>
            <a:off x="3897313" y="5740400"/>
            <a:ext cx="4945062" cy="1588"/>
          </a:xfrm>
          <a:prstGeom prst="line">
            <a:avLst/>
          </a:prstGeom>
          <a:noFill/>
          <a:ln w="0">
            <a:solidFill>
              <a:srgbClr val="000000"/>
            </a:solidFill>
            <a:round/>
            <a:headEnd/>
            <a:tailEnd/>
          </a:ln>
        </p:spPr>
        <p:txBody>
          <a:bodyPr/>
          <a:lstStyle/>
          <a:p>
            <a:endParaRPr lang="en-US"/>
          </a:p>
        </p:txBody>
      </p:sp>
      <p:sp>
        <p:nvSpPr>
          <p:cNvPr id="881750" name="Line 86"/>
          <p:cNvSpPr>
            <a:spLocks noChangeShapeType="1"/>
          </p:cNvSpPr>
          <p:nvPr/>
        </p:nvSpPr>
        <p:spPr bwMode="auto">
          <a:xfrm flipV="1">
            <a:off x="3897313" y="5740400"/>
            <a:ext cx="1587" cy="36513"/>
          </a:xfrm>
          <a:prstGeom prst="line">
            <a:avLst/>
          </a:prstGeom>
          <a:noFill/>
          <a:ln w="0">
            <a:solidFill>
              <a:srgbClr val="000000"/>
            </a:solidFill>
            <a:round/>
            <a:headEnd/>
            <a:tailEnd/>
          </a:ln>
        </p:spPr>
        <p:txBody>
          <a:bodyPr/>
          <a:lstStyle/>
          <a:p>
            <a:endParaRPr lang="en-US"/>
          </a:p>
        </p:txBody>
      </p:sp>
      <p:sp>
        <p:nvSpPr>
          <p:cNvPr id="881751" name="Line 87"/>
          <p:cNvSpPr>
            <a:spLocks noChangeShapeType="1"/>
          </p:cNvSpPr>
          <p:nvPr/>
        </p:nvSpPr>
        <p:spPr bwMode="auto">
          <a:xfrm flipV="1">
            <a:off x="4392613" y="5740400"/>
            <a:ext cx="1587" cy="36513"/>
          </a:xfrm>
          <a:prstGeom prst="line">
            <a:avLst/>
          </a:prstGeom>
          <a:noFill/>
          <a:ln w="0">
            <a:solidFill>
              <a:srgbClr val="000000"/>
            </a:solidFill>
            <a:round/>
            <a:headEnd/>
            <a:tailEnd/>
          </a:ln>
        </p:spPr>
        <p:txBody>
          <a:bodyPr/>
          <a:lstStyle/>
          <a:p>
            <a:endParaRPr lang="en-US"/>
          </a:p>
        </p:txBody>
      </p:sp>
      <p:sp>
        <p:nvSpPr>
          <p:cNvPr id="881752" name="Line 88"/>
          <p:cNvSpPr>
            <a:spLocks noChangeShapeType="1"/>
          </p:cNvSpPr>
          <p:nvPr/>
        </p:nvSpPr>
        <p:spPr bwMode="auto">
          <a:xfrm flipV="1">
            <a:off x="4886325" y="5740400"/>
            <a:ext cx="1588" cy="36513"/>
          </a:xfrm>
          <a:prstGeom prst="line">
            <a:avLst/>
          </a:prstGeom>
          <a:noFill/>
          <a:ln w="0">
            <a:solidFill>
              <a:srgbClr val="000000"/>
            </a:solidFill>
            <a:round/>
            <a:headEnd/>
            <a:tailEnd/>
          </a:ln>
        </p:spPr>
        <p:txBody>
          <a:bodyPr/>
          <a:lstStyle/>
          <a:p>
            <a:endParaRPr lang="en-US"/>
          </a:p>
        </p:txBody>
      </p:sp>
      <p:sp>
        <p:nvSpPr>
          <p:cNvPr id="881753" name="Line 89"/>
          <p:cNvSpPr>
            <a:spLocks noChangeShapeType="1"/>
          </p:cNvSpPr>
          <p:nvPr/>
        </p:nvSpPr>
        <p:spPr bwMode="auto">
          <a:xfrm flipV="1">
            <a:off x="5381625" y="5740400"/>
            <a:ext cx="1588" cy="36513"/>
          </a:xfrm>
          <a:prstGeom prst="line">
            <a:avLst/>
          </a:prstGeom>
          <a:noFill/>
          <a:ln w="0">
            <a:solidFill>
              <a:srgbClr val="000000"/>
            </a:solidFill>
            <a:round/>
            <a:headEnd/>
            <a:tailEnd/>
          </a:ln>
        </p:spPr>
        <p:txBody>
          <a:bodyPr/>
          <a:lstStyle/>
          <a:p>
            <a:endParaRPr lang="en-US"/>
          </a:p>
        </p:txBody>
      </p:sp>
      <p:sp>
        <p:nvSpPr>
          <p:cNvPr id="881754" name="Line 90"/>
          <p:cNvSpPr>
            <a:spLocks noChangeShapeType="1"/>
          </p:cNvSpPr>
          <p:nvPr/>
        </p:nvSpPr>
        <p:spPr bwMode="auto">
          <a:xfrm flipV="1">
            <a:off x="5875338" y="5740400"/>
            <a:ext cx="1587" cy="36513"/>
          </a:xfrm>
          <a:prstGeom prst="line">
            <a:avLst/>
          </a:prstGeom>
          <a:noFill/>
          <a:ln w="0">
            <a:solidFill>
              <a:srgbClr val="000000"/>
            </a:solidFill>
            <a:round/>
            <a:headEnd/>
            <a:tailEnd/>
          </a:ln>
        </p:spPr>
        <p:txBody>
          <a:bodyPr/>
          <a:lstStyle/>
          <a:p>
            <a:endParaRPr lang="en-US"/>
          </a:p>
        </p:txBody>
      </p:sp>
      <p:sp>
        <p:nvSpPr>
          <p:cNvPr id="881755" name="Line 91"/>
          <p:cNvSpPr>
            <a:spLocks noChangeShapeType="1"/>
          </p:cNvSpPr>
          <p:nvPr/>
        </p:nvSpPr>
        <p:spPr bwMode="auto">
          <a:xfrm flipV="1">
            <a:off x="6370638" y="5740400"/>
            <a:ext cx="1587" cy="36513"/>
          </a:xfrm>
          <a:prstGeom prst="line">
            <a:avLst/>
          </a:prstGeom>
          <a:noFill/>
          <a:ln w="0">
            <a:solidFill>
              <a:srgbClr val="000000"/>
            </a:solidFill>
            <a:round/>
            <a:headEnd/>
            <a:tailEnd/>
          </a:ln>
        </p:spPr>
        <p:txBody>
          <a:bodyPr/>
          <a:lstStyle/>
          <a:p>
            <a:endParaRPr lang="en-US"/>
          </a:p>
        </p:txBody>
      </p:sp>
      <p:sp>
        <p:nvSpPr>
          <p:cNvPr id="881756" name="Line 92"/>
          <p:cNvSpPr>
            <a:spLocks noChangeShapeType="1"/>
          </p:cNvSpPr>
          <p:nvPr/>
        </p:nvSpPr>
        <p:spPr bwMode="auto">
          <a:xfrm flipV="1">
            <a:off x="6864350" y="5740400"/>
            <a:ext cx="1588" cy="36513"/>
          </a:xfrm>
          <a:prstGeom prst="line">
            <a:avLst/>
          </a:prstGeom>
          <a:noFill/>
          <a:ln w="0">
            <a:solidFill>
              <a:srgbClr val="000000"/>
            </a:solidFill>
            <a:round/>
            <a:headEnd/>
            <a:tailEnd/>
          </a:ln>
        </p:spPr>
        <p:txBody>
          <a:bodyPr/>
          <a:lstStyle/>
          <a:p>
            <a:endParaRPr lang="en-US"/>
          </a:p>
        </p:txBody>
      </p:sp>
      <p:sp>
        <p:nvSpPr>
          <p:cNvPr id="881757" name="Line 93"/>
          <p:cNvSpPr>
            <a:spLocks noChangeShapeType="1"/>
          </p:cNvSpPr>
          <p:nvPr/>
        </p:nvSpPr>
        <p:spPr bwMode="auto">
          <a:xfrm flipV="1">
            <a:off x="7358063" y="5740400"/>
            <a:ext cx="1587" cy="36513"/>
          </a:xfrm>
          <a:prstGeom prst="line">
            <a:avLst/>
          </a:prstGeom>
          <a:noFill/>
          <a:ln w="0">
            <a:solidFill>
              <a:srgbClr val="000000"/>
            </a:solidFill>
            <a:round/>
            <a:headEnd/>
            <a:tailEnd/>
          </a:ln>
        </p:spPr>
        <p:txBody>
          <a:bodyPr/>
          <a:lstStyle/>
          <a:p>
            <a:endParaRPr lang="en-US"/>
          </a:p>
        </p:txBody>
      </p:sp>
      <p:sp>
        <p:nvSpPr>
          <p:cNvPr id="881758" name="Line 94"/>
          <p:cNvSpPr>
            <a:spLocks noChangeShapeType="1"/>
          </p:cNvSpPr>
          <p:nvPr/>
        </p:nvSpPr>
        <p:spPr bwMode="auto">
          <a:xfrm flipV="1">
            <a:off x="7853363" y="5740400"/>
            <a:ext cx="1587" cy="36513"/>
          </a:xfrm>
          <a:prstGeom prst="line">
            <a:avLst/>
          </a:prstGeom>
          <a:noFill/>
          <a:ln w="0">
            <a:solidFill>
              <a:srgbClr val="000000"/>
            </a:solidFill>
            <a:round/>
            <a:headEnd/>
            <a:tailEnd/>
          </a:ln>
        </p:spPr>
        <p:txBody>
          <a:bodyPr/>
          <a:lstStyle/>
          <a:p>
            <a:endParaRPr lang="en-US"/>
          </a:p>
        </p:txBody>
      </p:sp>
      <p:sp>
        <p:nvSpPr>
          <p:cNvPr id="881759" name="Line 95"/>
          <p:cNvSpPr>
            <a:spLocks noChangeShapeType="1"/>
          </p:cNvSpPr>
          <p:nvPr/>
        </p:nvSpPr>
        <p:spPr bwMode="auto">
          <a:xfrm flipV="1">
            <a:off x="8347075" y="5740400"/>
            <a:ext cx="1588" cy="36513"/>
          </a:xfrm>
          <a:prstGeom prst="line">
            <a:avLst/>
          </a:prstGeom>
          <a:noFill/>
          <a:ln w="0">
            <a:solidFill>
              <a:srgbClr val="000000"/>
            </a:solidFill>
            <a:round/>
            <a:headEnd/>
            <a:tailEnd/>
          </a:ln>
        </p:spPr>
        <p:txBody>
          <a:bodyPr/>
          <a:lstStyle/>
          <a:p>
            <a:endParaRPr lang="en-US"/>
          </a:p>
        </p:txBody>
      </p:sp>
      <p:sp>
        <p:nvSpPr>
          <p:cNvPr id="881760" name="Line 96"/>
          <p:cNvSpPr>
            <a:spLocks noChangeShapeType="1"/>
          </p:cNvSpPr>
          <p:nvPr/>
        </p:nvSpPr>
        <p:spPr bwMode="auto">
          <a:xfrm flipV="1">
            <a:off x="8842375" y="5740400"/>
            <a:ext cx="1588" cy="36513"/>
          </a:xfrm>
          <a:prstGeom prst="line">
            <a:avLst/>
          </a:prstGeom>
          <a:noFill/>
          <a:ln w="0">
            <a:solidFill>
              <a:srgbClr val="000000"/>
            </a:solidFill>
            <a:round/>
            <a:headEnd/>
            <a:tailEnd/>
          </a:ln>
        </p:spPr>
        <p:txBody>
          <a:bodyPr/>
          <a:lstStyle/>
          <a:p>
            <a:endParaRPr lang="en-US"/>
          </a:p>
        </p:txBody>
      </p:sp>
      <p:sp>
        <p:nvSpPr>
          <p:cNvPr id="881761" name="Line 97"/>
          <p:cNvSpPr>
            <a:spLocks noChangeShapeType="1"/>
          </p:cNvSpPr>
          <p:nvPr/>
        </p:nvSpPr>
        <p:spPr bwMode="auto">
          <a:xfrm>
            <a:off x="3897313" y="1428750"/>
            <a:ext cx="1587" cy="4311650"/>
          </a:xfrm>
          <a:prstGeom prst="line">
            <a:avLst/>
          </a:prstGeom>
          <a:noFill/>
          <a:ln w="0">
            <a:solidFill>
              <a:srgbClr val="000000"/>
            </a:solidFill>
            <a:round/>
            <a:headEnd/>
            <a:tailEnd/>
          </a:ln>
        </p:spPr>
        <p:txBody>
          <a:bodyPr/>
          <a:lstStyle/>
          <a:p>
            <a:endParaRPr lang="en-US"/>
          </a:p>
        </p:txBody>
      </p:sp>
      <p:sp>
        <p:nvSpPr>
          <p:cNvPr id="881762" name="Line 98"/>
          <p:cNvSpPr>
            <a:spLocks noChangeShapeType="1"/>
          </p:cNvSpPr>
          <p:nvPr/>
        </p:nvSpPr>
        <p:spPr bwMode="auto">
          <a:xfrm>
            <a:off x="3860800" y="5740400"/>
            <a:ext cx="36513" cy="1588"/>
          </a:xfrm>
          <a:prstGeom prst="line">
            <a:avLst/>
          </a:prstGeom>
          <a:noFill/>
          <a:ln w="0">
            <a:solidFill>
              <a:srgbClr val="000000"/>
            </a:solidFill>
            <a:round/>
            <a:headEnd/>
            <a:tailEnd/>
          </a:ln>
        </p:spPr>
        <p:txBody>
          <a:bodyPr/>
          <a:lstStyle/>
          <a:p>
            <a:endParaRPr lang="en-US"/>
          </a:p>
        </p:txBody>
      </p:sp>
      <p:sp>
        <p:nvSpPr>
          <p:cNvPr id="881763" name="Line 99"/>
          <p:cNvSpPr>
            <a:spLocks noChangeShapeType="1"/>
          </p:cNvSpPr>
          <p:nvPr/>
        </p:nvSpPr>
        <p:spPr bwMode="auto">
          <a:xfrm>
            <a:off x="3860800" y="5487988"/>
            <a:ext cx="36513" cy="1587"/>
          </a:xfrm>
          <a:prstGeom prst="line">
            <a:avLst/>
          </a:prstGeom>
          <a:noFill/>
          <a:ln w="0">
            <a:solidFill>
              <a:srgbClr val="000000"/>
            </a:solidFill>
            <a:round/>
            <a:headEnd/>
            <a:tailEnd/>
          </a:ln>
        </p:spPr>
        <p:txBody>
          <a:bodyPr/>
          <a:lstStyle/>
          <a:p>
            <a:endParaRPr lang="en-US"/>
          </a:p>
        </p:txBody>
      </p:sp>
      <p:sp>
        <p:nvSpPr>
          <p:cNvPr id="881764" name="Line 100"/>
          <p:cNvSpPr>
            <a:spLocks noChangeShapeType="1"/>
          </p:cNvSpPr>
          <p:nvPr/>
        </p:nvSpPr>
        <p:spPr bwMode="auto">
          <a:xfrm>
            <a:off x="3860800" y="5233988"/>
            <a:ext cx="36513" cy="1587"/>
          </a:xfrm>
          <a:prstGeom prst="line">
            <a:avLst/>
          </a:prstGeom>
          <a:noFill/>
          <a:ln w="0">
            <a:solidFill>
              <a:srgbClr val="000000"/>
            </a:solidFill>
            <a:round/>
            <a:headEnd/>
            <a:tailEnd/>
          </a:ln>
        </p:spPr>
        <p:txBody>
          <a:bodyPr/>
          <a:lstStyle/>
          <a:p>
            <a:endParaRPr lang="en-US"/>
          </a:p>
        </p:txBody>
      </p:sp>
      <p:sp>
        <p:nvSpPr>
          <p:cNvPr id="881765" name="Line 101"/>
          <p:cNvSpPr>
            <a:spLocks noChangeShapeType="1"/>
          </p:cNvSpPr>
          <p:nvPr/>
        </p:nvSpPr>
        <p:spPr bwMode="auto">
          <a:xfrm>
            <a:off x="3860800" y="4979988"/>
            <a:ext cx="36513" cy="1587"/>
          </a:xfrm>
          <a:prstGeom prst="line">
            <a:avLst/>
          </a:prstGeom>
          <a:noFill/>
          <a:ln w="0">
            <a:solidFill>
              <a:srgbClr val="000000"/>
            </a:solidFill>
            <a:round/>
            <a:headEnd/>
            <a:tailEnd/>
          </a:ln>
        </p:spPr>
        <p:txBody>
          <a:bodyPr/>
          <a:lstStyle/>
          <a:p>
            <a:endParaRPr lang="en-US"/>
          </a:p>
        </p:txBody>
      </p:sp>
      <p:sp>
        <p:nvSpPr>
          <p:cNvPr id="881766" name="Line 102"/>
          <p:cNvSpPr>
            <a:spLocks noChangeShapeType="1"/>
          </p:cNvSpPr>
          <p:nvPr/>
        </p:nvSpPr>
        <p:spPr bwMode="auto">
          <a:xfrm>
            <a:off x="3860800" y="4725988"/>
            <a:ext cx="36513" cy="1587"/>
          </a:xfrm>
          <a:prstGeom prst="line">
            <a:avLst/>
          </a:prstGeom>
          <a:noFill/>
          <a:ln w="0">
            <a:solidFill>
              <a:srgbClr val="000000"/>
            </a:solidFill>
            <a:round/>
            <a:headEnd/>
            <a:tailEnd/>
          </a:ln>
        </p:spPr>
        <p:txBody>
          <a:bodyPr/>
          <a:lstStyle/>
          <a:p>
            <a:endParaRPr lang="en-US"/>
          </a:p>
        </p:txBody>
      </p:sp>
      <p:sp>
        <p:nvSpPr>
          <p:cNvPr id="881767" name="Line 103"/>
          <p:cNvSpPr>
            <a:spLocks noChangeShapeType="1"/>
          </p:cNvSpPr>
          <p:nvPr/>
        </p:nvSpPr>
        <p:spPr bwMode="auto">
          <a:xfrm>
            <a:off x="3860800" y="4473575"/>
            <a:ext cx="36513" cy="1588"/>
          </a:xfrm>
          <a:prstGeom prst="line">
            <a:avLst/>
          </a:prstGeom>
          <a:noFill/>
          <a:ln w="0">
            <a:solidFill>
              <a:srgbClr val="000000"/>
            </a:solidFill>
            <a:round/>
            <a:headEnd/>
            <a:tailEnd/>
          </a:ln>
        </p:spPr>
        <p:txBody>
          <a:bodyPr/>
          <a:lstStyle/>
          <a:p>
            <a:endParaRPr lang="en-US"/>
          </a:p>
        </p:txBody>
      </p:sp>
      <p:sp>
        <p:nvSpPr>
          <p:cNvPr id="881768" name="Line 104"/>
          <p:cNvSpPr>
            <a:spLocks noChangeShapeType="1"/>
          </p:cNvSpPr>
          <p:nvPr/>
        </p:nvSpPr>
        <p:spPr bwMode="auto">
          <a:xfrm>
            <a:off x="3860800" y="4217988"/>
            <a:ext cx="36513" cy="1587"/>
          </a:xfrm>
          <a:prstGeom prst="line">
            <a:avLst/>
          </a:prstGeom>
          <a:noFill/>
          <a:ln w="0">
            <a:solidFill>
              <a:srgbClr val="000000"/>
            </a:solidFill>
            <a:round/>
            <a:headEnd/>
            <a:tailEnd/>
          </a:ln>
        </p:spPr>
        <p:txBody>
          <a:bodyPr/>
          <a:lstStyle/>
          <a:p>
            <a:endParaRPr lang="en-US"/>
          </a:p>
        </p:txBody>
      </p:sp>
      <p:sp>
        <p:nvSpPr>
          <p:cNvPr id="881769" name="Line 105"/>
          <p:cNvSpPr>
            <a:spLocks noChangeShapeType="1"/>
          </p:cNvSpPr>
          <p:nvPr/>
        </p:nvSpPr>
        <p:spPr bwMode="auto">
          <a:xfrm>
            <a:off x="3860800" y="3965575"/>
            <a:ext cx="36513" cy="1588"/>
          </a:xfrm>
          <a:prstGeom prst="line">
            <a:avLst/>
          </a:prstGeom>
          <a:noFill/>
          <a:ln w="0">
            <a:solidFill>
              <a:srgbClr val="000000"/>
            </a:solidFill>
            <a:round/>
            <a:headEnd/>
            <a:tailEnd/>
          </a:ln>
        </p:spPr>
        <p:txBody>
          <a:bodyPr/>
          <a:lstStyle/>
          <a:p>
            <a:endParaRPr lang="en-US"/>
          </a:p>
        </p:txBody>
      </p:sp>
      <p:sp>
        <p:nvSpPr>
          <p:cNvPr id="881770" name="Line 106"/>
          <p:cNvSpPr>
            <a:spLocks noChangeShapeType="1"/>
          </p:cNvSpPr>
          <p:nvPr/>
        </p:nvSpPr>
        <p:spPr bwMode="auto">
          <a:xfrm>
            <a:off x="3860800" y="3711575"/>
            <a:ext cx="36513" cy="1588"/>
          </a:xfrm>
          <a:prstGeom prst="line">
            <a:avLst/>
          </a:prstGeom>
          <a:noFill/>
          <a:ln w="0">
            <a:solidFill>
              <a:srgbClr val="000000"/>
            </a:solidFill>
            <a:round/>
            <a:headEnd/>
            <a:tailEnd/>
          </a:ln>
        </p:spPr>
        <p:txBody>
          <a:bodyPr/>
          <a:lstStyle/>
          <a:p>
            <a:endParaRPr lang="en-US"/>
          </a:p>
        </p:txBody>
      </p:sp>
      <p:sp>
        <p:nvSpPr>
          <p:cNvPr id="881771" name="Line 107"/>
          <p:cNvSpPr>
            <a:spLocks noChangeShapeType="1"/>
          </p:cNvSpPr>
          <p:nvPr/>
        </p:nvSpPr>
        <p:spPr bwMode="auto">
          <a:xfrm>
            <a:off x="3860800" y="3457575"/>
            <a:ext cx="36513" cy="1588"/>
          </a:xfrm>
          <a:prstGeom prst="line">
            <a:avLst/>
          </a:prstGeom>
          <a:noFill/>
          <a:ln w="0">
            <a:solidFill>
              <a:srgbClr val="000000"/>
            </a:solidFill>
            <a:round/>
            <a:headEnd/>
            <a:tailEnd/>
          </a:ln>
        </p:spPr>
        <p:txBody>
          <a:bodyPr/>
          <a:lstStyle/>
          <a:p>
            <a:endParaRPr lang="en-US"/>
          </a:p>
        </p:txBody>
      </p:sp>
      <p:sp>
        <p:nvSpPr>
          <p:cNvPr id="881772" name="Line 108"/>
          <p:cNvSpPr>
            <a:spLocks noChangeShapeType="1"/>
          </p:cNvSpPr>
          <p:nvPr/>
        </p:nvSpPr>
        <p:spPr bwMode="auto">
          <a:xfrm>
            <a:off x="3860800" y="3203575"/>
            <a:ext cx="36513" cy="1588"/>
          </a:xfrm>
          <a:prstGeom prst="line">
            <a:avLst/>
          </a:prstGeom>
          <a:noFill/>
          <a:ln w="0">
            <a:solidFill>
              <a:srgbClr val="000000"/>
            </a:solidFill>
            <a:round/>
            <a:headEnd/>
            <a:tailEnd/>
          </a:ln>
        </p:spPr>
        <p:txBody>
          <a:bodyPr/>
          <a:lstStyle/>
          <a:p>
            <a:endParaRPr lang="en-US"/>
          </a:p>
        </p:txBody>
      </p:sp>
      <p:sp>
        <p:nvSpPr>
          <p:cNvPr id="881773" name="Line 109"/>
          <p:cNvSpPr>
            <a:spLocks noChangeShapeType="1"/>
          </p:cNvSpPr>
          <p:nvPr/>
        </p:nvSpPr>
        <p:spPr bwMode="auto">
          <a:xfrm>
            <a:off x="3860800" y="2951163"/>
            <a:ext cx="36513" cy="1587"/>
          </a:xfrm>
          <a:prstGeom prst="line">
            <a:avLst/>
          </a:prstGeom>
          <a:noFill/>
          <a:ln w="0">
            <a:solidFill>
              <a:srgbClr val="000000"/>
            </a:solidFill>
            <a:round/>
            <a:headEnd/>
            <a:tailEnd/>
          </a:ln>
        </p:spPr>
        <p:txBody>
          <a:bodyPr/>
          <a:lstStyle/>
          <a:p>
            <a:endParaRPr lang="en-US"/>
          </a:p>
        </p:txBody>
      </p:sp>
      <p:sp>
        <p:nvSpPr>
          <p:cNvPr id="881774" name="Line 110"/>
          <p:cNvSpPr>
            <a:spLocks noChangeShapeType="1"/>
          </p:cNvSpPr>
          <p:nvPr/>
        </p:nvSpPr>
        <p:spPr bwMode="auto">
          <a:xfrm>
            <a:off x="3860800" y="2695575"/>
            <a:ext cx="36513" cy="1588"/>
          </a:xfrm>
          <a:prstGeom prst="line">
            <a:avLst/>
          </a:prstGeom>
          <a:noFill/>
          <a:ln w="0">
            <a:solidFill>
              <a:srgbClr val="000000"/>
            </a:solidFill>
            <a:round/>
            <a:headEnd/>
            <a:tailEnd/>
          </a:ln>
        </p:spPr>
        <p:txBody>
          <a:bodyPr/>
          <a:lstStyle/>
          <a:p>
            <a:endParaRPr lang="en-US"/>
          </a:p>
        </p:txBody>
      </p:sp>
      <p:sp>
        <p:nvSpPr>
          <p:cNvPr id="881775" name="Line 111"/>
          <p:cNvSpPr>
            <a:spLocks noChangeShapeType="1"/>
          </p:cNvSpPr>
          <p:nvPr/>
        </p:nvSpPr>
        <p:spPr bwMode="auto">
          <a:xfrm>
            <a:off x="3860800" y="2443163"/>
            <a:ext cx="36513" cy="1587"/>
          </a:xfrm>
          <a:prstGeom prst="line">
            <a:avLst/>
          </a:prstGeom>
          <a:noFill/>
          <a:ln w="0">
            <a:solidFill>
              <a:srgbClr val="000000"/>
            </a:solidFill>
            <a:round/>
            <a:headEnd/>
            <a:tailEnd/>
          </a:ln>
        </p:spPr>
        <p:txBody>
          <a:bodyPr/>
          <a:lstStyle/>
          <a:p>
            <a:endParaRPr lang="en-US"/>
          </a:p>
        </p:txBody>
      </p:sp>
      <p:sp>
        <p:nvSpPr>
          <p:cNvPr id="881776" name="Line 112"/>
          <p:cNvSpPr>
            <a:spLocks noChangeShapeType="1"/>
          </p:cNvSpPr>
          <p:nvPr/>
        </p:nvSpPr>
        <p:spPr bwMode="auto">
          <a:xfrm>
            <a:off x="3860800" y="2189163"/>
            <a:ext cx="36513" cy="1587"/>
          </a:xfrm>
          <a:prstGeom prst="line">
            <a:avLst/>
          </a:prstGeom>
          <a:noFill/>
          <a:ln w="0">
            <a:solidFill>
              <a:srgbClr val="000000"/>
            </a:solidFill>
            <a:round/>
            <a:headEnd/>
            <a:tailEnd/>
          </a:ln>
        </p:spPr>
        <p:txBody>
          <a:bodyPr/>
          <a:lstStyle/>
          <a:p>
            <a:endParaRPr lang="en-US"/>
          </a:p>
        </p:txBody>
      </p:sp>
      <p:sp>
        <p:nvSpPr>
          <p:cNvPr id="881777" name="Line 113"/>
          <p:cNvSpPr>
            <a:spLocks noChangeShapeType="1"/>
          </p:cNvSpPr>
          <p:nvPr/>
        </p:nvSpPr>
        <p:spPr bwMode="auto">
          <a:xfrm>
            <a:off x="3860800" y="1935163"/>
            <a:ext cx="36513" cy="1587"/>
          </a:xfrm>
          <a:prstGeom prst="line">
            <a:avLst/>
          </a:prstGeom>
          <a:noFill/>
          <a:ln w="0">
            <a:solidFill>
              <a:srgbClr val="000000"/>
            </a:solidFill>
            <a:round/>
            <a:headEnd/>
            <a:tailEnd/>
          </a:ln>
        </p:spPr>
        <p:txBody>
          <a:bodyPr/>
          <a:lstStyle/>
          <a:p>
            <a:endParaRPr lang="en-US"/>
          </a:p>
        </p:txBody>
      </p:sp>
      <p:sp>
        <p:nvSpPr>
          <p:cNvPr id="881778" name="Line 114"/>
          <p:cNvSpPr>
            <a:spLocks noChangeShapeType="1"/>
          </p:cNvSpPr>
          <p:nvPr/>
        </p:nvSpPr>
        <p:spPr bwMode="auto">
          <a:xfrm>
            <a:off x="3860800" y="1681163"/>
            <a:ext cx="36513" cy="1587"/>
          </a:xfrm>
          <a:prstGeom prst="line">
            <a:avLst/>
          </a:prstGeom>
          <a:noFill/>
          <a:ln w="0">
            <a:solidFill>
              <a:srgbClr val="000000"/>
            </a:solidFill>
            <a:round/>
            <a:headEnd/>
            <a:tailEnd/>
          </a:ln>
        </p:spPr>
        <p:txBody>
          <a:bodyPr/>
          <a:lstStyle/>
          <a:p>
            <a:endParaRPr lang="en-US"/>
          </a:p>
        </p:txBody>
      </p:sp>
      <p:sp>
        <p:nvSpPr>
          <p:cNvPr id="881779" name="Line 115"/>
          <p:cNvSpPr>
            <a:spLocks noChangeShapeType="1"/>
          </p:cNvSpPr>
          <p:nvPr/>
        </p:nvSpPr>
        <p:spPr bwMode="auto">
          <a:xfrm>
            <a:off x="3860800" y="1428750"/>
            <a:ext cx="36513" cy="1588"/>
          </a:xfrm>
          <a:prstGeom prst="line">
            <a:avLst/>
          </a:prstGeom>
          <a:noFill/>
          <a:ln w="0">
            <a:solidFill>
              <a:srgbClr val="000000"/>
            </a:solidFill>
            <a:round/>
            <a:headEnd/>
            <a:tailEnd/>
          </a:ln>
        </p:spPr>
        <p:txBody>
          <a:bodyPr/>
          <a:lstStyle/>
          <a:p>
            <a:endParaRPr lang="en-US"/>
          </a:p>
        </p:txBody>
      </p:sp>
      <p:sp>
        <p:nvSpPr>
          <p:cNvPr id="881780" name="Rectangle 116"/>
          <p:cNvSpPr>
            <a:spLocks noChangeArrowheads="1"/>
          </p:cNvSpPr>
          <p:nvPr/>
        </p:nvSpPr>
        <p:spPr bwMode="auto">
          <a:xfrm>
            <a:off x="2438400" y="682625"/>
            <a:ext cx="44529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US - Current or Planned Use of RFID in Supply Chain</a:t>
            </a:r>
            <a:endParaRPr lang="en-US"/>
          </a:p>
        </p:txBody>
      </p:sp>
      <p:sp>
        <p:nvSpPr>
          <p:cNvPr id="881781" name="Rectangle 117"/>
          <p:cNvSpPr>
            <a:spLocks noChangeArrowheads="1"/>
          </p:cNvSpPr>
          <p:nvPr/>
        </p:nvSpPr>
        <p:spPr bwMode="auto">
          <a:xfrm>
            <a:off x="3867150" y="5843588"/>
            <a:ext cx="182563" cy="152400"/>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881782" name="Rectangle 118"/>
          <p:cNvSpPr>
            <a:spLocks noChangeArrowheads="1"/>
          </p:cNvSpPr>
          <p:nvPr/>
        </p:nvSpPr>
        <p:spPr bwMode="auto">
          <a:xfrm>
            <a:off x="4329113" y="5843588"/>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881783" name="Rectangle 119"/>
          <p:cNvSpPr>
            <a:spLocks noChangeArrowheads="1"/>
          </p:cNvSpPr>
          <p:nvPr/>
        </p:nvSpPr>
        <p:spPr bwMode="auto">
          <a:xfrm>
            <a:off x="4822825" y="5843588"/>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20%</a:t>
            </a:r>
            <a:endParaRPr lang="en-US"/>
          </a:p>
        </p:txBody>
      </p:sp>
      <p:sp>
        <p:nvSpPr>
          <p:cNvPr id="881784" name="Rectangle 120"/>
          <p:cNvSpPr>
            <a:spLocks noChangeArrowheads="1"/>
          </p:cNvSpPr>
          <p:nvPr/>
        </p:nvSpPr>
        <p:spPr bwMode="auto">
          <a:xfrm>
            <a:off x="5318125" y="5843588"/>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30%</a:t>
            </a:r>
            <a:endParaRPr lang="en-US"/>
          </a:p>
        </p:txBody>
      </p:sp>
      <p:sp>
        <p:nvSpPr>
          <p:cNvPr id="881785" name="Rectangle 121"/>
          <p:cNvSpPr>
            <a:spLocks noChangeArrowheads="1"/>
          </p:cNvSpPr>
          <p:nvPr/>
        </p:nvSpPr>
        <p:spPr bwMode="auto">
          <a:xfrm>
            <a:off x="5811838" y="5843588"/>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40%</a:t>
            </a:r>
            <a:endParaRPr lang="en-US"/>
          </a:p>
        </p:txBody>
      </p:sp>
      <p:sp>
        <p:nvSpPr>
          <p:cNvPr id="881786" name="Rectangle 122"/>
          <p:cNvSpPr>
            <a:spLocks noChangeArrowheads="1"/>
          </p:cNvSpPr>
          <p:nvPr/>
        </p:nvSpPr>
        <p:spPr bwMode="auto">
          <a:xfrm>
            <a:off x="6307138" y="5843588"/>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50%</a:t>
            </a:r>
            <a:endParaRPr lang="en-US"/>
          </a:p>
        </p:txBody>
      </p:sp>
      <p:sp>
        <p:nvSpPr>
          <p:cNvPr id="881787" name="Rectangle 123"/>
          <p:cNvSpPr>
            <a:spLocks noChangeArrowheads="1"/>
          </p:cNvSpPr>
          <p:nvPr/>
        </p:nvSpPr>
        <p:spPr bwMode="auto">
          <a:xfrm>
            <a:off x="6802438" y="5843588"/>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60%</a:t>
            </a:r>
            <a:endParaRPr lang="en-US"/>
          </a:p>
        </p:txBody>
      </p:sp>
      <p:sp>
        <p:nvSpPr>
          <p:cNvPr id="881788" name="Rectangle 124"/>
          <p:cNvSpPr>
            <a:spLocks noChangeArrowheads="1"/>
          </p:cNvSpPr>
          <p:nvPr/>
        </p:nvSpPr>
        <p:spPr bwMode="auto">
          <a:xfrm>
            <a:off x="7296150" y="5843588"/>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70%</a:t>
            </a:r>
            <a:endParaRPr lang="en-US"/>
          </a:p>
        </p:txBody>
      </p:sp>
      <p:sp>
        <p:nvSpPr>
          <p:cNvPr id="881789" name="Rectangle 125"/>
          <p:cNvSpPr>
            <a:spLocks noChangeArrowheads="1"/>
          </p:cNvSpPr>
          <p:nvPr/>
        </p:nvSpPr>
        <p:spPr bwMode="auto">
          <a:xfrm>
            <a:off x="7791450" y="5843588"/>
            <a:ext cx="252413" cy="152400"/>
          </a:xfrm>
          <a:prstGeom prst="rect">
            <a:avLst/>
          </a:prstGeom>
          <a:noFill/>
          <a:ln w="9525">
            <a:noFill/>
            <a:miter lim="800000"/>
            <a:headEnd/>
            <a:tailEnd/>
          </a:ln>
        </p:spPr>
        <p:txBody>
          <a:bodyPr wrap="none" lIns="0" tIns="0" rIns="0" bIns="0">
            <a:spAutoFit/>
          </a:bodyPr>
          <a:lstStyle/>
          <a:p>
            <a:r>
              <a:rPr lang="en-US" sz="1000">
                <a:solidFill>
                  <a:srgbClr val="000000"/>
                </a:solidFill>
              </a:rPr>
              <a:t>80%</a:t>
            </a:r>
            <a:endParaRPr lang="en-US"/>
          </a:p>
        </p:txBody>
      </p:sp>
      <p:sp>
        <p:nvSpPr>
          <p:cNvPr id="881790" name="Rectangle 126"/>
          <p:cNvSpPr>
            <a:spLocks noChangeArrowheads="1"/>
          </p:cNvSpPr>
          <p:nvPr/>
        </p:nvSpPr>
        <p:spPr bwMode="auto">
          <a:xfrm>
            <a:off x="8285163" y="5843588"/>
            <a:ext cx="252412" cy="152400"/>
          </a:xfrm>
          <a:prstGeom prst="rect">
            <a:avLst/>
          </a:prstGeom>
          <a:noFill/>
          <a:ln w="9525">
            <a:noFill/>
            <a:miter lim="800000"/>
            <a:headEnd/>
            <a:tailEnd/>
          </a:ln>
        </p:spPr>
        <p:txBody>
          <a:bodyPr wrap="none" lIns="0" tIns="0" rIns="0" bIns="0">
            <a:spAutoFit/>
          </a:bodyPr>
          <a:lstStyle/>
          <a:p>
            <a:r>
              <a:rPr lang="en-US" sz="1000">
                <a:solidFill>
                  <a:srgbClr val="000000"/>
                </a:solidFill>
              </a:rPr>
              <a:t>90%</a:t>
            </a:r>
            <a:endParaRPr lang="en-US"/>
          </a:p>
        </p:txBody>
      </p:sp>
      <p:sp>
        <p:nvSpPr>
          <p:cNvPr id="881791" name="Rectangle 127"/>
          <p:cNvSpPr>
            <a:spLocks noChangeArrowheads="1"/>
          </p:cNvSpPr>
          <p:nvPr/>
        </p:nvSpPr>
        <p:spPr bwMode="auto">
          <a:xfrm>
            <a:off x="8745538" y="5843588"/>
            <a:ext cx="322262" cy="152400"/>
          </a:xfrm>
          <a:prstGeom prst="rect">
            <a:avLst/>
          </a:prstGeom>
          <a:noFill/>
          <a:ln w="9525">
            <a:noFill/>
            <a:miter lim="800000"/>
            <a:headEnd/>
            <a:tailEnd/>
          </a:ln>
        </p:spPr>
        <p:txBody>
          <a:bodyPr wrap="none" lIns="0" tIns="0" rIns="0" bIns="0">
            <a:spAutoFit/>
          </a:bodyPr>
          <a:lstStyle/>
          <a:p>
            <a:r>
              <a:rPr lang="en-US" sz="1000">
                <a:solidFill>
                  <a:srgbClr val="000000"/>
                </a:solidFill>
              </a:rPr>
              <a:t>100%</a:t>
            </a:r>
            <a:endParaRPr lang="en-US"/>
          </a:p>
        </p:txBody>
      </p:sp>
      <p:sp>
        <p:nvSpPr>
          <p:cNvPr id="881792" name="Rectangle 128"/>
          <p:cNvSpPr>
            <a:spLocks noChangeArrowheads="1"/>
          </p:cNvSpPr>
          <p:nvPr/>
        </p:nvSpPr>
        <p:spPr bwMode="auto">
          <a:xfrm>
            <a:off x="1200150" y="5543550"/>
            <a:ext cx="2609850" cy="182563"/>
          </a:xfrm>
          <a:prstGeom prst="rect">
            <a:avLst/>
          </a:prstGeom>
          <a:noFill/>
          <a:ln w="9525">
            <a:noFill/>
            <a:miter lim="800000"/>
            <a:headEnd/>
            <a:tailEnd/>
          </a:ln>
        </p:spPr>
        <p:txBody>
          <a:bodyPr wrap="none" lIns="0" tIns="0" rIns="0" bIns="0">
            <a:spAutoFit/>
          </a:bodyPr>
          <a:lstStyle/>
          <a:p>
            <a:r>
              <a:rPr lang="en-US" sz="1200">
                <a:solidFill>
                  <a:srgbClr val="000000"/>
                </a:solidFill>
              </a:rPr>
              <a:t>Warehouse operations/inventory mgmt</a:t>
            </a:r>
            <a:endParaRPr lang="en-US" sz="2800"/>
          </a:p>
        </p:txBody>
      </p:sp>
      <p:sp>
        <p:nvSpPr>
          <p:cNvPr id="881793" name="Rectangle 129"/>
          <p:cNvSpPr>
            <a:spLocks noChangeArrowheads="1"/>
          </p:cNvSpPr>
          <p:nvPr/>
        </p:nvSpPr>
        <p:spPr bwMode="auto">
          <a:xfrm>
            <a:off x="1901825" y="5289550"/>
            <a:ext cx="1908175" cy="182563"/>
          </a:xfrm>
          <a:prstGeom prst="rect">
            <a:avLst/>
          </a:prstGeom>
          <a:noFill/>
          <a:ln w="9525">
            <a:noFill/>
            <a:miter lim="800000"/>
            <a:headEnd/>
            <a:tailEnd/>
          </a:ln>
        </p:spPr>
        <p:txBody>
          <a:bodyPr wrap="none" lIns="0" tIns="0" rIns="0" bIns="0">
            <a:spAutoFit/>
          </a:bodyPr>
          <a:lstStyle/>
          <a:p>
            <a:r>
              <a:rPr lang="en-US" sz="1200">
                <a:solidFill>
                  <a:srgbClr val="000000"/>
                </a:solidFill>
              </a:rPr>
              <a:t>Transportation Management</a:t>
            </a:r>
            <a:endParaRPr lang="en-US" sz="2800"/>
          </a:p>
        </p:txBody>
      </p:sp>
      <p:sp>
        <p:nvSpPr>
          <p:cNvPr id="881794" name="Rectangle 130"/>
          <p:cNvSpPr>
            <a:spLocks noChangeArrowheads="1"/>
          </p:cNvSpPr>
          <p:nvPr/>
        </p:nvSpPr>
        <p:spPr bwMode="auto">
          <a:xfrm>
            <a:off x="1971675" y="5037138"/>
            <a:ext cx="1838325" cy="182562"/>
          </a:xfrm>
          <a:prstGeom prst="rect">
            <a:avLst/>
          </a:prstGeom>
          <a:noFill/>
          <a:ln w="9525">
            <a:noFill/>
            <a:miter lim="800000"/>
            <a:headEnd/>
            <a:tailEnd/>
          </a:ln>
        </p:spPr>
        <p:txBody>
          <a:bodyPr wrap="none" lIns="0" tIns="0" rIns="0" bIns="0">
            <a:spAutoFit/>
          </a:bodyPr>
          <a:lstStyle/>
          <a:p>
            <a:r>
              <a:rPr lang="en-US" sz="1200">
                <a:solidFill>
                  <a:srgbClr val="000000"/>
                </a:solidFill>
              </a:rPr>
              <a:t>Receiving/Inbound logistics</a:t>
            </a:r>
            <a:endParaRPr lang="en-US" sz="2800"/>
          </a:p>
        </p:txBody>
      </p:sp>
      <p:sp>
        <p:nvSpPr>
          <p:cNvPr id="881795" name="Rectangle 131"/>
          <p:cNvSpPr>
            <a:spLocks noChangeArrowheads="1"/>
          </p:cNvSpPr>
          <p:nvPr/>
        </p:nvSpPr>
        <p:spPr bwMode="auto">
          <a:xfrm>
            <a:off x="1963738" y="4781550"/>
            <a:ext cx="1846262" cy="182563"/>
          </a:xfrm>
          <a:prstGeom prst="rect">
            <a:avLst/>
          </a:prstGeom>
          <a:noFill/>
          <a:ln w="9525">
            <a:noFill/>
            <a:miter lim="800000"/>
            <a:headEnd/>
            <a:tailEnd/>
          </a:ln>
        </p:spPr>
        <p:txBody>
          <a:bodyPr wrap="none" lIns="0" tIns="0" rIns="0" bIns="0">
            <a:spAutoFit/>
          </a:bodyPr>
          <a:lstStyle/>
          <a:p>
            <a:r>
              <a:rPr lang="en-US" sz="1200">
                <a:solidFill>
                  <a:srgbClr val="000000"/>
                </a:solidFill>
              </a:rPr>
              <a:t>Shipping/outbound logistics</a:t>
            </a:r>
            <a:endParaRPr lang="en-US" sz="2800"/>
          </a:p>
        </p:txBody>
      </p:sp>
      <p:sp>
        <p:nvSpPr>
          <p:cNvPr id="881796" name="Rectangle 132"/>
          <p:cNvSpPr>
            <a:spLocks noChangeArrowheads="1"/>
          </p:cNvSpPr>
          <p:nvPr/>
        </p:nvSpPr>
        <p:spPr bwMode="auto">
          <a:xfrm>
            <a:off x="266700" y="4529138"/>
            <a:ext cx="3543300" cy="182562"/>
          </a:xfrm>
          <a:prstGeom prst="rect">
            <a:avLst/>
          </a:prstGeom>
          <a:noFill/>
          <a:ln w="9525">
            <a:noFill/>
            <a:miter lim="800000"/>
            <a:headEnd/>
            <a:tailEnd/>
          </a:ln>
        </p:spPr>
        <p:txBody>
          <a:bodyPr wrap="none" lIns="0" tIns="0" rIns="0" bIns="0">
            <a:spAutoFit/>
          </a:bodyPr>
          <a:lstStyle/>
          <a:p>
            <a:r>
              <a:rPr lang="en-US" sz="1200">
                <a:solidFill>
                  <a:srgbClr val="000000"/>
                </a:solidFill>
              </a:rPr>
              <a:t>Understanding and managing cust/end-user demand</a:t>
            </a:r>
            <a:endParaRPr lang="en-US" sz="2800"/>
          </a:p>
        </p:txBody>
      </p:sp>
      <p:sp>
        <p:nvSpPr>
          <p:cNvPr id="881797" name="Rectangle 133"/>
          <p:cNvSpPr>
            <a:spLocks noChangeArrowheads="1"/>
          </p:cNvSpPr>
          <p:nvPr/>
        </p:nvSpPr>
        <p:spPr bwMode="auto">
          <a:xfrm>
            <a:off x="1987550" y="4275138"/>
            <a:ext cx="1822450" cy="182562"/>
          </a:xfrm>
          <a:prstGeom prst="rect">
            <a:avLst/>
          </a:prstGeom>
          <a:noFill/>
          <a:ln w="9525">
            <a:noFill/>
            <a:miter lim="800000"/>
            <a:headEnd/>
            <a:tailEnd/>
          </a:ln>
        </p:spPr>
        <p:txBody>
          <a:bodyPr wrap="none" lIns="0" tIns="0" rIns="0" bIns="0">
            <a:spAutoFit/>
          </a:bodyPr>
          <a:lstStyle/>
          <a:p>
            <a:r>
              <a:rPr lang="en-US" sz="1200">
                <a:solidFill>
                  <a:srgbClr val="000000"/>
                </a:solidFill>
              </a:rPr>
              <a:t>Vendor managed inventory</a:t>
            </a:r>
            <a:endParaRPr lang="en-US" sz="2800"/>
          </a:p>
        </p:txBody>
      </p:sp>
      <p:sp>
        <p:nvSpPr>
          <p:cNvPr id="881798" name="Rectangle 134"/>
          <p:cNvSpPr>
            <a:spLocks noChangeArrowheads="1"/>
          </p:cNvSpPr>
          <p:nvPr/>
        </p:nvSpPr>
        <p:spPr bwMode="auto">
          <a:xfrm>
            <a:off x="723900" y="4021138"/>
            <a:ext cx="3086100" cy="182562"/>
          </a:xfrm>
          <a:prstGeom prst="rect">
            <a:avLst/>
          </a:prstGeom>
          <a:noFill/>
          <a:ln w="9525">
            <a:noFill/>
            <a:miter lim="800000"/>
            <a:headEnd/>
            <a:tailEnd/>
          </a:ln>
        </p:spPr>
        <p:txBody>
          <a:bodyPr wrap="none" lIns="0" tIns="0" rIns="0" bIns="0">
            <a:spAutoFit/>
          </a:bodyPr>
          <a:lstStyle/>
          <a:p>
            <a:r>
              <a:rPr lang="en-US" sz="1200">
                <a:solidFill>
                  <a:srgbClr val="000000"/>
                </a:solidFill>
              </a:rPr>
              <a:t>Leaning out through pull-based replenishment</a:t>
            </a:r>
            <a:endParaRPr lang="en-US" sz="2800"/>
          </a:p>
        </p:txBody>
      </p:sp>
      <p:sp>
        <p:nvSpPr>
          <p:cNvPr id="881799" name="Rectangle 135"/>
          <p:cNvSpPr>
            <a:spLocks noChangeArrowheads="1"/>
          </p:cNvSpPr>
          <p:nvPr/>
        </p:nvSpPr>
        <p:spPr bwMode="auto">
          <a:xfrm>
            <a:off x="2097088" y="3767138"/>
            <a:ext cx="1712912" cy="182562"/>
          </a:xfrm>
          <a:prstGeom prst="rect">
            <a:avLst/>
          </a:prstGeom>
          <a:noFill/>
          <a:ln w="9525">
            <a:noFill/>
            <a:miter lim="800000"/>
            <a:headEnd/>
            <a:tailEnd/>
          </a:ln>
        </p:spPr>
        <p:txBody>
          <a:bodyPr wrap="none" lIns="0" tIns="0" rIns="0" bIns="0">
            <a:spAutoFit/>
          </a:bodyPr>
          <a:lstStyle/>
          <a:p>
            <a:r>
              <a:rPr lang="en-US" sz="1200">
                <a:solidFill>
                  <a:srgbClr val="000000"/>
                </a:solidFill>
              </a:rPr>
              <a:t>Store level replenishment</a:t>
            </a:r>
            <a:endParaRPr lang="en-US" sz="2800"/>
          </a:p>
        </p:txBody>
      </p:sp>
      <p:sp>
        <p:nvSpPr>
          <p:cNvPr id="881800" name="Rectangle 136"/>
          <p:cNvSpPr>
            <a:spLocks noChangeArrowheads="1"/>
          </p:cNvSpPr>
          <p:nvPr/>
        </p:nvSpPr>
        <p:spPr bwMode="auto">
          <a:xfrm>
            <a:off x="1293813" y="3514725"/>
            <a:ext cx="2516187" cy="182563"/>
          </a:xfrm>
          <a:prstGeom prst="rect">
            <a:avLst/>
          </a:prstGeom>
          <a:noFill/>
          <a:ln w="9525">
            <a:noFill/>
            <a:miter lim="800000"/>
            <a:headEnd/>
            <a:tailEnd/>
          </a:ln>
        </p:spPr>
        <p:txBody>
          <a:bodyPr wrap="none" lIns="0" tIns="0" rIns="0" bIns="0">
            <a:spAutoFit/>
          </a:bodyPr>
          <a:lstStyle/>
          <a:p>
            <a:r>
              <a:rPr lang="en-US" sz="1200">
                <a:solidFill>
                  <a:srgbClr val="000000"/>
                </a:solidFill>
              </a:rPr>
              <a:t>Establish a more secure supply chain</a:t>
            </a:r>
            <a:endParaRPr lang="en-US" sz="2800"/>
          </a:p>
        </p:txBody>
      </p:sp>
      <p:sp>
        <p:nvSpPr>
          <p:cNvPr id="881801" name="Rectangle 137"/>
          <p:cNvSpPr>
            <a:spLocks noChangeArrowheads="1"/>
          </p:cNvSpPr>
          <p:nvPr/>
        </p:nvSpPr>
        <p:spPr bwMode="auto">
          <a:xfrm>
            <a:off x="2560638" y="3260725"/>
            <a:ext cx="1249362" cy="182563"/>
          </a:xfrm>
          <a:prstGeom prst="rect">
            <a:avLst/>
          </a:prstGeom>
          <a:noFill/>
          <a:ln w="9525">
            <a:noFill/>
            <a:miter lim="800000"/>
            <a:headEnd/>
            <a:tailEnd/>
          </a:ln>
        </p:spPr>
        <p:txBody>
          <a:bodyPr wrap="none" lIns="0" tIns="0" rIns="0" bIns="0">
            <a:spAutoFit/>
          </a:bodyPr>
          <a:lstStyle/>
          <a:p>
            <a:r>
              <a:rPr lang="en-US" sz="1200">
                <a:solidFill>
                  <a:srgbClr val="000000"/>
                </a:solidFill>
              </a:rPr>
              <a:t>Yard management</a:t>
            </a:r>
            <a:endParaRPr lang="en-US" sz="2800"/>
          </a:p>
        </p:txBody>
      </p:sp>
      <p:sp>
        <p:nvSpPr>
          <p:cNvPr id="881802" name="Rectangle 138"/>
          <p:cNvSpPr>
            <a:spLocks noChangeArrowheads="1"/>
          </p:cNvSpPr>
          <p:nvPr/>
        </p:nvSpPr>
        <p:spPr bwMode="auto">
          <a:xfrm>
            <a:off x="1827213" y="3006725"/>
            <a:ext cx="1982787" cy="182563"/>
          </a:xfrm>
          <a:prstGeom prst="rect">
            <a:avLst/>
          </a:prstGeom>
          <a:noFill/>
          <a:ln w="9525">
            <a:noFill/>
            <a:miter lim="800000"/>
            <a:headEnd/>
            <a:tailEnd/>
          </a:ln>
        </p:spPr>
        <p:txBody>
          <a:bodyPr wrap="none" lIns="0" tIns="0" rIns="0" bIns="0">
            <a:spAutoFit/>
          </a:bodyPr>
          <a:lstStyle/>
          <a:p>
            <a:r>
              <a:rPr lang="en-US" sz="1200">
                <a:solidFill>
                  <a:srgbClr val="000000"/>
                </a:solidFill>
              </a:rPr>
              <a:t>Returnable container tracking</a:t>
            </a:r>
            <a:endParaRPr lang="en-US" sz="2800"/>
          </a:p>
        </p:txBody>
      </p:sp>
      <p:sp>
        <p:nvSpPr>
          <p:cNvPr id="881803" name="Rectangle 139"/>
          <p:cNvSpPr>
            <a:spLocks noChangeArrowheads="1"/>
          </p:cNvSpPr>
          <p:nvPr/>
        </p:nvSpPr>
        <p:spPr bwMode="auto">
          <a:xfrm>
            <a:off x="2273300" y="2754313"/>
            <a:ext cx="1536700" cy="182562"/>
          </a:xfrm>
          <a:prstGeom prst="rect">
            <a:avLst/>
          </a:prstGeom>
          <a:noFill/>
          <a:ln w="9525">
            <a:noFill/>
            <a:miter lim="800000"/>
            <a:headEnd/>
            <a:tailEnd/>
          </a:ln>
        </p:spPr>
        <p:txBody>
          <a:bodyPr wrap="none" lIns="0" tIns="0" rIns="0" bIns="0">
            <a:spAutoFit/>
          </a:bodyPr>
          <a:lstStyle/>
          <a:p>
            <a:r>
              <a:rPr lang="en-US" sz="1200">
                <a:solidFill>
                  <a:srgbClr val="000000"/>
                </a:solidFill>
              </a:rPr>
              <a:t>Bulk container tracking</a:t>
            </a:r>
            <a:endParaRPr lang="en-US" sz="2800"/>
          </a:p>
        </p:txBody>
      </p:sp>
      <p:sp>
        <p:nvSpPr>
          <p:cNvPr id="881804" name="Rectangle 140"/>
          <p:cNvSpPr>
            <a:spLocks noChangeArrowheads="1"/>
          </p:cNvSpPr>
          <p:nvPr/>
        </p:nvSpPr>
        <p:spPr bwMode="auto">
          <a:xfrm>
            <a:off x="2019300" y="2500313"/>
            <a:ext cx="1790700" cy="182562"/>
          </a:xfrm>
          <a:prstGeom prst="rect">
            <a:avLst/>
          </a:prstGeom>
          <a:noFill/>
          <a:ln w="9525">
            <a:noFill/>
            <a:miter lim="800000"/>
            <a:headEnd/>
            <a:tailEnd/>
          </a:ln>
        </p:spPr>
        <p:txBody>
          <a:bodyPr wrap="none" lIns="0" tIns="0" rIns="0" bIns="0">
            <a:spAutoFit/>
          </a:bodyPr>
          <a:lstStyle/>
          <a:p>
            <a:r>
              <a:rPr lang="en-US" sz="1200">
                <a:solidFill>
                  <a:srgbClr val="000000"/>
                </a:solidFill>
              </a:rPr>
              <a:t>Electronic proof of delivery</a:t>
            </a:r>
            <a:endParaRPr lang="en-US" sz="2800"/>
          </a:p>
        </p:txBody>
      </p:sp>
      <p:sp>
        <p:nvSpPr>
          <p:cNvPr id="881805" name="Rectangle 141"/>
          <p:cNvSpPr>
            <a:spLocks noChangeArrowheads="1"/>
          </p:cNvSpPr>
          <p:nvPr/>
        </p:nvSpPr>
        <p:spPr bwMode="auto">
          <a:xfrm>
            <a:off x="307975" y="2246313"/>
            <a:ext cx="3502025" cy="182562"/>
          </a:xfrm>
          <a:prstGeom prst="rect">
            <a:avLst/>
          </a:prstGeom>
          <a:noFill/>
          <a:ln w="9525">
            <a:noFill/>
            <a:miter lim="800000"/>
            <a:headEnd/>
            <a:tailEnd/>
          </a:ln>
        </p:spPr>
        <p:txBody>
          <a:bodyPr wrap="none" lIns="0" tIns="0" rIns="0" bIns="0">
            <a:spAutoFit/>
          </a:bodyPr>
          <a:lstStyle/>
          <a:p>
            <a:r>
              <a:rPr lang="en-US" sz="1200">
                <a:solidFill>
                  <a:srgbClr val="000000"/>
                </a:solidFill>
              </a:rPr>
              <a:t>New product introduction and promotion compliance</a:t>
            </a:r>
            <a:endParaRPr lang="en-US" sz="2800"/>
          </a:p>
        </p:txBody>
      </p:sp>
      <p:sp>
        <p:nvSpPr>
          <p:cNvPr id="881806" name="Rectangle 142"/>
          <p:cNvSpPr>
            <a:spLocks noChangeArrowheads="1"/>
          </p:cNvSpPr>
          <p:nvPr/>
        </p:nvSpPr>
        <p:spPr bwMode="auto">
          <a:xfrm>
            <a:off x="2654300" y="1992313"/>
            <a:ext cx="1155700" cy="182562"/>
          </a:xfrm>
          <a:prstGeom prst="rect">
            <a:avLst/>
          </a:prstGeom>
          <a:noFill/>
          <a:ln w="9525">
            <a:noFill/>
            <a:miter lim="800000"/>
            <a:headEnd/>
            <a:tailEnd/>
          </a:ln>
        </p:spPr>
        <p:txBody>
          <a:bodyPr wrap="none" lIns="0" tIns="0" rIns="0" bIns="0">
            <a:spAutoFit/>
          </a:bodyPr>
          <a:lstStyle/>
          <a:p>
            <a:r>
              <a:rPr lang="en-US" sz="1200">
                <a:solidFill>
                  <a:srgbClr val="000000"/>
                </a:solidFill>
              </a:rPr>
              <a:t>Product pedigree</a:t>
            </a:r>
            <a:endParaRPr lang="en-US" sz="2800"/>
          </a:p>
        </p:txBody>
      </p:sp>
      <p:sp>
        <p:nvSpPr>
          <p:cNvPr id="881807" name="Rectangle 143"/>
          <p:cNvSpPr>
            <a:spLocks noChangeArrowheads="1"/>
          </p:cNvSpPr>
          <p:nvPr/>
        </p:nvSpPr>
        <p:spPr bwMode="auto">
          <a:xfrm>
            <a:off x="2752725" y="1739900"/>
            <a:ext cx="1057275" cy="182563"/>
          </a:xfrm>
          <a:prstGeom prst="rect">
            <a:avLst/>
          </a:prstGeom>
          <a:noFill/>
          <a:ln w="9525">
            <a:noFill/>
            <a:miter lim="800000"/>
            <a:headEnd/>
            <a:tailEnd/>
          </a:ln>
        </p:spPr>
        <p:txBody>
          <a:bodyPr wrap="none" lIns="0" tIns="0" rIns="0" bIns="0">
            <a:spAutoFit/>
          </a:bodyPr>
          <a:lstStyle/>
          <a:p>
            <a:r>
              <a:rPr lang="en-US" sz="1200">
                <a:solidFill>
                  <a:srgbClr val="000000"/>
                </a:solidFill>
              </a:rPr>
              <a:t>Track and trace</a:t>
            </a:r>
            <a:endParaRPr lang="en-US" sz="2800"/>
          </a:p>
        </p:txBody>
      </p:sp>
      <p:sp>
        <p:nvSpPr>
          <p:cNvPr id="881808" name="Rectangle 144"/>
          <p:cNvSpPr>
            <a:spLocks noChangeArrowheads="1"/>
          </p:cNvSpPr>
          <p:nvPr/>
        </p:nvSpPr>
        <p:spPr bwMode="auto">
          <a:xfrm>
            <a:off x="2079625" y="1484313"/>
            <a:ext cx="1730375" cy="182562"/>
          </a:xfrm>
          <a:prstGeom prst="rect">
            <a:avLst/>
          </a:prstGeom>
          <a:noFill/>
          <a:ln w="9525">
            <a:noFill/>
            <a:miter lim="800000"/>
            <a:headEnd/>
            <a:tailEnd/>
          </a:ln>
        </p:spPr>
        <p:txBody>
          <a:bodyPr wrap="none" lIns="0" tIns="0" rIns="0" bIns="0">
            <a:spAutoFit/>
          </a:bodyPr>
          <a:lstStyle/>
          <a:p>
            <a:r>
              <a:rPr lang="en-US" sz="1200">
                <a:solidFill>
                  <a:srgbClr val="000000"/>
                </a:solidFill>
              </a:rPr>
              <a:t>Bin/material management</a:t>
            </a:r>
            <a:endParaRPr lang="en-US" sz="2800"/>
          </a:p>
        </p:txBody>
      </p:sp>
      <p:sp>
        <p:nvSpPr>
          <p:cNvPr id="881809" name="Rectangle 145"/>
          <p:cNvSpPr>
            <a:spLocks noChangeArrowheads="1"/>
          </p:cNvSpPr>
          <p:nvPr/>
        </p:nvSpPr>
        <p:spPr bwMode="auto">
          <a:xfrm>
            <a:off x="5948363" y="6049963"/>
            <a:ext cx="9636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 of companies</a:t>
            </a:r>
            <a:endParaRPr lang="en-US"/>
          </a:p>
        </p:txBody>
      </p:sp>
      <p:sp>
        <p:nvSpPr>
          <p:cNvPr id="881810" name="Rectangle 146"/>
          <p:cNvSpPr>
            <a:spLocks noChangeArrowheads="1"/>
          </p:cNvSpPr>
          <p:nvPr/>
        </p:nvSpPr>
        <p:spPr bwMode="auto">
          <a:xfrm>
            <a:off x="3763963" y="1082675"/>
            <a:ext cx="5130800" cy="217488"/>
          </a:xfrm>
          <a:prstGeom prst="rect">
            <a:avLst/>
          </a:prstGeom>
          <a:solidFill>
            <a:srgbClr val="FFFFFF"/>
          </a:solidFill>
          <a:ln w="0">
            <a:solidFill>
              <a:srgbClr val="000000"/>
            </a:solidFill>
            <a:miter lim="800000"/>
            <a:headEnd/>
            <a:tailEnd/>
          </a:ln>
        </p:spPr>
        <p:txBody>
          <a:bodyPr/>
          <a:lstStyle/>
          <a:p>
            <a:endParaRPr lang="en-US"/>
          </a:p>
        </p:txBody>
      </p:sp>
      <p:sp>
        <p:nvSpPr>
          <p:cNvPr id="881811" name="Rectangle 147"/>
          <p:cNvSpPr>
            <a:spLocks noChangeArrowheads="1"/>
          </p:cNvSpPr>
          <p:nvPr/>
        </p:nvSpPr>
        <p:spPr bwMode="auto">
          <a:xfrm>
            <a:off x="3933825" y="1146175"/>
            <a:ext cx="93663" cy="95250"/>
          </a:xfrm>
          <a:prstGeom prst="rect">
            <a:avLst/>
          </a:prstGeom>
          <a:solidFill>
            <a:srgbClr val="9999FF"/>
          </a:solidFill>
          <a:ln w="12700">
            <a:solidFill>
              <a:srgbClr val="000000"/>
            </a:solidFill>
            <a:miter lim="800000"/>
            <a:headEnd/>
            <a:tailEnd/>
          </a:ln>
        </p:spPr>
        <p:txBody>
          <a:bodyPr/>
          <a:lstStyle/>
          <a:p>
            <a:endParaRPr lang="en-US"/>
          </a:p>
        </p:txBody>
      </p:sp>
      <p:sp>
        <p:nvSpPr>
          <p:cNvPr id="881812" name="Rectangle 148"/>
          <p:cNvSpPr>
            <a:spLocks noChangeArrowheads="1"/>
          </p:cNvSpPr>
          <p:nvPr/>
        </p:nvSpPr>
        <p:spPr bwMode="auto">
          <a:xfrm>
            <a:off x="4132263" y="1108075"/>
            <a:ext cx="1020762" cy="182563"/>
          </a:xfrm>
          <a:prstGeom prst="rect">
            <a:avLst/>
          </a:prstGeom>
          <a:noFill/>
          <a:ln w="9525">
            <a:noFill/>
            <a:miter lim="800000"/>
            <a:headEnd/>
            <a:tailEnd/>
          </a:ln>
        </p:spPr>
        <p:txBody>
          <a:bodyPr wrap="none" lIns="0" tIns="0" rIns="0" bIns="0">
            <a:spAutoFit/>
          </a:bodyPr>
          <a:lstStyle/>
          <a:p>
            <a:r>
              <a:rPr lang="en-US" sz="1200">
                <a:solidFill>
                  <a:srgbClr val="000000"/>
                </a:solidFill>
              </a:rPr>
              <a:t>Currently using</a:t>
            </a:r>
            <a:endParaRPr lang="en-US"/>
          </a:p>
        </p:txBody>
      </p:sp>
      <p:sp>
        <p:nvSpPr>
          <p:cNvPr id="881813" name="Rectangle 149"/>
          <p:cNvSpPr>
            <a:spLocks noChangeArrowheads="1"/>
          </p:cNvSpPr>
          <p:nvPr/>
        </p:nvSpPr>
        <p:spPr bwMode="auto">
          <a:xfrm>
            <a:off x="5400675" y="1146175"/>
            <a:ext cx="95250" cy="95250"/>
          </a:xfrm>
          <a:prstGeom prst="rect">
            <a:avLst/>
          </a:prstGeom>
          <a:solidFill>
            <a:srgbClr val="993366"/>
          </a:solidFill>
          <a:ln w="12700">
            <a:solidFill>
              <a:srgbClr val="000000"/>
            </a:solidFill>
            <a:miter lim="800000"/>
            <a:headEnd/>
            <a:tailEnd/>
          </a:ln>
        </p:spPr>
        <p:txBody>
          <a:bodyPr/>
          <a:lstStyle/>
          <a:p>
            <a:endParaRPr lang="en-US"/>
          </a:p>
        </p:txBody>
      </p:sp>
      <p:sp>
        <p:nvSpPr>
          <p:cNvPr id="881814" name="Rectangle 150"/>
          <p:cNvSpPr>
            <a:spLocks noChangeArrowheads="1"/>
          </p:cNvSpPr>
          <p:nvPr/>
        </p:nvSpPr>
        <p:spPr bwMode="auto">
          <a:xfrm>
            <a:off x="5605463" y="1108075"/>
            <a:ext cx="911225" cy="182563"/>
          </a:xfrm>
          <a:prstGeom prst="rect">
            <a:avLst/>
          </a:prstGeom>
          <a:noFill/>
          <a:ln w="9525">
            <a:noFill/>
            <a:miter lim="800000"/>
            <a:headEnd/>
            <a:tailEnd/>
          </a:ln>
        </p:spPr>
        <p:txBody>
          <a:bodyPr wrap="none" lIns="0" tIns="0" rIns="0" bIns="0">
            <a:spAutoFit/>
          </a:bodyPr>
          <a:lstStyle/>
          <a:p>
            <a:r>
              <a:rPr lang="en-US" sz="1200">
                <a:solidFill>
                  <a:srgbClr val="000000"/>
                </a:solidFill>
              </a:rPr>
              <a:t>Implementing</a:t>
            </a:r>
            <a:endParaRPr lang="en-US"/>
          </a:p>
        </p:txBody>
      </p:sp>
      <p:sp>
        <p:nvSpPr>
          <p:cNvPr id="881815" name="Rectangle 151"/>
          <p:cNvSpPr>
            <a:spLocks noChangeArrowheads="1"/>
          </p:cNvSpPr>
          <p:nvPr/>
        </p:nvSpPr>
        <p:spPr bwMode="auto">
          <a:xfrm>
            <a:off x="6762750" y="1146175"/>
            <a:ext cx="95250" cy="95250"/>
          </a:xfrm>
          <a:prstGeom prst="rect">
            <a:avLst/>
          </a:prstGeom>
          <a:solidFill>
            <a:srgbClr val="FFCC00"/>
          </a:solidFill>
          <a:ln w="12700">
            <a:solidFill>
              <a:srgbClr val="000000"/>
            </a:solidFill>
            <a:miter lim="800000"/>
            <a:headEnd/>
            <a:tailEnd/>
          </a:ln>
        </p:spPr>
        <p:txBody>
          <a:bodyPr/>
          <a:lstStyle/>
          <a:p>
            <a:endParaRPr lang="en-US"/>
          </a:p>
        </p:txBody>
      </p:sp>
      <p:sp>
        <p:nvSpPr>
          <p:cNvPr id="881816" name="Rectangle 152"/>
          <p:cNvSpPr>
            <a:spLocks noChangeArrowheads="1"/>
          </p:cNvSpPr>
          <p:nvPr/>
        </p:nvSpPr>
        <p:spPr bwMode="auto">
          <a:xfrm>
            <a:off x="6962775" y="1108075"/>
            <a:ext cx="708025" cy="182563"/>
          </a:xfrm>
          <a:prstGeom prst="rect">
            <a:avLst/>
          </a:prstGeom>
          <a:noFill/>
          <a:ln w="9525">
            <a:noFill/>
            <a:miter lim="800000"/>
            <a:headEnd/>
            <a:tailEnd/>
          </a:ln>
        </p:spPr>
        <p:txBody>
          <a:bodyPr wrap="none" lIns="0" tIns="0" rIns="0" bIns="0">
            <a:spAutoFit/>
          </a:bodyPr>
          <a:lstStyle/>
          <a:p>
            <a:r>
              <a:rPr lang="en-US" sz="1200">
                <a:solidFill>
                  <a:srgbClr val="000000"/>
                </a:solidFill>
              </a:rPr>
              <a:t>Evaluating</a:t>
            </a:r>
            <a:endParaRPr lang="en-US"/>
          </a:p>
        </p:txBody>
      </p:sp>
      <p:sp>
        <p:nvSpPr>
          <p:cNvPr id="881817" name="Rectangle 153"/>
          <p:cNvSpPr>
            <a:spLocks noChangeArrowheads="1"/>
          </p:cNvSpPr>
          <p:nvPr/>
        </p:nvSpPr>
        <p:spPr bwMode="auto">
          <a:xfrm>
            <a:off x="7918450" y="1146175"/>
            <a:ext cx="93663" cy="95250"/>
          </a:xfrm>
          <a:prstGeom prst="rect">
            <a:avLst/>
          </a:prstGeom>
          <a:solidFill>
            <a:srgbClr val="CCFFFF"/>
          </a:solidFill>
          <a:ln w="12700">
            <a:solidFill>
              <a:srgbClr val="000000"/>
            </a:solidFill>
            <a:miter lim="800000"/>
            <a:headEnd/>
            <a:tailEnd/>
          </a:ln>
        </p:spPr>
        <p:txBody>
          <a:bodyPr/>
          <a:lstStyle/>
          <a:p>
            <a:endParaRPr lang="en-US"/>
          </a:p>
        </p:txBody>
      </p:sp>
      <p:sp>
        <p:nvSpPr>
          <p:cNvPr id="881818" name="Rectangle 154"/>
          <p:cNvSpPr>
            <a:spLocks noChangeArrowheads="1"/>
          </p:cNvSpPr>
          <p:nvPr/>
        </p:nvSpPr>
        <p:spPr bwMode="auto">
          <a:xfrm>
            <a:off x="8113713" y="1108075"/>
            <a:ext cx="701675" cy="182563"/>
          </a:xfrm>
          <a:prstGeom prst="rect">
            <a:avLst/>
          </a:prstGeom>
          <a:noFill/>
          <a:ln w="9525">
            <a:noFill/>
            <a:miter lim="800000"/>
            <a:headEnd/>
            <a:tailEnd/>
          </a:ln>
        </p:spPr>
        <p:txBody>
          <a:bodyPr wrap="none" lIns="0" tIns="0" rIns="0" bIns="0">
            <a:spAutoFit/>
          </a:bodyPr>
          <a:lstStyle/>
          <a:p>
            <a:r>
              <a:rPr lang="en-US" sz="1200">
                <a:solidFill>
                  <a:srgbClr val="000000"/>
                </a:solidFill>
              </a:rPr>
              <a:t>No activity</a:t>
            </a:r>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2"/>
          <p:cNvSpPr>
            <a:spLocks noGrp="1"/>
          </p:cNvSpPr>
          <p:nvPr>
            <p:ph type="sldNum" sz="quarter" idx="10"/>
          </p:nvPr>
        </p:nvSpPr>
        <p:spPr/>
        <p:txBody>
          <a:bodyPr/>
          <a:lstStyle/>
          <a:p>
            <a:r>
              <a:rPr lang="en-US"/>
              <a:t> © 2007 AMR Research, Inc.   |   Page </a:t>
            </a:r>
            <a:fld id="{D9B82FD2-2432-4DF0-AFC3-633C5253DD70}" type="slidenum">
              <a:rPr lang="en-US" sz="1200"/>
              <a:pPr/>
              <a:t>16</a:t>
            </a:fld>
            <a:endParaRPr lang="en-US" sz="1200"/>
          </a:p>
        </p:txBody>
      </p:sp>
      <p:sp>
        <p:nvSpPr>
          <p:cNvPr id="882690" name="Rectangle 2"/>
          <p:cNvSpPr>
            <a:spLocks noChangeArrowheads="1"/>
          </p:cNvSpPr>
          <p:nvPr/>
        </p:nvSpPr>
        <p:spPr bwMode="auto">
          <a:xfrm>
            <a:off x="0" y="-9525"/>
            <a:ext cx="9144000" cy="533400"/>
          </a:xfrm>
          <a:prstGeom prst="rect">
            <a:avLst/>
          </a:prstGeom>
          <a:noFill/>
          <a:ln w="9525">
            <a:noFill/>
            <a:miter lim="800000"/>
            <a:headEnd/>
            <a:tailEnd/>
          </a:ln>
        </p:spPr>
        <p:txBody>
          <a:bodyPr anchor="ctr"/>
          <a:lstStyle/>
          <a:p>
            <a:pPr algn="l" eaLnBrk="1" hangingPunct="1"/>
            <a:r>
              <a:rPr lang="en-GB">
                <a:solidFill>
                  <a:schemeClr val="tx2"/>
                </a:solidFill>
                <a:latin typeface="Arial Black" pitchFamily="34" charset="0"/>
              </a:rPr>
              <a:t>Desired Capabilities From Mobility in Mfg Operations </a:t>
            </a:r>
            <a:endParaRPr lang="en-US">
              <a:solidFill>
                <a:schemeClr val="tx2"/>
              </a:solidFill>
              <a:latin typeface="Arial Black" pitchFamily="34" charset="0"/>
            </a:endParaRPr>
          </a:p>
        </p:txBody>
      </p:sp>
      <p:sp>
        <p:nvSpPr>
          <p:cNvPr id="882691" name="Text Box 3"/>
          <p:cNvSpPr txBox="1">
            <a:spLocks noChangeArrowheads="1"/>
          </p:cNvSpPr>
          <p:nvPr/>
        </p:nvSpPr>
        <p:spPr bwMode="auto">
          <a:xfrm>
            <a:off x="0" y="355600"/>
            <a:ext cx="6350000" cy="274638"/>
          </a:xfrm>
          <a:prstGeom prst="rect">
            <a:avLst/>
          </a:prstGeom>
          <a:noFill/>
          <a:ln w="9525" algn="ctr">
            <a:noFill/>
            <a:miter lim="800000"/>
            <a:headEnd/>
            <a:tailEnd/>
          </a:ln>
          <a:effectLst/>
        </p:spPr>
        <p:txBody>
          <a:bodyPr>
            <a:spAutoFit/>
          </a:bodyPr>
          <a:lstStyle/>
          <a:p>
            <a:pPr algn="l">
              <a:spcBef>
                <a:spcPct val="50000"/>
              </a:spcBef>
            </a:pPr>
            <a:r>
              <a:rPr lang="en-US" sz="1200" b="1" i="1">
                <a:solidFill>
                  <a:schemeClr val="tx2"/>
                </a:solidFill>
              </a:rPr>
              <a:t>% of Responses: N=76</a:t>
            </a:r>
            <a:endParaRPr lang="en-US" sz="2000" b="1" u="sng"/>
          </a:p>
        </p:txBody>
      </p:sp>
      <p:sp>
        <p:nvSpPr>
          <p:cNvPr id="882692" name="Text Box 4"/>
          <p:cNvSpPr txBox="1">
            <a:spLocks noChangeArrowheads="1"/>
          </p:cNvSpPr>
          <p:nvPr/>
        </p:nvSpPr>
        <p:spPr bwMode="auto">
          <a:xfrm>
            <a:off x="0" y="582613"/>
            <a:ext cx="8763000" cy="274637"/>
          </a:xfrm>
          <a:prstGeom prst="rect">
            <a:avLst/>
          </a:prstGeom>
          <a:noFill/>
          <a:ln w="9525" algn="ctr">
            <a:noFill/>
            <a:miter lim="800000"/>
            <a:headEnd/>
            <a:tailEnd/>
          </a:ln>
          <a:effectLst/>
        </p:spPr>
        <p:txBody>
          <a:bodyPr>
            <a:spAutoFit/>
          </a:bodyPr>
          <a:lstStyle/>
          <a:p>
            <a:pPr algn="l">
              <a:spcBef>
                <a:spcPct val="50000"/>
              </a:spcBef>
            </a:pPr>
            <a:r>
              <a:rPr lang="en-US" sz="1200" i="1">
                <a:solidFill>
                  <a:schemeClr val="tx2"/>
                </a:solidFill>
              </a:rPr>
              <a:t>Q. What capabilities is your company trying to address by using mobile technology in your manufacturing operations?</a:t>
            </a:r>
            <a:r>
              <a:rPr lang="en-US" sz="1200" b="1">
                <a:solidFill>
                  <a:schemeClr val="tx2"/>
                </a:solidFill>
              </a:rPr>
              <a:t> </a:t>
            </a:r>
          </a:p>
        </p:txBody>
      </p:sp>
      <p:sp>
        <p:nvSpPr>
          <p:cNvPr id="882694" name="Rectangle 6"/>
          <p:cNvSpPr>
            <a:spLocks noChangeArrowheads="1"/>
          </p:cNvSpPr>
          <p:nvPr/>
        </p:nvSpPr>
        <p:spPr bwMode="blackWhite">
          <a:xfrm>
            <a:off x="25400" y="5732463"/>
            <a:ext cx="9144000" cy="879475"/>
          </a:xfrm>
          <a:prstGeom prst="rect">
            <a:avLst/>
          </a:prstGeom>
          <a:noFill/>
          <a:ln w="19050" algn="ctr">
            <a:noFill/>
            <a:miter lim="800000"/>
            <a:headEnd type="none" w="sm" len="sm"/>
            <a:tailEnd type="none" w="sm" len="sm"/>
          </a:ln>
          <a:effectLst/>
        </p:spPr>
        <p:txBody>
          <a:bodyPr anchor="ctr"/>
          <a:lstStyle/>
          <a:p>
            <a:pPr algn="ctr">
              <a:lnSpc>
                <a:spcPct val="85000"/>
              </a:lnSpc>
              <a:spcBef>
                <a:spcPct val="10000"/>
              </a:spcBef>
            </a:pPr>
            <a:r>
              <a:rPr lang="en-US" sz="2000" b="1" i="1">
                <a:solidFill>
                  <a:srgbClr val="800000"/>
                </a:solidFill>
                <a:latin typeface="Verdana" pitchFamily="34" charset="0"/>
              </a:rPr>
              <a:t>66% of respondents are using/planning mobile technology deployments, and will increase spending 26% in 2008</a:t>
            </a:r>
          </a:p>
        </p:txBody>
      </p:sp>
      <p:pic>
        <p:nvPicPr>
          <p:cNvPr id="882697" name="Picture 9"/>
          <p:cNvPicPr>
            <a:picLocks noChangeAspect="1" noChangeArrowheads="1"/>
          </p:cNvPicPr>
          <p:nvPr/>
        </p:nvPicPr>
        <p:blipFill>
          <a:blip r:embed="rId3"/>
          <a:srcRect/>
          <a:stretch>
            <a:fillRect/>
          </a:stretch>
        </p:blipFill>
        <p:spPr bwMode="auto">
          <a:xfrm>
            <a:off x="5043488" y="866775"/>
            <a:ext cx="3529012" cy="158750"/>
          </a:xfrm>
          <a:prstGeom prst="rect">
            <a:avLst/>
          </a:prstGeom>
          <a:noFill/>
          <a:ln w="9525">
            <a:noFill/>
            <a:miter lim="800000"/>
            <a:headEnd/>
            <a:tailEnd/>
          </a:ln>
        </p:spPr>
      </p:pic>
      <p:sp>
        <p:nvSpPr>
          <p:cNvPr id="882698" name="Rectangle 10"/>
          <p:cNvSpPr>
            <a:spLocks noChangeArrowheads="1"/>
          </p:cNvSpPr>
          <p:nvPr/>
        </p:nvSpPr>
        <p:spPr bwMode="auto">
          <a:xfrm>
            <a:off x="5043488" y="866775"/>
            <a:ext cx="3529012" cy="158750"/>
          </a:xfrm>
          <a:prstGeom prst="rect">
            <a:avLst/>
          </a:prstGeom>
          <a:noFill/>
          <a:ln w="9525">
            <a:solidFill>
              <a:srgbClr val="000000"/>
            </a:solidFill>
            <a:miter lim="800000"/>
            <a:headEnd/>
            <a:tailEnd/>
          </a:ln>
        </p:spPr>
        <p:txBody>
          <a:bodyPr/>
          <a:lstStyle/>
          <a:p>
            <a:endParaRPr lang="en-US"/>
          </a:p>
        </p:txBody>
      </p:sp>
      <p:pic>
        <p:nvPicPr>
          <p:cNvPr id="882699" name="Picture 11"/>
          <p:cNvPicPr>
            <a:picLocks noChangeAspect="1" noChangeArrowheads="1"/>
          </p:cNvPicPr>
          <p:nvPr/>
        </p:nvPicPr>
        <p:blipFill>
          <a:blip r:embed="rId4"/>
          <a:srcRect/>
          <a:stretch>
            <a:fillRect/>
          </a:stretch>
        </p:blipFill>
        <p:spPr bwMode="auto">
          <a:xfrm>
            <a:off x="5043488" y="1244600"/>
            <a:ext cx="3300412" cy="158750"/>
          </a:xfrm>
          <a:prstGeom prst="rect">
            <a:avLst/>
          </a:prstGeom>
          <a:noFill/>
          <a:ln w="9525">
            <a:noFill/>
            <a:miter lim="800000"/>
            <a:headEnd/>
            <a:tailEnd/>
          </a:ln>
        </p:spPr>
      </p:pic>
      <p:sp>
        <p:nvSpPr>
          <p:cNvPr id="882700" name="Rectangle 12"/>
          <p:cNvSpPr>
            <a:spLocks noChangeArrowheads="1"/>
          </p:cNvSpPr>
          <p:nvPr/>
        </p:nvSpPr>
        <p:spPr bwMode="auto">
          <a:xfrm>
            <a:off x="5043488" y="1244600"/>
            <a:ext cx="3300412" cy="158750"/>
          </a:xfrm>
          <a:prstGeom prst="rect">
            <a:avLst/>
          </a:prstGeom>
          <a:noFill/>
          <a:ln w="9525">
            <a:solidFill>
              <a:srgbClr val="000000"/>
            </a:solidFill>
            <a:miter lim="800000"/>
            <a:headEnd/>
            <a:tailEnd/>
          </a:ln>
        </p:spPr>
        <p:txBody>
          <a:bodyPr/>
          <a:lstStyle/>
          <a:p>
            <a:endParaRPr lang="en-US"/>
          </a:p>
        </p:txBody>
      </p:sp>
      <p:pic>
        <p:nvPicPr>
          <p:cNvPr id="882701" name="Picture 13"/>
          <p:cNvPicPr>
            <a:picLocks noChangeAspect="1" noChangeArrowheads="1"/>
          </p:cNvPicPr>
          <p:nvPr/>
        </p:nvPicPr>
        <p:blipFill>
          <a:blip r:embed="rId5"/>
          <a:srcRect/>
          <a:stretch>
            <a:fillRect/>
          </a:stretch>
        </p:blipFill>
        <p:spPr bwMode="auto">
          <a:xfrm>
            <a:off x="5043488" y="1622425"/>
            <a:ext cx="2781300" cy="149225"/>
          </a:xfrm>
          <a:prstGeom prst="rect">
            <a:avLst/>
          </a:prstGeom>
          <a:noFill/>
          <a:ln w="9525">
            <a:noFill/>
            <a:miter lim="800000"/>
            <a:headEnd/>
            <a:tailEnd/>
          </a:ln>
        </p:spPr>
      </p:pic>
      <p:sp>
        <p:nvSpPr>
          <p:cNvPr id="882702" name="Rectangle 14"/>
          <p:cNvSpPr>
            <a:spLocks noChangeArrowheads="1"/>
          </p:cNvSpPr>
          <p:nvPr/>
        </p:nvSpPr>
        <p:spPr bwMode="auto">
          <a:xfrm>
            <a:off x="5043488" y="1622425"/>
            <a:ext cx="2781300" cy="149225"/>
          </a:xfrm>
          <a:prstGeom prst="rect">
            <a:avLst/>
          </a:prstGeom>
          <a:noFill/>
          <a:ln w="9525">
            <a:solidFill>
              <a:srgbClr val="000000"/>
            </a:solidFill>
            <a:miter lim="800000"/>
            <a:headEnd/>
            <a:tailEnd/>
          </a:ln>
        </p:spPr>
        <p:txBody>
          <a:bodyPr/>
          <a:lstStyle/>
          <a:p>
            <a:endParaRPr lang="en-US"/>
          </a:p>
        </p:txBody>
      </p:sp>
      <p:pic>
        <p:nvPicPr>
          <p:cNvPr id="882703" name="Picture 15"/>
          <p:cNvPicPr>
            <a:picLocks noChangeAspect="1" noChangeArrowheads="1"/>
          </p:cNvPicPr>
          <p:nvPr/>
        </p:nvPicPr>
        <p:blipFill>
          <a:blip r:embed="rId6"/>
          <a:srcRect/>
          <a:stretch>
            <a:fillRect/>
          </a:stretch>
        </p:blipFill>
        <p:spPr bwMode="auto">
          <a:xfrm>
            <a:off x="5043488" y="1992313"/>
            <a:ext cx="2708275" cy="157162"/>
          </a:xfrm>
          <a:prstGeom prst="rect">
            <a:avLst/>
          </a:prstGeom>
          <a:noFill/>
          <a:ln w="9525">
            <a:noFill/>
            <a:miter lim="800000"/>
            <a:headEnd/>
            <a:tailEnd/>
          </a:ln>
        </p:spPr>
      </p:pic>
      <p:sp>
        <p:nvSpPr>
          <p:cNvPr id="882704" name="Rectangle 16"/>
          <p:cNvSpPr>
            <a:spLocks noChangeArrowheads="1"/>
          </p:cNvSpPr>
          <p:nvPr/>
        </p:nvSpPr>
        <p:spPr bwMode="auto">
          <a:xfrm>
            <a:off x="5043488" y="1992313"/>
            <a:ext cx="2708275" cy="157162"/>
          </a:xfrm>
          <a:prstGeom prst="rect">
            <a:avLst/>
          </a:prstGeom>
          <a:noFill/>
          <a:ln w="9525">
            <a:solidFill>
              <a:srgbClr val="000000"/>
            </a:solidFill>
            <a:miter lim="800000"/>
            <a:headEnd/>
            <a:tailEnd/>
          </a:ln>
        </p:spPr>
        <p:txBody>
          <a:bodyPr/>
          <a:lstStyle/>
          <a:p>
            <a:endParaRPr lang="en-US"/>
          </a:p>
        </p:txBody>
      </p:sp>
      <p:pic>
        <p:nvPicPr>
          <p:cNvPr id="882705" name="Picture 17"/>
          <p:cNvPicPr>
            <a:picLocks noChangeAspect="1" noChangeArrowheads="1"/>
          </p:cNvPicPr>
          <p:nvPr/>
        </p:nvPicPr>
        <p:blipFill>
          <a:blip r:embed="rId7"/>
          <a:srcRect/>
          <a:stretch>
            <a:fillRect/>
          </a:stretch>
        </p:blipFill>
        <p:spPr bwMode="auto">
          <a:xfrm>
            <a:off x="5043488" y="2370138"/>
            <a:ext cx="2552700" cy="157162"/>
          </a:xfrm>
          <a:prstGeom prst="rect">
            <a:avLst/>
          </a:prstGeom>
          <a:noFill/>
          <a:ln w="9525">
            <a:noFill/>
            <a:miter lim="800000"/>
            <a:headEnd/>
            <a:tailEnd/>
          </a:ln>
        </p:spPr>
      </p:pic>
      <p:sp>
        <p:nvSpPr>
          <p:cNvPr id="882706" name="Rectangle 18"/>
          <p:cNvSpPr>
            <a:spLocks noChangeArrowheads="1"/>
          </p:cNvSpPr>
          <p:nvPr/>
        </p:nvSpPr>
        <p:spPr bwMode="auto">
          <a:xfrm>
            <a:off x="5043488" y="2370138"/>
            <a:ext cx="2552700" cy="157162"/>
          </a:xfrm>
          <a:prstGeom prst="rect">
            <a:avLst/>
          </a:prstGeom>
          <a:noFill/>
          <a:ln w="9525">
            <a:solidFill>
              <a:srgbClr val="000000"/>
            </a:solidFill>
            <a:miter lim="800000"/>
            <a:headEnd/>
            <a:tailEnd/>
          </a:ln>
        </p:spPr>
        <p:txBody>
          <a:bodyPr/>
          <a:lstStyle/>
          <a:p>
            <a:endParaRPr lang="en-US"/>
          </a:p>
        </p:txBody>
      </p:sp>
      <p:pic>
        <p:nvPicPr>
          <p:cNvPr id="882707" name="Picture 19"/>
          <p:cNvPicPr>
            <a:picLocks noChangeAspect="1" noChangeArrowheads="1"/>
          </p:cNvPicPr>
          <p:nvPr/>
        </p:nvPicPr>
        <p:blipFill>
          <a:blip r:embed="rId8"/>
          <a:srcRect/>
          <a:stretch>
            <a:fillRect/>
          </a:stretch>
        </p:blipFill>
        <p:spPr bwMode="auto">
          <a:xfrm>
            <a:off x="5043488" y="2747963"/>
            <a:ext cx="2479675" cy="157162"/>
          </a:xfrm>
          <a:prstGeom prst="rect">
            <a:avLst/>
          </a:prstGeom>
          <a:noFill/>
          <a:ln w="9525">
            <a:noFill/>
            <a:miter lim="800000"/>
            <a:headEnd/>
            <a:tailEnd/>
          </a:ln>
        </p:spPr>
      </p:pic>
      <p:sp>
        <p:nvSpPr>
          <p:cNvPr id="882708" name="Rectangle 20"/>
          <p:cNvSpPr>
            <a:spLocks noChangeArrowheads="1"/>
          </p:cNvSpPr>
          <p:nvPr/>
        </p:nvSpPr>
        <p:spPr bwMode="auto">
          <a:xfrm>
            <a:off x="5043488" y="2747963"/>
            <a:ext cx="2479675" cy="157162"/>
          </a:xfrm>
          <a:prstGeom prst="rect">
            <a:avLst/>
          </a:prstGeom>
          <a:noFill/>
          <a:ln w="9525">
            <a:solidFill>
              <a:srgbClr val="000000"/>
            </a:solidFill>
            <a:miter lim="800000"/>
            <a:headEnd/>
            <a:tailEnd/>
          </a:ln>
        </p:spPr>
        <p:txBody>
          <a:bodyPr/>
          <a:lstStyle/>
          <a:p>
            <a:endParaRPr lang="en-US"/>
          </a:p>
        </p:txBody>
      </p:sp>
      <p:pic>
        <p:nvPicPr>
          <p:cNvPr id="882709" name="Picture 21"/>
          <p:cNvPicPr>
            <a:picLocks noChangeAspect="1" noChangeArrowheads="1"/>
          </p:cNvPicPr>
          <p:nvPr/>
        </p:nvPicPr>
        <p:blipFill>
          <a:blip r:embed="rId9"/>
          <a:srcRect/>
          <a:stretch>
            <a:fillRect/>
          </a:stretch>
        </p:blipFill>
        <p:spPr bwMode="auto">
          <a:xfrm>
            <a:off x="5043488" y="3125788"/>
            <a:ext cx="2398712" cy="157162"/>
          </a:xfrm>
          <a:prstGeom prst="rect">
            <a:avLst/>
          </a:prstGeom>
          <a:noFill/>
          <a:ln w="9525">
            <a:noFill/>
            <a:miter lim="800000"/>
            <a:headEnd/>
            <a:tailEnd/>
          </a:ln>
        </p:spPr>
      </p:pic>
      <p:sp>
        <p:nvSpPr>
          <p:cNvPr id="882710" name="Rectangle 22"/>
          <p:cNvSpPr>
            <a:spLocks noChangeArrowheads="1"/>
          </p:cNvSpPr>
          <p:nvPr/>
        </p:nvSpPr>
        <p:spPr bwMode="auto">
          <a:xfrm>
            <a:off x="5043488" y="3125788"/>
            <a:ext cx="2398712" cy="157162"/>
          </a:xfrm>
          <a:prstGeom prst="rect">
            <a:avLst/>
          </a:prstGeom>
          <a:noFill/>
          <a:ln w="9525">
            <a:solidFill>
              <a:srgbClr val="000000"/>
            </a:solidFill>
            <a:miter lim="800000"/>
            <a:headEnd/>
            <a:tailEnd/>
          </a:ln>
        </p:spPr>
        <p:txBody>
          <a:bodyPr/>
          <a:lstStyle/>
          <a:p>
            <a:endParaRPr lang="en-US"/>
          </a:p>
        </p:txBody>
      </p:sp>
      <p:pic>
        <p:nvPicPr>
          <p:cNvPr id="882711" name="Picture 23"/>
          <p:cNvPicPr>
            <a:picLocks noChangeAspect="1" noChangeArrowheads="1"/>
          </p:cNvPicPr>
          <p:nvPr/>
        </p:nvPicPr>
        <p:blipFill>
          <a:blip r:embed="rId10"/>
          <a:srcRect/>
          <a:stretch>
            <a:fillRect/>
          </a:stretch>
        </p:blipFill>
        <p:spPr bwMode="auto">
          <a:xfrm>
            <a:off x="5043488" y="3503613"/>
            <a:ext cx="2398712" cy="149225"/>
          </a:xfrm>
          <a:prstGeom prst="rect">
            <a:avLst/>
          </a:prstGeom>
          <a:noFill/>
          <a:ln w="9525">
            <a:noFill/>
            <a:miter lim="800000"/>
            <a:headEnd/>
            <a:tailEnd/>
          </a:ln>
        </p:spPr>
      </p:pic>
      <p:sp>
        <p:nvSpPr>
          <p:cNvPr id="882712" name="Rectangle 24"/>
          <p:cNvSpPr>
            <a:spLocks noChangeArrowheads="1"/>
          </p:cNvSpPr>
          <p:nvPr/>
        </p:nvSpPr>
        <p:spPr bwMode="auto">
          <a:xfrm>
            <a:off x="5043488" y="3503613"/>
            <a:ext cx="2398712" cy="149225"/>
          </a:xfrm>
          <a:prstGeom prst="rect">
            <a:avLst/>
          </a:prstGeom>
          <a:noFill/>
          <a:ln w="9525">
            <a:solidFill>
              <a:srgbClr val="000000"/>
            </a:solidFill>
            <a:miter lim="800000"/>
            <a:headEnd/>
            <a:tailEnd/>
          </a:ln>
        </p:spPr>
        <p:txBody>
          <a:bodyPr/>
          <a:lstStyle/>
          <a:p>
            <a:endParaRPr lang="en-US"/>
          </a:p>
        </p:txBody>
      </p:sp>
      <p:pic>
        <p:nvPicPr>
          <p:cNvPr id="882713" name="Picture 25"/>
          <p:cNvPicPr>
            <a:picLocks noChangeAspect="1" noChangeArrowheads="1"/>
          </p:cNvPicPr>
          <p:nvPr/>
        </p:nvPicPr>
        <p:blipFill>
          <a:blip r:embed="rId11"/>
          <a:srcRect/>
          <a:stretch>
            <a:fillRect/>
          </a:stretch>
        </p:blipFill>
        <p:spPr bwMode="auto">
          <a:xfrm>
            <a:off x="5043488" y="3871913"/>
            <a:ext cx="2024062" cy="158750"/>
          </a:xfrm>
          <a:prstGeom prst="rect">
            <a:avLst/>
          </a:prstGeom>
          <a:noFill/>
          <a:ln w="9525">
            <a:noFill/>
            <a:miter lim="800000"/>
            <a:headEnd/>
            <a:tailEnd/>
          </a:ln>
        </p:spPr>
      </p:pic>
      <p:sp>
        <p:nvSpPr>
          <p:cNvPr id="882714" name="Rectangle 26"/>
          <p:cNvSpPr>
            <a:spLocks noChangeArrowheads="1"/>
          </p:cNvSpPr>
          <p:nvPr/>
        </p:nvSpPr>
        <p:spPr bwMode="auto">
          <a:xfrm>
            <a:off x="5043488" y="3871913"/>
            <a:ext cx="2024062" cy="158750"/>
          </a:xfrm>
          <a:prstGeom prst="rect">
            <a:avLst/>
          </a:prstGeom>
          <a:noFill/>
          <a:ln w="9525">
            <a:solidFill>
              <a:srgbClr val="000000"/>
            </a:solidFill>
            <a:miter lim="800000"/>
            <a:headEnd/>
            <a:tailEnd/>
          </a:ln>
        </p:spPr>
        <p:txBody>
          <a:bodyPr/>
          <a:lstStyle/>
          <a:p>
            <a:endParaRPr lang="en-US"/>
          </a:p>
        </p:txBody>
      </p:sp>
      <p:pic>
        <p:nvPicPr>
          <p:cNvPr id="882715" name="Picture 27"/>
          <p:cNvPicPr>
            <a:picLocks noChangeAspect="1" noChangeArrowheads="1"/>
          </p:cNvPicPr>
          <p:nvPr/>
        </p:nvPicPr>
        <p:blipFill>
          <a:blip r:embed="rId12"/>
          <a:srcRect/>
          <a:stretch>
            <a:fillRect/>
          </a:stretch>
        </p:blipFill>
        <p:spPr bwMode="auto">
          <a:xfrm>
            <a:off x="5043488" y="4249738"/>
            <a:ext cx="1878012" cy="158750"/>
          </a:xfrm>
          <a:prstGeom prst="rect">
            <a:avLst/>
          </a:prstGeom>
          <a:noFill/>
          <a:ln w="9525">
            <a:noFill/>
            <a:miter lim="800000"/>
            <a:headEnd/>
            <a:tailEnd/>
          </a:ln>
        </p:spPr>
      </p:pic>
      <p:sp>
        <p:nvSpPr>
          <p:cNvPr id="882716" name="Rectangle 28"/>
          <p:cNvSpPr>
            <a:spLocks noChangeArrowheads="1"/>
          </p:cNvSpPr>
          <p:nvPr/>
        </p:nvSpPr>
        <p:spPr bwMode="auto">
          <a:xfrm>
            <a:off x="5043488" y="4249738"/>
            <a:ext cx="1878012" cy="158750"/>
          </a:xfrm>
          <a:prstGeom prst="rect">
            <a:avLst/>
          </a:prstGeom>
          <a:noFill/>
          <a:ln w="9525">
            <a:solidFill>
              <a:srgbClr val="000000"/>
            </a:solidFill>
            <a:miter lim="800000"/>
            <a:headEnd/>
            <a:tailEnd/>
          </a:ln>
        </p:spPr>
        <p:txBody>
          <a:bodyPr/>
          <a:lstStyle/>
          <a:p>
            <a:endParaRPr lang="en-US"/>
          </a:p>
        </p:txBody>
      </p:sp>
      <p:pic>
        <p:nvPicPr>
          <p:cNvPr id="882717" name="Picture 29"/>
          <p:cNvPicPr>
            <a:picLocks noChangeAspect="1" noChangeArrowheads="1"/>
          </p:cNvPicPr>
          <p:nvPr/>
        </p:nvPicPr>
        <p:blipFill>
          <a:blip r:embed="rId13"/>
          <a:srcRect/>
          <a:stretch>
            <a:fillRect/>
          </a:stretch>
        </p:blipFill>
        <p:spPr bwMode="auto">
          <a:xfrm>
            <a:off x="5043488" y="4629150"/>
            <a:ext cx="1422400" cy="157163"/>
          </a:xfrm>
          <a:prstGeom prst="rect">
            <a:avLst/>
          </a:prstGeom>
          <a:noFill/>
          <a:ln w="9525">
            <a:noFill/>
            <a:miter lim="800000"/>
            <a:headEnd/>
            <a:tailEnd/>
          </a:ln>
        </p:spPr>
      </p:pic>
      <p:sp>
        <p:nvSpPr>
          <p:cNvPr id="882718" name="Rectangle 30"/>
          <p:cNvSpPr>
            <a:spLocks noChangeArrowheads="1"/>
          </p:cNvSpPr>
          <p:nvPr/>
        </p:nvSpPr>
        <p:spPr bwMode="auto">
          <a:xfrm>
            <a:off x="5043488" y="4629150"/>
            <a:ext cx="1422400" cy="157163"/>
          </a:xfrm>
          <a:prstGeom prst="rect">
            <a:avLst/>
          </a:prstGeom>
          <a:noFill/>
          <a:ln w="9525">
            <a:solidFill>
              <a:srgbClr val="000000"/>
            </a:solidFill>
            <a:miter lim="800000"/>
            <a:headEnd/>
            <a:tailEnd/>
          </a:ln>
        </p:spPr>
        <p:txBody>
          <a:bodyPr/>
          <a:lstStyle/>
          <a:p>
            <a:endParaRPr lang="en-US"/>
          </a:p>
        </p:txBody>
      </p:sp>
      <p:pic>
        <p:nvPicPr>
          <p:cNvPr id="882719" name="Picture 31"/>
          <p:cNvPicPr>
            <a:picLocks noChangeAspect="1" noChangeArrowheads="1"/>
          </p:cNvPicPr>
          <p:nvPr/>
        </p:nvPicPr>
        <p:blipFill>
          <a:blip r:embed="rId14"/>
          <a:srcRect/>
          <a:stretch>
            <a:fillRect/>
          </a:stretch>
        </p:blipFill>
        <p:spPr bwMode="auto">
          <a:xfrm>
            <a:off x="5043488" y="5006975"/>
            <a:ext cx="1349375" cy="149225"/>
          </a:xfrm>
          <a:prstGeom prst="rect">
            <a:avLst/>
          </a:prstGeom>
          <a:noFill/>
          <a:ln w="9525">
            <a:noFill/>
            <a:miter lim="800000"/>
            <a:headEnd/>
            <a:tailEnd/>
          </a:ln>
        </p:spPr>
      </p:pic>
      <p:sp>
        <p:nvSpPr>
          <p:cNvPr id="882720" name="Rectangle 32"/>
          <p:cNvSpPr>
            <a:spLocks noChangeArrowheads="1"/>
          </p:cNvSpPr>
          <p:nvPr/>
        </p:nvSpPr>
        <p:spPr bwMode="auto">
          <a:xfrm>
            <a:off x="5043488" y="5006975"/>
            <a:ext cx="1349375" cy="149225"/>
          </a:xfrm>
          <a:prstGeom prst="rect">
            <a:avLst/>
          </a:prstGeom>
          <a:noFill/>
          <a:ln w="9525">
            <a:solidFill>
              <a:srgbClr val="000000"/>
            </a:solidFill>
            <a:miter lim="800000"/>
            <a:headEnd/>
            <a:tailEnd/>
          </a:ln>
        </p:spPr>
        <p:txBody>
          <a:bodyPr/>
          <a:lstStyle/>
          <a:p>
            <a:endParaRPr lang="en-US"/>
          </a:p>
        </p:txBody>
      </p:sp>
      <p:pic>
        <p:nvPicPr>
          <p:cNvPr id="882721" name="Picture 33"/>
          <p:cNvPicPr>
            <a:picLocks noChangeAspect="1" noChangeArrowheads="1"/>
          </p:cNvPicPr>
          <p:nvPr/>
        </p:nvPicPr>
        <p:blipFill>
          <a:blip r:embed="rId15"/>
          <a:srcRect/>
          <a:stretch>
            <a:fillRect/>
          </a:stretch>
        </p:blipFill>
        <p:spPr bwMode="auto">
          <a:xfrm>
            <a:off x="5043488" y="5375275"/>
            <a:ext cx="1203325" cy="158750"/>
          </a:xfrm>
          <a:prstGeom prst="rect">
            <a:avLst/>
          </a:prstGeom>
          <a:noFill/>
          <a:ln w="9525">
            <a:noFill/>
            <a:miter lim="800000"/>
            <a:headEnd/>
            <a:tailEnd/>
          </a:ln>
        </p:spPr>
      </p:pic>
      <p:sp>
        <p:nvSpPr>
          <p:cNvPr id="882722" name="Rectangle 34"/>
          <p:cNvSpPr>
            <a:spLocks noChangeArrowheads="1"/>
          </p:cNvSpPr>
          <p:nvPr/>
        </p:nvSpPr>
        <p:spPr bwMode="auto">
          <a:xfrm>
            <a:off x="5043488" y="5375275"/>
            <a:ext cx="1203325" cy="158750"/>
          </a:xfrm>
          <a:prstGeom prst="rect">
            <a:avLst/>
          </a:prstGeom>
          <a:noFill/>
          <a:ln w="9525">
            <a:solidFill>
              <a:srgbClr val="000000"/>
            </a:solidFill>
            <a:miter lim="800000"/>
            <a:headEnd/>
            <a:tailEnd/>
          </a:ln>
        </p:spPr>
        <p:txBody>
          <a:bodyPr/>
          <a:lstStyle/>
          <a:p>
            <a:endParaRPr lang="en-US"/>
          </a:p>
        </p:txBody>
      </p:sp>
      <p:pic>
        <p:nvPicPr>
          <p:cNvPr id="882723" name="Picture 35"/>
          <p:cNvPicPr>
            <a:picLocks noChangeAspect="1" noChangeArrowheads="1"/>
          </p:cNvPicPr>
          <p:nvPr/>
        </p:nvPicPr>
        <p:blipFill>
          <a:blip r:embed="rId16"/>
          <a:srcRect/>
          <a:stretch>
            <a:fillRect/>
          </a:stretch>
        </p:blipFill>
        <p:spPr bwMode="auto">
          <a:xfrm>
            <a:off x="5043488" y="5753100"/>
            <a:ext cx="73025" cy="158750"/>
          </a:xfrm>
          <a:prstGeom prst="rect">
            <a:avLst/>
          </a:prstGeom>
          <a:noFill/>
          <a:ln w="9525">
            <a:noFill/>
            <a:miter lim="800000"/>
            <a:headEnd/>
            <a:tailEnd/>
          </a:ln>
        </p:spPr>
      </p:pic>
      <p:sp>
        <p:nvSpPr>
          <p:cNvPr id="882724" name="Rectangle 36"/>
          <p:cNvSpPr>
            <a:spLocks noChangeArrowheads="1"/>
          </p:cNvSpPr>
          <p:nvPr/>
        </p:nvSpPr>
        <p:spPr bwMode="auto">
          <a:xfrm>
            <a:off x="5043488" y="5753100"/>
            <a:ext cx="73025" cy="158750"/>
          </a:xfrm>
          <a:prstGeom prst="rect">
            <a:avLst/>
          </a:prstGeom>
          <a:noFill/>
          <a:ln w="9525">
            <a:solidFill>
              <a:srgbClr val="000000"/>
            </a:solidFill>
            <a:miter lim="800000"/>
            <a:headEnd/>
            <a:tailEnd/>
          </a:ln>
        </p:spPr>
        <p:txBody>
          <a:bodyPr/>
          <a:lstStyle/>
          <a:p>
            <a:endParaRPr lang="en-US"/>
          </a:p>
        </p:txBody>
      </p:sp>
      <p:sp>
        <p:nvSpPr>
          <p:cNvPr id="882725" name="Line 37"/>
          <p:cNvSpPr>
            <a:spLocks noChangeShapeType="1"/>
          </p:cNvSpPr>
          <p:nvPr/>
        </p:nvSpPr>
        <p:spPr bwMode="auto">
          <a:xfrm>
            <a:off x="5043488" y="762000"/>
            <a:ext cx="1587" cy="5264150"/>
          </a:xfrm>
          <a:prstGeom prst="line">
            <a:avLst/>
          </a:prstGeom>
          <a:noFill/>
          <a:ln w="0">
            <a:solidFill>
              <a:srgbClr val="000000"/>
            </a:solidFill>
            <a:round/>
            <a:headEnd/>
            <a:tailEnd/>
          </a:ln>
        </p:spPr>
        <p:txBody>
          <a:bodyPr/>
          <a:lstStyle/>
          <a:p>
            <a:endParaRPr lang="en-US"/>
          </a:p>
        </p:txBody>
      </p:sp>
      <p:sp>
        <p:nvSpPr>
          <p:cNvPr id="882726" name="Line 38"/>
          <p:cNvSpPr>
            <a:spLocks noChangeShapeType="1"/>
          </p:cNvSpPr>
          <p:nvPr/>
        </p:nvSpPr>
        <p:spPr bwMode="auto">
          <a:xfrm>
            <a:off x="5014913" y="762000"/>
            <a:ext cx="28575" cy="1588"/>
          </a:xfrm>
          <a:prstGeom prst="line">
            <a:avLst/>
          </a:prstGeom>
          <a:noFill/>
          <a:ln w="0">
            <a:solidFill>
              <a:srgbClr val="000000"/>
            </a:solidFill>
            <a:round/>
            <a:headEnd/>
            <a:tailEnd/>
          </a:ln>
        </p:spPr>
        <p:txBody>
          <a:bodyPr/>
          <a:lstStyle/>
          <a:p>
            <a:endParaRPr lang="en-US"/>
          </a:p>
        </p:txBody>
      </p:sp>
      <p:sp>
        <p:nvSpPr>
          <p:cNvPr id="882727" name="Line 39"/>
          <p:cNvSpPr>
            <a:spLocks noChangeShapeType="1"/>
          </p:cNvSpPr>
          <p:nvPr/>
        </p:nvSpPr>
        <p:spPr bwMode="auto">
          <a:xfrm>
            <a:off x="5014913" y="1139825"/>
            <a:ext cx="28575" cy="1588"/>
          </a:xfrm>
          <a:prstGeom prst="line">
            <a:avLst/>
          </a:prstGeom>
          <a:noFill/>
          <a:ln w="0">
            <a:solidFill>
              <a:srgbClr val="000000"/>
            </a:solidFill>
            <a:round/>
            <a:headEnd/>
            <a:tailEnd/>
          </a:ln>
        </p:spPr>
        <p:txBody>
          <a:bodyPr/>
          <a:lstStyle/>
          <a:p>
            <a:endParaRPr lang="en-US"/>
          </a:p>
        </p:txBody>
      </p:sp>
      <p:sp>
        <p:nvSpPr>
          <p:cNvPr id="882728" name="Line 40"/>
          <p:cNvSpPr>
            <a:spLocks noChangeShapeType="1"/>
          </p:cNvSpPr>
          <p:nvPr/>
        </p:nvSpPr>
        <p:spPr bwMode="auto">
          <a:xfrm>
            <a:off x="5014913" y="1517650"/>
            <a:ext cx="28575" cy="1588"/>
          </a:xfrm>
          <a:prstGeom prst="line">
            <a:avLst/>
          </a:prstGeom>
          <a:noFill/>
          <a:ln w="0">
            <a:solidFill>
              <a:srgbClr val="000000"/>
            </a:solidFill>
            <a:round/>
            <a:headEnd/>
            <a:tailEnd/>
          </a:ln>
        </p:spPr>
        <p:txBody>
          <a:bodyPr/>
          <a:lstStyle/>
          <a:p>
            <a:endParaRPr lang="en-US"/>
          </a:p>
        </p:txBody>
      </p:sp>
      <p:sp>
        <p:nvSpPr>
          <p:cNvPr id="882729" name="Line 41"/>
          <p:cNvSpPr>
            <a:spLocks noChangeShapeType="1"/>
          </p:cNvSpPr>
          <p:nvPr/>
        </p:nvSpPr>
        <p:spPr bwMode="auto">
          <a:xfrm>
            <a:off x="5014913" y="1885950"/>
            <a:ext cx="28575" cy="1588"/>
          </a:xfrm>
          <a:prstGeom prst="line">
            <a:avLst/>
          </a:prstGeom>
          <a:noFill/>
          <a:ln w="0">
            <a:solidFill>
              <a:srgbClr val="000000"/>
            </a:solidFill>
            <a:round/>
            <a:headEnd/>
            <a:tailEnd/>
          </a:ln>
        </p:spPr>
        <p:txBody>
          <a:bodyPr/>
          <a:lstStyle/>
          <a:p>
            <a:endParaRPr lang="en-US"/>
          </a:p>
        </p:txBody>
      </p:sp>
      <p:sp>
        <p:nvSpPr>
          <p:cNvPr id="882730" name="Line 42"/>
          <p:cNvSpPr>
            <a:spLocks noChangeShapeType="1"/>
          </p:cNvSpPr>
          <p:nvPr/>
        </p:nvSpPr>
        <p:spPr bwMode="auto">
          <a:xfrm>
            <a:off x="5014913" y="2263775"/>
            <a:ext cx="28575" cy="1588"/>
          </a:xfrm>
          <a:prstGeom prst="line">
            <a:avLst/>
          </a:prstGeom>
          <a:noFill/>
          <a:ln w="0">
            <a:solidFill>
              <a:srgbClr val="000000"/>
            </a:solidFill>
            <a:round/>
            <a:headEnd/>
            <a:tailEnd/>
          </a:ln>
        </p:spPr>
        <p:txBody>
          <a:bodyPr/>
          <a:lstStyle/>
          <a:p>
            <a:endParaRPr lang="en-US"/>
          </a:p>
        </p:txBody>
      </p:sp>
      <p:sp>
        <p:nvSpPr>
          <p:cNvPr id="882731" name="Line 43"/>
          <p:cNvSpPr>
            <a:spLocks noChangeShapeType="1"/>
          </p:cNvSpPr>
          <p:nvPr/>
        </p:nvSpPr>
        <p:spPr bwMode="auto">
          <a:xfrm>
            <a:off x="5014913" y="2641600"/>
            <a:ext cx="28575" cy="1588"/>
          </a:xfrm>
          <a:prstGeom prst="line">
            <a:avLst/>
          </a:prstGeom>
          <a:noFill/>
          <a:ln w="0">
            <a:solidFill>
              <a:srgbClr val="000000"/>
            </a:solidFill>
            <a:round/>
            <a:headEnd/>
            <a:tailEnd/>
          </a:ln>
        </p:spPr>
        <p:txBody>
          <a:bodyPr/>
          <a:lstStyle/>
          <a:p>
            <a:endParaRPr lang="en-US"/>
          </a:p>
        </p:txBody>
      </p:sp>
      <p:sp>
        <p:nvSpPr>
          <p:cNvPr id="882732" name="Line 44"/>
          <p:cNvSpPr>
            <a:spLocks noChangeShapeType="1"/>
          </p:cNvSpPr>
          <p:nvPr/>
        </p:nvSpPr>
        <p:spPr bwMode="auto">
          <a:xfrm>
            <a:off x="5014913" y="3019425"/>
            <a:ext cx="28575" cy="1588"/>
          </a:xfrm>
          <a:prstGeom prst="line">
            <a:avLst/>
          </a:prstGeom>
          <a:noFill/>
          <a:ln w="0">
            <a:solidFill>
              <a:srgbClr val="000000"/>
            </a:solidFill>
            <a:round/>
            <a:headEnd/>
            <a:tailEnd/>
          </a:ln>
        </p:spPr>
        <p:txBody>
          <a:bodyPr/>
          <a:lstStyle/>
          <a:p>
            <a:endParaRPr lang="en-US"/>
          </a:p>
        </p:txBody>
      </p:sp>
      <p:sp>
        <p:nvSpPr>
          <p:cNvPr id="882733" name="Line 45"/>
          <p:cNvSpPr>
            <a:spLocks noChangeShapeType="1"/>
          </p:cNvSpPr>
          <p:nvPr/>
        </p:nvSpPr>
        <p:spPr bwMode="auto">
          <a:xfrm>
            <a:off x="5014913" y="3397250"/>
            <a:ext cx="28575" cy="1588"/>
          </a:xfrm>
          <a:prstGeom prst="line">
            <a:avLst/>
          </a:prstGeom>
          <a:noFill/>
          <a:ln w="0">
            <a:solidFill>
              <a:srgbClr val="000000"/>
            </a:solidFill>
            <a:round/>
            <a:headEnd/>
            <a:tailEnd/>
          </a:ln>
        </p:spPr>
        <p:txBody>
          <a:bodyPr/>
          <a:lstStyle/>
          <a:p>
            <a:endParaRPr lang="en-US"/>
          </a:p>
        </p:txBody>
      </p:sp>
      <p:sp>
        <p:nvSpPr>
          <p:cNvPr id="882734" name="Line 46"/>
          <p:cNvSpPr>
            <a:spLocks noChangeShapeType="1"/>
          </p:cNvSpPr>
          <p:nvPr/>
        </p:nvSpPr>
        <p:spPr bwMode="auto">
          <a:xfrm>
            <a:off x="5014913" y="3767138"/>
            <a:ext cx="28575" cy="1587"/>
          </a:xfrm>
          <a:prstGeom prst="line">
            <a:avLst/>
          </a:prstGeom>
          <a:noFill/>
          <a:ln w="0">
            <a:solidFill>
              <a:srgbClr val="000000"/>
            </a:solidFill>
            <a:round/>
            <a:headEnd/>
            <a:tailEnd/>
          </a:ln>
        </p:spPr>
        <p:txBody>
          <a:bodyPr/>
          <a:lstStyle/>
          <a:p>
            <a:endParaRPr lang="en-US"/>
          </a:p>
        </p:txBody>
      </p:sp>
      <p:sp>
        <p:nvSpPr>
          <p:cNvPr id="882735" name="Line 47"/>
          <p:cNvSpPr>
            <a:spLocks noChangeShapeType="1"/>
          </p:cNvSpPr>
          <p:nvPr/>
        </p:nvSpPr>
        <p:spPr bwMode="auto">
          <a:xfrm>
            <a:off x="5014913" y="4144963"/>
            <a:ext cx="28575" cy="1587"/>
          </a:xfrm>
          <a:prstGeom prst="line">
            <a:avLst/>
          </a:prstGeom>
          <a:noFill/>
          <a:ln w="0">
            <a:solidFill>
              <a:srgbClr val="000000"/>
            </a:solidFill>
            <a:round/>
            <a:headEnd/>
            <a:tailEnd/>
          </a:ln>
        </p:spPr>
        <p:txBody>
          <a:bodyPr/>
          <a:lstStyle/>
          <a:p>
            <a:endParaRPr lang="en-US"/>
          </a:p>
        </p:txBody>
      </p:sp>
      <p:sp>
        <p:nvSpPr>
          <p:cNvPr id="882736" name="Line 48"/>
          <p:cNvSpPr>
            <a:spLocks noChangeShapeType="1"/>
          </p:cNvSpPr>
          <p:nvPr/>
        </p:nvSpPr>
        <p:spPr bwMode="auto">
          <a:xfrm>
            <a:off x="5014913" y="4522788"/>
            <a:ext cx="28575" cy="1587"/>
          </a:xfrm>
          <a:prstGeom prst="line">
            <a:avLst/>
          </a:prstGeom>
          <a:noFill/>
          <a:ln w="0">
            <a:solidFill>
              <a:srgbClr val="000000"/>
            </a:solidFill>
            <a:round/>
            <a:headEnd/>
            <a:tailEnd/>
          </a:ln>
        </p:spPr>
        <p:txBody>
          <a:bodyPr/>
          <a:lstStyle/>
          <a:p>
            <a:endParaRPr lang="en-US"/>
          </a:p>
        </p:txBody>
      </p:sp>
      <p:sp>
        <p:nvSpPr>
          <p:cNvPr id="882737" name="Line 49"/>
          <p:cNvSpPr>
            <a:spLocks noChangeShapeType="1"/>
          </p:cNvSpPr>
          <p:nvPr/>
        </p:nvSpPr>
        <p:spPr bwMode="auto">
          <a:xfrm>
            <a:off x="5014913" y="4900613"/>
            <a:ext cx="28575" cy="1587"/>
          </a:xfrm>
          <a:prstGeom prst="line">
            <a:avLst/>
          </a:prstGeom>
          <a:noFill/>
          <a:ln w="0">
            <a:solidFill>
              <a:srgbClr val="000000"/>
            </a:solidFill>
            <a:round/>
            <a:headEnd/>
            <a:tailEnd/>
          </a:ln>
        </p:spPr>
        <p:txBody>
          <a:bodyPr/>
          <a:lstStyle/>
          <a:p>
            <a:endParaRPr lang="en-US"/>
          </a:p>
        </p:txBody>
      </p:sp>
      <p:sp>
        <p:nvSpPr>
          <p:cNvPr id="882738" name="Line 50"/>
          <p:cNvSpPr>
            <a:spLocks noChangeShapeType="1"/>
          </p:cNvSpPr>
          <p:nvPr/>
        </p:nvSpPr>
        <p:spPr bwMode="auto">
          <a:xfrm>
            <a:off x="5014913" y="5270500"/>
            <a:ext cx="28575" cy="1588"/>
          </a:xfrm>
          <a:prstGeom prst="line">
            <a:avLst/>
          </a:prstGeom>
          <a:noFill/>
          <a:ln w="0">
            <a:solidFill>
              <a:srgbClr val="000000"/>
            </a:solidFill>
            <a:round/>
            <a:headEnd/>
            <a:tailEnd/>
          </a:ln>
        </p:spPr>
        <p:txBody>
          <a:bodyPr/>
          <a:lstStyle/>
          <a:p>
            <a:endParaRPr lang="en-US"/>
          </a:p>
        </p:txBody>
      </p:sp>
      <p:sp>
        <p:nvSpPr>
          <p:cNvPr id="882739" name="Line 51"/>
          <p:cNvSpPr>
            <a:spLocks noChangeShapeType="1"/>
          </p:cNvSpPr>
          <p:nvPr/>
        </p:nvSpPr>
        <p:spPr bwMode="auto">
          <a:xfrm>
            <a:off x="5014913" y="5648325"/>
            <a:ext cx="28575" cy="1588"/>
          </a:xfrm>
          <a:prstGeom prst="line">
            <a:avLst/>
          </a:prstGeom>
          <a:noFill/>
          <a:ln w="0">
            <a:solidFill>
              <a:srgbClr val="000000"/>
            </a:solidFill>
            <a:round/>
            <a:headEnd/>
            <a:tailEnd/>
          </a:ln>
        </p:spPr>
        <p:txBody>
          <a:bodyPr/>
          <a:lstStyle/>
          <a:p>
            <a:endParaRPr lang="en-US"/>
          </a:p>
        </p:txBody>
      </p:sp>
      <p:sp>
        <p:nvSpPr>
          <p:cNvPr id="882740" name="Line 52"/>
          <p:cNvSpPr>
            <a:spLocks noChangeShapeType="1"/>
          </p:cNvSpPr>
          <p:nvPr/>
        </p:nvSpPr>
        <p:spPr bwMode="auto">
          <a:xfrm>
            <a:off x="5014913" y="6026150"/>
            <a:ext cx="28575" cy="1588"/>
          </a:xfrm>
          <a:prstGeom prst="line">
            <a:avLst/>
          </a:prstGeom>
          <a:noFill/>
          <a:ln w="0">
            <a:solidFill>
              <a:srgbClr val="000000"/>
            </a:solidFill>
            <a:round/>
            <a:headEnd/>
            <a:tailEnd/>
          </a:ln>
        </p:spPr>
        <p:txBody>
          <a:bodyPr/>
          <a:lstStyle/>
          <a:p>
            <a:endParaRPr lang="en-US"/>
          </a:p>
        </p:txBody>
      </p:sp>
      <p:sp>
        <p:nvSpPr>
          <p:cNvPr id="882741" name="Rectangle 53"/>
          <p:cNvSpPr>
            <a:spLocks noChangeArrowheads="1"/>
          </p:cNvSpPr>
          <p:nvPr/>
        </p:nvSpPr>
        <p:spPr bwMode="auto">
          <a:xfrm>
            <a:off x="8474075" y="1262063"/>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58%</a:t>
            </a:r>
            <a:endParaRPr lang="en-US" sz="3200"/>
          </a:p>
        </p:txBody>
      </p:sp>
      <p:sp>
        <p:nvSpPr>
          <p:cNvPr id="882742" name="Rectangle 54"/>
          <p:cNvSpPr>
            <a:spLocks noChangeArrowheads="1"/>
          </p:cNvSpPr>
          <p:nvPr/>
        </p:nvSpPr>
        <p:spPr bwMode="auto">
          <a:xfrm>
            <a:off x="7954963" y="1631950"/>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49%</a:t>
            </a:r>
            <a:endParaRPr lang="en-US" sz="3200"/>
          </a:p>
        </p:txBody>
      </p:sp>
      <p:sp>
        <p:nvSpPr>
          <p:cNvPr id="882743" name="Rectangle 55"/>
          <p:cNvSpPr>
            <a:spLocks noChangeArrowheads="1"/>
          </p:cNvSpPr>
          <p:nvPr/>
        </p:nvSpPr>
        <p:spPr bwMode="auto">
          <a:xfrm>
            <a:off x="7881938" y="2009775"/>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47%</a:t>
            </a:r>
            <a:endParaRPr lang="en-US" sz="3200"/>
          </a:p>
        </p:txBody>
      </p:sp>
      <p:sp>
        <p:nvSpPr>
          <p:cNvPr id="882744" name="Rectangle 56"/>
          <p:cNvSpPr>
            <a:spLocks noChangeArrowheads="1"/>
          </p:cNvSpPr>
          <p:nvPr/>
        </p:nvSpPr>
        <p:spPr bwMode="auto">
          <a:xfrm>
            <a:off x="7726363" y="2387600"/>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45%</a:t>
            </a:r>
            <a:endParaRPr lang="en-US" sz="3200"/>
          </a:p>
        </p:txBody>
      </p:sp>
      <p:sp>
        <p:nvSpPr>
          <p:cNvPr id="882745" name="Rectangle 57"/>
          <p:cNvSpPr>
            <a:spLocks noChangeArrowheads="1"/>
          </p:cNvSpPr>
          <p:nvPr/>
        </p:nvSpPr>
        <p:spPr bwMode="auto">
          <a:xfrm>
            <a:off x="7653338" y="2765425"/>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43%</a:t>
            </a:r>
            <a:endParaRPr lang="en-US" sz="3200"/>
          </a:p>
        </p:txBody>
      </p:sp>
      <p:sp>
        <p:nvSpPr>
          <p:cNvPr id="882746" name="Rectangle 58"/>
          <p:cNvSpPr>
            <a:spLocks noChangeArrowheads="1"/>
          </p:cNvSpPr>
          <p:nvPr/>
        </p:nvSpPr>
        <p:spPr bwMode="auto">
          <a:xfrm>
            <a:off x="7570788" y="3143250"/>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42%</a:t>
            </a:r>
            <a:endParaRPr lang="en-US" sz="3200"/>
          </a:p>
        </p:txBody>
      </p:sp>
      <p:sp>
        <p:nvSpPr>
          <p:cNvPr id="882747" name="Rectangle 59"/>
          <p:cNvSpPr>
            <a:spLocks noChangeArrowheads="1"/>
          </p:cNvSpPr>
          <p:nvPr/>
        </p:nvSpPr>
        <p:spPr bwMode="auto">
          <a:xfrm>
            <a:off x="7570788" y="3511550"/>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42%</a:t>
            </a:r>
            <a:endParaRPr lang="en-US" sz="3200"/>
          </a:p>
        </p:txBody>
      </p:sp>
      <p:sp>
        <p:nvSpPr>
          <p:cNvPr id="882748" name="Rectangle 60"/>
          <p:cNvSpPr>
            <a:spLocks noChangeArrowheads="1"/>
          </p:cNvSpPr>
          <p:nvPr/>
        </p:nvSpPr>
        <p:spPr bwMode="auto">
          <a:xfrm>
            <a:off x="7197725" y="3890963"/>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36%</a:t>
            </a:r>
            <a:endParaRPr lang="en-US" sz="3200"/>
          </a:p>
        </p:txBody>
      </p:sp>
      <p:sp>
        <p:nvSpPr>
          <p:cNvPr id="882749" name="Rectangle 61"/>
          <p:cNvSpPr>
            <a:spLocks noChangeArrowheads="1"/>
          </p:cNvSpPr>
          <p:nvPr/>
        </p:nvSpPr>
        <p:spPr bwMode="auto">
          <a:xfrm>
            <a:off x="7051675" y="4268788"/>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33%</a:t>
            </a:r>
            <a:endParaRPr lang="en-US" sz="3200"/>
          </a:p>
        </p:txBody>
      </p:sp>
      <p:sp>
        <p:nvSpPr>
          <p:cNvPr id="882750" name="Rectangle 62"/>
          <p:cNvSpPr>
            <a:spLocks noChangeArrowheads="1"/>
          </p:cNvSpPr>
          <p:nvPr/>
        </p:nvSpPr>
        <p:spPr bwMode="auto">
          <a:xfrm>
            <a:off x="6596063" y="4646613"/>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25%</a:t>
            </a:r>
            <a:endParaRPr lang="en-US" sz="3200"/>
          </a:p>
        </p:txBody>
      </p:sp>
      <p:sp>
        <p:nvSpPr>
          <p:cNvPr id="882751" name="Rectangle 63"/>
          <p:cNvSpPr>
            <a:spLocks noChangeArrowheads="1"/>
          </p:cNvSpPr>
          <p:nvPr/>
        </p:nvSpPr>
        <p:spPr bwMode="auto">
          <a:xfrm>
            <a:off x="6523038" y="5014913"/>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24%</a:t>
            </a:r>
            <a:endParaRPr lang="en-US" sz="3200"/>
          </a:p>
        </p:txBody>
      </p:sp>
      <p:sp>
        <p:nvSpPr>
          <p:cNvPr id="882752" name="Rectangle 64"/>
          <p:cNvSpPr>
            <a:spLocks noChangeArrowheads="1"/>
          </p:cNvSpPr>
          <p:nvPr/>
        </p:nvSpPr>
        <p:spPr bwMode="auto">
          <a:xfrm>
            <a:off x="6376988" y="5392738"/>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21%</a:t>
            </a:r>
            <a:endParaRPr lang="en-US" sz="3200"/>
          </a:p>
        </p:txBody>
      </p:sp>
      <p:sp>
        <p:nvSpPr>
          <p:cNvPr id="882753" name="Rectangle 65"/>
          <p:cNvSpPr>
            <a:spLocks noChangeArrowheads="1"/>
          </p:cNvSpPr>
          <p:nvPr/>
        </p:nvSpPr>
        <p:spPr bwMode="auto">
          <a:xfrm>
            <a:off x="5245100" y="5770563"/>
            <a:ext cx="217488"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1%</a:t>
            </a:r>
            <a:endParaRPr lang="en-US" sz="3200"/>
          </a:p>
        </p:txBody>
      </p:sp>
      <p:sp>
        <p:nvSpPr>
          <p:cNvPr id="882754" name="Rectangle 66"/>
          <p:cNvSpPr>
            <a:spLocks noChangeArrowheads="1"/>
          </p:cNvSpPr>
          <p:nvPr/>
        </p:nvSpPr>
        <p:spPr bwMode="auto">
          <a:xfrm>
            <a:off x="8693150" y="866775"/>
            <a:ext cx="298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62%</a:t>
            </a:r>
            <a:endParaRPr lang="en-US" sz="3200"/>
          </a:p>
        </p:txBody>
      </p:sp>
      <p:sp>
        <p:nvSpPr>
          <p:cNvPr id="882755" name="Rectangle 67"/>
          <p:cNvSpPr>
            <a:spLocks noChangeArrowheads="1"/>
          </p:cNvSpPr>
          <p:nvPr/>
        </p:nvSpPr>
        <p:spPr bwMode="auto">
          <a:xfrm>
            <a:off x="3125788" y="876300"/>
            <a:ext cx="1795462"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Managing in-process quality</a:t>
            </a:r>
            <a:endParaRPr lang="en-US" sz="3200"/>
          </a:p>
        </p:txBody>
      </p:sp>
      <p:sp>
        <p:nvSpPr>
          <p:cNvPr id="882756" name="Rectangle 68"/>
          <p:cNvSpPr>
            <a:spLocks noChangeArrowheads="1"/>
          </p:cNvSpPr>
          <p:nvPr/>
        </p:nvSpPr>
        <p:spPr bwMode="auto">
          <a:xfrm>
            <a:off x="685800" y="1254125"/>
            <a:ext cx="42354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Data collection from multiple plant floor sources into ERP systems</a:t>
            </a:r>
            <a:endParaRPr lang="en-US" sz="3200"/>
          </a:p>
        </p:txBody>
      </p:sp>
      <p:sp>
        <p:nvSpPr>
          <p:cNvPr id="882757" name="Rectangle 69"/>
          <p:cNvSpPr>
            <a:spLocks noChangeArrowheads="1"/>
          </p:cNvSpPr>
          <p:nvPr/>
        </p:nvSpPr>
        <p:spPr bwMode="auto">
          <a:xfrm>
            <a:off x="847725" y="1631950"/>
            <a:ext cx="407352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Information exchange between plant floor applications and ERP</a:t>
            </a:r>
            <a:endParaRPr lang="en-US" sz="3200"/>
          </a:p>
        </p:txBody>
      </p:sp>
      <p:sp>
        <p:nvSpPr>
          <p:cNvPr id="882758" name="Rectangle 70"/>
          <p:cNvSpPr>
            <a:spLocks noChangeArrowheads="1"/>
          </p:cNvSpPr>
          <p:nvPr/>
        </p:nvSpPr>
        <p:spPr bwMode="auto">
          <a:xfrm>
            <a:off x="749300" y="1949450"/>
            <a:ext cx="41719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Tracking product genealogy from raw materials through work-in-</a:t>
            </a:r>
            <a:endParaRPr lang="en-US" sz="3200"/>
          </a:p>
        </p:txBody>
      </p:sp>
      <p:sp>
        <p:nvSpPr>
          <p:cNvPr id="882759" name="Rectangle 71"/>
          <p:cNvSpPr>
            <a:spLocks noChangeArrowheads="1"/>
          </p:cNvSpPr>
          <p:nvPr/>
        </p:nvSpPr>
        <p:spPr bwMode="auto">
          <a:xfrm>
            <a:off x="3292475" y="2071688"/>
            <a:ext cx="162877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process to finished goods</a:t>
            </a:r>
            <a:endParaRPr lang="en-US" sz="3200"/>
          </a:p>
        </p:txBody>
      </p:sp>
      <p:sp>
        <p:nvSpPr>
          <p:cNvPr id="882760" name="Rectangle 72"/>
          <p:cNvSpPr>
            <a:spLocks noChangeArrowheads="1"/>
          </p:cNvSpPr>
          <p:nvPr/>
        </p:nvSpPr>
        <p:spPr bwMode="auto">
          <a:xfrm>
            <a:off x="2492375" y="2387600"/>
            <a:ext cx="242887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Visibility in the extended supply chain</a:t>
            </a:r>
            <a:endParaRPr lang="en-US" sz="3200"/>
          </a:p>
        </p:txBody>
      </p:sp>
      <p:sp>
        <p:nvSpPr>
          <p:cNvPr id="882761" name="Rectangle 73"/>
          <p:cNvSpPr>
            <a:spLocks noChangeArrowheads="1"/>
          </p:cNvSpPr>
          <p:nvPr/>
        </p:nvSpPr>
        <p:spPr bwMode="auto">
          <a:xfrm>
            <a:off x="1720850" y="2757488"/>
            <a:ext cx="320040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Automated/guided execution of production orders</a:t>
            </a:r>
            <a:endParaRPr lang="en-US" sz="3200"/>
          </a:p>
        </p:txBody>
      </p:sp>
      <p:sp>
        <p:nvSpPr>
          <p:cNvPr id="882762" name="Rectangle 74"/>
          <p:cNvSpPr>
            <a:spLocks noChangeArrowheads="1"/>
          </p:cNvSpPr>
          <p:nvPr/>
        </p:nvSpPr>
        <p:spPr bwMode="auto">
          <a:xfrm>
            <a:off x="985838" y="3135313"/>
            <a:ext cx="3935412"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Improving asset availability/managing maintenance activities</a:t>
            </a:r>
            <a:endParaRPr lang="en-US" sz="3200"/>
          </a:p>
        </p:txBody>
      </p:sp>
      <p:sp>
        <p:nvSpPr>
          <p:cNvPr id="882763" name="Rectangle 75"/>
          <p:cNvSpPr>
            <a:spLocks noChangeArrowheads="1"/>
          </p:cNvSpPr>
          <p:nvPr/>
        </p:nvSpPr>
        <p:spPr bwMode="auto">
          <a:xfrm>
            <a:off x="1685925" y="3513138"/>
            <a:ext cx="323532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Acquisition of time series data from the plant floor</a:t>
            </a:r>
            <a:endParaRPr lang="en-US" sz="3200"/>
          </a:p>
        </p:txBody>
      </p:sp>
      <p:sp>
        <p:nvSpPr>
          <p:cNvPr id="882764" name="Rectangle 76"/>
          <p:cNvSpPr>
            <a:spLocks noChangeArrowheads="1"/>
          </p:cNvSpPr>
          <p:nvPr/>
        </p:nvSpPr>
        <p:spPr bwMode="auto">
          <a:xfrm>
            <a:off x="2540000" y="3890963"/>
            <a:ext cx="23812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Multi-site visibility of production KPIs</a:t>
            </a:r>
            <a:endParaRPr lang="en-US" sz="3200"/>
          </a:p>
        </p:txBody>
      </p:sp>
      <p:sp>
        <p:nvSpPr>
          <p:cNvPr id="882765" name="Rectangle 77"/>
          <p:cNvSpPr>
            <a:spLocks noChangeArrowheads="1"/>
          </p:cNvSpPr>
          <p:nvPr/>
        </p:nvSpPr>
        <p:spPr bwMode="auto">
          <a:xfrm>
            <a:off x="1420813" y="4260850"/>
            <a:ext cx="3500437"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Decreasing cost or cycle time for compliance reporting</a:t>
            </a:r>
            <a:endParaRPr lang="en-US" sz="3200"/>
          </a:p>
        </p:txBody>
      </p:sp>
      <p:sp>
        <p:nvSpPr>
          <p:cNvPr id="882766" name="Rectangle 78"/>
          <p:cNvSpPr>
            <a:spLocks noChangeArrowheads="1"/>
          </p:cNvSpPr>
          <p:nvPr/>
        </p:nvSpPr>
        <p:spPr bwMode="auto">
          <a:xfrm>
            <a:off x="793750" y="4576763"/>
            <a:ext cx="412750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Optimized finite capacity scheduling based on real-time visibility</a:t>
            </a:r>
            <a:endParaRPr lang="en-US" sz="3200"/>
          </a:p>
        </p:txBody>
      </p:sp>
      <p:sp>
        <p:nvSpPr>
          <p:cNvPr id="882767" name="Rectangle 79"/>
          <p:cNvSpPr>
            <a:spLocks noChangeArrowheads="1"/>
          </p:cNvSpPr>
          <p:nvPr/>
        </p:nvSpPr>
        <p:spPr bwMode="auto">
          <a:xfrm>
            <a:off x="2427288" y="4699000"/>
            <a:ext cx="2493962"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of production assets and raw materials</a:t>
            </a:r>
            <a:endParaRPr lang="en-US" sz="3200"/>
          </a:p>
        </p:txBody>
      </p:sp>
      <p:sp>
        <p:nvSpPr>
          <p:cNvPr id="882768" name="Rectangle 80"/>
          <p:cNvSpPr>
            <a:spLocks noChangeArrowheads="1"/>
          </p:cNvSpPr>
          <p:nvPr/>
        </p:nvSpPr>
        <p:spPr bwMode="auto">
          <a:xfrm>
            <a:off x="1374775" y="5016500"/>
            <a:ext cx="354647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Securing access to hazardous materials and equipment</a:t>
            </a:r>
            <a:endParaRPr lang="en-US" sz="3200"/>
          </a:p>
        </p:txBody>
      </p:sp>
      <p:sp>
        <p:nvSpPr>
          <p:cNvPr id="882769" name="Rectangle 81"/>
          <p:cNvSpPr>
            <a:spLocks noChangeArrowheads="1"/>
          </p:cNvSpPr>
          <p:nvPr/>
        </p:nvSpPr>
        <p:spPr bwMode="auto">
          <a:xfrm>
            <a:off x="917575" y="5394325"/>
            <a:ext cx="4003675"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Enterprise visibility into production sites financial performance</a:t>
            </a:r>
            <a:endParaRPr lang="en-US" sz="3200"/>
          </a:p>
        </p:txBody>
      </p:sp>
      <p:sp>
        <p:nvSpPr>
          <p:cNvPr id="882770" name="Rectangle 82"/>
          <p:cNvSpPr>
            <a:spLocks noChangeArrowheads="1"/>
          </p:cNvSpPr>
          <p:nvPr/>
        </p:nvSpPr>
        <p:spPr bwMode="auto">
          <a:xfrm>
            <a:off x="4559300" y="5772150"/>
            <a:ext cx="361950" cy="152400"/>
          </a:xfrm>
          <a:prstGeom prst="rect">
            <a:avLst/>
          </a:prstGeom>
          <a:noFill/>
          <a:ln w="9525">
            <a:noFill/>
            <a:miter lim="800000"/>
            <a:headEnd/>
            <a:tailEnd/>
          </a:ln>
        </p:spPr>
        <p:txBody>
          <a:bodyPr wrap="none" lIns="0" tIns="0" rIns="0" bIns="0">
            <a:spAutoFit/>
          </a:bodyPr>
          <a:lstStyle/>
          <a:p>
            <a:r>
              <a:rPr lang="en-US" sz="1000">
                <a:solidFill>
                  <a:srgbClr val="000000"/>
                </a:solidFill>
                <a:latin typeface="Verdana" pitchFamily="34" charset="0"/>
              </a:rPr>
              <a:t>Other</a:t>
            </a:r>
            <a:endParaRPr lang="en-US" sz="320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lide Number Placeholder 2"/>
          <p:cNvSpPr>
            <a:spLocks noGrp="1"/>
          </p:cNvSpPr>
          <p:nvPr>
            <p:ph type="sldNum" sz="quarter" idx="10"/>
          </p:nvPr>
        </p:nvSpPr>
        <p:spPr/>
        <p:txBody>
          <a:bodyPr/>
          <a:lstStyle/>
          <a:p>
            <a:r>
              <a:rPr lang="en-US"/>
              <a:t> © 2007 AMR Research, Inc.   |   Page </a:t>
            </a:r>
            <a:fld id="{AC4A3C46-2AF6-4EBD-9BB7-5823CE875C4F}" type="slidenum">
              <a:rPr lang="en-US" sz="1200"/>
              <a:pPr/>
              <a:t>17</a:t>
            </a:fld>
            <a:endParaRPr lang="en-US" sz="1200"/>
          </a:p>
        </p:txBody>
      </p:sp>
      <p:sp>
        <p:nvSpPr>
          <p:cNvPr id="884738" name="Rectangle 2"/>
          <p:cNvSpPr>
            <a:spLocks noChangeArrowheads="1"/>
          </p:cNvSpPr>
          <p:nvPr/>
        </p:nvSpPr>
        <p:spPr bwMode="auto">
          <a:xfrm>
            <a:off x="0" y="-9525"/>
            <a:ext cx="9144000" cy="533400"/>
          </a:xfrm>
          <a:prstGeom prst="rect">
            <a:avLst/>
          </a:prstGeom>
          <a:noFill/>
          <a:ln w="9525">
            <a:noFill/>
            <a:miter lim="800000"/>
            <a:headEnd/>
            <a:tailEnd/>
          </a:ln>
        </p:spPr>
        <p:txBody>
          <a:bodyPr anchor="ctr"/>
          <a:lstStyle/>
          <a:p>
            <a:pPr algn="l" eaLnBrk="1" hangingPunct="1"/>
            <a:r>
              <a:rPr lang="en-GB" sz="2000">
                <a:solidFill>
                  <a:schemeClr val="tx2"/>
                </a:solidFill>
                <a:latin typeface="Arial Black" pitchFamily="34" charset="0"/>
              </a:rPr>
              <a:t>Rich Mobile Content for Manufacturing Visibility and Execution</a:t>
            </a:r>
            <a:r>
              <a:rPr lang="en-GB">
                <a:solidFill>
                  <a:schemeClr val="tx2"/>
                </a:solidFill>
                <a:latin typeface="Arial Black" pitchFamily="34" charset="0"/>
              </a:rPr>
              <a:t>  </a:t>
            </a:r>
            <a:endParaRPr lang="en-US">
              <a:solidFill>
                <a:schemeClr val="tx2"/>
              </a:solidFill>
              <a:latin typeface="Arial Black" pitchFamily="34" charset="0"/>
            </a:endParaRPr>
          </a:p>
        </p:txBody>
      </p:sp>
      <p:sp>
        <p:nvSpPr>
          <p:cNvPr id="884739" name="Text Box 3"/>
          <p:cNvSpPr txBox="1">
            <a:spLocks noChangeArrowheads="1"/>
          </p:cNvSpPr>
          <p:nvPr/>
        </p:nvSpPr>
        <p:spPr bwMode="auto">
          <a:xfrm>
            <a:off x="0" y="381000"/>
            <a:ext cx="6350000" cy="274638"/>
          </a:xfrm>
          <a:prstGeom prst="rect">
            <a:avLst/>
          </a:prstGeom>
          <a:noFill/>
          <a:ln w="9525" algn="ctr">
            <a:noFill/>
            <a:miter lim="800000"/>
            <a:headEnd/>
            <a:tailEnd/>
          </a:ln>
          <a:effectLst/>
        </p:spPr>
        <p:txBody>
          <a:bodyPr>
            <a:spAutoFit/>
          </a:bodyPr>
          <a:lstStyle/>
          <a:p>
            <a:pPr algn="l">
              <a:spcBef>
                <a:spcPct val="50000"/>
              </a:spcBef>
            </a:pPr>
            <a:r>
              <a:rPr lang="en-US" sz="1200" b="1" i="1">
                <a:solidFill>
                  <a:schemeClr val="tx2"/>
                </a:solidFill>
              </a:rPr>
              <a:t>% of Responses: N=76</a:t>
            </a:r>
            <a:endParaRPr lang="en-US" sz="2000" b="1" u="sng"/>
          </a:p>
        </p:txBody>
      </p:sp>
      <p:sp>
        <p:nvSpPr>
          <p:cNvPr id="884740" name="Text Box 4"/>
          <p:cNvSpPr txBox="1">
            <a:spLocks noChangeArrowheads="1"/>
          </p:cNvSpPr>
          <p:nvPr/>
        </p:nvSpPr>
        <p:spPr bwMode="auto">
          <a:xfrm>
            <a:off x="0" y="569913"/>
            <a:ext cx="8763000" cy="274637"/>
          </a:xfrm>
          <a:prstGeom prst="rect">
            <a:avLst/>
          </a:prstGeom>
          <a:noFill/>
          <a:ln w="9525" algn="ctr">
            <a:noFill/>
            <a:miter lim="800000"/>
            <a:headEnd/>
            <a:tailEnd/>
          </a:ln>
          <a:effectLst/>
        </p:spPr>
        <p:txBody>
          <a:bodyPr>
            <a:spAutoFit/>
          </a:bodyPr>
          <a:lstStyle/>
          <a:p>
            <a:pPr algn="l">
              <a:spcBef>
                <a:spcPct val="50000"/>
              </a:spcBef>
            </a:pPr>
            <a:r>
              <a:rPr lang="en-US" sz="1200" i="1">
                <a:solidFill>
                  <a:schemeClr val="tx2"/>
                </a:solidFill>
              </a:rPr>
              <a:t>Q. What type of content do you utilize/expect with your mobile technologies in manufacturing?</a:t>
            </a:r>
          </a:p>
        </p:txBody>
      </p:sp>
      <p:pic>
        <p:nvPicPr>
          <p:cNvPr id="884744" name="Picture 8"/>
          <p:cNvPicPr>
            <a:picLocks noChangeAspect="1" noChangeArrowheads="1"/>
          </p:cNvPicPr>
          <p:nvPr/>
        </p:nvPicPr>
        <p:blipFill>
          <a:blip r:embed="rId3"/>
          <a:srcRect/>
          <a:stretch>
            <a:fillRect/>
          </a:stretch>
        </p:blipFill>
        <p:spPr bwMode="auto">
          <a:xfrm>
            <a:off x="4581525" y="989013"/>
            <a:ext cx="3667125" cy="122237"/>
          </a:xfrm>
          <a:prstGeom prst="rect">
            <a:avLst/>
          </a:prstGeom>
          <a:noFill/>
          <a:ln w="9525">
            <a:noFill/>
            <a:miter lim="800000"/>
            <a:headEnd/>
            <a:tailEnd/>
          </a:ln>
        </p:spPr>
      </p:pic>
      <p:sp>
        <p:nvSpPr>
          <p:cNvPr id="884745" name="Rectangle 9"/>
          <p:cNvSpPr>
            <a:spLocks noChangeArrowheads="1"/>
          </p:cNvSpPr>
          <p:nvPr/>
        </p:nvSpPr>
        <p:spPr bwMode="auto">
          <a:xfrm>
            <a:off x="4581525" y="989013"/>
            <a:ext cx="3667125" cy="122237"/>
          </a:xfrm>
          <a:prstGeom prst="rect">
            <a:avLst/>
          </a:prstGeom>
          <a:noFill/>
          <a:ln w="9525">
            <a:solidFill>
              <a:srgbClr val="000000"/>
            </a:solidFill>
            <a:miter lim="800000"/>
            <a:headEnd/>
            <a:tailEnd/>
          </a:ln>
        </p:spPr>
        <p:txBody>
          <a:bodyPr/>
          <a:lstStyle/>
          <a:p>
            <a:endParaRPr lang="en-US"/>
          </a:p>
        </p:txBody>
      </p:sp>
      <p:pic>
        <p:nvPicPr>
          <p:cNvPr id="884746" name="Picture 10"/>
          <p:cNvPicPr>
            <a:picLocks noChangeAspect="1" noChangeArrowheads="1"/>
          </p:cNvPicPr>
          <p:nvPr/>
        </p:nvPicPr>
        <p:blipFill>
          <a:blip r:embed="rId4"/>
          <a:srcRect/>
          <a:stretch>
            <a:fillRect/>
          </a:stretch>
        </p:blipFill>
        <p:spPr bwMode="auto">
          <a:xfrm>
            <a:off x="4581525" y="1304925"/>
            <a:ext cx="3562350" cy="133350"/>
          </a:xfrm>
          <a:prstGeom prst="rect">
            <a:avLst/>
          </a:prstGeom>
          <a:noFill/>
          <a:ln w="9525">
            <a:noFill/>
            <a:miter lim="800000"/>
            <a:headEnd/>
            <a:tailEnd/>
          </a:ln>
        </p:spPr>
      </p:pic>
      <p:sp>
        <p:nvSpPr>
          <p:cNvPr id="884747" name="Rectangle 11"/>
          <p:cNvSpPr>
            <a:spLocks noChangeArrowheads="1"/>
          </p:cNvSpPr>
          <p:nvPr/>
        </p:nvSpPr>
        <p:spPr bwMode="auto">
          <a:xfrm>
            <a:off x="4581525" y="1304925"/>
            <a:ext cx="3562350" cy="133350"/>
          </a:xfrm>
          <a:prstGeom prst="rect">
            <a:avLst/>
          </a:prstGeom>
          <a:noFill/>
          <a:ln w="9525">
            <a:solidFill>
              <a:srgbClr val="000000"/>
            </a:solidFill>
            <a:miter lim="800000"/>
            <a:headEnd/>
            <a:tailEnd/>
          </a:ln>
        </p:spPr>
        <p:txBody>
          <a:bodyPr/>
          <a:lstStyle/>
          <a:p>
            <a:endParaRPr lang="en-US"/>
          </a:p>
        </p:txBody>
      </p:sp>
      <p:pic>
        <p:nvPicPr>
          <p:cNvPr id="884748" name="Picture 12"/>
          <p:cNvPicPr>
            <a:picLocks noChangeAspect="1" noChangeArrowheads="1"/>
          </p:cNvPicPr>
          <p:nvPr/>
        </p:nvPicPr>
        <p:blipFill>
          <a:blip r:embed="rId5"/>
          <a:srcRect/>
          <a:stretch>
            <a:fillRect/>
          </a:stretch>
        </p:blipFill>
        <p:spPr bwMode="auto">
          <a:xfrm>
            <a:off x="4581525" y="1631950"/>
            <a:ext cx="3457575" cy="122238"/>
          </a:xfrm>
          <a:prstGeom prst="rect">
            <a:avLst/>
          </a:prstGeom>
          <a:noFill/>
          <a:ln w="9525">
            <a:noFill/>
            <a:miter lim="800000"/>
            <a:headEnd/>
            <a:tailEnd/>
          </a:ln>
        </p:spPr>
      </p:pic>
      <p:sp>
        <p:nvSpPr>
          <p:cNvPr id="884749" name="Rectangle 13"/>
          <p:cNvSpPr>
            <a:spLocks noChangeArrowheads="1"/>
          </p:cNvSpPr>
          <p:nvPr/>
        </p:nvSpPr>
        <p:spPr bwMode="auto">
          <a:xfrm>
            <a:off x="4581525" y="1631950"/>
            <a:ext cx="3457575" cy="122238"/>
          </a:xfrm>
          <a:prstGeom prst="rect">
            <a:avLst/>
          </a:prstGeom>
          <a:noFill/>
          <a:ln w="9525">
            <a:solidFill>
              <a:srgbClr val="000000"/>
            </a:solidFill>
            <a:miter lim="800000"/>
            <a:headEnd/>
            <a:tailEnd/>
          </a:ln>
        </p:spPr>
        <p:txBody>
          <a:bodyPr/>
          <a:lstStyle/>
          <a:p>
            <a:endParaRPr lang="en-US"/>
          </a:p>
        </p:txBody>
      </p:sp>
      <p:pic>
        <p:nvPicPr>
          <p:cNvPr id="884750" name="Picture 14"/>
          <p:cNvPicPr>
            <a:picLocks noChangeAspect="1" noChangeArrowheads="1"/>
          </p:cNvPicPr>
          <p:nvPr/>
        </p:nvPicPr>
        <p:blipFill>
          <a:blip r:embed="rId6"/>
          <a:srcRect/>
          <a:stretch>
            <a:fillRect/>
          </a:stretch>
        </p:blipFill>
        <p:spPr bwMode="auto">
          <a:xfrm>
            <a:off x="4581525" y="1949450"/>
            <a:ext cx="3352800" cy="131763"/>
          </a:xfrm>
          <a:prstGeom prst="rect">
            <a:avLst/>
          </a:prstGeom>
          <a:noFill/>
          <a:ln w="9525">
            <a:noFill/>
            <a:miter lim="800000"/>
            <a:headEnd/>
            <a:tailEnd/>
          </a:ln>
        </p:spPr>
      </p:pic>
      <p:sp>
        <p:nvSpPr>
          <p:cNvPr id="884751" name="Rectangle 15"/>
          <p:cNvSpPr>
            <a:spLocks noChangeArrowheads="1"/>
          </p:cNvSpPr>
          <p:nvPr/>
        </p:nvSpPr>
        <p:spPr bwMode="auto">
          <a:xfrm>
            <a:off x="4581525" y="1949450"/>
            <a:ext cx="3352800" cy="131763"/>
          </a:xfrm>
          <a:prstGeom prst="rect">
            <a:avLst/>
          </a:prstGeom>
          <a:noFill/>
          <a:ln w="9525">
            <a:solidFill>
              <a:srgbClr val="000000"/>
            </a:solidFill>
            <a:miter lim="800000"/>
            <a:headEnd/>
            <a:tailEnd/>
          </a:ln>
        </p:spPr>
        <p:txBody>
          <a:bodyPr/>
          <a:lstStyle/>
          <a:p>
            <a:endParaRPr lang="en-US"/>
          </a:p>
        </p:txBody>
      </p:sp>
      <p:pic>
        <p:nvPicPr>
          <p:cNvPr id="884752" name="Picture 16"/>
          <p:cNvPicPr>
            <a:picLocks noChangeAspect="1" noChangeArrowheads="1"/>
          </p:cNvPicPr>
          <p:nvPr/>
        </p:nvPicPr>
        <p:blipFill>
          <a:blip r:embed="rId7"/>
          <a:srcRect/>
          <a:stretch>
            <a:fillRect/>
          </a:stretch>
        </p:blipFill>
        <p:spPr bwMode="auto">
          <a:xfrm>
            <a:off x="4581525" y="2274888"/>
            <a:ext cx="3257550" cy="123825"/>
          </a:xfrm>
          <a:prstGeom prst="rect">
            <a:avLst/>
          </a:prstGeom>
          <a:noFill/>
          <a:ln w="9525">
            <a:noFill/>
            <a:miter lim="800000"/>
            <a:headEnd/>
            <a:tailEnd/>
          </a:ln>
        </p:spPr>
      </p:pic>
      <p:sp>
        <p:nvSpPr>
          <p:cNvPr id="884753" name="Rectangle 17"/>
          <p:cNvSpPr>
            <a:spLocks noChangeArrowheads="1"/>
          </p:cNvSpPr>
          <p:nvPr/>
        </p:nvSpPr>
        <p:spPr bwMode="auto">
          <a:xfrm>
            <a:off x="4581525" y="2274888"/>
            <a:ext cx="3257550" cy="123825"/>
          </a:xfrm>
          <a:prstGeom prst="rect">
            <a:avLst/>
          </a:prstGeom>
          <a:noFill/>
          <a:ln w="9525">
            <a:solidFill>
              <a:srgbClr val="000000"/>
            </a:solidFill>
            <a:miter lim="800000"/>
            <a:headEnd/>
            <a:tailEnd/>
          </a:ln>
        </p:spPr>
        <p:txBody>
          <a:bodyPr/>
          <a:lstStyle/>
          <a:p>
            <a:endParaRPr lang="en-US"/>
          </a:p>
        </p:txBody>
      </p:sp>
      <p:pic>
        <p:nvPicPr>
          <p:cNvPr id="884754" name="Picture 18"/>
          <p:cNvPicPr>
            <a:picLocks noChangeAspect="1" noChangeArrowheads="1"/>
          </p:cNvPicPr>
          <p:nvPr/>
        </p:nvPicPr>
        <p:blipFill>
          <a:blip r:embed="rId8"/>
          <a:srcRect/>
          <a:stretch>
            <a:fillRect/>
          </a:stretch>
        </p:blipFill>
        <p:spPr bwMode="auto">
          <a:xfrm>
            <a:off x="4581525" y="2592388"/>
            <a:ext cx="3057525" cy="122237"/>
          </a:xfrm>
          <a:prstGeom prst="rect">
            <a:avLst/>
          </a:prstGeom>
          <a:noFill/>
          <a:ln w="9525">
            <a:noFill/>
            <a:miter lim="800000"/>
            <a:headEnd/>
            <a:tailEnd/>
          </a:ln>
        </p:spPr>
      </p:pic>
      <p:sp>
        <p:nvSpPr>
          <p:cNvPr id="884755" name="Rectangle 19"/>
          <p:cNvSpPr>
            <a:spLocks noChangeArrowheads="1"/>
          </p:cNvSpPr>
          <p:nvPr/>
        </p:nvSpPr>
        <p:spPr bwMode="auto">
          <a:xfrm>
            <a:off x="4581525" y="2592388"/>
            <a:ext cx="3057525" cy="122237"/>
          </a:xfrm>
          <a:prstGeom prst="rect">
            <a:avLst/>
          </a:prstGeom>
          <a:noFill/>
          <a:ln w="9525">
            <a:solidFill>
              <a:srgbClr val="000000"/>
            </a:solidFill>
            <a:miter lim="800000"/>
            <a:headEnd/>
            <a:tailEnd/>
          </a:ln>
        </p:spPr>
        <p:txBody>
          <a:bodyPr/>
          <a:lstStyle/>
          <a:p>
            <a:endParaRPr lang="en-US"/>
          </a:p>
        </p:txBody>
      </p:sp>
      <p:pic>
        <p:nvPicPr>
          <p:cNvPr id="884756" name="Picture 20"/>
          <p:cNvPicPr>
            <a:picLocks noChangeAspect="1" noChangeArrowheads="1"/>
          </p:cNvPicPr>
          <p:nvPr/>
        </p:nvPicPr>
        <p:blipFill>
          <a:blip r:embed="rId9"/>
          <a:srcRect/>
          <a:stretch>
            <a:fillRect/>
          </a:stretch>
        </p:blipFill>
        <p:spPr bwMode="auto">
          <a:xfrm>
            <a:off x="4581525" y="2908300"/>
            <a:ext cx="3057525" cy="133350"/>
          </a:xfrm>
          <a:prstGeom prst="rect">
            <a:avLst/>
          </a:prstGeom>
          <a:noFill/>
          <a:ln w="9525">
            <a:noFill/>
            <a:miter lim="800000"/>
            <a:headEnd/>
            <a:tailEnd/>
          </a:ln>
        </p:spPr>
      </p:pic>
      <p:sp>
        <p:nvSpPr>
          <p:cNvPr id="884757" name="Rectangle 21"/>
          <p:cNvSpPr>
            <a:spLocks noChangeArrowheads="1"/>
          </p:cNvSpPr>
          <p:nvPr/>
        </p:nvSpPr>
        <p:spPr bwMode="auto">
          <a:xfrm>
            <a:off x="4581525" y="2908300"/>
            <a:ext cx="3057525" cy="133350"/>
          </a:xfrm>
          <a:prstGeom prst="rect">
            <a:avLst/>
          </a:prstGeom>
          <a:noFill/>
          <a:ln w="9525">
            <a:solidFill>
              <a:srgbClr val="000000"/>
            </a:solidFill>
            <a:miter lim="800000"/>
            <a:headEnd/>
            <a:tailEnd/>
          </a:ln>
        </p:spPr>
        <p:txBody>
          <a:bodyPr/>
          <a:lstStyle/>
          <a:p>
            <a:endParaRPr lang="en-US"/>
          </a:p>
        </p:txBody>
      </p:sp>
      <p:pic>
        <p:nvPicPr>
          <p:cNvPr id="884758" name="Picture 22"/>
          <p:cNvPicPr>
            <a:picLocks noChangeAspect="1" noChangeArrowheads="1"/>
          </p:cNvPicPr>
          <p:nvPr/>
        </p:nvPicPr>
        <p:blipFill>
          <a:blip r:embed="rId10"/>
          <a:srcRect/>
          <a:stretch>
            <a:fillRect/>
          </a:stretch>
        </p:blipFill>
        <p:spPr bwMode="auto">
          <a:xfrm>
            <a:off x="4581525" y="3235325"/>
            <a:ext cx="2847975" cy="122238"/>
          </a:xfrm>
          <a:prstGeom prst="rect">
            <a:avLst/>
          </a:prstGeom>
          <a:noFill/>
          <a:ln w="9525">
            <a:noFill/>
            <a:miter lim="800000"/>
            <a:headEnd/>
            <a:tailEnd/>
          </a:ln>
        </p:spPr>
      </p:pic>
      <p:sp>
        <p:nvSpPr>
          <p:cNvPr id="884759" name="Rectangle 23"/>
          <p:cNvSpPr>
            <a:spLocks noChangeArrowheads="1"/>
          </p:cNvSpPr>
          <p:nvPr/>
        </p:nvSpPr>
        <p:spPr bwMode="auto">
          <a:xfrm>
            <a:off x="4581525" y="3235325"/>
            <a:ext cx="2847975" cy="122238"/>
          </a:xfrm>
          <a:prstGeom prst="rect">
            <a:avLst/>
          </a:prstGeom>
          <a:noFill/>
          <a:ln w="9525">
            <a:solidFill>
              <a:srgbClr val="000000"/>
            </a:solidFill>
            <a:miter lim="800000"/>
            <a:headEnd/>
            <a:tailEnd/>
          </a:ln>
        </p:spPr>
        <p:txBody>
          <a:bodyPr/>
          <a:lstStyle/>
          <a:p>
            <a:endParaRPr lang="en-US"/>
          </a:p>
        </p:txBody>
      </p:sp>
      <p:pic>
        <p:nvPicPr>
          <p:cNvPr id="884760" name="Picture 24"/>
          <p:cNvPicPr>
            <a:picLocks noChangeAspect="1" noChangeArrowheads="1"/>
          </p:cNvPicPr>
          <p:nvPr/>
        </p:nvPicPr>
        <p:blipFill>
          <a:blip r:embed="rId11"/>
          <a:srcRect/>
          <a:stretch>
            <a:fillRect/>
          </a:stretch>
        </p:blipFill>
        <p:spPr bwMode="auto">
          <a:xfrm>
            <a:off x="4581525" y="3552825"/>
            <a:ext cx="2543175" cy="122238"/>
          </a:xfrm>
          <a:prstGeom prst="rect">
            <a:avLst/>
          </a:prstGeom>
          <a:noFill/>
          <a:ln w="9525">
            <a:noFill/>
            <a:miter lim="800000"/>
            <a:headEnd/>
            <a:tailEnd/>
          </a:ln>
        </p:spPr>
      </p:pic>
      <p:sp>
        <p:nvSpPr>
          <p:cNvPr id="884761" name="Rectangle 25"/>
          <p:cNvSpPr>
            <a:spLocks noChangeArrowheads="1"/>
          </p:cNvSpPr>
          <p:nvPr/>
        </p:nvSpPr>
        <p:spPr bwMode="auto">
          <a:xfrm>
            <a:off x="4581525" y="3552825"/>
            <a:ext cx="2543175" cy="122238"/>
          </a:xfrm>
          <a:prstGeom prst="rect">
            <a:avLst/>
          </a:prstGeom>
          <a:noFill/>
          <a:ln w="9525">
            <a:solidFill>
              <a:srgbClr val="000000"/>
            </a:solidFill>
            <a:miter lim="800000"/>
            <a:headEnd/>
            <a:tailEnd/>
          </a:ln>
        </p:spPr>
        <p:txBody>
          <a:bodyPr/>
          <a:lstStyle/>
          <a:p>
            <a:endParaRPr lang="en-US"/>
          </a:p>
        </p:txBody>
      </p:sp>
      <p:pic>
        <p:nvPicPr>
          <p:cNvPr id="884762" name="Picture 26"/>
          <p:cNvPicPr>
            <a:picLocks noChangeAspect="1" noChangeArrowheads="1"/>
          </p:cNvPicPr>
          <p:nvPr/>
        </p:nvPicPr>
        <p:blipFill>
          <a:blip r:embed="rId12"/>
          <a:srcRect/>
          <a:stretch>
            <a:fillRect/>
          </a:stretch>
        </p:blipFill>
        <p:spPr bwMode="auto">
          <a:xfrm>
            <a:off x="4581525" y="3868738"/>
            <a:ext cx="2543175" cy="133350"/>
          </a:xfrm>
          <a:prstGeom prst="rect">
            <a:avLst/>
          </a:prstGeom>
          <a:noFill/>
          <a:ln w="9525">
            <a:noFill/>
            <a:miter lim="800000"/>
            <a:headEnd/>
            <a:tailEnd/>
          </a:ln>
        </p:spPr>
      </p:pic>
      <p:sp>
        <p:nvSpPr>
          <p:cNvPr id="884763" name="Rectangle 27"/>
          <p:cNvSpPr>
            <a:spLocks noChangeArrowheads="1"/>
          </p:cNvSpPr>
          <p:nvPr/>
        </p:nvSpPr>
        <p:spPr bwMode="auto">
          <a:xfrm>
            <a:off x="4581525" y="3868738"/>
            <a:ext cx="2543175" cy="133350"/>
          </a:xfrm>
          <a:prstGeom prst="rect">
            <a:avLst/>
          </a:prstGeom>
          <a:noFill/>
          <a:ln w="9525">
            <a:solidFill>
              <a:srgbClr val="000000"/>
            </a:solidFill>
            <a:miter lim="800000"/>
            <a:headEnd/>
            <a:tailEnd/>
          </a:ln>
        </p:spPr>
        <p:txBody>
          <a:bodyPr/>
          <a:lstStyle/>
          <a:p>
            <a:endParaRPr lang="en-US"/>
          </a:p>
        </p:txBody>
      </p:sp>
      <p:pic>
        <p:nvPicPr>
          <p:cNvPr id="884764" name="Picture 28"/>
          <p:cNvPicPr>
            <a:picLocks noChangeAspect="1" noChangeArrowheads="1"/>
          </p:cNvPicPr>
          <p:nvPr/>
        </p:nvPicPr>
        <p:blipFill>
          <a:blip r:embed="rId13"/>
          <a:srcRect/>
          <a:stretch>
            <a:fillRect/>
          </a:stretch>
        </p:blipFill>
        <p:spPr bwMode="auto">
          <a:xfrm>
            <a:off x="4581525" y="4195763"/>
            <a:ext cx="2447925" cy="122237"/>
          </a:xfrm>
          <a:prstGeom prst="rect">
            <a:avLst/>
          </a:prstGeom>
          <a:noFill/>
          <a:ln w="9525">
            <a:noFill/>
            <a:miter lim="800000"/>
            <a:headEnd/>
            <a:tailEnd/>
          </a:ln>
        </p:spPr>
      </p:pic>
      <p:sp>
        <p:nvSpPr>
          <p:cNvPr id="884765" name="Rectangle 29"/>
          <p:cNvSpPr>
            <a:spLocks noChangeArrowheads="1"/>
          </p:cNvSpPr>
          <p:nvPr/>
        </p:nvSpPr>
        <p:spPr bwMode="auto">
          <a:xfrm>
            <a:off x="4581525" y="4195763"/>
            <a:ext cx="2447925" cy="122237"/>
          </a:xfrm>
          <a:prstGeom prst="rect">
            <a:avLst/>
          </a:prstGeom>
          <a:noFill/>
          <a:ln w="9525">
            <a:solidFill>
              <a:srgbClr val="000000"/>
            </a:solidFill>
            <a:miter lim="800000"/>
            <a:headEnd/>
            <a:tailEnd/>
          </a:ln>
        </p:spPr>
        <p:txBody>
          <a:bodyPr/>
          <a:lstStyle/>
          <a:p>
            <a:endParaRPr lang="en-US"/>
          </a:p>
        </p:txBody>
      </p:sp>
      <p:pic>
        <p:nvPicPr>
          <p:cNvPr id="884766" name="Picture 30"/>
          <p:cNvPicPr>
            <a:picLocks noChangeAspect="1" noChangeArrowheads="1"/>
          </p:cNvPicPr>
          <p:nvPr/>
        </p:nvPicPr>
        <p:blipFill>
          <a:blip r:embed="rId14"/>
          <a:srcRect/>
          <a:stretch>
            <a:fillRect/>
          </a:stretch>
        </p:blipFill>
        <p:spPr bwMode="auto">
          <a:xfrm>
            <a:off x="4581525" y="4511675"/>
            <a:ext cx="2447925" cy="133350"/>
          </a:xfrm>
          <a:prstGeom prst="rect">
            <a:avLst/>
          </a:prstGeom>
          <a:noFill/>
          <a:ln w="9525">
            <a:noFill/>
            <a:miter lim="800000"/>
            <a:headEnd/>
            <a:tailEnd/>
          </a:ln>
        </p:spPr>
      </p:pic>
      <p:sp>
        <p:nvSpPr>
          <p:cNvPr id="884767" name="Rectangle 31"/>
          <p:cNvSpPr>
            <a:spLocks noChangeArrowheads="1"/>
          </p:cNvSpPr>
          <p:nvPr/>
        </p:nvSpPr>
        <p:spPr bwMode="auto">
          <a:xfrm>
            <a:off x="4581525" y="4511675"/>
            <a:ext cx="2447925" cy="133350"/>
          </a:xfrm>
          <a:prstGeom prst="rect">
            <a:avLst/>
          </a:prstGeom>
          <a:noFill/>
          <a:ln w="9525">
            <a:solidFill>
              <a:srgbClr val="000000"/>
            </a:solidFill>
            <a:miter lim="800000"/>
            <a:headEnd/>
            <a:tailEnd/>
          </a:ln>
        </p:spPr>
        <p:txBody>
          <a:bodyPr/>
          <a:lstStyle/>
          <a:p>
            <a:endParaRPr lang="en-US"/>
          </a:p>
        </p:txBody>
      </p:sp>
      <p:pic>
        <p:nvPicPr>
          <p:cNvPr id="884768" name="Picture 32"/>
          <p:cNvPicPr>
            <a:picLocks noChangeAspect="1" noChangeArrowheads="1"/>
          </p:cNvPicPr>
          <p:nvPr/>
        </p:nvPicPr>
        <p:blipFill>
          <a:blip r:embed="rId13"/>
          <a:srcRect/>
          <a:stretch>
            <a:fillRect/>
          </a:stretch>
        </p:blipFill>
        <p:spPr bwMode="auto">
          <a:xfrm>
            <a:off x="4581525" y="4838700"/>
            <a:ext cx="2447925" cy="122238"/>
          </a:xfrm>
          <a:prstGeom prst="rect">
            <a:avLst/>
          </a:prstGeom>
          <a:noFill/>
          <a:ln w="9525">
            <a:noFill/>
            <a:miter lim="800000"/>
            <a:headEnd/>
            <a:tailEnd/>
          </a:ln>
        </p:spPr>
      </p:pic>
      <p:sp>
        <p:nvSpPr>
          <p:cNvPr id="884769" name="Rectangle 33"/>
          <p:cNvSpPr>
            <a:spLocks noChangeArrowheads="1"/>
          </p:cNvSpPr>
          <p:nvPr/>
        </p:nvSpPr>
        <p:spPr bwMode="auto">
          <a:xfrm>
            <a:off x="4581525" y="4838700"/>
            <a:ext cx="2447925" cy="122238"/>
          </a:xfrm>
          <a:prstGeom prst="rect">
            <a:avLst/>
          </a:prstGeom>
          <a:noFill/>
          <a:ln w="9525">
            <a:solidFill>
              <a:srgbClr val="000000"/>
            </a:solidFill>
            <a:miter lim="800000"/>
            <a:headEnd/>
            <a:tailEnd/>
          </a:ln>
        </p:spPr>
        <p:txBody>
          <a:bodyPr/>
          <a:lstStyle/>
          <a:p>
            <a:endParaRPr lang="en-US"/>
          </a:p>
        </p:txBody>
      </p:sp>
      <p:pic>
        <p:nvPicPr>
          <p:cNvPr id="884770" name="Picture 34"/>
          <p:cNvPicPr>
            <a:picLocks noChangeAspect="1" noChangeArrowheads="1"/>
          </p:cNvPicPr>
          <p:nvPr/>
        </p:nvPicPr>
        <p:blipFill>
          <a:blip r:embed="rId15"/>
          <a:srcRect/>
          <a:stretch>
            <a:fillRect/>
          </a:stretch>
        </p:blipFill>
        <p:spPr bwMode="auto">
          <a:xfrm>
            <a:off x="4581525" y="5154613"/>
            <a:ext cx="2343150" cy="123825"/>
          </a:xfrm>
          <a:prstGeom prst="rect">
            <a:avLst/>
          </a:prstGeom>
          <a:noFill/>
          <a:ln w="9525">
            <a:noFill/>
            <a:miter lim="800000"/>
            <a:headEnd/>
            <a:tailEnd/>
          </a:ln>
        </p:spPr>
      </p:pic>
      <p:sp>
        <p:nvSpPr>
          <p:cNvPr id="884771" name="Rectangle 35"/>
          <p:cNvSpPr>
            <a:spLocks noChangeArrowheads="1"/>
          </p:cNvSpPr>
          <p:nvPr/>
        </p:nvSpPr>
        <p:spPr bwMode="auto">
          <a:xfrm>
            <a:off x="4581525" y="5154613"/>
            <a:ext cx="2343150" cy="123825"/>
          </a:xfrm>
          <a:prstGeom prst="rect">
            <a:avLst/>
          </a:prstGeom>
          <a:noFill/>
          <a:ln w="9525">
            <a:solidFill>
              <a:srgbClr val="000000"/>
            </a:solidFill>
            <a:miter lim="800000"/>
            <a:headEnd/>
            <a:tailEnd/>
          </a:ln>
        </p:spPr>
        <p:txBody>
          <a:bodyPr/>
          <a:lstStyle/>
          <a:p>
            <a:endParaRPr lang="en-US"/>
          </a:p>
        </p:txBody>
      </p:sp>
      <p:pic>
        <p:nvPicPr>
          <p:cNvPr id="884772" name="Picture 36"/>
          <p:cNvPicPr>
            <a:picLocks noChangeAspect="1" noChangeArrowheads="1"/>
          </p:cNvPicPr>
          <p:nvPr/>
        </p:nvPicPr>
        <p:blipFill>
          <a:blip r:embed="rId16"/>
          <a:srcRect/>
          <a:stretch>
            <a:fillRect/>
          </a:stretch>
        </p:blipFill>
        <p:spPr bwMode="auto">
          <a:xfrm>
            <a:off x="4581525" y="5472113"/>
            <a:ext cx="2133600" cy="131762"/>
          </a:xfrm>
          <a:prstGeom prst="rect">
            <a:avLst/>
          </a:prstGeom>
          <a:noFill/>
          <a:ln w="9525">
            <a:noFill/>
            <a:miter lim="800000"/>
            <a:headEnd/>
            <a:tailEnd/>
          </a:ln>
        </p:spPr>
      </p:pic>
      <p:sp>
        <p:nvSpPr>
          <p:cNvPr id="884773" name="Rectangle 37"/>
          <p:cNvSpPr>
            <a:spLocks noChangeArrowheads="1"/>
          </p:cNvSpPr>
          <p:nvPr/>
        </p:nvSpPr>
        <p:spPr bwMode="auto">
          <a:xfrm>
            <a:off x="4581525" y="5472113"/>
            <a:ext cx="2133600" cy="131762"/>
          </a:xfrm>
          <a:prstGeom prst="rect">
            <a:avLst/>
          </a:prstGeom>
          <a:noFill/>
          <a:ln w="9525">
            <a:solidFill>
              <a:srgbClr val="000000"/>
            </a:solidFill>
            <a:miter lim="800000"/>
            <a:headEnd/>
            <a:tailEnd/>
          </a:ln>
        </p:spPr>
        <p:txBody>
          <a:bodyPr/>
          <a:lstStyle/>
          <a:p>
            <a:endParaRPr lang="en-US"/>
          </a:p>
        </p:txBody>
      </p:sp>
      <p:pic>
        <p:nvPicPr>
          <p:cNvPr id="884774" name="Picture 38"/>
          <p:cNvPicPr>
            <a:picLocks noChangeAspect="1" noChangeArrowheads="1"/>
          </p:cNvPicPr>
          <p:nvPr/>
        </p:nvPicPr>
        <p:blipFill>
          <a:blip r:embed="rId17"/>
          <a:srcRect/>
          <a:stretch>
            <a:fillRect/>
          </a:stretch>
        </p:blipFill>
        <p:spPr bwMode="auto">
          <a:xfrm>
            <a:off x="4581525" y="5799138"/>
            <a:ext cx="1019175" cy="122237"/>
          </a:xfrm>
          <a:prstGeom prst="rect">
            <a:avLst/>
          </a:prstGeom>
          <a:noFill/>
          <a:ln w="9525">
            <a:noFill/>
            <a:miter lim="800000"/>
            <a:headEnd/>
            <a:tailEnd/>
          </a:ln>
        </p:spPr>
      </p:pic>
      <p:sp>
        <p:nvSpPr>
          <p:cNvPr id="884775" name="Rectangle 39"/>
          <p:cNvSpPr>
            <a:spLocks noChangeArrowheads="1"/>
          </p:cNvSpPr>
          <p:nvPr/>
        </p:nvSpPr>
        <p:spPr bwMode="auto">
          <a:xfrm>
            <a:off x="4581525" y="5799138"/>
            <a:ext cx="1019175" cy="122237"/>
          </a:xfrm>
          <a:prstGeom prst="rect">
            <a:avLst/>
          </a:prstGeom>
          <a:noFill/>
          <a:ln w="9525">
            <a:solidFill>
              <a:srgbClr val="000000"/>
            </a:solidFill>
            <a:miter lim="800000"/>
            <a:headEnd/>
            <a:tailEnd/>
          </a:ln>
        </p:spPr>
        <p:txBody>
          <a:bodyPr/>
          <a:lstStyle/>
          <a:p>
            <a:endParaRPr lang="en-US"/>
          </a:p>
        </p:txBody>
      </p:sp>
      <p:sp>
        <p:nvSpPr>
          <p:cNvPr id="884776" name="Line 40"/>
          <p:cNvSpPr>
            <a:spLocks noChangeShapeType="1"/>
          </p:cNvSpPr>
          <p:nvPr/>
        </p:nvSpPr>
        <p:spPr bwMode="auto">
          <a:xfrm>
            <a:off x="4581525" y="892175"/>
            <a:ext cx="1588" cy="5126038"/>
          </a:xfrm>
          <a:prstGeom prst="line">
            <a:avLst/>
          </a:prstGeom>
          <a:noFill/>
          <a:ln w="0">
            <a:solidFill>
              <a:srgbClr val="000000"/>
            </a:solidFill>
            <a:round/>
            <a:headEnd/>
            <a:tailEnd/>
          </a:ln>
        </p:spPr>
        <p:txBody>
          <a:bodyPr/>
          <a:lstStyle/>
          <a:p>
            <a:endParaRPr lang="en-US"/>
          </a:p>
        </p:txBody>
      </p:sp>
      <p:sp>
        <p:nvSpPr>
          <p:cNvPr id="884777" name="Line 41"/>
          <p:cNvSpPr>
            <a:spLocks noChangeShapeType="1"/>
          </p:cNvSpPr>
          <p:nvPr/>
        </p:nvSpPr>
        <p:spPr bwMode="auto">
          <a:xfrm>
            <a:off x="4552950" y="892175"/>
            <a:ext cx="28575" cy="1588"/>
          </a:xfrm>
          <a:prstGeom prst="line">
            <a:avLst/>
          </a:prstGeom>
          <a:noFill/>
          <a:ln w="0">
            <a:solidFill>
              <a:srgbClr val="000000"/>
            </a:solidFill>
            <a:round/>
            <a:headEnd/>
            <a:tailEnd/>
          </a:ln>
        </p:spPr>
        <p:txBody>
          <a:bodyPr/>
          <a:lstStyle/>
          <a:p>
            <a:endParaRPr lang="en-US"/>
          </a:p>
        </p:txBody>
      </p:sp>
      <p:sp>
        <p:nvSpPr>
          <p:cNvPr id="884778" name="Line 42"/>
          <p:cNvSpPr>
            <a:spLocks noChangeShapeType="1"/>
          </p:cNvSpPr>
          <p:nvPr/>
        </p:nvSpPr>
        <p:spPr bwMode="auto">
          <a:xfrm>
            <a:off x="4552950" y="1208088"/>
            <a:ext cx="28575" cy="1587"/>
          </a:xfrm>
          <a:prstGeom prst="line">
            <a:avLst/>
          </a:prstGeom>
          <a:noFill/>
          <a:ln w="0">
            <a:solidFill>
              <a:srgbClr val="000000"/>
            </a:solidFill>
            <a:round/>
            <a:headEnd/>
            <a:tailEnd/>
          </a:ln>
        </p:spPr>
        <p:txBody>
          <a:bodyPr/>
          <a:lstStyle/>
          <a:p>
            <a:endParaRPr lang="en-US"/>
          </a:p>
        </p:txBody>
      </p:sp>
      <p:sp>
        <p:nvSpPr>
          <p:cNvPr id="884779" name="Line 43"/>
          <p:cNvSpPr>
            <a:spLocks noChangeShapeType="1"/>
          </p:cNvSpPr>
          <p:nvPr/>
        </p:nvSpPr>
        <p:spPr bwMode="auto">
          <a:xfrm>
            <a:off x="4552950" y="1535113"/>
            <a:ext cx="28575" cy="1587"/>
          </a:xfrm>
          <a:prstGeom prst="line">
            <a:avLst/>
          </a:prstGeom>
          <a:noFill/>
          <a:ln w="0">
            <a:solidFill>
              <a:srgbClr val="000000"/>
            </a:solidFill>
            <a:round/>
            <a:headEnd/>
            <a:tailEnd/>
          </a:ln>
        </p:spPr>
        <p:txBody>
          <a:bodyPr/>
          <a:lstStyle/>
          <a:p>
            <a:endParaRPr lang="en-US"/>
          </a:p>
        </p:txBody>
      </p:sp>
      <p:sp>
        <p:nvSpPr>
          <p:cNvPr id="884780" name="Line 44"/>
          <p:cNvSpPr>
            <a:spLocks noChangeShapeType="1"/>
          </p:cNvSpPr>
          <p:nvPr/>
        </p:nvSpPr>
        <p:spPr bwMode="auto">
          <a:xfrm>
            <a:off x="4552950" y="1852613"/>
            <a:ext cx="28575" cy="1587"/>
          </a:xfrm>
          <a:prstGeom prst="line">
            <a:avLst/>
          </a:prstGeom>
          <a:noFill/>
          <a:ln w="0">
            <a:solidFill>
              <a:srgbClr val="000000"/>
            </a:solidFill>
            <a:round/>
            <a:headEnd/>
            <a:tailEnd/>
          </a:ln>
        </p:spPr>
        <p:txBody>
          <a:bodyPr/>
          <a:lstStyle/>
          <a:p>
            <a:endParaRPr lang="en-US"/>
          </a:p>
        </p:txBody>
      </p:sp>
      <p:sp>
        <p:nvSpPr>
          <p:cNvPr id="884781" name="Line 45"/>
          <p:cNvSpPr>
            <a:spLocks noChangeShapeType="1"/>
          </p:cNvSpPr>
          <p:nvPr/>
        </p:nvSpPr>
        <p:spPr bwMode="auto">
          <a:xfrm>
            <a:off x="4552950" y="2178050"/>
            <a:ext cx="28575" cy="1588"/>
          </a:xfrm>
          <a:prstGeom prst="line">
            <a:avLst/>
          </a:prstGeom>
          <a:noFill/>
          <a:ln w="0">
            <a:solidFill>
              <a:srgbClr val="000000"/>
            </a:solidFill>
            <a:round/>
            <a:headEnd/>
            <a:tailEnd/>
          </a:ln>
        </p:spPr>
        <p:txBody>
          <a:bodyPr/>
          <a:lstStyle/>
          <a:p>
            <a:endParaRPr lang="en-US"/>
          </a:p>
        </p:txBody>
      </p:sp>
      <p:sp>
        <p:nvSpPr>
          <p:cNvPr id="884782" name="Line 46"/>
          <p:cNvSpPr>
            <a:spLocks noChangeShapeType="1"/>
          </p:cNvSpPr>
          <p:nvPr/>
        </p:nvSpPr>
        <p:spPr bwMode="auto">
          <a:xfrm>
            <a:off x="4552950" y="2495550"/>
            <a:ext cx="28575" cy="1588"/>
          </a:xfrm>
          <a:prstGeom prst="line">
            <a:avLst/>
          </a:prstGeom>
          <a:noFill/>
          <a:ln w="0">
            <a:solidFill>
              <a:srgbClr val="000000"/>
            </a:solidFill>
            <a:round/>
            <a:headEnd/>
            <a:tailEnd/>
          </a:ln>
        </p:spPr>
        <p:txBody>
          <a:bodyPr/>
          <a:lstStyle/>
          <a:p>
            <a:endParaRPr lang="en-US"/>
          </a:p>
        </p:txBody>
      </p:sp>
      <p:sp>
        <p:nvSpPr>
          <p:cNvPr id="884783" name="Line 47"/>
          <p:cNvSpPr>
            <a:spLocks noChangeShapeType="1"/>
          </p:cNvSpPr>
          <p:nvPr/>
        </p:nvSpPr>
        <p:spPr bwMode="auto">
          <a:xfrm>
            <a:off x="4552950" y="2811463"/>
            <a:ext cx="28575" cy="1587"/>
          </a:xfrm>
          <a:prstGeom prst="line">
            <a:avLst/>
          </a:prstGeom>
          <a:noFill/>
          <a:ln w="0">
            <a:solidFill>
              <a:srgbClr val="000000"/>
            </a:solidFill>
            <a:round/>
            <a:headEnd/>
            <a:tailEnd/>
          </a:ln>
        </p:spPr>
        <p:txBody>
          <a:bodyPr/>
          <a:lstStyle/>
          <a:p>
            <a:endParaRPr lang="en-US"/>
          </a:p>
        </p:txBody>
      </p:sp>
      <p:sp>
        <p:nvSpPr>
          <p:cNvPr id="884784" name="Line 48"/>
          <p:cNvSpPr>
            <a:spLocks noChangeShapeType="1"/>
          </p:cNvSpPr>
          <p:nvPr/>
        </p:nvSpPr>
        <p:spPr bwMode="auto">
          <a:xfrm>
            <a:off x="4552950" y="3138488"/>
            <a:ext cx="28575" cy="1587"/>
          </a:xfrm>
          <a:prstGeom prst="line">
            <a:avLst/>
          </a:prstGeom>
          <a:noFill/>
          <a:ln w="0">
            <a:solidFill>
              <a:srgbClr val="000000"/>
            </a:solidFill>
            <a:round/>
            <a:headEnd/>
            <a:tailEnd/>
          </a:ln>
        </p:spPr>
        <p:txBody>
          <a:bodyPr/>
          <a:lstStyle/>
          <a:p>
            <a:endParaRPr lang="en-US"/>
          </a:p>
        </p:txBody>
      </p:sp>
      <p:sp>
        <p:nvSpPr>
          <p:cNvPr id="884785" name="Line 49"/>
          <p:cNvSpPr>
            <a:spLocks noChangeShapeType="1"/>
          </p:cNvSpPr>
          <p:nvPr/>
        </p:nvSpPr>
        <p:spPr bwMode="auto">
          <a:xfrm>
            <a:off x="4552950" y="3454400"/>
            <a:ext cx="28575" cy="1588"/>
          </a:xfrm>
          <a:prstGeom prst="line">
            <a:avLst/>
          </a:prstGeom>
          <a:noFill/>
          <a:ln w="0">
            <a:solidFill>
              <a:srgbClr val="000000"/>
            </a:solidFill>
            <a:round/>
            <a:headEnd/>
            <a:tailEnd/>
          </a:ln>
        </p:spPr>
        <p:txBody>
          <a:bodyPr/>
          <a:lstStyle/>
          <a:p>
            <a:endParaRPr lang="en-US"/>
          </a:p>
        </p:txBody>
      </p:sp>
      <p:sp>
        <p:nvSpPr>
          <p:cNvPr id="884786" name="Line 50"/>
          <p:cNvSpPr>
            <a:spLocks noChangeShapeType="1"/>
          </p:cNvSpPr>
          <p:nvPr/>
        </p:nvSpPr>
        <p:spPr bwMode="auto">
          <a:xfrm>
            <a:off x="4552950" y="3771900"/>
            <a:ext cx="28575" cy="1588"/>
          </a:xfrm>
          <a:prstGeom prst="line">
            <a:avLst/>
          </a:prstGeom>
          <a:noFill/>
          <a:ln w="0">
            <a:solidFill>
              <a:srgbClr val="000000"/>
            </a:solidFill>
            <a:round/>
            <a:headEnd/>
            <a:tailEnd/>
          </a:ln>
        </p:spPr>
        <p:txBody>
          <a:bodyPr/>
          <a:lstStyle/>
          <a:p>
            <a:endParaRPr lang="en-US"/>
          </a:p>
        </p:txBody>
      </p:sp>
      <p:sp>
        <p:nvSpPr>
          <p:cNvPr id="884787" name="Line 51"/>
          <p:cNvSpPr>
            <a:spLocks noChangeShapeType="1"/>
          </p:cNvSpPr>
          <p:nvPr/>
        </p:nvSpPr>
        <p:spPr bwMode="auto">
          <a:xfrm>
            <a:off x="4552950" y="4098925"/>
            <a:ext cx="28575" cy="1588"/>
          </a:xfrm>
          <a:prstGeom prst="line">
            <a:avLst/>
          </a:prstGeom>
          <a:noFill/>
          <a:ln w="0">
            <a:solidFill>
              <a:srgbClr val="000000"/>
            </a:solidFill>
            <a:round/>
            <a:headEnd/>
            <a:tailEnd/>
          </a:ln>
        </p:spPr>
        <p:txBody>
          <a:bodyPr/>
          <a:lstStyle/>
          <a:p>
            <a:endParaRPr lang="en-US"/>
          </a:p>
        </p:txBody>
      </p:sp>
      <p:sp>
        <p:nvSpPr>
          <p:cNvPr id="884788" name="Line 52"/>
          <p:cNvSpPr>
            <a:spLocks noChangeShapeType="1"/>
          </p:cNvSpPr>
          <p:nvPr/>
        </p:nvSpPr>
        <p:spPr bwMode="auto">
          <a:xfrm>
            <a:off x="4552950" y="4414838"/>
            <a:ext cx="28575" cy="1587"/>
          </a:xfrm>
          <a:prstGeom prst="line">
            <a:avLst/>
          </a:prstGeom>
          <a:noFill/>
          <a:ln w="0">
            <a:solidFill>
              <a:srgbClr val="000000"/>
            </a:solidFill>
            <a:round/>
            <a:headEnd/>
            <a:tailEnd/>
          </a:ln>
        </p:spPr>
        <p:txBody>
          <a:bodyPr/>
          <a:lstStyle/>
          <a:p>
            <a:endParaRPr lang="en-US"/>
          </a:p>
        </p:txBody>
      </p:sp>
      <p:sp>
        <p:nvSpPr>
          <p:cNvPr id="884789" name="Line 53"/>
          <p:cNvSpPr>
            <a:spLocks noChangeShapeType="1"/>
          </p:cNvSpPr>
          <p:nvPr/>
        </p:nvSpPr>
        <p:spPr bwMode="auto">
          <a:xfrm>
            <a:off x="4552950" y="4741863"/>
            <a:ext cx="28575" cy="1587"/>
          </a:xfrm>
          <a:prstGeom prst="line">
            <a:avLst/>
          </a:prstGeom>
          <a:noFill/>
          <a:ln w="0">
            <a:solidFill>
              <a:srgbClr val="000000"/>
            </a:solidFill>
            <a:round/>
            <a:headEnd/>
            <a:tailEnd/>
          </a:ln>
        </p:spPr>
        <p:txBody>
          <a:bodyPr/>
          <a:lstStyle/>
          <a:p>
            <a:endParaRPr lang="en-US"/>
          </a:p>
        </p:txBody>
      </p:sp>
      <p:sp>
        <p:nvSpPr>
          <p:cNvPr id="884790" name="Line 54"/>
          <p:cNvSpPr>
            <a:spLocks noChangeShapeType="1"/>
          </p:cNvSpPr>
          <p:nvPr/>
        </p:nvSpPr>
        <p:spPr bwMode="auto">
          <a:xfrm>
            <a:off x="4552950" y="5057775"/>
            <a:ext cx="28575" cy="1588"/>
          </a:xfrm>
          <a:prstGeom prst="line">
            <a:avLst/>
          </a:prstGeom>
          <a:noFill/>
          <a:ln w="0">
            <a:solidFill>
              <a:srgbClr val="000000"/>
            </a:solidFill>
            <a:round/>
            <a:headEnd/>
            <a:tailEnd/>
          </a:ln>
        </p:spPr>
        <p:txBody>
          <a:bodyPr/>
          <a:lstStyle/>
          <a:p>
            <a:endParaRPr lang="en-US"/>
          </a:p>
        </p:txBody>
      </p:sp>
      <p:sp>
        <p:nvSpPr>
          <p:cNvPr id="884791" name="Line 55"/>
          <p:cNvSpPr>
            <a:spLocks noChangeShapeType="1"/>
          </p:cNvSpPr>
          <p:nvPr/>
        </p:nvSpPr>
        <p:spPr bwMode="auto">
          <a:xfrm>
            <a:off x="4552950" y="5375275"/>
            <a:ext cx="28575" cy="1588"/>
          </a:xfrm>
          <a:prstGeom prst="line">
            <a:avLst/>
          </a:prstGeom>
          <a:noFill/>
          <a:ln w="0">
            <a:solidFill>
              <a:srgbClr val="000000"/>
            </a:solidFill>
            <a:round/>
            <a:headEnd/>
            <a:tailEnd/>
          </a:ln>
        </p:spPr>
        <p:txBody>
          <a:bodyPr/>
          <a:lstStyle/>
          <a:p>
            <a:endParaRPr lang="en-US"/>
          </a:p>
        </p:txBody>
      </p:sp>
      <p:sp>
        <p:nvSpPr>
          <p:cNvPr id="884792" name="Line 56"/>
          <p:cNvSpPr>
            <a:spLocks noChangeShapeType="1"/>
          </p:cNvSpPr>
          <p:nvPr/>
        </p:nvSpPr>
        <p:spPr bwMode="auto">
          <a:xfrm>
            <a:off x="4552950" y="5702300"/>
            <a:ext cx="28575" cy="1588"/>
          </a:xfrm>
          <a:prstGeom prst="line">
            <a:avLst/>
          </a:prstGeom>
          <a:noFill/>
          <a:ln w="0">
            <a:solidFill>
              <a:srgbClr val="000000"/>
            </a:solidFill>
            <a:round/>
            <a:headEnd/>
            <a:tailEnd/>
          </a:ln>
        </p:spPr>
        <p:txBody>
          <a:bodyPr/>
          <a:lstStyle/>
          <a:p>
            <a:endParaRPr lang="en-US"/>
          </a:p>
        </p:txBody>
      </p:sp>
      <p:sp>
        <p:nvSpPr>
          <p:cNvPr id="884793" name="Line 57"/>
          <p:cNvSpPr>
            <a:spLocks noChangeShapeType="1"/>
          </p:cNvSpPr>
          <p:nvPr/>
        </p:nvSpPr>
        <p:spPr bwMode="auto">
          <a:xfrm>
            <a:off x="4552950" y="6018213"/>
            <a:ext cx="28575" cy="1587"/>
          </a:xfrm>
          <a:prstGeom prst="line">
            <a:avLst/>
          </a:prstGeom>
          <a:noFill/>
          <a:ln w="0">
            <a:solidFill>
              <a:srgbClr val="000000"/>
            </a:solidFill>
            <a:round/>
            <a:headEnd/>
            <a:tailEnd/>
          </a:ln>
        </p:spPr>
        <p:txBody>
          <a:bodyPr/>
          <a:lstStyle/>
          <a:p>
            <a:endParaRPr lang="en-US"/>
          </a:p>
        </p:txBody>
      </p:sp>
      <p:sp>
        <p:nvSpPr>
          <p:cNvPr id="884794" name="Rectangle 58"/>
          <p:cNvSpPr>
            <a:spLocks noChangeArrowheads="1"/>
          </p:cNvSpPr>
          <p:nvPr/>
        </p:nvSpPr>
        <p:spPr bwMode="auto">
          <a:xfrm>
            <a:off x="8234363" y="1304925"/>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46%</a:t>
            </a:r>
            <a:endParaRPr lang="en-US" sz="3600"/>
          </a:p>
        </p:txBody>
      </p:sp>
      <p:sp>
        <p:nvSpPr>
          <p:cNvPr id="884795" name="Rectangle 59"/>
          <p:cNvSpPr>
            <a:spLocks noChangeArrowheads="1"/>
          </p:cNvSpPr>
          <p:nvPr/>
        </p:nvSpPr>
        <p:spPr bwMode="auto">
          <a:xfrm>
            <a:off x="8129588" y="1631950"/>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45%</a:t>
            </a:r>
            <a:endParaRPr lang="en-US" sz="3600"/>
          </a:p>
        </p:txBody>
      </p:sp>
      <p:sp>
        <p:nvSpPr>
          <p:cNvPr id="884796" name="Rectangle 60"/>
          <p:cNvSpPr>
            <a:spLocks noChangeArrowheads="1"/>
          </p:cNvSpPr>
          <p:nvPr/>
        </p:nvSpPr>
        <p:spPr bwMode="auto">
          <a:xfrm>
            <a:off x="8024813" y="1949450"/>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43%</a:t>
            </a:r>
            <a:endParaRPr lang="en-US" sz="3600"/>
          </a:p>
        </p:txBody>
      </p:sp>
      <p:sp>
        <p:nvSpPr>
          <p:cNvPr id="884797" name="Rectangle 61"/>
          <p:cNvSpPr>
            <a:spLocks noChangeArrowheads="1"/>
          </p:cNvSpPr>
          <p:nvPr/>
        </p:nvSpPr>
        <p:spPr bwMode="auto">
          <a:xfrm>
            <a:off x="7929563" y="2274888"/>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42%</a:t>
            </a:r>
            <a:endParaRPr lang="en-US" sz="3600"/>
          </a:p>
        </p:txBody>
      </p:sp>
      <p:sp>
        <p:nvSpPr>
          <p:cNvPr id="884798" name="Rectangle 62"/>
          <p:cNvSpPr>
            <a:spLocks noChangeArrowheads="1"/>
          </p:cNvSpPr>
          <p:nvPr/>
        </p:nvSpPr>
        <p:spPr bwMode="auto">
          <a:xfrm>
            <a:off x="7729538" y="2592388"/>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40%</a:t>
            </a:r>
            <a:endParaRPr lang="en-US" sz="3600"/>
          </a:p>
        </p:txBody>
      </p:sp>
      <p:sp>
        <p:nvSpPr>
          <p:cNvPr id="884799" name="Rectangle 63"/>
          <p:cNvSpPr>
            <a:spLocks noChangeArrowheads="1"/>
          </p:cNvSpPr>
          <p:nvPr/>
        </p:nvSpPr>
        <p:spPr bwMode="auto">
          <a:xfrm>
            <a:off x="7729538" y="2908300"/>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40%</a:t>
            </a:r>
            <a:endParaRPr lang="en-US" sz="3600"/>
          </a:p>
        </p:txBody>
      </p:sp>
      <p:sp>
        <p:nvSpPr>
          <p:cNvPr id="884800" name="Rectangle 64"/>
          <p:cNvSpPr>
            <a:spLocks noChangeArrowheads="1"/>
          </p:cNvSpPr>
          <p:nvPr/>
        </p:nvSpPr>
        <p:spPr bwMode="auto">
          <a:xfrm>
            <a:off x="7519988" y="3235325"/>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37%</a:t>
            </a:r>
            <a:endParaRPr lang="en-US" sz="3600"/>
          </a:p>
        </p:txBody>
      </p:sp>
      <p:sp>
        <p:nvSpPr>
          <p:cNvPr id="884801" name="Rectangle 65"/>
          <p:cNvSpPr>
            <a:spLocks noChangeArrowheads="1"/>
          </p:cNvSpPr>
          <p:nvPr/>
        </p:nvSpPr>
        <p:spPr bwMode="auto">
          <a:xfrm>
            <a:off x="7215188" y="3552825"/>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33%</a:t>
            </a:r>
            <a:endParaRPr lang="en-US" sz="3600"/>
          </a:p>
        </p:txBody>
      </p:sp>
      <p:sp>
        <p:nvSpPr>
          <p:cNvPr id="884802" name="Rectangle 66"/>
          <p:cNvSpPr>
            <a:spLocks noChangeArrowheads="1"/>
          </p:cNvSpPr>
          <p:nvPr/>
        </p:nvSpPr>
        <p:spPr bwMode="auto">
          <a:xfrm>
            <a:off x="7215188" y="3868738"/>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33%</a:t>
            </a:r>
            <a:endParaRPr lang="en-US" sz="3600"/>
          </a:p>
        </p:txBody>
      </p:sp>
      <p:sp>
        <p:nvSpPr>
          <p:cNvPr id="884803" name="Rectangle 67"/>
          <p:cNvSpPr>
            <a:spLocks noChangeArrowheads="1"/>
          </p:cNvSpPr>
          <p:nvPr/>
        </p:nvSpPr>
        <p:spPr bwMode="auto">
          <a:xfrm>
            <a:off x="7119938" y="4195763"/>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32%</a:t>
            </a:r>
            <a:endParaRPr lang="en-US" sz="3600"/>
          </a:p>
        </p:txBody>
      </p:sp>
      <p:sp>
        <p:nvSpPr>
          <p:cNvPr id="884804" name="Rectangle 68"/>
          <p:cNvSpPr>
            <a:spLocks noChangeArrowheads="1"/>
          </p:cNvSpPr>
          <p:nvPr/>
        </p:nvSpPr>
        <p:spPr bwMode="auto">
          <a:xfrm>
            <a:off x="7119938" y="4511675"/>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32%</a:t>
            </a:r>
            <a:endParaRPr lang="en-US" sz="3600"/>
          </a:p>
        </p:txBody>
      </p:sp>
      <p:sp>
        <p:nvSpPr>
          <p:cNvPr id="884805" name="Rectangle 69"/>
          <p:cNvSpPr>
            <a:spLocks noChangeArrowheads="1"/>
          </p:cNvSpPr>
          <p:nvPr/>
        </p:nvSpPr>
        <p:spPr bwMode="auto">
          <a:xfrm>
            <a:off x="7119938" y="4838700"/>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32%</a:t>
            </a:r>
            <a:endParaRPr lang="en-US" sz="3600"/>
          </a:p>
        </p:txBody>
      </p:sp>
      <p:sp>
        <p:nvSpPr>
          <p:cNvPr id="884806" name="Rectangle 70"/>
          <p:cNvSpPr>
            <a:spLocks noChangeArrowheads="1"/>
          </p:cNvSpPr>
          <p:nvPr/>
        </p:nvSpPr>
        <p:spPr bwMode="auto">
          <a:xfrm>
            <a:off x="7015163" y="5154613"/>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30%</a:t>
            </a:r>
            <a:endParaRPr lang="en-US" sz="3600"/>
          </a:p>
        </p:txBody>
      </p:sp>
      <p:sp>
        <p:nvSpPr>
          <p:cNvPr id="884807" name="Rectangle 71"/>
          <p:cNvSpPr>
            <a:spLocks noChangeArrowheads="1"/>
          </p:cNvSpPr>
          <p:nvPr/>
        </p:nvSpPr>
        <p:spPr bwMode="auto">
          <a:xfrm>
            <a:off x="6805613" y="5472113"/>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28%</a:t>
            </a:r>
            <a:endParaRPr lang="en-US" sz="3600"/>
          </a:p>
        </p:txBody>
      </p:sp>
      <p:sp>
        <p:nvSpPr>
          <p:cNvPr id="884808" name="Rectangle 72"/>
          <p:cNvSpPr>
            <a:spLocks noChangeArrowheads="1"/>
          </p:cNvSpPr>
          <p:nvPr/>
        </p:nvSpPr>
        <p:spPr bwMode="auto">
          <a:xfrm>
            <a:off x="5691188" y="5799138"/>
            <a:ext cx="35718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13%</a:t>
            </a:r>
            <a:endParaRPr lang="en-US" sz="3600"/>
          </a:p>
        </p:txBody>
      </p:sp>
      <p:sp>
        <p:nvSpPr>
          <p:cNvPr id="884809" name="Rectangle 73"/>
          <p:cNvSpPr>
            <a:spLocks noChangeArrowheads="1"/>
          </p:cNvSpPr>
          <p:nvPr/>
        </p:nvSpPr>
        <p:spPr bwMode="auto">
          <a:xfrm>
            <a:off x="8329613" y="971550"/>
            <a:ext cx="3571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47%</a:t>
            </a:r>
            <a:endParaRPr lang="en-US" sz="3600"/>
          </a:p>
        </p:txBody>
      </p:sp>
      <p:sp>
        <p:nvSpPr>
          <p:cNvPr id="884810" name="Rectangle 74"/>
          <p:cNvSpPr>
            <a:spLocks noChangeArrowheads="1"/>
          </p:cNvSpPr>
          <p:nvPr/>
        </p:nvSpPr>
        <p:spPr bwMode="auto">
          <a:xfrm>
            <a:off x="2173288" y="989013"/>
            <a:ext cx="22463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Sequenced Production orders</a:t>
            </a:r>
            <a:endParaRPr lang="en-US" sz="3600"/>
          </a:p>
        </p:txBody>
      </p:sp>
      <p:sp>
        <p:nvSpPr>
          <p:cNvPr id="884811" name="Rectangle 75"/>
          <p:cNvSpPr>
            <a:spLocks noChangeArrowheads="1"/>
          </p:cNvSpPr>
          <p:nvPr/>
        </p:nvSpPr>
        <p:spPr bwMode="auto">
          <a:xfrm>
            <a:off x="2836863" y="1314450"/>
            <a:ext cx="15827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Calendars/Task Lists</a:t>
            </a:r>
            <a:endParaRPr lang="en-US" sz="3600"/>
          </a:p>
        </p:txBody>
      </p:sp>
      <p:sp>
        <p:nvSpPr>
          <p:cNvPr id="884812" name="Rectangle 76"/>
          <p:cNvSpPr>
            <a:spLocks noChangeArrowheads="1"/>
          </p:cNvSpPr>
          <p:nvPr/>
        </p:nvSpPr>
        <p:spPr bwMode="auto">
          <a:xfrm>
            <a:off x="2513013" y="1631950"/>
            <a:ext cx="19065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Production Alerts/Alarms</a:t>
            </a:r>
            <a:endParaRPr lang="en-US" sz="3600"/>
          </a:p>
        </p:txBody>
      </p:sp>
      <p:sp>
        <p:nvSpPr>
          <p:cNvPr id="884813" name="Rectangle 77"/>
          <p:cNvSpPr>
            <a:spLocks noChangeArrowheads="1"/>
          </p:cNvSpPr>
          <p:nvPr/>
        </p:nvSpPr>
        <p:spPr bwMode="auto">
          <a:xfrm>
            <a:off x="487363" y="1949450"/>
            <a:ext cx="39322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Recording production quantity, quality and location</a:t>
            </a:r>
            <a:endParaRPr lang="en-US" sz="3600"/>
          </a:p>
        </p:txBody>
      </p:sp>
      <p:sp>
        <p:nvSpPr>
          <p:cNvPr id="884814" name="Rectangle 78"/>
          <p:cNvSpPr>
            <a:spLocks noChangeArrowheads="1"/>
          </p:cNvSpPr>
          <p:nvPr/>
        </p:nvSpPr>
        <p:spPr bwMode="auto">
          <a:xfrm>
            <a:off x="1355725" y="2274888"/>
            <a:ext cx="30638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Work Instructions for Production Orders</a:t>
            </a:r>
            <a:endParaRPr lang="en-US" sz="3600"/>
          </a:p>
        </p:txBody>
      </p:sp>
      <p:sp>
        <p:nvSpPr>
          <p:cNvPr id="884815" name="Rectangle 79"/>
          <p:cNvSpPr>
            <a:spLocks noChangeArrowheads="1"/>
          </p:cNvSpPr>
          <p:nvPr/>
        </p:nvSpPr>
        <p:spPr bwMode="auto">
          <a:xfrm>
            <a:off x="1770063" y="2592388"/>
            <a:ext cx="26495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Raw Material/Component Pick lists</a:t>
            </a:r>
            <a:endParaRPr lang="en-US" sz="3600"/>
          </a:p>
        </p:txBody>
      </p:sp>
      <p:sp>
        <p:nvSpPr>
          <p:cNvPr id="884816" name="Rectangle 80"/>
          <p:cNvSpPr>
            <a:spLocks noChangeArrowheads="1"/>
          </p:cNvSpPr>
          <p:nvPr/>
        </p:nvSpPr>
        <p:spPr bwMode="auto">
          <a:xfrm>
            <a:off x="1363663" y="2908300"/>
            <a:ext cx="30559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Quality Sampling Schedules/Procedures</a:t>
            </a:r>
            <a:endParaRPr lang="en-US" sz="3600"/>
          </a:p>
        </p:txBody>
      </p:sp>
      <p:sp>
        <p:nvSpPr>
          <p:cNvPr id="884817" name="Rectangle 81"/>
          <p:cNvSpPr>
            <a:spLocks noChangeArrowheads="1"/>
          </p:cNvSpPr>
          <p:nvPr/>
        </p:nvSpPr>
        <p:spPr bwMode="auto">
          <a:xfrm>
            <a:off x="212725" y="3173413"/>
            <a:ext cx="42068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Recording material/component consumption (including</a:t>
            </a:r>
            <a:endParaRPr lang="en-US" sz="3600"/>
          </a:p>
        </p:txBody>
      </p:sp>
      <p:sp>
        <p:nvSpPr>
          <p:cNvPr id="884818" name="Rectangle 82"/>
          <p:cNvSpPr>
            <a:spLocks noChangeArrowheads="1"/>
          </p:cNvSpPr>
          <p:nvPr/>
        </p:nvSpPr>
        <p:spPr bwMode="auto">
          <a:xfrm>
            <a:off x="3240088" y="3297238"/>
            <a:ext cx="11795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Serial tracking)</a:t>
            </a:r>
            <a:endParaRPr lang="en-US" sz="3600"/>
          </a:p>
        </p:txBody>
      </p:sp>
      <p:sp>
        <p:nvSpPr>
          <p:cNvPr id="884819" name="Rectangle 83"/>
          <p:cNvSpPr>
            <a:spLocks noChangeArrowheads="1"/>
          </p:cNvSpPr>
          <p:nvPr/>
        </p:nvSpPr>
        <p:spPr bwMode="auto">
          <a:xfrm>
            <a:off x="1290638" y="3552825"/>
            <a:ext cx="3128962"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Emergency Shutdown/Work Order Alerts</a:t>
            </a:r>
            <a:endParaRPr lang="en-US" sz="3600"/>
          </a:p>
        </p:txBody>
      </p:sp>
      <p:sp>
        <p:nvSpPr>
          <p:cNvPr id="884820" name="Rectangle 84"/>
          <p:cNvSpPr>
            <a:spLocks noChangeArrowheads="1"/>
          </p:cNvSpPr>
          <p:nvPr/>
        </p:nvSpPr>
        <p:spPr bwMode="auto">
          <a:xfrm>
            <a:off x="1254125" y="3878263"/>
            <a:ext cx="31654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Safety Inspections Schedules/Procedures</a:t>
            </a:r>
            <a:endParaRPr lang="en-US" sz="3600"/>
          </a:p>
        </p:txBody>
      </p:sp>
      <p:sp>
        <p:nvSpPr>
          <p:cNvPr id="884821" name="Rectangle 85"/>
          <p:cNvSpPr>
            <a:spLocks noChangeArrowheads="1"/>
          </p:cNvSpPr>
          <p:nvPr/>
        </p:nvSpPr>
        <p:spPr bwMode="auto">
          <a:xfrm>
            <a:off x="1201738" y="4195763"/>
            <a:ext cx="32178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Work Instructions for Maintenance Orders</a:t>
            </a:r>
            <a:endParaRPr lang="en-US" sz="3600"/>
          </a:p>
        </p:txBody>
      </p:sp>
      <p:sp>
        <p:nvSpPr>
          <p:cNvPr id="884822" name="Rectangle 86"/>
          <p:cNvSpPr>
            <a:spLocks noChangeArrowheads="1"/>
          </p:cNvSpPr>
          <p:nvPr/>
        </p:nvSpPr>
        <p:spPr bwMode="auto">
          <a:xfrm>
            <a:off x="1990725" y="4511675"/>
            <a:ext cx="24288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Sequenced Maintenance Orders</a:t>
            </a:r>
            <a:endParaRPr lang="en-US" sz="3600"/>
          </a:p>
        </p:txBody>
      </p:sp>
      <p:sp>
        <p:nvSpPr>
          <p:cNvPr id="884823" name="Rectangle 87"/>
          <p:cNvSpPr>
            <a:spLocks noChangeArrowheads="1"/>
          </p:cNvSpPr>
          <p:nvPr/>
        </p:nvSpPr>
        <p:spPr bwMode="auto">
          <a:xfrm>
            <a:off x="1244600" y="4838700"/>
            <a:ext cx="31750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Inventory/Cycle Counting Data Collection</a:t>
            </a:r>
            <a:endParaRPr lang="en-US" sz="3600"/>
          </a:p>
        </p:txBody>
      </p:sp>
      <p:sp>
        <p:nvSpPr>
          <p:cNvPr id="884824" name="Rectangle 88"/>
          <p:cNvSpPr>
            <a:spLocks noChangeArrowheads="1"/>
          </p:cNvSpPr>
          <p:nvPr/>
        </p:nvSpPr>
        <p:spPr bwMode="auto">
          <a:xfrm>
            <a:off x="1630363" y="5154613"/>
            <a:ext cx="2789237"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Production Performance Dashboards</a:t>
            </a:r>
            <a:endParaRPr lang="en-US" sz="3600"/>
          </a:p>
        </p:txBody>
      </p:sp>
      <p:sp>
        <p:nvSpPr>
          <p:cNvPr id="884825" name="Rectangle 89"/>
          <p:cNvSpPr>
            <a:spLocks noChangeArrowheads="1"/>
          </p:cNvSpPr>
          <p:nvPr/>
        </p:nvSpPr>
        <p:spPr bwMode="auto">
          <a:xfrm>
            <a:off x="1901825" y="5472113"/>
            <a:ext cx="25177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Asset/Equipment locations/maps</a:t>
            </a:r>
            <a:endParaRPr lang="en-US" sz="3600"/>
          </a:p>
        </p:txBody>
      </p:sp>
      <p:sp>
        <p:nvSpPr>
          <p:cNvPr id="884826" name="Rectangle 90"/>
          <p:cNvSpPr>
            <a:spLocks noChangeArrowheads="1"/>
          </p:cNvSpPr>
          <p:nvPr/>
        </p:nvSpPr>
        <p:spPr bwMode="auto">
          <a:xfrm>
            <a:off x="2027238" y="5799138"/>
            <a:ext cx="23923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Verdana" pitchFamily="34" charset="0"/>
              </a:rPr>
              <a:t>Asset Performance Dashboards</a:t>
            </a:r>
            <a:endParaRPr lang="en-US" sz="360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1"/>
          <p:cNvSpPr>
            <a:spLocks noGrp="1"/>
          </p:cNvSpPr>
          <p:nvPr>
            <p:ph type="sldNum" sz="quarter" idx="10"/>
          </p:nvPr>
        </p:nvSpPr>
        <p:spPr/>
        <p:txBody>
          <a:bodyPr/>
          <a:lstStyle/>
          <a:p>
            <a:r>
              <a:rPr lang="en-US"/>
              <a:t> © 2007 AMR Research, Inc.   |   Page </a:t>
            </a:r>
            <a:fld id="{3C798FDC-2D82-42DA-9DDC-7072B8084A1A}" type="slidenum">
              <a:rPr lang="en-US" sz="1200"/>
              <a:pPr/>
              <a:t>18</a:t>
            </a:fld>
            <a:endParaRPr lang="en-US" sz="1200"/>
          </a:p>
        </p:txBody>
      </p:sp>
      <p:sp>
        <p:nvSpPr>
          <p:cNvPr id="798722" name="Slide Number Placeholder 2"/>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F4A53BB2-3BAC-4326-AC07-98CA394954FC}" type="slidenum">
              <a:rPr lang="en-US" sz="800">
                <a:solidFill>
                  <a:schemeClr val="bg1"/>
                </a:solidFill>
              </a:rPr>
              <a:pPr/>
              <a:t>18</a:t>
            </a:fld>
            <a:endParaRPr lang="en-US" sz="800">
              <a:solidFill>
                <a:schemeClr val="bg1"/>
              </a:solidFill>
            </a:endParaRPr>
          </a:p>
        </p:txBody>
      </p:sp>
      <p:sp>
        <p:nvSpPr>
          <p:cNvPr id="798723" name="Rectangle 2"/>
          <p:cNvSpPr>
            <a:spLocks noGrp="1" noChangeArrowheads="1"/>
          </p:cNvSpPr>
          <p:nvPr>
            <p:ph type="title" idx="4294967295"/>
          </p:nvPr>
        </p:nvSpPr>
        <p:spPr>
          <a:xfrm>
            <a:off x="36513" y="73025"/>
            <a:ext cx="9144000" cy="476250"/>
          </a:xfrm>
        </p:spPr>
        <p:txBody>
          <a:bodyPr/>
          <a:lstStyle/>
          <a:p>
            <a:r>
              <a:rPr lang="en-US" sz="2000"/>
              <a:t>Time to Leverage MES and ERP With Manufacturing 2.0</a:t>
            </a:r>
          </a:p>
        </p:txBody>
      </p:sp>
      <p:sp>
        <p:nvSpPr>
          <p:cNvPr id="798724" name="Rectangle 4"/>
          <p:cNvSpPr>
            <a:spLocks noChangeArrowheads="1"/>
          </p:cNvSpPr>
          <p:nvPr/>
        </p:nvSpPr>
        <p:spPr bwMode="auto">
          <a:xfrm rot="-5400000">
            <a:off x="777876" y="4389437"/>
            <a:ext cx="1065212" cy="182563"/>
          </a:xfrm>
          <a:prstGeom prst="rect">
            <a:avLst/>
          </a:prstGeom>
          <a:noFill/>
          <a:ln w="9525">
            <a:noFill/>
            <a:miter lim="800000"/>
            <a:headEnd/>
            <a:tailEnd/>
          </a:ln>
        </p:spPr>
        <p:txBody>
          <a:bodyPr wrap="none" lIns="0" tIns="0" rIns="0" bIns="0">
            <a:spAutoFit/>
          </a:bodyPr>
          <a:lstStyle/>
          <a:p>
            <a:pPr algn="l" eaLnBrk="1" hangingPunct="1"/>
            <a:r>
              <a:rPr lang="en-US" sz="1200" b="1">
                <a:latin typeface="Trebuchet MS" pitchFamily="34" charset="0"/>
              </a:rPr>
              <a:t>DDSN Maturity </a:t>
            </a:r>
            <a:endParaRPr lang="en-US">
              <a:latin typeface="Trebuchet MS" pitchFamily="34" charset="0"/>
            </a:endParaRPr>
          </a:p>
        </p:txBody>
      </p:sp>
      <p:sp>
        <p:nvSpPr>
          <p:cNvPr id="798725" name="Rectangle 5"/>
          <p:cNvSpPr>
            <a:spLocks noChangeArrowheads="1"/>
          </p:cNvSpPr>
          <p:nvPr/>
        </p:nvSpPr>
        <p:spPr bwMode="auto">
          <a:xfrm rot="-5400000">
            <a:off x="1282700" y="3619500"/>
            <a:ext cx="55563" cy="182563"/>
          </a:xfrm>
          <a:prstGeom prst="rect">
            <a:avLst/>
          </a:prstGeom>
          <a:noFill/>
          <a:ln w="9525">
            <a:noFill/>
            <a:miter lim="800000"/>
            <a:headEnd/>
            <a:tailEnd/>
          </a:ln>
        </p:spPr>
        <p:txBody>
          <a:bodyPr wrap="none" lIns="0" tIns="0" rIns="0" bIns="0">
            <a:spAutoFit/>
          </a:bodyPr>
          <a:lstStyle/>
          <a:p>
            <a:pPr algn="l" eaLnBrk="1" hangingPunct="1"/>
            <a:r>
              <a:rPr lang="en-US" sz="1200" b="1">
                <a:latin typeface="Trebuchet MS" pitchFamily="34" charset="0"/>
              </a:rPr>
              <a:t>–</a:t>
            </a:r>
            <a:endParaRPr lang="en-US">
              <a:latin typeface="Trebuchet MS" pitchFamily="34" charset="0"/>
            </a:endParaRPr>
          </a:p>
        </p:txBody>
      </p:sp>
      <p:sp>
        <p:nvSpPr>
          <p:cNvPr id="798726" name="Rectangle 6"/>
          <p:cNvSpPr>
            <a:spLocks noChangeArrowheads="1"/>
          </p:cNvSpPr>
          <p:nvPr/>
        </p:nvSpPr>
        <p:spPr bwMode="auto">
          <a:xfrm rot="-5400000">
            <a:off x="366713" y="2554288"/>
            <a:ext cx="1890712" cy="182562"/>
          </a:xfrm>
          <a:prstGeom prst="rect">
            <a:avLst/>
          </a:prstGeom>
          <a:noFill/>
          <a:ln w="9525">
            <a:noFill/>
            <a:miter lim="800000"/>
            <a:headEnd/>
            <a:tailEnd/>
          </a:ln>
        </p:spPr>
        <p:txBody>
          <a:bodyPr wrap="none" lIns="0" tIns="0" rIns="0" bIns="0">
            <a:spAutoFit/>
          </a:bodyPr>
          <a:lstStyle/>
          <a:p>
            <a:pPr algn="l" eaLnBrk="1" hangingPunct="1"/>
            <a:r>
              <a:rPr lang="en-US" sz="1200" b="1">
                <a:latin typeface="Trebuchet MS" pitchFamily="34" charset="0"/>
              </a:rPr>
              <a:t>Supply Network Dynamism</a:t>
            </a:r>
            <a:endParaRPr lang="en-US">
              <a:latin typeface="Trebuchet MS" pitchFamily="34" charset="0"/>
            </a:endParaRPr>
          </a:p>
        </p:txBody>
      </p:sp>
      <p:sp>
        <p:nvSpPr>
          <p:cNvPr id="798727" name="Rectangle 7"/>
          <p:cNvSpPr>
            <a:spLocks noChangeArrowheads="1"/>
          </p:cNvSpPr>
          <p:nvPr/>
        </p:nvSpPr>
        <p:spPr bwMode="auto">
          <a:xfrm>
            <a:off x="3424238" y="6024563"/>
            <a:ext cx="2892425" cy="212725"/>
          </a:xfrm>
          <a:prstGeom prst="rect">
            <a:avLst/>
          </a:prstGeom>
          <a:noFill/>
          <a:ln w="9525">
            <a:noFill/>
            <a:miter lim="800000"/>
            <a:headEnd/>
            <a:tailEnd/>
          </a:ln>
        </p:spPr>
        <p:txBody>
          <a:bodyPr wrap="none" lIns="0" tIns="0" rIns="0" bIns="0">
            <a:spAutoFit/>
          </a:bodyPr>
          <a:lstStyle/>
          <a:p>
            <a:pPr algn="l" eaLnBrk="1" hangingPunct="1"/>
            <a:r>
              <a:rPr lang="en-US" sz="1400" b="1">
                <a:latin typeface="Trebuchet MS" pitchFamily="34" charset="0"/>
              </a:rPr>
              <a:t>Product/Manufacturing Complexity</a:t>
            </a:r>
            <a:endParaRPr lang="en-US">
              <a:latin typeface="Trebuchet MS" pitchFamily="34" charset="0"/>
            </a:endParaRPr>
          </a:p>
        </p:txBody>
      </p:sp>
      <p:sp>
        <p:nvSpPr>
          <p:cNvPr id="798728" name="Freeform 8"/>
          <p:cNvSpPr>
            <a:spLocks noEditPoints="1"/>
          </p:cNvSpPr>
          <p:nvPr/>
        </p:nvSpPr>
        <p:spPr bwMode="auto">
          <a:xfrm>
            <a:off x="2809875" y="1052513"/>
            <a:ext cx="66675" cy="4146550"/>
          </a:xfrm>
          <a:custGeom>
            <a:avLst/>
            <a:gdLst>
              <a:gd name="T0" fmla="*/ 29170 w 400"/>
              <a:gd name="T1" fmla="*/ 4142440 h 25225"/>
              <a:gd name="T2" fmla="*/ 29170 w 400"/>
              <a:gd name="T3" fmla="*/ 54904 h 25225"/>
              <a:gd name="T4" fmla="*/ 33338 w 400"/>
              <a:gd name="T5" fmla="*/ 50794 h 25225"/>
              <a:gd name="T6" fmla="*/ 37505 w 400"/>
              <a:gd name="T7" fmla="*/ 54904 h 25225"/>
              <a:gd name="T8" fmla="*/ 37505 w 400"/>
              <a:gd name="T9" fmla="*/ 4142440 h 25225"/>
              <a:gd name="T10" fmla="*/ 33338 w 400"/>
              <a:gd name="T11" fmla="*/ 4146550 h 25225"/>
              <a:gd name="T12" fmla="*/ 29170 w 400"/>
              <a:gd name="T13" fmla="*/ 4142440 h 25225"/>
              <a:gd name="T14" fmla="*/ 0 w 400"/>
              <a:gd name="T15" fmla="*/ 65753 h 25225"/>
              <a:gd name="T16" fmla="*/ 33338 w 400"/>
              <a:gd name="T17" fmla="*/ 0 h 25225"/>
              <a:gd name="T18" fmla="*/ 66675 w 400"/>
              <a:gd name="T19" fmla="*/ 65753 h 25225"/>
              <a:gd name="T20" fmla="*/ 0 w 400"/>
              <a:gd name="T21" fmla="*/ 65753 h 25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5225"/>
              <a:gd name="T35" fmla="*/ 400 w 400"/>
              <a:gd name="T36" fmla="*/ 25225 h 25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5225">
                <a:moveTo>
                  <a:pt x="175" y="25200"/>
                </a:moveTo>
                <a:lnTo>
                  <a:pt x="175" y="334"/>
                </a:lnTo>
                <a:cubicBezTo>
                  <a:pt x="175" y="320"/>
                  <a:pt x="186" y="309"/>
                  <a:pt x="200" y="309"/>
                </a:cubicBezTo>
                <a:cubicBezTo>
                  <a:pt x="214" y="309"/>
                  <a:pt x="225" y="320"/>
                  <a:pt x="225" y="334"/>
                </a:cubicBezTo>
                <a:lnTo>
                  <a:pt x="225" y="25200"/>
                </a:lnTo>
                <a:cubicBezTo>
                  <a:pt x="225" y="25214"/>
                  <a:pt x="214" y="25225"/>
                  <a:pt x="200" y="25225"/>
                </a:cubicBezTo>
                <a:cubicBezTo>
                  <a:pt x="186" y="25225"/>
                  <a:pt x="175" y="25214"/>
                  <a:pt x="175" y="25200"/>
                </a:cubicBezTo>
                <a:close/>
                <a:moveTo>
                  <a:pt x="0" y="400"/>
                </a:moveTo>
                <a:lnTo>
                  <a:pt x="200" y="0"/>
                </a:lnTo>
                <a:lnTo>
                  <a:pt x="400" y="400"/>
                </a:lnTo>
                <a:lnTo>
                  <a:pt x="0" y="400"/>
                </a:lnTo>
                <a:close/>
              </a:path>
            </a:pathLst>
          </a:custGeom>
          <a:solidFill>
            <a:schemeClr val="bg2"/>
          </a:solidFill>
          <a:ln w="1588">
            <a:solidFill>
              <a:schemeClr val="tx1"/>
            </a:solidFill>
            <a:bevel/>
            <a:headEnd/>
            <a:tailEnd/>
          </a:ln>
        </p:spPr>
        <p:txBody>
          <a:bodyPr/>
          <a:lstStyle/>
          <a:p>
            <a:pPr algn="l"/>
            <a:endParaRPr lang="en-US" sz="2000"/>
          </a:p>
        </p:txBody>
      </p:sp>
      <p:sp>
        <p:nvSpPr>
          <p:cNvPr id="798729" name="Freeform 9"/>
          <p:cNvSpPr>
            <a:spLocks noEditPoints="1"/>
          </p:cNvSpPr>
          <p:nvPr/>
        </p:nvSpPr>
        <p:spPr bwMode="auto">
          <a:xfrm>
            <a:off x="2838450" y="5162550"/>
            <a:ext cx="4545013" cy="66675"/>
          </a:xfrm>
          <a:custGeom>
            <a:avLst/>
            <a:gdLst>
              <a:gd name="T0" fmla="*/ 3948 w 13816"/>
              <a:gd name="T1" fmla="*/ 29337 h 200"/>
              <a:gd name="T2" fmla="*/ 4490404 w 13816"/>
              <a:gd name="T3" fmla="*/ 29337 h 200"/>
              <a:gd name="T4" fmla="*/ 4494352 w 13816"/>
              <a:gd name="T5" fmla="*/ 33338 h 200"/>
              <a:gd name="T6" fmla="*/ 4490404 w 13816"/>
              <a:gd name="T7" fmla="*/ 37671 h 200"/>
              <a:gd name="T8" fmla="*/ 3948 w 13816"/>
              <a:gd name="T9" fmla="*/ 37671 h 200"/>
              <a:gd name="T10" fmla="*/ 0 w 13816"/>
              <a:gd name="T11" fmla="*/ 33338 h 200"/>
              <a:gd name="T12" fmla="*/ 3948 w 13816"/>
              <a:gd name="T13" fmla="*/ 29337 h 200"/>
              <a:gd name="T14" fmla="*/ 4479220 w 13816"/>
              <a:gd name="T15" fmla="*/ 0 h 200"/>
              <a:gd name="T16" fmla="*/ 4545013 w 13816"/>
              <a:gd name="T17" fmla="*/ 33338 h 200"/>
              <a:gd name="T18" fmla="*/ 4479220 w 13816"/>
              <a:gd name="T19" fmla="*/ 66675 h 200"/>
              <a:gd name="T20" fmla="*/ 4479220 w 13816"/>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16"/>
              <a:gd name="T34" fmla="*/ 0 h 200"/>
              <a:gd name="T35" fmla="*/ 13816 w 1381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16" h="200">
                <a:moveTo>
                  <a:pt x="12" y="88"/>
                </a:moveTo>
                <a:lnTo>
                  <a:pt x="13650" y="88"/>
                </a:lnTo>
                <a:cubicBezTo>
                  <a:pt x="13657" y="88"/>
                  <a:pt x="13662" y="94"/>
                  <a:pt x="13662" y="100"/>
                </a:cubicBezTo>
                <a:cubicBezTo>
                  <a:pt x="13662" y="107"/>
                  <a:pt x="13657" y="113"/>
                  <a:pt x="13650" y="113"/>
                </a:cubicBezTo>
                <a:lnTo>
                  <a:pt x="12" y="113"/>
                </a:lnTo>
                <a:cubicBezTo>
                  <a:pt x="5" y="113"/>
                  <a:pt x="0" y="107"/>
                  <a:pt x="0" y="100"/>
                </a:cubicBezTo>
                <a:cubicBezTo>
                  <a:pt x="0" y="94"/>
                  <a:pt x="5" y="88"/>
                  <a:pt x="12" y="88"/>
                </a:cubicBezTo>
                <a:close/>
                <a:moveTo>
                  <a:pt x="13616" y="0"/>
                </a:moveTo>
                <a:lnTo>
                  <a:pt x="13816" y="100"/>
                </a:lnTo>
                <a:lnTo>
                  <a:pt x="13616" y="200"/>
                </a:lnTo>
                <a:lnTo>
                  <a:pt x="13616" y="0"/>
                </a:lnTo>
                <a:close/>
              </a:path>
            </a:pathLst>
          </a:custGeom>
          <a:solidFill>
            <a:schemeClr val="bg2"/>
          </a:solidFill>
          <a:ln w="1588">
            <a:solidFill>
              <a:schemeClr val="tx1"/>
            </a:solidFill>
            <a:bevel/>
            <a:headEnd/>
            <a:tailEnd/>
          </a:ln>
        </p:spPr>
        <p:txBody>
          <a:bodyPr/>
          <a:lstStyle/>
          <a:p>
            <a:pPr algn="l"/>
            <a:endParaRPr lang="en-US" sz="2000"/>
          </a:p>
        </p:txBody>
      </p:sp>
      <p:sp>
        <p:nvSpPr>
          <p:cNvPr id="798730" name="Rectangle 10"/>
          <p:cNvSpPr>
            <a:spLocks noChangeArrowheads="1"/>
          </p:cNvSpPr>
          <p:nvPr/>
        </p:nvSpPr>
        <p:spPr bwMode="auto">
          <a:xfrm>
            <a:off x="2843213" y="1316038"/>
            <a:ext cx="4176712" cy="3879850"/>
          </a:xfrm>
          <a:prstGeom prst="rect">
            <a:avLst/>
          </a:prstGeom>
          <a:noFill/>
          <a:ln w="8001" cap="rnd">
            <a:solidFill>
              <a:schemeClr val="tx1"/>
            </a:solidFill>
            <a:miter lim="800000"/>
            <a:headEnd/>
            <a:tailEnd/>
          </a:ln>
        </p:spPr>
        <p:txBody>
          <a:bodyPr/>
          <a:lstStyle/>
          <a:p>
            <a:pPr algn="l"/>
            <a:endParaRPr lang="en-US" sz="2000"/>
          </a:p>
        </p:txBody>
      </p:sp>
      <p:sp>
        <p:nvSpPr>
          <p:cNvPr id="798731" name="Rectangle 11"/>
          <p:cNvSpPr>
            <a:spLocks noChangeArrowheads="1"/>
          </p:cNvSpPr>
          <p:nvPr/>
        </p:nvSpPr>
        <p:spPr bwMode="auto">
          <a:xfrm>
            <a:off x="1749425" y="1371600"/>
            <a:ext cx="914400" cy="547688"/>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Dynamic</a:t>
            </a:r>
          </a:p>
          <a:p>
            <a:pPr algn="l" eaLnBrk="1" hangingPunct="1"/>
            <a:r>
              <a:rPr lang="en-US" sz="1200">
                <a:latin typeface="Trebuchet MS" pitchFamily="34" charset="0"/>
              </a:rPr>
              <a:t>Multi Tier</a:t>
            </a:r>
          </a:p>
          <a:p>
            <a:pPr algn="l" eaLnBrk="1" hangingPunct="1"/>
            <a:r>
              <a:rPr lang="en-US" sz="1200">
                <a:latin typeface="Trebuchet MS" pitchFamily="34" charset="0"/>
              </a:rPr>
              <a:t>Collaboration</a:t>
            </a:r>
            <a:endParaRPr lang="en-US">
              <a:latin typeface="Trebuchet MS" pitchFamily="34" charset="0"/>
            </a:endParaRPr>
          </a:p>
        </p:txBody>
      </p:sp>
      <p:sp>
        <p:nvSpPr>
          <p:cNvPr id="798732" name="Rectangle 12"/>
          <p:cNvSpPr>
            <a:spLocks noChangeArrowheads="1"/>
          </p:cNvSpPr>
          <p:nvPr/>
        </p:nvSpPr>
        <p:spPr bwMode="auto">
          <a:xfrm>
            <a:off x="4572000" y="5557838"/>
            <a:ext cx="338138"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Multi</a:t>
            </a:r>
            <a:endParaRPr lang="en-US">
              <a:latin typeface="Trebuchet MS" pitchFamily="34" charset="0"/>
            </a:endParaRPr>
          </a:p>
        </p:txBody>
      </p:sp>
      <p:sp>
        <p:nvSpPr>
          <p:cNvPr id="798733" name="Rectangle 13"/>
          <p:cNvSpPr>
            <a:spLocks noChangeArrowheads="1"/>
          </p:cNvSpPr>
          <p:nvPr/>
        </p:nvSpPr>
        <p:spPr bwMode="auto">
          <a:xfrm>
            <a:off x="4943475" y="5557838"/>
            <a:ext cx="55563"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a:t>
            </a:r>
            <a:endParaRPr lang="en-US">
              <a:latin typeface="Trebuchet MS" pitchFamily="34" charset="0"/>
            </a:endParaRPr>
          </a:p>
        </p:txBody>
      </p:sp>
      <p:sp>
        <p:nvSpPr>
          <p:cNvPr id="798734" name="Rectangle 14"/>
          <p:cNvSpPr>
            <a:spLocks noChangeArrowheads="1"/>
          </p:cNvSpPr>
          <p:nvPr/>
        </p:nvSpPr>
        <p:spPr bwMode="auto">
          <a:xfrm>
            <a:off x="5002213" y="5557838"/>
            <a:ext cx="258762"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Site</a:t>
            </a:r>
            <a:endParaRPr lang="en-US">
              <a:latin typeface="Trebuchet MS" pitchFamily="34" charset="0"/>
            </a:endParaRPr>
          </a:p>
        </p:txBody>
      </p:sp>
      <p:sp>
        <p:nvSpPr>
          <p:cNvPr id="798735" name="Rectangle 15"/>
          <p:cNvSpPr>
            <a:spLocks noChangeArrowheads="1"/>
          </p:cNvSpPr>
          <p:nvPr/>
        </p:nvSpPr>
        <p:spPr bwMode="auto">
          <a:xfrm>
            <a:off x="4662488" y="5767388"/>
            <a:ext cx="576262"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(Owned)</a:t>
            </a:r>
            <a:endParaRPr lang="en-US">
              <a:latin typeface="Trebuchet MS" pitchFamily="34" charset="0"/>
            </a:endParaRPr>
          </a:p>
        </p:txBody>
      </p:sp>
      <p:sp>
        <p:nvSpPr>
          <p:cNvPr id="798736" name="Rectangle 16"/>
          <p:cNvSpPr>
            <a:spLocks noChangeArrowheads="1"/>
          </p:cNvSpPr>
          <p:nvPr/>
        </p:nvSpPr>
        <p:spPr bwMode="auto">
          <a:xfrm>
            <a:off x="6196013" y="5557838"/>
            <a:ext cx="338137"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Multi</a:t>
            </a:r>
            <a:endParaRPr lang="en-US">
              <a:latin typeface="Trebuchet MS" pitchFamily="34" charset="0"/>
            </a:endParaRPr>
          </a:p>
        </p:txBody>
      </p:sp>
      <p:sp>
        <p:nvSpPr>
          <p:cNvPr id="798737" name="Rectangle 17"/>
          <p:cNvSpPr>
            <a:spLocks noChangeArrowheads="1"/>
          </p:cNvSpPr>
          <p:nvPr/>
        </p:nvSpPr>
        <p:spPr bwMode="auto">
          <a:xfrm>
            <a:off x="6565900" y="5557838"/>
            <a:ext cx="55563"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a:t>
            </a:r>
            <a:endParaRPr lang="en-US">
              <a:latin typeface="Trebuchet MS" pitchFamily="34" charset="0"/>
            </a:endParaRPr>
          </a:p>
        </p:txBody>
      </p:sp>
      <p:sp>
        <p:nvSpPr>
          <p:cNvPr id="798738" name="Rectangle 18"/>
          <p:cNvSpPr>
            <a:spLocks noChangeArrowheads="1"/>
          </p:cNvSpPr>
          <p:nvPr/>
        </p:nvSpPr>
        <p:spPr bwMode="auto">
          <a:xfrm>
            <a:off x="6624638" y="5557838"/>
            <a:ext cx="258762"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Site</a:t>
            </a:r>
            <a:endParaRPr lang="en-US">
              <a:latin typeface="Trebuchet MS" pitchFamily="34" charset="0"/>
            </a:endParaRPr>
          </a:p>
        </p:txBody>
      </p:sp>
      <p:sp>
        <p:nvSpPr>
          <p:cNvPr id="798739" name="Rectangle 19"/>
          <p:cNvSpPr>
            <a:spLocks noChangeArrowheads="1"/>
          </p:cNvSpPr>
          <p:nvPr/>
        </p:nvSpPr>
        <p:spPr bwMode="auto">
          <a:xfrm>
            <a:off x="6134100" y="5767388"/>
            <a:ext cx="1533525"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(Owned &amp; Contracted)</a:t>
            </a:r>
            <a:endParaRPr lang="en-US">
              <a:latin typeface="Trebuchet MS" pitchFamily="34" charset="0"/>
            </a:endParaRPr>
          </a:p>
        </p:txBody>
      </p:sp>
      <p:sp>
        <p:nvSpPr>
          <p:cNvPr id="798740" name="Rectangle 20"/>
          <p:cNvSpPr>
            <a:spLocks noChangeArrowheads="1"/>
          </p:cNvSpPr>
          <p:nvPr/>
        </p:nvSpPr>
        <p:spPr bwMode="auto">
          <a:xfrm>
            <a:off x="2843213" y="5557838"/>
            <a:ext cx="706437"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Single Site</a:t>
            </a:r>
            <a:endParaRPr lang="en-US">
              <a:latin typeface="Trebuchet MS" pitchFamily="34" charset="0"/>
            </a:endParaRPr>
          </a:p>
        </p:txBody>
      </p:sp>
      <p:sp>
        <p:nvSpPr>
          <p:cNvPr id="798741" name="Rectangle 21"/>
          <p:cNvSpPr>
            <a:spLocks noChangeArrowheads="1"/>
          </p:cNvSpPr>
          <p:nvPr/>
        </p:nvSpPr>
        <p:spPr bwMode="auto">
          <a:xfrm>
            <a:off x="2982913" y="5767388"/>
            <a:ext cx="576262" cy="182562"/>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(Owned)</a:t>
            </a:r>
            <a:endParaRPr lang="en-US">
              <a:latin typeface="Trebuchet MS" pitchFamily="34" charset="0"/>
            </a:endParaRPr>
          </a:p>
        </p:txBody>
      </p:sp>
      <p:sp>
        <p:nvSpPr>
          <p:cNvPr id="798742" name="Rectangle 22"/>
          <p:cNvSpPr>
            <a:spLocks noChangeArrowheads="1"/>
          </p:cNvSpPr>
          <p:nvPr/>
        </p:nvSpPr>
        <p:spPr bwMode="auto">
          <a:xfrm>
            <a:off x="1749425" y="2879725"/>
            <a:ext cx="914400" cy="546100"/>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Dynamic</a:t>
            </a:r>
          </a:p>
          <a:p>
            <a:pPr algn="l" eaLnBrk="1" hangingPunct="1"/>
            <a:r>
              <a:rPr lang="en-US" sz="1200">
                <a:latin typeface="Trebuchet MS" pitchFamily="34" charset="0"/>
              </a:rPr>
              <a:t>Single Tier</a:t>
            </a:r>
          </a:p>
          <a:p>
            <a:pPr algn="l" eaLnBrk="1" hangingPunct="1"/>
            <a:r>
              <a:rPr lang="en-US" sz="1200">
                <a:latin typeface="Trebuchet MS" pitchFamily="34" charset="0"/>
              </a:rPr>
              <a:t>Collaboration</a:t>
            </a:r>
            <a:endParaRPr lang="en-US">
              <a:latin typeface="Trebuchet MS" pitchFamily="34" charset="0"/>
            </a:endParaRPr>
          </a:p>
        </p:txBody>
      </p:sp>
      <p:sp>
        <p:nvSpPr>
          <p:cNvPr id="798743" name="Rectangle 23"/>
          <p:cNvSpPr>
            <a:spLocks noChangeArrowheads="1"/>
          </p:cNvSpPr>
          <p:nvPr/>
        </p:nvSpPr>
        <p:spPr bwMode="auto">
          <a:xfrm>
            <a:off x="1749425" y="4530725"/>
            <a:ext cx="914400" cy="547688"/>
          </a:xfrm>
          <a:prstGeom prst="rect">
            <a:avLst/>
          </a:prstGeom>
          <a:noFill/>
          <a:ln w="9525">
            <a:noFill/>
            <a:miter lim="800000"/>
            <a:headEnd/>
            <a:tailEnd/>
          </a:ln>
        </p:spPr>
        <p:txBody>
          <a:bodyPr wrap="none" lIns="0" tIns="0" rIns="0" bIns="0">
            <a:spAutoFit/>
          </a:bodyPr>
          <a:lstStyle/>
          <a:p>
            <a:pPr algn="l" eaLnBrk="1" hangingPunct="1"/>
            <a:r>
              <a:rPr lang="en-US" sz="1200">
                <a:latin typeface="Trebuchet MS" pitchFamily="34" charset="0"/>
              </a:rPr>
              <a:t>Static</a:t>
            </a:r>
          </a:p>
          <a:p>
            <a:pPr algn="l" eaLnBrk="1" hangingPunct="1"/>
            <a:r>
              <a:rPr lang="en-US" sz="1200">
                <a:latin typeface="Trebuchet MS" pitchFamily="34" charset="0"/>
              </a:rPr>
              <a:t>Internal</a:t>
            </a:r>
          </a:p>
          <a:p>
            <a:pPr algn="l" eaLnBrk="1" hangingPunct="1"/>
            <a:r>
              <a:rPr lang="en-US" sz="1200">
                <a:latin typeface="Trebuchet MS" pitchFamily="34" charset="0"/>
              </a:rPr>
              <a:t>Collaboration</a:t>
            </a:r>
            <a:endParaRPr lang="en-US">
              <a:latin typeface="Trebuchet MS" pitchFamily="34" charset="0"/>
            </a:endParaRPr>
          </a:p>
        </p:txBody>
      </p:sp>
      <p:sp>
        <p:nvSpPr>
          <p:cNvPr id="798744" name="Text Box 26"/>
          <p:cNvSpPr txBox="1">
            <a:spLocks noChangeArrowheads="1"/>
          </p:cNvSpPr>
          <p:nvPr/>
        </p:nvSpPr>
        <p:spPr bwMode="auto">
          <a:xfrm>
            <a:off x="3228975" y="5180013"/>
            <a:ext cx="2135188" cy="336550"/>
          </a:xfrm>
          <a:prstGeom prst="rect">
            <a:avLst/>
          </a:prstGeom>
          <a:noFill/>
          <a:ln w="9525">
            <a:noFill/>
            <a:miter lim="800000"/>
            <a:headEnd/>
            <a:tailEnd/>
          </a:ln>
        </p:spPr>
        <p:txBody>
          <a:bodyPr>
            <a:spAutoFit/>
          </a:bodyPr>
          <a:lstStyle/>
          <a:p>
            <a:pPr algn="l"/>
            <a:r>
              <a:rPr lang="en-US" sz="1600" b="1">
                <a:solidFill>
                  <a:schemeClr val="accent1"/>
                </a:solidFill>
                <a:latin typeface="Helvetica" pitchFamily="34" charset="0"/>
              </a:rPr>
              <a:t>Local Execution</a:t>
            </a:r>
          </a:p>
        </p:txBody>
      </p:sp>
      <p:sp>
        <p:nvSpPr>
          <p:cNvPr id="798745" name="Text Box 27"/>
          <p:cNvSpPr txBox="1">
            <a:spLocks noChangeArrowheads="1"/>
          </p:cNvSpPr>
          <p:nvPr/>
        </p:nvSpPr>
        <p:spPr bwMode="auto">
          <a:xfrm>
            <a:off x="4716463" y="981075"/>
            <a:ext cx="2233612" cy="336550"/>
          </a:xfrm>
          <a:prstGeom prst="rect">
            <a:avLst/>
          </a:prstGeom>
          <a:noFill/>
          <a:ln w="9525">
            <a:noFill/>
            <a:miter lim="800000"/>
            <a:headEnd/>
            <a:tailEnd/>
          </a:ln>
        </p:spPr>
        <p:txBody>
          <a:bodyPr>
            <a:spAutoFit/>
          </a:bodyPr>
          <a:lstStyle/>
          <a:p>
            <a:pPr algn="l"/>
            <a:r>
              <a:rPr lang="en-US" sz="1600" b="1">
                <a:solidFill>
                  <a:schemeClr val="accent1"/>
                </a:solidFill>
                <a:latin typeface="Helvetica" pitchFamily="34" charset="0"/>
              </a:rPr>
              <a:t>Global Coordination</a:t>
            </a:r>
          </a:p>
        </p:txBody>
      </p:sp>
      <p:sp>
        <p:nvSpPr>
          <p:cNvPr id="798746" name="Rectangle 29"/>
          <p:cNvSpPr>
            <a:spLocks noChangeArrowheads="1"/>
          </p:cNvSpPr>
          <p:nvPr/>
        </p:nvSpPr>
        <p:spPr bwMode="gray">
          <a:xfrm>
            <a:off x="1722438" y="5554663"/>
            <a:ext cx="568325" cy="352425"/>
          </a:xfrm>
          <a:prstGeom prst="rect">
            <a:avLst/>
          </a:prstGeom>
          <a:noFill/>
          <a:ln w="9525">
            <a:noFill/>
            <a:miter lim="800000"/>
            <a:headEnd/>
            <a:tailEnd/>
          </a:ln>
        </p:spPr>
        <p:txBody>
          <a:bodyPr/>
          <a:lstStyle/>
          <a:p>
            <a:pPr algn="l"/>
            <a:endParaRPr lang="en-US" sz="2000"/>
          </a:p>
        </p:txBody>
      </p:sp>
      <p:sp>
        <p:nvSpPr>
          <p:cNvPr id="798747" name="Rectangle 32"/>
          <p:cNvSpPr>
            <a:spLocks noChangeArrowheads="1"/>
          </p:cNvSpPr>
          <p:nvPr/>
        </p:nvSpPr>
        <p:spPr bwMode="auto">
          <a:xfrm>
            <a:off x="755650" y="620713"/>
            <a:ext cx="2592388" cy="360362"/>
          </a:xfrm>
          <a:prstGeom prst="rect">
            <a:avLst/>
          </a:prstGeom>
          <a:noFill/>
          <a:ln w="9525">
            <a:noFill/>
            <a:miter lim="800000"/>
            <a:headEnd/>
            <a:tailEnd/>
          </a:ln>
        </p:spPr>
        <p:txBody>
          <a:bodyPr wrap="none" anchor="ctr"/>
          <a:lstStyle/>
          <a:p>
            <a:r>
              <a:rPr lang="en-US" sz="1200" b="1"/>
              <a:t>Degree of Contract Manufacturing/JVC</a:t>
            </a:r>
          </a:p>
          <a:p>
            <a:r>
              <a:rPr lang="en-US" sz="1200" b="1"/>
              <a:t>Rate of NPDI</a:t>
            </a:r>
          </a:p>
        </p:txBody>
      </p:sp>
      <p:sp>
        <p:nvSpPr>
          <p:cNvPr id="798748" name="Rectangle 33"/>
          <p:cNvSpPr>
            <a:spLocks noChangeArrowheads="1"/>
          </p:cNvSpPr>
          <p:nvPr/>
        </p:nvSpPr>
        <p:spPr bwMode="auto">
          <a:xfrm>
            <a:off x="7380288" y="5046663"/>
            <a:ext cx="1584325" cy="360362"/>
          </a:xfrm>
          <a:prstGeom prst="rect">
            <a:avLst/>
          </a:prstGeom>
          <a:noFill/>
          <a:ln w="9525">
            <a:noFill/>
            <a:miter lim="800000"/>
            <a:headEnd/>
            <a:tailEnd/>
          </a:ln>
        </p:spPr>
        <p:txBody>
          <a:bodyPr wrap="none" anchor="ctr"/>
          <a:lstStyle/>
          <a:p>
            <a:r>
              <a:rPr lang="en-US" sz="1200" b="1"/>
              <a:t>Product Mix</a:t>
            </a:r>
          </a:p>
          <a:p>
            <a:r>
              <a:rPr lang="en-US" sz="1200" b="1"/>
              <a:t># of Mfg Styles</a:t>
            </a:r>
          </a:p>
        </p:txBody>
      </p:sp>
      <p:sp>
        <p:nvSpPr>
          <p:cNvPr id="798749" name="Rectangle 34"/>
          <p:cNvSpPr>
            <a:spLocks noChangeArrowheads="1"/>
          </p:cNvSpPr>
          <p:nvPr/>
        </p:nvSpPr>
        <p:spPr bwMode="auto">
          <a:xfrm>
            <a:off x="2843213" y="5262563"/>
            <a:ext cx="285750" cy="182562"/>
          </a:xfrm>
          <a:prstGeom prst="rect">
            <a:avLst/>
          </a:prstGeom>
          <a:noFill/>
          <a:ln w="9525">
            <a:noFill/>
            <a:miter lim="800000"/>
            <a:headEnd/>
            <a:tailEnd/>
          </a:ln>
        </p:spPr>
        <p:txBody>
          <a:bodyPr wrap="none" lIns="0" tIns="0" rIns="0" bIns="0">
            <a:spAutoFit/>
          </a:bodyPr>
          <a:lstStyle/>
          <a:p>
            <a:pPr algn="l" eaLnBrk="1" hangingPunct="1"/>
            <a:r>
              <a:rPr lang="en-US" sz="1200" b="1">
                <a:latin typeface="Trebuchet MS" pitchFamily="34" charset="0"/>
              </a:rPr>
              <a:t>MTS</a:t>
            </a:r>
            <a:endParaRPr lang="en-US" b="1">
              <a:latin typeface="Trebuchet MS" pitchFamily="34" charset="0"/>
            </a:endParaRPr>
          </a:p>
        </p:txBody>
      </p:sp>
      <p:sp>
        <p:nvSpPr>
          <p:cNvPr id="798750" name="Rectangle 35"/>
          <p:cNvSpPr>
            <a:spLocks noChangeArrowheads="1"/>
          </p:cNvSpPr>
          <p:nvPr/>
        </p:nvSpPr>
        <p:spPr bwMode="auto">
          <a:xfrm>
            <a:off x="6372225" y="5262563"/>
            <a:ext cx="646113" cy="182562"/>
          </a:xfrm>
          <a:prstGeom prst="rect">
            <a:avLst/>
          </a:prstGeom>
          <a:noFill/>
          <a:ln w="9525">
            <a:noFill/>
            <a:miter lim="800000"/>
            <a:headEnd/>
            <a:tailEnd/>
          </a:ln>
        </p:spPr>
        <p:txBody>
          <a:bodyPr wrap="none" lIns="0" tIns="0" rIns="0" bIns="0">
            <a:spAutoFit/>
          </a:bodyPr>
          <a:lstStyle/>
          <a:p>
            <a:pPr algn="l" eaLnBrk="1" hangingPunct="1"/>
            <a:r>
              <a:rPr lang="en-US" sz="1200" b="1">
                <a:latin typeface="Trebuchet MS" pitchFamily="34" charset="0"/>
              </a:rPr>
              <a:t>ATO/ETO</a:t>
            </a:r>
            <a:endParaRPr lang="en-US" b="1">
              <a:latin typeface="Trebuchet MS" pitchFamily="34" charset="0"/>
            </a:endParaRPr>
          </a:p>
        </p:txBody>
      </p:sp>
      <p:sp>
        <p:nvSpPr>
          <p:cNvPr id="798751" name="AutoShape 24"/>
          <p:cNvSpPr>
            <a:spLocks noChangeArrowheads="1"/>
          </p:cNvSpPr>
          <p:nvPr/>
        </p:nvSpPr>
        <p:spPr bwMode="auto">
          <a:xfrm>
            <a:off x="3924300" y="4310063"/>
            <a:ext cx="1306513" cy="631825"/>
          </a:xfrm>
          <a:custGeom>
            <a:avLst/>
            <a:gdLst>
              <a:gd name="T0" fmla="*/ 59270016 w 21600"/>
              <a:gd name="T1" fmla="*/ 0 h 21600"/>
              <a:gd name="T2" fmla="*/ 0 w 21600"/>
              <a:gd name="T3" fmla="*/ 9240821 h 21600"/>
              <a:gd name="T4" fmla="*/ 59270016 w 21600"/>
              <a:gd name="T5" fmla="*/ 18481613 h 21600"/>
              <a:gd name="T6" fmla="*/ 79026678 w 21600"/>
              <a:gd name="T7" fmla="*/ 924082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pPr algn="ctr"/>
            <a:r>
              <a:rPr lang="en-US" sz="1400"/>
              <a:t>Multi-site MES</a:t>
            </a:r>
          </a:p>
        </p:txBody>
      </p:sp>
      <p:sp>
        <p:nvSpPr>
          <p:cNvPr id="798752" name="Arc 28"/>
          <p:cNvSpPr>
            <a:spLocks/>
          </p:cNvSpPr>
          <p:nvPr/>
        </p:nvSpPr>
        <p:spPr bwMode="auto">
          <a:xfrm>
            <a:off x="2843213" y="3500438"/>
            <a:ext cx="1800225" cy="1655762"/>
          </a:xfrm>
          <a:custGeom>
            <a:avLst/>
            <a:gdLst>
              <a:gd name="T0" fmla="*/ 0 w 21600"/>
              <a:gd name="T1" fmla="*/ 0 h 21600"/>
              <a:gd name="T2" fmla="*/ 107526663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algn="l"/>
            <a:endParaRPr lang="en-US" sz="2000"/>
          </a:p>
        </p:txBody>
      </p:sp>
      <p:sp>
        <p:nvSpPr>
          <p:cNvPr id="798753" name="Arc 28"/>
          <p:cNvSpPr>
            <a:spLocks/>
          </p:cNvSpPr>
          <p:nvPr/>
        </p:nvSpPr>
        <p:spPr bwMode="auto">
          <a:xfrm>
            <a:off x="2843213" y="1314450"/>
            <a:ext cx="4176712" cy="3841750"/>
          </a:xfrm>
          <a:custGeom>
            <a:avLst/>
            <a:gdLst>
              <a:gd name="T0" fmla="*/ 0 w 21600"/>
              <a:gd name="T1" fmla="*/ 0 h 21600"/>
              <a:gd name="T2" fmla="*/ 107526663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algn="l"/>
            <a:endParaRPr lang="en-US" sz="2000"/>
          </a:p>
        </p:txBody>
      </p:sp>
      <p:sp>
        <p:nvSpPr>
          <p:cNvPr id="798754" name="Rectangle 34"/>
          <p:cNvSpPr>
            <a:spLocks noChangeArrowheads="1"/>
          </p:cNvSpPr>
          <p:nvPr/>
        </p:nvSpPr>
        <p:spPr bwMode="auto">
          <a:xfrm>
            <a:off x="2843213" y="4005263"/>
            <a:ext cx="1441450" cy="958850"/>
          </a:xfrm>
          <a:prstGeom prst="rect">
            <a:avLst/>
          </a:prstGeom>
          <a:noFill/>
          <a:ln w="9525">
            <a:noFill/>
            <a:miter lim="800000"/>
            <a:headEnd/>
            <a:tailEnd/>
          </a:ln>
          <a:effectLst>
            <a:prstShdw prst="shdw12">
              <a:schemeClr val="bg2">
                <a:alpha val="50000"/>
              </a:schemeClr>
            </a:prstShdw>
          </a:effectLst>
        </p:spPr>
        <p:txBody>
          <a:bodyPr>
            <a:spAutoFit/>
          </a:bodyPr>
          <a:lstStyle/>
          <a:p>
            <a:pPr algn="ctr"/>
            <a:r>
              <a:rPr lang="en-US" sz="1400">
                <a:solidFill>
                  <a:schemeClr val="bg2"/>
                </a:solidFill>
              </a:rPr>
              <a:t>Manufacturing</a:t>
            </a:r>
          </a:p>
          <a:p>
            <a:pPr algn="ctr"/>
            <a:r>
              <a:rPr lang="en-US" sz="1400">
                <a:solidFill>
                  <a:schemeClr val="bg2"/>
                </a:solidFill>
              </a:rPr>
              <a:t>1.0</a:t>
            </a:r>
          </a:p>
          <a:p>
            <a:pPr algn="ctr"/>
            <a:r>
              <a:rPr lang="en-US" sz="1400">
                <a:solidFill>
                  <a:schemeClr val="bg2"/>
                </a:solidFill>
              </a:rPr>
              <a:t>(MES)</a:t>
            </a:r>
          </a:p>
          <a:p>
            <a:pPr algn="ctr">
              <a:spcBef>
                <a:spcPct val="50000"/>
              </a:spcBef>
            </a:pPr>
            <a:endParaRPr lang="en-US" sz="1000">
              <a:solidFill>
                <a:schemeClr val="bg2"/>
              </a:solidFill>
              <a:latin typeface="Trebuchet MS" pitchFamily="34" charset="0"/>
            </a:endParaRPr>
          </a:p>
        </p:txBody>
      </p:sp>
      <p:sp>
        <p:nvSpPr>
          <p:cNvPr id="798755" name="Rectangle 35"/>
          <p:cNvSpPr>
            <a:spLocks noChangeArrowheads="1"/>
          </p:cNvSpPr>
          <p:nvPr/>
        </p:nvSpPr>
        <p:spPr bwMode="auto">
          <a:xfrm>
            <a:off x="2447925" y="2170113"/>
            <a:ext cx="4572000" cy="1979612"/>
          </a:xfrm>
          <a:prstGeom prst="rect">
            <a:avLst/>
          </a:prstGeom>
          <a:noFill/>
          <a:ln w="9525">
            <a:noFill/>
            <a:miter lim="800000"/>
            <a:headEnd/>
            <a:tailEnd/>
          </a:ln>
          <a:effectLst>
            <a:prstShdw prst="shdw12">
              <a:schemeClr val="bg2">
                <a:alpha val="50000"/>
              </a:schemeClr>
            </a:prstShdw>
          </a:effectLst>
        </p:spPr>
        <p:txBody>
          <a:bodyPr>
            <a:spAutoFit/>
          </a:bodyPr>
          <a:lstStyle/>
          <a:p>
            <a:pPr algn="ctr"/>
            <a:r>
              <a:rPr lang="en-US" sz="1600" b="1">
                <a:solidFill>
                  <a:schemeClr val="bg2"/>
                </a:solidFill>
              </a:rPr>
              <a:t>Manufacturing 2.0</a:t>
            </a:r>
          </a:p>
          <a:p>
            <a:pPr algn="ctr"/>
            <a:r>
              <a:rPr lang="en-US" sz="1200" b="1" i="1" u="sng">
                <a:solidFill>
                  <a:schemeClr val="accent2"/>
                </a:solidFill>
              </a:rPr>
              <a:t>Manufacturing SOA supporting:</a:t>
            </a:r>
          </a:p>
          <a:p>
            <a:pPr algn="ctr"/>
            <a:r>
              <a:rPr lang="en-US" sz="1200">
                <a:solidFill>
                  <a:schemeClr val="bg2"/>
                </a:solidFill>
              </a:rPr>
              <a:t>Multiple Mfg Styles</a:t>
            </a:r>
          </a:p>
          <a:p>
            <a:pPr algn="ctr"/>
            <a:r>
              <a:rPr lang="en-US" sz="1200">
                <a:solidFill>
                  <a:schemeClr val="bg2"/>
                </a:solidFill>
              </a:rPr>
              <a:t>Demand-Driven Manufacturing</a:t>
            </a:r>
          </a:p>
          <a:p>
            <a:pPr algn="ctr"/>
            <a:r>
              <a:rPr lang="en-US" sz="1200">
                <a:solidFill>
                  <a:schemeClr val="bg2"/>
                </a:solidFill>
              </a:rPr>
              <a:t>Multi-Enterprise Collaboration</a:t>
            </a:r>
          </a:p>
          <a:p>
            <a:pPr algn="ctr"/>
            <a:r>
              <a:rPr lang="en-US" sz="1200">
                <a:solidFill>
                  <a:schemeClr val="bg2"/>
                </a:solidFill>
              </a:rPr>
              <a:t>Orchestration of Multi-Vendor Services</a:t>
            </a:r>
          </a:p>
          <a:p>
            <a:pPr algn="ctr"/>
            <a:r>
              <a:rPr lang="en-US" sz="1200">
                <a:solidFill>
                  <a:schemeClr val="bg2"/>
                </a:solidFill>
              </a:rPr>
              <a:t>User-Centric Interface</a:t>
            </a:r>
          </a:p>
          <a:p>
            <a:pPr algn="ctr"/>
            <a:r>
              <a:rPr lang="en-US" sz="1200">
                <a:solidFill>
                  <a:schemeClr val="bg2"/>
                </a:solidFill>
              </a:rPr>
              <a:t>User Implementation</a:t>
            </a:r>
          </a:p>
          <a:p>
            <a:pPr algn="ctr"/>
            <a:r>
              <a:rPr lang="en-US" sz="1200">
                <a:solidFill>
                  <a:schemeClr val="bg2"/>
                </a:solidFill>
              </a:rPr>
              <a:t>Mobile Workforce</a:t>
            </a:r>
          </a:p>
          <a:p>
            <a:pPr algn="ctr"/>
            <a:r>
              <a:rPr lang="en-US" sz="1200">
                <a:solidFill>
                  <a:schemeClr val="bg2"/>
                </a:solidFill>
              </a:rPr>
              <a:t>Sensor Networks</a:t>
            </a:r>
          </a:p>
        </p:txBody>
      </p:sp>
      <p:sp>
        <p:nvSpPr>
          <p:cNvPr id="798756" name="AutoShape 36"/>
          <p:cNvSpPr>
            <a:spLocks noChangeArrowheads="1"/>
          </p:cNvSpPr>
          <p:nvPr/>
        </p:nvSpPr>
        <p:spPr bwMode="auto">
          <a:xfrm rot="-2538273">
            <a:off x="2843213" y="2420938"/>
            <a:ext cx="3744912" cy="20161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27310">
              <a:alpha val="19000"/>
            </a:srgbClr>
          </a:solid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44"/>
                                        </p:tgtEl>
                                        <p:attrNameLst>
                                          <p:attrName>style.visibility</p:attrName>
                                        </p:attrNameLst>
                                      </p:cBhvr>
                                      <p:to>
                                        <p:strVal val="visible"/>
                                      </p:to>
                                    </p:set>
                                    <p:animEffect transition="in" filter="checkerboard(across)">
                                      <p:cBhvr>
                                        <p:cTn id="7" dur="500"/>
                                        <p:tgtEl>
                                          <p:spTgt spid="79874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45"/>
                                        </p:tgtEl>
                                        <p:attrNameLst>
                                          <p:attrName>style.visibility</p:attrName>
                                        </p:attrNameLst>
                                      </p:cBhvr>
                                      <p:to>
                                        <p:strVal val="visible"/>
                                      </p:to>
                                    </p:set>
                                    <p:animEffect transition="in" filter="checkerboard(across)">
                                      <p:cBhvr>
                                        <p:cTn id="12" dur="500"/>
                                        <p:tgtEl>
                                          <p:spTgt spid="798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4" grpId="0"/>
      <p:bldP spid="7987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1"/>
          <p:cNvSpPr>
            <a:spLocks noGrp="1"/>
          </p:cNvSpPr>
          <p:nvPr>
            <p:ph type="sldNum" sz="quarter" idx="10"/>
          </p:nvPr>
        </p:nvSpPr>
        <p:spPr/>
        <p:txBody>
          <a:bodyPr/>
          <a:lstStyle/>
          <a:p>
            <a:r>
              <a:rPr lang="en-US"/>
              <a:t> © 2007 AMR Research, Inc.   |   Page </a:t>
            </a:r>
            <a:fld id="{2BDD599C-EBFE-43D7-969E-612A91F65B9D}" type="slidenum">
              <a:rPr lang="en-US" sz="1200"/>
              <a:pPr/>
              <a:t>19</a:t>
            </a:fld>
            <a:endParaRPr lang="en-US" sz="1200"/>
          </a:p>
        </p:txBody>
      </p:sp>
      <p:grpSp>
        <p:nvGrpSpPr>
          <p:cNvPr id="804866" name="Group 2"/>
          <p:cNvGrpSpPr>
            <a:grpSpLocks/>
          </p:cNvGrpSpPr>
          <p:nvPr/>
        </p:nvGrpSpPr>
        <p:grpSpPr bwMode="auto">
          <a:xfrm>
            <a:off x="685800" y="1447800"/>
            <a:ext cx="8042275" cy="4057650"/>
            <a:chOff x="365" y="1113"/>
            <a:chExt cx="5066" cy="2556"/>
          </a:xfrm>
        </p:grpSpPr>
        <p:grpSp>
          <p:nvGrpSpPr>
            <p:cNvPr id="804867" name="Group 3"/>
            <p:cNvGrpSpPr>
              <a:grpSpLocks/>
            </p:cNvGrpSpPr>
            <p:nvPr/>
          </p:nvGrpSpPr>
          <p:grpSpPr bwMode="auto">
            <a:xfrm>
              <a:off x="365" y="1113"/>
              <a:ext cx="5066" cy="2556"/>
              <a:chOff x="155" y="780"/>
              <a:chExt cx="5447" cy="2760"/>
            </a:xfrm>
          </p:grpSpPr>
          <p:sp>
            <p:nvSpPr>
              <p:cNvPr id="804868" name="Freeform 4"/>
              <p:cNvSpPr>
                <a:spLocks/>
              </p:cNvSpPr>
              <p:nvPr/>
            </p:nvSpPr>
            <p:spPr bwMode="auto">
              <a:xfrm>
                <a:off x="4820" y="2257"/>
                <a:ext cx="1" cy="11"/>
              </a:xfrm>
              <a:custGeom>
                <a:avLst/>
                <a:gdLst>
                  <a:gd name="T0" fmla="*/ 0 w 1"/>
                  <a:gd name="T1" fmla="*/ 11 h 11"/>
                  <a:gd name="T2" fmla="*/ 0 w 1"/>
                  <a:gd name="T3" fmla="*/ 0 h 11"/>
                  <a:gd name="T4" fmla="*/ 0 w 1"/>
                  <a:gd name="T5" fmla="*/ 11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11"/>
                    </a:moveTo>
                    <a:lnTo>
                      <a:pt x="0" y="0"/>
                    </a:lnTo>
                    <a:lnTo>
                      <a:pt x="0" y="11"/>
                    </a:lnTo>
                    <a:close/>
                  </a:path>
                </a:pathLst>
              </a:custGeom>
              <a:solidFill>
                <a:srgbClr val="C0C0C0"/>
              </a:solidFill>
              <a:ln w="9525">
                <a:noFill/>
                <a:round/>
                <a:headEnd/>
                <a:tailEnd/>
              </a:ln>
            </p:spPr>
            <p:txBody>
              <a:bodyPr/>
              <a:lstStyle/>
              <a:p>
                <a:pPr algn="l"/>
                <a:endParaRPr lang="en-US" sz="2000"/>
              </a:p>
            </p:txBody>
          </p:sp>
          <p:sp>
            <p:nvSpPr>
              <p:cNvPr id="804869" name="Freeform 5"/>
              <p:cNvSpPr>
                <a:spLocks noEditPoints="1"/>
              </p:cNvSpPr>
              <p:nvPr/>
            </p:nvSpPr>
            <p:spPr bwMode="auto">
              <a:xfrm>
                <a:off x="3709" y="1008"/>
                <a:ext cx="1893" cy="2532"/>
              </a:xfrm>
              <a:custGeom>
                <a:avLst/>
                <a:gdLst>
                  <a:gd name="T0" fmla="*/ 286 w 1893"/>
                  <a:gd name="T1" fmla="*/ 666 h 2532"/>
                  <a:gd name="T2" fmla="*/ 332 w 1893"/>
                  <a:gd name="T3" fmla="*/ 836 h 2532"/>
                  <a:gd name="T4" fmla="*/ 434 w 1893"/>
                  <a:gd name="T5" fmla="*/ 1028 h 2532"/>
                  <a:gd name="T6" fmla="*/ 436 w 1893"/>
                  <a:gd name="T7" fmla="*/ 986 h 2532"/>
                  <a:gd name="T8" fmla="*/ 507 w 1893"/>
                  <a:gd name="T9" fmla="*/ 1022 h 2532"/>
                  <a:gd name="T10" fmla="*/ 825 w 1893"/>
                  <a:gd name="T11" fmla="*/ 1168 h 2532"/>
                  <a:gd name="T12" fmla="*/ 966 w 1893"/>
                  <a:gd name="T13" fmla="*/ 1207 h 2532"/>
                  <a:gd name="T14" fmla="*/ 1077 w 1893"/>
                  <a:gd name="T15" fmla="*/ 1283 h 2532"/>
                  <a:gd name="T16" fmla="*/ 1129 w 1893"/>
                  <a:gd name="T17" fmla="*/ 1370 h 2532"/>
                  <a:gd name="T18" fmla="*/ 1054 w 1893"/>
                  <a:gd name="T19" fmla="*/ 1525 h 2532"/>
                  <a:gd name="T20" fmla="*/ 1077 w 1893"/>
                  <a:gd name="T21" fmla="*/ 1583 h 2532"/>
                  <a:gd name="T22" fmla="*/ 1275 w 1893"/>
                  <a:gd name="T23" fmla="*/ 1859 h 2532"/>
                  <a:gd name="T24" fmla="*/ 1265 w 1893"/>
                  <a:gd name="T25" fmla="*/ 2285 h 2532"/>
                  <a:gd name="T26" fmla="*/ 1319 w 1893"/>
                  <a:gd name="T27" fmla="*/ 2511 h 2532"/>
                  <a:gd name="T28" fmla="*/ 1344 w 1893"/>
                  <a:gd name="T29" fmla="*/ 2362 h 2532"/>
                  <a:gd name="T30" fmla="*/ 1466 w 1893"/>
                  <a:gd name="T31" fmla="*/ 2177 h 2532"/>
                  <a:gd name="T32" fmla="*/ 1547 w 1893"/>
                  <a:gd name="T33" fmla="*/ 2087 h 2532"/>
                  <a:gd name="T34" fmla="*/ 1799 w 1893"/>
                  <a:gd name="T35" fmla="*/ 1753 h 2532"/>
                  <a:gd name="T36" fmla="*/ 1691 w 1893"/>
                  <a:gd name="T37" fmla="*/ 1489 h 2532"/>
                  <a:gd name="T38" fmla="*/ 1622 w 1893"/>
                  <a:gd name="T39" fmla="*/ 1422 h 2532"/>
                  <a:gd name="T40" fmla="*/ 1520 w 1893"/>
                  <a:gd name="T41" fmla="*/ 1341 h 2532"/>
                  <a:gd name="T42" fmla="*/ 1250 w 1893"/>
                  <a:gd name="T43" fmla="*/ 1260 h 2532"/>
                  <a:gd name="T44" fmla="*/ 1048 w 1893"/>
                  <a:gd name="T45" fmla="*/ 1226 h 2532"/>
                  <a:gd name="T46" fmla="*/ 898 w 1893"/>
                  <a:gd name="T47" fmla="*/ 1147 h 2532"/>
                  <a:gd name="T48" fmla="*/ 906 w 1893"/>
                  <a:gd name="T49" fmla="*/ 1046 h 2532"/>
                  <a:gd name="T50" fmla="*/ 795 w 1893"/>
                  <a:gd name="T51" fmla="*/ 1118 h 2532"/>
                  <a:gd name="T52" fmla="*/ 745 w 1893"/>
                  <a:gd name="T53" fmla="*/ 917 h 2532"/>
                  <a:gd name="T54" fmla="*/ 837 w 1893"/>
                  <a:gd name="T55" fmla="*/ 871 h 2532"/>
                  <a:gd name="T56" fmla="*/ 973 w 1893"/>
                  <a:gd name="T57" fmla="*/ 894 h 2532"/>
                  <a:gd name="T58" fmla="*/ 985 w 1893"/>
                  <a:gd name="T59" fmla="*/ 733 h 2532"/>
                  <a:gd name="T60" fmla="*/ 973 w 1893"/>
                  <a:gd name="T61" fmla="*/ 666 h 2532"/>
                  <a:gd name="T62" fmla="*/ 1019 w 1893"/>
                  <a:gd name="T63" fmla="*/ 585 h 2532"/>
                  <a:gd name="T64" fmla="*/ 1019 w 1893"/>
                  <a:gd name="T65" fmla="*/ 539 h 2532"/>
                  <a:gd name="T66" fmla="*/ 1012 w 1893"/>
                  <a:gd name="T67" fmla="*/ 424 h 2532"/>
                  <a:gd name="T68" fmla="*/ 973 w 1893"/>
                  <a:gd name="T69" fmla="*/ 433 h 2532"/>
                  <a:gd name="T70" fmla="*/ 1054 w 1893"/>
                  <a:gd name="T71" fmla="*/ 345 h 2532"/>
                  <a:gd name="T72" fmla="*/ 962 w 1893"/>
                  <a:gd name="T73" fmla="*/ 274 h 2532"/>
                  <a:gd name="T74" fmla="*/ 829 w 1893"/>
                  <a:gd name="T75" fmla="*/ 240 h 2532"/>
                  <a:gd name="T76" fmla="*/ 768 w 1893"/>
                  <a:gd name="T77" fmla="*/ 332 h 2532"/>
                  <a:gd name="T78" fmla="*/ 824 w 1893"/>
                  <a:gd name="T79" fmla="*/ 437 h 2532"/>
                  <a:gd name="T80" fmla="*/ 766 w 1893"/>
                  <a:gd name="T81" fmla="*/ 410 h 2532"/>
                  <a:gd name="T82" fmla="*/ 641 w 1893"/>
                  <a:gd name="T83" fmla="*/ 386 h 2532"/>
                  <a:gd name="T84" fmla="*/ 664 w 1893"/>
                  <a:gd name="T85" fmla="*/ 230 h 2532"/>
                  <a:gd name="T86" fmla="*/ 664 w 1893"/>
                  <a:gd name="T87" fmla="*/ 263 h 2532"/>
                  <a:gd name="T88" fmla="*/ 676 w 1893"/>
                  <a:gd name="T89" fmla="*/ 207 h 2532"/>
                  <a:gd name="T90" fmla="*/ 653 w 1893"/>
                  <a:gd name="T91" fmla="*/ 161 h 2532"/>
                  <a:gd name="T92" fmla="*/ 580 w 1893"/>
                  <a:gd name="T93" fmla="*/ 107 h 2532"/>
                  <a:gd name="T94" fmla="*/ 526 w 1893"/>
                  <a:gd name="T95" fmla="*/ 119 h 2532"/>
                  <a:gd name="T96" fmla="*/ 557 w 1893"/>
                  <a:gd name="T97" fmla="*/ 96 h 2532"/>
                  <a:gd name="T98" fmla="*/ 580 w 1893"/>
                  <a:gd name="T99" fmla="*/ 188 h 2532"/>
                  <a:gd name="T100" fmla="*/ 497 w 1893"/>
                  <a:gd name="T101" fmla="*/ 217 h 2532"/>
                  <a:gd name="T102" fmla="*/ 447 w 1893"/>
                  <a:gd name="T103" fmla="*/ 196 h 2532"/>
                  <a:gd name="T104" fmla="*/ 401 w 1893"/>
                  <a:gd name="T105" fmla="*/ 117 h 2532"/>
                  <a:gd name="T106" fmla="*/ 474 w 1893"/>
                  <a:gd name="T107" fmla="*/ 115 h 2532"/>
                  <a:gd name="T108" fmla="*/ 538 w 1893"/>
                  <a:gd name="T109" fmla="*/ 161 h 2532"/>
                  <a:gd name="T110" fmla="*/ 424 w 1893"/>
                  <a:gd name="T111" fmla="*/ 184 h 2532"/>
                  <a:gd name="T112" fmla="*/ 349 w 1893"/>
                  <a:gd name="T113" fmla="*/ 150 h 2532"/>
                  <a:gd name="T114" fmla="*/ 217 w 1893"/>
                  <a:gd name="T115" fmla="*/ 11 h 2532"/>
                  <a:gd name="T116" fmla="*/ 154 w 1893"/>
                  <a:gd name="T117" fmla="*/ 40 h 2532"/>
                  <a:gd name="T118" fmla="*/ 56 w 1893"/>
                  <a:gd name="T119" fmla="*/ 138 h 2532"/>
                  <a:gd name="T120" fmla="*/ 15 w 1893"/>
                  <a:gd name="T121" fmla="*/ 219 h 2532"/>
                  <a:gd name="T122" fmla="*/ 148 w 1893"/>
                  <a:gd name="T123" fmla="*/ 230 h 2532"/>
                  <a:gd name="T124" fmla="*/ 240 w 1893"/>
                  <a:gd name="T125" fmla="*/ 426 h 2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3"/>
                  <a:gd name="T190" fmla="*/ 0 h 2532"/>
                  <a:gd name="T191" fmla="*/ 1893 w 1893"/>
                  <a:gd name="T192" fmla="*/ 2532 h 2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3" h="2532">
                    <a:moveTo>
                      <a:pt x="309" y="551"/>
                    </a:moveTo>
                    <a:lnTo>
                      <a:pt x="309" y="562"/>
                    </a:lnTo>
                    <a:lnTo>
                      <a:pt x="309" y="551"/>
                    </a:lnTo>
                    <a:lnTo>
                      <a:pt x="298" y="539"/>
                    </a:lnTo>
                    <a:lnTo>
                      <a:pt x="298" y="541"/>
                    </a:lnTo>
                    <a:lnTo>
                      <a:pt x="298" y="543"/>
                    </a:lnTo>
                    <a:lnTo>
                      <a:pt x="298" y="545"/>
                    </a:lnTo>
                    <a:lnTo>
                      <a:pt x="298" y="547"/>
                    </a:lnTo>
                    <a:lnTo>
                      <a:pt x="298" y="549"/>
                    </a:lnTo>
                    <a:lnTo>
                      <a:pt x="298" y="551"/>
                    </a:lnTo>
                    <a:lnTo>
                      <a:pt x="309" y="551"/>
                    </a:lnTo>
                    <a:close/>
                    <a:moveTo>
                      <a:pt x="286" y="551"/>
                    </a:moveTo>
                    <a:lnTo>
                      <a:pt x="286" y="562"/>
                    </a:lnTo>
                    <a:lnTo>
                      <a:pt x="286" y="574"/>
                    </a:lnTo>
                    <a:lnTo>
                      <a:pt x="286" y="585"/>
                    </a:lnTo>
                    <a:lnTo>
                      <a:pt x="286" y="597"/>
                    </a:lnTo>
                    <a:lnTo>
                      <a:pt x="286" y="608"/>
                    </a:lnTo>
                    <a:lnTo>
                      <a:pt x="286" y="631"/>
                    </a:lnTo>
                    <a:lnTo>
                      <a:pt x="286" y="643"/>
                    </a:lnTo>
                    <a:lnTo>
                      <a:pt x="275" y="666"/>
                    </a:lnTo>
                    <a:lnTo>
                      <a:pt x="286" y="666"/>
                    </a:lnTo>
                    <a:lnTo>
                      <a:pt x="275" y="677"/>
                    </a:lnTo>
                    <a:lnTo>
                      <a:pt x="275" y="689"/>
                    </a:lnTo>
                    <a:lnTo>
                      <a:pt x="275" y="698"/>
                    </a:lnTo>
                    <a:lnTo>
                      <a:pt x="275" y="710"/>
                    </a:lnTo>
                    <a:lnTo>
                      <a:pt x="275" y="721"/>
                    </a:lnTo>
                    <a:lnTo>
                      <a:pt x="275" y="733"/>
                    </a:lnTo>
                    <a:lnTo>
                      <a:pt x="275" y="744"/>
                    </a:lnTo>
                    <a:lnTo>
                      <a:pt x="286" y="744"/>
                    </a:lnTo>
                    <a:lnTo>
                      <a:pt x="286" y="756"/>
                    </a:lnTo>
                    <a:lnTo>
                      <a:pt x="286" y="744"/>
                    </a:lnTo>
                    <a:lnTo>
                      <a:pt x="298" y="756"/>
                    </a:lnTo>
                    <a:lnTo>
                      <a:pt x="298" y="767"/>
                    </a:lnTo>
                    <a:lnTo>
                      <a:pt x="286" y="756"/>
                    </a:lnTo>
                    <a:lnTo>
                      <a:pt x="286" y="767"/>
                    </a:lnTo>
                    <a:lnTo>
                      <a:pt x="286" y="779"/>
                    </a:lnTo>
                    <a:lnTo>
                      <a:pt x="298" y="779"/>
                    </a:lnTo>
                    <a:lnTo>
                      <a:pt x="298" y="790"/>
                    </a:lnTo>
                    <a:lnTo>
                      <a:pt x="298" y="802"/>
                    </a:lnTo>
                    <a:lnTo>
                      <a:pt x="309" y="802"/>
                    </a:lnTo>
                    <a:lnTo>
                      <a:pt x="309" y="813"/>
                    </a:lnTo>
                    <a:lnTo>
                      <a:pt x="309" y="825"/>
                    </a:lnTo>
                    <a:lnTo>
                      <a:pt x="309" y="836"/>
                    </a:lnTo>
                    <a:lnTo>
                      <a:pt x="321" y="836"/>
                    </a:lnTo>
                    <a:lnTo>
                      <a:pt x="332" y="836"/>
                    </a:lnTo>
                    <a:lnTo>
                      <a:pt x="332" y="848"/>
                    </a:lnTo>
                    <a:lnTo>
                      <a:pt x="344" y="848"/>
                    </a:lnTo>
                    <a:lnTo>
                      <a:pt x="355" y="859"/>
                    </a:lnTo>
                    <a:lnTo>
                      <a:pt x="367" y="871"/>
                    </a:lnTo>
                    <a:lnTo>
                      <a:pt x="355" y="882"/>
                    </a:lnTo>
                    <a:lnTo>
                      <a:pt x="367" y="882"/>
                    </a:lnTo>
                    <a:lnTo>
                      <a:pt x="367" y="886"/>
                    </a:lnTo>
                    <a:lnTo>
                      <a:pt x="367" y="892"/>
                    </a:lnTo>
                    <a:lnTo>
                      <a:pt x="367" y="896"/>
                    </a:lnTo>
                    <a:lnTo>
                      <a:pt x="367" y="900"/>
                    </a:lnTo>
                    <a:lnTo>
                      <a:pt x="367" y="904"/>
                    </a:lnTo>
                    <a:lnTo>
                      <a:pt x="367" y="909"/>
                    </a:lnTo>
                    <a:lnTo>
                      <a:pt x="367" y="913"/>
                    </a:lnTo>
                    <a:lnTo>
                      <a:pt x="367" y="917"/>
                    </a:lnTo>
                    <a:lnTo>
                      <a:pt x="390" y="940"/>
                    </a:lnTo>
                    <a:lnTo>
                      <a:pt x="401" y="975"/>
                    </a:lnTo>
                    <a:lnTo>
                      <a:pt x="378" y="975"/>
                    </a:lnTo>
                    <a:lnTo>
                      <a:pt x="390" y="975"/>
                    </a:lnTo>
                    <a:lnTo>
                      <a:pt x="424" y="998"/>
                    </a:lnTo>
                    <a:lnTo>
                      <a:pt x="424" y="1009"/>
                    </a:lnTo>
                    <a:lnTo>
                      <a:pt x="436" y="1009"/>
                    </a:lnTo>
                    <a:lnTo>
                      <a:pt x="436" y="1021"/>
                    </a:lnTo>
                    <a:lnTo>
                      <a:pt x="434" y="1024"/>
                    </a:lnTo>
                    <a:lnTo>
                      <a:pt x="434" y="1028"/>
                    </a:lnTo>
                    <a:lnTo>
                      <a:pt x="434" y="1030"/>
                    </a:lnTo>
                    <a:lnTo>
                      <a:pt x="436" y="1032"/>
                    </a:lnTo>
                    <a:lnTo>
                      <a:pt x="438" y="1032"/>
                    </a:lnTo>
                    <a:lnTo>
                      <a:pt x="442" y="1032"/>
                    </a:lnTo>
                    <a:lnTo>
                      <a:pt x="447" y="1032"/>
                    </a:lnTo>
                    <a:lnTo>
                      <a:pt x="447" y="1044"/>
                    </a:lnTo>
                    <a:lnTo>
                      <a:pt x="457" y="1044"/>
                    </a:lnTo>
                    <a:lnTo>
                      <a:pt x="457" y="1055"/>
                    </a:lnTo>
                    <a:lnTo>
                      <a:pt x="468" y="1055"/>
                    </a:lnTo>
                    <a:lnTo>
                      <a:pt x="468" y="1067"/>
                    </a:lnTo>
                    <a:lnTo>
                      <a:pt x="480" y="1067"/>
                    </a:lnTo>
                    <a:lnTo>
                      <a:pt x="480" y="1070"/>
                    </a:lnTo>
                    <a:lnTo>
                      <a:pt x="480" y="1074"/>
                    </a:lnTo>
                    <a:lnTo>
                      <a:pt x="480" y="1076"/>
                    </a:lnTo>
                    <a:lnTo>
                      <a:pt x="480" y="1078"/>
                    </a:lnTo>
                    <a:lnTo>
                      <a:pt x="482" y="1078"/>
                    </a:lnTo>
                    <a:lnTo>
                      <a:pt x="484" y="1078"/>
                    </a:lnTo>
                    <a:lnTo>
                      <a:pt x="488" y="1078"/>
                    </a:lnTo>
                    <a:lnTo>
                      <a:pt x="491" y="1078"/>
                    </a:lnTo>
                    <a:lnTo>
                      <a:pt x="491" y="1055"/>
                    </a:lnTo>
                    <a:lnTo>
                      <a:pt x="480" y="1055"/>
                    </a:lnTo>
                    <a:lnTo>
                      <a:pt x="468" y="1044"/>
                    </a:lnTo>
                    <a:lnTo>
                      <a:pt x="436" y="986"/>
                    </a:lnTo>
                    <a:lnTo>
                      <a:pt x="436" y="963"/>
                    </a:lnTo>
                    <a:lnTo>
                      <a:pt x="401" y="917"/>
                    </a:lnTo>
                    <a:lnTo>
                      <a:pt x="390" y="917"/>
                    </a:lnTo>
                    <a:lnTo>
                      <a:pt x="390" y="905"/>
                    </a:lnTo>
                    <a:lnTo>
                      <a:pt x="413" y="905"/>
                    </a:lnTo>
                    <a:lnTo>
                      <a:pt x="417" y="911"/>
                    </a:lnTo>
                    <a:lnTo>
                      <a:pt x="419" y="915"/>
                    </a:lnTo>
                    <a:lnTo>
                      <a:pt x="422" y="919"/>
                    </a:lnTo>
                    <a:lnTo>
                      <a:pt x="424" y="923"/>
                    </a:lnTo>
                    <a:lnTo>
                      <a:pt x="426" y="927"/>
                    </a:lnTo>
                    <a:lnTo>
                      <a:pt x="428" y="930"/>
                    </a:lnTo>
                    <a:lnTo>
                      <a:pt x="430" y="934"/>
                    </a:lnTo>
                    <a:lnTo>
                      <a:pt x="436" y="940"/>
                    </a:lnTo>
                    <a:lnTo>
                      <a:pt x="468" y="975"/>
                    </a:lnTo>
                    <a:lnTo>
                      <a:pt x="468" y="986"/>
                    </a:lnTo>
                    <a:lnTo>
                      <a:pt x="480" y="998"/>
                    </a:lnTo>
                    <a:lnTo>
                      <a:pt x="491" y="998"/>
                    </a:lnTo>
                    <a:lnTo>
                      <a:pt x="480" y="1009"/>
                    </a:lnTo>
                    <a:lnTo>
                      <a:pt x="488" y="1009"/>
                    </a:lnTo>
                    <a:lnTo>
                      <a:pt x="491" y="1011"/>
                    </a:lnTo>
                    <a:lnTo>
                      <a:pt x="495" y="1013"/>
                    </a:lnTo>
                    <a:lnTo>
                      <a:pt x="499" y="1015"/>
                    </a:lnTo>
                    <a:lnTo>
                      <a:pt x="503" y="1019"/>
                    </a:lnTo>
                    <a:lnTo>
                      <a:pt x="507" y="1022"/>
                    </a:lnTo>
                    <a:lnTo>
                      <a:pt x="511" y="1026"/>
                    </a:lnTo>
                    <a:lnTo>
                      <a:pt x="515" y="1032"/>
                    </a:lnTo>
                    <a:lnTo>
                      <a:pt x="561" y="1067"/>
                    </a:lnTo>
                    <a:lnTo>
                      <a:pt x="572" y="1124"/>
                    </a:lnTo>
                    <a:lnTo>
                      <a:pt x="572" y="1128"/>
                    </a:lnTo>
                    <a:lnTo>
                      <a:pt x="572" y="1132"/>
                    </a:lnTo>
                    <a:lnTo>
                      <a:pt x="572" y="1134"/>
                    </a:lnTo>
                    <a:lnTo>
                      <a:pt x="574" y="1136"/>
                    </a:lnTo>
                    <a:lnTo>
                      <a:pt x="576" y="1136"/>
                    </a:lnTo>
                    <a:lnTo>
                      <a:pt x="580" y="1136"/>
                    </a:lnTo>
                    <a:lnTo>
                      <a:pt x="584" y="1136"/>
                    </a:lnTo>
                    <a:lnTo>
                      <a:pt x="584" y="1147"/>
                    </a:lnTo>
                    <a:lnTo>
                      <a:pt x="618" y="1147"/>
                    </a:lnTo>
                    <a:lnTo>
                      <a:pt x="630" y="1157"/>
                    </a:lnTo>
                    <a:lnTo>
                      <a:pt x="676" y="1168"/>
                    </a:lnTo>
                    <a:lnTo>
                      <a:pt x="710" y="1168"/>
                    </a:lnTo>
                    <a:lnTo>
                      <a:pt x="768" y="1180"/>
                    </a:lnTo>
                    <a:lnTo>
                      <a:pt x="768" y="1168"/>
                    </a:lnTo>
                    <a:lnTo>
                      <a:pt x="779" y="1168"/>
                    </a:lnTo>
                    <a:lnTo>
                      <a:pt x="779" y="1157"/>
                    </a:lnTo>
                    <a:lnTo>
                      <a:pt x="791" y="1157"/>
                    </a:lnTo>
                    <a:lnTo>
                      <a:pt x="802" y="1168"/>
                    </a:lnTo>
                    <a:lnTo>
                      <a:pt x="825" y="1168"/>
                    </a:lnTo>
                    <a:lnTo>
                      <a:pt x="837" y="1180"/>
                    </a:lnTo>
                    <a:lnTo>
                      <a:pt x="860" y="1180"/>
                    </a:lnTo>
                    <a:lnTo>
                      <a:pt x="868" y="1186"/>
                    </a:lnTo>
                    <a:lnTo>
                      <a:pt x="877" y="1189"/>
                    </a:lnTo>
                    <a:lnTo>
                      <a:pt x="887" y="1191"/>
                    </a:lnTo>
                    <a:lnTo>
                      <a:pt x="895" y="1193"/>
                    </a:lnTo>
                    <a:lnTo>
                      <a:pt x="904" y="1193"/>
                    </a:lnTo>
                    <a:lnTo>
                      <a:pt x="912" y="1191"/>
                    </a:lnTo>
                    <a:lnTo>
                      <a:pt x="919" y="1187"/>
                    </a:lnTo>
                    <a:lnTo>
                      <a:pt x="927" y="1180"/>
                    </a:lnTo>
                    <a:lnTo>
                      <a:pt x="931" y="1186"/>
                    </a:lnTo>
                    <a:lnTo>
                      <a:pt x="935" y="1187"/>
                    </a:lnTo>
                    <a:lnTo>
                      <a:pt x="937" y="1189"/>
                    </a:lnTo>
                    <a:lnTo>
                      <a:pt x="939" y="1191"/>
                    </a:lnTo>
                    <a:lnTo>
                      <a:pt x="941" y="1191"/>
                    </a:lnTo>
                    <a:lnTo>
                      <a:pt x="943" y="1191"/>
                    </a:lnTo>
                    <a:lnTo>
                      <a:pt x="946" y="1191"/>
                    </a:lnTo>
                    <a:lnTo>
                      <a:pt x="950" y="1191"/>
                    </a:lnTo>
                    <a:lnTo>
                      <a:pt x="950" y="1203"/>
                    </a:lnTo>
                    <a:lnTo>
                      <a:pt x="956" y="1203"/>
                    </a:lnTo>
                    <a:lnTo>
                      <a:pt x="960" y="1203"/>
                    </a:lnTo>
                    <a:lnTo>
                      <a:pt x="962" y="1205"/>
                    </a:lnTo>
                    <a:lnTo>
                      <a:pt x="964" y="1205"/>
                    </a:lnTo>
                    <a:lnTo>
                      <a:pt x="966" y="1207"/>
                    </a:lnTo>
                    <a:lnTo>
                      <a:pt x="967" y="1209"/>
                    </a:lnTo>
                    <a:lnTo>
                      <a:pt x="969" y="1211"/>
                    </a:lnTo>
                    <a:lnTo>
                      <a:pt x="973" y="1214"/>
                    </a:lnTo>
                    <a:lnTo>
                      <a:pt x="975" y="1222"/>
                    </a:lnTo>
                    <a:lnTo>
                      <a:pt x="977" y="1228"/>
                    </a:lnTo>
                    <a:lnTo>
                      <a:pt x="981" y="1234"/>
                    </a:lnTo>
                    <a:lnTo>
                      <a:pt x="985" y="1239"/>
                    </a:lnTo>
                    <a:lnTo>
                      <a:pt x="990" y="1243"/>
                    </a:lnTo>
                    <a:lnTo>
                      <a:pt x="996" y="1247"/>
                    </a:lnTo>
                    <a:lnTo>
                      <a:pt x="1002" y="1249"/>
                    </a:lnTo>
                    <a:lnTo>
                      <a:pt x="1008" y="1249"/>
                    </a:lnTo>
                    <a:lnTo>
                      <a:pt x="1019" y="1260"/>
                    </a:lnTo>
                    <a:lnTo>
                      <a:pt x="1025" y="1260"/>
                    </a:lnTo>
                    <a:lnTo>
                      <a:pt x="1029" y="1260"/>
                    </a:lnTo>
                    <a:lnTo>
                      <a:pt x="1031" y="1260"/>
                    </a:lnTo>
                    <a:lnTo>
                      <a:pt x="1033" y="1262"/>
                    </a:lnTo>
                    <a:lnTo>
                      <a:pt x="1035" y="1264"/>
                    </a:lnTo>
                    <a:lnTo>
                      <a:pt x="1037" y="1266"/>
                    </a:lnTo>
                    <a:lnTo>
                      <a:pt x="1038" y="1268"/>
                    </a:lnTo>
                    <a:lnTo>
                      <a:pt x="1042" y="1272"/>
                    </a:lnTo>
                    <a:lnTo>
                      <a:pt x="1065" y="1272"/>
                    </a:lnTo>
                    <a:lnTo>
                      <a:pt x="1065" y="1283"/>
                    </a:lnTo>
                    <a:lnTo>
                      <a:pt x="1071" y="1283"/>
                    </a:lnTo>
                    <a:lnTo>
                      <a:pt x="1077" y="1283"/>
                    </a:lnTo>
                    <a:lnTo>
                      <a:pt x="1083" y="1283"/>
                    </a:lnTo>
                    <a:lnTo>
                      <a:pt x="1088" y="1283"/>
                    </a:lnTo>
                    <a:lnTo>
                      <a:pt x="1094" y="1283"/>
                    </a:lnTo>
                    <a:lnTo>
                      <a:pt x="1100" y="1283"/>
                    </a:lnTo>
                    <a:lnTo>
                      <a:pt x="1106" y="1283"/>
                    </a:lnTo>
                    <a:lnTo>
                      <a:pt x="1111" y="1283"/>
                    </a:lnTo>
                    <a:lnTo>
                      <a:pt x="1111" y="1276"/>
                    </a:lnTo>
                    <a:lnTo>
                      <a:pt x="1111" y="1270"/>
                    </a:lnTo>
                    <a:lnTo>
                      <a:pt x="1109" y="1266"/>
                    </a:lnTo>
                    <a:lnTo>
                      <a:pt x="1109" y="1262"/>
                    </a:lnTo>
                    <a:lnTo>
                      <a:pt x="1111" y="1262"/>
                    </a:lnTo>
                    <a:lnTo>
                      <a:pt x="1113" y="1262"/>
                    </a:lnTo>
                    <a:lnTo>
                      <a:pt x="1117" y="1266"/>
                    </a:lnTo>
                    <a:lnTo>
                      <a:pt x="1123" y="1272"/>
                    </a:lnTo>
                    <a:lnTo>
                      <a:pt x="1123" y="1283"/>
                    </a:lnTo>
                    <a:lnTo>
                      <a:pt x="1134" y="1283"/>
                    </a:lnTo>
                    <a:lnTo>
                      <a:pt x="1134" y="1329"/>
                    </a:lnTo>
                    <a:lnTo>
                      <a:pt x="1134" y="1337"/>
                    </a:lnTo>
                    <a:lnTo>
                      <a:pt x="1134" y="1345"/>
                    </a:lnTo>
                    <a:lnTo>
                      <a:pt x="1134" y="1351"/>
                    </a:lnTo>
                    <a:lnTo>
                      <a:pt x="1134" y="1354"/>
                    </a:lnTo>
                    <a:lnTo>
                      <a:pt x="1134" y="1360"/>
                    </a:lnTo>
                    <a:lnTo>
                      <a:pt x="1133" y="1364"/>
                    </a:lnTo>
                    <a:lnTo>
                      <a:pt x="1129" y="1370"/>
                    </a:lnTo>
                    <a:lnTo>
                      <a:pt x="1123" y="1376"/>
                    </a:lnTo>
                    <a:lnTo>
                      <a:pt x="1123" y="1387"/>
                    </a:lnTo>
                    <a:lnTo>
                      <a:pt x="1111" y="1399"/>
                    </a:lnTo>
                    <a:lnTo>
                      <a:pt x="1111" y="1410"/>
                    </a:lnTo>
                    <a:lnTo>
                      <a:pt x="1106" y="1410"/>
                    </a:lnTo>
                    <a:lnTo>
                      <a:pt x="1104" y="1410"/>
                    </a:lnTo>
                    <a:lnTo>
                      <a:pt x="1100" y="1410"/>
                    </a:lnTo>
                    <a:lnTo>
                      <a:pt x="1098" y="1412"/>
                    </a:lnTo>
                    <a:lnTo>
                      <a:pt x="1096" y="1412"/>
                    </a:lnTo>
                    <a:lnTo>
                      <a:pt x="1094" y="1414"/>
                    </a:lnTo>
                    <a:lnTo>
                      <a:pt x="1092" y="1418"/>
                    </a:lnTo>
                    <a:lnTo>
                      <a:pt x="1088" y="1422"/>
                    </a:lnTo>
                    <a:lnTo>
                      <a:pt x="1077" y="1491"/>
                    </a:lnTo>
                    <a:lnTo>
                      <a:pt x="1088" y="1491"/>
                    </a:lnTo>
                    <a:lnTo>
                      <a:pt x="1086" y="1493"/>
                    </a:lnTo>
                    <a:lnTo>
                      <a:pt x="1083" y="1496"/>
                    </a:lnTo>
                    <a:lnTo>
                      <a:pt x="1081" y="1498"/>
                    </a:lnTo>
                    <a:lnTo>
                      <a:pt x="1077" y="1502"/>
                    </a:lnTo>
                    <a:lnTo>
                      <a:pt x="1075" y="1504"/>
                    </a:lnTo>
                    <a:lnTo>
                      <a:pt x="1071" y="1508"/>
                    </a:lnTo>
                    <a:lnTo>
                      <a:pt x="1069" y="1510"/>
                    </a:lnTo>
                    <a:lnTo>
                      <a:pt x="1065" y="1514"/>
                    </a:lnTo>
                    <a:lnTo>
                      <a:pt x="1065" y="1525"/>
                    </a:lnTo>
                    <a:lnTo>
                      <a:pt x="1054" y="1525"/>
                    </a:lnTo>
                    <a:lnTo>
                      <a:pt x="1058" y="1527"/>
                    </a:lnTo>
                    <a:lnTo>
                      <a:pt x="1060" y="1531"/>
                    </a:lnTo>
                    <a:lnTo>
                      <a:pt x="1062" y="1533"/>
                    </a:lnTo>
                    <a:lnTo>
                      <a:pt x="1063" y="1535"/>
                    </a:lnTo>
                    <a:lnTo>
                      <a:pt x="1065" y="1537"/>
                    </a:lnTo>
                    <a:lnTo>
                      <a:pt x="1065" y="1539"/>
                    </a:lnTo>
                    <a:lnTo>
                      <a:pt x="1065" y="1542"/>
                    </a:lnTo>
                    <a:lnTo>
                      <a:pt x="1065" y="1548"/>
                    </a:lnTo>
                    <a:lnTo>
                      <a:pt x="1063" y="1548"/>
                    </a:lnTo>
                    <a:lnTo>
                      <a:pt x="1062" y="1548"/>
                    </a:lnTo>
                    <a:lnTo>
                      <a:pt x="1060" y="1548"/>
                    </a:lnTo>
                    <a:lnTo>
                      <a:pt x="1058" y="1548"/>
                    </a:lnTo>
                    <a:lnTo>
                      <a:pt x="1056" y="1548"/>
                    </a:lnTo>
                    <a:lnTo>
                      <a:pt x="1054" y="1548"/>
                    </a:lnTo>
                    <a:lnTo>
                      <a:pt x="1058" y="1552"/>
                    </a:lnTo>
                    <a:lnTo>
                      <a:pt x="1063" y="1556"/>
                    </a:lnTo>
                    <a:lnTo>
                      <a:pt x="1067" y="1560"/>
                    </a:lnTo>
                    <a:lnTo>
                      <a:pt x="1069" y="1564"/>
                    </a:lnTo>
                    <a:lnTo>
                      <a:pt x="1073" y="1567"/>
                    </a:lnTo>
                    <a:lnTo>
                      <a:pt x="1075" y="1571"/>
                    </a:lnTo>
                    <a:lnTo>
                      <a:pt x="1077" y="1575"/>
                    </a:lnTo>
                    <a:lnTo>
                      <a:pt x="1077" y="1583"/>
                    </a:lnTo>
                    <a:lnTo>
                      <a:pt x="1181" y="1610"/>
                    </a:lnTo>
                    <a:lnTo>
                      <a:pt x="1188" y="1619"/>
                    </a:lnTo>
                    <a:lnTo>
                      <a:pt x="1123" y="1673"/>
                    </a:lnTo>
                    <a:lnTo>
                      <a:pt x="1129" y="1679"/>
                    </a:lnTo>
                    <a:lnTo>
                      <a:pt x="1133" y="1684"/>
                    </a:lnTo>
                    <a:lnTo>
                      <a:pt x="1136" y="1688"/>
                    </a:lnTo>
                    <a:lnTo>
                      <a:pt x="1140" y="1694"/>
                    </a:lnTo>
                    <a:lnTo>
                      <a:pt x="1142" y="1700"/>
                    </a:lnTo>
                    <a:lnTo>
                      <a:pt x="1144" y="1706"/>
                    </a:lnTo>
                    <a:lnTo>
                      <a:pt x="1146" y="1713"/>
                    </a:lnTo>
                    <a:lnTo>
                      <a:pt x="1146" y="1719"/>
                    </a:lnTo>
                    <a:lnTo>
                      <a:pt x="1169" y="1742"/>
                    </a:lnTo>
                    <a:lnTo>
                      <a:pt x="1179" y="1752"/>
                    </a:lnTo>
                    <a:lnTo>
                      <a:pt x="1190" y="1759"/>
                    </a:lnTo>
                    <a:lnTo>
                      <a:pt x="1202" y="1763"/>
                    </a:lnTo>
                    <a:lnTo>
                      <a:pt x="1215" y="1767"/>
                    </a:lnTo>
                    <a:lnTo>
                      <a:pt x="1227" y="1771"/>
                    </a:lnTo>
                    <a:lnTo>
                      <a:pt x="1240" y="1773"/>
                    </a:lnTo>
                    <a:lnTo>
                      <a:pt x="1253" y="1775"/>
                    </a:lnTo>
                    <a:lnTo>
                      <a:pt x="1267" y="1776"/>
                    </a:lnTo>
                    <a:lnTo>
                      <a:pt x="1259" y="1801"/>
                    </a:lnTo>
                    <a:lnTo>
                      <a:pt x="1284" y="1824"/>
                    </a:lnTo>
                    <a:lnTo>
                      <a:pt x="1280" y="1842"/>
                    </a:lnTo>
                    <a:lnTo>
                      <a:pt x="1275" y="1859"/>
                    </a:lnTo>
                    <a:lnTo>
                      <a:pt x="1271" y="1874"/>
                    </a:lnTo>
                    <a:lnTo>
                      <a:pt x="1267" y="1892"/>
                    </a:lnTo>
                    <a:lnTo>
                      <a:pt x="1263" y="1909"/>
                    </a:lnTo>
                    <a:lnTo>
                      <a:pt x="1259" y="1926"/>
                    </a:lnTo>
                    <a:lnTo>
                      <a:pt x="1253" y="1943"/>
                    </a:lnTo>
                    <a:lnTo>
                      <a:pt x="1250" y="1961"/>
                    </a:lnTo>
                    <a:lnTo>
                      <a:pt x="1250" y="2166"/>
                    </a:lnTo>
                    <a:lnTo>
                      <a:pt x="1238" y="2235"/>
                    </a:lnTo>
                    <a:lnTo>
                      <a:pt x="1250" y="2235"/>
                    </a:lnTo>
                    <a:lnTo>
                      <a:pt x="1250" y="2258"/>
                    </a:lnTo>
                    <a:lnTo>
                      <a:pt x="1244" y="2264"/>
                    </a:lnTo>
                    <a:lnTo>
                      <a:pt x="1240" y="2266"/>
                    </a:lnTo>
                    <a:lnTo>
                      <a:pt x="1238" y="2268"/>
                    </a:lnTo>
                    <a:lnTo>
                      <a:pt x="1238" y="2270"/>
                    </a:lnTo>
                    <a:lnTo>
                      <a:pt x="1238" y="2271"/>
                    </a:lnTo>
                    <a:lnTo>
                      <a:pt x="1240" y="2273"/>
                    </a:lnTo>
                    <a:lnTo>
                      <a:pt x="1244" y="2277"/>
                    </a:lnTo>
                    <a:lnTo>
                      <a:pt x="1250" y="2281"/>
                    </a:lnTo>
                    <a:lnTo>
                      <a:pt x="1253" y="2281"/>
                    </a:lnTo>
                    <a:lnTo>
                      <a:pt x="1257" y="2281"/>
                    </a:lnTo>
                    <a:lnTo>
                      <a:pt x="1259" y="2281"/>
                    </a:lnTo>
                    <a:lnTo>
                      <a:pt x="1261" y="2283"/>
                    </a:lnTo>
                    <a:lnTo>
                      <a:pt x="1263" y="2283"/>
                    </a:lnTo>
                    <a:lnTo>
                      <a:pt x="1265" y="2285"/>
                    </a:lnTo>
                    <a:lnTo>
                      <a:pt x="1269" y="2289"/>
                    </a:lnTo>
                    <a:lnTo>
                      <a:pt x="1273" y="2293"/>
                    </a:lnTo>
                    <a:lnTo>
                      <a:pt x="1273" y="2304"/>
                    </a:lnTo>
                    <a:lnTo>
                      <a:pt x="1261" y="2316"/>
                    </a:lnTo>
                    <a:lnTo>
                      <a:pt x="1250" y="2339"/>
                    </a:lnTo>
                    <a:lnTo>
                      <a:pt x="1250" y="2385"/>
                    </a:lnTo>
                    <a:lnTo>
                      <a:pt x="1261" y="2385"/>
                    </a:lnTo>
                    <a:lnTo>
                      <a:pt x="1261" y="2392"/>
                    </a:lnTo>
                    <a:lnTo>
                      <a:pt x="1259" y="2400"/>
                    </a:lnTo>
                    <a:lnTo>
                      <a:pt x="1259" y="2408"/>
                    </a:lnTo>
                    <a:lnTo>
                      <a:pt x="1259" y="2415"/>
                    </a:lnTo>
                    <a:lnTo>
                      <a:pt x="1261" y="2421"/>
                    </a:lnTo>
                    <a:lnTo>
                      <a:pt x="1263" y="2429"/>
                    </a:lnTo>
                    <a:lnTo>
                      <a:pt x="1267" y="2435"/>
                    </a:lnTo>
                    <a:lnTo>
                      <a:pt x="1273" y="2442"/>
                    </a:lnTo>
                    <a:lnTo>
                      <a:pt x="1273" y="2465"/>
                    </a:lnTo>
                    <a:lnTo>
                      <a:pt x="1278" y="2471"/>
                    </a:lnTo>
                    <a:lnTo>
                      <a:pt x="1284" y="2477"/>
                    </a:lnTo>
                    <a:lnTo>
                      <a:pt x="1290" y="2483"/>
                    </a:lnTo>
                    <a:lnTo>
                      <a:pt x="1296" y="2488"/>
                    </a:lnTo>
                    <a:lnTo>
                      <a:pt x="1301" y="2494"/>
                    </a:lnTo>
                    <a:lnTo>
                      <a:pt x="1307" y="2500"/>
                    </a:lnTo>
                    <a:lnTo>
                      <a:pt x="1313" y="2506"/>
                    </a:lnTo>
                    <a:lnTo>
                      <a:pt x="1319" y="2511"/>
                    </a:lnTo>
                    <a:lnTo>
                      <a:pt x="1307" y="2511"/>
                    </a:lnTo>
                    <a:lnTo>
                      <a:pt x="1319" y="2523"/>
                    </a:lnTo>
                    <a:lnTo>
                      <a:pt x="1319" y="2532"/>
                    </a:lnTo>
                    <a:lnTo>
                      <a:pt x="1386" y="2532"/>
                    </a:lnTo>
                    <a:lnTo>
                      <a:pt x="1374" y="2523"/>
                    </a:lnTo>
                    <a:lnTo>
                      <a:pt x="1363" y="2511"/>
                    </a:lnTo>
                    <a:lnTo>
                      <a:pt x="1351" y="2511"/>
                    </a:lnTo>
                    <a:lnTo>
                      <a:pt x="1351" y="2500"/>
                    </a:lnTo>
                    <a:lnTo>
                      <a:pt x="1340" y="2500"/>
                    </a:lnTo>
                    <a:lnTo>
                      <a:pt x="1340" y="2477"/>
                    </a:lnTo>
                    <a:lnTo>
                      <a:pt x="1340" y="2431"/>
                    </a:lnTo>
                    <a:lnTo>
                      <a:pt x="1342" y="2421"/>
                    </a:lnTo>
                    <a:lnTo>
                      <a:pt x="1342" y="2413"/>
                    </a:lnTo>
                    <a:lnTo>
                      <a:pt x="1344" y="2410"/>
                    </a:lnTo>
                    <a:lnTo>
                      <a:pt x="1346" y="2404"/>
                    </a:lnTo>
                    <a:lnTo>
                      <a:pt x="1347" y="2400"/>
                    </a:lnTo>
                    <a:lnTo>
                      <a:pt x="1351" y="2396"/>
                    </a:lnTo>
                    <a:lnTo>
                      <a:pt x="1357" y="2390"/>
                    </a:lnTo>
                    <a:lnTo>
                      <a:pt x="1363" y="2385"/>
                    </a:lnTo>
                    <a:lnTo>
                      <a:pt x="1363" y="2373"/>
                    </a:lnTo>
                    <a:lnTo>
                      <a:pt x="1351" y="2373"/>
                    </a:lnTo>
                    <a:lnTo>
                      <a:pt x="1351" y="2362"/>
                    </a:lnTo>
                    <a:lnTo>
                      <a:pt x="1347" y="2362"/>
                    </a:lnTo>
                    <a:lnTo>
                      <a:pt x="1344" y="2362"/>
                    </a:lnTo>
                    <a:lnTo>
                      <a:pt x="1342" y="2362"/>
                    </a:lnTo>
                    <a:lnTo>
                      <a:pt x="1340" y="2360"/>
                    </a:lnTo>
                    <a:lnTo>
                      <a:pt x="1340" y="2358"/>
                    </a:lnTo>
                    <a:lnTo>
                      <a:pt x="1340" y="2354"/>
                    </a:lnTo>
                    <a:lnTo>
                      <a:pt x="1340" y="2350"/>
                    </a:lnTo>
                    <a:lnTo>
                      <a:pt x="1351" y="2339"/>
                    </a:lnTo>
                    <a:lnTo>
                      <a:pt x="1351" y="2327"/>
                    </a:lnTo>
                    <a:lnTo>
                      <a:pt x="1363" y="2327"/>
                    </a:lnTo>
                    <a:lnTo>
                      <a:pt x="1363" y="2293"/>
                    </a:lnTo>
                    <a:lnTo>
                      <a:pt x="1374" y="2293"/>
                    </a:lnTo>
                    <a:lnTo>
                      <a:pt x="1374" y="2281"/>
                    </a:lnTo>
                    <a:lnTo>
                      <a:pt x="1386" y="2281"/>
                    </a:lnTo>
                    <a:lnTo>
                      <a:pt x="1386" y="2270"/>
                    </a:lnTo>
                    <a:lnTo>
                      <a:pt x="1374" y="2270"/>
                    </a:lnTo>
                    <a:lnTo>
                      <a:pt x="1374" y="2281"/>
                    </a:lnTo>
                    <a:lnTo>
                      <a:pt x="1363" y="2281"/>
                    </a:lnTo>
                    <a:lnTo>
                      <a:pt x="1363" y="2247"/>
                    </a:lnTo>
                    <a:lnTo>
                      <a:pt x="1397" y="2258"/>
                    </a:lnTo>
                    <a:lnTo>
                      <a:pt x="1397" y="2212"/>
                    </a:lnTo>
                    <a:lnTo>
                      <a:pt x="1420" y="2212"/>
                    </a:lnTo>
                    <a:lnTo>
                      <a:pt x="1455" y="2200"/>
                    </a:lnTo>
                    <a:lnTo>
                      <a:pt x="1466" y="2189"/>
                    </a:lnTo>
                    <a:lnTo>
                      <a:pt x="1466" y="2177"/>
                    </a:lnTo>
                    <a:lnTo>
                      <a:pt x="1478" y="2166"/>
                    </a:lnTo>
                    <a:lnTo>
                      <a:pt x="1478" y="2154"/>
                    </a:lnTo>
                    <a:lnTo>
                      <a:pt x="1466" y="2154"/>
                    </a:lnTo>
                    <a:lnTo>
                      <a:pt x="1466" y="2131"/>
                    </a:lnTo>
                    <a:lnTo>
                      <a:pt x="1455" y="2131"/>
                    </a:lnTo>
                    <a:lnTo>
                      <a:pt x="1455" y="2128"/>
                    </a:lnTo>
                    <a:lnTo>
                      <a:pt x="1455" y="2124"/>
                    </a:lnTo>
                    <a:lnTo>
                      <a:pt x="1455" y="2122"/>
                    </a:lnTo>
                    <a:lnTo>
                      <a:pt x="1455" y="2120"/>
                    </a:lnTo>
                    <a:lnTo>
                      <a:pt x="1457" y="2120"/>
                    </a:lnTo>
                    <a:lnTo>
                      <a:pt x="1459" y="2120"/>
                    </a:lnTo>
                    <a:lnTo>
                      <a:pt x="1463" y="2120"/>
                    </a:lnTo>
                    <a:lnTo>
                      <a:pt x="1466" y="2120"/>
                    </a:lnTo>
                    <a:lnTo>
                      <a:pt x="1466" y="2131"/>
                    </a:lnTo>
                    <a:lnTo>
                      <a:pt x="1480" y="2131"/>
                    </a:lnTo>
                    <a:lnTo>
                      <a:pt x="1490" y="2131"/>
                    </a:lnTo>
                    <a:lnTo>
                      <a:pt x="1499" y="2131"/>
                    </a:lnTo>
                    <a:lnTo>
                      <a:pt x="1507" y="2130"/>
                    </a:lnTo>
                    <a:lnTo>
                      <a:pt x="1514" y="2126"/>
                    </a:lnTo>
                    <a:lnTo>
                      <a:pt x="1522" y="2120"/>
                    </a:lnTo>
                    <a:lnTo>
                      <a:pt x="1528" y="2110"/>
                    </a:lnTo>
                    <a:lnTo>
                      <a:pt x="1536" y="2097"/>
                    </a:lnTo>
                    <a:lnTo>
                      <a:pt x="1541" y="2091"/>
                    </a:lnTo>
                    <a:lnTo>
                      <a:pt x="1547" y="2087"/>
                    </a:lnTo>
                    <a:lnTo>
                      <a:pt x="1551" y="2082"/>
                    </a:lnTo>
                    <a:lnTo>
                      <a:pt x="1555" y="2076"/>
                    </a:lnTo>
                    <a:lnTo>
                      <a:pt x="1559" y="2072"/>
                    </a:lnTo>
                    <a:lnTo>
                      <a:pt x="1562" y="2066"/>
                    </a:lnTo>
                    <a:lnTo>
                      <a:pt x="1566" y="2059"/>
                    </a:lnTo>
                    <a:lnTo>
                      <a:pt x="1570" y="2053"/>
                    </a:lnTo>
                    <a:lnTo>
                      <a:pt x="1605" y="1995"/>
                    </a:lnTo>
                    <a:lnTo>
                      <a:pt x="1616" y="1984"/>
                    </a:lnTo>
                    <a:lnTo>
                      <a:pt x="1639" y="1949"/>
                    </a:lnTo>
                    <a:lnTo>
                      <a:pt x="1639" y="1938"/>
                    </a:lnTo>
                    <a:lnTo>
                      <a:pt x="1674" y="1926"/>
                    </a:lnTo>
                    <a:lnTo>
                      <a:pt x="1720" y="1915"/>
                    </a:lnTo>
                    <a:lnTo>
                      <a:pt x="1731" y="1915"/>
                    </a:lnTo>
                    <a:lnTo>
                      <a:pt x="1766" y="1869"/>
                    </a:lnTo>
                    <a:lnTo>
                      <a:pt x="1777" y="1857"/>
                    </a:lnTo>
                    <a:lnTo>
                      <a:pt x="1777" y="1834"/>
                    </a:lnTo>
                    <a:lnTo>
                      <a:pt x="1779" y="1824"/>
                    </a:lnTo>
                    <a:lnTo>
                      <a:pt x="1783" y="1813"/>
                    </a:lnTo>
                    <a:lnTo>
                      <a:pt x="1787" y="1803"/>
                    </a:lnTo>
                    <a:lnTo>
                      <a:pt x="1791" y="1794"/>
                    </a:lnTo>
                    <a:lnTo>
                      <a:pt x="1795" y="1784"/>
                    </a:lnTo>
                    <a:lnTo>
                      <a:pt x="1797" y="1775"/>
                    </a:lnTo>
                    <a:lnTo>
                      <a:pt x="1799" y="1765"/>
                    </a:lnTo>
                    <a:lnTo>
                      <a:pt x="1799" y="1753"/>
                    </a:lnTo>
                    <a:lnTo>
                      <a:pt x="1879" y="1661"/>
                    </a:lnTo>
                    <a:lnTo>
                      <a:pt x="1879" y="1650"/>
                    </a:lnTo>
                    <a:lnTo>
                      <a:pt x="1885" y="1644"/>
                    </a:lnTo>
                    <a:lnTo>
                      <a:pt x="1889" y="1638"/>
                    </a:lnTo>
                    <a:lnTo>
                      <a:pt x="1891" y="1631"/>
                    </a:lnTo>
                    <a:lnTo>
                      <a:pt x="1893" y="1625"/>
                    </a:lnTo>
                    <a:lnTo>
                      <a:pt x="1893" y="1617"/>
                    </a:lnTo>
                    <a:lnTo>
                      <a:pt x="1893" y="1610"/>
                    </a:lnTo>
                    <a:lnTo>
                      <a:pt x="1891" y="1602"/>
                    </a:lnTo>
                    <a:lnTo>
                      <a:pt x="1891" y="1594"/>
                    </a:lnTo>
                    <a:lnTo>
                      <a:pt x="1879" y="1583"/>
                    </a:lnTo>
                    <a:lnTo>
                      <a:pt x="1856" y="1571"/>
                    </a:lnTo>
                    <a:lnTo>
                      <a:pt x="1845" y="1571"/>
                    </a:lnTo>
                    <a:lnTo>
                      <a:pt x="1810" y="1537"/>
                    </a:lnTo>
                    <a:lnTo>
                      <a:pt x="1799" y="1537"/>
                    </a:lnTo>
                    <a:lnTo>
                      <a:pt x="1787" y="1525"/>
                    </a:lnTo>
                    <a:lnTo>
                      <a:pt x="1766" y="1525"/>
                    </a:lnTo>
                    <a:lnTo>
                      <a:pt x="1754" y="1514"/>
                    </a:lnTo>
                    <a:lnTo>
                      <a:pt x="1743" y="1514"/>
                    </a:lnTo>
                    <a:lnTo>
                      <a:pt x="1731" y="1502"/>
                    </a:lnTo>
                    <a:lnTo>
                      <a:pt x="1720" y="1502"/>
                    </a:lnTo>
                    <a:lnTo>
                      <a:pt x="1708" y="1491"/>
                    </a:lnTo>
                    <a:lnTo>
                      <a:pt x="1699" y="1491"/>
                    </a:lnTo>
                    <a:lnTo>
                      <a:pt x="1691" y="1489"/>
                    </a:lnTo>
                    <a:lnTo>
                      <a:pt x="1685" y="1489"/>
                    </a:lnTo>
                    <a:lnTo>
                      <a:pt x="1681" y="1485"/>
                    </a:lnTo>
                    <a:lnTo>
                      <a:pt x="1678" y="1483"/>
                    </a:lnTo>
                    <a:lnTo>
                      <a:pt x="1674" y="1479"/>
                    </a:lnTo>
                    <a:lnTo>
                      <a:pt x="1668" y="1473"/>
                    </a:lnTo>
                    <a:lnTo>
                      <a:pt x="1662" y="1468"/>
                    </a:lnTo>
                    <a:lnTo>
                      <a:pt x="1656" y="1468"/>
                    </a:lnTo>
                    <a:lnTo>
                      <a:pt x="1655" y="1468"/>
                    </a:lnTo>
                    <a:lnTo>
                      <a:pt x="1651" y="1468"/>
                    </a:lnTo>
                    <a:lnTo>
                      <a:pt x="1651" y="1466"/>
                    </a:lnTo>
                    <a:lnTo>
                      <a:pt x="1651" y="1464"/>
                    </a:lnTo>
                    <a:lnTo>
                      <a:pt x="1651" y="1460"/>
                    </a:lnTo>
                    <a:lnTo>
                      <a:pt x="1651" y="1456"/>
                    </a:lnTo>
                    <a:lnTo>
                      <a:pt x="1647" y="1456"/>
                    </a:lnTo>
                    <a:lnTo>
                      <a:pt x="1645" y="1456"/>
                    </a:lnTo>
                    <a:lnTo>
                      <a:pt x="1641" y="1456"/>
                    </a:lnTo>
                    <a:lnTo>
                      <a:pt x="1639" y="1456"/>
                    </a:lnTo>
                    <a:lnTo>
                      <a:pt x="1635" y="1456"/>
                    </a:lnTo>
                    <a:lnTo>
                      <a:pt x="1633" y="1456"/>
                    </a:lnTo>
                    <a:lnTo>
                      <a:pt x="1630" y="1456"/>
                    </a:lnTo>
                    <a:lnTo>
                      <a:pt x="1628" y="1456"/>
                    </a:lnTo>
                    <a:lnTo>
                      <a:pt x="1628" y="1422"/>
                    </a:lnTo>
                    <a:lnTo>
                      <a:pt x="1622" y="1422"/>
                    </a:lnTo>
                    <a:lnTo>
                      <a:pt x="1620" y="1422"/>
                    </a:lnTo>
                    <a:lnTo>
                      <a:pt x="1618" y="1422"/>
                    </a:lnTo>
                    <a:lnTo>
                      <a:pt x="1616" y="1422"/>
                    </a:lnTo>
                    <a:lnTo>
                      <a:pt x="1616" y="1420"/>
                    </a:lnTo>
                    <a:lnTo>
                      <a:pt x="1616" y="1418"/>
                    </a:lnTo>
                    <a:lnTo>
                      <a:pt x="1616" y="1414"/>
                    </a:lnTo>
                    <a:lnTo>
                      <a:pt x="1616" y="1410"/>
                    </a:lnTo>
                    <a:lnTo>
                      <a:pt x="1605" y="1399"/>
                    </a:lnTo>
                    <a:lnTo>
                      <a:pt x="1582" y="1352"/>
                    </a:lnTo>
                    <a:lnTo>
                      <a:pt x="1578" y="1352"/>
                    </a:lnTo>
                    <a:lnTo>
                      <a:pt x="1572" y="1352"/>
                    </a:lnTo>
                    <a:lnTo>
                      <a:pt x="1568" y="1352"/>
                    </a:lnTo>
                    <a:lnTo>
                      <a:pt x="1564" y="1352"/>
                    </a:lnTo>
                    <a:lnTo>
                      <a:pt x="1561" y="1352"/>
                    </a:lnTo>
                    <a:lnTo>
                      <a:pt x="1557" y="1352"/>
                    </a:lnTo>
                    <a:lnTo>
                      <a:pt x="1551" y="1352"/>
                    </a:lnTo>
                    <a:lnTo>
                      <a:pt x="1547" y="1352"/>
                    </a:lnTo>
                    <a:lnTo>
                      <a:pt x="1541" y="1347"/>
                    </a:lnTo>
                    <a:lnTo>
                      <a:pt x="1537" y="1345"/>
                    </a:lnTo>
                    <a:lnTo>
                      <a:pt x="1536" y="1343"/>
                    </a:lnTo>
                    <a:lnTo>
                      <a:pt x="1532" y="1341"/>
                    </a:lnTo>
                    <a:lnTo>
                      <a:pt x="1530" y="1341"/>
                    </a:lnTo>
                    <a:lnTo>
                      <a:pt x="1526" y="1341"/>
                    </a:lnTo>
                    <a:lnTo>
                      <a:pt x="1520" y="1341"/>
                    </a:lnTo>
                    <a:lnTo>
                      <a:pt x="1513" y="1341"/>
                    </a:lnTo>
                    <a:lnTo>
                      <a:pt x="1490" y="1318"/>
                    </a:lnTo>
                    <a:lnTo>
                      <a:pt x="1478" y="1318"/>
                    </a:lnTo>
                    <a:lnTo>
                      <a:pt x="1409" y="1249"/>
                    </a:lnTo>
                    <a:lnTo>
                      <a:pt x="1397" y="1249"/>
                    </a:lnTo>
                    <a:lnTo>
                      <a:pt x="1386" y="1249"/>
                    </a:lnTo>
                    <a:lnTo>
                      <a:pt x="1374" y="1249"/>
                    </a:lnTo>
                    <a:lnTo>
                      <a:pt x="1363" y="1249"/>
                    </a:lnTo>
                    <a:lnTo>
                      <a:pt x="1351" y="1249"/>
                    </a:lnTo>
                    <a:lnTo>
                      <a:pt x="1340" y="1249"/>
                    </a:lnTo>
                    <a:lnTo>
                      <a:pt x="1330" y="1249"/>
                    </a:lnTo>
                    <a:lnTo>
                      <a:pt x="1319" y="1249"/>
                    </a:lnTo>
                    <a:lnTo>
                      <a:pt x="1319" y="1237"/>
                    </a:lnTo>
                    <a:lnTo>
                      <a:pt x="1296" y="1237"/>
                    </a:lnTo>
                    <a:lnTo>
                      <a:pt x="1296" y="1226"/>
                    </a:lnTo>
                    <a:lnTo>
                      <a:pt x="1290" y="1226"/>
                    </a:lnTo>
                    <a:lnTo>
                      <a:pt x="1286" y="1226"/>
                    </a:lnTo>
                    <a:lnTo>
                      <a:pt x="1282" y="1226"/>
                    </a:lnTo>
                    <a:lnTo>
                      <a:pt x="1278" y="1226"/>
                    </a:lnTo>
                    <a:lnTo>
                      <a:pt x="1273" y="1226"/>
                    </a:lnTo>
                    <a:lnTo>
                      <a:pt x="1269" y="1226"/>
                    </a:lnTo>
                    <a:lnTo>
                      <a:pt x="1265" y="1226"/>
                    </a:lnTo>
                    <a:lnTo>
                      <a:pt x="1261" y="1226"/>
                    </a:lnTo>
                    <a:lnTo>
                      <a:pt x="1250" y="1260"/>
                    </a:lnTo>
                    <a:lnTo>
                      <a:pt x="1238" y="1237"/>
                    </a:lnTo>
                    <a:lnTo>
                      <a:pt x="1250" y="1237"/>
                    </a:lnTo>
                    <a:lnTo>
                      <a:pt x="1250" y="1214"/>
                    </a:lnTo>
                    <a:lnTo>
                      <a:pt x="1255" y="1209"/>
                    </a:lnTo>
                    <a:lnTo>
                      <a:pt x="1257" y="1205"/>
                    </a:lnTo>
                    <a:lnTo>
                      <a:pt x="1259" y="1203"/>
                    </a:lnTo>
                    <a:lnTo>
                      <a:pt x="1257" y="1203"/>
                    </a:lnTo>
                    <a:lnTo>
                      <a:pt x="1255" y="1203"/>
                    </a:lnTo>
                    <a:lnTo>
                      <a:pt x="1250" y="1203"/>
                    </a:lnTo>
                    <a:lnTo>
                      <a:pt x="1244" y="1203"/>
                    </a:lnTo>
                    <a:lnTo>
                      <a:pt x="1238" y="1203"/>
                    </a:lnTo>
                    <a:lnTo>
                      <a:pt x="1238" y="1214"/>
                    </a:lnTo>
                    <a:lnTo>
                      <a:pt x="1227" y="1214"/>
                    </a:lnTo>
                    <a:lnTo>
                      <a:pt x="1215" y="1226"/>
                    </a:lnTo>
                    <a:lnTo>
                      <a:pt x="1205" y="1226"/>
                    </a:lnTo>
                    <a:lnTo>
                      <a:pt x="1198" y="1228"/>
                    </a:lnTo>
                    <a:lnTo>
                      <a:pt x="1192" y="1230"/>
                    </a:lnTo>
                    <a:lnTo>
                      <a:pt x="1188" y="1232"/>
                    </a:lnTo>
                    <a:lnTo>
                      <a:pt x="1184" y="1234"/>
                    </a:lnTo>
                    <a:lnTo>
                      <a:pt x="1181" y="1237"/>
                    </a:lnTo>
                    <a:lnTo>
                      <a:pt x="1175" y="1243"/>
                    </a:lnTo>
                    <a:lnTo>
                      <a:pt x="1169" y="1249"/>
                    </a:lnTo>
                    <a:lnTo>
                      <a:pt x="1146" y="1226"/>
                    </a:lnTo>
                    <a:lnTo>
                      <a:pt x="1048" y="1226"/>
                    </a:lnTo>
                    <a:lnTo>
                      <a:pt x="1042" y="1214"/>
                    </a:lnTo>
                    <a:lnTo>
                      <a:pt x="1031" y="1214"/>
                    </a:lnTo>
                    <a:lnTo>
                      <a:pt x="1031" y="1203"/>
                    </a:lnTo>
                    <a:lnTo>
                      <a:pt x="1008" y="1203"/>
                    </a:lnTo>
                    <a:lnTo>
                      <a:pt x="1008" y="1180"/>
                    </a:lnTo>
                    <a:lnTo>
                      <a:pt x="996" y="1168"/>
                    </a:lnTo>
                    <a:lnTo>
                      <a:pt x="996" y="1136"/>
                    </a:lnTo>
                    <a:lnTo>
                      <a:pt x="992" y="1136"/>
                    </a:lnTo>
                    <a:lnTo>
                      <a:pt x="989" y="1136"/>
                    </a:lnTo>
                    <a:lnTo>
                      <a:pt x="987" y="1136"/>
                    </a:lnTo>
                    <a:lnTo>
                      <a:pt x="985" y="1134"/>
                    </a:lnTo>
                    <a:lnTo>
                      <a:pt x="985" y="1132"/>
                    </a:lnTo>
                    <a:lnTo>
                      <a:pt x="985" y="1128"/>
                    </a:lnTo>
                    <a:lnTo>
                      <a:pt x="985" y="1124"/>
                    </a:lnTo>
                    <a:lnTo>
                      <a:pt x="939" y="1136"/>
                    </a:lnTo>
                    <a:lnTo>
                      <a:pt x="916" y="1136"/>
                    </a:lnTo>
                    <a:lnTo>
                      <a:pt x="912" y="1140"/>
                    </a:lnTo>
                    <a:lnTo>
                      <a:pt x="910" y="1141"/>
                    </a:lnTo>
                    <a:lnTo>
                      <a:pt x="908" y="1143"/>
                    </a:lnTo>
                    <a:lnTo>
                      <a:pt x="906" y="1145"/>
                    </a:lnTo>
                    <a:lnTo>
                      <a:pt x="904" y="1145"/>
                    </a:lnTo>
                    <a:lnTo>
                      <a:pt x="902" y="1147"/>
                    </a:lnTo>
                    <a:lnTo>
                      <a:pt x="898" y="1147"/>
                    </a:lnTo>
                    <a:lnTo>
                      <a:pt x="895" y="1147"/>
                    </a:lnTo>
                    <a:lnTo>
                      <a:pt x="895" y="1141"/>
                    </a:lnTo>
                    <a:lnTo>
                      <a:pt x="895" y="1136"/>
                    </a:lnTo>
                    <a:lnTo>
                      <a:pt x="895" y="1130"/>
                    </a:lnTo>
                    <a:lnTo>
                      <a:pt x="895" y="1124"/>
                    </a:lnTo>
                    <a:lnTo>
                      <a:pt x="895" y="1118"/>
                    </a:lnTo>
                    <a:lnTo>
                      <a:pt x="895" y="1113"/>
                    </a:lnTo>
                    <a:lnTo>
                      <a:pt x="895" y="1107"/>
                    </a:lnTo>
                    <a:lnTo>
                      <a:pt x="895" y="1101"/>
                    </a:lnTo>
                    <a:lnTo>
                      <a:pt x="893" y="1095"/>
                    </a:lnTo>
                    <a:lnTo>
                      <a:pt x="893" y="1092"/>
                    </a:lnTo>
                    <a:lnTo>
                      <a:pt x="893" y="1090"/>
                    </a:lnTo>
                    <a:lnTo>
                      <a:pt x="895" y="1090"/>
                    </a:lnTo>
                    <a:lnTo>
                      <a:pt x="895" y="1088"/>
                    </a:lnTo>
                    <a:lnTo>
                      <a:pt x="896" y="1088"/>
                    </a:lnTo>
                    <a:lnTo>
                      <a:pt x="900" y="1090"/>
                    </a:lnTo>
                    <a:lnTo>
                      <a:pt x="904" y="1090"/>
                    </a:lnTo>
                    <a:lnTo>
                      <a:pt x="895" y="1078"/>
                    </a:lnTo>
                    <a:lnTo>
                      <a:pt x="895" y="1067"/>
                    </a:lnTo>
                    <a:lnTo>
                      <a:pt x="898" y="1061"/>
                    </a:lnTo>
                    <a:lnTo>
                      <a:pt x="902" y="1057"/>
                    </a:lnTo>
                    <a:lnTo>
                      <a:pt x="904" y="1053"/>
                    </a:lnTo>
                    <a:lnTo>
                      <a:pt x="904" y="1049"/>
                    </a:lnTo>
                    <a:lnTo>
                      <a:pt x="906" y="1046"/>
                    </a:lnTo>
                    <a:lnTo>
                      <a:pt x="906" y="1042"/>
                    </a:lnTo>
                    <a:lnTo>
                      <a:pt x="906" y="1038"/>
                    </a:lnTo>
                    <a:lnTo>
                      <a:pt x="904" y="1032"/>
                    </a:lnTo>
                    <a:lnTo>
                      <a:pt x="871" y="1032"/>
                    </a:lnTo>
                    <a:lnTo>
                      <a:pt x="871" y="1044"/>
                    </a:lnTo>
                    <a:lnTo>
                      <a:pt x="848" y="1044"/>
                    </a:lnTo>
                    <a:lnTo>
                      <a:pt x="848" y="1051"/>
                    </a:lnTo>
                    <a:lnTo>
                      <a:pt x="848" y="1057"/>
                    </a:lnTo>
                    <a:lnTo>
                      <a:pt x="848" y="1063"/>
                    </a:lnTo>
                    <a:lnTo>
                      <a:pt x="848" y="1069"/>
                    </a:lnTo>
                    <a:lnTo>
                      <a:pt x="847" y="1072"/>
                    </a:lnTo>
                    <a:lnTo>
                      <a:pt x="845" y="1078"/>
                    </a:lnTo>
                    <a:lnTo>
                      <a:pt x="841" y="1084"/>
                    </a:lnTo>
                    <a:lnTo>
                      <a:pt x="837" y="1090"/>
                    </a:lnTo>
                    <a:lnTo>
                      <a:pt x="837" y="1101"/>
                    </a:lnTo>
                    <a:lnTo>
                      <a:pt x="825" y="1101"/>
                    </a:lnTo>
                    <a:lnTo>
                      <a:pt x="814" y="1113"/>
                    </a:lnTo>
                    <a:lnTo>
                      <a:pt x="808" y="1113"/>
                    </a:lnTo>
                    <a:lnTo>
                      <a:pt x="804" y="1113"/>
                    </a:lnTo>
                    <a:lnTo>
                      <a:pt x="802" y="1113"/>
                    </a:lnTo>
                    <a:lnTo>
                      <a:pt x="800" y="1113"/>
                    </a:lnTo>
                    <a:lnTo>
                      <a:pt x="799" y="1115"/>
                    </a:lnTo>
                    <a:lnTo>
                      <a:pt x="797" y="1117"/>
                    </a:lnTo>
                    <a:lnTo>
                      <a:pt x="795" y="1118"/>
                    </a:lnTo>
                    <a:lnTo>
                      <a:pt x="791" y="1124"/>
                    </a:lnTo>
                    <a:lnTo>
                      <a:pt x="756" y="1113"/>
                    </a:lnTo>
                    <a:lnTo>
                      <a:pt x="745" y="1113"/>
                    </a:lnTo>
                    <a:lnTo>
                      <a:pt x="745" y="1101"/>
                    </a:lnTo>
                    <a:lnTo>
                      <a:pt x="733" y="1101"/>
                    </a:lnTo>
                    <a:lnTo>
                      <a:pt x="722" y="1090"/>
                    </a:lnTo>
                    <a:lnTo>
                      <a:pt x="722" y="1078"/>
                    </a:lnTo>
                    <a:lnTo>
                      <a:pt x="699" y="1044"/>
                    </a:lnTo>
                    <a:lnTo>
                      <a:pt x="710" y="1032"/>
                    </a:lnTo>
                    <a:lnTo>
                      <a:pt x="710" y="998"/>
                    </a:lnTo>
                    <a:lnTo>
                      <a:pt x="699" y="994"/>
                    </a:lnTo>
                    <a:lnTo>
                      <a:pt x="699" y="986"/>
                    </a:lnTo>
                    <a:lnTo>
                      <a:pt x="699" y="975"/>
                    </a:lnTo>
                    <a:lnTo>
                      <a:pt x="699" y="963"/>
                    </a:lnTo>
                    <a:lnTo>
                      <a:pt x="699" y="952"/>
                    </a:lnTo>
                    <a:lnTo>
                      <a:pt x="710" y="952"/>
                    </a:lnTo>
                    <a:lnTo>
                      <a:pt x="710" y="940"/>
                    </a:lnTo>
                    <a:lnTo>
                      <a:pt x="722" y="940"/>
                    </a:lnTo>
                    <a:lnTo>
                      <a:pt x="722" y="928"/>
                    </a:lnTo>
                    <a:lnTo>
                      <a:pt x="733" y="928"/>
                    </a:lnTo>
                    <a:lnTo>
                      <a:pt x="733" y="917"/>
                    </a:lnTo>
                    <a:lnTo>
                      <a:pt x="722" y="917"/>
                    </a:lnTo>
                    <a:lnTo>
                      <a:pt x="733" y="917"/>
                    </a:lnTo>
                    <a:lnTo>
                      <a:pt x="745" y="917"/>
                    </a:lnTo>
                    <a:lnTo>
                      <a:pt x="745" y="905"/>
                    </a:lnTo>
                    <a:lnTo>
                      <a:pt x="756" y="905"/>
                    </a:lnTo>
                    <a:lnTo>
                      <a:pt x="768" y="905"/>
                    </a:lnTo>
                    <a:lnTo>
                      <a:pt x="779" y="905"/>
                    </a:lnTo>
                    <a:lnTo>
                      <a:pt x="791" y="905"/>
                    </a:lnTo>
                    <a:lnTo>
                      <a:pt x="791" y="917"/>
                    </a:lnTo>
                    <a:lnTo>
                      <a:pt x="802" y="917"/>
                    </a:lnTo>
                    <a:lnTo>
                      <a:pt x="802" y="905"/>
                    </a:lnTo>
                    <a:lnTo>
                      <a:pt x="802" y="917"/>
                    </a:lnTo>
                    <a:lnTo>
                      <a:pt x="814" y="917"/>
                    </a:lnTo>
                    <a:lnTo>
                      <a:pt x="814" y="905"/>
                    </a:lnTo>
                    <a:lnTo>
                      <a:pt x="825" y="905"/>
                    </a:lnTo>
                    <a:lnTo>
                      <a:pt x="814" y="905"/>
                    </a:lnTo>
                    <a:lnTo>
                      <a:pt x="814" y="894"/>
                    </a:lnTo>
                    <a:lnTo>
                      <a:pt x="825" y="894"/>
                    </a:lnTo>
                    <a:lnTo>
                      <a:pt x="814" y="894"/>
                    </a:lnTo>
                    <a:lnTo>
                      <a:pt x="802" y="894"/>
                    </a:lnTo>
                    <a:lnTo>
                      <a:pt x="802" y="882"/>
                    </a:lnTo>
                    <a:lnTo>
                      <a:pt x="814" y="882"/>
                    </a:lnTo>
                    <a:lnTo>
                      <a:pt x="814" y="894"/>
                    </a:lnTo>
                    <a:lnTo>
                      <a:pt x="814" y="882"/>
                    </a:lnTo>
                    <a:lnTo>
                      <a:pt x="825" y="882"/>
                    </a:lnTo>
                    <a:lnTo>
                      <a:pt x="837" y="882"/>
                    </a:lnTo>
                    <a:lnTo>
                      <a:pt x="837" y="871"/>
                    </a:lnTo>
                    <a:lnTo>
                      <a:pt x="837" y="882"/>
                    </a:lnTo>
                    <a:lnTo>
                      <a:pt x="848" y="882"/>
                    </a:lnTo>
                    <a:lnTo>
                      <a:pt x="848" y="871"/>
                    </a:lnTo>
                    <a:lnTo>
                      <a:pt x="860" y="871"/>
                    </a:lnTo>
                    <a:lnTo>
                      <a:pt x="871" y="871"/>
                    </a:lnTo>
                    <a:lnTo>
                      <a:pt x="883" y="882"/>
                    </a:lnTo>
                    <a:lnTo>
                      <a:pt x="895" y="882"/>
                    </a:lnTo>
                    <a:lnTo>
                      <a:pt x="895" y="871"/>
                    </a:lnTo>
                    <a:lnTo>
                      <a:pt x="904" y="871"/>
                    </a:lnTo>
                    <a:lnTo>
                      <a:pt x="916" y="871"/>
                    </a:lnTo>
                    <a:lnTo>
                      <a:pt x="927" y="882"/>
                    </a:lnTo>
                    <a:lnTo>
                      <a:pt x="927" y="894"/>
                    </a:lnTo>
                    <a:lnTo>
                      <a:pt x="927" y="905"/>
                    </a:lnTo>
                    <a:lnTo>
                      <a:pt x="939" y="905"/>
                    </a:lnTo>
                    <a:lnTo>
                      <a:pt x="939" y="917"/>
                    </a:lnTo>
                    <a:lnTo>
                      <a:pt x="950" y="917"/>
                    </a:lnTo>
                    <a:lnTo>
                      <a:pt x="950" y="928"/>
                    </a:lnTo>
                    <a:lnTo>
                      <a:pt x="962" y="928"/>
                    </a:lnTo>
                    <a:lnTo>
                      <a:pt x="973" y="940"/>
                    </a:lnTo>
                    <a:lnTo>
                      <a:pt x="985" y="940"/>
                    </a:lnTo>
                    <a:lnTo>
                      <a:pt x="985" y="928"/>
                    </a:lnTo>
                    <a:lnTo>
                      <a:pt x="985" y="917"/>
                    </a:lnTo>
                    <a:lnTo>
                      <a:pt x="973" y="905"/>
                    </a:lnTo>
                    <a:lnTo>
                      <a:pt x="973" y="894"/>
                    </a:lnTo>
                    <a:lnTo>
                      <a:pt x="962" y="882"/>
                    </a:lnTo>
                    <a:lnTo>
                      <a:pt x="962" y="871"/>
                    </a:lnTo>
                    <a:lnTo>
                      <a:pt x="950" y="871"/>
                    </a:lnTo>
                    <a:lnTo>
                      <a:pt x="950" y="859"/>
                    </a:lnTo>
                    <a:lnTo>
                      <a:pt x="939" y="859"/>
                    </a:lnTo>
                    <a:lnTo>
                      <a:pt x="939" y="848"/>
                    </a:lnTo>
                    <a:lnTo>
                      <a:pt x="939" y="836"/>
                    </a:lnTo>
                    <a:lnTo>
                      <a:pt x="939" y="825"/>
                    </a:lnTo>
                    <a:lnTo>
                      <a:pt x="939" y="813"/>
                    </a:lnTo>
                    <a:lnTo>
                      <a:pt x="950" y="802"/>
                    </a:lnTo>
                    <a:lnTo>
                      <a:pt x="950" y="790"/>
                    </a:lnTo>
                    <a:lnTo>
                      <a:pt x="950" y="779"/>
                    </a:lnTo>
                    <a:lnTo>
                      <a:pt x="962" y="779"/>
                    </a:lnTo>
                    <a:lnTo>
                      <a:pt x="962" y="767"/>
                    </a:lnTo>
                    <a:lnTo>
                      <a:pt x="973" y="767"/>
                    </a:lnTo>
                    <a:lnTo>
                      <a:pt x="973" y="756"/>
                    </a:lnTo>
                    <a:lnTo>
                      <a:pt x="985" y="744"/>
                    </a:lnTo>
                    <a:lnTo>
                      <a:pt x="996" y="744"/>
                    </a:lnTo>
                    <a:lnTo>
                      <a:pt x="985" y="744"/>
                    </a:lnTo>
                    <a:lnTo>
                      <a:pt x="973" y="744"/>
                    </a:lnTo>
                    <a:lnTo>
                      <a:pt x="985" y="744"/>
                    </a:lnTo>
                    <a:lnTo>
                      <a:pt x="985" y="733"/>
                    </a:lnTo>
                    <a:lnTo>
                      <a:pt x="973" y="733"/>
                    </a:lnTo>
                    <a:lnTo>
                      <a:pt x="985" y="733"/>
                    </a:lnTo>
                    <a:lnTo>
                      <a:pt x="996" y="733"/>
                    </a:lnTo>
                    <a:lnTo>
                      <a:pt x="996" y="721"/>
                    </a:lnTo>
                    <a:lnTo>
                      <a:pt x="985" y="721"/>
                    </a:lnTo>
                    <a:lnTo>
                      <a:pt x="973" y="721"/>
                    </a:lnTo>
                    <a:lnTo>
                      <a:pt x="985" y="721"/>
                    </a:lnTo>
                    <a:lnTo>
                      <a:pt x="985" y="710"/>
                    </a:lnTo>
                    <a:lnTo>
                      <a:pt x="973" y="698"/>
                    </a:lnTo>
                    <a:lnTo>
                      <a:pt x="973" y="710"/>
                    </a:lnTo>
                    <a:lnTo>
                      <a:pt x="973" y="698"/>
                    </a:lnTo>
                    <a:lnTo>
                      <a:pt x="973" y="689"/>
                    </a:lnTo>
                    <a:lnTo>
                      <a:pt x="962" y="689"/>
                    </a:lnTo>
                    <a:lnTo>
                      <a:pt x="962" y="677"/>
                    </a:lnTo>
                    <a:lnTo>
                      <a:pt x="962" y="666"/>
                    </a:lnTo>
                    <a:lnTo>
                      <a:pt x="962" y="654"/>
                    </a:lnTo>
                    <a:lnTo>
                      <a:pt x="962" y="666"/>
                    </a:lnTo>
                    <a:lnTo>
                      <a:pt x="962" y="677"/>
                    </a:lnTo>
                    <a:lnTo>
                      <a:pt x="973" y="677"/>
                    </a:lnTo>
                    <a:lnTo>
                      <a:pt x="973" y="689"/>
                    </a:lnTo>
                    <a:lnTo>
                      <a:pt x="973" y="698"/>
                    </a:lnTo>
                    <a:lnTo>
                      <a:pt x="985" y="698"/>
                    </a:lnTo>
                    <a:lnTo>
                      <a:pt x="985" y="689"/>
                    </a:lnTo>
                    <a:lnTo>
                      <a:pt x="985" y="677"/>
                    </a:lnTo>
                    <a:lnTo>
                      <a:pt x="985" y="666"/>
                    </a:lnTo>
                    <a:lnTo>
                      <a:pt x="973" y="666"/>
                    </a:lnTo>
                    <a:lnTo>
                      <a:pt x="973" y="654"/>
                    </a:lnTo>
                    <a:lnTo>
                      <a:pt x="985" y="654"/>
                    </a:lnTo>
                    <a:lnTo>
                      <a:pt x="985" y="666"/>
                    </a:lnTo>
                    <a:lnTo>
                      <a:pt x="985" y="654"/>
                    </a:lnTo>
                    <a:lnTo>
                      <a:pt x="985" y="643"/>
                    </a:lnTo>
                    <a:lnTo>
                      <a:pt x="985" y="631"/>
                    </a:lnTo>
                    <a:lnTo>
                      <a:pt x="973" y="631"/>
                    </a:lnTo>
                    <a:lnTo>
                      <a:pt x="985" y="631"/>
                    </a:lnTo>
                    <a:lnTo>
                      <a:pt x="996" y="631"/>
                    </a:lnTo>
                    <a:lnTo>
                      <a:pt x="996" y="620"/>
                    </a:lnTo>
                    <a:lnTo>
                      <a:pt x="1008" y="620"/>
                    </a:lnTo>
                    <a:lnTo>
                      <a:pt x="1008" y="608"/>
                    </a:lnTo>
                    <a:lnTo>
                      <a:pt x="996" y="608"/>
                    </a:lnTo>
                    <a:lnTo>
                      <a:pt x="996" y="620"/>
                    </a:lnTo>
                    <a:lnTo>
                      <a:pt x="985" y="620"/>
                    </a:lnTo>
                    <a:lnTo>
                      <a:pt x="985" y="631"/>
                    </a:lnTo>
                    <a:lnTo>
                      <a:pt x="985" y="620"/>
                    </a:lnTo>
                    <a:lnTo>
                      <a:pt x="985" y="608"/>
                    </a:lnTo>
                    <a:lnTo>
                      <a:pt x="996" y="608"/>
                    </a:lnTo>
                    <a:lnTo>
                      <a:pt x="996" y="597"/>
                    </a:lnTo>
                    <a:lnTo>
                      <a:pt x="1008" y="597"/>
                    </a:lnTo>
                    <a:lnTo>
                      <a:pt x="996" y="597"/>
                    </a:lnTo>
                    <a:lnTo>
                      <a:pt x="1008" y="597"/>
                    </a:lnTo>
                    <a:lnTo>
                      <a:pt x="1019" y="585"/>
                    </a:lnTo>
                    <a:lnTo>
                      <a:pt x="1019" y="597"/>
                    </a:lnTo>
                    <a:lnTo>
                      <a:pt x="1025" y="597"/>
                    </a:lnTo>
                    <a:lnTo>
                      <a:pt x="1029" y="597"/>
                    </a:lnTo>
                    <a:lnTo>
                      <a:pt x="1031" y="597"/>
                    </a:lnTo>
                    <a:lnTo>
                      <a:pt x="1027" y="597"/>
                    </a:lnTo>
                    <a:lnTo>
                      <a:pt x="1025" y="597"/>
                    </a:lnTo>
                    <a:lnTo>
                      <a:pt x="1019" y="597"/>
                    </a:lnTo>
                    <a:lnTo>
                      <a:pt x="1019" y="585"/>
                    </a:lnTo>
                    <a:lnTo>
                      <a:pt x="1031" y="585"/>
                    </a:lnTo>
                    <a:lnTo>
                      <a:pt x="1031" y="574"/>
                    </a:lnTo>
                    <a:lnTo>
                      <a:pt x="1031" y="585"/>
                    </a:lnTo>
                    <a:lnTo>
                      <a:pt x="1019" y="585"/>
                    </a:lnTo>
                    <a:lnTo>
                      <a:pt x="1019" y="574"/>
                    </a:lnTo>
                    <a:lnTo>
                      <a:pt x="1008" y="574"/>
                    </a:lnTo>
                    <a:lnTo>
                      <a:pt x="1008" y="562"/>
                    </a:lnTo>
                    <a:lnTo>
                      <a:pt x="1019" y="562"/>
                    </a:lnTo>
                    <a:lnTo>
                      <a:pt x="1008" y="562"/>
                    </a:lnTo>
                    <a:lnTo>
                      <a:pt x="996" y="562"/>
                    </a:lnTo>
                    <a:lnTo>
                      <a:pt x="1008" y="562"/>
                    </a:lnTo>
                    <a:lnTo>
                      <a:pt x="1008" y="551"/>
                    </a:lnTo>
                    <a:lnTo>
                      <a:pt x="1008" y="539"/>
                    </a:lnTo>
                    <a:lnTo>
                      <a:pt x="1019" y="539"/>
                    </a:lnTo>
                    <a:lnTo>
                      <a:pt x="1019" y="528"/>
                    </a:lnTo>
                    <a:lnTo>
                      <a:pt x="1031" y="528"/>
                    </a:lnTo>
                    <a:lnTo>
                      <a:pt x="1031" y="516"/>
                    </a:lnTo>
                    <a:lnTo>
                      <a:pt x="1042" y="504"/>
                    </a:lnTo>
                    <a:lnTo>
                      <a:pt x="1031" y="504"/>
                    </a:lnTo>
                    <a:lnTo>
                      <a:pt x="1031" y="493"/>
                    </a:lnTo>
                    <a:lnTo>
                      <a:pt x="1042" y="481"/>
                    </a:lnTo>
                    <a:lnTo>
                      <a:pt x="1054" y="481"/>
                    </a:lnTo>
                    <a:lnTo>
                      <a:pt x="1042" y="516"/>
                    </a:lnTo>
                    <a:lnTo>
                      <a:pt x="1054" y="528"/>
                    </a:lnTo>
                    <a:lnTo>
                      <a:pt x="1065" y="493"/>
                    </a:lnTo>
                    <a:lnTo>
                      <a:pt x="1088" y="470"/>
                    </a:lnTo>
                    <a:lnTo>
                      <a:pt x="1077" y="458"/>
                    </a:lnTo>
                    <a:lnTo>
                      <a:pt x="1077" y="447"/>
                    </a:lnTo>
                    <a:lnTo>
                      <a:pt x="1065" y="447"/>
                    </a:lnTo>
                    <a:lnTo>
                      <a:pt x="1042" y="447"/>
                    </a:lnTo>
                    <a:lnTo>
                      <a:pt x="1042" y="458"/>
                    </a:lnTo>
                    <a:lnTo>
                      <a:pt x="1019" y="435"/>
                    </a:lnTo>
                    <a:lnTo>
                      <a:pt x="1019" y="447"/>
                    </a:lnTo>
                    <a:lnTo>
                      <a:pt x="1008" y="435"/>
                    </a:lnTo>
                    <a:lnTo>
                      <a:pt x="1019" y="435"/>
                    </a:lnTo>
                    <a:lnTo>
                      <a:pt x="1019" y="424"/>
                    </a:lnTo>
                    <a:lnTo>
                      <a:pt x="1015" y="424"/>
                    </a:lnTo>
                    <a:lnTo>
                      <a:pt x="1012" y="424"/>
                    </a:lnTo>
                    <a:lnTo>
                      <a:pt x="1008" y="424"/>
                    </a:lnTo>
                    <a:lnTo>
                      <a:pt x="1002" y="424"/>
                    </a:lnTo>
                    <a:lnTo>
                      <a:pt x="998" y="424"/>
                    </a:lnTo>
                    <a:lnTo>
                      <a:pt x="994" y="424"/>
                    </a:lnTo>
                    <a:lnTo>
                      <a:pt x="990" y="424"/>
                    </a:lnTo>
                    <a:lnTo>
                      <a:pt x="985" y="424"/>
                    </a:lnTo>
                    <a:lnTo>
                      <a:pt x="985" y="435"/>
                    </a:lnTo>
                    <a:lnTo>
                      <a:pt x="973" y="447"/>
                    </a:lnTo>
                    <a:lnTo>
                      <a:pt x="962" y="481"/>
                    </a:lnTo>
                    <a:lnTo>
                      <a:pt x="950" y="493"/>
                    </a:lnTo>
                    <a:lnTo>
                      <a:pt x="962" y="481"/>
                    </a:lnTo>
                    <a:lnTo>
                      <a:pt x="962" y="476"/>
                    </a:lnTo>
                    <a:lnTo>
                      <a:pt x="962" y="470"/>
                    </a:lnTo>
                    <a:lnTo>
                      <a:pt x="962" y="464"/>
                    </a:lnTo>
                    <a:lnTo>
                      <a:pt x="962" y="458"/>
                    </a:lnTo>
                    <a:lnTo>
                      <a:pt x="962" y="453"/>
                    </a:lnTo>
                    <a:lnTo>
                      <a:pt x="962" y="447"/>
                    </a:lnTo>
                    <a:lnTo>
                      <a:pt x="962" y="441"/>
                    </a:lnTo>
                    <a:lnTo>
                      <a:pt x="962" y="435"/>
                    </a:lnTo>
                    <a:lnTo>
                      <a:pt x="967" y="435"/>
                    </a:lnTo>
                    <a:lnTo>
                      <a:pt x="971" y="435"/>
                    </a:lnTo>
                    <a:lnTo>
                      <a:pt x="973" y="435"/>
                    </a:lnTo>
                    <a:lnTo>
                      <a:pt x="973" y="433"/>
                    </a:lnTo>
                    <a:lnTo>
                      <a:pt x="973" y="432"/>
                    </a:lnTo>
                    <a:lnTo>
                      <a:pt x="973" y="430"/>
                    </a:lnTo>
                    <a:lnTo>
                      <a:pt x="973" y="424"/>
                    </a:lnTo>
                    <a:lnTo>
                      <a:pt x="985" y="412"/>
                    </a:lnTo>
                    <a:lnTo>
                      <a:pt x="1008" y="389"/>
                    </a:lnTo>
                    <a:lnTo>
                      <a:pt x="1054" y="389"/>
                    </a:lnTo>
                    <a:lnTo>
                      <a:pt x="1042" y="389"/>
                    </a:lnTo>
                    <a:lnTo>
                      <a:pt x="1031" y="401"/>
                    </a:lnTo>
                    <a:lnTo>
                      <a:pt x="1008" y="401"/>
                    </a:lnTo>
                    <a:lnTo>
                      <a:pt x="1019" y="378"/>
                    </a:lnTo>
                    <a:lnTo>
                      <a:pt x="1031" y="378"/>
                    </a:lnTo>
                    <a:lnTo>
                      <a:pt x="1035" y="374"/>
                    </a:lnTo>
                    <a:lnTo>
                      <a:pt x="1038" y="372"/>
                    </a:lnTo>
                    <a:lnTo>
                      <a:pt x="1040" y="368"/>
                    </a:lnTo>
                    <a:lnTo>
                      <a:pt x="1042" y="366"/>
                    </a:lnTo>
                    <a:lnTo>
                      <a:pt x="1046" y="366"/>
                    </a:lnTo>
                    <a:lnTo>
                      <a:pt x="1048" y="366"/>
                    </a:lnTo>
                    <a:lnTo>
                      <a:pt x="1054" y="366"/>
                    </a:lnTo>
                    <a:lnTo>
                      <a:pt x="1054" y="363"/>
                    </a:lnTo>
                    <a:lnTo>
                      <a:pt x="1054" y="359"/>
                    </a:lnTo>
                    <a:lnTo>
                      <a:pt x="1054" y="353"/>
                    </a:lnTo>
                    <a:lnTo>
                      <a:pt x="1054" y="349"/>
                    </a:lnTo>
                    <a:lnTo>
                      <a:pt x="1054" y="345"/>
                    </a:lnTo>
                    <a:lnTo>
                      <a:pt x="1054" y="341"/>
                    </a:lnTo>
                    <a:lnTo>
                      <a:pt x="1054" y="338"/>
                    </a:lnTo>
                    <a:lnTo>
                      <a:pt x="1054" y="332"/>
                    </a:lnTo>
                    <a:lnTo>
                      <a:pt x="1065" y="297"/>
                    </a:lnTo>
                    <a:lnTo>
                      <a:pt x="1060" y="292"/>
                    </a:lnTo>
                    <a:lnTo>
                      <a:pt x="1054" y="288"/>
                    </a:lnTo>
                    <a:lnTo>
                      <a:pt x="1050" y="282"/>
                    </a:lnTo>
                    <a:lnTo>
                      <a:pt x="1046" y="280"/>
                    </a:lnTo>
                    <a:lnTo>
                      <a:pt x="1040" y="278"/>
                    </a:lnTo>
                    <a:lnTo>
                      <a:pt x="1035" y="276"/>
                    </a:lnTo>
                    <a:lnTo>
                      <a:pt x="1029" y="276"/>
                    </a:lnTo>
                    <a:lnTo>
                      <a:pt x="1019" y="274"/>
                    </a:lnTo>
                    <a:lnTo>
                      <a:pt x="1014" y="274"/>
                    </a:lnTo>
                    <a:lnTo>
                      <a:pt x="1008" y="274"/>
                    </a:lnTo>
                    <a:lnTo>
                      <a:pt x="1002" y="274"/>
                    </a:lnTo>
                    <a:lnTo>
                      <a:pt x="996" y="274"/>
                    </a:lnTo>
                    <a:lnTo>
                      <a:pt x="990" y="274"/>
                    </a:lnTo>
                    <a:lnTo>
                      <a:pt x="985" y="274"/>
                    </a:lnTo>
                    <a:lnTo>
                      <a:pt x="979" y="274"/>
                    </a:lnTo>
                    <a:lnTo>
                      <a:pt x="973" y="274"/>
                    </a:lnTo>
                    <a:lnTo>
                      <a:pt x="971" y="274"/>
                    </a:lnTo>
                    <a:lnTo>
                      <a:pt x="967" y="274"/>
                    </a:lnTo>
                    <a:lnTo>
                      <a:pt x="966" y="274"/>
                    </a:lnTo>
                    <a:lnTo>
                      <a:pt x="962" y="274"/>
                    </a:lnTo>
                    <a:lnTo>
                      <a:pt x="960" y="274"/>
                    </a:lnTo>
                    <a:lnTo>
                      <a:pt x="956" y="274"/>
                    </a:lnTo>
                    <a:lnTo>
                      <a:pt x="954" y="274"/>
                    </a:lnTo>
                    <a:lnTo>
                      <a:pt x="950" y="274"/>
                    </a:lnTo>
                    <a:lnTo>
                      <a:pt x="950" y="263"/>
                    </a:lnTo>
                    <a:lnTo>
                      <a:pt x="939" y="251"/>
                    </a:lnTo>
                    <a:lnTo>
                      <a:pt x="916" y="251"/>
                    </a:lnTo>
                    <a:lnTo>
                      <a:pt x="916" y="240"/>
                    </a:lnTo>
                    <a:lnTo>
                      <a:pt x="895" y="240"/>
                    </a:lnTo>
                    <a:lnTo>
                      <a:pt x="895" y="230"/>
                    </a:lnTo>
                    <a:lnTo>
                      <a:pt x="883" y="230"/>
                    </a:lnTo>
                    <a:lnTo>
                      <a:pt x="883" y="274"/>
                    </a:lnTo>
                    <a:lnTo>
                      <a:pt x="877" y="274"/>
                    </a:lnTo>
                    <a:lnTo>
                      <a:pt x="873" y="274"/>
                    </a:lnTo>
                    <a:lnTo>
                      <a:pt x="870" y="274"/>
                    </a:lnTo>
                    <a:lnTo>
                      <a:pt x="866" y="274"/>
                    </a:lnTo>
                    <a:lnTo>
                      <a:pt x="860" y="274"/>
                    </a:lnTo>
                    <a:lnTo>
                      <a:pt x="856" y="274"/>
                    </a:lnTo>
                    <a:lnTo>
                      <a:pt x="852" y="274"/>
                    </a:lnTo>
                    <a:lnTo>
                      <a:pt x="848" y="274"/>
                    </a:lnTo>
                    <a:lnTo>
                      <a:pt x="848" y="263"/>
                    </a:lnTo>
                    <a:lnTo>
                      <a:pt x="837" y="263"/>
                    </a:lnTo>
                    <a:lnTo>
                      <a:pt x="837" y="240"/>
                    </a:lnTo>
                    <a:lnTo>
                      <a:pt x="829" y="240"/>
                    </a:lnTo>
                    <a:lnTo>
                      <a:pt x="822" y="240"/>
                    </a:lnTo>
                    <a:lnTo>
                      <a:pt x="814" y="240"/>
                    </a:lnTo>
                    <a:lnTo>
                      <a:pt x="808" y="240"/>
                    </a:lnTo>
                    <a:lnTo>
                      <a:pt x="800" y="240"/>
                    </a:lnTo>
                    <a:lnTo>
                      <a:pt x="793" y="240"/>
                    </a:lnTo>
                    <a:lnTo>
                      <a:pt x="785" y="240"/>
                    </a:lnTo>
                    <a:lnTo>
                      <a:pt x="779" y="240"/>
                    </a:lnTo>
                    <a:lnTo>
                      <a:pt x="776" y="244"/>
                    </a:lnTo>
                    <a:lnTo>
                      <a:pt x="774" y="247"/>
                    </a:lnTo>
                    <a:lnTo>
                      <a:pt x="772" y="249"/>
                    </a:lnTo>
                    <a:lnTo>
                      <a:pt x="770" y="249"/>
                    </a:lnTo>
                    <a:lnTo>
                      <a:pt x="766" y="251"/>
                    </a:lnTo>
                    <a:lnTo>
                      <a:pt x="764" y="251"/>
                    </a:lnTo>
                    <a:lnTo>
                      <a:pt x="760" y="251"/>
                    </a:lnTo>
                    <a:lnTo>
                      <a:pt x="756" y="251"/>
                    </a:lnTo>
                    <a:lnTo>
                      <a:pt x="756" y="261"/>
                    </a:lnTo>
                    <a:lnTo>
                      <a:pt x="756" y="269"/>
                    </a:lnTo>
                    <a:lnTo>
                      <a:pt x="758" y="276"/>
                    </a:lnTo>
                    <a:lnTo>
                      <a:pt x="760" y="282"/>
                    </a:lnTo>
                    <a:lnTo>
                      <a:pt x="762" y="290"/>
                    </a:lnTo>
                    <a:lnTo>
                      <a:pt x="768" y="295"/>
                    </a:lnTo>
                    <a:lnTo>
                      <a:pt x="772" y="303"/>
                    </a:lnTo>
                    <a:lnTo>
                      <a:pt x="779" y="309"/>
                    </a:lnTo>
                    <a:lnTo>
                      <a:pt x="768" y="332"/>
                    </a:lnTo>
                    <a:lnTo>
                      <a:pt x="772" y="332"/>
                    </a:lnTo>
                    <a:lnTo>
                      <a:pt x="776" y="332"/>
                    </a:lnTo>
                    <a:lnTo>
                      <a:pt x="781" y="332"/>
                    </a:lnTo>
                    <a:lnTo>
                      <a:pt x="785" y="332"/>
                    </a:lnTo>
                    <a:lnTo>
                      <a:pt x="789" y="332"/>
                    </a:lnTo>
                    <a:lnTo>
                      <a:pt x="793" y="332"/>
                    </a:lnTo>
                    <a:lnTo>
                      <a:pt x="797" y="332"/>
                    </a:lnTo>
                    <a:lnTo>
                      <a:pt x="802" y="332"/>
                    </a:lnTo>
                    <a:lnTo>
                      <a:pt x="802" y="343"/>
                    </a:lnTo>
                    <a:lnTo>
                      <a:pt x="814" y="343"/>
                    </a:lnTo>
                    <a:lnTo>
                      <a:pt x="814" y="378"/>
                    </a:lnTo>
                    <a:lnTo>
                      <a:pt x="808" y="384"/>
                    </a:lnTo>
                    <a:lnTo>
                      <a:pt x="806" y="387"/>
                    </a:lnTo>
                    <a:lnTo>
                      <a:pt x="802" y="391"/>
                    </a:lnTo>
                    <a:lnTo>
                      <a:pt x="802" y="393"/>
                    </a:lnTo>
                    <a:lnTo>
                      <a:pt x="802" y="397"/>
                    </a:lnTo>
                    <a:lnTo>
                      <a:pt x="802" y="401"/>
                    </a:lnTo>
                    <a:lnTo>
                      <a:pt x="802" y="407"/>
                    </a:lnTo>
                    <a:lnTo>
                      <a:pt x="802" y="412"/>
                    </a:lnTo>
                    <a:lnTo>
                      <a:pt x="808" y="418"/>
                    </a:lnTo>
                    <a:lnTo>
                      <a:pt x="814" y="424"/>
                    </a:lnTo>
                    <a:lnTo>
                      <a:pt x="818" y="428"/>
                    </a:lnTo>
                    <a:lnTo>
                      <a:pt x="822" y="432"/>
                    </a:lnTo>
                    <a:lnTo>
                      <a:pt x="824" y="437"/>
                    </a:lnTo>
                    <a:lnTo>
                      <a:pt x="824" y="443"/>
                    </a:lnTo>
                    <a:lnTo>
                      <a:pt x="825" y="449"/>
                    </a:lnTo>
                    <a:lnTo>
                      <a:pt x="825" y="458"/>
                    </a:lnTo>
                    <a:lnTo>
                      <a:pt x="820" y="458"/>
                    </a:lnTo>
                    <a:lnTo>
                      <a:pt x="816" y="458"/>
                    </a:lnTo>
                    <a:lnTo>
                      <a:pt x="812" y="458"/>
                    </a:lnTo>
                    <a:lnTo>
                      <a:pt x="808" y="458"/>
                    </a:lnTo>
                    <a:lnTo>
                      <a:pt x="802" y="458"/>
                    </a:lnTo>
                    <a:lnTo>
                      <a:pt x="799" y="458"/>
                    </a:lnTo>
                    <a:lnTo>
                      <a:pt x="795" y="458"/>
                    </a:lnTo>
                    <a:lnTo>
                      <a:pt x="791" y="458"/>
                    </a:lnTo>
                    <a:lnTo>
                      <a:pt x="779" y="447"/>
                    </a:lnTo>
                    <a:lnTo>
                      <a:pt x="779" y="441"/>
                    </a:lnTo>
                    <a:lnTo>
                      <a:pt x="779" y="439"/>
                    </a:lnTo>
                    <a:lnTo>
                      <a:pt x="779" y="435"/>
                    </a:lnTo>
                    <a:lnTo>
                      <a:pt x="777" y="433"/>
                    </a:lnTo>
                    <a:lnTo>
                      <a:pt x="777" y="432"/>
                    </a:lnTo>
                    <a:lnTo>
                      <a:pt x="774" y="430"/>
                    </a:lnTo>
                    <a:lnTo>
                      <a:pt x="772" y="428"/>
                    </a:lnTo>
                    <a:lnTo>
                      <a:pt x="768" y="424"/>
                    </a:lnTo>
                    <a:lnTo>
                      <a:pt x="768" y="418"/>
                    </a:lnTo>
                    <a:lnTo>
                      <a:pt x="768" y="416"/>
                    </a:lnTo>
                    <a:lnTo>
                      <a:pt x="768" y="412"/>
                    </a:lnTo>
                    <a:lnTo>
                      <a:pt x="766" y="410"/>
                    </a:lnTo>
                    <a:lnTo>
                      <a:pt x="764" y="409"/>
                    </a:lnTo>
                    <a:lnTo>
                      <a:pt x="760" y="405"/>
                    </a:lnTo>
                    <a:lnTo>
                      <a:pt x="756" y="401"/>
                    </a:lnTo>
                    <a:lnTo>
                      <a:pt x="751" y="407"/>
                    </a:lnTo>
                    <a:lnTo>
                      <a:pt x="745" y="410"/>
                    </a:lnTo>
                    <a:lnTo>
                      <a:pt x="741" y="412"/>
                    </a:lnTo>
                    <a:lnTo>
                      <a:pt x="735" y="412"/>
                    </a:lnTo>
                    <a:lnTo>
                      <a:pt x="729" y="412"/>
                    </a:lnTo>
                    <a:lnTo>
                      <a:pt x="724" y="412"/>
                    </a:lnTo>
                    <a:lnTo>
                      <a:pt x="718" y="412"/>
                    </a:lnTo>
                    <a:lnTo>
                      <a:pt x="710" y="412"/>
                    </a:lnTo>
                    <a:lnTo>
                      <a:pt x="699" y="401"/>
                    </a:lnTo>
                    <a:lnTo>
                      <a:pt x="687" y="401"/>
                    </a:lnTo>
                    <a:lnTo>
                      <a:pt x="664" y="389"/>
                    </a:lnTo>
                    <a:lnTo>
                      <a:pt x="660" y="395"/>
                    </a:lnTo>
                    <a:lnTo>
                      <a:pt x="657" y="399"/>
                    </a:lnTo>
                    <a:lnTo>
                      <a:pt x="655" y="401"/>
                    </a:lnTo>
                    <a:lnTo>
                      <a:pt x="653" y="401"/>
                    </a:lnTo>
                    <a:lnTo>
                      <a:pt x="651" y="401"/>
                    </a:lnTo>
                    <a:lnTo>
                      <a:pt x="649" y="399"/>
                    </a:lnTo>
                    <a:lnTo>
                      <a:pt x="647" y="395"/>
                    </a:lnTo>
                    <a:lnTo>
                      <a:pt x="641" y="389"/>
                    </a:lnTo>
                    <a:lnTo>
                      <a:pt x="641" y="386"/>
                    </a:lnTo>
                    <a:lnTo>
                      <a:pt x="641" y="382"/>
                    </a:lnTo>
                    <a:lnTo>
                      <a:pt x="641" y="378"/>
                    </a:lnTo>
                    <a:lnTo>
                      <a:pt x="641" y="376"/>
                    </a:lnTo>
                    <a:lnTo>
                      <a:pt x="639" y="376"/>
                    </a:lnTo>
                    <a:lnTo>
                      <a:pt x="637" y="374"/>
                    </a:lnTo>
                    <a:lnTo>
                      <a:pt x="634" y="370"/>
                    </a:lnTo>
                    <a:lnTo>
                      <a:pt x="630" y="366"/>
                    </a:lnTo>
                    <a:lnTo>
                      <a:pt x="618" y="355"/>
                    </a:lnTo>
                    <a:lnTo>
                      <a:pt x="620" y="343"/>
                    </a:lnTo>
                    <a:lnTo>
                      <a:pt x="622" y="330"/>
                    </a:lnTo>
                    <a:lnTo>
                      <a:pt x="626" y="318"/>
                    </a:lnTo>
                    <a:lnTo>
                      <a:pt x="630" y="309"/>
                    </a:lnTo>
                    <a:lnTo>
                      <a:pt x="635" y="297"/>
                    </a:lnTo>
                    <a:lnTo>
                      <a:pt x="641" y="286"/>
                    </a:lnTo>
                    <a:lnTo>
                      <a:pt x="647" y="274"/>
                    </a:lnTo>
                    <a:lnTo>
                      <a:pt x="653" y="263"/>
                    </a:lnTo>
                    <a:lnTo>
                      <a:pt x="658" y="259"/>
                    </a:lnTo>
                    <a:lnTo>
                      <a:pt x="660" y="255"/>
                    </a:lnTo>
                    <a:lnTo>
                      <a:pt x="664" y="251"/>
                    </a:lnTo>
                    <a:lnTo>
                      <a:pt x="664" y="249"/>
                    </a:lnTo>
                    <a:lnTo>
                      <a:pt x="664" y="245"/>
                    </a:lnTo>
                    <a:lnTo>
                      <a:pt x="664" y="242"/>
                    </a:lnTo>
                    <a:lnTo>
                      <a:pt x="664" y="236"/>
                    </a:lnTo>
                    <a:lnTo>
                      <a:pt x="664" y="230"/>
                    </a:lnTo>
                    <a:lnTo>
                      <a:pt x="676" y="219"/>
                    </a:lnTo>
                    <a:lnTo>
                      <a:pt x="676" y="224"/>
                    </a:lnTo>
                    <a:lnTo>
                      <a:pt x="676" y="228"/>
                    </a:lnTo>
                    <a:lnTo>
                      <a:pt x="678" y="230"/>
                    </a:lnTo>
                    <a:lnTo>
                      <a:pt x="680" y="230"/>
                    </a:lnTo>
                    <a:lnTo>
                      <a:pt x="683" y="230"/>
                    </a:lnTo>
                    <a:lnTo>
                      <a:pt x="687" y="230"/>
                    </a:lnTo>
                    <a:lnTo>
                      <a:pt x="693" y="230"/>
                    </a:lnTo>
                    <a:lnTo>
                      <a:pt x="699" y="230"/>
                    </a:lnTo>
                    <a:lnTo>
                      <a:pt x="710" y="240"/>
                    </a:lnTo>
                    <a:lnTo>
                      <a:pt x="722" y="251"/>
                    </a:lnTo>
                    <a:lnTo>
                      <a:pt x="687" y="274"/>
                    </a:lnTo>
                    <a:lnTo>
                      <a:pt x="683" y="270"/>
                    </a:lnTo>
                    <a:lnTo>
                      <a:pt x="680" y="267"/>
                    </a:lnTo>
                    <a:lnTo>
                      <a:pt x="678" y="265"/>
                    </a:lnTo>
                    <a:lnTo>
                      <a:pt x="676" y="263"/>
                    </a:lnTo>
                    <a:lnTo>
                      <a:pt x="676" y="265"/>
                    </a:lnTo>
                    <a:lnTo>
                      <a:pt x="676" y="269"/>
                    </a:lnTo>
                    <a:lnTo>
                      <a:pt x="676" y="274"/>
                    </a:lnTo>
                    <a:lnTo>
                      <a:pt x="670" y="270"/>
                    </a:lnTo>
                    <a:lnTo>
                      <a:pt x="668" y="267"/>
                    </a:lnTo>
                    <a:lnTo>
                      <a:pt x="664" y="265"/>
                    </a:lnTo>
                    <a:lnTo>
                      <a:pt x="664" y="263"/>
                    </a:lnTo>
                    <a:lnTo>
                      <a:pt x="668" y="261"/>
                    </a:lnTo>
                    <a:lnTo>
                      <a:pt x="670" y="257"/>
                    </a:lnTo>
                    <a:lnTo>
                      <a:pt x="676" y="251"/>
                    </a:lnTo>
                    <a:lnTo>
                      <a:pt x="676" y="245"/>
                    </a:lnTo>
                    <a:lnTo>
                      <a:pt x="674" y="242"/>
                    </a:lnTo>
                    <a:lnTo>
                      <a:pt x="672" y="238"/>
                    </a:lnTo>
                    <a:lnTo>
                      <a:pt x="670" y="234"/>
                    </a:lnTo>
                    <a:lnTo>
                      <a:pt x="668" y="232"/>
                    </a:lnTo>
                    <a:lnTo>
                      <a:pt x="666" y="228"/>
                    </a:lnTo>
                    <a:lnTo>
                      <a:pt x="664" y="224"/>
                    </a:lnTo>
                    <a:lnTo>
                      <a:pt x="664" y="219"/>
                    </a:lnTo>
                    <a:lnTo>
                      <a:pt x="657" y="219"/>
                    </a:lnTo>
                    <a:lnTo>
                      <a:pt x="653" y="219"/>
                    </a:lnTo>
                    <a:lnTo>
                      <a:pt x="655" y="219"/>
                    </a:lnTo>
                    <a:lnTo>
                      <a:pt x="657" y="217"/>
                    </a:lnTo>
                    <a:lnTo>
                      <a:pt x="660" y="215"/>
                    </a:lnTo>
                    <a:lnTo>
                      <a:pt x="662" y="211"/>
                    </a:lnTo>
                    <a:lnTo>
                      <a:pt x="664" y="207"/>
                    </a:lnTo>
                    <a:lnTo>
                      <a:pt x="668" y="207"/>
                    </a:lnTo>
                    <a:lnTo>
                      <a:pt x="670" y="207"/>
                    </a:lnTo>
                    <a:lnTo>
                      <a:pt x="672" y="207"/>
                    </a:lnTo>
                    <a:lnTo>
                      <a:pt x="676" y="207"/>
                    </a:lnTo>
                    <a:lnTo>
                      <a:pt x="678" y="207"/>
                    </a:lnTo>
                    <a:lnTo>
                      <a:pt x="681" y="207"/>
                    </a:lnTo>
                    <a:lnTo>
                      <a:pt x="683" y="207"/>
                    </a:lnTo>
                    <a:lnTo>
                      <a:pt x="687" y="207"/>
                    </a:lnTo>
                    <a:lnTo>
                      <a:pt x="687" y="184"/>
                    </a:lnTo>
                    <a:lnTo>
                      <a:pt x="676" y="184"/>
                    </a:lnTo>
                    <a:lnTo>
                      <a:pt x="676" y="176"/>
                    </a:lnTo>
                    <a:lnTo>
                      <a:pt x="676" y="171"/>
                    </a:lnTo>
                    <a:lnTo>
                      <a:pt x="676" y="167"/>
                    </a:lnTo>
                    <a:lnTo>
                      <a:pt x="676" y="165"/>
                    </a:lnTo>
                    <a:lnTo>
                      <a:pt x="676" y="161"/>
                    </a:lnTo>
                    <a:lnTo>
                      <a:pt x="672" y="157"/>
                    </a:lnTo>
                    <a:lnTo>
                      <a:pt x="670" y="153"/>
                    </a:lnTo>
                    <a:lnTo>
                      <a:pt x="664" y="150"/>
                    </a:lnTo>
                    <a:lnTo>
                      <a:pt x="662" y="150"/>
                    </a:lnTo>
                    <a:lnTo>
                      <a:pt x="658" y="150"/>
                    </a:lnTo>
                    <a:lnTo>
                      <a:pt x="657" y="150"/>
                    </a:lnTo>
                    <a:lnTo>
                      <a:pt x="653" y="150"/>
                    </a:lnTo>
                    <a:lnTo>
                      <a:pt x="651" y="150"/>
                    </a:lnTo>
                    <a:lnTo>
                      <a:pt x="647" y="150"/>
                    </a:lnTo>
                    <a:lnTo>
                      <a:pt x="645" y="150"/>
                    </a:lnTo>
                    <a:lnTo>
                      <a:pt x="641" y="150"/>
                    </a:lnTo>
                    <a:lnTo>
                      <a:pt x="641" y="161"/>
                    </a:lnTo>
                    <a:lnTo>
                      <a:pt x="653" y="161"/>
                    </a:lnTo>
                    <a:lnTo>
                      <a:pt x="653" y="167"/>
                    </a:lnTo>
                    <a:lnTo>
                      <a:pt x="653" y="173"/>
                    </a:lnTo>
                    <a:lnTo>
                      <a:pt x="653" y="176"/>
                    </a:lnTo>
                    <a:lnTo>
                      <a:pt x="653" y="180"/>
                    </a:lnTo>
                    <a:lnTo>
                      <a:pt x="651" y="182"/>
                    </a:lnTo>
                    <a:lnTo>
                      <a:pt x="649" y="186"/>
                    </a:lnTo>
                    <a:lnTo>
                      <a:pt x="647" y="190"/>
                    </a:lnTo>
                    <a:lnTo>
                      <a:pt x="641" y="196"/>
                    </a:lnTo>
                    <a:lnTo>
                      <a:pt x="641" y="207"/>
                    </a:lnTo>
                    <a:lnTo>
                      <a:pt x="641" y="196"/>
                    </a:lnTo>
                    <a:lnTo>
                      <a:pt x="630" y="173"/>
                    </a:lnTo>
                    <a:lnTo>
                      <a:pt x="618" y="161"/>
                    </a:lnTo>
                    <a:lnTo>
                      <a:pt x="618" y="173"/>
                    </a:lnTo>
                    <a:lnTo>
                      <a:pt x="595" y="173"/>
                    </a:lnTo>
                    <a:lnTo>
                      <a:pt x="595" y="150"/>
                    </a:lnTo>
                    <a:lnTo>
                      <a:pt x="572" y="127"/>
                    </a:lnTo>
                    <a:lnTo>
                      <a:pt x="584" y="115"/>
                    </a:lnTo>
                    <a:lnTo>
                      <a:pt x="578" y="115"/>
                    </a:lnTo>
                    <a:lnTo>
                      <a:pt x="574" y="115"/>
                    </a:lnTo>
                    <a:lnTo>
                      <a:pt x="572" y="115"/>
                    </a:lnTo>
                    <a:lnTo>
                      <a:pt x="572" y="113"/>
                    </a:lnTo>
                    <a:lnTo>
                      <a:pt x="574" y="113"/>
                    </a:lnTo>
                    <a:lnTo>
                      <a:pt x="576" y="109"/>
                    </a:lnTo>
                    <a:lnTo>
                      <a:pt x="580" y="107"/>
                    </a:lnTo>
                    <a:lnTo>
                      <a:pt x="584" y="104"/>
                    </a:lnTo>
                    <a:lnTo>
                      <a:pt x="595" y="104"/>
                    </a:lnTo>
                    <a:lnTo>
                      <a:pt x="595" y="92"/>
                    </a:lnTo>
                    <a:lnTo>
                      <a:pt x="591" y="88"/>
                    </a:lnTo>
                    <a:lnTo>
                      <a:pt x="589" y="84"/>
                    </a:lnTo>
                    <a:lnTo>
                      <a:pt x="587" y="82"/>
                    </a:lnTo>
                    <a:lnTo>
                      <a:pt x="586" y="80"/>
                    </a:lnTo>
                    <a:lnTo>
                      <a:pt x="584" y="80"/>
                    </a:lnTo>
                    <a:lnTo>
                      <a:pt x="582" y="80"/>
                    </a:lnTo>
                    <a:lnTo>
                      <a:pt x="578" y="80"/>
                    </a:lnTo>
                    <a:lnTo>
                      <a:pt x="572" y="80"/>
                    </a:lnTo>
                    <a:lnTo>
                      <a:pt x="572" y="92"/>
                    </a:lnTo>
                    <a:lnTo>
                      <a:pt x="538" y="92"/>
                    </a:lnTo>
                    <a:lnTo>
                      <a:pt x="534" y="96"/>
                    </a:lnTo>
                    <a:lnTo>
                      <a:pt x="530" y="100"/>
                    </a:lnTo>
                    <a:lnTo>
                      <a:pt x="528" y="102"/>
                    </a:lnTo>
                    <a:lnTo>
                      <a:pt x="526" y="102"/>
                    </a:lnTo>
                    <a:lnTo>
                      <a:pt x="526" y="104"/>
                    </a:lnTo>
                    <a:lnTo>
                      <a:pt x="528" y="104"/>
                    </a:lnTo>
                    <a:lnTo>
                      <a:pt x="532" y="104"/>
                    </a:lnTo>
                    <a:lnTo>
                      <a:pt x="538" y="104"/>
                    </a:lnTo>
                    <a:lnTo>
                      <a:pt x="538" y="115"/>
                    </a:lnTo>
                    <a:lnTo>
                      <a:pt x="526" y="115"/>
                    </a:lnTo>
                    <a:lnTo>
                      <a:pt x="526" y="119"/>
                    </a:lnTo>
                    <a:lnTo>
                      <a:pt x="526" y="123"/>
                    </a:lnTo>
                    <a:lnTo>
                      <a:pt x="526" y="125"/>
                    </a:lnTo>
                    <a:lnTo>
                      <a:pt x="526" y="127"/>
                    </a:lnTo>
                    <a:lnTo>
                      <a:pt x="528" y="127"/>
                    </a:lnTo>
                    <a:lnTo>
                      <a:pt x="530" y="127"/>
                    </a:lnTo>
                    <a:lnTo>
                      <a:pt x="534" y="127"/>
                    </a:lnTo>
                    <a:lnTo>
                      <a:pt x="538" y="127"/>
                    </a:lnTo>
                    <a:lnTo>
                      <a:pt x="538" y="138"/>
                    </a:lnTo>
                    <a:lnTo>
                      <a:pt x="549" y="150"/>
                    </a:lnTo>
                    <a:lnTo>
                      <a:pt x="555" y="144"/>
                    </a:lnTo>
                    <a:lnTo>
                      <a:pt x="559" y="140"/>
                    </a:lnTo>
                    <a:lnTo>
                      <a:pt x="561" y="136"/>
                    </a:lnTo>
                    <a:lnTo>
                      <a:pt x="561" y="134"/>
                    </a:lnTo>
                    <a:lnTo>
                      <a:pt x="562" y="130"/>
                    </a:lnTo>
                    <a:lnTo>
                      <a:pt x="561" y="127"/>
                    </a:lnTo>
                    <a:lnTo>
                      <a:pt x="561" y="123"/>
                    </a:lnTo>
                    <a:lnTo>
                      <a:pt x="561" y="115"/>
                    </a:lnTo>
                    <a:lnTo>
                      <a:pt x="555" y="113"/>
                    </a:lnTo>
                    <a:lnTo>
                      <a:pt x="549" y="113"/>
                    </a:lnTo>
                    <a:lnTo>
                      <a:pt x="547" y="109"/>
                    </a:lnTo>
                    <a:lnTo>
                      <a:pt x="549" y="107"/>
                    </a:lnTo>
                    <a:lnTo>
                      <a:pt x="551" y="104"/>
                    </a:lnTo>
                    <a:lnTo>
                      <a:pt x="553" y="100"/>
                    </a:lnTo>
                    <a:lnTo>
                      <a:pt x="557" y="96"/>
                    </a:lnTo>
                    <a:lnTo>
                      <a:pt x="561" y="92"/>
                    </a:lnTo>
                    <a:lnTo>
                      <a:pt x="561" y="104"/>
                    </a:lnTo>
                    <a:lnTo>
                      <a:pt x="572" y="104"/>
                    </a:lnTo>
                    <a:lnTo>
                      <a:pt x="572" y="150"/>
                    </a:lnTo>
                    <a:lnTo>
                      <a:pt x="561" y="150"/>
                    </a:lnTo>
                    <a:lnTo>
                      <a:pt x="572" y="161"/>
                    </a:lnTo>
                    <a:lnTo>
                      <a:pt x="572" y="173"/>
                    </a:lnTo>
                    <a:lnTo>
                      <a:pt x="595" y="173"/>
                    </a:lnTo>
                    <a:lnTo>
                      <a:pt x="595" y="178"/>
                    </a:lnTo>
                    <a:lnTo>
                      <a:pt x="595" y="184"/>
                    </a:lnTo>
                    <a:lnTo>
                      <a:pt x="595" y="188"/>
                    </a:lnTo>
                    <a:lnTo>
                      <a:pt x="595" y="192"/>
                    </a:lnTo>
                    <a:lnTo>
                      <a:pt x="595" y="194"/>
                    </a:lnTo>
                    <a:lnTo>
                      <a:pt x="593" y="198"/>
                    </a:lnTo>
                    <a:lnTo>
                      <a:pt x="589" y="201"/>
                    </a:lnTo>
                    <a:lnTo>
                      <a:pt x="584" y="207"/>
                    </a:lnTo>
                    <a:lnTo>
                      <a:pt x="572" y="207"/>
                    </a:lnTo>
                    <a:lnTo>
                      <a:pt x="572" y="201"/>
                    </a:lnTo>
                    <a:lnTo>
                      <a:pt x="572" y="198"/>
                    </a:lnTo>
                    <a:lnTo>
                      <a:pt x="572" y="196"/>
                    </a:lnTo>
                    <a:lnTo>
                      <a:pt x="574" y="194"/>
                    </a:lnTo>
                    <a:lnTo>
                      <a:pt x="574" y="192"/>
                    </a:lnTo>
                    <a:lnTo>
                      <a:pt x="578" y="190"/>
                    </a:lnTo>
                    <a:lnTo>
                      <a:pt x="580" y="188"/>
                    </a:lnTo>
                    <a:lnTo>
                      <a:pt x="584" y="184"/>
                    </a:lnTo>
                    <a:lnTo>
                      <a:pt x="572" y="184"/>
                    </a:lnTo>
                    <a:lnTo>
                      <a:pt x="572" y="173"/>
                    </a:lnTo>
                    <a:lnTo>
                      <a:pt x="561" y="184"/>
                    </a:lnTo>
                    <a:lnTo>
                      <a:pt x="561" y="188"/>
                    </a:lnTo>
                    <a:lnTo>
                      <a:pt x="561" y="192"/>
                    </a:lnTo>
                    <a:lnTo>
                      <a:pt x="561" y="196"/>
                    </a:lnTo>
                    <a:lnTo>
                      <a:pt x="561" y="201"/>
                    </a:lnTo>
                    <a:lnTo>
                      <a:pt x="561" y="205"/>
                    </a:lnTo>
                    <a:lnTo>
                      <a:pt x="561" y="209"/>
                    </a:lnTo>
                    <a:lnTo>
                      <a:pt x="561" y="213"/>
                    </a:lnTo>
                    <a:lnTo>
                      <a:pt x="561" y="219"/>
                    </a:lnTo>
                    <a:lnTo>
                      <a:pt x="555" y="217"/>
                    </a:lnTo>
                    <a:lnTo>
                      <a:pt x="551" y="217"/>
                    </a:lnTo>
                    <a:lnTo>
                      <a:pt x="547" y="215"/>
                    </a:lnTo>
                    <a:lnTo>
                      <a:pt x="543" y="213"/>
                    </a:lnTo>
                    <a:lnTo>
                      <a:pt x="541" y="209"/>
                    </a:lnTo>
                    <a:lnTo>
                      <a:pt x="538" y="207"/>
                    </a:lnTo>
                    <a:lnTo>
                      <a:pt x="532" y="207"/>
                    </a:lnTo>
                    <a:lnTo>
                      <a:pt x="526" y="207"/>
                    </a:lnTo>
                    <a:lnTo>
                      <a:pt x="503" y="207"/>
                    </a:lnTo>
                    <a:lnTo>
                      <a:pt x="503" y="196"/>
                    </a:lnTo>
                    <a:lnTo>
                      <a:pt x="491" y="219"/>
                    </a:lnTo>
                    <a:lnTo>
                      <a:pt x="497" y="217"/>
                    </a:lnTo>
                    <a:lnTo>
                      <a:pt x="501" y="217"/>
                    </a:lnTo>
                    <a:lnTo>
                      <a:pt x="503" y="217"/>
                    </a:lnTo>
                    <a:lnTo>
                      <a:pt x="503" y="219"/>
                    </a:lnTo>
                    <a:lnTo>
                      <a:pt x="505" y="219"/>
                    </a:lnTo>
                    <a:lnTo>
                      <a:pt x="505" y="221"/>
                    </a:lnTo>
                    <a:lnTo>
                      <a:pt x="503" y="224"/>
                    </a:lnTo>
                    <a:lnTo>
                      <a:pt x="503" y="230"/>
                    </a:lnTo>
                    <a:lnTo>
                      <a:pt x="499" y="230"/>
                    </a:lnTo>
                    <a:lnTo>
                      <a:pt x="495" y="230"/>
                    </a:lnTo>
                    <a:lnTo>
                      <a:pt x="493" y="230"/>
                    </a:lnTo>
                    <a:lnTo>
                      <a:pt x="491" y="228"/>
                    </a:lnTo>
                    <a:lnTo>
                      <a:pt x="491" y="226"/>
                    </a:lnTo>
                    <a:lnTo>
                      <a:pt x="491" y="222"/>
                    </a:lnTo>
                    <a:lnTo>
                      <a:pt x="491" y="219"/>
                    </a:lnTo>
                    <a:lnTo>
                      <a:pt x="468" y="207"/>
                    </a:lnTo>
                    <a:lnTo>
                      <a:pt x="457" y="207"/>
                    </a:lnTo>
                    <a:lnTo>
                      <a:pt x="457" y="219"/>
                    </a:lnTo>
                    <a:lnTo>
                      <a:pt x="447" y="219"/>
                    </a:lnTo>
                    <a:lnTo>
                      <a:pt x="447" y="213"/>
                    </a:lnTo>
                    <a:lnTo>
                      <a:pt x="447" y="209"/>
                    </a:lnTo>
                    <a:lnTo>
                      <a:pt x="447" y="205"/>
                    </a:lnTo>
                    <a:lnTo>
                      <a:pt x="447" y="201"/>
                    </a:lnTo>
                    <a:lnTo>
                      <a:pt x="447" y="196"/>
                    </a:lnTo>
                    <a:lnTo>
                      <a:pt x="447" y="192"/>
                    </a:lnTo>
                    <a:lnTo>
                      <a:pt x="447" y="188"/>
                    </a:lnTo>
                    <a:lnTo>
                      <a:pt x="447" y="184"/>
                    </a:lnTo>
                    <a:lnTo>
                      <a:pt x="457" y="173"/>
                    </a:lnTo>
                    <a:lnTo>
                      <a:pt x="468" y="161"/>
                    </a:lnTo>
                    <a:lnTo>
                      <a:pt x="457" y="161"/>
                    </a:lnTo>
                    <a:lnTo>
                      <a:pt x="436" y="150"/>
                    </a:lnTo>
                    <a:lnTo>
                      <a:pt x="436" y="138"/>
                    </a:lnTo>
                    <a:lnTo>
                      <a:pt x="447" y="104"/>
                    </a:lnTo>
                    <a:lnTo>
                      <a:pt x="457" y="92"/>
                    </a:lnTo>
                    <a:lnTo>
                      <a:pt x="447" y="92"/>
                    </a:lnTo>
                    <a:lnTo>
                      <a:pt x="413" y="80"/>
                    </a:lnTo>
                    <a:lnTo>
                      <a:pt x="413" y="82"/>
                    </a:lnTo>
                    <a:lnTo>
                      <a:pt x="413" y="86"/>
                    </a:lnTo>
                    <a:lnTo>
                      <a:pt x="413" y="88"/>
                    </a:lnTo>
                    <a:lnTo>
                      <a:pt x="413" y="92"/>
                    </a:lnTo>
                    <a:lnTo>
                      <a:pt x="413" y="94"/>
                    </a:lnTo>
                    <a:lnTo>
                      <a:pt x="413" y="98"/>
                    </a:lnTo>
                    <a:lnTo>
                      <a:pt x="413" y="100"/>
                    </a:lnTo>
                    <a:lnTo>
                      <a:pt x="413" y="104"/>
                    </a:lnTo>
                    <a:lnTo>
                      <a:pt x="401" y="104"/>
                    </a:lnTo>
                    <a:lnTo>
                      <a:pt x="401" y="107"/>
                    </a:lnTo>
                    <a:lnTo>
                      <a:pt x="401" y="111"/>
                    </a:lnTo>
                    <a:lnTo>
                      <a:pt x="401" y="117"/>
                    </a:lnTo>
                    <a:lnTo>
                      <a:pt x="401" y="121"/>
                    </a:lnTo>
                    <a:lnTo>
                      <a:pt x="401" y="125"/>
                    </a:lnTo>
                    <a:lnTo>
                      <a:pt x="401" y="128"/>
                    </a:lnTo>
                    <a:lnTo>
                      <a:pt x="401" y="132"/>
                    </a:lnTo>
                    <a:lnTo>
                      <a:pt x="401" y="138"/>
                    </a:lnTo>
                    <a:lnTo>
                      <a:pt x="436" y="127"/>
                    </a:lnTo>
                    <a:lnTo>
                      <a:pt x="442" y="125"/>
                    </a:lnTo>
                    <a:lnTo>
                      <a:pt x="445" y="125"/>
                    </a:lnTo>
                    <a:lnTo>
                      <a:pt x="451" y="123"/>
                    </a:lnTo>
                    <a:lnTo>
                      <a:pt x="455" y="119"/>
                    </a:lnTo>
                    <a:lnTo>
                      <a:pt x="457" y="115"/>
                    </a:lnTo>
                    <a:lnTo>
                      <a:pt x="461" y="111"/>
                    </a:lnTo>
                    <a:lnTo>
                      <a:pt x="465" y="107"/>
                    </a:lnTo>
                    <a:lnTo>
                      <a:pt x="468" y="104"/>
                    </a:lnTo>
                    <a:lnTo>
                      <a:pt x="468" y="105"/>
                    </a:lnTo>
                    <a:lnTo>
                      <a:pt x="468" y="111"/>
                    </a:lnTo>
                    <a:lnTo>
                      <a:pt x="468" y="117"/>
                    </a:lnTo>
                    <a:lnTo>
                      <a:pt x="468" y="123"/>
                    </a:lnTo>
                    <a:lnTo>
                      <a:pt x="468" y="125"/>
                    </a:lnTo>
                    <a:lnTo>
                      <a:pt x="468" y="127"/>
                    </a:lnTo>
                    <a:lnTo>
                      <a:pt x="468" y="123"/>
                    </a:lnTo>
                    <a:lnTo>
                      <a:pt x="468" y="115"/>
                    </a:lnTo>
                    <a:lnTo>
                      <a:pt x="472" y="115"/>
                    </a:lnTo>
                    <a:lnTo>
                      <a:pt x="474" y="115"/>
                    </a:lnTo>
                    <a:lnTo>
                      <a:pt x="478" y="115"/>
                    </a:lnTo>
                    <a:lnTo>
                      <a:pt x="480" y="115"/>
                    </a:lnTo>
                    <a:lnTo>
                      <a:pt x="484" y="115"/>
                    </a:lnTo>
                    <a:lnTo>
                      <a:pt x="486" y="115"/>
                    </a:lnTo>
                    <a:lnTo>
                      <a:pt x="490" y="115"/>
                    </a:lnTo>
                    <a:lnTo>
                      <a:pt x="491" y="115"/>
                    </a:lnTo>
                    <a:lnTo>
                      <a:pt x="491" y="138"/>
                    </a:lnTo>
                    <a:lnTo>
                      <a:pt x="503" y="115"/>
                    </a:lnTo>
                    <a:lnTo>
                      <a:pt x="509" y="119"/>
                    </a:lnTo>
                    <a:lnTo>
                      <a:pt x="511" y="123"/>
                    </a:lnTo>
                    <a:lnTo>
                      <a:pt x="515" y="127"/>
                    </a:lnTo>
                    <a:lnTo>
                      <a:pt x="515" y="130"/>
                    </a:lnTo>
                    <a:lnTo>
                      <a:pt x="515" y="134"/>
                    </a:lnTo>
                    <a:lnTo>
                      <a:pt x="515" y="138"/>
                    </a:lnTo>
                    <a:lnTo>
                      <a:pt x="515" y="142"/>
                    </a:lnTo>
                    <a:lnTo>
                      <a:pt x="515" y="150"/>
                    </a:lnTo>
                    <a:lnTo>
                      <a:pt x="518" y="153"/>
                    </a:lnTo>
                    <a:lnTo>
                      <a:pt x="522" y="155"/>
                    </a:lnTo>
                    <a:lnTo>
                      <a:pt x="524" y="157"/>
                    </a:lnTo>
                    <a:lnTo>
                      <a:pt x="526" y="159"/>
                    </a:lnTo>
                    <a:lnTo>
                      <a:pt x="528" y="159"/>
                    </a:lnTo>
                    <a:lnTo>
                      <a:pt x="530" y="161"/>
                    </a:lnTo>
                    <a:lnTo>
                      <a:pt x="534" y="161"/>
                    </a:lnTo>
                    <a:lnTo>
                      <a:pt x="538" y="161"/>
                    </a:lnTo>
                    <a:lnTo>
                      <a:pt x="538" y="173"/>
                    </a:lnTo>
                    <a:lnTo>
                      <a:pt x="549" y="173"/>
                    </a:lnTo>
                    <a:lnTo>
                      <a:pt x="538" y="173"/>
                    </a:lnTo>
                    <a:lnTo>
                      <a:pt x="526" y="196"/>
                    </a:lnTo>
                    <a:lnTo>
                      <a:pt x="526" y="190"/>
                    </a:lnTo>
                    <a:lnTo>
                      <a:pt x="526" y="188"/>
                    </a:lnTo>
                    <a:lnTo>
                      <a:pt x="526" y="184"/>
                    </a:lnTo>
                    <a:lnTo>
                      <a:pt x="526" y="186"/>
                    </a:lnTo>
                    <a:lnTo>
                      <a:pt x="526" y="190"/>
                    </a:lnTo>
                    <a:lnTo>
                      <a:pt x="526" y="196"/>
                    </a:lnTo>
                    <a:lnTo>
                      <a:pt x="526" y="184"/>
                    </a:lnTo>
                    <a:lnTo>
                      <a:pt x="480" y="196"/>
                    </a:lnTo>
                    <a:lnTo>
                      <a:pt x="457" y="196"/>
                    </a:lnTo>
                    <a:lnTo>
                      <a:pt x="457" y="184"/>
                    </a:lnTo>
                    <a:lnTo>
                      <a:pt x="453" y="184"/>
                    </a:lnTo>
                    <a:lnTo>
                      <a:pt x="449" y="184"/>
                    </a:lnTo>
                    <a:lnTo>
                      <a:pt x="445" y="184"/>
                    </a:lnTo>
                    <a:lnTo>
                      <a:pt x="442" y="184"/>
                    </a:lnTo>
                    <a:lnTo>
                      <a:pt x="436" y="184"/>
                    </a:lnTo>
                    <a:lnTo>
                      <a:pt x="432" y="184"/>
                    </a:lnTo>
                    <a:lnTo>
                      <a:pt x="428" y="184"/>
                    </a:lnTo>
                    <a:lnTo>
                      <a:pt x="424" y="184"/>
                    </a:lnTo>
                    <a:lnTo>
                      <a:pt x="401" y="161"/>
                    </a:lnTo>
                    <a:lnTo>
                      <a:pt x="401" y="165"/>
                    </a:lnTo>
                    <a:lnTo>
                      <a:pt x="401" y="169"/>
                    </a:lnTo>
                    <a:lnTo>
                      <a:pt x="401" y="171"/>
                    </a:lnTo>
                    <a:lnTo>
                      <a:pt x="401" y="173"/>
                    </a:lnTo>
                    <a:lnTo>
                      <a:pt x="399" y="173"/>
                    </a:lnTo>
                    <a:lnTo>
                      <a:pt x="397" y="173"/>
                    </a:lnTo>
                    <a:lnTo>
                      <a:pt x="394" y="173"/>
                    </a:lnTo>
                    <a:lnTo>
                      <a:pt x="390" y="173"/>
                    </a:lnTo>
                    <a:lnTo>
                      <a:pt x="390" y="161"/>
                    </a:lnTo>
                    <a:lnTo>
                      <a:pt x="384" y="161"/>
                    </a:lnTo>
                    <a:lnTo>
                      <a:pt x="380" y="159"/>
                    </a:lnTo>
                    <a:lnTo>
                      <a:pt x="378" y="159"/>
                    </a:lnTo>
                    <a:lnTo>
                      <a:pt x="378" y="161"/>
                    </a:lnTo>
                    <a:lnTo>
                      <a:pt x="376" y="161"/>
                    </a:lnTo>
                    <a:lnTo>
                      <a:pt x="376" y="163"/>
                    </a:lnTo>
                    <a:lnTo>
                      <a:pt x="378" y="167"/>
                    </a:lnTo>
                    <a:lnTo>
                      <a:pt x="378" y="173"/>
                    </a:lnTo>
                    <a:lnTo>
                      <a:pt x="378" y="150"/>
                    </a:lnTo>
                    <a:lnTo>
                      <a:pt x="372" y="150"/>
                    </a:lnTo>
                    <a:lnTo>
                      <a:pt x="367" y="150"/>
                    </a:lnTo>
                    <a:lnTo>
                      <a:pt x="361" y="150"/>
                    </a:lnTo>
                    <a:lnTo>
                      <a:pt x="355" y="150"/>
                    </a:lnTo>
                    <a:lnTo>
                      <a:pt x="349" y="150"/>
                    </a:lnTo>
                    <a:lnTo>
                      <a:pt x="344" y="150"/>
                    </a:lnTo>
                    <a:lnTo>
                      <a:pt x="338" y="150"/>
                    </a:lnTo>
                    <a:lnTo>
                      <a:pt x="332" y="150"/>
                    </a:lnTo>
                    <a:lnTo>
                      <a:pt x="321" y="138"/>
                    </a:lnTo>
                    <a:lnTo>
                      <a:pt x="309" y="138"/>
                    </a:lnTo>
                    <a:lnTo>
                      <a:pt x="298" y="127"/>
                    </a:lnTo>
                    <a:lnTo>
                      <a:pt x="298" y="115"/>
                    </a:lnTo>
                    <a:lnTo>
                      <a:pt x="286" y="104"/>
                    </a:lnTo>
                    <a:lnTo>
                      <a:pt x="275" y="92"/>
                    </a:lnTo>
                    <a:lnTo>
                      <a:pt x="275" y="80"/>
                    </a:lnTo>
                    <a:lnTo>
                      <a:pt x="263" y="69"/>
                    </a:lnTo>
                    <a:lnTo>
                      <a:pt x="263" y="57"/>
                    </a:lnTo>
                    <a:lnTo>
                      <a:pt x="252" y="57"/>
                    </a:lnTo>
                    <a:lnTo>
                      <a:pt x="252" y="34"/>
                    </a:lnTo>
                    <a:lnTo>
                      <a:pt x="229" y="34"/>
                    </a:lnTo>
                    <a:lnTo>
                      <a:pt x="229" y="29"/>
                    </a:lnTo>
                    <a:lnTo>
                      <a:pt x="229" y="27"/>
                    </a:lnTo>
                    <a:lnTo>
                      <a:pt x="229" y="25"/>
                    </a:lnTo>
                    <a:lnTo>
                      <a:pt x="229" y="23"/>
                    </a:lnTo>
                    <a:lnTo>
                      <a:pt x="227" y="23"/>
                    </a:lnTo>
                    <a:lnTo>
                      <a:pt x="225" y="23"/>
                    </a:lnTo>
                    <a:lnTo>
                      <a:pt x="223" y="23"/>
                    </a:lnTo>
                    <a:lnTo>
                      <a:pt x="217" y="23"/>
                    </a:lnTo>
                    <a:lnTo>
                      <a:pt x="217" y="11"/>
                    </a:lnTo>
                    <a:lnTo>
                      <a:pt x="211" y="11"/>
                    </a:lnTo>
                    <a:lnTo>
                      <a:pt x="206" y="11"/>
                    </a:lnTo>
                    <a:lnTo>
                      <a:pt x="202" y="11"/>
                    </a:lnTo>
                    <a:lnTo>
                      <a:pt x="198" y="11"/>
                    </a:lnTo>
                    <a:lnTo>
                      <a:pt x="196" y="9"/>
                    </a:lnTo>
                    <a:lnTo>
                      <a:pt x="192" y="8"/>
                    </a:lnTo>
                    <a:lnTo>
                      <a:pt x="188" y="4"/>
                    </a:lnTo>
                    <a:lnTo>
                      <a:pt x="182" y="0"/>
                    </a:lnTo>
                    <a:lnTo>
                      <a:pt x="159" y="23"/>
                    </a:lnTo>
                    <a:lnTo>
                      <a:pt x="159" y="29"/>
                    </a:lnTo>
                    <a:lnTo>
                      <a:pt x="159" y="34"/>
                    </a:lnTo>
                    <a:lnTo>
                      <a:pt x="159" y="40"/>
                    </a:lnTo>
                    <a:lnTo>
                      <a:pt x="159" y="46"/>
                    </a:lnTo>
                    <a:lnTo>
                      <a:pt x="159" y="52"/>
                    </a:lnTo>
                    <a:lnTo>
                      <a:pt x="159" y="57"/>
                    </a:lnTo>
                    <a:lnTo>
                      <a:pt x="159" y="63"/>
                    </a:lnTo>
                    <a:lnTo>
                      <a:pt x="159" y="69"/>
                    </a:lnTo>
                    <a:lnTo>
                      <a:pt x="156" y="63"/>
                    </a:lnTo>
                    <a:lnTo>
                      <a:pt x="152" y="59"/>
                    </a:lnTo>
                    <a:lnTo>
                      <a:pt x="148" y="56"/>
                    </a:lnTo>
                    <a:lnTo>
                      <a:pt x="148" y="52"/>
                    </a:lnTo>
                    <a:lnTo>
                      <a:pt x="148" y="50"/>
                    </a:lnTo>
                    <a:lnTo>
                      <a:pt x="150" y="46"/>
                    </a:lnTo>
                    <a:lnTo>
                      <a:pt x="154" y="40"/>
                    </a:lnTo>
                    <a:lnTo>
                      <a:pt x="159" y="34"/>
                    </a:lnTo>
                    <a:lnTo>
                      <a:pt x="136" y="34"/>
                    </a:lnTo>
                    <a:lnTo>
                      <a:pt x="125" y="23"/>
                    </a:lnTo>
                    <a:lnTo>
                      <a:pt x="121" y="27"/>
                    </a:lnTo>
                    <a:lnTo>
                      <a:pt x="117" y="31"/>
                    </a:lnTo>
                    <a:lnTo>
                      <a:pt x="115" y="31"/>
                    </a:lnTo>
                    <a:lnTo>
                      <a:pt x="115" y="33"/>
                    </a:lnTo>
                    <a:lnTo>
                      <a:pt x="113" y="34"/>
                    </a:lnTo>
                    <a:lnTo>
                      <a:pt x="113" y="36"/>
                    </a:lnTo>
                    <a:lnTo>
                      <a:pt x="113" y="40"/>
                    </a:lnTo>
                    <a:lnTo>
                      <a:pt x="113" y="46"/>
                    </a:lnTo>
                    <a:lnTo>
                      <a:pt x="102" y="46"/>
                    </a:lnTo>
                    <a:lnTo>
                      <a:pt x="125" y="80"/>
                    </a:lnTo>
                    <a:lnTo>
                      <a:pt x="136" y="80"/>
                    </a:lnTo>
                    <a:lnTo>
                      <a:pt x="125" y="92"/>
                    </a:lnTo>
                    <a:lnTo>
                      <a:pt x="113" y="104"/>
                    </a:lnTo>
                    <a:lnTo>
                      <a:pt x="113" y="92"/>
                    </a:lnTo>
                    <a:lnTo>
                      <a:pt x="102" y="92"/>
                    </a:lnTo>
                    <a:lnTo>
                      <a:pt x="102" y="80"/>
                    </a:lnTo>
                    <a:lnTo>
                      <a:pt x="67" y="92"/>
                    </a:lnTo>
                    <a:lnTo>
                      <a:pt x="44" y="115"/>
                    </a:lnTo>
                    <a:lnTo>
                      <a:pt x="33" y="127"/>
                    </a:lnTo>
                    <a:lnTo>
                      <a:pt x="56" y="127"/>
                    </a:lnTo>
                    <a:lnTo>
                      <a:pt x="56" y="138"/>
                    </a:lnTo>
                    <a:lnTo>
                      <a:pt x="33" y="161"/>
                    </a:lnTo>
                    <a:lnTo>
                      <a:pt x="37" y="161"/>
                    </a:lnTo>
                    <a:lnTo>
                      <a:pt x="39" y="161"/>
                    </a:lnTo>
                    <a:lnTo>
                      <a:pt x="42" y="161"/>
                    </a:lnTo>
                    <a:lnTo>
                      <a:pt x="44" y="161"/>
                    </a:lnTo>
                    <a:lnTo>
                      <a:pt x="48" y="161"/>
                    </a:lnTo>
                    <a:lnTo>
                      <a:pt x="50" y="161"/>
                    </a:lnTo>
                    <a:lnTo>
                      <a:pt x="54" y="161"/>
                    </a:lnTo>
                    <a:lnTo>
                      <a:pt x="56" y="161"/>
                    </a:lnTo>
                    <a:lnTo>
                      <a:pt x="56" y="167"/>
                    </a:lnTo>
                    <a:lnTo>
                      <a:pt x="56" y="173"/>
                    </a:lnTo>
                    <a:lnTo>
                      <a:pt x="56" y="176"/>
                    </a:lnTo>
                    <a:lnTo>
                      <a:pt x="56" y="178"/>
                    </a:lnTo>
                    <a:lnTo>
                      <a:pt x="56" y="180"/>
                    </a:lnTo>
                    <a:lnTo>
                      <a:pt x="58" y="182"/>
                    </a:lnTo>
                    <a:lnTo>
                      <a:pt x="62" y="184"/>
                    </a:lnTo>
                    <a:lnTo>
                      <a:pt x="67" y="184"/>
                    </a:lnTo>
                    <a:lnTo>
                      <a:pt x="67" y="196"/>
                    </a:lnTo>
                    <a:lnTo>
                      <a:pt x="56" y="196"/>
                    </a:lnTo>
                    <a:lnTo>
                      <a:pt x="21" y="196"/>
                    </a:lnTo>
                    <a:lnTo>
                      <a:pt x="10" y="196"/>
                    </a:lnTo>
                    <a:lnTo>
                      <a:pt x="0" y="219"/>
                    </a:lnTo>
                    <a:lnTo>
                      <a:pt x="8" y="219"/>
                    </a:lnTo>
                    <a:lnTo>
                      <a:pt x="15" y="219"/>
                    </a:lnTo>
                    <a:lnTo>
                      <a:pt x="25" y="219"/>
                    </a:lnTo>
                    <a:lnTo>
                      <a:pt x="33" y="219"/>
                    </a:lnTo>
                    <a:lnTo>
                      <a:pt x="42" y="219"/>
                    </a:lnTo>
                    <a:lnTo>
                      <a:pt x="50" y="219"/>
                    </a:lnTo>
                    <a:lnTo>
                      <a:pt x="60" y="219"/>
                    </a:lnTo>
                    <a:lnTo>
                      <a:pt x="67" y="219"/>
                    </a:lnTo>
                    <a:lnTo>
                      <a:pt x="67" y="230"/>
                    </a:lnTo>
                    <a:lnTo>
                      <a:pt x="79" y="230"/>
                    </a:lnTo>
                    <a:lnTo>
                      <a:pt x="90" y="219"/>
                    </a:lnTo>
                    <a:lnTo>
                      <a:pt x="102" y="219"/>
                    </a:lnTo>
                    <a:lnTo>
                      <a:pt x="102" y="207"/>
                    </a:lnTo>
                    <a:lnTo>
                      <a:pt x="113" y="207"/>
                    </a:lnTo>
                    <a:lnTo>
                      <a:pt x="125" y="196"/>
                    </a:lnTo>
                    <a:lnTo>
                      <a:pt x="159" y="207"/>
                    </a:lnTo>
                    <a:lnTo>
                      <a:pt x="136" y="207"/>
                    </a:lnTo>
                    <a:lnTo>
                      <a:pt x="136" y="219"/>
                    </a:lnTo>
                    <a:lnTo>
                      <a:pt x="113" y="219"/>
                    </a:lnTo>
                    <a:lnTo>
                      <a:pt x="113" y="230"/>
                    </a:lnTo>
                    <a:lnTo>
                      <a:pt x="119" y="230"/>
                    </a:lnTo>
                    <a:lnTo>
                      <a:pt x="125" y="230"/>
                    </a:lnTo>
                    <a:lnTo>
                      <a:pt x="131" y="230"/>
                    </a:lnTo>
                    <a:lnTo>
                      <a:pt x="136" y="230"/>
                    </a:lnTo>
                    <a:lnTo>
                      <a:pt x="142" y="230"/>
                    </a:lnTo>
                    <a:lnTo>
                      <a:pt x="148" y="230"/>
                    </a:lnTo>
                    <a:lnTo>
                      <a:pt x="154" y="230"/>
                    </a:lnTo>
                    <a:lnTo>
                      <a:pt x="159" y="230"/>
                    </a:lnTo>
                    <a:lnTo>
                      <a:pt x="171" y="219"/>
                    </a:lnTo>
                    <a:lnTo>
                      <a:pt x="171" y="230"/>
                    </a:lnTo>
                    <a:lnTo>
                      <a:pt x="179" y="236"/>
                    </a:lnTo>
                    <a:lnTo>
                      <a:pt x="182" y="242"/>
                    </a:lnTo>
                    <a:lnTo>
                      <a:pt x="186" y="245"/>
                    </a:lnTo>
                    <a:lnTo>
                      <a:pt x="190" y="249"/>
                    </a:lnTo>
                    <a:lnTo>
                      <a:pt x="192" y="253"/>
                    </a:lnTo>
                    <a:lnTo>
                      <a:pt x="194" y="259"/>
                    </a:lnTo>
                    <a:lnTo>
                      <a:pt x="194" y="267"/>
                    </a:lnTo>
                    <a:lnTo>
                      <a:pt x="194" y="274"/>
                    </a:lnTo>
                    <a:lnTo>
                      <a:pt x="206" y="297"/>
                    </a:lnTo>
                    <a:lnTo>
                      <a:pt x="217" y="297"/>
                    </a:lnTo>
                    <a:lnTo>
                      <a:pt x="217" y="309"/>
                    </a:lnTo>
                    <a:lnTo>
                      <a:pt x="229" y="297"/>
                    </a:lnTo>
                    <a:lnTo>
                      <a:pt x="252" y="355"/>
                    </a:lnTo>
                    <a:lnTo>
                      <a:pt x="252" y="389"/>
                    </a:lnTo>
                    <a:lnTo>
                      <a:pt x="263" y="389"/>
                    </a:lnTo>
                    <a:lnTo>
                      <a:pt x="263" y="412"/>
                    </a:lnTo>
                    <a:lnTo>
                      <a:pt x="240" y="412"/>
                    </a:lnTo>
                    <a:lnTo>
                      <a:pt x="240" y="416"/>
                    </a:lnTo>
                    <a:lnTo>
                      <a:pt x="240" y="422"/>
                    </a:lnTo>
                    <a:lnTo>
                      <a:pt x="240" y="426"/>
                    </a:lnTo>
                    <a:lnTo>
                      <a:pt x="240" y="430"/>
                    </a:lnTo>
                    <a:lnTo>
                      <a:pt x="240" y="433"/>
                    </a:lnTo>
                    <a:lnTo>
                      <a:pt x="240" y="439"/>
                    </a:lnTo>
                    <a:lnTo>
                      <a:pt x="240" y="443"/>
                    </a:lnTo>
                    <a:lnTo>
                      <a:pt x="240" y="447"/>
                    </a:lnTo>
                    <a:lnTo>
                      <a:pt x="252" y="493"/>
                    </a:lnTo>
                    <a:lnTo>
                      <a:pt x="263" y="493"/>
                    </a:lnTo>
                    <a:lnTo>
                      <a:pt x="252" y="504"/>
                    </a:lnTo>
                    <a:lnTo>
                      <a:pt x="252" y="493"/>
                    </a:lnTo>
                    <a:lnTo>
                      <a:pt x="240" y="493"/>
                    </a:lnTo>
                    <a:lnTo>
                      <a:pt x="275" y="539"/>
                    </a:lnTo>
                    <a:lnTo>
                      <a:pt x="275" y="551"/>
                    </a:lnTo>
                    <a:lnTo>
                      <a:pt x="275" y="562"/>
                    </a:lnTo>
                    <a:lnTo>
                      <a:pt x="286" y="551"/>
                    </a:lnTo>
                    <a:close/>
                  </a:path>
                </a:pathLst>
              </a:custGeom>
              <a:solidFill>
                <a:srgbClr val="C0C0C0"/>
              </a:solidFill>
              <a:ln w="9525">
                <a:noFill/>
                <a:round/>
                <a:headEnd/>
                <a:tailEnd/>
              </a:ln>
            </p:spPr>
            <p:txBody>
              <a:bodyPr/>
              <a:lstStyle/>
              <a:p>
                <a:pPr algn="l"/>
                <a:endParaRPr lang="en-US" sz="2000"/>
              </a:p>
            </p:txBody>
          </p:sp>
          <p:sp>
            <p:nvSpPr>
              <p:cNvPr id="804870" name="Freeform 6"/>
              <p:cNvSpPr>
                <a:spLocks/>
              </p:cNvSpPr>
              <p:nvPr/>
            </p:nvSpPr>
            <p:spPr bwMode="auto">
              <a:xfrm>
                <a:off x="4740" y="1501"/>
                <a:ext cx="1" cy="11"/>
              </a:xfrm>
              <a:custGeom>
                <a:avLst/>
                <a:gdLst>
                  <a:gd name="T0" fmla="*/ 0 w 1"/>
                  <a:gd name="T1" fmla="*/ 0 h 11"/>
                  <a:gd name="T2" fmla="*/ 0 w 1"/>
                  <a:gd name="T3" fmla="*/ 11 h 11"/>
                  <a:gd name="T4" fmla="*/ 0 w 1"/>
                  <a:gd name="T5" fmla="*/ 0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0" y="11"/>
                    </a:lnTo>
                    <a:lnTo>
                      <a:pt x="0" y="0"/>
                    </a:lnTo>
                    <a:close/>
                  </a:path>
                </a:pathLst>
              </a:custGeom>
              <a:solidFill>
                <a:srgbClr val="C0C0C0"/>
              </a:solidFill>
              <a:ln w="9525">
                <a:noFill/>
                <a:round/>
                <a:headEnd/>
                <a:tailEnd/>
              </a:ln>
            </p:spPr>
            <p:txBody>
              <a:bodyPr/>
              <a:lstStyle/>
              <a:p>
                <a:pPr algn="l"/>
                <a:endParaRPr lang="en-US" sz="2000"/>
              </a:p>
            </p:txBody>
          </p:sp>
          <p:sp>
            <p:nvSpPr>
              <p:cNvPr id="804871" name="Freeform 7"/>
              <p:cNvSpPr>
                <a:spLocks/>
              </p:cNvSpPr>
              <p:nvPr/>
            </p:nvSpPr>
            <p:spPr bwMode="auto">
              <a:xfrm>
                <a:off x="4346" y="1559"/>
                <a:ext cx="16" cy="1"/>
              </a:xfrm>
              <a:custGeom>
                <a:avLst/>
                <a:gdLst>
                  <a:gd name="T0" fmla="*/ 16 w 16"/>
                  <a:gd name="T1" fmla="*/ 0 h 1"/>
                  <a:gd name="T2" fmla="*/ 0 w 16"/>
                  <a:gd name="T3" fmla="*/ 1 h 1"/>
                  <a:gd name="T4" fmla="*/ 2 w 16"/>
                  <a:gd name="T5" fmla="*/ 1 h 1"/>
                  <a:gd name="T6" fmla="*/ 4 w 16"/>
                  <a:gd name="T7" fmla="*/ 0 h 1"/>
                  <a:gd name="T8" fmla="*/ 6 w 16"/>
                  <a:gd name="T9" fmla="*/ 0 h 1"/>
                  <a:gd name="T10" fmla="*/ 8 w 16"/>
                  <a:gd name="T11" fmla="*/ 0 h 1"/>
                  <a:gd name="T12" fmla="*/ 10 w 16"/>
                  <a:gd name="T13" fmla="*/ 0 h 1"/>
                  <a:gd name="T14" fmla="*/ 12 w 16"/>
                  <a:gd name="T15" fmla="*/ 0 h 1"/>
                  <a:gd name="T16" fmla="*/ 14 w 16"/>
                  <a:gd name="T17" fmla="*/ 0 h 1"/>
                  <a:gd name="T18" fmla="*/ 16 w 1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0"/>
                    </a:moveTo>
                    <a:lnTo>
                      <a:pt x="0" y="1"/>
                    </a:lnTo>
                    <a:lnTo>
                      <a:pt x="2" y="1"/>
                    </a:lnTo>
                    <a:lnTo>
                      <a:pt x="4" y="0"/>
                    </a:lnTo>
                    <a:lnTo>
                      <a:pt x="6" y="0"/>
                    </a:lnTo>
                    <a:lnTo>
                      <a:pt x="8" y="0"/>
                    </a:lnTo>
                    <a:lnTo>
                      <a:pt x="10" y="0"/>
                    </a:lnTo>
                    <a:lnTo>
                      <a:pt x="12" y="0"/>
                    </a:lnTo>
                    <a:lnTo>
                      <a:pt x="14" y="0"/>
                    </a:lnTo>
                    <a:lnTo>
                      <a:pt x="16" y="0"/>
                    </a:lnTo>
                    <a:close/>
                  </a:path>
                </a:pathLst>
              </a:custGeom>
              <a:solidFill>
                <a:srgbClr val="C0C0C0"/>
              </a:solidFill>
              <a:ln w="9525">
                <a:noFill/>
                <a:round/>
                <a:headEnd/>
                <a:tailEnd/>
              </a:ln>
            </p:spPr>
            <p:txBody>
              <a:bodyPr/>
              <a:lstStyle/>
              <a:p>
                <a:pPr algn="l"/>
                <a:endParaRPr lang="en-US" sz="2000"/>
              </a:p>
            </p:txBody>
          </p:sp>
          <p:sp>
            <p:nvSpPr>
              <p:cNvPr id="804872" name="Freeform 8"/>
              <p:cNvSpPr>
                <a:spLocks noEditPoints="1"/>
              </p:cNvSpPr>
              <p:nvPr/>
            </p:nvSpPr>
            <p:spPr bwMode="auto">
              <a:xfrm>
                <a:off x="245" y="870"/>
                <a:ext cx="2833" cy="1721"/>
              </a:xfrm>
              <a:custGeom>
                <a:avLst/>
                <a:gdLst>
                  <a:gd name="T0" fmla="*/ 276 w 2833"/>
                  <a:gd name="T1" fmla="*/ 585 h 1721"/>
                  <a:gd name="T2" fmla="*/ 219 w 2833"/>
                  <a:gd name="T3" fmla="*/ 781 h 1721"/>
                  <a:gd name="T4" fmla="*/ 447 w 2833"/>
                  <a:gd name="T5" fmla="*/ 748 h 1721"/>
                  <a:gd name="T6" fmla="*/ 612 w 2833"/>
                  <a:gd name="T7" fmla="*/ 700 h 1721"/>
                  <a:gd name="T8" fmla="*/ 697 w 2833"/>
                  <a:gd name="T9" fmla="*/ 700 h 1721"/>
                  <a:gd name="T10" fmla="*/ 802 w 2833"/>
                  <a:gd name="T11" fmla="*/ 619 h 1721"/>
                  <a:gd name="T12" fmla="*/ 894 w 2833"/>
                  <a:gd name="T13" fmla="*/ 516 h 1721"/>
                  <a:gd name="T14" fmla="*/ 837 w 2833"/>
                  <a:gd name="T15" fmla="*/ 504 h 1721"/>
                  <a:gd name="T16" fmla="*/ 689 w 2833"/>
                  <a:gd name="T17" fmla="*/ 447 h 1721"/>
                  <a:gd name="T18" fmla="*/ 597 w 2833"/>
                  <a:gd name="T19" fmla="*/ 654 h 1721"/>
                  <a:gd name="T20" fmla="*/ 539 w 2833"/>
                  <a:gd name="T21" fmla="*/ 414 h 1721"/>
                  <a:gd name="T22" fmla="*/ 654 w 2833"/>
                  <a:gd name="T23" fmla="*/ 242 h 1721"/>
                  <a:gd name="T24" fmla="*/ 848 w 2833"/>
                  <a:gd name="T25" fmla="*/ 138 h 1721"/>
                  <a:gd name="T26" fmla="*/ 977 w 2833"/>
                  <a:gd name="T27" fmla="*/ 265 h 1721"/>
                  <a:gd name="T28" fmla="*/ 998 w 2833"/>
                  <a:gd name="T29" fmla="*/ 345 h 1721"/>
                  <a:gd name="T30" fmla="*/ 1021 w 2833"/>
                  <a:gd name="T31" fmla="*/ 149 h 1721"/>
                  <a:gd name="T32" fmla="*/ 1125 w 2833"/>
                  <a:gd name="T33" fmla="*/ 115 h 1721"/>
                  <a:gd name="T34" fmla="*/ 1445 w 2833"/>
                  <a:gd name="T35" fmla="*/ 138 h 1721"/>
                  <a:gd name="T36" fmla="*/ 1823 w 2833"/>
                  <a:gd name="T37" fmla="*/ 96 h 1721"/>
                  <a:gd name="T38" fmla="*/ 2201 w 2833"/>
                  <a:gd name="T39" fmla="*/ 136 h 1721"/>
                  <a:gd name="T40" fmla="*/ 2758 w 2833"/>
                  <a:gd name="T41" fmla="*/ 186 h 1721"/>
                  <a:gd name="T42" fmla="*/ 2773 w 2833"/>
                  <a:gd name="T43" fmla="*/ 253 h 1721"/>
                  <a:gd name="T44" fmla="*/ 2775 w 2833"/>
                  <a:gd name="T45" fmla="*/ 424 h 1721"/>
                  <a:gd name="T46" fmla="*/ 2591 w 2833"/>
                  <a:gd name="T47" fmla="*/ 322 h 1721"/>
                  <a:gd name="T48" fmla="*/ 2470 w 2833"/>
                  <a:gd name="T49" fmla="*/ 524 h 1721"/>
                  <a:gd name="T50" fmla="*/ 2316 w 2833"/>
                  <a:gd name="T51" fmla="*/ 666 h 1721"/>
                  <a:gd name="T52" fmla="*/ 2259 w 2833"/>
                  <a:gd name="T53" fmla="*/ 773 h 1721"/>
                  <a:gd name="T54" fmla="*/ 2259 w 2833"/>
                  <a:gd name="T55" fmla="*/ 882 h 1721"/>
                  <a:gd name="T56" fmla="*/ 2134 w 2833"/>
                  <a:gd name="T57" fmla="*/ 769 h 1721"/>
                  <a:gd name="T58" fmla="*/ 2098 w 2833"/>
                  <a:gd name="T59" fmla="*/ 871 h 1721"/>
                  <a:gd name="T60" fmla="*/ 2190 w 2833"/>
                  <a:gd name="T61" fmla="*/ 974 h 1721"/>
                  <a:gd name="T62" fmla="*/ 1984 w 2833"/>
                  <a:gd name="T63" fmla="*/ 1230 h 1721"/>
                  <a:gd name="T64" fmla="*/ 1984 w 2833"/>
                  <a:gd name="T65" fmla="*/ 1398 h 1721"/>
                  <a:gd name="T66" fmla="*/ 1817 w 2833"/>
                  <a:gd name="T67" fmla="*/ 1456 h 1721"/>
                  <a:gd name="T68" fmla="*/ 1858 w 2833"/>
                  <a:gd name="T69" fmla="*/ 1606 h 1721"/>
                  <a:gd name="T70" fmla="*/ 1792 w 2833"/>
                  <a:gd name="T71" fmla="*/ 1586 h 1721"/>
                  <a:gd name="T72" fmla="*/ 1656 w 2833"/>
                  <a:gd name="T73" fmla="*/ 1387 h 1721"/>
                  <a:gd name="T74" fmla="*/ 1558 w 2833"/>
                  <a:gd name="T75" fmla="*/ 1364 h 1721"/>
                  <a:gd name="T76" fmla="*/ 1491 w 2833"/>
                  <a:gd name="T77" fmla="*/ 1421 h 1721"/>
                  <a:gd name="T78" fmla="*/ 1399 w 2833"/>
                  <a:gd name="T79" fmla="*/ 1504 h 1721"/>
                  <a:gd name="T80" fmla="*/ 1261 w 2833"/>
                  <a:gd name="T81" fmla="*/ 1490 h 1721"/>
                  <a:gd name="T82" fmla="*/ 1182 w 2833"/>
                  <a:gd name="T83" fmla="*/ 1341 h 1721"/>
                  <a:gd name="T84" fmla="*/ 906 w 2833"/>
                  <a:gd name="T85" fmla="*/ 1318 h 1721"/>
                  <a:gd name="T86" fmla="*/ 1021 w 2833"/>
                  <a:gd name="T87" fmla="*/ 1467 h 1721"/>
                  <a:gd name="T88" fmla="*/ 883 w 2833"/>
                  <a:gd name="T89" fmla="*/ 1571 h 1721"/>
                  <a:gd name="T90" fmla="*/ 695 w 2833"/>
                  <a:gd name="T91" fmla="*/ 1329 h 1721"/>
                  <a:gd name="T92" fmla="*/ 792 w 2833"/>
                  <a:gd name="T93" fmla="*/ 1216 h 1721"/>
                  <a:gd name="T94" fmla="*/ 643 w 2833"/>
                  <a:gd name="T95" fmla="*/ 1043 h 1721"/>
                  <a:gd name="T96" fmla="*/ 601 w 2833"/>
                  <a:gd name="T97" fmla="*/ 997 h 1721"/>
                  <a:gd name="T98" fmla="*/ 589 w 2833"/>
                  <a:gd name="T99" fmla="*/ 1059 h 1721"/>
                  <a:gd name="T100" fmla="*/ 712 w 2833"/>
                  <a:gd name="T101" fmla="*/ 1182 h 1721"/>
                  <a:gd name="T102" fmla="*/ 654 w 2833"/>
                  <a:gd name="T103" fmla="*/ 1228 h 1721"/>
                  <a:gd name="T104" fmla="*/ 620 w 2833"/>
                  <a:gd name="T105" fmla="*/ 1170 h 1721"/>
                  <a:gd name="T106" fmla="*/ 487 w 2833"/>
                  <a:gd name="T107" fmla="*/ 1032 h 1721"/>
                  <a:gd name="T108" fmla="*/ 397 w 2833"/>
                  <a:gd name="T109" fmla="*/ 1051 h 1721"/>
                  <a:gd name="T110" fmla="*/ 340 w 2833"/>
                  <a:gd name="T111" fmla="*/ 1084 h 1721"/>
                  <a:gd name="T112" fmla="*/ 236 w 2833"/>
                  <a:gd name="T113" fmla="*/ 1185 h 1721"/>
                  <a:gd name="T114" fmla="*/ 88 w 2833"/>
                  <a:gd name="T115" fmla="*/ 1228 h 1721"/>
                  <a:gd name="T116" fmla="*/ 11 w 2833"/>
                  <a:gd name="T117" fmla="*/ 1126 h 1721"/>
                  <a:gd name="T118" fmla="*/ 182 w 2833"/>
                  <a:gd name="T119" fmla="*/ 1007 h 1721"/>
                  <a:gd name="T120" fmla="*/ 207 w 2833"/>
                  <a:gd name="T121" fmla="*/ 848 h 1721"/>
                  <a:gd name="T122" fmla="*/ 315 w 2833"/>
                  <a:gd name="T123" fmla="*/ 838 h 1721"/>
                  <a:gd name="T124" fmla="*/ 357 w 2833"/>
                  <a:gd name="T125" fmla="*/ 702 h 17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3"/>
                  <a:gd name="T190" fmla="*/ 0 h 1721"/>
                  <a:gd name="T191" fmla="*/ 2833 w 2833"/>
                  <a:gd name="T192" fmla="*/ 1721 h 17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3" h="1721">
                    <a:moveTo>
                      <a:pt x="1399" y="1629"/>
                    </a:moveTo>
                    <a:lnTo>
                      <a:pt x="1399" y="1709"/>
                    </a:lnTo>
                    <a:lnTo>
                      <a:pt x="1434" y="1698"/>
                    </a:lnTo>
                    <a:lnTo>
                      <a:pt x="1445" y="1698"/>
                    </a:lnTo>
                    <a:lnTo>
                      <a:pt x="1445" y="1686"/>
                    </a:lnTo>
                    <a:lnTo>
                      <a:pt x="1422" y="1663"/>
                    </a:lnTo>
                    <a:lnTo>
                      <a:pt x="1422" y="1654"/>
                    </a:lnTo>
                    <a:lnTo>
                      <a:pt x="1422" y="1648"/>
                    </a:lnTo>
                    <a:lnTo>
                      <a:pt x="1422" y="1642"/>
                    </a:lnTo>
                    <a:lnTo>
                      <a:pt x="1420" y="1636"/>
                    </a:lnTo>
                    <a:lnTo>
                      <a:pt x="1416" y="1632"/>
                    </a:lnTo>
                    <a:lnTo>
                      <a:pt x="1412" y="1631"/>
                    </a:lnTo>
                    <a:lnTo>
                      <a:pt x="1407" y="1629"/>
                    </a:lnTo>
                    <a:lnTo>
                      <a:pt x="1399" y="1629"/>
                    </a:lnTo>
                    <a:close/>
                    <a:moveTo>
                      <a:pt x="311" y="504"/>
                    </a:moveTo>
                    <a:lnTo>
                      <a:pt x="299" y="516"/>
                    </a:lnTo>
                    <a:lnTo>
                      <a:pt x="288" y="516"/>
                    </a:lnTo>
                    <a:lnTo>
                      <a:pt x="276" y="539"/>
                    </a:lnTo>
                    <a:lnTo>
                      <a:pt x="276" y="527"/>
                    </a:lnTo>
                    <a:lnTo>
                      <a:pt x="265" y="550"/>
                    </a:lnTo>
                    <a:lnTo>
                      <a:pt x="276" y="550"/>
                    </a:lnTo>
                    <a:lnTo>
                      <a:pt x="265" y="550"/>
                    </a:lnTo>
                    <a:lnTo>
                      <a:pt x="253" y="562"/>
                    </a:lnTo>
                    <a:lnTo>
                      <a:pt x="253" y="573"/>
                    </a:lnTo>
                    <a:lnTo>
                      <a:pt x="276" y="562"/>
                    </a:lnTo>
                    <a:lnTo>
                      <a:pt x="276" y="573"/>
                    </a:lnTo>
                    <a:lnTo>
                      <a:pt x="265" y="573"/>
                    </a:lnTo>
                    <a:lnTo>
                      <a:pt x="253" y="608"/>
                    </a:lnTo>
                    <a:lnTo>
                      <a:pt x="276" y="585"/>
                    </a:lnTo>
                    <a:lnTo>
                      <a:pt x="276" y="608"/>
                    </a:lnTo>
                    <a:lnTo>
                      <a:pt x="276" y="619"/>
                    </a:lnTo>
                    <a:lnTo>
                      <a:pt x="288" y="631"/>
                    </a:lnTo>
                    <a:lnTo>
                      <a:pt x="299" y="642"/>
                    </a:lnTo>
                    <a:lnTo>
                      <a:pt x="288" y="642"/>
                    </a:lnTo>
                    <a:lnTo>
                      <a:pt x="299" y="666"/>
                    </a:lnTo>
                    <a:lnTo>
                      <a:pt x="299" y="677"/>
                    </a:lnTo>
                    <a:lnTo>
                      <a:pt x="288" y="689"/>
                    </a:lnTo>
                    <a:lnTo>
                      <a:pt x="299" y="689"/>
                    </a:lnTo>
                    <a:lnTo>
                      <a:pt x="265" y="677"/>
                    </a:lnTo>
                    <a:lnTo>
                      <a:pt x="253" y="677"/>
                    </a:lnTo>
                    <a:lnTo>
                      <a:pt x="253" y="689"/>
                    </a:lnTo>
                    <a:lnTo>
                      <a:pt x="265" y="700"/>
                    </a:lnTo>
                    <a:lnTo>
                      <a:pt x="265" y="712"/>
                    </a:lnTo>
                    <a:lnTo>
                      <a:pt x="230" y="723"/>
                    </a:lnTo>
                    <a:lnTo>
                      <a:pt x="253" y="735"/>
                    </a:lnTo>
                    <a:lnTo>
                      <a:pt x="288" y="746"/>
                    </a:lnTo>
                    <a:lnTo>
                      <a:pt x="282" y="750"/>
                    </a:lnTo>
                    <a:lnTo>
                      <a:pt x="276" y="754"/>
                    </a:lnTo>
                    <a:lnTo>
                      <a:pt x="270" y="756"/>
                    </a:lnTo>
                    <a:lnTo>
                      <a:pt x="267" y="758"/>
                    </a:lnTo>
                    <a:lnTo>
                      <a:pt x="261" y="758"/>
                    </a:lnTo>
                    <a:lnTo>
                      <a:pt x="255" y="758"/>
                    </a:lnTo>
                    <a:lnTo>
                      <a:pt x="249" y="758"/>
                    </a:lnTo>
                    <a:lnTo>
                      <a:pt x="242" y="758"/>
                    </a:lnTo>
                    <a:lnTo>
                      <a:pt x="219" y="758"/>
                    </a:lnTo>
                    <a:lnTo>
                      <a:pt x="219" y="769"/>
                    </a:lnTo>
                    <a:lnTo>
                      <a:pt x="207" y="769"/>
                    </a:lnTo>
                    <a:lnTo>
                      <a:pt x="219" y="781"/>
                    </a:lnTo>
                    <a:lnTo>
                      <a:pt x="242" y="781"/>
                    </a:lnTo>
                    <a:lnTo>
                      <a:pt x="242" y="792"/>
                    </a:lnTo>
                    <a:lnTo>
                      <a:pt x="276" y="781"/>
                    </a:lnTo>
                    <a:lnTo>
                      <a:pt x="299" y="781"/>
                    </a:lnTo>
                    <a:lnTo>
                      <a:pt x="299" y="784"/>
                    </a:lnTo>
                    <a:lnTo>
                      <a:pt x="299" y="788"/>
                    </a:lnTo>
                    <a:lnTo>
                      <a:pt x="299" y="790"/>
                    </a:lnTo>
                    <a:lnTo>
                      <a:pt x="299" y="792"/>
                    </a:lnTo>
                    <a:lnTo>
                      <a:pt x="299" y="790"/>
                    </a:lnTo>
                    <a:lnTo>
                      <a:pt x="299" y="786"/>
                    </a:lnTo>
                    <a:lnTo>
                      <a:pt x="299" y="781"/>
                    </a:lnTo>
                    <a:lnTo>
                      <a:pt x="322" y="781"/>
                    </a:lnTo>
                    <a:lnTo>
                      <a:pt x="355" y="792"/>
                    </a:lnTo>
                    <a:lnTo>
                      <a:pt x="389" y="781"/>
                    </a:lnTo>
                    <a:lnTo>
                      <a:pt x="401" y="781"/>
                    </a:lnTo>
                    <a:lnTo>
                      <a:pt x="401" y="769"/>
                    </a:lnTo>
                    <a:lnTo>
                      <a:pt x="412" y="769"/>
                    </a:lnTo>
                    <a:lnTo>
                      <a:pt x="412" y="758"/>
                    </a:lnTo>
                    <a:lnTo>
                      <a:pt x="412" y="769"/>
                    </a:lnTo>
                    <a:lnTo>
                      <a:pt x="424" y="746"/>
                    </a:lnTo>
                    <a:lnTo>
                      <a:pt x="435" y="746"/>
                    </a:lnTo>
                    <a:lnTo>
                      <a:pt x="435" y="735"/>
                    </a:lnTo>
                    <a:lnTo>
                      <a:pt x="439" y="736"/>
                    </a:lnTo>
                    <a:lnTo>
                      <a:pt x="441" y="740"/>
                    </a:lnTo>
                    <a:lnTo>
                      <a:pt x="445" y="742"/>
                    </a:lnTo>
                    <a:lnTo>
                      <a:pt x="445" y="744"/>
                    </a:lnTo>
                    <a:lnTo>
                      <a:pt x="447" y="746"/>
                    </a:lnTo>
                    <a:lnTo>
                      <a:pt x="447" y="748"/>
                    </a:lnTo>
                    <a:lnTo>
                      <a:pt x="447" y="752"/>
                    </a:lnTo>
                    <a:lnTo>
                      <a:pt x="447" y="758"/>
                    </a:lnTo>
                    <a:lnTo>
                      <a:pt x="447" y="746"/>
                    </a:lnTo>
                    <a:lnTo>
                      <a:pt x="447" y="735"/>
                    </a:lnTo>
                    <a:lnTo>
                      <a:pt x="453" y="735"/>
                    </a:lnTo>
                    <a:lnTo>
                      <a:pt x="457" y="735"/>
                    </a:lnTo>
                    <a:lnTo>
                      <a:pt x="459" y="735"/>
                    </a:lnTo>
                    <a:lnTo>
                      <a:pt x="460" y="733"/>
                    </a:lnTo>
                    <a:lnTo>
                      <a:pt x="462" y="731"/>
                    </a:lnTo>
                    <a:lnTo>
                      <a:pt x="464" y="729"/>
                    </a:lnTo>
                    <a:lnTo>
                      <a:pt x="466" y="727"/>
                    </a:lnTo>
                    <a:lnTo>
                      <a:pt x="470" y="723"/>
                    </a:lnTo>
                    <a:lnTo>
                      <a:pt x="474" y="723"/>
                    </a:lnTo>
                    <a:lnTo>
                      <a:pt x="480" y="723"/>
                    </a:lnTo>
                    <a:lnTo>
                      <a:pt x="483" y="723"/>
                    </a:lnTo>
                    <a:lnTo>
                      <a:pt x="487" y="723"/>
                    </a:lnTo>
                    <a:lnTo>
                      <a:pt x="491" y="723"/>
                    </a:lnTo>
                    <a:lnTo>
                      <a:pt x="497" y="723"/>
                    </a:lnTo>
                    <a:lnTo>
                      <a:pt x="501" y="723"/>
                    </a:lnTo>
                    <a:lnTo>
                      <a:pt x="505" y="723"/>
                    </a:lnTo>
                    <a:lnTo>
                      <a:pt x="505" y="735"/>
                    </a:lnTo>
                    <a:lnTo>
                      <a:pt x="528" y="735"/>
                    </a:lnTo>
                    <a:lnTo>
                      <a:pt x="551" y="723"/>
                    </a:lnTo>
                    <a:lnTo>
                      <a:pt x="551" y="712"/>
                    </a:lnTo>
                    <a:lnTo>
                      <a:pt x="551" y="723"/>
                    </a:lnTo>
                    <a:lnTo>
                      <a:pt x="585" y="723"/>
                    </a:lnTo>
                    <a:lnTo>
                      <a:pt x="608" y="712"/>
                    </a:lnTo>
                    <a:lnTo>
                      <a:pt x="608" y="700"/>
                    </a:lnTo>
                    <a:lnTo>
                      <a:pt x="612" y="700"/>
                    </a:lnTo>
                    <a:lnTo>
                      <a:pt x="616" y="700"/>
                    </a:lnTo>
                    <a:lnTo>
                      <a:pt x="618" y="700"/>
                    </a:lnTo>
                    <a:lnTo>
                      <a:pt x="620" y="700"/>
                    </a:lnTo>
                    <a:lnTo>
                      <a:pt x="620" y="702"/>
                    </a:lnTo>
                    <a:lnTo>
                      <a:pt x="620" y="706"/>
                    </a:lnTo>
                    <a:lnTo>
                      <a:pt x="620" y="712"/>
                    </a:lnTo>
                    <a:lnTo>
                      <a:pt x="620" y="713"/>
                    </a:lnTo>
                    <a:lnTo>
                      <a:pt x="620" y="715"/>
                    </a:lnTo>
                    <a:lnTo>
                      <a:pt x="620" y="717"/>
                    </a:lnTo>
                    <a:lnTo>
                      <a:pt x="620" y="719"/>
                    </a:lnTo>
                    <a:lnTo>
                      <a:pt x="620" y="721"/>
                    </a:lnTo>
                    <a:lnTo>
                      <a:pt x="620" y="723"/>
                    </a:lnTo>
                    <a:lnTo>
                      <a:pt x="631" y="723"/>
                    </a:lnTo>
                    <a:lnTo>
                      <a:pt x="643" y="735"/>
                    </a:lnTo>
                    <a:lnTo>
                      <a:pt x="643" y="729"/>
                    </a:lnTo>
                    <a:lnTo>
                      <a:pt x="643" y="725"/>
                    </a:lnTo>
                    <a:lnTo>
                      <a:pt x="645" y="721"/>
                    </a:lnTo>
                    <a:lnTo>
                      <a:pt x="647" y="721"/>
                    </a:lnTo>
                    <a:lnTo>
                      <a:pt x="650" y="721"/>
                    </a:lnTo>
                    <a:lnTo>
                      <a:pt x="654" y="721"/>
                    </a:lnTo>
                    <a:lnTo>
                      <a:pt x="658" y="723"/>
                    </a:lnTo>
                    <a:lnTo>
                      <a:pt x="666" y="723"/>
                    </a:lnTo>
                    <a:lnTo>
                      <a:pt x="666" y="712"/>
                    </a:lnTo>
                    <a:lnTo>
                      <a:pt x="689" y="700"/>
                    </a:lnTo>
                    <a:lnTo>
                      <a:pt x="693" y="700"/>
                    </a:lnTo>
                    <a:lnTo>
                      <a:pt x="697" y="700"/>
                    </a:lnTo>
                    <a:lnTo>
                      <a:pt x="700" y="700"/>
                    </a:lnTo>
                    <a:lnTo>
                      <a:pt x="706" y="700"/>
                    </a:lnTo>
                    <a:lnTo>
                      <a:pt x="710" y="700"/>
                    </a:lnTo>
                    <a:lnTo>
                      <a:pt x="714" y="700"/>
                    </a:lnTo>
                    <a:lnTo>
                      <a:pt x="718" y="700"/>
                    </a:lnTo>
                    <a:lnTo>
                      <a:pt x="723" y="700"/>
                    </a:lnTo>
                    <a:lnTo>
                      <a:pt x="735" y="712"/>
                    </a:lnTo>
                    <a:lnTo>
                      <a:pt x="739" y="712"/>
                    </a:lnTo>
                    <a:lnTo>
                      <a:pt x="743" y="712"/>
                    </a:lnTo>
                    <a:lnTo>
                      <a:pt x="744" y="712"/>
                    </a:lnTo>
                    <a:lnTo>
                      <a:pt x="746" y="712"/>
                    </a:lnTo>
                    <a:lnTo>
                      <a:pt x="746" y="710"/>
                    </a:lnTo>
                    <a:lnTo>
                      <a:pt x="746" y="708"/>
                    </a:lnTo>
                    <a:lnTo>
                      <a:pt x="746" y="704"/>
                    </a:lnTo>
                    <a:lnTo>
                      <a:pt x="746" y="700"/>
                    </a:lnTo>
                    <a:lnTo>
                      <a:pt x="746" y="689"/>
                    </a:lnTo>
                    <a:lnTo>
                      <a:pt x="769" y="689"/>
                    </a:lnTo>
                    <a:lnTo>
                      <a:pt x="769" y="679"/>
                    </a:lnTo>
                    <a:lnTo>
                      <a:pt x="769" y="667"/>
                    </a:lnTo>
                    <a:lnTo>
                      <a:pt x="769" y="658"/>
                    </a:lnTo>
                    <a:lnTo>
                      <a:pt x="769" y="648"/>
                    </a:lnTo>
                    <a:lnTo>
                      <a:pt x="769" y="639"/>
                    </a:lnTo>
                    <a:lnTo>
                      <a:pt x="769" y="627"/>
                    </a:lnTo>
                    <a:lnTo>
                      <a:pt x="769" y="618"/>
                    </a:lnTo>
                    <a:lnTo>
                      <a:pt x="769" y="608"/>
                    </a:lnTo>
                    <a:lnTo>
                      <a:pt x="792" y="596"/>
                    </a:lnTo>
                    <a:lnTo>
                      <a:pt x="792" y="608"/>
                    </a:lnTo>
                    <a:lnTo>
                      <a:pt x="802" y="608"/>
                    </a:lnTo>
                    <a:lnTo>
                      <a:pt x="802" y="619"/>
                    </a:lnTo>
                    <a:lnTo>
                      <a:pt x="810" y="619"/>
                    </a:lnTo>
                    <a:lnTo>
                      <a:pt x="814" y="619"/>
                    </a:lnTo>
                    <a:lnTo>
                      <a:pt x="817" y="618"/>
                    </a:lnTo>
                    <a:lnTo>
                      <a:pt x="821" y="616"/>
                    </a:lnTo>
                    <a:lnTo>
                      <a:pt x="823" y="612"/>
                    </a:lnTo>
                    <a:lnTo>
                      <a:pt x="825" y="608"/>
                    </a:lnTo>
                    <a:lnTo>
                      <a:pt x="825" y="602"/>
                    </a:lnTo>
                    <a:lnTo>
                      <a:pt x="825" y="596"/>
                    </a:lnTo>
                    <a:lnTo>
                      <a:pt x="814" y="596"/>
                    </a:lnTo>
                    <a:lnTo>
                      <a:pt x="814" y="585"/>
                    </a:lnTo>
                    <a:lnTo>
                      <a:pt x="825" y="573"/>
                    </a:lnTo>
                    <a:lnTo>
                      <a:pt x="817" y="573"/>
                    </a:lnTo>
                    <a:lnTo>
                      <a:pt x="812" y="571"/>
                    </a:lnTo>
                    <a:lnTo>
                      <a:pt x="808" y="570"/>
                    </a:lnTo>
                    <a:lnTo>
                      <a:pt x="806" y="566"/>
                    </a:lnTo>
                    <a:lnTo>
                      <a:pt x="804" y="560"/>
                    </a:lnTo>
                    <a:lnTo>
                      <a:pt x="804" y="554"/>
                    </a:lnTo>
                    <a:lnTo>
                      <a:pt x="802" y="547"/>
                    </a:lnTo>
                    <a:lnTo>
                      <a:pt x="802" y="539"/>
                    </a:lnTo>
                    <a:lnTo>
                      <a:pt x="810" y="533"/>
                    </a:lnTo>
                    <a:lnTo>
                      <a:pt x="816" y="531"/>
                    </a:lnTo>
                    <a:lnTo>
                      <a:pt x="823" y="527"/>
                    </a:lnTo>
                    <a:lnTo>
                      <a:pt x="829" y="527"/>
                    </a:lnTo>
                    <a:lnTo>
                      <a:pt x="837" y="527"/>
                    </a:lnTo>
                    <a:lnTo>
                      <a:pt x="844" y="527"/>
                    </a:lnTo>
                    <a:lnTo>
                      <a:pt x="852" y="527"/>
                    </a:lnTo>
                    <a:lnTo>
                      <a:pt x="860" y="527"/>
                    </a:lnTo>
                    <a:lnTo>
                      <a:pt x="883" y="516"/>
                    </a:lnTo>
                    <a:lnTo>
                      <a:pt x="894" y="516"/>
                    </a:lnTo>
                    <a:lnTo>
                      <a:pt x="894" y="512"/>
                    </a:lnTo>
                    <a:lnTo>
                      <a:pt x="894" y="508"/>
                    </a:lnTo>
                    <a:lnTo>
                      <a:pt x="894" y="506"/>
                    </a:lnTo>
                    <a:lnTo>
                      <a:pt x="894" y="504"/>
                    </a:lnTo>
                    <a:lnTo>
                      <a:pt x="896" y="504"/>
                    </a:lnTo>
                    <a:lnTo>
                      <a:pt x="898" y="504"/>
                    </a:lnTo>
                    <a:lnTo>
                      <a:pt x="902" y="504"/>
                    </a:lnTo>
                    <a:lnTo>
                      <a:pt x="906" y="504"/>
                    </a:lnTo>
                    <a:lnTo>
                      <a:pt x="940" y="504"/>
                    </a:lnTo>
                    <a:lnTo>
                      <a:pt x="940" y="493"/>
                    </a:lnTo>
                    <a:lnTo>
                      <a:pt x="952" y="458"/>
                    </a:lnTo>
                    <a:lnTo>
                      <a:pt x="948" y="458"/>
                    </a:lnTo>
                    <a:lnTo>
                      <a:pt x="944" y="458"/>
                    </a:lnTo>
                    <a:lnTo>
                      <a:pt x="940" y="458"/>
                    </a:lnTo>
                    <a:lnTo>
                      <a:pt x="938" y="458"/>
                    </a:lnTo>
                    <a:lnTo>
                      <a:pt x="938" y="456"/>
                    </a:lnTo>
                    <a:lnTo>
                      <a:pt x="936" y="454"/>
                    </a:lnTo>
                    <a:lnTo>
                      <a:pt x="933" y="451"/>
                    </a:lnTo>
                    <a:lnTo>
                      <a:pt x="929" y="447"/>
                    </a:lnTo>
                    <a:lnTo>
                      <a:pt x="906" y="447"/>
                    </a:lnTo>
                    <a:lnTo>
                      <a:pt x="917" y="481"/>
                    </a:lnTo>
                    <a:lnTo>
                      <a:pt x="929" y="493"/>
                    </a:lnTo>
                    <a:lnTo>
                      <a:pt x="929" y="504"/>
                    </a:lnTo>
                    <a:lnTo>
                      <a:pt x="883" y="504"/>
                    </a:lnTo>
                    <a:lnTo>
                      <a:pt x="883" y="493"/>
                    </a:lnTo>
                    <a:lnTo>
                      <a:pt x="871" y="493"/>
                    </a:lnTo>
                    <a:lnTo>
                      <a:pt x="860" y="504"/>
                    </a:lnTo>
                    <a:lnTo>
                      <a:pt x="860" y="493"/>
                    </a:lnTo>
                    <a:lnTo>
                      <a:pt x="837" y="504"/>
                    </a:lnTo>
                    <a:lnTo>
                      <a:pt x="833" y="504"/>
                    </a:lnTo>
                    <a:lnTo>
                      <a:pt x="829" y="504"/>
                    </a:lnTo>
                    <a:lnTo>
                      <a:pt x="827" y="504"/>
                    </a:lnTo>
                    <a:lnTo>
                      <a:pt x="825" y="506"/>
                    </a:lnTo>
                    <a:lnTo>
                      <a:pt x="823" y="506"/>
                    </a:lnTo>
                    <a:lnTo>
                      <a:pt x="821" y="510"/>
                    </a:lnTo>
                    <a:lnTo>
                      <a:pt x="817" y="512"/>
                    </a:lnTo>
                    <a:lnTo>
                      <a:pt x="814" y="516"/>
                    </a:lnTo>
                    <a:lnTo>
                      <a:pt x="814" y="504"/>
                    </a:lnTo>
                    <a:lnTo>
                      <a:pt x="814" y="516"/>
                    </a:lnTo>
                    <a:lnTo>
                      <a:pt x="802" y="527"/>
                    </a:lnTo>
                    <a:lnTo>
                      <a:pt x="792" y="516"/>
                    </a:lnTo>
                    <a:lnTo>
                      <a:pt x="781" y="516"/>
                    </a:lnTo>
                    <a:lnTo>
                      <a:pt x="781" y="504"/>
                    </a:lnTo>
                    <a:lnTo>
                      <a:pt x="758" y="470"/>
                    </a:lnTo>
                    <a:lnTo>
                      <a:pt x="758" y="424"/>
                    </a:lnTo>
                    <a:lnTo>
                      <a:pt x="802" y="357"/>
                    </a:lnTo>
                    <a:lnTo>
                      <a:pt x="802" y="322"/>
                    </a:lnTo>
                    <a:lnTo>
                      <a:pt x="798" y="322"/>
                    </a:lnTo>
                    <a:lnTo>
                      <a:pt x="794" y="322"/>
                    </a:lnTo>
                    <a:lnTo>
                      <a:pt x="791" y="322"/>
                    </a:lnTo>
                    <a:lnTo>
                      <a:pt x="787" y="322"/>
                    </a:lnTo>
                    <a:lnTo>
                      <a:pt x="781" y="322"/>
                    </a:lnTo>
                    <a:lnTo>
                      <a:pt x="777" y="322"/>
                    </a:lnTo>
                    <a:lnTo>
                      <a:pt x="773" y="322"/>
                    </a:lnTo>
                    <a:lnTo>
                      <a:pt x="769" y="322"/>
                    </a:lnTo>
                    <a:lnTo>
                      <a:pt x="758" y="357"/>
                    </a:lnTo>
                    <a:lnTo>
                      <a:pt x="758" y="378"/>
                    </a:lnTo>
                    <a:lnTo>
                      <a:pt x="689" y="447"/>
                    </a:lnTo>
                    <a:lnTo>
                      <a:pt x="689" y="481"/>
                    </a:lnTo>
                    <a:lnTo>
                      <a:pt x="693" y="487"/>
                    </a:lnTo>
                    <a:lnTo>
                      <a:pt x="698" y="493"/>
                    </a:lnTo>
                    <a:lnTo>
                      <a:pt x="702" y="497"/>
                    </a:lnTo>
                    <a:lnTo>
                      <a:pt x="704" y="502"/>
                    </a:lnTo>
                    <a:lnTo>
                      <a:pt x="708" y="508"/>
                    </a:lnTo>
                    <a:lnTo>
                      <a:pt x="710" y="514"/>
                    </a:lnTo>
                    <a:lnTo>
                      <a:pt x="710" y="520"/>
                    </a:lnTo>
                    <a:lnTo>
                      <a:pt x="712" y="527"/>
                    </a:lnTo>
                    <a:lnTo>
                      <a:pt x="723" y="539"/>
                    </a:lnTo>
                    <a:lnTo>
                      <a:pt x="700" y="562"/>
                    </a:lnTo>
                    <a:lnTo>
                      <a:pt x="700" y="573"/>
                    </a:lnTo>
                    <a:lnTo>
                      <a:pt x="689" y="585"/>
                    </a:lnTo>
                    <a:lnTo>
                      <a:pt x="689" y="593"/>
                    </a:lnTo>
                    <a:lnTo>
                      <a:pt x="689" y="598"/>
                    </a:lnTo>
                    <a:lnTo>
                      <a:pt x="687" y="604"/>
                    </a:lnTo>
                    <a:lnTo>
                      <a:pt x="687" y="608"/>
                    </a:lnTo>
                    <a:lnTo>
                      <a:pt x="685" y="614"/>
                    </a:lnTo>
                    <a:lnTo>
                      <a:pt x="683" y="618"/>
                    </a:lnTo>
                    <a:lnTo>
                      <a:pt x="681" y="623"/>
                    </a:lnTo>
                    <a:lnTo>
                      <a:pt x="677" y="631"/>
                    </a:lnTo>
                    <a:lnTo>
                      <a:pt x="643" y="654"/>
                    </a:lnTo>
                    <a:lnTo>
                      <a:pt x="620" y="677"/>
                    </a:lnTo>
                    <a:lnTo>
                      <a:pt x="620" y="689"/>
                    </a:lnTo>
                    <a:lnTo>
                      <a:pt x="608" y="666"/>
                    </a:lnTo>
                    <a:lnTo>
                      <a:pt x="602" y="660"/>
                    </a:lnTo>
                    <a:lnTo>
                      <a:pt x="601" y="658"/>
                    </a:lnTo>
                    <a:lnTo>
                      <a:pt x="597" y="656"/>
                    </a:lnTo>
                    <a:lnTo>
                      <a:pt x="597" y="654"/>
                    </a:lnTo>
                    <a:lnTo>
                      <a:pt x="597" y="652"/>
                    </a:lnTo>
                    <a:lnTo>
                      <a:pt x="601" y="650"/>
                    </a:lnTo>
                    <a:lnTo>
                      <a:pt x="602" y="646"/>
                    </a:lnTo>
                    <a:lnTo>
                      <a:pt x="608" y="642"/>
                    </a:lnTo>
                    <a:lnTo>
                      <a:pt x="608" y="631"/>
                    </a:lnTo>
                    <a:lnTo>
                      <a:pt x="585" y="539"/>
                    </a:lnTo>
                    <a:lnTo>
                      <a:pt x="581" y="543"/>
                    </a:lnTo>
                    <a:lnTo>
                      <a:pt x="578" y="547"/>
                    </a:lnTo>
                    <a:lnTo>
                      <a:pt x="574" y="552"/>
                    </a:lnTo>
                    <a:lnTo>
                      <a:pt x="570" y="554"/>
                    </a:lnTo>
                    <a:lnTo>
                      <a:pt x="566" y="558"/>
                    </a:lnTo>
                    <a:lnTo>
                      <a:pt x="562" y="560"/>
                    </a:lnTo>
                    <a:lnTo>
                      <a:pt x="556" y="562"/>
                    </a:lnTo>
                    <a:lnTo>
                      <a:pt x="551" y="562"/>
                    </a:lnTo>
                    <a:lnTo>
                      <a:pt x="551" y="573"/>
                    </a:lnTo>
                    <a:lnTo>
                      <a:pt x="539" y="573"/>
                    </a:lnTo>
                    <a:lnTo>
                      <a:pt x="539" y="585"/>
                    </a:lnTo>
                    <a:lnTo>
                      <a:pt x="505" y="585"/>
                    </a:lnTo>
                    <a:lnTo>
                      <a:pt x="493" y="539"/>
                    </a:lnTo>
                    <a:lnTo>
                      <a:pt x="493" y="481"/>
                    </a:lnTo>
                    <a:lnTo>
                      <a:pt x="505" y="447"/>
                    </a:lnTo>
                    <a:lnTo>
                      <a:pt x="516" y="435"/>
                    </a:lnTo>
                    <a:lnTo>
                      <a:pt x="516" y="424"/>
                    </a:lnTo>
                    <a:lnTo>
                      <a:pt x="528" y="424"/>
                    </a:lnTo>
                    <a:lnTo>
                      <a:pt x="531" y="420"/>
                    </a:lnTo>
                    <a:lnTo>
                      <a:pt x="535" y="418"/>
                    </a:lnTo>
                    <a:lnTo>
                      <a:pt x="537" y="416"/>
                    </a:lnTo>
                    <a:lnTo>
                      <a:pt x="537" y="414"/>
                    </a:lnTo>
                    <a:lnTo>
                      <a:pt x="539" y="414"/>
                    </a:lnTo>
                    <a:lnTo>
                      <a:pt x="543" y="412"/>
                    </a:lnTo>
                    <a:lnTo>
                      <a:pt x="545" y="412"/>
                    </a:lnTo>
                    <a:lnTo>
                      <a:pt x="551" y="412"/>
                    </a:lnTo>
                    <a:lnTo>
                      <a:pt x="562" y="401"/>
                    </a:lnTo>
                    <a:lnTo>
                      <a:pt x="574" y="401"/>
                    </a:lnTo>
                    <a:lnTo>
                      <a:pt x="574" y="389"/>
                    </a:lnTo>
                    <a:lnTo>
                      <a:pt x="608" y="345"/>
                    </a:lnTo>
                    <a:lnTo>
                      <a:pt x="620" y="334"/>
                    </a:lnTo>
                    <a:lnTo>
                      <a:pt x="620" y="322"/>
                    </a:lnTo>
                    <a:lnTo>
                      <a:pt x="631" y="311"/>
                    </a:lnTo>
                    <a:lnTo>
                      <a:pt x="631" y="303"/>
                    </a:lnTo>
                    <a:lnTo>
                      <a:pt x="633" y="299"/>
                    </a:lnTo>
                    <a:lnTo>
                      <a:pt x="635" y="295"/>
                    </a:lnTo>
                    <a:lnTo>
                      <a:pt x="637" y="293"/>
                    </a:lnTo>
                    <a:lnTo>
                      <a:pt x="639" y="289"/>
                    </a:lnTo>
                    <a:lnTo>
                      <a:pt x="641" y="286"/>
                    </a:lnTo>
                    <a:lnTo>
                      <a:pt x="643" y="282"/>
                    </a:lnTo>
                    <a:lnTo>
                      <a:pt x="643" y="276"/>
                    </a:lnTo>
                    <a:lnTo>
                      <a:pt x="647" y="270"/>
                    </a:lnTo>
                    <a:lnTo>
                      <a:pt x="650" y="266"/>
                    </a:lnTo>
                    <a:lnTo>
                      <a:pt x="652" y="263"/>
                    </a:lnTo>
                    <a:lnTo>
                      <a:pt x="654" y="261"/>
                    </a:lnTo>
                    <a:lnTo>
                      <a:pt x="654" y="257"/>
                    </a:lnTo>
                    <a:lnTo>
                      <a:pt x="654" y="253"/>
                    </a:lnTo>
                    <a:lnTo>
                      <a:pt x="654" y="247"/>
                    </a:lnTo>
                    <a:lnTo>
                      <a:pt x="654" y="242"/>
                    </a:lnTo>
                    <a:lnTo>
                      <a:pt x="677" y="230"/>
                    </a:lnTo>
                    <a:lnTo>
                      <a:pt x="654" y="230"/>
                    </a:lnTo>
                    <a:lnTo>
                      <a:pt x="654" y="242"/>
                    </a:lnTo>
                    <a:lnTo>
                      <a:pt x="643" y="253"/>
                    </a:lnTo>
                    <a:lnTo>
                      <a:pt x="631" y="253"/>
                    </a:lnTo>
                    <a:lnTo>
                      <a:pt x="643" y="242"/>
                    </a:lnTo>
                    <a:lnTo>
                      <a:pt x="643" y="230"/>
                    </a:lnTo>
                    <a:lnTo>
                      <a:pt x="677" y="207"/>
                    </a:lnTo>
                    <a:lnTo>
                      <a:pt x="689" y="195"/>
                    </a:lnTo>
                    <a:lnTo>
                      <a:pt x="689" y="184"/>
                    </a:lnTo>
                    <a:lnTo>
                      <a:pt x="700" y="184"/>
                    </a:lnTo>
                    <a:lnTo>
                      <a:pt x="704" y="180"/>
                    </a:lnTo>
                    <a:lnTo>
                      <a:pt x="708" y="174"/>
                    </a:lnTo>
                    <a:lnTo>
                      <a:pt x="712" y="171"/>
                    </a:lnTo>
                    <a:lnTo>
                      <a:pt x="718" y="167"/>
                    </a:lnTo>
                    <a:lnTo>
                      <a:pt x="721" y="163"/>
                    </a:lnTo>
                    <a:lnTo>
                      <a:pt x="725" y="157"/>
                    </a:lnTo>
                    <a:lnTo>
                      <a:pt x="729" y="153"/>
                    </a:lnTo>
                    <a:lnTo>
                      <a:pt x="735" y="149"/>
                    </a:lnTo>
                    <a:lnTo>
                      <a:pt x="741" y="149"/>
                    </a:lnTo>
                    <a:lnTo>
                      <a:pt x="744" y="147"/>
                    </a:lnTo>
                    <a:lnTo>
                      <a:pt x="750" y="146"/>
                    </a:lnTo>
                    <a:lnTo>
                      <a:pt x="754" y="142"/>
                    </a:lnTo>
                    <a:lnTo>
                      <a:pt x="758" y="140"/>
                    </a:lnTo>
                    <a:lnTo>
                      <a:pt x="760" y="136"/>
                    </a:lnTo>
                    <a:lnTo>
                      <a:pt x="764" y="130"/>
                    </a:lnTo>
                    <a:lnTo>
                      <a:pt x="769" y="126"/>
                    </a:lnTo>
                    <a:lnTo>
                      <a:pt x="837" y="126"/>
                    </a:lnTo>
                    <a:lnTo>
                      <a:pt x="837" y="138"/>
                    </a:lnTo>
                    <a:lnTo>
                      <a:pt x="842" y="138"/>
                    </a:lnTo>
                    <a:lnTo>
                      <a:pt x="846" y="138"/>
                    </a:lnTo>
                    <a:lnTo>
                      <a:pt x="848" y="138"/>
                    </a:lnTo>
                    <a:lnTo>
                      <a:pt x="846" y="138"/>
                    </a:lnTo>
                    <a:lnTo>
                      <a:pt x="842" y="138"/>
                    </a:lnTo>
                    <a:lnTo>
                      <a:pt x="837" y="138"/>
                    </a:lnTo>
                    <a:lnTo>
                      <a:pt x="860" y="138"/>
                    </a:lnTo>
                    <a:lnTo>
                      <a:pt x="860" y="149"/>
                    </a:lnTo>
                    <a:lnTo>
                      <a:pt x="837" y="149"/>
                    </a:lnTo>
                    <a:lnTo>
                      <a:pt x="837" y="161"/>
                    </a:lnTo>
                    <a:lnTo>
                      <a:pt x="894" y="172"/>
                    </a:lnTo>
                    <a:lnTo>
                      <a:pt x="929" y="172"/>
                    </a:lnTo>
                    <a:lnTo>
                      <a:pt x="940" y="184"/>
                    </a:lnTo>
                    <a:lnTo>
                      <a:pt x="946" y="184"/>
                    </a:lnTo>
                    <a:lnTo>
                      <a:pt x="952" y="184"/>
                    </a:lnTo>
                    <a:lnTo>
                      <a:pt x="956" y="184"/>
                    </a:lnTo>
                    <a:lnTo>
                      <a:pt x="959" y="184"/>
                    </a:lnTo>
                    <a:lnTo>
                      <a:pt x="963" y="186"/>
                    </a:lnTo>
                    <a:lnTo>
                      <a:pt x="967" y="188"/>
                    </a:lnTo>
                    <a:lnTo>
                      <a:pt x="971" y="190"/>
                    </a:lnTo>
                    <a:lnTo>
                      <a:pt x="975" y="195"/>
                    </a:lnTo>
                    <a:lnTo>
                      <a:pt x="998" y="195"/>
                    </a:lnTo>
                    <a:lnTo>
                      <a:pt x="1009" y="207"/>
                    </a:lnTo>
                    <a:lnTo>
                      <a:pt x="1009" y="218"/>
                    </a:lnTo>
                    <a:lnTo>
                      <a:pt x="1021" y="230"/>
                    </a:lnTo>
                    <a:lnTo>
                      <a:pt x="1021" y="242"/>
                    </a:lnTo>
                    <a:lnTo>
                      <a:pt x="998" y="265"/>
                    </a:lnTo>
                    <a:lnTo>
                      <a:pt x="990" y="265"/>
                    </a:lnTo>
                    <a:lnTo>
                      <a:pt x="984" y="265"/>
                    </a:lnTo>
                    <a:lnTo>
                      <a:pt x="977" y="265"/>
                    </a:lnTo>
                    <a:lnTo>
                      <a:pt x="969" y="265"/>
                    </a:lnTo>
                    <a:lnTo>
                      <a:pt x="961" y="265"/>
                    </a:lnTo>
                    <a:lnTo>
                      <a:pt x="956" y="265"/>
                    </a:lnTo>
                    <a:lnTo>
                      <a:pt x="948" y="265"/>
                    </a:lnTo>
                    <a:lnTo>
                      <a:pt x="940" y="265"/>
                    </a:lnTo>
                    <a:lnTo>
                      <a:pt x="929" y="253"/>
                    </a:lnTo>
                    <a:lnTo>
                      <a:pt x="925" y="253"/>
                    </a:lnTo>
                    <a:lnTo>
                      <a:pt x="921" y="253"/>
                    </a:lnTo>
                    <a:lnTo>
                      <a:pt x="915" y="253"/>
                    </a:lnTo>
                    <a:lnTo>
                      <a:pt x="911" y="253"/>
                    </a:lnTo>
                    <a:lnTo>
                      <a:pt x="908" y="253"/>
                    </a:lnTo>
                    <a:lnTo>
                      <a:pt x="904" y="253"/>
                    </a:lnTo>
                    <a:lnTo>
                      <a:pt x="900" y="253"/>
                    </a:lnTo>
                    <a:lnTo>
                      <a:pt x="894" y="253"/>
                    </a:lnTo>
                    <a:lnTo>
                      <a:pt x="894" y="265"/>
                    </a:lnTo>
                    <a:lnTo>
                      <a:pt x="917" y="276"/>
                    </a:lnTo>
                    <a:lnTo>
                      <a:pt x="929" y="276"/>
                    </a:lnTo>
                    <a:lnTo>
                      <a:pt x="940" y="311"/>
                    </a:lnTo>
                    <a:lnTo>
                      <a:pt x="952" y="345"/>
                    </a:lnTo>
                    <a:lnTo>
                      <a:pt x="975" y="345"/>
                    </a:lnTo>
                    <a:lnTo>
                      <a:pt x="975" y="357"/>
                    </a:lnTo>
                    <a:lnTo>
                      <a:pt x="982" y="357"/>
                    </a:lnTo>
                    <a:lnTo>
                      <a:pt x="986" y="357"/>
                    </a:lnTo>
                    <a:lnTo>
                      <a:pt x="990" y="357"/>
                    </a:lnTo>
                    <a:lnTo>
                      <a:pt x="994" y="357"/>
                    </a:lnTo>
                    <a:lnTo>
                      <a:pt x="996" y="357"/>
                    </a:lnTo>
                    <a:lnTo>
                      <a:pt x="998" y="355"/>
                    </a:lnTo>
                    <a:lnTo>
                      <a:pt x="998" y="351"/>
                    </a:lnTo>
                    <a:lnTo>
                      <a:pt x="998" y="345"/>
                    </a:lnTo>
                    <a:lnTo>
                      <a:pt x="1009" y="334"/>
                    </a:lnTo>
                    <a:lnTo>
                      <a:pt x="975" y="311"/>
                    </a:lnTo>
                    <a:lnTo>
                      <a:pt x="982" y="311"/>
                    </a:lnTo>
                    <a:lnTo>
                      <a:pt x="990" y="311"/>
                    </a:lnTo>
                    <a:lnTo>
                      <a:pt x="996" y="311"/>
                    </a:lnTo>
                    <a:lnTo>
                      <a:pt x="1004" y="311"/>
                    </a:lnTo>
                    <a:lnTo>
                      <a:pt x="1011" y="311"/>
                    </a:lnTo>
                    <a:lnTo>
                      <a:pt x="1019" y="311"/>
                    </a:lnTo>
                    <a:lnTo>
                      <a:pt x="1025" y="311"/>
                    </a:lnTo>
                    <a:lnTo>
                      <a:pt x="1032" y="311"/>
                    </a:lnTo>
                    <a:lnTo>
                      <a:pt x="1032" y="299"/>
                    </a:lnTo>
                    <a:lnTo>
                      <a:pt x="1021" y="299"/>
                    </a:lnTo>
                    <a:lnTo>
                      <a:pt x="1009" y="288"/>
                    </a:lnTo>
                    <a:lnTo>
                      <a:pt x="1021" y="288"/>
                    </a:lnTo>
                    <a:lnTo>
                      <a:pt x="1009" y="276"/>
                    </a:lnTo>
                    <a:lnTo>
                      <a:pt x="1044" y="230"/>
                    </a:lnTo>
                    <a:lnTo>
                      <a:pt x="1067" y="230"/>
                    </a:lnTo>
                    <a:lnTo>
                      <a:pt x="1067" y="242"/>
                    </a:lnTo>
                    <a:lnTo>
                      <a:pt x="1067" y="238"/>
                    </a:lnTo>
                    <a:lnTo>
                      <a:pt x="1067" y="232"/>
                    </a:lnTo>
                    <a:lnTo>
                      <a:pt x="1067" y="228"/>
                    </a:lnTo>
                    <a:lnTo>
                      <a:pt x="1067" y="224"/>
                    </a:lnTo>
                    <a:lnTo>
                      <a:pt x="1067" y="220"/>
                    </a:lnTo>
                    <a:lnTo>
                      <a:pt x="1067" y="215"/>
                    </a:lnTo>
                    <a:lnTo>
                      <a:pt x="1067" y="211"/>
                    </a:lnTo>
                    <a:lnTo>
                      <a:pt x="1067" y="207"/>
                    </a:lnTo>
                    <a:lnTo>
                      <a:pt x="1044" y="161"/>
                    </a:lnTo>
                    <a:lnTo>
                      <a:pt x="1021" y="161"/>
                    </a:lnTo>
                    <a:lnTo>
                      <a:pt x="1021" y="149"/>
                    </a:lnTo>
                    <a:lnTo>
                      <a:pt x="1067" y="149"/>
                    </a:lnTo>
                    <a:lnTo>
                      <a:pt x="1071" y="153"/>
                    </a:lnTo>
                    <a:lnTo>
                      <a:pt x="1075" y="157"/>
                    </a:lnTo>
                    <a:lnTo>
                      <a:pt x="1077" y="159"/>
                    </a:lnTo>
                    <a:lnTo>
                      <a:pt x="1078" y="159"/>
                    </a:lnTo>
                    <a:lnTo>
                      <a:pt x="1078" y="161"/>
                    </a:lnTo>
                    <a:lnTo>
                      <a:pt x="1078" y="163"/>
                    </a:lnTo>
                    <a:lnTo>
                      <a:pt x="1078" y="167"/>
                    </a:lnTo>
                    <a:lnTo>
                      <a:pt x="1078" y="172"/>
                    </a:lnTo>
                    <a:lnTo>
                      <a:pt x="1067" y="172"/>
                    </a:lnTo>
                    <a:lnTo>
                      <a:pt x="1067" y="174"/>
                    </a:lnTo>
                    <a:lnTo>
                      <a:pt x="1067" y="178"/>
                    </a:lnTo>
                    <a:lnTo>
                      <a:pt x="1067" y="180"/>
                    </a:lnTo>
                    <a:lnTo>
                      <a:pt x="1067" y="184"/>
                    </a:lnTo>
                    <a:lnTo>
                      <a:pt x="1067" y="186"/>
                    </a:lnTo>
                    <a:lnTo>
                      <a:pt x="1067" y="190"/>
                    </a:lnTo>
                    <a:lnTo>
                      <a:pt x="1067" y="192"/>
                    </a:lnTo>
                    <a:lnTo>
                      <a:pt x="1067" y="195"/>
                    </a:lnTo>
                    <a:lnTo>
                      <a:pt x="1071" y="195"/>
                    </a:lnTo>
                    <a:lnTo>
                      <a:pt x="1075" y="195"/>
                    </a:lnTo>
                    <a:lnTo>
                      <a:pt x="1080" y="195"/>
                    </a:lnTo>
                    <a:lnTo>
                      <a:pt x="1084" y="195"/>
                    </a:lnTo>
                    <a:lnTo>
                      <a:pt x="1088" y="195"/>
                    </a:lnTo>
                    <a:lnTo>
                      <a:pt x="1092" y="195"/>
                    </a:lnTo>
                    <a:lnTo>
                      <a:pt x="1098" y="195"/>
                    </a:lnTo>
                    <a:lnTo>
                      <a:pt x="1101" y="195"/>
                    </a:lnTo>
                    <a:lnTo>
                      <a:pt x="1101" y="149"/>
                    </a:lnTo>
                    <a:lnTo>
                      <a:pt x="1113" y="126"/>
                    </a:lnTo>
                    <a:lnTo>
                      <a:pt x="1125" y="115"/>
                    </a:lnTo>
                    <a:lnTo>
                      <a:pt x="1136" y="115"/>
                    </a:lnTo>
                    <a:lnTo>
                      <a:pt x="1148" y="103"/>
                    </a:lnTo>
                    <a:lnTo>
                      <a:pt x="1171" y="103"/>
                    </a:lnTo>
                    <a:lnTo>
                      <a:pt x="1159" y="92"/>
                    </a:lnTo>
                    <a:lnTo>
                      <a:pt x="1171" y="92"/>
                    </a:lnTo>
                    <a:lnTo>
                      <a:pt x="1182" y="80"/>
                    </a:lnTo>
                    <a:lnTo>
                      <a:pt x="1205" y="80"/>
                    </a:lnTo>
                    <a:lnTo>
                      <a:pt x="1217" y="92"/>
                    </a:lnTo>
                    <a:lnTo>
                      <a:pt x="1228" y="92"/>
                    </a:lnTo>
                    <a:lnTo>
                      <a:pt x="1272" y="115"/>
                    </a:lnTo>
                    <a:lnTo>
                      <a:pt x="1284" y="103"/>
                    </a:lnTo>
                    <a:lnTo>
                      <a:pt x="1284" y="92"/>
                    </a:lnTo>
                    <a:lnTo>
                      <a:pt x="1295" y="80"/>
                    </a:lnTo>
                    <a:lnTo>
                      <a:pt x="1307" y="80"/>
                    </a:lnTo>
                    <a:lnTo>
                      <a:pt x="1307" y="69"/>
                    </a:lnTo>
                    <a:lnTo>
                      <a:pt x="1313" y="65"/>
                    </a:lnTo>
                    <a:lnTo>
                      <a:pt x="1316" y="61"/>
                    </a:lnTo>
                    <a:lnTo>
                      <a:pt x="1320" y="59"/>
                    </a:lnTo>
                    <a:lnTo>
                      <a:pt x="1322" y="57"/>
                    </a:lnTo>
                    <a:lnTo>
                      <a:pt x="1326" y="57"/>
                    </a:lnTo>
                    <a:lnTo>
                      <a:pt x="1330" y="57"/>
                    </a:lnTo>
                    <a:lnTo>
                      <a:pt x="1336" y="57"/>
                    </a:lnTo>
                    <a:lnTo>
                      <a:pt x="1341" y="57"/>
                    </a:lnTo>
                    <a:lnTo>
                      <a:pt x="1353" y="46"/>
                    </a:lnTo>
                    <a:lnTo>
                      <a:pt x="1376" y="46"/>
                    </a:lnTo>
                    <a:lnTo>
                      <a:pt x="1422" y="80"/>
                    </a:lnTo>
                    <a:lnTo>
                      <a:pt x="1434" y="103"/>
                    </a:lnTo>
                    <a:lnTo>
                      <a:pt x="1434" y="126"/>
                    </a:lnTo>
                    <a:lnTo>
                      <a:pt x="1445" y="138"/>
                    </a:lnTo>
                    <a:lnTo>
                      <a:pt x="1445" y="149"/>
                    </a:lnTo>
                    <a:lnTo>
                      <a:pt x="1468" y="138"/>
                    </a:lnTo>
                    <a:lnTo>
                      <a:pt x="1457" y="92"/>
                    </a:lnTo>
                    <a:lnTo>
                      <a:pt x="1457" y="69"/>
                    </a:lnTo>
                    <a:lnTo>
                      <a:pt x="1491" y="57"/>
                    </a:lnTo>
                    <a:lnTo>
                      <a:pt x="1503" y="57"/>
                    </a:lnTo>
                    <a:lnTo>
                      <a:pt x="1512" y="53"/>
                    </a:lnTo>
                    <a:lnTo>
                      <a:pt x="1520" y="48"/>
                    </a:lnTo>
                    <a:lnTo>
                      <a:pt x="1529" y="42"/>
                    </a:lnTo>
                    <a:lnTo>
                      <a:pt x="1537" y="34"/>
                    </a:lnTo>
                    <a:lnTo>
                      <a:pt x="1545" y="27"/>
                    </a:lnTo>
                    <a:lnTo>
                      <a:pt x="1553" y="19"/>
                    </a:lnTo>
                    <a:lnTo>
                      <a:pt x="1560" y="11"/>
                    </a:lnTo>
                    <a:lnTo>
                      <a:pt x="1595" y="0"/>
                    </a:lnTo>
                    <a:lnTo>
                      <a:pt x="1618" y="0"/>
                    </a:lnTo>
                    <a:lnTo>
                      <a:pt x="1708" y="57"/>
                    </a:lnTo>
                    <a:lnTo>
                      <a:pt x="1766" y="57"/>
                    </a:lnTo>
                    <a:lnTo>
                      <a:pt x="1777" y="69"/>
                    </a:lnTo>
                    <a:lnTo>
                      <a:pt x="1785" y="69"/>
                    </a:lnTo>
                    <a:lnTo>
                      <a:pt x="1791" y="71"/>
                    </a:lnTo>
                    <a:lnTo>
                      <a:pt x="1796" y="73"/>
                    </a:lnTo>
                    <a:lnTo>
                      <a:pt x="1800" y="75"/>
                    </a:lnTo>
                    <a:lnTo>
                      <a:pt x="1806" y="77"/>
                    </a:lnTo>
                    <a:lnTo>
                      <a:pt x="1812" y="78"/>
                    </a:lnTo>
                    <a:lnTo>
                      <a:pt x="1817" y="80"/>
                    </a:lnTo>
                    <a:lnTo>
                      <a:pt x="1823" y="80"/>
                    </a:lnTo>
                    <a:lnTo>
                      <a:pt x="1835" y="92"/>
                    </a:lnTo>
                    <a:lnTo>
                      <a:pt x="1823" y="92"/>
                    </a:lnTo>
                    <a:lnTo>
                      <a:pt x="1823" y="96"/>
                    </a:lnTo>
                    <a:lnTo>
                      <a:pt x="1823" y="98"/>
                    </a:lnTo>
                    <a:lnTo>
                      <a:pt x="1823" y="101"/>
                    </a:lnTo>
                    <a:lnTo>
                      <a:pt x="1823" y="103"/>
                    </a:lnTo>
                    <a:lnTo>
                      <a:pt x="1823" y="107"/>
                    </a:lnTo>
                    <a:lnTo>
                      <a:pt x="1823" y="109"/>
                    </a:lnTo>
                    <a:lnTo>
                      <a:pt x="1823" y="113"/>
                    </a:lnTo>
                    <a:lnTo>
                      <a:pt x="1823" y="115"/>
                    </a:lnTo>
                    <a:lnTo>
                      <a:pt x="1846" y="115"/>
                    </a:lnTo>
                    <a:lnTo>
                      <a:pt x="1869" y="115"/>
                    </a:lnTo>
                    <a:lnTo>
                      <a:pt x="1892" y="115"/>
                    </a:lnTo>
                    <a:lnTo>
                      <a:pt x="1915" y="115"/>
                    </a:lnTo>
                    <a:lnTo>
                      <a:pt x="1938" y="115"/>
                    </a:lnTo>
                    <a:lnTo>
                      <a:pt x="1961" y="115"/>
                    </a:lnTo>
                    <a:lnTo>
                      <a:pt x="1984" y="115"/>
                    </a:lnTo>
                    <a:lnTo>
                      <a:pt x="2007" y="115"/>
                    </a:lnTo>
                    <a:lnTo>
                      <a:pt x="2042" y="126"/>
                    </a:lnTo>
                    <a:lnTo>
                      <a:pt x="2053" y="138"/>
                    </a:lnTo>
                    <a:lnTo>
                      <a:pt x="2100" y="149"/>
                    </a:lnTo>
                    <a:lnTo>
                      <a:pt x="2109" y="155"/>
                    </a:lnTo>
                    <a:lnTo>
                      <a:pt x="2119" y="157"/>
                    </a:lnTo>
                    <a:lnTo>
                      <a:pt x="2128" y="159"/>
                    </a:lnTo>
                    <a:lnTo>
                      <a:pt x="2138" y="161"/>
                    </a:lnTo>
                    <a:lnTo>
                      <a:pt x="2147" y="161"/>
                    </a:lnTo>
                    <a:lnTo>
                      <a:pt x="2157" y="161"/>
                    </a:lnTo>
                    <a:lnTo>
                      <a:pt x="2167" y="161"/>
                    </a:lnTo>
                    <a:lnTo>
                      <a:pt x="2178" y="161"/>
                    </a:lnTo>
                    <a:lnTo>
                      <a:pt x="2190" y="126"/>
                    </a:lnTo>
                    <a:lnTo>
                      <a:pt x="2195" y="132"/>
                    </a:lnTo>
                    <a:lnTo>
                      <a:pt x="2201" y="136"/>
                    </a:lnTo>
                    <a:lnTo>
                      <a:pt x="2207" y="142"/>
                    </a:lnTo>
                    <a:lnTo>
                      <a:pt x="2213" y="147"/>
                    </a:lnTo>
                    <a:lnTo>
                      <a:pt x="2217" y="153"/>
                    </a:lnTo>
                    <a:lnTo>
                      <a:pt x="2220" y="159"/>
                    </a:lnTo>
                    <a:lnTo>
                      <a:pt x="2224" y="167"/>
                    </a:lnTo>
                    <a:lnTo>
                      <a:pt x="2224" y="172"/>
                    </a:lnTo>
                    <a:lnTo>
                      <a:pt x="2236" y="172"/>
                    </a:lnTo>
                    <a:lnTo>
                      <a:pt x="2247" y="207"/>
                    </a:lnTo>
                    <a:lnTo>
                      <a:pt x="2397" y="218"/>
                    </a:lnTo>
                    <a:lnTo>
                      <a:pt x="2432" y="207"/>
                    </a:lnTo>
                    <a:lnTo>
                      <a:pt x="2466" y="207"/>
                    </a:lnTo>
                    <a:lnTo>
                      <a:pt x="2481" y="203"/>
                    </a:lnTo>
                    <a:lnTo>
                      <a:pt x="2495" y="201"/>
                    </a:lnTo>
                    <a:lnTo>
                      <a:pt x="2510" y="199"/>
                    </a:lnTo>
                    <a:lnTo>
                      <a:pt x="2524" y="197"/>
                    </a:lnTo>
                    <a:lnTo>
                      <a:pt x="2537" y="195"/>
                    </a:lnTo>
                    <a:lnTo>
                      <a:pt x="2551" y="195"/>
                    </a:lnTo>
                    <a:lnTo>
                      <a:pt x="2564" y="195"/>
                    </a:lnTo>
                    <a:lnTo>
                      <a:pt x="2579" y="195"/>
                    </a:lnTo>
                    <a:lnTo>
                      <a:pt x="2599" y="190"/>
                    </a:lnTo>
                    <a:lnTo>
                      <a:pt x="2618" y="186"/>
                    </a:lnTo>
                    <a:lnTo>
                      <a:pt x="2635" y="184"/>
                    </a:lnTo>
                    <a:lnTo>
                      <a:pt x="2654" y="184"/>
                    </a:lnTo>
                    <a:lnTo>
                      <a:pt x="2671" y="184"/>
                    </a:lnTo>
                    <a:lnTo>
                      <a:pt x="2691" y="184"/>
                    </a:lnTo>
                    <a:lnTo>
                      <a:pt x="2710" y="184"/>
                    </a:lnTo>
                    <a:lnTo>
                      <a:pt x="2729" y="184"/>
                    </a:lnTo>
                    <a:lnTo>
                      <a:pt x="2744" y="184"/>
                    </a:lnTo>
                    <a:lnTo>
                      <a:pt x="2758" y="186"/>
                    </a:lnTo>
                    <a:lnTo>
                      <a:pt x="2769" y="188"/>
                    </a:lnTo>
                    <a:lnTo>
                      <a:pt x="2783" y="190"/>
                    </a:lnTo>
                    <a:lnTo>
                      <a:pt x="2794" y="194"/>
                    </a:lnTo>
                    <a:lnTo>
                      <a:pt x="2806" y="197"/>
                    </a:lnTo>
                    <a:lnTo>
                      <a:pt x="2819" y="201"/>
                    </a:lnTo>
                    <a:lnTo>
                      <a:pt x="2833" y="207"/>
                    </a:lnTo>
                    <a:lnTo>
                      <a:pt x="2821" y="207"/>
                    </a:lnTo>
                    <a:lnTo>
                      <a:pt x="2815" y="213"/>
                    </a:lnTo>
                    <a:lnTo>
                      <a:pt x="2808" y="217"/>
                    </a:lnTo>
                    <a:lnTo>
                      <a:pt x="2802" y="218"/>
                    </a:lnTo>
                    <a:lnTo>
                      <a:pt x="2794" y="218"/>
                    </a:lnTo>
                    <a:lnTo>
                      <a:pt x="2789" y="218"/>
                    </a:lnTo>
                    <a:lnTo>
                      <a:pt x="2781" y="218"/>
                    </a:lnTo>
                    <a:lnTo>
                      <a:pt x="2773" y="218"/>
                    </a:lnTo>
                    <a:lnTo>
                      <a:pt x="2764" y="218"/>
                    </a:lnTo>
                    <a:lnTo>
                      <a:pt x="2752" y="207"/>
                    </a:lnTo>
                    <a:lnTo>
                      <a:pt x="2729" y="207"/>
                    </a:lnTo>
                    <a:lnTo>
                      <a:pt x="2718" y="218"/>
                    </a:lnTo>
                    <a:lnTo>
                      <a:pt x="2729" y="218"/>
                    </a:lnTo>
                    <a:lnTo>
                      <a:pt x="2729" y="230"/>
                    </a:lnTo>
                    <a:lnTo>
                      <a:pt x="2741" y="230"/>
                    </a:lnTo>
                    <a:lnTo>
                      <a:pt x="2741" y="242"/>
                    </a:lnTo>
                    <a:lnTo>
                      <a:pt x="2752" y="242"/>
                    </a:lnTo>
                    <a:lnTo>
                      <a:pt x="2758" y="245"/>
                    </a:lnTo>
                    <a:lnTo>
                      <a:pt x="2762" y="249"/>
                    </a:lnTo>
                    <a:lnTo>
                      <a:pt x="2764" y="251"/>
                    </a:lnTo>
                    <a:lnTo>
                      <a:pt x="2767" y="253"/>
                    </a:lnTo>
                    <a:lnTo>
                      <a:pt x="2769" y="253"/>
                    </a:lnTo>
                    <a:lnTo>
                      <a:pt x="2773" y="253"/>
                    </a:lnTo>
                    <a:lnTo>
                      <a:pt x="2779" y="253"/>
                    </a:lnTo>
                    <a:lnTo>
                      <a:pt x="2787" y="253"/>
                    </a:lnTo>
                    <a:lnTo>
                      <a:pt x="2787" y="276"/>
                    </a:lnTo>
                    <a:lnTo>
                      <a:pt x="2783" y="280"/>
                    </a:lnTo>
                    <a:lnTo>
                      <a:pt x="2779" y="284"/>
                    </a:lnTo>
                    <a:lnTo>
                      <a:pt x="2773" y="288"/>
                    </a:lnTo>
                    <a:lnTo>
                      <a:pt x="2769" y="293"/>
                    </a:lnTo>
                    <a:lnTo>
                      <a:pt x="2766" y="297"/>
                    </a:lnTo>
                    <a:lnTo>
                      <a:pt x="2762" y="301"/>
                    </a:lnTo>
                    <a:lnTo>
                      <a:pt x="2756" y="305"/>
                    </a:lnTo>
                    <a:lnTo>
                      <a:pt x="2752" y="311"/>
                    </a:lnTo>
                    <a:lnTo>
                      <a:pt x="2718" y="322"/>
                    </a:lnTo>
                    <a:lnTo>
                      <a:pt x="2683" y="322"/>
                    </a:lnTo>
                    <a:lnTo>
                      <a:pt x="2694" y="322"/>
                    </a:lnTo>
                    <a:lnTo>
                      <a:pt x="2694" y="345"/>
                    </a:lnTo>
                    <a:lnTo>
                      <a:pt x="2700" y="345"/>
                    </a:lnTo>
                    <a:lnTo>
                      <a:pt x="2706" y="347"/>
                    </a:lnTo>
                    <a:lnTo>
                      <a:pt x="2710" y="349"/>
                    </a:lnTo>
                    <a:lnTo>
                      <a:pt x="2714" y="351"/>
                    </a:lnTo>
                    <a:lnTo>
                      <a:pt x="2718" y="355"/>
                    </a:lnTo>
                    <a:lnTo>
                      <a:pt x="2721" y="359"/>
                    </a:lnTo>
                    <a:lnTo>
                      <a:pt x="2725" y="362"/>
                    </a:lnTo>
                    <a:lnTo>
                      <a:pt x="2729" y="368"/>
                    </a:lnTo>
                    <a:lnTo>
                      <a:pt x="2741" y="368"/>
                    </a:lnTo>
                    <a:lnTo>
                      <a:pt x="2752" y="378"/>
                    </a:lnTo>
                    <a:lnTo>
                      <a:pt x="2764" y="378"/>
                    </a:lnTo>
                    <a:lnTo>
                      <a:pt x="2764" y="389"/>
                    </a:lnTo>
                    <a:lnTo>
                      <a:pt x="2775" y="401"/>
                    </a:lnTo>
                    <a:lnTo>
                      <a:pt x="2775" y="424"/>
                    </a:lnTo>
                    <a:lnTo>
                      <a:pt x="2787" y="435"/>
                    </a:lnTo>
                    <a:lnTo>
                      <a:pt x="2787" y="447"/>
                    </a:lnTo>
                    <a:lnTo>
                      <a:pt x="2792" y="453"/>
                    </a:lnTo>
                    <a:lnTo>
                      <a:pt x="2794" y="458"/>
                    </a:lnTo>
                    <a:lnTo>
                      <a:pt x="2798" y="464"/>
                    </a:lnTo>
                    <a:lnTo>
                      <a:pt x="2798" y="468"/>
                    </a:lnTo>
                    <a:lnTo>
                      <a:pt x="2798" y="474"/>
                    </a:lnTo>
                    <a:lnTo>
                      <a:pt x="2798" y="479"/>
                    </a:lnTo>
                    <a:lnTo>
                      <a:pt x="2798" y="485"/>
                    </a:lnTo>
                    <a:lnTo>
                      <a:pt x="2798" y="493"/>
                    </a:lnTo>
                    <a:lnTo>
                      <a:pt x="2798" y="516"/>
                    </a:lnTo>
                    <a:lnTo>
                      <a:pt x="2787" y="527"/>
                    </a:lnTo>
                    <a:lnTo>
                      <a:pt x="2741" y="527"/>
                    </a:lnTo>
                    <a:lnTo>
                      <a:pt x="2729" y="516"/>
                    </a:lnTo>
                    <a:lnTo>
                      <a:pt x="2718" y="516"/>
                    </a:lnTo>
                    <a:lnTo>
                      <a:pt x="2706" y="504"/>
                    </a:lnTo>
                    <a:lnTo>
                      <a:pt x="2706" y="493"/>
                    </a:lnTo>
                    <a:lnTo>
                      <a:pt x="2671" y="447"/>
                    </a:lnTo>
                    <a:lnTo>
                      <a:pt x="2637" y="412"/>
                    </a:lnTo>
                    <a:lnTo>
                      <a:pt x="2631" y="401"/>
                    </a:lnTo>
                    <a:lnTo>
                      <a:pt x="2625" y="391"/>
                    </a:lnTo>
                    <a:lnTo>
                      <a:pt x="2620" y="380"/>
                    </a:lnTo>
                    <a:lnTo>
                      <a:pt x="2614" y="368"/>
                    </a:lnTo>
                    <a:lnTo>
                      <a:pt x="2610" y="357"/>
                    </a:lnTo>
                    <a:lnTo>
                      <a:pt x="2606" y="345"/>
                    </a:lnTo>
                    <a:lnTo>
                      <a:pt x="2604" y="334"/>
                    </a:lnTo>
                    <a:lnTo>
                      <a:pt x="2602" y="322"/>
                    </a:lnTo>
                    <a:lnTo>
                      <a:pt x="2597" y="322"/>
                    </a:lnTo>
                    <a:lnTo>
                      <a:pt x="2591" y="322"/>
                    </a:lnTo>
                    <a:lnTo>
                      <a:pt x="2585" y="322"/>
                    </a:lnTo>
                    <a:lnTo>
                      <a:pt x="2581" y="322"/>
                    </a:lnTo>
                    <a:lnTo>
                      <a:pt x="2576" y="322"/>
                    </a:lnTo>
                    <a:lnTo>
                      <a:pt x="2570" y="322"/>
                    </a:lnTo>
                    <a:lnTo>
                      <a:pt x="2564" y="322"/>
                    </a:lnTo>
                    <a:lnTo>
                      <a:pt x="2558" y="322"/>
                    </a:lnTo>
                    <a:lnTo>
                      <a:pt x="2547" y="334"/>
                    </a:lnTo>
                    <a:lnTo>
                      <a:pt x="2524" y="334"/>
                    </a:lnTo>
                    <a:lnTo>
                      <a:pt x="2503" y="334"/>
                    </a:lnTo>
                    <a:lnTo>
                      <a:pt x="2481" y="334"/>
                    </a:lnTo>
                    <a:lnTo>
                      <a:pt x="2460" y="334"/>
                    </a:lnTo>
                    <a:lnTo>
                      <a:pt x="2439" y="334"/>
                    </a:lnTo>
                    <a:lnTo>
                      <a:pt x="2416" y="334"/>
                    </a:lnTo>
                    <a:lnTo>
                      <a:pt x="2395" y="334"/>
                    </a:lnTo>
                    <a:lnTo>
                      <a:pt x="2374" y="334"/>
                    </a:lnTo>
                    <a:lnTo>
                      <a:pt x="2397" y="435"/>
                    </a:lnTo>
                    <a:lnTo>
                      <a:pt x="2405" y="439"/>
                    </a:lnTo>
                    <a:lnTo>
                      <a:pt x="2412" y="443"/>
                    </a:lnTo>
                    <a:lnTo>
                      <a:pt x="2420" y="447"/>
                    </a:lnTo>
                    <a:lnTo>
                      <a:pt x="2428" y="451"/>
                    </a:lnTo>
                    <a:lnTo>
                      <a:pt x="2433" y="454"/>
                    </a:lnTo>
                    <a:lnTo>
                      <a:pt x="2441" y="460"/>
                    </a:lnTo>
                    <a:lnTo>
                      <a:pt x="2447" y="464"/>
                    </a:lnTo>
                    <a:lnTo>
                      <a:pt x="2455" y="470"/>
                    </a:lnTo>
                    <a:lnTo>
                      <a:pt x="2478" y="481"/>
                    </a:lnTo>
                    <a:lnTo>
                      <a:pt x="2478" y="493"/>
                    </a:lnTo>
                    <a:lnTo>
                      <a:pt x="2476" y="504"/>
                    </a:lnTo>
                    <a:lnTo>
                      <a:pt x="2474" y="514"/>
                    </a:lnTo>
                    <a:lnTo>
                      <a:pt x="2470" y="524"/>
                    </a:lnTo>
                    <a:lnTo>
                      <a:pt x="2468" y="533"/>
                    </a:lnTo>
                    <a:lnTo>
                      <a:pt x="2464" y="543"/>
                    </a:lnTo>
                    <a:lnTo>
                      <a:pt x="2458" y="552"/>
                    </a:lnTo>
                    <a:lnTo>
                      <a:pt x="2455" y="562"/>
                    </a:lnTo>
                    <a:lnTo>
                      <a:pt x="2455" y="570"/>
                    </a:lnTo>
                    <a:lnTo>
                      <a:pt x="2453" y="575"/>
                    </a:lnTo>
                    <a:lnTo>
                      <a:pt x="2451" y="581"/>
                    </a:lnTo>
                    <a:lnTo>
                      <a:pt x="2447" y="587"/>
                    </a:lnTo>
                    <a:lnTo>
                      <a:pt x="2445" y="593"/>
                    </a:lnTo>
                    <a:lnTo>
                      <a:pt x="2441" y="598"/>
                    </a:lnTo>
                    <a:lnTo>
                      <a:pt x="2435" y="602"/>
                    </a:lnTo>
                    <a:lnTo>
                      <a:pt x="2432" y="608"/>
                    </a:lnTo>
                    <a:lnTo>
                      <a:pt x="2428" y="616"/>
                    </a:lnTo>
                    <a:lnTo>
                      <a:pt x="2422" y="625"/>
                    </a:lnTo>
                    <a:lnTo>
                      <a:pt x="2414" y="635"/>
                    </a:lnTo>
                    <a:lnTo>
                      <a:pt x="2409" y="644"/>
                    </a:lnTo>
                    <a:lnTo>
                      <a:pt x="2401" y="652"/>
                    </a:lnTo>
                    <a:lnTo>
                      <a:pt x="2391" y="660"/>
                    </a:lnTo>
                    <a:lnTo>
                      <a:pt x="2384" y="664"/>
                    </a:lnTo>
                    <a:lnTo>
                      <a:pt x="2374" y="666"/>
                    </a:lnTo>
                    <a:lnTo>
                      <a:pt x="2368" y="660"/>
                    </a:lnTo>
                    <a:lnTo>
                      <a:pt x="2362" y="656"/>
                    </a:lnTo>
                    <a:lnTo>
                      <a:pt x="2359" y="654"/>
                    </a:lnTo>
                    <a:lnTo>
                      <a:pt x="2353" y="654"/>
                    </a:lnTo>
                    <a:lnTo>
                      <a:pt x="2347" y="654"/>
                    </a:lnTo>
                    <a:lnTo>
                      <a:pt x="2341" y="654"/>
                    </a:lnTo>
                    <a:lnTo>
                      <a:pt x="2336" y="654"/>
                    </a:lnTo>
                    <a:lnTo>
                      <a:pt x="2328" y="654"/>
                    </a:lnTo>
                    <a:lnTo>
                      <a:pt x="2316" y="666"/>
                    </a:lnTo>
                    <a:lnTo>
                      <a:pt x="2316" y="671"/>
                    </a:lnTo>
                    <a:lnTo>
                      <a:pt x="2314" y="675"/>
                    </a:lnTo>
                    <a:lnTo>
                      <a:pt x="2313" y="679"/>
                    </a:lnTo>
                    <a:lnTo>
                      <a:pt x="2311" y="683"/>
                    </a:lnTo>
                    <a:lnTo>
                      <a:pt x="2309" y="685"/>
                    </a:lnTo>
                    <a:lnTo>
                      <a:pt x="2307" y="689"/>
                    </a:lnTo>
                    <a:lnTo>
                      <a:pt x="2305" y="694"/>
                    </a:lnTo>
                    <a:lnTo>
                      <a:pt x="2305" y="700"/>
                    </a:lnTo>
                    <a:lnTo>
                      <a:pt x="2305" y="706"/>
                    </a:lnTo>
                    <a:lnTo>
                      <a:pt x="2307" y="710"/>
                    </a:lnTo>
                    <a:lnTo>
                      <a:pt x="2309" y="713"/>
                    </a:lnTo>
                    <a:lnTo>
                      <a:pt x="2311" y="717"/>
                    </a:lnTo>
                    <a:lnTo>
                      <a:pt x="2313" y="719"/>
                    </a:lnTo>
                    <a:lnTo>
                      <a:pt x="2314" y="723"/>
                    </a:lnTo>
                    <a:lnTo>
                      <a:pt x="2316" y="729"/>
                    </a:lnTo>
                    <a:lnTo>
                      <a:pt x="2316" y="735"/>
                    </a:lnTo>
                    <a:lnTo>
                      <a:pt x="2309" y="735"/>
                    </a:lnTo>
                    <a:lnTo>
                      <a:pt x="2305" y="733"/>
                    </a:lnTo>
                    <a:lnTo>
                      <a:pt x="2299" y="733"/>
                    </a:lnTo>
                    <a:lnTo>
                      <a:pt x="2297" y="733"/>
                    </a:lnTo>
                    <a:lnTo>
                      <a:pt x="2295" y="733"/>
                    </a:lnTo>
                    <a:lnTo>
                      <a:pt x="2293" y="735"/>
                    </a:lnTo>
                    <a:lnTo>
                      <a:pt x="2293" y="738"/>
                    </a:lnTo>
                    <a:lnTo>
                      <a:pt x="2293" y="746"/>
                    </a:lnTo>
                    <a:lnTo>
                      <a:pt x="2282" y="746"/>
                    </a:lnTo>
                    <a:lnTo>
                      <a:pt x="2272" y="756"/>
                    </a:lnTo>
                    <a:lnTo>
                      <a:pt x="2265" y="763"/>
                    </a:lnTo>
                    <a:lnTo>
                      <a:pt x="2261" y="769"/>
                    </a:lnTo>
                    <a:lnTo>
                      <a:pt x="2259" y="773"/>
                    </a:lnTo>
                    <a:lnTo>
                      <a:pt x="2261" y="779"/>
                    </a:lnTo>
                    <a:lnTo>
                      <a:pt x="2265" y="784"/>
                    </a:lnTo>
                    <a:lnTo>
                      <a:pt x="2272" y="792"/>
                    </a:lnTo>
                    <a:lnTo>
                      <a:pt x="2282" y="804"/>
                    </a:lnTo>
                    <a:lnTo>
                      <a:pt x="2290" y="809"/>
                    </a:lnTo>
                    <a:lnTo>
                      <a:pt x="2295" y="815"/>
                    </a:lnTo>
                    <a:lnTo>
                      <a:pt x="2301" y="821"/>
                    </a:lnTo>
                    <a:lnTo>
                      <a:pt x="2305" y="829"/>
                    </a:lnTo>
                    <a:lnTo>
                      <a:pt x="2311" y="834"/>
                    </a:lnTo>
                    <a:lnTo>
                      <a:pt x="2314" y="842"/>
                    </a:lnTo>
                    <a:lnTo>
                      <a:pt x="2316" y="852"/>
                    </a:lnTo>
                    <a:lnTo>
                      <a:pt x="2316" y="859"/>
                    </a:lnTo>
                    <a:lnTo>
                      <a:pt x="2316" y="869"/>
                    </a:lnTo>
                    <a:lnTo>
                      <a:pt x="2316" y="875"/>
                    </a:lnTo>
                    <a:lnTo>
                      <a:pt x="2318" y="880"/>
                    </a:lnTo>
                    <a:lnTo>
                      <a:pt x="2316" y="886"/>
                    </a:lnTo>
                    <a:lnTo>
                      <a:pt x="2316" y="890"/>
                    </a:lnTo>
                    <a:lnTo>
                      <a:pt x="2314" y="896"/>
                    </a:lnTo>
                    <a:lnTo>
                      <a:pt x="2311" y="900"/>
                    </a:lnTo>
                    <a:lnTo>
                      <a:pt x="2305" y="905"/>
                    </a:lnTo>
                    <a:lnTo>
                      <a:pt x="2299" y="911"/>
                    </a:lnTo>
                    <a:lnTo>
                      <a:pt x="2293" y="915"/>
                    </a:lnTo>
                    <a:lnTo>
                      <a:pt x="2288" y="917"/>
                    </a:lnTo>
                    <a:lnTo>
                      <a:pt x="2282" y="919"/>
                    </a:lnTo>
                    <a:lnTo>
                      <a:pt x="2276" y="917"/>
                    </a:lnTo>
                    <a:lnTo>
                      <a:pt x="2270" y="915"/>
                    </a:lnTo>
                    <a:lnTo>
                      <a:pt x="2265" y="911"/>
                    </a:lnTo>
                    <a:lnTo>
                      <a:pt x="2259" y="905"/>
                    </a:lnTo>
                    <a:lnTo>
                      <a:pt x="2259" y="882"/>
                    </a:lnTo>
                    <a:lnTo>
                      <a:pt x="2247" y="848"/>
                    </a:lnTo>
                    <a:lnTo>
                      <a:pt x="2253" y="848"/>
                    </a:lnTo>
                    <a:lnTo>
                      <a:pt x="2257" y="848"/>
                    </a:lnTo>
                    <a:lnTo>
                      <a:pt x="2261" y="848"/>
                    </a:lnTo>
                    <a:lnTo>
                      <a:pt x="2261" y="846"/>
                    </a:lnTo>
                    <a:lnTo>
                      <a:pt x="2261" y="842"/>
                    </a:lnTo>
                    <a:lnTo>
                      <a:pt x="2261" y="838"/>
                    </a:lnTo>
                    <a:lnTo>
                      <a:pt x="2259" y="832"/>
                    </a:lnTo>
                    <a:lnTo>
                      <a:pt x="2259" y="827"/>
                    </a:lnTo>
                    <a:lnTo>
                      <a:pt x="2247" y="827"/>
                    </a:lnTo>
                    <a:lnTo>
                      <a:pt x="2213" y="827"/>
                    </a:lnTo>
                    <a:lnTo>
                      <a:pt x="2213" y="815"/>
                    </a:lnTo>
                    <a:lnTo>
                      <a:pt x="2224" y="815"/>
                    </a:lnTo>
                    <a:lnTo>
                      <a:pt x="2224" y="804"/>
                    </a:lnTo>
                    <a:lnTo>
                      <a:pt x="2213" y="792"/>
                    </a:lnTo>
                    <a:lnTo>
                      <a:pt x="2209" y="792"/>
                    </a:lnTo>
                    <a:lnTo>
                      <a:pt x="2205" y="792"/>
                    </a:lnTo>
                    <a:lnTo>
                      <a:pt x="2201" y="792"/>
                    </a:lnTo>
                    <a:lnTo>
                      <a:pt x="2195" y="792"/>
                    </a:lnTo>
                    <a:lnTo>
                      <a:pt x="2192" y="792"/>
                    </a:lnTo>
                    <a:lnTo>
                      <a:pt x="2188" y="792"/>
                    </a:lnTo>
                    <a:lnTo>
                      <a:pt x="2184" y="792"/>
                    </a:lnTo>
                    <a:lnTo>
                      <a:pt x="2178" y="792"/>
                    </a:lnTo>
                    <a:lnTo>
                      <a:pt x="2178" y="804"/>
                    </a:lnTo>
                    <a:lnTo>
                      <a:pt x="2144" y="827"/>
                    </a:lnTo>
                    <a:lnTo>
                      <a:pt x="2134" y="827"/>
                    </a:lnTo>
                    <a:lnTo>
                      <a:pt x="2134" y="792"/>
                    </a:lnTo>
                    <a:lnTo>
                      <a:pt x="2144" y="781"/>
                    </a:lnTo>
                    <a:lnTo>
                      <a:pt x="2134" y="769"/>
                    </a:lnTo>
                    <a:lnTo>
                      <a:pt x="2134" y="758"/>
                    </a:lnTo>
                    <a:lnTo>
                      <a:pt x="2111" y="781"/>
                    </a:lnTo>
                    <a:lnTo>
                      <a:pt x="2111" y="804"/>
                    </a:lnTo>
                    <a:lnTo>
                      <a:pt x="2100" y="804"/>
                    </a:lnTo>
                    <a:lnTo>
                      <a:pt x="2100" y="815"/>
                    </a:lnTo>
                    <a:lnTo>
                      <a:pt x="2092" y="813"/>
                    </a:lnTo>
                    <a:lnTo>
                      <a:pt x="2088" y="813"/>
                    </a:lnTo>
                    <a:lnTo>
                      <a:pt x="2084" y="813"/>
                    </a:lnTo>
                    <a:lnTo>
                      <a:pt x="2080" y="815"/>
                    </a:lnTo>
                    <a:lnTo>
                      <a:pt x="2076" y="815"/>
                    </a:lnTo>
                    <a:lnTo>
                      <a:pt x="2073" y="817"/>
                    </a:lnTo>
                    <a:lnTo>
                      <a:pt x="2069" y="821"/>
                    </a:lnTo>
                    <a:lnTo>
                      <a:pt x="2065" y="827"/>
                    </a:lnTo>
                    <a:lnTo>
                      <a:pt x="2053" y="827"/>
                    </a:lnTo>
                    <a:lnTo>
                      <a:pt x="2053" y="831"/>
                    </a:lnTo>
                    <a:lnTo>
                      <a:pt x="2053" y="834"/>
                    </a:lnTo>
                    <a:lnTo>
                      <a:pt x="2052" y="836"/>
                    </a:lnTo>
                    <a:lnTo>
                      <a:pt x="2053" y="836"/>
                    </a:lnTo>
                    <a:lnTo>
                      <a:pt x="2053" y="838"/>
                    </a:lnTo>
                    <a:lnTo>
                      <a:pt x="2055" y="838"/>
                    </a:lnTo>
                    <a:lnTo>
                      <a:pt x="2059" y="838"/>
                    </a:lnTo>
                    <a:lnTo>
                      <a:pt x="2065" y="836"/>
                    </a:lnTo>
                    <a:lnTo>
                      <a:pt x="2065" y="848"/>
                    </a:lnTo>
                    <a:lnTo>
                      <a:pt x="2076" y="848"/>
                    </a:lnTo>
                    <a:lnTo>
                      <a:pt x="2088" y="859"/>
                    </a:lnTo>
                    <a:lnTo>
                      <a:pt x="2088" y="871"/>
                    </a:lnTo>
                    <a:lnTo>
                      <a:pt x="2092" y="871"/>
                    </a:lnTo>
                    <a:lnTo>
                      <a:pt x="2096" y="871"/>
                    </a:lnTo>
                    <a:lnTo>
                      <a:pt x="2098" y="871"/>
                    </a:lnTo>
                    <a:lnTo>
                      <a:pt x="2100" y="871"/>
                    </a:lnTo>
                    <a:lnTo>
                      <a:pt x="2101" y="869"/>
                    </a:lnTo>
                    <a:lnTo>
                      <a:pt x="2103" y="867"/>
                    </a:lnTo>
                    <a:lnTo>
                      <a:pt x="2107" y="865"/>
                    </a:lnTo>
                    <a:lnTo>
                      <a:pt x="2111" y="859"/>
                    </a:lnTo>
                    <a:lnTo>
                      <a:pt x="2123" y="859"/>
                    </a:lnTo>
                    <a:lnTo>
                      <a:pt x="2123" y="848"/>
                    </a:lnTo>
                    <a:lnTo>
                      <a:pt x="2134" y="848"/>
                    </a:lnTo>
                    <a:lnTo>
                      <a:pt x="2138" y="854"/>
                    </a:lnTo>
                    <a:lnTo>
                      <a:pt x="2142" y="857"/>
                    </a:lnTo>
                    <a:lnTo>
                      <a:pt x="2146" y="859"/>
                    </a:lnTo>
                    <a:lnTo>
                      <a:pt x="2149" y="859"/>
                    </a:lnTo>
                    <a:lnTo>
                      <a:pt x="2151" y="861"/>
                    </a:lnTo>
                    <a:lnTo>
                      <a:pt x="2157" y="861"/>
                    </a:lnTo>
                    <a:lnTo>
                      <a:pt x="2161" y="859"/>
                    </a:lnTo>
                    <a:lnTo>
                      <a:pt x="2167" y="859"/>
                    </a:lnTo>
                    <a:lnTo>
                      <a:pt x="2190" y="951"/>
                    </a:lnTo>
                    <a:lnTo>
                      <a:pt x="2190" y="986"/>
                    </a:lnTo>
                    <a:lnTo>
                      <a:pt x="2178" y="951"/>
                    </a:lnTo>
                    <a:lnTo>
                      <a:pt x="2178" y="917"/>
                    </a:lnTo>
                    <a:lnTo>
                      <a:pt x="2190" y="917"/>
                    </a:lnTo>
                    <a:lnTo>
                      <a:pt x="2190" y="925"/>
                    </a:lnTo>
                    <a:lnTo>
                      <a:pt x="2190" y="932"/>
                    </a:lnTo>
                    <a:lnTo>
                      <a:pt x="2190" y="940"/>
                    </a:lnTo>
                    <a:lnTo>
                      <a:pt x="2190" y="946"/>
                    </a:lnTo>
                    <a:lnTo>
                      <a:pt x="2190" y="953"/>
                    </a:lnTo>
                    <a:lnTo>
                      <a:pt x="2190" y="961"/>
                    </a:lnTo>
                    <a:lnTo>
                      <a:pt x="2190" y="967"/>
                    </a:lnTo>
                    <a:lnTo>
                      <a:pt x="2190" y="974"/>
                    </a:lnTo>
                    <a:lnTo>
                      <a:pt x="2186" y="990"/>
                    </a:lnTo>
                    <a:lnTo>
                      <a:pt x="2180" y="1003"/>
                    </a:lnTo>
                    <a:lnTo>
                      <a:pt x="2174" y="1019"/>
                    </a:lnTo>
                    <a:lnTo>
                      <a:pt x="2167" y="1032"/>
                    </a:lnTo>
                    <a:lnTo>
                      <a:pt x="2161" y="1045"/>
                    </a:lnTo>
                    <a:lnTo>
                      <a:pt x="2155" y="1061"/>
                    </a:lnTo>
                    <a:lnTo>
                      <a:pt x="2149" y="1074"/>
                    </a:lnTo>
                    <a:lnTo>
                      <a:pt x="2144" y="1090"/>
                    </a:lnTo>
                    <a:lnTo>
                      <a:pt x="2132" y="1101"/>
                    </a:lnTo>
                    <a:lnTo>
                      <a:pt x="2119" y="1113"/>
                    </a:lnTo>
                    <a:lnTo>
                      <a:pt x="2105" y="1124"/>
                    </a:lnTo>
                    <a:lnTo>
                      <a:pt x="2094" y="1136"/>
                    </a:lnTo>
                    <a:lnTo>
                      <a:pt x="2080" y="1147"/>
                    </a:lnTo>
                    <a:lnTo>
                      <a:pt x="2067" y="1157"/>
                    </a:lnTo>
                    <a:lnTo>
                      <a:pt x="2053" y="1168"/>
                    </a:lnTo>
                    <a:lnTo>
                      <a:pt x="2042" y="1182"/>
                    </a:lnTo>
                    <a:lnTo>
                      <a:pt x="2030" y="1185"/>
                    </a:lnTo>
                    <a:lnTo>
                      <a:pt x="2023" y="1187"/>
                    </a:lnTo>
                    <a:lnTo>
                      <a:pt x="2015" y="1191"/>
                    </a:lnTo>
                    <a:lnTo>
                      <a:pt x="2009" y="1195"/>
                    </a:lnTo>
                    <a:lnTo>
                      <a:pt x="2004" y="1199"/>
                    </a:lnTo>
                    <a:lnTo>
                      <a:pt x="1998" y="1203"/>
                    </a:lnTo>
                    <a:lnTo>
                      <a:pt x="1992" y="1208"/>
                    </a:lnTo>
                    <a:lnTo>
                      <a:pt x="1984" y="1216"/>
                    </a:lnTo>
                    <a:lnTo>
                      <a:pt x="1984" y="1218"/>
                    </a:lnTo>
                    <a:lnTo>
                      <a:pt x="1984" y="1222"/>
                    </a:lnTo>
                    <a:lnTo>
                      <a:pt x="1984" y="1224"/>
                    </a:lnTo>
                    <a:lnTo>
                      <a:pt x="1984" y="1228"/>
                    </a:lnTo>
                    <a:lnTo>
                      <a:pt x="1984" y="1230"/>
                    </a:lnTo>
                    <a:lnTo>
                      <a:pt x="1984" y="1233"/>
                    </a:lnTo>
                    <a:lnTo>
                      <a:pt x="1984" y="1235"/>
                    </a:lnTo>
                    <a:lnTo>
                      <a:pt x="1984" y="1239"/>
                    </a:lnTo>
                    <a:lnTo>
                      <a:pt x="1977" y="1237"/>
                    </a:lnTo>
                    <a:lnTo>
                      <a:pt x="1971" y="1235"/>
                    </a:lnTo>
                    <a:lnTo>
                      <a:pt x="1965" y="1233"/>
                    </a:lnTo>
                    <a:lnTo>
                      <a:pt x="1963" y="1230"/>
                    </a:lnTo>
                    <a:lnTo>
                      <a:pt x="1961" y="1224"/>
                    </a:lnTo>
                    <a:lnTo>
                      <a:pt x="1961" y="1218"/>
                    </a:lnTo>
                    <a:lnTo>
                      <a:pt x="1961" y="1212"/>
                    </a:lnTo>
                    <a:lnTo>
                      <a:pt x="1961" y="1205"/>
                    </a:lnTo>
                    <a:lnTo>
                      <a:pt x="1957" y="1205"/>
                    </a:lnTo>
                    <a:lnTo>
                      <a:pt x="1952" y="1205"/>
                    </a:lnTo>
                    <a:lnTo>
                      <a:pt x="1948" y="1205"/>
                    </a:lnTo>
                    <a:lnTo>
                      <a:pt x="1944" y="1205"/>
                    </a:lnTo>
                    <a:lnTo>
                      <a:pt x="1940" y="1205"/>
                    </a:lnTo>
                    <a:lnTo>
                      <a:pt x="1934" y="1205"/>
                    </a:lnTo>
                    <a:lnTo>
                      <a:pt x="1931" y="1205"/>
                    </a:lnTo>
                    <a:lnTo>
                      <a:pt x="1927" y="1205"/>
                    </a:lnTo>
                    <a:lnTo>
                      <a:pt x="1915" y="1216"/>
                    </a:lnTo>
                    <a:lnTo>
                      <a:pt x="1915" y="1228"/>
                    </a:lnTo>
                    <a:lnTo>
                      <a:pt x="1892" y="1285"/>
                    </a:lnTo>
                    <a:lnTo>
                      <a:pt x="1892" y="1295"/>
                    </a:lnTo>
                    <a:lnTo>
                      <a:pt x="1904" y="1306"/>
                    </a:lnTo>
                    <a:lnTo>
                      <a:pt x="1915" y="1306"/>
                    </a:lnTo>
                    <a:lnTo>
                      <a:pt x="1915" y="1318"/>
                    </a:lnTo>
                    <a:lnTo>
                      <a:pt x="1927" y="1318"/>
                    </a:lnTo>
                    <a:lnTo>
                      <a:pt x="1927" y="1329"/>
                    </a:lnTo>
                    <a:lnTo>
                      <a:pt x="1984" y="1398"/>
                    </a:lnTo>
                    <a:lnTo>
                      <a:pt x="1996" y="1410"/>
                    </a:lnTo>
                    <a:lnTo>
                      <a:pt x="1996" y="1433"/>
                    </a:lnTo>
                    <a:lnTo>
                      <a:pt x="1984" y="1444"/>
                    </a:lnTo>
                    <a:lnTo>
                      <a:pt x="1984" y="1467"/>
                    </a:lnTo>
                    <a:lnTo>
                      <a:pt x="1981" y="1471"/>
                    </a:lnTo>
                    <a:lnTo>
                      <a:pt x="1975" y="1475"/>
                    </a:lnTo>
                    <a:lnTo>
                      <a:pt x="1971" y="1479"/>
                    </a:lnTo>
                    <a:lnTo>
                      <a:pt x="1969" y="1483"/>
                    </a:lnTo>
                    <a:lnTo>
                      <a:pt x="1965" y="1487"/>
                    </a:lnTo>
                    <a:lnTo>
                      <a:pt x="1963" y="1490"/>
                    </a:lnTo>
                    <a:lnTo>
                      <a:pt x="1961" y="1496"/>
                    </a:lnTo>
                    <a:lnTo>
                      <a:pt x="1961" y="1502"/>
                    </a:lnTo>
                    <a:lnTo>
                      <a:pt x="1915" y="1560"/>
                    </a:lnTo>
                    <a:lnTo>
                      <a:pt x="1904" y="1537"/>
                    </a:lnTo>
                    <a:lnTo>
                      <a:pt x="1915" y="1525"/>
                    </a:lnTo>
                    <a:lnTo>
                      <a:pt x="1915" y="1514"/>
                    </a:lnTo>
                    <a:lnTo>
                      <a:pt x="1904" y="1502"/>
                    </a:lnTo>
                    <a:lnTo>
                      <a:pt x="1892" y="1502"/>
                    </a:lnTo>
                    <a:lnTo>
                      <a:pt x="1892" y="1490"/>
                    </a:lnTo>
                    <a:lnTo>
                      <a:pt x="1886" y="1490"/>
                    </a:lnTo>
                    <a:lnTo>
                      <a:pt x="1881" y="1489"/>
                    </a:lnTo>
                    <a:lnTo>
                      <a:pt x="1877" y="1487"/>
                    </a:lnTo>
                    <a:lnTo>
                      <a:pt x="1873" y="1485"/>
                    </a:lnTo>
                    <a:lnTo>
                      <a:pt x="1869" y="1481"/>
                    </a:lnTo>
                    <a:lnTo>
                      <a:pt x="1865" y="1477"/>
                    </a:lnTo>
                    <a:lnTo>
                      <a:pt x="1862" y="1473"/>
                    </a:lnTo>
                    <a:lnTo>
                      <a:pt x="1858" y="1467"/>
                    </a:lnTo>
                    <a:lnTo>
                      <a:pt x="1823" y="1456"/>
                    </a:lnTo>
                    <a:lnTo>
                      <a:pt x="1817" y="1456"/>
                    </a:lnTo>
                    <a:lnTo>
                      <a:pt x="1815" y="1456"/>
                    </a:lnTo>
                    <a:lnTo>
                      <a:pt x="1812" y="1456"/>
                    </a:lnTo>
                    <a:lnTo>
                      <a:pt x="1810" y="1454"/>
                    </a:lnTo>
                    <a:lnTo>
                      <a:pt x="1808" y="1452"/>
                    </a:lnTo>
                    <a:lnTo>
                      <a:pt x="1804" y="1448"/>
                    </a:lnTo>
                    <a:lnTo>
                      <a:pt x="1800" y="1444"/>
                    </a:lnTo>
                    <a:lnTo>
                      <a:pt x="1800" y="1433"/>
                    </a:lnTo>
                    <a:lnTo>
                      <a:pt x="1796" y="1433"/>
                    </a:lnTo>
                    <a:lnTo>
                      <a:pt x="1792" y="1433"/>
                    </a:lnTo>
                    <a:lnTo>
                      <a:pt x="1791" y="1433"/>
                    </a:lnTo>
                    <a:lnTo>
                      <a:pt x="1789" y="1433"/>
                    </a:lnTo>
                    <a:lnTo>
                      <a:pt x="1789" y="1435"/>
                    </a:lnTo>
                    <a:lnTo>
                      <a:pt x="1789" y="1437"/>
                    </a:lnTo>
                    <a:lnTo>
                      <a:pt x="1789" y="1441"/>
                    </a:lnTo>
                    <a:lnTo>
                      <a:pt x="1789" y="1444"/>
                    </a:lnTo>
                    <a:lnTo>
                      <a:pt x="1777" y="1444"/>
                    </a:lnTo>
                    <a:lnTo>
                      <a:pt x="1789" y="1456"/>
                    </a:lnTo>
                    <a:lnTo>
                      <a:pt x="1789" y="1467"/>
                    </a:lnTo>
                    <a:lnTo>
                      <a:pt x="1789" y="1479"/>
                    </a:lnTo>
                    <a:lnTo>
                      <a:pt x="1789" y="1490"/>
                    </a:lnTo>
                    <a:lnTo>
                      <a:pt x="1789" y="1502"/>
                    </a:lnTo>
                    <a:lnTo>
                      <a:pt x="1789" y="1514"/>
                    </a:lnTo>
                    <a:lnTo>
                      <a:pt x="1789" y="1525"/>
                    </a:lnTo>
                    <a:lnTo>
                      <a:pt x="1789" y="1537"/>
                    </a:lnTo>
                    <a:lnTo>
                      <a:pt x="1789" y="1548"/>
                    </a:lnTo>
                    <a:lnTo>
                      <a:pt x="1800" y="1560"/>
                    </a:lnTo>
                    <a:lnTo>
                      <a:pt x="1823" y="1571"/>
                    </a:lnTo>
                    <a:lnTo>
                      <a:pt x="1858" y="1606"/>
                    </a:lnTo>
                    <a:lnTo>
                      <a:pt x="1892" y="1663"/>
                    </a:lnTo>
                    <a:lnTo>
                      <a:pt x="1904" y="1675"/>
                    </a:lnTo>
                    <a:lnTo>
                      <a:pt x="1904" y="1686"/>
                    </a:lnTo>
                    <a:lnTo>
                      <a:pt x="1908" y="1690"/>
                    </a:lnTo>
                    <a:lnTo>
                      <a:pt x="1911" y="1694"/>
                    </a:lnTo>
                    <a:lnTo>
                      <a:pt x="1917" y="1698"/>
                    </a:lnTo>
                    <a:lnTo>
                      <a:pt x="1921" y="1703"/>
                    </a:lnTo>
                    <a:lnTo>
                      <a:pt x="1925" y="1707"/>
                    </a:lnTo>
                    <a:lnTo>
                      <a:pt x="1929" y="1711"/>
                    </a:lnTo>
                    <a:lnTo>
                      <a:pt x="1934" y="1715"/>
                    </a:lnTo>
                    <a:lnTo>
                      <a:pt x="1938" y="1721"/>
                    </a:lnTo>
                    <a:lnTo>
                      <a:pt x="1892" y="1721"/>
                    </a:lnTo>
                    <a:lnTo>
                      <a:pt x="1888" y="1715"/>
                    </a:lnTo>
                    <a:lnTo>
                      <a:pt x="1885" y="1711"/>
                    </a:lnTo>
                    <a:lnTo>
                      <a:pt x="1881" y="1707"/>
                    </a:lnTo>
                    <a:lnTo>
                      <a:pt x="1877" y="1703"/>
                    </a:lnTo>
                    <a:lnTo>
                      <a:pt x="1873" y="1702"/>
                    </a:lnTo>
                    <a:lnTo>
                      <a:pt x="1869" y="1700"/>
                    </a:lnTo>
                    <a:lnTo>
                      <a:pt x="1863" y="1698"/>
                    </a:lnTo>
                    <a:lnTo>
                      <a:pt x="1858" y="1698"/>
                    </a:lnTo>
                    <a:lnTo>
                      <a:pt x="1858" y="1686"/>
                    </a:lnTo>
                    <a:lnTo>
                      <a:pt x="1823" y="1640"/>
                    </a:lnTo>
                    <a:lnTo>
                      <a:pt x="1812" y="1629"/>
                    </a:lnTo>
                    <a:lnTo>
                      <a:pt x="1812" y="1606"/>
                    </a:lnTo>
                    <a:lnTo>
                      <a:pt x="1808" y="1602"/>
                    </a:lnTo>
                    <a:lnTo>
                      <a:pt x="1804" y="1596"/>
                    </a:lnTo>
                    <a:lnTo>
                      <a:pt x="1800" y="1592"/>
                    </a:lnTo>
                    <a:lnTo>
                      <a:pt x="1796" y="1588"/>
                    </a:lnTo>
                    <a:lnTo>
                      <a:pt x="1792" y="1586"/>
                    </a:lnTo>
                    <a:lnTo>
                      <a:pt x="1789" y="1584"/>
                    </a:lnTo>
                    <a:lnTo>
                      <a:pt x="1783" y="1583"/>
                    </a:lnTo>
                    <a:lnTo>
                      <a:pt x="1777" y="1583"/>
                    </a:lnTo>
                    <a:lnTo>
                      <a:pt x="1766" y="1583"/>
                    </a:lnTo>
                    <a:lnTo>
                      <a:pt x="1766" y="1567"/>
                    </a:lnTo>
                    <a:lnTo>
                      <a:pt x="1767" y="1552"/>
                    </a:lnTo>
                    <a:lnTo>
                      <a:pt x="1767" y="1538"/>
                    </a:lnTo>
                    <a:lnTo>
                      <a:pt x="1767" y="1523"/>
                    </a:lnTo>
                    <a:lnTo>
                      <a:pt x="1766" y="1510"/>
                    </a:lnTo>
                    <a:lnTo>
                      <a:pt x="1764" y="1494"/>
                    </a:lnTo>
                    <a:lnTo>
                      <a:pt x="1760" y="1481"/>
                    </a:lnTo>
                    <a:lnTo>
                      <a:pt x="1754" y="1467"/>
                    </a:lnTo>
                    <a:lnTo>
                      <a:pt x="1754" y="1444"/>
                    </a:lnTo>
                    <a:lnTo>
                      <a:pt x="1731" y="1398"/>
                    </a:lnTo>
                    <a:lnTo>
                      <a:pt x="1719" y="1375"/>
                    </a:lnTo>
                    <a:lnTo>
                      <a:pt x="1696" y="1375"/>
                    </a:lnTo>
                    <a:lnTo>
                      <a:pt x="1696" y="1383"/>
                    </a:lnTo>
                    <a:lnTo>
                      <a:pt x="1696" y="1387"/>
                    </a:lnTo>
                    <a:lnTo>
                      <a:pt x="1695" y="1391"/>
                    </a:lnTo>
                    <a:lnTo>
                      <a:pt x="1693" y="1395"/>
                    </a:lnTo>
                    <a:lnTo>
                      <a:pt x="1689" y="1396"/>
                    </a:lnTo>
                    <a:lnTo>
                      <a:pt x="1685" y="1398"/>
                    </a:lnTo>
                    <a:lnTo>
                      <a:pt x="1681" y="1398"/>
                    </a:lnTo>
                    <a:lnTo>
                      <a:pt x="1675" y="1398"/>
                    </a:lnTo>
                    <a:lnTo>
                      <a:pt x="1670" y="1395"/>
                    </a:lnTo>
                    <a:lnTo>
                      <a:pt x="1666" y="1391"/>
                    </a:lnTo>
                    <a:lnTo>
                      <a:pt x="1662" y="1389"/>
                    </a:lnTo>
                    <a:lnTo>
                      <a:pt x="1660" y="1387"/>
                    </a:lnTo>
                    <a:lnTo>
                      <a:pt x="1656" y="1387"/>
                    </a:lnTo>
                    <a:lnTo>
                      <a:pt x="1652" y="1387"/>
                    </a:lnTo>
                    <a:lnTo>
                      <a:pt x="1647" y="1387"/>
                    </a:lnTo>
                    <a:lnTo>
                      <a:pt x="1641" y="1387"/>
                    </a:lnTo>
                    <a:lnTo>
                      <a:pt x="1641" y="1375"/>
                    </a:lnTo>
                    <a:lnTo>
                      <a:pt x="1629" y="1364"/>
                    </a:lnTo>
                    <a:lnTo>
                      <a:pt x="1629" y="1358"/>
                    </a:lnTo>
                    <a:lnTo>
                      <a:pt x="1629" y="1352"/>
                    </a:lnTo>
                    <a:lnTo>
                      <a:pt x="1629" y="1349"/>
                    </a:lnTo>
                    <a:lnTo>
                      <a:pt x="1627" y="1345"/>
                    </a:lnTo>
                    <a:lnTo>
                      <a:pt x="1627" y="1343"/>
                    </a:lnTo>
                    <a:lnTo>
                      <a:pt x="1625" y="1339"/>
                    </a:lnTo>
                    <a:lnTo>
                      <a:pt x="1622" y="1335"/>
                    </a:lnTo>
                    <a:lnTo>
                      <a:pt x="1618" y="1329"/>
                    </a:lnTo>
                    <a:lnTo>
                      <a:pt x="1606" y="1329"/>
                    </a:lnTo>
                    <a:lnTo>
                      <a:pt x="1618" y="1341"/>
                    </a:lnTo>
                    <a:lnTo>
                      <a:pt x="1612" y="1341"/>
                    </a:lnTo>
                    <a:lnTo>
                      <a:pt x="1608" y="1341"/>
                    </a:lnTo>
                    <a:lnTo>
                      <a:pt x="1606" y="1343"/>
                    </a:lnTo>
                    <a:lnTo>
                      <a:pt x="1604" y="1343"/>
                    </a:lnTo>
                    <a:lnTo>
                      <a:pt x="1602" y="1345"/>
                    </a:lnTo>
                    <a:lnTo>
                      <a:pt x="1600" y="1347"/>
                    </a:lnTo>
                    <a:lnTo>
                      <a:pt x="1599" y="1349"/>
                    </a:lnTo>
                    <a:lnTo>
                      <a:pt x="1595" y="1352"/>
                    </a:lnTo>
                    <a:lnTo>
                      <a:pt x="1572" y="1352"/>
                    </a:lnTo>
                    <a:lnTo>
                      <a:pt x="1572" y="1364"/>
                    </a:lnTo>
                    <a:lnTo>
                      <a:pt x="1566" y="1364"/>
                    </a:lnTo>
                    <a:lnTo>
                      <a:pt x="1562" y="1364"/>
                    </a:lnTo>
                    <a:lnTo>
                      <a:pt x="1560" y="1364"/>
                    </a:lnTo>
                    <a:lnTo>
                      <a:pt x="1558" y="1364"/>
                    </a:lnTo>
                    <a:lnTo>
                      <a:pt x="1556" y="1362"/>
                    </a:lnTo>
                    <a:lnTo>
                      <a:pt x="1554" y="1360"/>
                    </a:lnTo>
                    <a:lnTo>
                      <a:pt x="1553" y="1356"/>
                    </a:lnTo>
                    <a:lnTo>
                      <a:pt x="1549" y="1352"/>
                    </a:lnTo>
                    <a:lnTo>
                      <a:pt x="1545" y="1356"/>
                    </a:lnTo>
                    <a:lnTo>
                      <a:pt x="1543" y="1358"/>
                    </a:lnTo>
                    <a:lnTo>
                      <a:pt x="1539" y="1362"/>
                    </a:lnTo>
                    <a:lnTo>
                      <a:pt x="1537" y="1364"/>
                    </a:lnTo>
                    <a:lnTo>
                      <a:pt x="1533" y="1368"/>
                    </a:lnTo>
                    <a:lnTo>
                      <a:pt x="1531" y="1370"/>
                    </a:lnTo>
                    <a:lnTo>
                      <a:pt x="1528" y="1373"/>
                    </a:lnTo>
                    <a:lnTo>
                      <a:pt x="1526" y="1375"/>
                    </a:lnTo>
                    <a:lnTo>
                      <a:pt x="1529" y="1375"/>
                    </a:lnTo>
                    <a:lnTo>
                      <a:pt x="1533" y="1375"/>
                    </a:lnTo>
                    <a:lnTo>
                      <a:pt x="1535" y="1375"/>
                    </a:lnTo>
                    <a:lnTo>
                      <a:pt x="1537" y="1375"/>
                    </a:lnTo>
                    <a:lnTo>
                      <a:pt x="1537" y="1377"/>
                    </a:lnTo>
                    <a:lnTo>
                      <a:pt x="1537" y="1379"/>
                    </a:lnTo>
                    <a:lnTo>
                      <a:pt x="1537" y="1383"/>
                    </a:lnTo>
                    <a:lnTo>
                      <a:pt x="1537" y="1387"/>
                    </a:lnTo>
                    <a:lnTo>
                      <a:pt x="1526" y="1387"/>
                    </a:lnTo>
                    <a:lnTo>
                      <a:pt x="1526" y="1398"/>
                    </a:lnTo>
                    <a:lnTo>
                      <a:pt x="1514" y="1398"/>
                    </a:lnTo>
                    <a:lnTo>
                      <a:pt x="1514" y="1410"/>
                    </a:lnTo>
                    <a:lnTo>
                      <a:pt x="1508" y="1410"/>
                    </a:lnTo>
                    <a:lnTo>
                      <a:pt x="1503" y="1412"/>
                    </a:lnTo>
                    <a:lnTo>
                      <a:pt x="1499" y="1414"/>
                    </a:lnTo>
                    <a:lnTo>
                      <a:pt x="1495" y="1418"/>
                    </a:lnTo>
                    <a:lnTo>
                      <a:pt x="1491" y="1421"/>
                    </a:lnTo>
                    <a:lnTo>
                      <a:pt x="1487" y="1425"/>
                    </a:lnTo>
                    <a:lnTo>
                      <a:pt x="1483" y="1429"/>
                    </a:lnTo>
                    <a:lnTo>
                      <a:pt x="1480" y="1433"/>
                    </a:lnTo>
                    <a:lnTo>
                      <a:pt x="1476" y="1437"/>
                    </a:lnTo>
                    <a:lnTo>
                      <a:pt x="1470" y="1443"/>
                    </a:lnTo>
                    <a:lnTo>
                      <a:pt x="1466" y="1446"/>
                    </a:lnTo>
                    <a:lnTo>
                      <a:pt x="1462" y="1450"/>
                    </a:lnTo>
                    <a:lnTo>
                      <a:pt x="1458" y="1454"/>
                    </a:lnTo>
                    <a:lnTo>
                      <a:pt x="1455" y="1460"/>
                    </a:lnTo>
                    <a:lnTo>
                      <a:pt x="1449" y="1464"/>
                    </a:lnTo>
                    <a:lnTo>
                      <a:pt x="1445" y="1467"/>
                    </a:lnTo>
                    <a:lnTo>
                      <a:pt x="1434" y="1479"/>
                    </a:lnTo>
                    <a:lnTo>
                      <a:pt x="1430" y="1479"/>
                    </a:lnTo>
                    <a:lnTo>
                      <a:pt x="1426" y="1479"/>
                    </a:lnTo>
                    <a:lnTo>
                      <a:pt x="1424" y="1479"/>
                    </a:lnTo>
                    <a:lnTo>
                      <a:pt x="1422" y="1479"/>
                    </a:lnTo>
                    <a:lnTo>
                      <a:pt x="1422" y="1481"/>
                    </a:lnTo>
                    <a:lnTo>
                      <a:pt x="1422" y="1483"/>
                    </a:lnTo>
                    <a:lnTo>
                      <a:pt x="1422" y="1487"/>
                    </a:lnTo>
                    <a:lnTo>
                      <a:pt x="1422" y="1490"/>
                    </a:lnTo>
                    <a:lnTo>
                      <a:pt x="1420" y="1490"/>
                    </a:lnTo>
                    <a:lnTo>
                      <a:pt x="1416" y="1490"/>
                    </a:lnTo>
                    <a:lnTo>
                      <a:pt x="1414" y="1490"/>
                    </a:lnTo>
                    <a:lnTo>
                      <a:pt x="1410" y="1490"/>
                    </a:lnTo>
                    <a:lnTo>
                      <a:pt x="1409" y="1490"/>
                    </a:lnTo>
                    <a:lnTo>
                      <a:pt x="1405" y="1490"/>
                    </a:lnTo>
                    <a:lnTo>
                      <a:pt x="1403" y="1490"/>
                    </a:lnTo>
                    <a:lnTo>
                      <a:pt x="1399" y="1490"/>
                    </a:lnTo>
                    <a:lnTo>
                      <a:pt x="1399" y="1504"/>
                    </a:lnTo>
                    <a:lnTo>
                      <a:pt x="1399" y="1517"/>
                    </a:lnTo>
                    <a:lnTo>
                      <a:pt x="1401" y="1531"/>
                    </a:lnTo>
                    <a:lnTo>
                      <a:pt x="1399" y="1544"/>
                    </a:lnTo>
                    <a:lnTo>
                      <a:pt x="1399" y="1556"/>
                    </a:lnTo>
                    <a:lnTo>
                      <a:pt x="1397" y="1569"/>
                    </a:lnTo>
                    <a:lnTo>
                      <a:pt x="1393" y="1581"/>
                    </a:lnTo>
                    <a:lnTo>
                      <a:pt x="1387" y="1594"/>
                    </a:lnTo>
                    <a:lnTo>
                      <a:pt x="1376" y="1617"/>
                    </a:lnTo>
                    <a:lnTo>
                      <a:pt x="1376" y="1619"/>
                    </a:lnTo>
                    <a:lnTo>
                      <a:pt x="1376" y="1623"/>
                    </a:lnTo>
                    <a:lnTo>
                      <a:pt x="1376" y="1625"/>
                    </a:lnTo>
                    <a:lnTo>
                      <a:pt x="1376" y="1629"/>
                    </a:lnTo>
                    <a:lnTo>
                      <a:pt x="1376" y="1631"/>
                    </a:lnTo>
                    <a:lnTo>
                      <a:pt x="1376" y="1634"/>
                    </a:lnTo>
                    <a:lnTo>
                      <a:pt x="1376" y="1636"/>
                    </a:lnTo>
                    <a:lnTo>
                      <a:pt x="1376" y="1640"/>
                    </a:lnTo>
                    <a:lnTo>
                      <a:pt x="1370" y="1640"/>
                    </a:lnTo>
                    <a:lnTo>
                      <a:pt x="1364" y="1640"/>
                    </a:lnTo>
                    <a:lnTo>
                      <a:pt x="1361" y="1642"/>
                    </a:lnTo>
                    <a:lnTo>
                      <a:pt x="1359" y="1644"/>
                    </a:lnTo>
                    <a:lnTo>
                      <a:pt x="1355" y="1648"/>
                    </a:lnTo>
                    <a:lnTo>
                      <a:pt x="1355" y="1652"/>
                    </a:lnTo>
                    <a:lnTo>
                      <a:pt x="1353" y="1657"/>
                    </a:lnTo>
                    <a:lnTo>
                      <a:pt x="1353" y="1663"/>
                    </a:lnTo>
                    <a:lnTo>
                      <a:pt x="1318" y="1663"/>
                    </a:lnTo>
                    <a:lnTo>
                      <a:pt x="1318" y="1629"/>
                    </a:lnTo>
                    <a:lnTo>
                      <a:pt x="1295" y="1594"/>
                    </a:lnTo>
                    <a:lnTo>
                      <a:pt x="1261" y="1514"/>
                    </a:lnTo>
                    <a:lnTo>
                      <a:pt x="1261" y="1490"/>
                    </a:lnTo>
                    <a:lnTo>
                      <a:pt x="1259" y="1483"/>
                    </a:lnTo>
                    <a:lnTo>
                      <a:pt x="1255" y="1477"/>
                    </a:lnTo>
                    <a:lnTo>
                      <a:pt x="1253" y="1473"/>
                    </a:lnTo>
                    <a:lnTo>
                      <a:pt x="1251" y="1467"/>
                    </a:lnTo>
                    <a:lnTo>
                      <a:pt x="1251" y="1464"/>
                    </a:lnTo>
                    <a:lnTo>
                      <a:pt x="1251" y="1458"/>
                    </a:lnTo>
                    <a:lnTo>
                      <a:pt x="1251" y="1452"/>
                    </a:lnTo>
                    <a:lnTo>
                      <a:pt x="1249" y="1444"/>
                    </a:lnTo>
                    <a:lnTo>
                      <a:pt x="1249" y="1431"/>
                    </a:lnTo>
                    <a:lnTo>
                      <a:pt x="1249" y="1420"/>
                    </a:lnTo>
                    <a:lnTo>
                      <a:pt x="1249" y="1406"/>
                    </a:lnTo>
                    <a:lnTo>
                      <a:pt x="1249" y="1393"/>
                    </a:lnTo>
                    <a:lnTo>
                      <a:pt x="1249" y="1381"/>
                    </a:lnTo>
                    <a:lnTo>
                      <a:pt x="1249" y="1368"/>
                    </a:lnTo>
                    <a:lnTo>
                      <a:pt x="1249" y="1354"/>
                    </a:lnTo>
                    <a:lnTo>
                      <a:pt x="1249" y="1341"/>
                    </a:lnTo>
                    <a:lnTo>
                      <a:pt x="1249" y="1352"/>
                    </a:lnTo>
                    <a:lnTo>
                      <a:pt x="1245" y="1358"/>
                    </a:lnTo>
                    <a:lnTo>
                      <a:pt x="1242" y="1362"/>
                    </a:lnTo>
                    <a:lnTo>
                      <a:pt x="1238" y="1366"/>
                    </a:lnTo>
                    <a:lnTo>
                      <a:pt x="1234" y="1370"/>
                    </a:lnTo>
                    <a:lnTo>
                      <a:pt x="1232" y="1372"/>
                    </a:lnTo>
                    <a:lnTo>
                      <a:pt x="1228" y="1373"/>
                    </a:lnTo>
                    <a:lnTo>
                      <a:pt x="1222" y="1375"/>
                    </a:lnTo>
                    <a:lnTo>
                      <a:pt x="1217" y="1375"/>
                    </a:lnTo>
                    <a:lnTo>
                      <a:pt x="1217" y="1387"/>
                    </a:lnTo>
                    <a:lnTo>
                      <a:pt x="1194" y="1375"/>
                    </a:lnTo>
                    <a:lnTo>
                      <a:pt x="1194" y="1364"/>
                    </a:lnTo>
                    <a:lnTo>
                      <a:pt x="1182" y="1341"/>
                    </a:lnTo>
                    <a:lnTo>
                      <a:pt x="1171" y="1341"/>
                    </a:lnTo>
                    <a:lnTo>
                      <a:pt x="1182" y="1341"/>
                    </a:lnTo>
                    <a:lnTo>
                      <a:pt x="1148" y="1364"/>
                    </a:lnTo>
                    <a:lnTo>
                      <a:pt x="1055" y="1364"/>
                    </a:lnTo>
                    <a:lnTo>
                      <a:pt x="1048" y="1360"/>
                    </a:lnTo>
                    <a:lnTo>
                      <a:pt x="1040" y="1358"/>
                    </a:lnTo>
                    <a:lnTo>
                      <a:pt x="1034" y="1356"/>
                    </a:lnTo>
                    <a:lnTo>
                      <a:pt x="1029" y="1354"/>
                    </a:lnTo>
                    <a:lnTo>
                      <a:pt x="1021" y="1354"/>
                    </a:lnTo>
                    <a:lnTo>
                      <a:pt x="1015" y="1352"/>
                    </a:lnTo>
                    <a:lnTo>
                      <a:pt x="1007" y="1352"/>
                    </a:lnTo>
                    <a:lnTo>
                      <a:pt x="998" y="1352"/>
                    </a:lnTo>
                    <a:lnTo>
                      <a:pt x="992" y="1352"/>
                    </a:lnTo>
                    <a:lnTo>
                      <a:pt x="990" y="1352"/>
                    </a:lnTo>
                    <a:lnTo>
                      <a:pt x="986" y="1352"/>
                    </a:lnTo>
                    <a:lnTo>
                      <a:pt x="984" y="1352"/>
                    </a:lnTo>
                    <a:lnTo>
                      <a:pt x="984" y="1350"/>
                    </a:lnTo>
                    <a:lnTo>
                      <a:pt x="982" y="1349"/>
                    </a:lnTo>
                    <a:lnTo>
                      <a:pt x="979" y="1347"/>
                    </a:lnTo>
                    <a:lnTo>
                      <a:pt x="975" y="1341"/>
                    </a:lnTo>
                    <a:lnTo>
                      <a:pt x="952" y="1341"/>
                    </a:lnTo>
                    <a:lnTo>
                      <a:pt x="940" y="1329"/>
                    </a:lnTo>
                    <a:lnTo>
                      <a:pt x="929" y="1329"/>
                    </a:lnTo>
                    <a:lnTo>
                      <a:pt x="925" y="1325"/>
                    </a:lnTo>
                    <a:lnTo>
                      <a:pt x="921" y="1322"/>
                    </a:lnTo>
                    <a:lnTo>
                      <a:pt x="917" y="1320"/>
                    </a:lnTo>
                    <a:lnTo>
                      <a:pt x="913" y="1320"/>
                    </a:lnTo>
                    <a:lnTo>
                      <a:pt x="910" y="1318"/>
                    </a:lnTo>
                    <a:lnTo>
                      <a:pt x="906" y="1318"/>
                    </a:lnTo>
                    <a:lnTo>
                      <a:pt x="902" y="1318"/>
                    </a:lnTo>
                    <a:lnTo>
                      <a:pt x="894" y="1318"/>
                    </a:lnTo>
                    <a:lnTo>
                      <a:pt x="906" y="1329"/>
                    </a:lnTo>
                    <a:lnTo>
                      <a:pt x="908" y="1337"/>
                    </a:lnTo>
                    <a:lnTo>
                      <a:pt x="911" y="1345"/>
                    </a:lnTo>
                    <a:lnTo>
                      <a:pt x="917" y="1352"/>
                    </a:lnTo>
                    <a:lnTo>
                      <a:pt x="923" y="1360"/>
                    </a:lnTo>
                    <a:lnTo>
                      <a:pt x="931" y="1368"/>
                    </a:lnTo>
                    <a:lnTo>
                      <a:pt x="938" y="1375"/>
                    </a:lnTo>
                    <a:lnTo>
                      <a:pt x="946" y="1381"/>
                    </a:lnTo>
                    <a:lnTo>
                      <a:pt x="952" y="1387"/>
                    </a:lnTo>
                    <a:lnTo>
                      <a:pt x="963" y="1387"/>
                    </a:lnTo>
                    <a:lnTo>
                      <a:pt x="969" y="1393"/>
                    </a:lnTo>
                    <a:lnTo>
                      <a:pt x="973" y="1395"/>
                    </a:lnTo>
                    <a:lnTo>
                      <a:pt x="977" y="1396"/>
                    </a:lnTo>
                    <a:lnTo>
                      <a:pt x="979" y="1398"/>
                    </a:lnTo>
                    <a:lnTo>
                      <a:pt x="982" y="1398"/>
                    </a:lnTo>
                    <a:lnTo>
                      <a:pt x="986" y="1398"/>
                    </a:lnTo>
                    <a:lnTo>
                      <a:pt x="992" y="1398"/>
                    </a:lnTo>
                    <a:lnTo>
                      <a:pt x="998" y="1398"/>
                    </a:lnTo>
                    <a:lnTo>
                      <a:pt x="1004" y="1404"/>
                    </a:lnTo>
                    <a:lnTo>
                      <a:pt x="1006" y="1408"/>
                    </a:lnTo>
                    <a:lnTo>
                      <a:pt x="1007" y="1412"/>
                    </a:lnTo>
                    <a:lnTo>
                      <a:pt x="1009" y="1414"/>
                    </a:lnTo>
                    <a:lnTo>
                      <a:pt x="1009" y="1418"/>
                    </a:lnTo>
                    <a:lnTo>
                      <a:pt x="1009" y="1421"/>
                    </a:lnTo>
                    <a:lnTo>
                      <a:pt x="1009" y="1427"/>
                    </a:lnTo>
                    <a:lnTo>
                      <a:pt x="1009" y="1433"/>
                    </a:lnTo>
                    <a:lnTo>
                      <a:pt x="1021" y="1467"/>
                    </a:lnTo>
                    <a:lnTo>
                      <a:pt x="1019" y="1471"/>
                    </a:lnTo>
                    <a:lnTo>
                      <a:pt x="1015" y="1473"/>
                    </a:lnTo>
                    <a:lnTo>
                      <a:pt x="1013" y="1477"/>
                    </a:lnTo>
                    <a:lnTo>
                      <a:pt x="1009" y="1479"/>
                    </a:lnTo>
                    <a:lnTo>
                      <a:pt x="1007" y="1483"/>
                    </a:lnTo>
                    <a:lnTo>
                      <a:pt x="1004" y="1485"/>
                    </a:lnTo>
                    <a:lnTo>
                      <a:pt x="1002" y="1489"/>
                    </a:lnTo>
                    <a:lnTo>
                      <a:pt x="998" y="1490"/>
                    </a:lnTo>
                    <a:lnTo>
                      <a:pt x="986" y="1490"/>
                    </a:lnTo>
                    <a:lnTo>
                      <a:pt x="986" y="1502"/>
                    </a:lnTo>
                    <a:lnTo>
                      <a:pt x="975" y="1502"/>
                    </a:lnTo>
                    <a:lnTo>
                      <a:pt x="963" y="1514"/>
                    </a:lnTo>
                    <a:lnTo>
                      <a:pt x="958" y="1514"/>
                    </a:lnTo>
                    <a:lnTo>
                      <a:pt x="954" y="1515"/>
                    </a:lnTo>
                    <a:lnTo>
                      <a:pt x="948" y="1517"/>
                    </a:lnTo>
                    <a:lnTo>
                      <a:pt x="944" y="1521"/>
                    </a:lnTo>
                    <a:lnTo>
                      <a:pt x="940" y="1525"/>
                    </a:lnTo>
                    <a:lnTo>
                      <a:pt x="936" y="1529"/>
                    </a:lnTo>
                    <a:lnTo>
                      <a:pt x="933" y="1533"/>
                    </a:lnTo>
                    <a:lnTo>
                      <a:pt x="929" y="1537"/>
                    </a:lnTo>
                    <a:lnTo>
                      <a:pt x="917" y="1537"/>
                    </a:lnTo>
                    <a:lnTo>
                      <a:pt x="913" y="1540"/>
                    </a:lnTo>
                    <a:lnTo>
                      <a:pt x="910" y="1544"/>
                    </a:lnTo>
                    <a:lnTo>
                      <a:pt x="906" y="1550"/>
                    </a:lnTo>
                    <a:lnTo>
                      <a:pt x="900" y="1554"/>
                    </a:lnTo>
                    <a:lnTo>
                      <a:pt x="896" y="1558"/>
                    </a:lnTo>
                    <a:lnTo>
                      <a:pt x="892" y="1561"/>
                    </a:lnTo>
                    <a:lnTo>
                      <a:pt x="888" y="1567"/>
                    </a:lnTo>
                    <a:lnTo>
                      <a:pt x="883" y="1571"/>
                    </a:lnTo>
                    <a:lnTo>
                      <a:pt x="825" y="1571"/>
                    </a:lnTo>
                    <a:lnTo>
                      <a:pt x="802" y="1537"/>
                    </a:lnTo>
                    <a:lnTo>
                      <a:pt x="769" y="1490"/>
                    </a:lnTo>
                    <a:lnTo>
                      <a:pt x="752" y="1481"/>
                    </a:lnTo>
                    <a:lnTo>
                      <a:pt x="737" y="1471"/>
                    </a:lnTo>
                    <a:lnTo>
                      <a:pt x="723" y="1458"/>
                    </a:lnTo>
                    <a:lnTo>
                      <a:pt x="712" y="1444"/>
                    </a:lnTo>
                    <a:lnTo>
                      <a:pt x="702" y="1429"/>
                    </a:lnTo>
                    <a:lnTo>
                      <a:pt x="695" y="1412"/>
                    </a:lnTo>
                    <a:lnTo>
                      <a:pt x="691" y="1395"/>
                    </a:lnTo>
                    <a:lnTo>
                      <a:pt x="689" y="1375"/>
                    </a:lnTo>
                    <a:lnTo>
                      <a:pt x="689" y="1364"/>
                    </a:lnTo>
                    <a:lnTo>
                      <a:pt x="677" y="1352"/>
                    </a:lnTo>
                    <a:lnTo>
                      <a:pt x="672" y="1352"/>
                    </a:lnTo>
                    <a:lnTo>
                      <a:pt x="670" y="1354"/>
                    </a:lnTo>
                    <a:lnTo>
                      <a:pt x="666" y="1354"/>
                    </a:lnTo>
                    <a:lnTo>
                      <a:pt x="666" y="1352"/>
                    </a:lnTo>
                    <a:lnTo>
                      <a:pt x="666" y="1350"/>
                    </a:lnTo>
                    <a:lnTo>
                      <a:pt x="666" y="1347"/>
                    </a:lnTo>
                    <a:lnTo>
                      <a:pt x="666" y="1341"/>
                    </a:lnTo>
                    <a:lnTo>
                      <a:pt x="677" y="1341"/>
                    </a:lnTo>
                    <a:lnTo>
                      <a:pt x="677" y="1329"/>
                    </a:lnTo>
                    <a:lnTo>
                      <a:pt x="679" y="1329"/>
                    </a:lnTo>
                    <a:lnTo>
                      <a:pt x="683" y="1329"/>
                    </a:lnTo>
                    <a:lnTo>
                      <a:pt x="685" y="1329"/>
                    </a:lnTo>
                    <a:lnTo>
                      <a:pt x="689" y="1329"/>
                    </a:lnTo>
                    <a:lnTo>
                      <a:pt x="691" y="1329"/>
                    </a:lnTo>
                    <a:lnTo>
                      <a:pt x="695" y="1329"/>
                    </a:lnTo>
                    <a:lnTo>
                      <a:pt x="697" y="1329"/>
                    </a:lnTo>
                    <a:lnTo>
                      <a:pt x="700" y="1329"/>
                    </a:lnTo>
                    <a:lnTo>
                      <a:pt x="706" y="1324"/>
                    </a:lnTo>
                    <a:lnTo>
                      <a:pt x="710" y="1320"/>
                    </a:lnTo>
                    <a:lnTo>
                      <a:pt x="714" y="1316"/>
                    </a:lnTo>
                    <a:lnTo>
                      <a:pt x="720" y="1312"/>
                    </a:lnTo>
                    <a:lnTo>
                      <a:pt x="723" y="1310"/>
                    </a:lnTo>
                    <a:lnTo>
                      <a:pt x="729" y="1308"/>
                    </a:lnTo>
                    <a:lnTo>
                      <a:pt x="737" y="1308"/>
                    </a:lnTo>
                    <a:lnTo>
                      <a:pt x="746" y="1306"/>
                    </a:lnTo>
                    <a:lnTo>
                      <a:pt x="752" y="1301"/>
                    </a:lnTo>
                    <a:lnTo>
                      <a:pt x="760" y="1293"/>
                    </a:lnTo>
                    <a:lnTo>
                      <a:pt x="768" y="1285"/>
                    </a:lnTo>
                    <a:lnTo>
                      <a:pt x="775" y="1279"/>
                    </a:lnTo>
                    <a:lnTo>
                      <a:pt x="781" y="1272"/>
                    </a:lnTo>
                    <a:lnTo>
                      <a:pt x="789" y="1264"/>
                    </a:lnTo>
                    <a:lnTo>
                      <a:pt x="796" y="1256"/>
                    </a:lnTo>
                    <a:lnTo>
                      <a:pt x="802" y="1251"/>
                    </a:lnTo>
                    <a:lnTo>
                      <a:pt x="802" y="1239"/>
                    </a:lnTo>
                    <a:lnTo>
                      <a:pt x="808" y="1233"/>
                    </a:lnTo>
                    <a:lnTo>
                      <a:pt x="812" y="1231"/>
                    </a:lnTo>
                    <a:lnTo>
                      <a:pt x="814" y="1230"/>
                    </a:lnTo>
                    <a:lnTo>
                      <a:pt x="814" y="1228"/>
                    </a:lnTo>
                    <a:lnTo>
                      <a:pt x="812" y="1228"/>
                    </a:lnTo>
                    <a:lnTo>
                      <a:pt x="808" y="1228"/>
                    </a:lnTo>
                    <a:lnTo>
                      <a:pt x="802" y="1228"/>
                    </a:lnTo>
                    <a:lnTo>
                      <a:pt x="802" y="1216"/>
                    </a:lnTo>
                    <a:lnTo>
                      <a:pt x="792" y="1216"/>
                    </a:lnTo>
                    <a:lnTo>
                      <a:pt x="787" y="1212"/>
                    </a:lnTo>
                    <a:lnTo>
                      <a:pt x="785" y="1208"/>
                    </a:lnTo>
                    <a:lnTo>
                      <a:pt x="783" y="1207"/>
                    </a:lnTo>
                    <a:lnTo>
                      <a:pt x="781" y="1205"/>
                    </a:lnTo>
                    <a:lnTo>
                      <a:pt x="781" y="1203"/>
                    </a:lnTo>
                    <a:lnTo>
                      <a:pt x="781" y="1201"/>
                    </a:lnTo>
                    <a:lnTo>
                      <a:pt x="781" y="1197"/>
                    </a:lnTo>
                    <a:lnTo>
                      <a:pt x="781" y="1193"/>
                    </a:lnTo>
                    <a:lnTo>
                      <a:pt x="769" y="1193"/>
                    </a:lnTo>
                    <a:lnTo>
                      <a:pt x="769" y="1182"/>
                    </a:lnTo>
                    <a:lnTo>
                      <a:pt x="758" y="1182"/>
                    </a:lnTo>
                    <a:lnTo>
                      <a:pt x="758" y="1174"/>
                    </a:lnTo>
                    <a:lnTo>
                      <a:pt x="758" y="1166"/>
                    </a:lnTo>
                    <a:lnTo>
                      <a:pt x="758" y="1160"/>
                    </a:lnTo>
                    <a:lnTo>
                      <a:pt x="758" y="1153"/>
                    </a:lnTo>
                    <a:lnTo>
                      <a:pt x="758" y="1145"/>
                    </a:lnTo>
                    <a:lnTo>
                      <a:pt x="758" y="1137"/>
                    </a:lnTo>
                    <a:lnTo>
                      <a:pt x="758" y="1132"/>
                    </a:lnTo>
                    <a:lnTo>
                      <a:pt x="758" y="1124"/>
                    </a:lnTo>
                    <a:lnTo>
                      <a:pt x="723" y="1101"/>
                    </a:lnTo>
                    <a:lnTo>
                      <a:pt x="723" y="1090"/>
                    </a:lnTo>
                    <a:lnTo>
                      <a:pt x="712" y="1090"/>
                    </a:lnTo>
                    <a:lnTo>
                      <a:pt x="712" y="1078"/>
                    </a:lnTo>
                    <a:lnTo>
                      <a:pt x="700" y="1078"/>
                    </a:lnTo>
                    <a:lnTo>
                      <a:pt x="677" y="1066"/>
                    </a:lnTo>
                    <a:lnTo>
                      <a:pt x="666" y="1055"/>
                    </a:lnTo>
                    <a:lnTo>
                      <a:pt x="654" y="1055"/>
                    </a:lnTo>
                    <a:lnTo>
                      <a:pt x="654" y="1043"/>
                    </a:lnTo>
                    <a:lnTo>
                      <a:pt x="643" y="1043"/>
                    </a:lnTo>
                    <a:lnTo>
                      <a:pt x="643" y="1032"/>
                    </a:lnTo>
                    <a:lnTo>
                      <a:pt x="631" y="1032"/>
                    </a:lnTo>
                    <a:lnTo>
                      <a:pt x="631" y="1026"/>
                    </a:lnTo>
                    <a:lnTo>
                      <a:pt x="631" y="1024"/>
                    </a:lnTo>
                    <a:lnTo>
                      <a:pt x="631" y="1020"/>
                    </a:lnTo>
                    <a:lnTo>
                      <a:pt x="629" y="1019"/>
                    </a:lnTo>
                    <a:lnTo>
                      <a:pt x="627" y="1017"/>
                    </a:lnTo>
                    <a:lnTo>
                      <a:pt x="624" y="1013"/>
                    </a:lnTo>
                    <a:lnTo>
                      <a:pt x="620" y="1009"/>
                    </a:lnTo>
                    <a:lnTo>
                      <a:pt x="620" y="1020"/>
                    </a:lnTo>
                    <a:lnTo>
                      <a:pt x="616" y="1020"/>
                    </a:lnTo>
                    <a:lnTo>
                      <a:pt x="614" y="1020"/>
                    </a:lnTo>
                    <a:lnTo>
                      <a:pt x="610" y="1020"/>
                    </a:lnTo>
                    <a:lnTo>
                      <a:pt x="608" y="1020"/>
                    </a:lnTo>
                    <a:lnTo>
                      <a:pt x="604" y="1020"/>
                    </a:lnTo>
                    <a:lnTo>
                      <a:pt x="602" y="1020"/>
                    </a:lnTo>
                    <a:lnTo>
                      <a:pt x="599" y="1020"/>
                    </a:lnTo>
                    <a:lnTo>
                      <a:pt x="597" y="1020"/>
                    </a:lnTo>
                    <a:lnTo>
                      <a:pt x="597" y="1015"/>
                    </a:lnTo>
                    <a:lnTo>
                      <a:pt x="597" y="1013"/>
                    </a:lnTo>
                    <a:lnTo>
                      <a:pt x="597" y="1009"/>
                    </a:lnTo>
                    <a:lnTo>
                      <a:pt x="599" y="1007"/>
                    </a:lnTo>
                    <a:lnTo>
                      <a:pt x="601" y="1005"/>
                    </a:lnTo>
                    <a:lnTo>
                      <a:pt x="604" y="1001"/>
                    </a:lnTo>
                    <a:lnTo>
                      <a:pt x="608" y="997"/>
                    </a:lnTo>
                    <a:lnTo>
                      <a:pt x="602" y="997"/>
                    </a:lnTo>
                    <a:lnTo>
                      <a:pt x="601" y="997"/>
                    </a:lnTo>
                    <a:lnTo>
                      <a:pt x="599" y="997"/>
                    </a:lnTo>
                    <a:lnTo>
                      <a:pt x="597" y="997"/>
                    </a:lnTo>
                    <a:lnTo>
                      <a:pt x="597" y="994"/>
                    </a:lnTo>
                    <a:lnTo>
                      <a:pt x="597" y="992"/>
                    </a:lnTo>
                    <a:lnTo>
                      <a:pt x="597" y="986"/>
                    </a:lnTo>
                    <a:lnTo>
                      <a:pt x="597" y="997"/>
                    </a:lnTo>
                    <a:lnTo>
                      <a:pt x="593" y="997"/>
                    </a:lnTo>
                    <a:lnTo>
                      <a:pt x="591" y="997"/>
                    </a:lnTo>
                    <a:lnTo>
                      <a:pt x="587" y="997"/>
                    </a:lnTo>
                    <a:lnTo>
                      <a:pt x="585" y="997"/>
                    </a:lnTo>
                    <a:lnTo>
                      <a:pt x="581" y="997"/>
                    </a:lnTo>
                    <a:lnTo>
                      <a:pt x="579" y="997"/>
                    </a:lnTo>
                    <a:lnTo>
                      <a:pt x="578" y="997"/>
                    </a:lnTo>
                    <a:lnTo>
                      <a:pt x="574" y="997"/>
                    </a:lnTo>
                    <a:lnTo>
                      <a:pt x="574" y="1001"/>
                    </a:lnTo>
                    <a:lnTo>
                      <a:pt x="574" y="1003"/>
                    </a:lnTo>
                    <a:lnTo>
                      <a:pt x="574" y="1007"/>
                    </a:lnTo>
                    <a:lnTo>
                      <a:pt x="574" y="1009"/>
                    </a:lnTo>
                    <a:lnTo>
                      <a:pt x="574" y="1013"/>
                    </a:lnTo>
                    <a:lnTo>
                      <a:pt x="574" y="1015"/>
                    </a:lnTo>
                    <a:lnTo>
                      <a:pt x="574" y="1019"/>
                    </a:lnTo>
                    <a:lnTo>
                      <a:pt x="574" y="1020"/>
                    </a:lnTo>
                    <a:lnTo>
                      <a:pt x="562" y="1020"/>
                    </a:lnTo>
                    <a:lnTo>
                      <a:pt x="568" y="1030"/>
                    </a:lnTo>
                    <a:lnTo>
                      <a:pt x="572" y="1038"/>
                    </a:lnTo>
                    <a:lnTo>
                      <a:pt x="578" y="1045"/>
                    </a:lnTo>
                    <a:lnTo>
                      <a:pt x="583" y="1051"/>
                    </a:lnTo>
                    <a:lnTo>
                      <a:pt x="589" y="1059"/>
                    </a:lnTo>
                    <a:lnTo>
                      <a:pt x="595" y="1065"/>
                    </a:lnTo>
                    <a:lnTo>
                      <a:pt x="601" y="1070"/>
                    </a:lnTo>
                    <a:lnTo>
                      <a:pt x="608" y="1078"/>
                    </a:lnTo>
                    <a:lnTo>
                      <a:pt x="608" y="1101"/>
                    </a:lnTo>
                    <a:lnTo>
                      <a:pt x="620" y="1113"/>
                    </a:lnTo>
                    <a:lnTo>
                      <a:pt x="631" y="1113"/>
                    </a:lnTo>
                    <a:lnTo>
                      <a:pt x="631" y="1124"/>
                    </a:lnTo>
                    <a:lnTo>
                      <a:pt x="635" y="1124"/>
                    </a:lnTo>
                    <a:lnTo>
                      <a:pt x="639" y="1124"/>
                    </a:lnTo>
                    <a:lnTo>
                      <a:pt x="645" y="1124"/>
                    </a:lnTo>
                    <a:lnTo>
                      <a:pt x="650" y="1124"/>
                    </a:lnTo>
                    <a:lnTo>
                      <a:pt x="652" y="1124"/>
                    </a:lnTo>
                    <a:lnTo>
                      <a:pt x="654" y="1124"/>
                    </a:lnTo>
                    <a:lnTo>
                      <a:pt x="650" y="1124"/>
                    </a:lnTo>
                    <a:lnTo>
                      <a:pt x="643" y="1124"/>
                    </a:lnTo>
                    <a:lnTo>
                      <a:pt x="643" y="1136"/>
                    </a:lnTo>
                    <a:lnTo>
                      <a:pt x="666" y="1136"/>
                    </a:lnTo>
                    <a:lnTo>
                      <a:pt x="666" y="1147"/>
                    </a:lnTo>
                    <a:lnTo>
                      <a:pt x="668" y="1147"/>
                    </a:lnTo>
                    <a:lnTo>
                      <a:pt x="672" y="1147"/>
                    </a:lnTo>
                    <a:lnTo>
                      <a:pt x="673" y="1147"/>
                    </a:lnTo>
                    <a:lnTo>
                      <a:pt x="677" y="1147"/>
                    </a:lnTo>
                    <a:lnTo>
                      <a:pt x="679" y="1147"/>
                    </a:lnTo>
                    <a:lnTo>
                      <a:pt x="683" y="1147"/>
                    </a:lnTo>
                    <a:lnTo>
                      <a:pt x="685" y="1147"/>
                    </a:lnTo>
                    <a:lnTo>
                      <a:pt x="689" y="1147"/>
                    </a:lnTo>
                    <a:lnTo>
                      <a:pt x="689" y="1159"/>
                    </a:lnTo>
                    <a:lnTo>
                      <a:pt x="700" y="1159"/>
                    </a:lnTo>
                    <a:lnTo>
                      <a:pt x="712" y="1182"/>
                    </a:lnTo>
                    <a:lnTo>
                      <a:pt x="700" y="1182"/>
                    </a:lnTo>
                    <a:lnTo>
                      <a:pt x="689" y="1182"/>
                    </a:lnTo>
                    <a:lnTo>
                      <a:pt x="689" y="1176"/>
                    </a:lnTo>
                    <a:lnTo>
                      <a:pt x="689" y="1174"/>
                    </a:lnTo>
                    <a:lnTo>
                      <a:pt x="689" y="1170"/>
                    </a:lnTo>
                    <a:lnTo>
                      <a:pt x="687" y="1170"/>
                    </a:lnTo>
                    <a:lnTo>
                      <a:pt x="685" y="1170"/>
                    </a:lnTo>
                    <a:lnTo>
                      <a:pt x="681" y="1170"/>
                    </a:lnTo>
                    <a:lnTo>
                      <a:pt x="677" y="1170"/>
                    </a:lnTo>
                    <a:lnTo>
                      <a:pt x="672" y="1170"/>
                    </a:lnTo>
                    <a:lnTo>
                      <a:pt x="668" y="1170"/>
                    </a:lnTo>
                    <a:lnTo>
                      <a:pt x="666" y="1170"/>
                    </a:lnTo>
                    <a:lnTo>
                      <a:pt x="664" y="1170"/>
                    </a:lnTo>
                    <a:lnTo>
                      <a:pt x="662" y="1172"/>
                    </a:lnTo>
                    <a:lnTo>
                      <a:pt x="660" y="1174"/>
                    </a:lnTo>
                    <a:lnTo>
                      <a:pt x="658" y="1178"/>
                    </a:lnTo>
                    <a:lnTo>
                      <a:pt x="654" y="1182"/>
                    </a:lnTo>
                    <a:lnTo>
                      <a:pt x="658" y="1185"/>
                    </a:lnTo>
                    <a:lnTo>
                      <a:pt x="662" y="1189"/>
                    </a:lnTo>
                    <a:lnTo>
                      <a:pt x="664" y="1193"/>
                    </a:lnTo>
                    <a:lnTo>
                      <a:pt x="666" y="1197"/>
                    </a:lnTo>
                    <a:lnTo>
                      <a:pt x="666" y="1201"/>
                    </a:lnTo>
                    <a:lnTo>
                      <a:pt x="666" y="1205"/>
                    </a:lnTo>
                    <a:lnTo>
                      <a:pt x="666" y="1210"/>
                    </a:lnTo>
                    <a:lnTo>
                      <a:pt x="666" y="1216"/>
                    </a:lnTo>
                    <a:lnTo>
                      <a:pt x="654" y="1216"/>
                    </a:lnTo>
                    <a:lnTo>
                      <a:pt x="654" y="1222"/>
                    </a:lnTo>
                    <a:lnTo>
                      <a:pt x="654" y="1228"/>
                    </a:lnTo>
                    <a:lnTo>
                      <a:pt x="656" y="1231"/>
                    </a:lnTo>
                    <a:lnTo>
                      <a:pt x="656" y="1235"/>
                    </a:lnTo>
                    <a:lnTo>
                      <a:pt x="654" y="1237"/>
                    </a:lnTo>
                    <a:lnTo>
                      <a:pt x="652" y="1237"/>
                    </a:lnTo>
                    <a:lnTo>
                      <a:pt x="649" y="1239"/>
                    </a:lnTo>
                    <a:lnTo>
                      <a:pt x="643" y="1239"/>
                    </a:lnTo>
                    <a:lnTo>
                      <a:pt x="631" y="1251"/>
                    </a:lnTo>
                    <a:lnTo>
                      <a:pt x="631" y="1245"/>
                    </a:lnTo>
                    <a:lnTo>
                      <a:pt x="631" y="1241"/>
                    </a:lnTo>
                    <a:lnTo>
                      <a:pt x="631" y="1239"/>
                    </a:lnTo>
                    <a:lnTo>
                      <a:pt x="633" y="1237"/>
                    </a:lnTo>
                    <a:lnTo>
                      <a:pt x="635" y="1237"/>
                    </a:lnTo>
                    <a:lnTo>
                      <a:pt x="637" y="1239"/>
                    </a:lnTo>
                    <a:lnTo>
                      <a:pt x="643" y="1239"/>
                    </a:lnTo>
                    <a:lnTo>
                      <a:pt x="643" y="1228"/>
                    </a:lnTo>
                    <a:lnTo>
                      <a:pt x="643" y="1216"/>
                    </a:lnTo>
                    <a:lnTo>
                      <a:pt x="643" y="1208"/>
                    </a:lnTo>
                    <a:lnTo>
                      <a:pt x="643" y="1201"/>
                    </a:lnTo>
                    <a:lnTo>
                      <a:pt x="643" y="1195"/>
                    </a:lnTo>
                    <a:lnTo>
                      <a:pt x="641" y="1189"/>
                    </a:lnTo>
                    <a:lnTo>
                      <a:pt x="639" y="1185"/>
                    </a:lnTo>
                    <a:lnTo>
                      <a:pt x="633" y="1184"/>
                    </a:lnTo>
                    <a:lnTo>
                      <a:pt x="627" y="1182"/>
                    </a:lnTo>
                    <a:lnTo>
                      <a:pt x="620" y="1182"/>
                    </a:lnTo>
                    <a:lnTo>
                      <a:pt x="620" y="1178"/>
                    </a:lnTo>
                    <a:lnTo>
                      <a:pt x="620" y="1176"/>
                    </a:lnTo>
                    <a:lnTo>
                      <a:pt x="620" y="1172"/>
                    </a:lnTo>
                    <a:lnTo>
                      <a:pt x="620" y="1170"/>
                    </a:lnTo>
                    <a:lnTo>
                      <a:pt x="620" y="1166"/>
                    </a:lnTo>
                    <a:lnTo>
                      <a:pt x="620" y="1164"/>
                    </a:lnTo>
                    <a:lnTo>
                      <a:pt x="620" y="1160"/>
                    </a:lnTo>
                    <a:lnTo>
                      <a:pt x="620" y="1159"/>
                    </a:lnTo>
                    <a:lnTo>
                      <a:pt x="597" y="1159"/>
                    </a:lnTo>
                    <a:lnTo>
                      <a:pt x="597" y="1153"/>
                    </a:lnTo>
                    <a:lnTo>
                      <a:pt x="595" y="1147"/>
                    </a:lnTo>
                    <a:lnTo>
                      <a:pt x="595" y="1143"/>
                    </a:lnTo>
                    <a:lnTo>
                      <a:pt x="593" y="1139"/>
                    </a:lnTo>
                    <a:lnTo>
                      <a:pt x="589" y="1137"/>
                    </a:lnTo>
                    <a:lnTo>
                      <a:pt x="585" y="1136"/>
                    </a:lnTo>
                    <a:lnTo>
                      <a:pt x="579" y="1136"/>
                    </a:lnTo>
                    <a:lnTo>
                      <a:pt x="574" y="1136"/>
                    </a:lnTo>
                    <a:lnTo>
                      <a:pt x="572" y="1132"/>
                    </a:lnTo>
                    <a:lnTo>
                      <a:pt x="568" y="1130"/>
                    </a:lnTo>
                    <a:lnTo>
                      <a:pt x="566" y="1126"/>
                    </a:lnTo>
                    <a:lnTo>
                      <a:pt x="562" y="1124"/>
                    </a:lnTo>
                    <a:lnTo>
                      <a:pt x="560" y="1120"/>
                    </a:lnTo>
                    <a:lnTo>
                      <a:pt x="556" y="1118"/>
                    </a:lnTo>
                    <a:lnTo>
                      <a:pt x="554" y="1114"/>
                    </a:lnTo>
                    <a:lnTo>
                      <a:pt x="551" y="1113"/>
                    </a:lnTo>
                    <a:lnTo>
                      <a:pt x="539" y="1113"/>
                    </a:lnTo>
                    <a:lnTo>
                      <a:pt x="539" y="1101"/>
                    </a:lnTo>
                    <a:lnTo>
                      <a:pt x="516" y="1078"/>
                    </a:lnTo>
                    <a:lnTo>
                      <a:pt x="505" y="1032"/>
                    </a:lnTo>
                    <a:lnTo>
                      <a:pt x="501" y="1032"/>
                    </a:lnTo>
                    <a:lnTo>
                      <a:pt x="497" y="1032"/>
                    </a:lnTo>
                    <a:lnTo>
                      <a:pt x="491" y="1032"/>
                    </a:lnTo>
                    <a:lnTo>
                      <a:pt x="487" y="1032"/>
                    </a:lnTo>
                    <a:lnTo>
                      <a:pt x="483" y="1032"/>
                    </a:lnTo>
                    <a:lnTo>
                      <a:pt x="480" y="1032"/>
                    </a:lnTo>
                    <a:lnTo>
                      <a:pt x="474" y="1032"/>
                    </a:lnTo>
                    <a:lnTo>
                      <a:pt x="470" y="1032"/>
                    </a:lnTo>
                    <a:lnTo>
                      <a:pt x="459" y="1043"/>
                    </a:lnTo>
                    <a:lnTo>
                      <a:pt x="447" y="1043"/>
                    </a:lnTo>
                    <a:lnTo>
                      <a:pt x="435" y="1055"/>
                    </a:lnTo>
                    <a:lnTo>
                      <a:pt x="432" y="1055"/>
                    </a:lnTo>
                    <a:lnTo>
                      <a:pt x="428" y="1055"/>
                    </a:lnTo>
                    <a:lnTo>
                      <a:pt x="426" y="1055"/>
                    </a:lnTo>
                    <a:lnTo>
                      <a:pt x="424" y="1055"/>
                    </a:lnTo>
                    <a:lnTo>
                      <a:pt x="424" y="1057"/>
                    </a:lnTo>
                    <a:lnTo>
                      <a:pt x="424" y="1059"/>
                    </a:lnTo>
                    <a:lnTo>
                      <a:pt x="424" y="1061"/>
                    </a:lnTo>
                    <a:lnTo>
                      <a:pt x="424" y="1066"/>
                    </a:lnTo>
                    <a:lnTo>
                      <a:pt x="420" y="1066"/>
                    </a:lnTo>
                    <a:lnTo>
                      <a:pt x="416" y="1066"/>
                    </a:lnTo>
                    <a:lnTo>
                      <a:pt x="414" y="1066"/>
                    </a:lnTo>
                    <a:lnTo>
                      <a:pt x="412" y="1066"/>
                    </a:lnTo>
                    <a:lnTo>
                      <a:pt x="412" y="1065"/>
                    </a:lnTo>
                    <a:lnTo>
                      <a:pt x="412" y="1063"/>
                    </a:lnTo>
                    <a:lnTo>
                      <a:pt x="412" y="1061"/>
                    </a:lnTo>
                    <a:lnTo>
                      <a:pt x="412" y="1055"/>
                    </a:lnTo>
                    <a:lnTo>
                      <a:pt x="409" y="1055"/>
                    </a:lnTo>
                    <a:lnTo>
                      <a:pt x="405" y="1055"/>
                    </a:lnTo>
                    <a:lnTo>
                      <a:pt x="403" y="1055"/>
                    </a:lnTo>
                    <a:lnTo>
                      <a:pt x="401" y="1053"/>
                    </a:lnTo>
                    <a:lnTo>
                      <a:pt x="399" y="1053"/>
                    </a:lnTo>
                    <a:lnTo>
                      <a:pt x="397" y="1051"/>
                    </a:lnTo>
                    <a:lnTo>
                      <a:pt x="393" y="1047"/>
                    </a:lnTo>
                    <a:lnTo>
                      <a:pt x="389" y="1043"/>
                    </a:lnTo>
                    <a:lnTo>
                      <a:pt x="388" y="1043"/>
                    </a:lnTo>
                    <a:lnTo>
                      <a:pt x="384" y="1043"/>
                    </a:lnTo>
                    <a:lnTo>
                      <a:pt x="382" y="1043"/>
                    </a:lnTo>
                    <a:lnTo>
                      <a:pt x="378" y="1043"/>
                    </a:lnTo>
                    <a:lnTo>
                      <a:pt x="376" y="1043"/>
                    </a:lnTo>
                    <a:lnTo>
                      <a:pt x="372" y="1043"/>
                    </a:lnTo>
                    <a:lnTo>
                      <a:pt x="370" y="1043"/>
                    </a:lnTo>
                    <a:lnTo>
                      <a:pt x="366" y="1043"/>
                    </a:lnTo>
                    <a:lnTo>
                      <a:pt x="366" y="1032"/>
                    </a:lnTo>
                    <a:lnTo>
                      <a:pt x="363" y="1036"/>
                    </a:lnTo>
                    <a:lnTo>
                      <a:pt x="361" y="1040"/>
                    </a:lnTo>
                    <a:lnTo>
                      <a:pt x="359" y="1042"/>
                    </a:lnTo>
                    <a:lnTo>
                      <a:pt x="357" y="1042"/>
                    </a:lnTo>
                    <a:lnTo>
                      <a:pt x="355" y="1043"/>
                    </a:lnTo>
                    <a:lnTo>
                      <a:pt x="353" y="1043"/>
                    </a:lnTo>
                    <a:lnTo>
                      <a:pt x="349" y="1043"/>
                    </a:lnTo>
                    <a:lnTo>
                      <a:pt x="345" y="1043"/>
                    </a:lnTo>
                    <a:lnTo>
                      <a:pt x="345" y="1047"/>
                    </a:lnTo>
                    <a:lnTo>
                      <a:pt x="345" y="1053"/>
                    </a:lnTo>
                    <a:lnTo>
                      <a:pt x="345" y="1057"/>
                    </a:lnTo>
                    <a:lnTo>
                      <a:pt x="345" y="1061"/>
                    </a:lnTo>
                    <a:lnTo>
                      <a:pt x="345" y="1065"/>
                    </a:lnTo>
                    <a:lnTo>
                      <a:pt x="345" y="1068"/>
                    </a:lnTo>
                    <a:lnTo>
                      <a:pt x="345" y="1074"/>
                    </a:lnTo>
                    <a:lnTo>
                      <a:pt x="345" y="1078"/>
                    </a:lnTo>
                    <a:lnTo>
                      <a:pt x="341" y="1080"/>
                    </a:lnTo>
                    <a:lnTo>
                      <a:pt x="340" y="1084"/>
                    </a:lnTo>
                    <a:lnTo>
                      <a:pt x="336" y="1086"/>
                    </a:lnTo>
                    <a:lnTo>
                      <a:pt x="334" y="1090"/>
                    </a:lnTo>
                    <a:lnTo>
                      <a:pt x="330" y="1091"/>
                    </a:lnTo>
                    <a:lnTo>
                      <a:pt x="328" y="1095"/>
                    </a:lnTo>
                    <a:lnTo>
                      <a:pt x="324" y="1097"/>
                    </a:lnTo>
                    <a:lnTo>
                      <a:pt x="322" y="1101"/>
                    </a:lnTo>
                    <a:lnTo>
                      <a:pt x="311" y="1101"/>
                    </a:lnTo>
                    <a:lnTo>
                      <a:pt x="303" y="1101"/>
                    </a:lnTo>
                    <a:lnTo>
                      <a:pt x="295" y="1101"/>
                    </a:lnTo>
                    <a:lnTo>
                      <a:pt x="290" y="1103"/>
                    </a:lnTo>
                    <a:lnTo>
                      <a:pt x="284" y="1107"/>
                    </a:lnTo>
                    <a:lnTo>
                      <a:pt x="278" y="1111"/>
                    </a:lnTo>
                    <a:lnTo>
                      <a:pt x="272" y="1116"/>
                    </a:lnTo>
                    <a:lnTo>
                      <a:pt x="265" y="1124"/>
                    </a:lnTo>
                    <a:lnTo>
                      <a:pt x="253" y="1124"/>
                    </a:lnTo>
                    <a:lnTo>
                      <a:pt x="253" y="1136"/>
                    </a:lnTo>
                    <a:lnTo>
                      <a:pt x="247" y="1141"/>
                    </a:lnTo>
                    <a:lnTo>
                      <a:pt x="244" y="1143"/>
                    </a:lnTo>
                    <a:lnTo>
                      <a:pt x="242" y="1147"/>
                    </a:lnTo>
                    <a:lnTo>
                      <a:pt x="242" y="1151"/>
                    </a:lnTo>
                    <a:lnTo>
                      <a:pt x="240" y="1153"/>
                    </a:lnTo>
                    <a:lnTo>
                      <a:pt x="242" y="1157"/>
                    </a:lnTo>
                    <a:lnTo>
                      <a:pt x="242" y="1162"/>
                    </a:lnTo>
                    <a:lnTo>
                      <a:pt x="242" y="1170"/>
                    </a:lnTo>
                    <a:lnTo>
                      <a:pt x="253" y="1170"/>
                    </a:lnTo>
                    <a:lnTo>
                      <a:pt x="247" y="1174"/>
                    </a:lnTo>
                    <a:lnTo>
                      <a:pt x="244" y="1178"/>
                    </a:lnTo>
                    <a:lnTo>
                      <a:pt x="240" y="1182"/>
                    </a:lnTo>
                    <a:lnTo>
                      <a:pt x="236" y="1185"/>
                    </a:lnTo>
                    <a:lnTo>
                      <a:pt x="234" y="1189"/>
                    </a:lnTo>
                    <a:lnTo>
                      <a:pt x="232" y="1193"/>
                    </a:lnTo>
                    <a:lnTo>
                      <a:pt x="230" y="1199"/>
                    </a:lnTo>
                    <a:lnTo>
                      <a:pt x="230" y="1205"/>
                    </a:lnTo>
                    <a:lnTo>
                      <a:pt x="219" y="1205"/>
                    </a:lnTo>
                    <a:lnTo>
                      <a:pt x="213" y="1208"/>
                    </a:lnTo>
                    <a:lnTo>
                      <a:pt x="209" y="1212"/>
                    </a:lnTo>
                    <a:lnTo>
                      <a:pt x="205" y="1214"/>
                    </a:lnTo>
                    <a:lnTo>
                      <a:pt x="203" y="1214"/>
                    </a:lnTo>
                    <a:lnTo>
                      <a:pt x="199" y="1216"/>
                    </a:lnTo>
                    <a:lnTo>
                      <a:pt x="196" y="1216"/>
                    </a:lnTo>
                    <a:lnTo>
                      <a:pt x="190" y="1216"/>
                    </a:lnTo>
                    <a:lnTo>
                      <a:pt x="184" y="1216"/>
                    </a:lnTo>
                    <a:lnTo>
                      <a:pt x="184" y="1228"/>
                    </a:lnTo>
                    <a:lnTo>
                      <a:pt x="176" y="1228"/>
                    </a:lnTo>
                    <a:lnTo>
                      <a:pt x="171" y="1228"/>
                    </a:lnTo>
                    <a:lnTo>
                      <a:pt x="165" y="1228"/>
                    </a:lnTo>
                    <a:lnTo>
                      <a:pt x="159" y="1228"/>
                    </a:lnTo>
                    <a:lnTo>
                      <a:pt x="153" y="1226"/>
                    </a:lnTo>
                    <a:lnTo>
                      <a:pt x="150" y="1224"/>
                    </a:lnTo>
                    <a:lnTo>
                      <a:pt x="144" y="1220"/>
                    </a:lnTo>
                    <a:lnTo>
                      <a:pt x="138" y="1216"/>
                    </a:lnTo>
                    <a:lnTo>
                      <a:pt x="132" y="1220"/>
                    </a:lnTo>
                    <a:lnTo>
                      <a:pt x="125" y="1224"/>
                    </a:lnTo>
                    <a:lnTo>
                      <a:pt x="119" y="1226"/>
                    </a:lnTo>
                    <a:lnTo>
                      <a:pt x="111" y="1228"/>
                    </a:lnTo>
                    <a:lnTo>
                      <a:pt x="103" y="1228"/>
                    </a:lnTo>
                    <a:lnTo>
                      <a:pt x="96" y="1228"/>
                    </a:lnTo>
                    <a:lnTo>
                      <a:pt x="88" y="1228"/>
                    </a:lnTo>
                    <a:lnTo>
                      <a:pt x="80" y="1228"/>
                    </a:lnTo>
                    <a:lnTo>
                      <a:pt x="69" y="1216"/>
                    </a:lnTo>
                    <a:lnTo>
                      <a:pt x="69" y="1205"/>
                    </a:lnTo>
                    <a:lnTo>
                      <a:pt x="61" y="1197"/>
                    </a:lnTo>
                    <a:lnTo>
                      <a:pt x="55" y="1189"/>
                    </a:lnTo>
                    <a:lnTo>
                      <a:pt x="52" y="1185"/>
                    </a:lnTo>
                    <a:lnTo>
                      <a:pt x="48" y="1184"/>
                    </a:lnTo>
                    <a:lnTo>
                      <a:pt x="44" y="1182"/>
                    </a:lnTo>
                    <a:lnTo>
                      <a:pt x="40" y="1182"/>
                    </a:lnTo>
                    <a:lnTo>
                      <a:pt x="32" y="1182"/>
                    </a:lnTo>
                    <a:lnTo>
                      <a:pt x="23" y="1182"/>
                    </a:lnTo>
                    <a:lnTo>
                      <a:pt x="0" y="1182"/>
                    </a:lnTo>
                    <a:lnTo>
                      <a:pt x="11" y="1182"/>
                    </a:lnTo>
                    <a:lnTo>
                      <a:pt x="11" y="1170"/>
                    </a:lnTo>
                    <a:lnTo>
                      <a:pt x="17" y="1164"/>
                    </a:lnTo>
                    <a:lnTo>
                      <a:pt x="21" y="1159"/>
                    </a:lnTo>
                    <a:lnTo>
                      <a:pt x="23" y="1153"/>
                    </a:lnTo>
                    <a:lnTo>
                      <a:pt x="23" y="1149"/>
                    </a:lnTo>
                    <a:lnTo>
                      <a:pt x="25" y="1143"/>
                    </a:lnTo>
                    <a:lnTo>
                      <a:pt x="23" y="1137"/>
                    </a:lnTo>
                    <a:lnTo>
                      <a:pt x="23" y="1132"/>
                    </a:lnTo>
                    <a:lnTo>
                      <a:pt x="23" y="1124"/>
                    </a:lnTo>
                    <a:lnTo>
                      <a:pt x="23" y="1136"/>
                    </a:lnTo>
                    <a:lnTo>
                      <a:pt x="17" y="1136"/>
                    </a:lnTo>
                    <a:lnTo>
                      <a:pt x="13" y="1136"/>
                    </a:lnTo>
                    <a:lnTo>
                      <a:pt x="11" y="1134"/>
                    </a:lnTo>
                    <a:lnTo>
                      <a:pt x="9" y="1132"/>
                    </a:lnTo>
                    <a:lnTo>
                      <a:pt x="9" y="1130"/>
                    </a:lnTo>
                    <a:lnTo>
                      <a:pt x="11" y="1126"/>
                    </a:lnTo>
                    <a:lnTo>
                      <a:pt x="11" y="1120"/>
                    </a:lnTo>
                    <a:lnTo>
                      <a:pt x="11" y="1113"/>
                    </a:lnTo>
                    <a:lnTo>
                      <a:pt x="11" y="1101"/>
                    </a:lnTo>
                    <a:lnTo>
                      <a:pt x="19" y="1093"/>
                    </a:lnTo>
                    <a:lnTo>
                      <a:pt x="27" y="1088"/>
                    </a:lnTo>
                    <a:lnTo>
                      <a:pt x="32" y="1082"/>
                    </a:lnTo>
                    <a:lnTo>
                      <a:pt x="36" y="1076"/>
                    </a:lnTo>
                    <a:lnTo>
                      <a:pt x="40" y="1070"/>
                    </a:lnTo>
                    <a:lnTo>
                      <a:pt x="44" y="1063"/>
                    </a:lnTo>
                    <a:lnTo>
                      <a:pt x="46" y="1055"/>
                    </a:lnTo>
                    <a:lnTo>
                      <a:pt x="46" y="1043"/>
                    </a:lnTo>
                    <a:lnTo>
                      <a:pt x="52" y="1034"/>
                    </a:lnTo>
                    <a:lnTo>
                      <a:pt x="54" y="1024"/>
                    </a:lnTo>
                    <a:lnTo>
                      <a:pt x="55" y="1017"/>
                    </a:lnTo>
                    <a:lnTo>
                      <a:pt x="57" y="1009"/>
                    </a:lnTo>
                    <a:lnTo>
                      <a:pt x="57" y="1003"/>
                    </a:lnTo>
                    <a:lnTo>
                      <a:pt x="57" y="994"/>
                    </a:lnTo>
                    <a:lnTo>
                      <a:pt x="57" y="986"/>
                    </a:lnTo>
                    <a:lnTo>
                      <a:pt x="57" y="974"/>
                    </a:lnTo>
                    <a:lnTo>
                      <a:pt x="103" y="974"/>
                    </a:lnTo>
                    <a:lnTo>
                      <a:pt x="115" y="986"/>
                    </a:lnTo>
                    <a:lnTo>
                      <a:pt x="138" y="986"/>
                    </a:lnTo>
                    <a:lnTo>
                      <a:pt x="150" y="997"/>
                    </a:lnTo>
                    <a:lnTo>
                      <a:pt x="155" y="997"/>
                    </a:lnTo>
                    <a:lnTo>
                      <a:pt x="161" y="999"/>
                    </a:lnTo>
                    <a:lnTo>
                      <a:pt x="167" y="1001"/>
                    </a:lnTo>
                    <a:lnTo>
                      <a:pt x="173" y="1003"/>
                    </a:lnTo>
                    <a:lnTo>
                      <a:pt x="178" y="1005"/>
                    </a:lnTo>
                    <a:lnTo>
                      <a:pt x="182" y="1007"/>
                    </a:lnTo>
                    <a:lnTo>
                      <a:pt x="188" y="1009"/>
                    </a:lnTo>
                    <a:lnTo>
                      <a:pt x="196" y="1009"/>
                    </a:lnTo>
                    <a:lnTo>
                      <a:pt x="207" y="1020"/>
                    </a:lnTo>
                    <a:lnTo>
                      <a:pt x="230" y="1020"/>
                    </a:lnTo>
                    <a:lnTo>
                      <a:pt x="240" y="1011"/>
                    </a:lnTo>
                    <a:lnTo>
                      <a:pt x="247" y="999"/>
                    </a:lnTo>
                    <a:lnTo>
                      <a:pt x="253" y="990"/>
                    </a:lnTo>
                    <a:lnTo>
                      <a:pt x="257" y="978"/>
                    </a:lnTo>
                    <a:lnTo>
                      <a:pt x="261" y="967"/>
                    </a:lnTo>
                    <a:lnTo>
                      <a:pt x="263" y="955"/>
                    </a:lnTo>
                    <a:lnTo>
                      <a:pt x="265" y="942"/>
                    </a:lnTo>
                    <a:lnTo>
                      <a:pt x="265" y="928"/>
                    </a:lnTo>
                    <a:lnTo>
                      <a:pt x="259" y="923"/>
                    </a:lnTo>
                    <a:lnTo>
                      <a:pt x="255" y="919"/>
                    </a:lnTo>
                    <a:lnTo>
                      <a:pt x="253" y="913"/>
                    </a:lnTo>
                    <a:lnTo>
                      <a:pt x="253" y="907"/>
                    </a:lnTo>
                    <a:lnTo>
                      <a:pt x="251" y="901"/>
                    </a:lnTo>
                    <a:lnTo>
                      <a:pt x="253" y="896"/>
                    </a:lnTo>
                    <a:lnTo>
                      <a:pt x="253" y="890"/>
                    </a:lnTo>
                    <a:lnTo>
                      <a:pt x="253" y="882"/>
                    </a:lnTo>
                    <a:lnTo>
                      <a:pt x="247" y="882"/>
                    </a:lnTo>
                    <a:lnTo>
                      <a:pt x="242" y="880"/>
                    </a:lnTo>
                    <a:lnTo>
                      <a:pt x="238" y="878"/>
                    </a:lnTo>
                    <a:lnTo>
                      <a:pt x="234" y="877"/>
                    </a:lnTo>
                    <a:lnTo>
                      <a:pt x="230" y="873"/>
                    </a:lnTo>
                    <a:lnTo>
                      <a:pt x="226" y="869"/>
                    </a:lnTo>
                    <a:lnTo>
                      <a:pt x="222" y="865"/>
                    </a:lnTo>
                    <a:lnTo>
                      <a:pt x="219" y="859"/>
                    </a:lnTo>
                    <a:lnTo>
                      <a:pt x="207" y="848"/>
                    </a:lnTo>
                    <a:lnTo>
                      <a:pt x="196" y="848"/>
                    </a:lnTo>
                    <a:lnTo>
                      <a:pt x="207" y="848"/>
                    </a:lnTo>
                    <a:lnTo>
                      <a:pt x="207" y="842"/>
                    </a:lnTo>
                    <a:lnTo>
                      <a:pt x="207" y="838"/>
                    </a:lnTo>
                    <a:lnTo>
                      <a:pt x="209" y="836"/>
                    </a:lnTo>
                    <a:lnTo>
                      <a:pt x="213" y="836"/>
                    </a:lnTo>
                    <a:lnTo>
                      <a:pt x="217" y="836"/>
                    </a:lnTo>
                    <a:lnTo>
                      <a:pt x="222" y="836"/>
                    </a:lnTo>
                    <a:lnTo>
                      <a:pt x="230" y="836"/>
                    </a:lnTo>
                    <a:lnTo>
                      <a:pt x="253" y="848"/>
                    </a:lnTo>
                    <a:lnTo>
                      <a:pt x="257" y="848"/>
                    </a:lnTo>
                    <a:lnTo>
                      <a:pt x="261" y="848"/>
                    </a:lnTo>
                    <a:lnTo>
                      <a:pt x="265" y="848"/>
                    </a:lnTo>
                    <a:lnTo>
                      <a:pt x="270" y="848"/>
                    </a:lnTo>
                    <a:lnTo>
                      <a:pt x="274" y="848"/>
                    </a:lnTo>
                    <a:lnTo>
                      <a:pt x="278" y="848"/>
                    </a:lnTo>
                    <a:lnTo>
                      <a:pt x="282" y="848"/>
                    </a:lnTo>
                    <a:lnTo>
                      <a:pt x="288" y="848"/>
                    </a:lnTo>
                    <a:lnTo>
                      <a:pt x="276" y="848"/>
                    </a:lnTo>
                    <a:lnTo>
                      <a:pt x="276" y="815"/>
                    </a:lnTo>
                    <a:lnTo>
                      <a:pt x="288" y="827"/>
                    </a:lnTo>
                    <a:lnTo>
                      <a:pt x="292" y="831"/>
                    </a:lnTo>
                    <a:lnTo>
                      <a:pt x="295" y="834"/>
                    </a:lnTo>
                    <a:lnTo>
                      <a:pt x="299" y="836"/>
                    </a:lnTo>
                    <a:lnTo>
                      <a:pt x="303" y="836"/>
                    </a:lnTo>
                    <a:lnTo>
                      <a:pt x="307" y="838"/>
                    </a:lnTo>
                    <a:lnTo>
                      <a:pt x="311" y="838"/>
                    </a:lnTo>
                    <a:lnTo>
                      <a:pt x="315" y="838"/>
                    </a:lnTo>
                    <a:lnTo>
                      <a:pt x="322" y="836"/>
                    </a:lnTo>
                    <a:lnTo>
                      <a:pt x="334" y="827"/>
                    </a:lnTo>
                    <a:lnTo>
                      <a:pt x="338" y="827"/>
                    </a:lnTo>
                    <a:lnTo>
                      <a:pt x="341" y="827"/>
                    </a:lnTo>
                    <a:lnTo>
                      <a:pt x="343" y="827"/>
                    </a:lnTo>
                    <a:lnTo>
                      <a:pt x="343" y="825"/>
                    </a:lnTo>
                    <a:lnTo>
                      <a:pt x="345" y="825"/>
                    </a:lnTo>
                    <a:lnTo>
                      <a:pt x="345" y="823"/>
                    </a:lnTo>
                    <a:lnTo>
                      <a:pt x="345" y="819"/>
                    </a:lnTo>
                    <a:lnTo>
                      <a:pt x="345" y="815"/>
                    </a:lnTo>
                    <a:lnTo>
                      <a:pt x="355" y="781"/>
                    </a:lnTo>
                    <a:lnTo>
                      <a:pt x="366" y="781"/>
                    </a:lnTo>
                    <a:lnTo>
                      <a:pt x="366" y="769"/>
                    </a:lnTo>
                    <a:lnTo>
                      <a:pt x="378" y="735"/>
                    </a:lnTo>
                    <a:lnTo>
                      <a:pt x="374" y="729"/>
                    </a:lnTo>
                    <a:lnTo>
                      <a:pt x="370" y="725"/>
                    </a:lnTo>
                    <a:lnTo>
                      <a:pt x="366" y="723"/>
                    </a:lnTo>
                    <a:lnTo>
                      <a:pt x="363" y="723"/>
                    </a:lnTo>
                    <a:lnTo>
                      <a:pt x="361" y="721"/>
                    </a:lnTo>
                    <a:lnTo>
                      <a:pt x="357" y="723"/>
                    </a:lnTo>
                    <a:lnTo>
                      <a:pt x="351" y="723"/>
                    </a:lnTo>
                    <a:lnTo>
                      <a:pt x="345" y="723"/>
                    </a:lnTo>
                    <a:lnTo>
                      <a:pt x="345" y="712"/>
                    </a:lnTo>
                    <a:lnTo>
                      <a:pt x="351" y="712"/>
                    </a:lnTo>
                    <a:lnTo>
                      <a:pt x="355" y="712"/>
                    </a:lnTo>
                    <a:lnTo>
                      <a:pt x="357" y="710"/>
                    </a:lnTo>
                    <a:lnTo>
                      <a:pt x="357" y="708"/>
                    </a:lnTo>
                    <a:lnTo>
                      <a:pt x="357" y="706"/>
                    </a:lnTo>
                    <a:lnTo>
                      <a:pt x="357" y="702"/>
                    </a:lnTo>
                    <a:lnTo>
                      <a:pt x="357" y="696"/>
                    </a:lnTo>
                    <a:lnTo>
                      <a:pt x="355" y="689"/>
                    </a:lnTo>
                    <a:lnTo>
                      <a:pt x="345" y="677"/>
                    </a:lnTo>
                    <a:lnTo>
                      <a:pt x="345" y="666"/>
                    </a:lnTo>
                    <a:lnTo>
                      <a:pt x="334" y="654"/>
                    </a:lnTo>
                    <a:lnTo>
                      <a:pt x="334" y="608"/>
                    </a:lnTo>
                    <a:lnTo>
                      <a:pt x="322" y="596"/>
                    </a:lnTo>
                    <a:lnTo>
                      <a:pt x="322" y="585"/>
                    </a:lnTo>
                    <a:lnTo>
                      <a:pt x="334" y="573"/>
                    </a:lnTo>
                    <a:lnTo>
                      <a:pt x="345" y="573"/>
                    </a:lnTo>
                    <a:lnTo>
                      <a:pt x="345" y="562"/>
                    </a:lnTo>
                    <a:lnTo>
                      <a:pt x="355" y="550"/>
                    </a:lnTo>
                    <a:lnTo>
                      <a:pt x="345" y="550"/>
                    </a:lnTo>
                    <a:lnTo>
                      <a:pt x="340" y="547"/>
                    </a:lnTo>
                    <a:lnTo>
                      <a:pt x="336" y="543"/>
                    </a:lnTo>
                    <a:lnTo>
                      <a:pt x="332" y="541"/>
                    </a:lnTo>
                    <a:lnTo>
                      <a:pt x="328" y="539"/>
                    </a:lnTo>
                    <a:lnTo>
                      <a:pt x="324" y="539"/>
                    </a:lnTo>
                    <a:lnTo>
                      <a:pt x="320" y="539"/>
                    </a:lnTo>
                    <a:lnTo>
                      <a:pt x="316" y="539"/>
                    </a:lnTo>
                    <a:lnTo>
                      <a:pt x="311" y="539"/>
                    </a:lnTo>
                    <a:lnTo>
                      <a:pt x="322" y="527"/>
                    </a:lnTo>
                    <a:lnTo>
                      <a:pt x="345" y="527"/>
                    </a:lnTo>
                    <a:lnTo>
                      <a:pt x="345" y="516"/>
                    </a:lnTo>
                    <a:lnTo>
                      <a:pt x="334" y="504"/>
                    </a:lnTo>
                    <a:lnTo>
                      <a:pt x="311" y="504"/>
                    </a:lnTo>
                    <a:close/>
                  </a:path>
                </a:pathLst>
              </a:custGeom>
              <a:solidFill>
                <a:srgbClr val="C0C0C0"/>
              </a:solidFill>
              <a:ln w="9525">
                <a:noFill/>
                <a:round/>
                <a:headEnd/>
                <a:tailEnd/>
              </a:ln>
            </p:spPr>
            <p:txBody>
              <a:bodyPr/>
              <a:lstStyle/>
              <a:p>
                <a:pPr algn="l"/>
                <a:endParaRPr lang="en-US" sz="2000"/>
              </a:p>
            </p:txBody>
          </p:sp>
          <p:sp>
            <p:nvSpPr>
              <p:cNvPr id="804873" name="Freeform 9"/>
              <p:cNvSpPr>
                <a:spLocks/>
              </p:cNvSpPr>
              <p:nvPr/>
            </p:nvSpPr>
            <p:spPr bwMode="auto">
              <a:xfrm>
                <a:off x="371" y="1466"/>
                <a:ext cx="127" cy="116"/>
              </a:xfrm>
              <a:custGeom>
                <a:avLst/>
                <a:gdLst>
                  <a:gd name="T0" fmla="*/ 112 w 127"/>
                  <a:gd name="T1" fmla="*/ 12 h 116"/>
                  <a:gd name="T2" fmla="*/ 123 w 127"/>
                  <a:gd name="T3" fmla="*/ 18 h 116"/>
                  <a:gd name="T4" fmla="*/ 127 w 127"/>
                  <a:gd name="T5" fmla="*/ 27 h 116"/>
                  <a:gd name="T6" fmla="*/ 127 w 127"/>
                  <a:gd name="T7" fmla="*/ 39 h 116"/>
                  <a:gd name="T8" fmla="*/ 121 w 127"/>
                  <a:gd name="T9" fmla="*/ 46 h 116"/>
                  <a:gd name="T10" fmla="*/ 116 w 127"/>
                  <a:gd name="T11" fmla="*/ 46 h 116"/>
                  <a:gd name="T12" fmla="*/ 112 w 127"/>
                  <a:gd name="T13" fmla="*/ 48 h 116"/>
                  <a:gd name="T14" fmla="*/ 108 w 127"/>
                  <a:gd name="T15" fmla="*/ 54 h 116"/>
                  <a:gd name="T16" fmla="*/ 104 w 127"/>
                  <a:gd name="T17" fmla="*/ 68 h 116"/>
                  <a:gd name="T18" fmla="*/ 102 w 127"/>
                  <a:gd name="T19" fmla="*/ 83 h 116"/>
                  <a:gd name="T20" fmla="*/ 96 w 127"/>
                  <a:gd name="T21" fmla="*/ 94 h 116"/>
                  <a:gd name="T22" fmla="*/ 87 w 127"/>
                  <a:gd name="T23" fmla="*/ 108 h 116"/>
                  <a:gd name="T24" fmla="*/ 81 w 127"/>
                  <a:gd name="T25" fmla="*/ 104 h 116"/>
                  <a:gd name="T26" fmla="*/ 35 w 127"/>
                  <a:gd name="T27" fmla="*/ 116 h 116"/>
                  <a:gd name="T28" fmla="*/ 12 w 127"/>
                  <a:gd name="T29" fmla="*/ 110 h 116"/>
                  <a:gd name="T30" fmla="*/ 12 w 127"/>
                  <a:gd name="T31" fmla="*/ 104 h 116"/>
                  <a:gd name="T32" fmla="*/ 10 w 127"/>
                  <a:gd name="T33" fmla="*/ 104 h 116"/>
                  <a:gd name="T34" fmla="*/ 6 w 127"/>
                  <a:gd name="T35" fmla="*/ 104 h 116"/>
                  <a:gd name="T36" fmla="*/ 0 w 127"/>
                  <a:gd name="T37" fmla="*/ 81 h 116"/>
                  <a:gd name="T38" fmla="*/ 8 w 127"/>
                  <a:gd name="T39" fmla="*/ 81 h 116"/>
                  <a:gd name="T40" fmla="*/ 18 w 127"/>
                  <a:gd name="T41" fmla="*/ 81 h 116"/>
                  <a:gd name="T42" fmla="*/ 25 w 127"/>
                  <a:gd name="T43" fmla="*/ 81 h 116"/>
                  <a:gd name="T44" fmla="*/ 35 w 127"/>
                  <a:gd name="T45" fmla="*/ 81 h 116"/>
                  <a:gd name="T46" fmla="*/ 43 w 127"/>
                  <a:gd name="T47" fmla="*/ 73 h 116"/>
                  <a:gd name="T48" fmla="*/ 47 w 127"/>
                  <a:gd name="T49" fmla="*/ 70 h 116"/>
                  <a:gd name="T50" fmla="*/ 45 w 127"/>
                  <a:gd name="T51" fmla="*/ 70 h 116"/>
                  <a:gd name="T52" fmla="*/ 35 w 127"/>
                  <a:gd name="T53" fmla="*/ 70 h 116"/>
                  <a:gd name="T54" fmla="*/ 24 w 127"/>
                  <a:gd name="T55" fmla="*/ 35 h 116"/>
                  <a:gd name="T56" fmla="*/ 35 w 127"/>
                  <a:gd name="T57" fmla="*/ 23 h 116"/>
                  <a:gd name="T58" fmla="*/ 47 w 127"/>
                  <a:gd name="T59" fmla="*/ 23 h 116"/>
                  <a:gd name="T60" fmla="*/ 54 w 127"/>
                  <a:gd name="T61" fmla="*/ 23 h 116"/>
                  <a:gd name="T62" fmla="*/ 60 w 127"/>
                  <a:gd name="T63" fmla="*/ 27 h 116"/>
                  <a:gd name="T64" fmla="*/ 70 w 127"/>
                  <a:gd name="T65" fmla="*/ 35 h 116"/>
                  <a:gd name="T66" fmla="*/ 70 w 127"/>
                  <a:gd name="T67" fmla="*/ 16 h 116"/>
                  <a:gd name="T68" fmla="*/ 75 w 127"/>
                  <a:gd name="T69" fmla="*/ 4 h 116"/>
                  <a:gd name="T70" fmla="*/ 83 w 127"/>
                  <a:gd name="T71" fmla="*/ 0 h 116"/>
                  <a:gd name="T72" fmla="*/ 96 w 127"/>
                  <a:gd name="T73" fmla="*/ 0 h 116"/>
                  <a:gd name="T74" fmla="*/ 104 w 127"/>
                  <a:gd name="T75" fmla="*/ 12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6"/>
                  <a:gd name="T116" fmla="*/ 127 w 127"/>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6">
                    <a:moveTo>
                      <a:pt x="104" y="12"/>
                    </a:moveTo>
                    <a:lnTo>
                      <a:pt x="112" y="12"/>
                    </a:lnTo>
                    <a:lnTo>
                      <a:pt x="118" y="14"/>
                    </a:lnTo>
                    <a:lnTo>
                      <a:pt x="123" y="18"/>
                    </a:lnTo>
                    <a:lnTo>
                      <a:pt x="125" y="22"/>
                    </a:lnTo>
                    <a:lnTo>
                      <a:pt x="127" y="27"/>
                    </a:lnTo>
                    <a:lnTo>
                      <a:pt x="127" y="33"/>
                    </a:lnTo>
                    <a:lnTo>
                      <a:pt x="127" y="39"/>
                    </a:lnTo>
                    <a:lnTo>
                      <a:pt x="127" y="46"/>
                    </a:lnTo>
                    <a:lnTo>
                      <a:pt x="121" y="46"/>
                    </a:lnTo>
                    <a:lnTo>
                      <a:pt x="118" y="46"/>
                    </a:lnTo>
                    <a:lnTo>
                      <a:pt x="116" y="46"/>
                    </a:lnTo>
                    <a:lnTo>
                      <a:pt x="114" y="46"/>
                    </a:lnTo>
                    <a:lnTo>
                      <a:pt x="112" y="48"/>
                    </a:lnTo>
                    <a:lnTo>
                      <a:pt x="110" y="50"/>
                    </a:lnTo>
                    <a:lnTo>
                      <a:pt x="108" y="54"/>
                    </a:lnTo>
                    <a:lnTo>
                      <a:pt x="104" y="58"/>
                    </a:lnTo>
                    <a:lnTo>
                      <a:pt x="104" y="68"/>
                    </a:lnTo>
                    <a:lnTo>
                      <a:pt x="102" y="75"/>
                    </a:lnTo>
                    <a:lnTo>
                      <a:pt x="102" y="83"/>
                    </a:lnTo>
                    <a:lnTo>
                      <a:pt x="100" y="89"/>
                    </a:lnTo>
                    <a:lnTo>
                      <a:pt x="96" y="94"/>
                    </a:lnTo>
                    <a:lnTo>
                      <a:pt x="93" y="102"/>
                    </a:lnTo>
                    <a:lnTo>
                      <a:pt x="87" y="108"/>
                    </a:lnTo>
                    <a:lnTo>
                      <a:pt x="81" y="116"/>
                    </a:lnTo>
                    <a:lnTo>
                      <a:pt x="81" y="104"/>
                    </a:lnTo>
                    <a:lnTo>
                      <a:pt x="70" y="104"/>
                    </a:lnTo>
                    <a:lnTo>
                      <a:pt x="35" y="116"/>
                    </a:lnTo>
                    <a:lnTo>
                      <a:pt x="12" y="116"/>
                    </a:lnTo>
                    <a:lnTo>
                      <a:pt x="12" y="110"/>
                    </a:lnTo>
                    <a:lnTo>
                      <a:pt x="12" y="108"/>
                    </a:lnTo>
                    <a:lnTo>
                      <a:pt x="12" y="104"/>
                    </a:lnTo>
                    <a:lnTo>
                      <a:pt x="10" y="104"/>
                    </a:lnTo>
                    <a:lnTo>
                      <a:pt x="8" y="104"/>
                    </a:lnTo>
                    <a:lnTo>
                      <a:pt x="6" y="104"/>
                    </a:lnTo>
                    <a:lnTo>
                      <a:pt x="0" y="104"/>
                    </a:lnTo>
                    <a:lnTo>
                      <a:pt x="0" y="81"/>
                    </a:lnTo>
                    <a:lnTo>
                      <a:pt x="4" y="81"/>
                    </a:lnTo>
                    <a:lnTo>
                      <a:pt x="8" y="81"/>
                    </a:lnTo>
                    <a:lnTo>
                      <a:pt x="14" y="81"/>
                    </a:lnTo>
                    <a:lnTo>
                      <a:pt x="18" y="81"/>
                    </a:lnTo>
                    <a:lnTo>
                      <a:pt x="22" y="81"/>
                    </a:lnTo>
                    <a:lnTo>
                      <a:pt x="25" y="81"/>
                    </a:lnTo>
                    <a:lnTo>
                      <a:pt x="31" y="81"/>
                    </a:lnTo>
                    <a:lnTo>
                      <a:pt x="35" y="81"/>
                    </a:lnTo>
                    <a:lnTo>
                      <a:pt x="39" y="77"/>
                    </a:lnTo>
                    <a:lnTo>
                      <a:pt x="43" y="73"/>
                    </a:lnTo>
                    <a:lnTo>
                      <a:pt x="45" y="71"/>
                    </a:lnTo>
                    <a:lnTo>
                      <a:pt x="47" y="70"/>
                    </a:lnTo>
                    <a:lnTo>
                      <a:pt x="45" y="70"/>
                    </a:lnTo>
                    <a:lnTo>
                      <a:pt x="41" y="70"/>
                    </a:lnTo>
                    <a:lnTo>
                      <a:pt x="35" y="70"/>
                    </a:lnTo>
                    <a:lnTo>
                      <a:pt x="35" y="58"/>
                    </a:lnTo>
                    <a:lnTo>
                      <a:pt x="24" y="35"/>
                    </a:lnTo>
                    <a:lnTo>
                      <a:pt x="35" y="35"/>
                    </a:lnTo>
                    <a:lnTo>
                      <a:pt x="35" y="23"/>
                    </a:lnTo>
                    <a:lnTo>
                      <a:pt x="43" y="23"/>
                    </a:lnTo>
                    <a:lnTo>
                      <a:pt x="47" y="23"/>
                    </a:lnTo>
                    <a:lnTo>
                      <a:pt x="52" y="23"/>
                    </a:lnTo>
                    <a:lnTo>
                      <a:pt x="54" y="23"/>
                    </a:lnTo>
                    <a:lnTo>
                      <a:pt x="58" y="23"/>
                    </a:lnTo>
                    <a:lnTo>
                      <a:pt x="60" y="27"/>
                    </a:lnTo>
                    <a:lnTo>
                      <a:pt x="64" y="29"/>
                    </a:lnTo>
                    <a:lnTo>
                      <a:pt x="70" y="35"/>
                    </a:lnTo>
                    <a:lnTo>
                      <a:pt x="70" y="23"/>
                    </a:lnTo>
                    <a:lnTo>
                      <a:pt x="70" y="16"/>
                    </a:lnTo>
                    <a:lnTo>
                      <a:pt x="71" y="8"/>
                    </a:lnTo>
                    <a:lnTo>
                      <a:pt x="75" y="4"/>
                    </a:lnTo>
                    <a:lnTo>
                      <a:pt x="79" y="2"/>
                    </a:lnTo>
                    <a:lnTo>
                      <a:pt x="83" y="0"/>
                    </a:lnTo>
                    <a:lnTo>
                      <a:pt x="89" y="0"/>
                    </a:lnTo>
                    <a:lnTo>
                      <a:pt x="96" y="0"/>
                    </a:lnTo>
                    <a:lnTo>
                      <a:pt x="104" y="0"/>
                    </a:lnTo>
                    <a:lnTo>
                      <a:pt x="104" y="12"/>
                    </a:lnTo>
                    <a:close/>
                  </a:path>
                </a:pathLst>
              </a:custGeom>
              <a:solidFill>
                <a:srgbClr val="C0C0C0"/>
              </a:solidFill>
              <a:ln w="9525">
                <a:noFill/>
                <a:round/>
                <a:headEnd/>
                <a:tailEnd/>
              </a:ln>
            </p:spPr>
            <p:txBody>
              <a:bodyPr/>
              <a:lstStyle/>
              <a:p>
                <a:pPr algn="l"/>
                <a:endParaRPr lang="en-US" sz="2000"/>
              </a:p>
            </p:txBody>
          </p:sp>
          <p:sp>
            <p:nvSpPr>
              <p:cNvPr id="804874" name="Freeform 10"/>
              <p:cNvSpPr>
                <a:spLocks/>
              </p:cNvSpPr>
              <p:nvPr/>
            </p:nvSpPr>
            <p:spPr bwMode="auto">
              <a:xfrm>
                <a:off x="761" y="1466"/>
                <a:ext cx="81" cy="104"/>
              </a:xfrm>
              <a:custGeom>
                <a:avLst/>
                <a:gdLst>
                  <a:gd name="T0" fmla="*/ 0 w 81"/>
                  <a:gd name="T1" fmla="*/ 104 h 104"/>
                  <a:gd name="T2" fmla="*/ 0 w 81"/>
                  <a:gd name="T3" fmla="*/ 94 h 104"/>
                  <a:gd name="T4" fmla="*/ 0 w 81"/>
                  <a:gd name="T5" fmla="*/ 87 h 104"/>
                  <a:gd name="T6" fmla="*/ 0 w 81"/>
                  <a:gd name="T7" fmla="*/ 77 h 104"/>
                  <a:gd name="T8" fmla="*/ 0 w 81"/>
                  <a:gd name="T9" fmla="*/ 70 h 104"/>
                  <a:gd name="T10" fmla="*/ 0 w 81"/>
                  <a:gd name="T11" fmla="*/ 60 h 104"/>
                  <a:gd name="T12" fmla="*/ 0 w 81"/>
                  <a:gd name="T13" fmla="*/ 52 h 104"/>
                  <a:gd name="T14" fmla="*/ 0 w 81"/>
                  <a:gd name="T15" fmla="*/ 43 h 104"/>
                  <a:gd name="T16" fmla="*/ 0 w 81"/>
                  <a:gd name="T17" fmla="*/ 35 h 104"/>
                  <a:gd name="T18" fmla="*/ 4 w 81"/>
                  <a:gd name="T19" fmla="*/ 31 h 104"/>
                  <a:gd name="T20" fmla="*/ 8 w 81"/>
                  <a:gd name="T21" fmla="*/ 25 h 104"/>
                  <a:gd name="T22" fmla="*/ 12 w 81"/>
                  <a:gd name="T23" fmla="*/ 22 h 104"/>
                  <a:gd name="T24" fmla="*/ 15 w 81"/>
                  <a:gd name="T25" fmla="*/ 18 h 104"/>
                  <a:gd name="T26" fmla="*/ 19 w 81"/>
                  <a:gd name="T27" fmla="*/ 16 h 104"/>
                  <a:gd name="T28" fmla="*/ 23 w 81"/>
                  <a:gd name="T29" fmla="*/ 14 h 104"/>
                  <a:gd name="T30" fmla="*/ 29 w 81"/>
                  <a:gd name="T31" fmla="*/ 12 h 104"/>
                  <a:gd name="T32" fmla="*/ 35 w 81"/>
                  <a:gd name="T33" fmla="*/ 12 h 104"/>
                  <a:gd name="T34" fmla="*/ 58 w 81"/>
                  <a:gd name="T35" fmla="*/ 0 h 104"/>
                  <a:gd name="T36" fmla="*/ 58 w 81"/>
                  <a:gd name="T37" fmla="*/ 12 h 104"/>
                  <a:gd name="T38" fmla="*/ 46 w 81"/>
                  <a:gd name="T39" fmla="*/ 23 h 104"/>
                  <a:gd name="T40" fmla="*/ 46 w 81"/>
                  <a:gd name="T41" fmla="*/ 35 h 104"/>
                  <a:gd name="T42" fmla="*/ 46 w 81"/>
                  <a:gd name="T43" fmla="*/ 58 h 104"/>
                  <a:gd name="T44" fmla="*/ 46 w 81"/>
                  <a:gd name="T45" fmla="*/ 70 h 104"/>
                  <a:gd name="T46" fmla="*/ 50 w 81"/>
                  <a:gd name="T47" fmla="*/ 70 h 104"/>
                  <a:gd name="T48" fmla="*/ 52 w 81"/>
                  <a:gd name="T49" fmla="*/ 70 h 104"/>
                  <a:gd name="T50" fmla="*/ 56 w 81"/>
                  <a:gd name="T51" fmla="*/ 70 h 104"/>
                  <a:gd name="T52" fmla="*/ 58 w 81"/>
                  <a:gd name="T53" fmla="*/ 70 h 104"/>
                  <a:gd name="T54" fmla="*/ 62 w 81"/>
                  <a:gd name="T55" fmla="*/ 70 h 104"/>
                  <a:gd name="T56" fmla="*/ 63 w 81"/>
                  <a:gd name="T57" fmla="*/ 70 h 104"/>
                  <a:gd name="T58" fmla="*/ 65 w 81"/>
                  <a:gd name="T59" fmla="*/ 70 h 104"/>
                  <a:gd name="T60" fmla="*/ 69 w 81"/>
                  <a:gd name="T61" fmla="*/ 70 h 104"/>
                  <a:gd name="T62" fmla="*/ 69 w 81"/>
                  <a:gd name="T63" fmla="*/ 81 h 104"/>
                  <a:gd name="T64" fmla="*/ 81 w 81"/>
                  <a:gd name="T65" fmla="*/ 81 h 104"/>
                  <a:gd name="T66" fmla="*/ 81 w 81"/>
                  <a:gd name="T67" fmla="*/ 104 h 104"/>
                  <a:gd name="T68" fmla="*/ 0 w 81"/>
                  <a:gd name="T69" fmla="*/ 104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04"/>
                  <a:gd name="T107" fmla="*/ 81 w 81"/>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04">
                    <a:moveTo>
                      <a:pt x="0" y="104"/>
                    </a:moveTo>
                    <a:lnTo>
                      <a:pt x="0" y="94"/>
                    </a:lnTo>
                    <a:lnTo>
                      <a:pt x="0" y="87"/>
                    </a:lnTo>
                    <a:lnTo>
                      <a:pt x="0" y="77"/>
                    </a:lnTo>
                    <a:lnTo>
                      <a:pt x="0" y="70"/>
                    </a:lnTo>
                    <a:lnTo>
                      <a:pt x="0" y="60"/>
                    </a:lnTo>
                    <a:lnTo>
                      <a:pt x="0" y="52"/>
                    </a:lnTo>
                    <a:lnTo>
                      <a:pt x="0" y="43"/>
                    </a:lnTo>
                    <a:lnTo>
                      <a:pt x="0" y="35"/>
                    </a:lnTo>
                    <a:lnTo>
                      <a:pt x="4" y="31"/>
                    </a:lnTo>
                    <a:lnTo>
                      <a:pt x="8" y="25"/>
                    </a:lnTo>
                    <a:lnTo>
                      <a:pt x="12" y="22"/>
                    </a:lnTo>
                    <a:lnTo>
                      <a:pt x="15" y="18"/>
                    </a:lnTo>
                    <a:lnTo>
                      <a:pt x="19" y="16"/>
                    </a:lnTo>
                    <a:lnTo>
                      <a:pt x="23" y="14"/>
                    </a:lnTo>
                    <a:lnTo>
                      <a:pt x="29" y="12"/>
                    </a:lnTo>
                    <a:lnTo>
                      <a:pt x="35" y="12"/>
                    </a:lnTo>
                    <a:lnTo>
                      <a:pt x="58" y="0"/>
                    </a:lnTo>
                    <a:lnTo>
                      <a:pt x="58" y="12"/>
                    </a:lnTo>
                    <a:lnTo>
                      <a:pt x="46" y="23"/>
                    </a:lnTo>
                    <a:lnTo>
                      <a:pt x="46" y="35"/>
                    </a:lnTo>
                    <a:lnTo>
                      <a:pt x="46" y="58"/>
                    </a:lnTo>
                    <a:lnTo>
                      <a:pt x="46" y="70"/>
                    </a:lnTo>
                    <a:lnTo>
                      <a:pt x="50" y="70"/>
                    </a:lnTo>
                    <a:lnTo>
                      <a:pt x="52" y="70"/>
                    </a:lnTo>
                    <a:lnTo>
                      <a:pt x="56" y="70"/>
                    </a:lnTo>
                    <a:lnTo>
                      <a:pt x="58" y="70"/>
                    </a:lnTo>
                    <a:lnTo>
                      <a:pt x="62" y="70"/>
                    </a:lnTo>
                    <a:lnTo>
                      <a:pt x="63" y="70"/>
                    </a:lnTo>
                    <a:lnTo>
                      <a:pt x="65" y="70"/>
                    </a:lnTo>
                    <a:lnTo>
                      <a:pt x="69" y="70"/>
                    </a:lnTo>
                    <a:lnTo>
                      <a:pt x="69" y="81"/>
                    </a:lnTo>
                    <a:lnTo>
                      <a:pt x="81" y="81"/>
                    </a:lnTo>
                    <a:lnTo>
                      <a:pt x="81" y="104"/>
                    </a:lnTo>
                    <a:lnTo>
                      <a:pt x="0" y="104"/>
                    </a:lnTo>
                    <a:close/>
                  </a:path>
                </a:pathLst>
              </a:custGeom>
              <a:solidFill>
                <a:srgbClr val="C0C0C0"/>
              </a:solidFill>
              <a:ln w="9525">
                <a:noFill/>
                <a:round/>
                <a:headEnd/>
                <a:tailEnd/>
              </a:ln>
            </p:spPr>
            <p:txBody>
              <a:bodyPr/>
              <a:lstStyle/>
              <a:p>
                <a:pPr algn="l"/>
                <a:endParaRPr lang="en-US" sz="2000"/>
              </a:p>
            </p:txBody>
          </p:sp>
          <p:sp>
            <p:nvSpPr>
              <p:cNvPr id="804875" name="Freeform 11"/>
              <p:cNvSpPr>
                <a:spLocks noEditPoints="1"/>
              </p:cNvSpPr>
              <p:nvPr/>
            </p:nvSpPr>
            <p:spPr bwMode="auto">
              <a:xfrm>
                <a:off x="155" y="1971"/>
                <a:ext cx="1042" cy="1272"/>
              </a:xfrm>
              <a:custGeom>
                <a:avLst/>
                <a:gdLst>
                  <a:gd name="T0" fmla="*/ 641 w 1042"/>
                  <a:gd name="T1" fmla="*/ 161 h 1272"/>
                  <a:gd name="T2" fmla="*/ 675 w 1042"/>
                  <a:gd name="T3" fmla="*/ 184 h 1272"/>
                  <a:gd name="T4" fmla="*/ 694 w 1042"/>
                  <a:gd name="T5" fmla="*/ 190 h 1272"/>
                  <a:gd name="T6" fmla="*/ 710 w 1042"/>
                  <a:gd name="T7" fmla="*/ 192 h 1272"/>
                  <a:gd name="T8" fmla="*/ 560 w 1042"/>
                  <a:gd name="T9" fmla="*/ 19 h 1272"/>
                  <a:gd name="T10" fmla="*/ 566 w 1042"/>
                  <a:gd name="T11" fmla="*/ 46 h 1272"/>
                  <a:gd name="T12" fmla="*/ 572 w 1042"/>
                  <a:gd name="T13" fmla="*/ 35 h 1272"/>
                  <a:gd name="T14" fmla="*/ 572 w 1042"/>
                  <a:gd name="T15" fmla="*/ 2 h 1272"/>
                  <a:gd name="T16" fmla="*/ 583 w 1042"/>
                  <a:gd name="T17" fmla="*/ 69 h 1272"/>
                  <a:gd name="T18" fmla="*/ 570 w 1042"/>
                  <a:gd name="T19" fmla="*/ 104 h 1272"/>
                  <a:gd name="T20" fmla="*/ 721 w 1042"/>
                  <a:gd name="T21" fmla="*/ 263 h 1272"/>
                  <a:gd name="T22" fmla="*/ 731 w 1042"/>
                  <a:gd name="T23" fmla="*/ 307 h 1272"/>
                  <a:gd name="T24" fmla="*/ 802 w 1042"/>
                  <a:gd name="T25" fmla="*/ 395 h 1272"/>
                  <a:gd name="T26" fmla="*/ 813 w 1042"/>
                  <a:gd name="T27" fmla="*/ 424 h 1272"/>
                  <a:gd name="T28" fmla="*/ 875 w 1042"/>
                  <a:gd name="T29" fmla="*/ 497 h 1272"/>
                  <a:gd name="T30" fmla="*/ 1007 w 1042"/>
                  <a:gd name="T31" fmla="*/ 528 h 1272"/>
                  <a:gd name="T32" fmla="*/ 1034 w 1042"/>
                  <a:gd name="T33" fmla="*/ 516 h 1272"/>
                  <a:gd name="T34" fmla="*/ 915 w 1042"/>
                  <a:gd name="T35" fmla="*/ 714 h 1272"/>
                  <a:gd name="T36" fmla="*/ 859 w 1042"/>
                  <a:gd name="T37" fmla="*/ 779 h 1272"/>
                  <a:gd name="T38" fmla="*/ 848 w 1042"/>
                  <a:gd name="T39" fmla="*/ 848 h 1272"/>
                  <a:gd name="T40" fmla="*/ 859 w 1042"/>
                  <a:gd name="T41" fmla="*/ 963 h 1272"/>
                  <a:gd name="T42" fmla="*/ 767 w 1042"/>
                  <a:gd name="T43" fmla="*/ 1049 h 1272"/>
                  <a:gd name="T44" fmla="*/ 779 w 1042"/>
                  <a:gd name="T45" fmla="*/ 1078 h 1272"/>
                  <a:gd name="T46" fmla="*/ 763 w 1042"/>
                  <a:gd name="T47" fmla="*/ 1115 h 1272"/>
                  <a:gd name="T48" fmla="*/ 733 w 1042"/>
                  <a:gd name="T49" fmla="*/ 1140 h 1272"/>
                  <a:gd name="T50" fmla="*/ 698 w 1042"/>
                  <a:gd name="T51" fmla="*/ 1191 h 1272"/>
                  <a:gd name="T52" fmla="*/ 529 w 1042"/>
                  <a:gd name="T53" fmla="*/ 1272 h 1272"/>
                  <a:gd name="T54" fmla="*/ 504 w 1042"/>
                  <a:gd name="T55" fmla="*/ 1251 h 1272"/>
                  <a:gd name="T56" fmla="*/ 502 w 1042"/>
                  <a:gd name="T57" fmla="*/ 1220 h 1272"/>
                  <a:gd name="T58" fmla="*/ 479 w 1042"/>
                  <a:gd name="T59" fmla="*/ 1168 h 1272"/>
                  <a:gd name="T60" fmla="*/ 431 w 1042"/>
                  <a:gd name="T61" fmla="*/ 1034 h 1272"/>
                  <a:gd name="T62" fmla="*/ 418 w 1042"/>
                  <a:gd name="T63" fmla="*/ 927 h 1272"/>
                  <a:gd name="T64" fmla="*/ 435 w 1042"/>
                  <a:gd name="T65" fmla="*/ 837 h 1272"/>
                  <a:gd name="T66" fmla="*/ 389 w 1042"/>
                  <a:gd name="T67" fmla="*/ 664 h 1272"/>
                  <a:gd name="T68" fmla="*/ 312 w 1042"/>
                  <a:gd name="T69" fmla="*/ 614 h 1272"/>
                  <a:gd name="T70" fmla="*/ 263 w 1042"/>
                  <a:gd name="T71" fmla="*/ 608 h 1272"/>
                  <a:gd name="T72" fmla="*/ 234 w 1042"/>
                  <a:gd name="T73" fmla="*/ 620 h 1272"/>
                  <a:gd name="T74" fmla="*/ 159 w 1042"/>
                  <a:gd name="T75" fmla="*/ 620 h 1272"/>
                  <a:gd name="T76" fmla="*/ 124 w 1042"/>
                  <a:gd name="T77" fmla="*/ 629 h 1272"/>
                  <a:gd name="T78" fmla="*/ 90 w 1042"/>
                  <a:gd name="T79" fmla="*/ 602 h 1272"/>
                  <a:gd name="T80" fmla="*/ 78 w 1042"/>
                  <a:gd name="T81" fmla="*/ 597 h 1272"/>
                  <a:gd name="T82" fmla="*/ 11 w 1042"/>
                  <a:gd name="T83" fmla="*/ 485 h 1272"/>
                  <a:gd name="T84" fmla="*/ 21 w 1042"/>
                  <a:gd name="T85" fmla="*/ 365 h 1272"/>
                  <a:gd name="T86" fmla="*/ 55 w 1042"/>
                  <a:gd name="T87" fmla="*/ 297 h 1272"/>
                  <a:gd name="T88" fmla="*/ 145 w 1042"/>
                  <a:gd name="T89" fmla="*/ 228 h 1272"/>
                  <a:gd name="T90" fmla="*/ 159 w 1042"/>
                  <a:gd name="T91" fmla="*/ 194 h 1272"/>
                  <a:gd name="T92" fmla="*/ 192 w 1042"/>
                  <a:gd name="T93" fmla="*/ 173 h 1272"/>
                  <a:gd name="T94" fmla="*/ 241 w 1042"/>
                  <a:gd name="T95" fmla="*/ 148 h 1272"/>
                  <a:gd name="T96" fmla="*/ 297 w 1042"/>
                  <a:gd name="T97" fmla="*/ 161 h 1272"/>
                  <a:gd name="T98" fmla="*/ 408 w 1042"/>
                  <a:gd name="T99" fmla="*/ 150 h 1272"/>
                  <a:gd name="T100" fmla="*/ 445 w 1042"/>
                  <a:gd name="T101" fmla="*/ 161 h 1272"/>
                  <a:gd name="T102" fmla="*/ 445 w 1042"/>
                  <a:gd name="T103" fmla="*/ 180 h 1272"/>
                  <a:gd name="T104" fmla="*/ 445 w 1042"/>
                  <a:gd name="T105" fmla="*/ 217 h 1272"/>
                  <a:gd name="T106" fmla="*/ 491 w 1042"/>
                  <a:gd name="T107" fmla="*/ 228 h 1272"/>
                  <a:gd name="T108" fmla="*/ 525 w 1042"/>
                  <a:gd name="T109" fmla="*/ 251 h 1272"/>
                  <a:gd name="T110" fmla="*/ 552 w 1042"/>
                  <a:gd name="T111" fmla="*/ 261 h 1272"/>
                  <a:gd name="T112" fmla="*/ 698 w 1042"/>
                  <a:gd name="T113" fmla="*/ 251 h 1272"/>
                  <a:gd name="T114" fmla="*/ 721 w 1042"/>
                  <a:gd name="T115" fmla="*/ 251 h 1272"/>
                  <a:gd name="T116" fmla="*/ 733 w 1042"/>
                  <a:gd name="T117" fmla="*/ 286 h 1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2"/>
                  <a:gd name="T178" fmla="*/ 0 h 1272"/>
                  <a:gd name="T179" fmla="*/ 1042 w 1042"/>
                  <a:gd name="T180" fmla="*/ 1272 h 1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2" h="1272">
                    <a:moveTo>
                      <a:pt x="710" y="150"/>
                    </a:moveTo>
                    <a:lnTo>
                      <a:pt x="687" y="150"/>
                    </a:lnTo>
                    <a:lnTo>
                      <a:pt x="664" y="150"/>
                    </a:lnTo>
                    <a:lnTo>
                      <a:pt x="652" y="161"/>
                    </a:lnTo>
                    <a:lnTo>
                      <a:pt x="646" y="161"/>
                    </a:lnTo>
                    <a:lnTo>
                      <a:pt x="643" y="161"/>
                    </a:lnTo>
                    <a:lnTo>
                      <a:pt x="641" y="161"/>
                    </a:lnTo>
                    <a:lnTo>
                      <a:pt x="643" y="163"/>
                    </a:lnTo>
                    <a:lnTo>
                      <a:pt x="644" y="165"/>
                    </a:lnTo>
                    <a:lnTo>
                      <a:pt x="648" y="167"/>
                    </a:lnTo>
                    <a:lnTo>
                      <a:pt x="652" y="173"/>
                    </a:lnTo>
                    <a:lnTo>
                      <a:pt x="675" y="173"/>
                    </a:lnTo>
                    <a:lnTo>
                      <a:pt x="675" y="184"/>
                    </a:lnTo>
                    <a:lnTo>
                      <a:pt x="681" y="184"/>
                    </a:lnTo>
                    <a:lnTo>
                      <a:pt x="683" y="184"/>
                    </a:lnTo>
                    <a:lnTo>
                      <a:pt x="687" y="184"/>
                    </a:lnTo>
                    <a:lnTo>
                      <a:pt x="689" y="184"/>
                    </a:lnTo>
                    <a:lnTo>
                      <a:pt x="691" y="186"/>
                    </a:lnTo>
                    <a:lnTo>
                      <a:pt x="692" y="188"/>
                    </a:lnTo>
                    <a:lnTo>
                      <a:pt x="694" y="190"/>
                    </a:lnTo>
                    <a:lnTo>
                      <a:pt x="698" y="194"/>
                    </a:lnTo>
                    <a:lnTo>
                      <a:pt x="702" y="196"/>
                    </a:lnTo>
                    <a:lnTo>
                      <a:pt x="706" y="196"/>
                    </a:lnTo>
                    <a:lnTo>
                      <a:pt x="708" y="196"/>
                    </a:lnTo>
                    <a:lnTo>
                      <a:pt x="710" y="194"/>
                    </a:lnTo>
                    <a:lnTo>
                      <a:pt x="710" y="192"/>
                    </a:lnTo>
                    <a:lnTo>
                      <a:pt x="710" y="188"/>
                    </a:lnTo>
                    <a:lnTo>
                      <a:pt x="710" y="184"/>
                    </a:lnTo>
                    <a:lnTo>
                      <a:pt x="710" y="150"/>
                    </a:lnTo>
                    <a:close/>
                    <a:moveTo>
                      <a:pt x="572" y="12"/>
                    </a:moveTo>
                    <a:lnTo>
                      <a:pt x="560" y="12"/>
                    </a:lnTo>
                    <a:lnTo>
                      <a:pt x="560" y="15"/>
                    </a:lnTo>
                    <a:lnTo>
                      <a:pt x="560" y="19"/>
                    </a:lnTo>
                    <a:lnTo>
                      <a:pt x="560" y="25"/>
                    </a:lnTo>
                    <a:lnTo>
                      <a:pt x="560" y="29"/>
                    </a:lnTo>
                    <a:lnTo>
                      <a:pt x="560" y="33"/>
                    </a:lnTo>
                    <a:lnTo>
                      <a:pt x="560" y="36"/>
                    </a:lnTo>
                    <a:lnTo>
                      <a:pt x="560" y="42"/>
                    </a:lnTo>
                    <a:lnTo>
                      <a:pt x="560" y="46"/>
                    </a:lnTo>
                    <a:lnTo>
                      <a:pt x="566" y="46"/>
                    </a:lnTo>
                    <a:lnTo>
                      <a:pt x="568" y="46"/>
                    </a:lnTo>
                    <a:lnTo>
                      <a:pt x="572" y="46"/>
                    </a:lnTo>
                    <a:lnTo>
                      <a:pt x="572" y="44"/>
                    </a:lnTo>
                    <a:lnTo>
                      <a:pt x="572" y="42"/>
                    </a:lnTo>
                    <a:lnTo>
                      <a:pt x="572" y="38"/>
                    </a:lnTo>
                    <a:lnTo>
                      <a:pt x="572" y="35"/>
                    </a:lnTo>
                    <a:lnTo>
                      <a:pt x="572" y="23"/>
                    </a:lnTo>
                    <a:lnTo>
                      <a:pt x="583" y="23"/>
                    </a:lnTo>
                    <a:lnTo>
                      <a:pt x="583" y="12"/>
                    </a:lnTo>
                    <a:lnTo>
                      <a:pt x="577" y="10"/>
                    </a:lnTo>
                    <a:lnTo>
                      <a:pt x="573" y="8"/>
                    </a:lnTo>
                    <a:lnTo>
                      <a:pt x="572" y="6"/>
                    </a:lnTo>
                    <a:lnTo>
                      <a:pt x="572" y="2"/>
                    </a:lnTo>
                    <a:lnTo>
                      <a:pt x="572" y="0"/>
                    </a:lnTo>
                    <a:lnTo>
                      <a:pt x="572" y="2"/>
                    </a:lnTo>
                    <a:lnTo>
                      <a:pt x="572" y="4"/>
                    </a:lnTo>
                    <a:lnTo>
                      <a:pt x="572" y="12"/>
                    </a:lnTo>
                    <a:close/>
                    <a:moveTo>
                      <a:pt x="560" y="58"/>
                    </a:moveTo>
                    <a:lnTo>
                      <a:pt x="572" y="58"/>
                    </a:lnTo>
                    <a:lnTo>
                      <a:pt x="583" y="69"/>
                    </a:lnTo>
                    <a:lnTo>
                      <a:pt x="572" y="92"/>
                    </a:lnTo>
                    <a:lnTo>
                      <a:pt x="572" y="96"/>
                    </a:lnTo>
                    <a:lnTo>
                      <a:pt x="572" y="100"/>
                    </a:lnTo>
                    <a:lnTo>
                      <a:pt x="572" y="102"/>
                    </a:lnTo>
                    <a:lnTo>
                      <a:pt x="572" y="104"/>
                    </a:lnTo>
                    <a:lnTo>
                      <a:pt x="570" y="104"/>
                    </a:lnTo>
                    <a:lnTo>
                      <a:pt x="566" y="104"/>
                    </a:lnTo>
                    <a:lnTo>
                      <a:pt x="560" y="104"/>
                    </a:lnTo>
                    <a:lnTo>
                      <a:pt x="560" y="58"/>
                    </a:lnTo>
                    <a:close/>
                    <a:moveTo>
                      <a:pt x="733" y="286"/>
                    </a:moveTo>
                    <a:lnTo>
                      <a:pt x="733" y="274"/>
                    </a:lnTo>
                    <a:lnTo>
                      <a:pt x="721" y="274"/>
                    </a:lnTo>
                    <a:lnTo>
                      <a:pt x="721" y="263"/>
                    </a:lnTo>
                    <a:lnTo>
                      <a:pt x="710" y="263"/>
                    </a:lnTo>
                    <a:lnTo>
                      <a:pt x="710" y="286"/>
                    </a:lnTo>
                    <a:lnTo>
                      <a:pt x="714" y="292"/>
                    </a:lnTo>
                    <a:lnTo>
                      <a:pt x="717" y="295"/>
                    </a:lnTo>
                    <a:lnTo>
                      <a:pt x="723" y="299"/>
                    </a:lnTo>
                    <a:lnTo>
                      <a:pt x="727" y="303"/>
                    </a:lnTo>
                    <a:lnTo>
                      <a:pt x="731" y="307"/>
                    </a:lnTo>
                    <a:lnTo>
                      <a:pt x="735" y="313"/>
                    </a:lnTo>
                    <a:lnTo>
                      <a:pt x="740" y="317"/>
                    </a:lnTo>
                    <a:lnTo>
                      <a:pt x="744" y="320"/>
                    </a:lnTo>
                    <a:lnTo>
                      <a:pt x="779" y="366"/>
                    </a:lnTo>
                    <a:lnTo>
                      <a:pt x="790" y="389"/>
                    </a:lnTo>
                    <a:lnTo>
                      <a:pt x="802" y="389"/>
                    </a:lnTo>
                    <a:lnTo>
                      <a:pt x="802" y="395"/>
                    </a:lnTo>
                    <a:lnTo>
                      <a:pt x="804" y="401"/>
                    </a:lnTo>
                    <a:lnTo>
                      <a:pt x="806" y="403"/>
                    </a:lnTo>
                    <a:lnTo>
                      <a:pt x="808" y="407"/>
                    </a:lnTo>
                    <a:lnTo>
                      <a:pt x="810" y="411"/>
                    </a:lnTo>
                    <a:lnTo>
                      <a:pt x="811" y="413"/>
                    </a:lnTo>
                    <a:lnTo>
                      <a:pt x="811" y="418"/>
                    </a:lnTo>
                    <a:lnTo>
                      <a:pt x="813" y="424"/>
                    </a:lnTo>
                    <a:lnTo>
                      <a:pt x="825" y="436"/>
                    </a:lnTo>
                    <a:lnTo>
                      <a:pt x="825" y="447"/>
                    </a:lnTo>
                    <a:lnTo>
                      <a:pt x="834" y="457"/>
                    </a:lnTo>
                    <a:lnTo>
                      <a:pt x="844" y="466"/>
                    </a:lnTo>
                    <a:lnTo>
                      <a:pt x="854" y="478"/>
                    </a:lnTo>
                    <a:lnTo>
                      <a:pt x="865" y="487"/>
                    </a:lnTo>
                    <a:lnTo>
                      <a:pt x="875" y="497"/>
                    </a:lnTo>
                    <a:lnTo>
                      <a:pt x="884" y="507"/>
                    </a:lnTo>
                    <a:lnTo>
                      <a:pt x="894" y="518"/>
                    </a:lnTo>
                    <a:lnTo>
                      <a:pt x="904" y="528"/>
                    </a:lnTo>
                    <a:lnTo>
                      <a:pt x="904" y="539"/>
                    </a:lnTo>
                    <a:lnTo>
                      <a:pt x="996" y="539"/>
                    </a:lnTo>
                    <a:lnTo>
                      <a:pt x="996" y="528"/>
                    </a:lnTo>
                    <a:lnTo>
                      <a:pt x="1007" y="528"/>
                    </a:lnTo>
                    <a:lnTo>
                      <a:pt x="1007" y="516"/>
                    </a:lnTo>
                    <a:lnTo>
                      <a:pt x="1011" y="516"/>
                    </a:lnTo>
                    <a:lnTo>
                      <a:pt x="1017" y="516"/>
                    </a:lnTo>
                    <a:lnTo>
                      <a:pt x="1021" y="516"/>
                    </a:lnTo>
                    <a:lnTo>
                      <a:pt x="1025" y="516"/>
                    </a:lnTo>
                    <a:lnTo>
                      <a:pt x="1028" y="516"/>
                    </a:lnTo>
                    <a:lnTo>
                      <a:pt x="1034" y="516"/>
                    </a:lnTo>
                    <a:lnTo>
                      <a:pt x="1038" y="516"/>
                    </a:lnTo>
                    <a:lnTo>
                      <a:pt x="1042" y="516"/>
                    </a:lnTo>
                    <a:lnTo>
                      <a:pt x="1019" y="574"/>
                    </a:lnTo>
                    <a:lnTo>
                      <a:pt x="984" y="631"/>
                    </a:lnTo>
                    <a:lnTo>
                      <a:pt x="938" y="698"/>
                    </a:lnTo>
                    <a:lnTo>
                      <a:pt x="927" y="706"/>
                    </a:lnTo>
                    <a:lnTo>
                      <a:pt x="915" y="714"/>
                    </a:lnTo>
                    <a:lnTo>
                      <a:pt x="906" y="721"/>
                    </a:lnTo>
                    <a:lnTo>
                      <a:pt x="896" y="729"/>
                    </a:lnTo>
                    <a:lnTo>
                      <a:pt x="886" y="739"/>
                    </a:lnTo>
                    <a:lnTo>
                      <a:pt x="877" y="748"/>
                    </a:lnTo>
                    <a:lnTo>
                      <a:pt x="869" y="758"/>
                    </a:lnTo>
                    <a:lnTo>
                      <a:pt x="859" y="767"/>
                    </a:lnTo>
                    <a:lnTo>
                      <a:pt x="859" y="779"/>
                    </a:lnTo>
                    <a:lnTo>
                      <a:pt x="848" y="779"/>
                    </a:lnTo>
                    <a:lnTo>
                      <a:pt x="848" y="790"/>
                    </a:lnTo>
                    <a:lnTo>
                      <a:pt x="848" y="802"/>
                    </a:lnTo>
                    <a:lnTo>
                      <a:pt x="848" y="813"/>
                    </a:lnTo>
                    <a:lnTo>
                      <a:pt x="848" y="825"/>
                    </a:lnTo>
                    <a:lnTo>
                      <a:pt x="848" y="837"/>
                    </a:lnTo>
                    <a:lnTo>
                      <a:pt x="848" y="848"/>
                    </a:lnTo>
                    <a:lnTo>
                      <a:pt x="848" y="860"/>
                    </a:lnTo>
                    <a:lnTo>
                      <a:pt x="848" y="871"/>
                    </a:lnTo>
                    <a:lnTo>
                      <a:pt x="859" y="871"/>
                    </a:lnTo>
                    <a:lnTo>
                      <a:pt x="859" y="894"/>
                    </a:lnTo>
                    <a:lnTo>
                      <a:pt x="871" y="906"/>
                    </a:lnTo>
                    <a:lnTo>
                      <a:pt x="871" y="952"/>
                    </a:lnTo>
                    <a:lnTo>
                      <a:pt x="859" y="963"/>
                    </a:lnTo>
                    <a:lnTo>
                      <a:pt x="859" y="986"/>
                    </a:lnTo>
                    <a:lnTo>
                      <a:pt x="848" y="998"/>
                    </a:lnTo>
                    <a:lnTo>
                      <a:pt x="836" y="998"/>
                    </a:lnTo>
                    <a:lnTo>
                      <a:pt x="813" y="1021"/>
                    </a:lnTo>
                    <a:lnTo>
                      <a:pt x="802" y="1021"/>
                    </a:lnTo>
                    <a:lnTo>
                      <a:pt x="767" y="1044"/>
                    </a:lnTo>
                    <a:lnTo>
                      <a:pt x="767" y="1049"/>
                    </a:lnTo>
                    <a:lnTo>
                      <a:pt x="767" y="1055"/>
                    </a:lnTo>
                    <a:lnTo>
                      <a:pt x="767" y="1059"/>
                    </a:lnTo>
                    <a:lnTo>
                      <a:pt x="767" y="1061"/>
                    </a:lnTo>
                    <a:lnTo>
                      <a:pt x="769" y="1065"/>
                    </a:lnTo>
                    <a:lnTo>
                      <a:pt x="771" y="1069"/>
                    </a:lnTo>
                    <a:lnTo>
                      <a:pt x="773" y="1072"/>
                    </a:lnTo>
                    <a:lnTo>
                      <a:pt x="779" y="1078"/>
                    </a:lnTo>
                    <a:lnTo>
                      <a:pt x="767" y="1090"/>
                    </a:lnTo>
                    <a:lnTo>
                      <a:pt x="767" y="1096"/>
                    </a:lnTo>
                    <a:lnTo>
                      <a:pt x="767" y="1099"/>
                    </a:lnTo>
                    <a:lnTo>
                      <a:pt x="767" y="1105"/>
                    </a:lnTo>
                    <a:lnTo>
                      <a:pt x="767" y="1107"/>
                    </a:lnTo>
                    <a:lnTo>
                      <a:pt x="765" y="1111"/>
                    </a:lnTo>
                    <a:lnTo>
                      <a:pt x="763" y="1115"/>
                    </a:lnTo>
                    <a:lnTo>
                      <a:pt x="760" y="1119"/>
                    </a:lnTo>
                    <a:lnTo>
                      <a:pt x="756" y="1122"/>
                    </a:lnTo>
                    <a:lnTo>
                      <a:pt x="744" y="1122"/>
                    </a:lnTo>
                    <a:lnTo>
                      <a:pt x="739" y="1128"/>
                    </a:lnTo>
                    <a:lnTo>
                      <a:pt x="737" y="1132"/>
                    </a:lnTo>
                    <a:lnTo>
                      <a:pt x="735" y="1136"/>
                    </a:lnTo>
                    <a:lnTo>
                      <a:pt x="733" y="1140"/>
                    </a:lnTo>
                    <a:lnTo>
                      <a:pt x="733" y="1142"/>
                    </a:lnTo>
                    <a:lnTo>
                      <a:pt x="733" y="1145"/>
                    </a:lnTo>
                    <a:lnTo>
                      <a:pt x="733" y="1151"/>
                    </a:lnTo>
                    <a:lnTo>
                      <a:pt x="733" y="1157"/>
                    </a:lnTo>
                    <a:lnTo>
                      <a:pt x="721" y="1168"/>
                    </a:lnTo>
                    <a:lnTo>
                      <a:pt x="721" y="1180"/>
                    </a:lnTo>
                    <a:lnTo>
                      <a:pt x="698" y="1191"/>
                    </a:lnTo>
                    <a:lnTo>
                      <a:pt x="606" y="1272"/>
                    </a:lnTo>
                    <a:lnTo>
                      <a:pt x="593" y="1272"/>
                    </a:lnTo>
                    <a:lnTo>
                      <a:pt x="581" y="1272"/>
                    </a:lnTo>
                    <a:lnTo>
                      <a:pt x="568" y="1272"/>
                    </a:lnTo>
                    <a:lnTo>
                      <a:pt x="554" y="1272"/>
                    </a:lnTo>
                    <a:lnTo>
                      <a:pt x="543" y="1272"/>
                    </a:lnTo>
                    <a:lnTo>
                      <a:pt x="529" y="1272"/>
                    </a:lnTo>
                    <a:lnTo>
                      <a:pt x="516" y="1272"/>
                    </a:lnTo>
                    <a:lnTo>
                      <a:pt x="502" y="1272"/>
                    </a:lnTo>
                    <a:lnTo>
                      <a:pt x="504" y="1266"/>
                    </a:lnTo>
                    <a:lnTo>
                      <a:pt x="504" y="1261"/>
                    </a:lnTo>
                    <a:lnTo>
                      <a:pt x="504" y="1257"/>
                    </a:lnTo>
                    <a:lnTo>
                      <a:pt x="504" y="1253"/>
                    </a:lnTo>
                    <a:lnTo>
                      <a:pt x="504" y="1251"/>
                    </a:lnTo>
                    <a:lnTo>
                      <a:pt x="502" y="1251"/>
                    </a:lnTo>
                    <a:lnTo>
                      <a:pt x="499" y="1249"/>
                    </a:lnTo>
                    <a:lnTo>
                      <a:pt x="491" y="1249"/>
                    </a:lnTo>
                    <a:lnTo>
                      <a:pt x="491" y="1237"/>
                    </a:lnTo>
                    <a:lnTo>
                      <a:pt x="502" y="1237"/>
                    </a:lnTo>
                    <a:lnTo>
                      <a:pt x="502" y="1228"/>
                    </a:lnTo>
                    <a:lnTo>
                      <a:pt x="502" y="1220"/>
                    </a:lnTo>
                    <a:lnTo>
                      <a:pt x="502" y="1214"/>
                    </a:lnTo>
                    <a:lnTo>
                      <a:pt x="501" y="1207"/>
                    </a:lnTo>
                    <a:lnTo>
                      <a:pt x="497" y="1201"/>
                    </a:lnTo>
                    <a:lnTo>
                      <a:pt x="493" y="1195"/>
                    </a:lnTo>
                    <a:lnTo>
                      <a:pt x="487" y="1188"/>
                    </a:lnTo>
                    <a:lnTo>
                      <a:pt x="479" y="1180"/>
                    </a:lnTo>
                    <a:lnTo>
                      <a:pt x="479" y="1168"/>
                    </a:lnTo>
                    <a:lnTo>
                      <a:pt x="456" y="1078"/>
                    </a:lnTo>
                    <a:lnTo>
                      <a:pt x="453" y="1071"/>
                    </a:lnTo>
                    <a:lnTo>
                      <a:pt x="449" y="1063"/>
                    </a:lnTo>
                    <a:lnTo>
                      <a:pt x="445" y="1055"/>
                    </a:lnTo>
                    <a:lnTo>
                      <a:pt x="441" y="1049"/>
                    </a:lnTo>
                    <a:lnTo>
                      <a:pt x="435" y="1042"/>
                    </a:lnTo>
                    <a:lnTo>
                      <a:pt x="431" y="1034"/>
                    </a:lnTo>
                    <a:lnTo>
                      <a:pt x="428" y="1028"/>
                    </a:lnTo>
                    <a:lnTo>
                      <a:pt x="424" y="1021"/>
                    </a:lnTo>
                    <a:lnTo>
                      <a:pt x="412" y="963"/>
                    </a:lnTo>
                    <a:lnTo>
                      <a:pt x="412" y="952"/>
                    </a:lnTo>
                    <a:lnTo>
                      <a:pt x="412" y="944"/>
                    </a:lnTo>
                    <a:lnTo>
                      <a:pt x="416" y="934"/>
                    </a:lnTo>
                    <a:lnTo>
                      <a:pt x="418" y="927"/>
                    </a:lnTo>
                    <a:lnTo>
                      <a:pt x="422" y="919"/>
                    </a:lnTo>
                    <a:lnTo>
                      <a:pt x="426" y="911"/>
                    </a:lnTo>
                    <a:lnTo>
                      <a:pt x="430" y="904"/>
                    </a:lnTo>
                    <a:lnTo>
                      <a:pt x="435" y="894"/>
                    </a:lnTo>
                    <a:lnTo>
                      <a:pt x="445" y="894"/>
                    </a:lnTo>
                    <a:lnTo>
                      <a:pt x="435" y="860"/>
                    </a:lnTo>
                    <a:lnTo>
                      <a:pt x="435" y="837"/>
                    </a:lnTo>
                    <a:lnTo>
                      <a:pt x="424" y="802"/>
                    </a:lnTo>
                    <a:lnTo>
                      <a:pt x="401" y="779"/>
                    </a:lnTo>
                    <a:lnTo>
                      <a:pt x="401" y="767"/>
                    </a:lnTo>
                    <a:lnTo>
                      <a:pt x="389" y="756"/>
                    </a:lnTo>
                    <a:lnTo>
                      <a:pt x="378" y="710"/>
                    </a:lnTo>
                    <a:lnTo>
                      <a:pt x="389" y="687"/>
                    </a:lnTo>
                    <a:lnTo>
                      <a:pt x="389" y="664"/>
                    </a:lnTo>
                    <a:lnTo>
                      <a:pt x="378" y="652"/>
                    </a:lnTo>
                    <a:lnTo>
                      <a:pt x="378" y="643"/>
                    </a:lnTo>
                    <a:lnTo>
                      <a:pt x="332" y="643"/>
                    </a:lnTo>
                    <a:lnTo>
                      <a:pt x="332" y="631"/>
                    </a:lnTo>
                    <a:lnTo>
                      <a:pt x="320" y="631"/>
                    </a:lnTo>
                    <a:lnTo>
                      <a:pt x="320" y="620"/>
                    </a:lnTo>
                    <a:lnTo>
                      <a:pt x="312" y="614"/>
                    </a:lnTo>
                    <a:lnTo>
                      <a:pt x="307" y="610"/>
                    </a:lnTo>
                    <a:lnTo>
                      <a:pt x="301" y="608"/>
                    </a:lnTo>
                    <a:lnTo>
                      <a:pt x="293" y="606"/>
                    </a:lnTo>
                    <a:lnTo>
                      <a:pt x="286" y="606"/>
                    </a:lnTo>
                    <a:lnTo>
                      <a:pt x="278" y="606"/>
                    </a:lnTo>
                    <a:lnTo>
                      <a:pt x="270" y="606"/>
                    </a:lnTo>
                    <a:lnTo>
                      <a:pt x="263" y="608"/>
                    </a:lnTo>
                    <a:lnTo>
                      <a:pt x="257" y="612"/>
                    </a:lnTo>
                    <a:lnTo>
                      <a:pt x="253" y="616"/>
                    </a:lnTo>
                    <a:lnTo>
                      <a:pt x="251" y="618"/>
                    </a:lnTo>
                    <a:lnTo>
                      <a:pt x="247" y="618"/>
                    </a:lnTo>
                    <a:lnTo>
                      <a:pt x="243" y="620"/>
                    </a:lnTo>
                    <a:lnTo>
                      <a:pt x="240" y="620"/>
                    </a:lnTo>
                    <a:lnTo>
                      <a:pt x="234" y="620"/>
                    </a:lnTo>
                    <a:lnTo>
                      <a:pt x="228" y="620"/>
                    </a:lnTo>
                    <a:lnTo>
                      <a:pt x="216" y="620"/>
                    </a:lnTo>
                    <a:lnTo>
                      <a:pt x="205" y="620"/>
                    </a:lnTo>
                    <a:lnTo>
                      <a:pt x="193" y="620"/>
                    </a:lnTo>
                    <a:lnTo>
                      <a:pt x="182" y="620"/>
                    </a:lnTo>
                    <a:lnTo>
                      <a:pt x="170" y="620"/>
                    </a:lnTo>
                    <a:lnTo>
                      <a:pt x="159" y="620"/>
                    </a:lnTo>
                    <a:lnTo>
                      <a:pt x="147" y="620"/>
                    </a:lnTo>
                    <a:lnTo>
                      <a:pt x="136" y="620"/>
                    </a:lnTo>
                    <a:lnTo>
                      <a:pt x="132" y="624"/>
                    </a:lnTo>
                    <a:lnTo>
                      <a:pt x="130" y="625"/>
                    </a:lnTo>
                    <a:lnTo>
                      <a:pt x="128" y="627"/>
                    </a:lnTo>
                    <a:lnTo>
                      <a:pt x="126" y="629"/>
                    </a:lnTo>
                    <a:lnTo>
                      <a:pt x="124" y="629"/>
                    </a:lnTo>
                    <a:lnTo>
                      <a:pt x="122" y="631"/>
                    </a:lnTo>
                    <a:lnTo>
                      <a:pt x="119" y="631"/>
                    </a:lnTo>
                    <a:lnTo>
                      <a:pt x="113" y="631"/>
                    </a:lnTo>
                    <a:lnTo>
                      <a:pt x="101" y="620"/>
                    </a:lnTo>
                    <a:lnTo>
                      <a:pt x="101" y="608"/>
                    </a:lnTo>
                    <a:lnTo>
                      <a:pt x="90" y="608"/>
                    </a:lnTo>
                    <a:lnTo>
                      <a:pt x="90" y="602"/>
                    </a:lnTo>
                    <a:lnTo>
                      <a:pt x="90" y="599"/>
                    </a:lnTo>
                    <a:lnTo>
                      <a:pt x="90" y="597"/>
                    </a:lnTo>
                    <a:lnTo>
                      <a:pt x="90" y="595"/>
                    </a:lnTo>
                    <a:lnTo>
                      <a:pt x="88" y="595"/>
                    </a:lnTo>
                    <a:lnTo>
                      <a:pt x="84" y="597"/>
                    </a:lnTo>
                    <a:lnTo>
                      <a:pt x="78" y="597"/>
                    </a:lnTo>
                    <a:lnTo>
                      <a:pt x="44" y="539"/>
                    </a:lnTo>
                    <a:lnTo>
                      <a:pt x="21" y="516"/>
                    </a:lnTo>
                    <a:lnTo>
                      <a:pt x="21" y="508"/>
                    </a:lnTo>
                    <a:lnTo>
                      <a:pt x="21" y="503"/>
                    </a:lnTo>
                    <a:lnTo>
                      <a:pt x="19" y="497"/>
                    </a:lnTo>
                    <a:lnTo>
                      <a:pt x="15" y="491"/>
                    </a:lnTo>
                    <a:lnTo>
                      <a:pt x="11" y="485"/>
                    </a:lnTo>
                    <a:lnTo>
                      <a:pt x="7" y="480"/>
                    </a:lnTo>
                    <a:lnTo>
                      <a:pt x="3" y="476"/>
                    </a:lnTo>
                    <a:lnTo>
                      <a:pt x="0" y="470"/>
                    </a:lnTo>
                    <a:lnTo>
                      <a:pt x="21" y="389"/>
                    </a:lnTo>
                    <a:lnTo>
                      <a:pt x="21" y="382"/>
                    </a:lnTo>
                    <a:lnTo>
                      <a:pt x="21" y="372"/>
                    </a:lnTo>
                    <a:lnTo>
                      <a:pt x="21" y="365"/>
                    </a:lnTo>
                    <a:lnTo>
                      <a:pt x="21" y="355"/>
                    </a:lnTo>
                    <a:lnTo>
                      <a:pt x="21" y="347"/>
                    </a:lnTo>
                    <a:lnTo>
                      <a:pt x="21" y="338"/>
                    </a:lnTo>
                    <a:lnTo>
                      <a:pt x="21" y="330"/>
                    </a:lnTo>
                    <a:lnTo>
                      <a:pt x="21" y="320"/>
                    </a:lnTo>
                    <a:lnTo>
                      <a:pt x="32" y="297"/>
                    </a:lnTo>
                    <a:lnTo>
                      <a:pt x="55" y="297"/>
                    </a:lnTo>
                    <a:lnTo>
                      <a:pt x="55" y="286"/>
                    </a:lnTo>
                    <a:lnTo>
                      <a:pt x="67" y="286"/>
                    </a:lnTo>
                    <a:lnTo>
                      <a:pt x="78" y="263"/>
                    </a:lnTo>
                    <a:lnTo>
                      <a:pt x="101" y="251"/>
                    </a:lnTo>
                    <a:lnTo>
                      <a:pt x="101" y="240"/>
                    </a:lnTo>
                    <a:lnTo>
                      <a:pt x="136" y="228"/>
                    </a:lnTo>
                    <a:lnTo>
                      <a:pt x="145" y="228"/>
                    </a:lnTo>
                    <a:lnTo>
                      <a:pt x="151" y="226"/>
                    </a:lnTo>
                    <a:lnTo>
                      <a:pt x="155" y="224"/>
                    </a:lnTo>
                    <a:lnTo>
                      <a:pt x="157" y="221"/>
                    </a:lnTo>
                    <a:lnTo>
                      <a:pt x="159" y="215"/>
                    </a:lnTo>
                    <a:lnTo>
                      <a:pt x="159" y="209"/>
                    </a:lnTo>
                    <a:lnTo>
                      <a:pt x="159" y="201"/>
                    </a:lnTo>
                    <a:lnTo>
                      <a:pt x="159" y="194"/>
                    </a:lnTo>
                    <a:lnTo>
                      <a:pt x="170" y="194"/>
                    </a:lnTo>
                    <a:lnTo>
                      <a:pt x="170" y="184"/>
                    </a:lnTo>
                    <a:lnTo>
                      <a:pt x="182" y="184"/>
                    </a:lnTo>
                    <a:lnTo>
                      <a:pt x="186" y="178"/>
                    </a:lnTo>
                    <a:lnTo>
                      <a:pt x="190" y="177"/>
                    </a:lnTo>
                    <a:lnTo>
                      <a:pt x="190" y="175"/>
                    </a:lnTo>
                    <a:lnTo>
                      <a:pt x="192" y="173"/>
                    </a:lnTo>
                    <a:lnTo>
                      <a:pt x="193" y="173"/>
                    </a:lnTo>
                    <a:lnTo>
                      <a:pt x="197" y="173"/>
                    </a:lnTo>
                    <a:lnTo>
                      <a:pt x="199" y="173"/>
                    </a:lnTo>
                    <a:lnTo>
                      <a:pt x="205" y="173"/>
                    </a:lnTo>
                    <a:lnTo>
                      <a:pt x="228" y="138"/>
                    </a:lnTo>
                    <a:lnTo>
                      <a:pt x="240" y="138"/>
                    </a:lnTo>
                    <a:lnTo>
                      <a:pt x="241" y="148"/>
                    </a:lnTo>
                    <a:lnTo>
                      <a:pt x="245" y="154"/>
                    </a:lnTo>
                    <a:lnTo>
                      <a:pt x="251" y="159"/>
                    </a:lnTo>
                    <a:lnTo>
                      <a:pt x="259" y="161"/>
                    </a:lnTo>
                    <a:lnTo>
                      <a:pt x="268" y="161"/>
                    </a:lnTo>
                    <a:lnTo>
                      <a:pt x="278" y="161"/>
                    </a:lnTo>
                    <a:lnTo>
                      <a:pt x="287" y="161"/>
                    </a:lnTo>
                    <a:lnTo>
                      <a:pt x="297" y="161"/>
                    </a:lnTo>
                    <a:lnTo>
                      <a:pt x="332" y="150"/>
                    </a:lnTo>
                    <a:lnTo>
                      <a:pt x="343" y="150"/>
                    </a:lnTo>
                    <a:lnTo>
                      <a:pt x="357" y="150"/>
                    </a:lnTo>
                    <a:lnTo>
                      <a:pt x="370" y="150"/>
                    </a:lnTo>
                    <a:lnTo>
                      <a:pt x="383" y="150"/>
                    </a:lnTo>
                    <a:lnTo>
                      <a:pt x="395" y="150"/>
                    </a:lnTo>
                    <a:lnTo>
                      <a:pt x="408" y="150"/>
                    </a:lnTo>
                    <a:lnTo>
                      <a:pt x="422" y="150"/>
                    </a:lnTo>
                    <a:lnTo>
                      <a:pt x="435" y="150"/>
                    </a:lnTo>
                    <a:lnTo>
                      <a:pt x="435" y="161"/>
                    </a:lnTo>
                    <a:lnTo>
                      <a:pt x="439" y="159"/>
                    </a:lnTo>
                    <a:lnTo>
                      <a:pt x="443" y="159"/>
                    </a:lnTo>
                    <a:lnTo>
                      <a:pt x="445" y="159"/>
                    </a:lnTo>
                    <a:lnTo>
                      <a:pt x="445" y="161"/>
                    </a:lnTo>
                    <a:lnTo>
                      <a:pt x="447" y="161"/>
                    </a:lnTo>
                    <a:lnTo>
                      <a:pt x="447" y="163"/>
                    </a:lnTo>
                    <a:lnTo>
                      <a:pt x="447" y="167"/>
                    </a:lnTo>
                    <a:lnTo>
                      <a:pt x="445" y="173"/>
                    </a:lnTo>
                    <a:lnTo>
                      <a:pt x="445" y="175"/>
                    </a:lnTo>
                    <a:lnTo>
                      <a:pt x="445" y="178"/>
                    </a:lnTo>
                    <a:lnTo>
                      <a:pt x="445" y="180"/>
                    </a:lnTo>
                    <a:lnTo>
                      <a:pt x="445" y="184"/>
                    </a:lnTo>
                    <a:lnTo>
                      <a:pt x="445" y="186"/>
                    </a:lnTo>
                    <a:lnTo>
                      <a:pt x="445" y="190"/>
                    </a:lnTo>
                    <a:lnTo>
                      <a:pt x="445" y="192"/>
                    </a:lnTo>
                    <a:lnTo>
                      <a:pt x="445" y="194"/>
                    </a:lnTo>
                    <a:lnTo>
                      <a:pt x="435" y="217"/>
                    </a:lnTo>
                    <a:lnTo>
                      <a:pt x="445" y="217"/>
                    </a:lnTo>
                    <a:lnTo>
                      <a:pt x="456" y="228"/>
                    </a:lnTo>
                    <a:lnTo>
                      <a:pt x="468" y="228"/>
                    </a:lnTo>
                    <a:lnTo>
                      <a:pt x="479" y="217"/>
                    </a:lnTo>
                    <a:lnTo>
                      <a:pt x="485" y="221"/>
                    </a:lnTo>
                    <a:lnTo>
                      <a:pt x="487" y="224"/>
                    </a:lnTo>
                    <a:lnTo>
                      <a:pt x="489" y="226"/>
                    </a:lnTo>
                    <a:lnTo>
                      <a:pt x="491" y="228"/>
                    </a:lnTo>
                    <a:lnTo>
                      <a:pt x="491" y="230"/>
                    </a:lnTo>
                    <a:lnTo>
                      <a:pt x="491" y="232"/>
                    </a:lnTo>
                    <a:lnTo>
                      <a:pt x="491" y="236"/>
                    </a:lnTo>
                    <a:lnTo>
                      <a:pt x="491" y="240"/>
                    </a:lnTo>
                    <a:lnTo>
                      <a:pt x="502" y="240"/>
                    </a:lnTo>
                    <a:lnTo>
                      <a:pt x="502" y="251"/>
                    </a:lnTo>
                    <a:lnTo>
                      <a:pt x="525" y="251"/>
                    </a:lnTo>
                    <a:lnTo>
                      <a:pt x="525" y="263"/>
                    </a:lnTo>
                    <a:lnTo>
                      <a:pt x="533" y="263"/>
                    </a:lnTo>
                    <a:lnTo>
                      <a:pt x="539" y="265"/>
                    </a:lnTo>
                    <a:lnTo>
                      <a:pt x="543" y="265"/>
                    </a:lnTo>
                    <a:lnTo>
                      <a:pt x="545" y="263"/>
                    </a:lnTo>
                    <a:lnTo>
                      <a:pt x="549" y="263"/>
                    </a:lnTo>
                    <a:lnTo>
                      <a:pt x="552" y="261"/>
                    </a:lnTo>
                    <a:lnTo>
                      <a:pt x="556" y="257"/>
                    </a:lnTo>
                    <a:lnTo>
                      <a:pt x="560" y="251"/>
                    </a:lnTo>
                    <a:lnTo>
                      <a:pt x="560" y="228"/>
                    </a:lnTo>
                    <a:lnTo>
                      <a:pt x="583" y="240"/>
                    </a:lnTo>
                    <a:lnTo>
                      <a:pt x="629" y="240"/>
                    </a:lnTo>
                    <a:lnTo>
                      <a:pt x="641" y="251"/>
                    </a:lnTo>
                    <a:lnTo>
                      <a:pt x="698" y="251"/>
                    </a:lnTo>
                    <a:lnTo>
                      <a:pt x="698" y="240"/>
                    </a:lnTo>
                    <a:lnTo>
                      <a:pt x="710" y="240"/>
                    </a:lnTo>
                    <a:lnTo>
                      <a:pt x="710" y="251"/>
                    </a:lnTo>
                    <a:lnTo>
                      <a:pt x="712" y="251"/>
                    </a:lnTo>
                    <a:lnTo>
                      <a:pt x="715" y="251"/>
                    </a:lnTo>
                    <a:lnTo>
                      <a:pt x="717" y="251"/>
                    </a:lnTo>
                    <a:lnTo>
                      <a:pt x="721" y="251"/>
                    </a:lnTo>
                    <a:lnTo>
                      <a:pt x="723" y="251"/>
                    </a:lnTo>
                    <a:lnTo>
                      <a:pt x="727" y="251"/>
                    </a:lnTo>
                    <a:lnTo>
                      <a:pt x="729" y="251"/>
                    </a:lnTo>
                    <a:lnTo>
                      <a:pt x="733" y="251"/>
                    </a:lnTo>
                    <a:lnTo>
                      <a:pt x="733" y="263"/>
                    </a:lnTo>
                    <a:lnTo>
                      <a:pt x="744" y="274"/>
                    </a:lnTo>
                    <a:lnTo>
                      <a:pt x="733" y="286"/>
                    </a:lnTo>
                    <a:close/>
                  </a:path>
                </a:pathLst>
              </a:custGeom>
              <a:solidFill>
                <a:srgbClr val="C0C0C0"/>
              </a:solidFill>
              <a:ln w="9525">
                <a:noFill/>
                <a:round/>
                <a:headEnd/>
                <a:tailEnd/>
              </a:ln>
            </p:spPr>
            <p:txBody>
              <a:bodyPr/>
              <a:lstStyle/>
              <a:p>
                <a:pPr algn="l"/>
                <a:endParaRPr lang="en-US" sz="2000"/>
              </a:p>
            </p:txBody>
          </p:sp>
          <p:sp>
            <p:nvSpPr>
              <p:cNvPr id="804876" name="Freeform 12"/>
              <p:cNvSpPr>
                <a:spLocks/>
              </p:cNvSpPr>
              <p:nvPr/>
            </p:nvSpPr>
            <p:spPr bwMode="auto">
              <a:xfrm>
                <a:off x="1059" y="2888"/>
                <a:ext cx="126" cy="228"/>
              </a:xfrm>
              <a:custGeom>
                <a:avLst/>
                <a:gdLst>
                  <a:gd name="T0" fmla="*/ 92 w 126"/>
                  <a:gd name="T1" fmla="*/ 23 h 228"/>
                  <a:gd name="T2" fmla="*/ 80 w 126"/>
                  <a:gd name="T3" fmla="*/ 46 h 228"/>
                  <a:gd name="T4" fmla="*/ 69 w 126"/>
                  <a:gd name="T5" fmla="*/ 58 h 228"/>
                  <a:gd name="T6" fmla="*/ 46 w 126"/>
                  <a:gd name="T7" fmla="*/ 69 h 228"/>
                  <a:gd name="T8" fmla="*/ 23 w 126"/>
                  <a:gd name="T9" fmla="*/ 77 h 228"/>
                  <a:gd name="T10" fmla="*/ 23 w 126"/>
                  <a:gd name="T11" fmla="*/ 94 h 228"/>
                  <a:gd name="T12" fmla="*/ 23 w 126"/>
                  <a:gd name="T13" fmla="*/ 111 h 228"/>
                  <a:gd name="T14" fmla="*/ 23 w 126"/>
                  <a:gd name="T15" fmla="*/ 129 h 228"/>
                  <a:gd name="T16" fmla="*/ 0 w 126"/>
                  <a:gd name="T17" fmla="*/ 217 h 228"/>
                  <a:gd name="T18" fmla="*/ 23 w 126"/>
                  <a:gd name="T19" fmla="*/ 228 h 228"/>
                  <a:gd name="T20" fmla="*/ 34 w 126"/>
                  <a:gd name="T21" fmla="*/ 226 h 228"/>
                  <a:gd name="T22" fmla="*/ 40 w 126"/>
                  <a:gd name="T23" fmla="*/ 223 h 228"/>
                  <a:gd name="T24" fmla="*/ 48 w 126"/>
                  <a:gd name="T25" fmla="*/ 219 h 228"/>
                  <a:gd name="T26" fmla="*/ 57 w 126"/>
                  <a:gd name="T27" fmla="*/ 217 h 228"/>
                  <a:gd name="T28" fmla="*/ 69 w 126"/>
                  <a:gd name="T29" fmla="*/ 184 h 228"/>
                  <a:gd name="T30" fmla="*/ 78 w 126"/>
                  <a:gd name="T31" fmla="*/ 173 h 228"/>
                  <a:gd name="T32" fmla="*/ 86 w 126"/>
                  <a:gd name="T33" fmla="*/ 163 h 228"/>
                  <a:gd name="T34" fmla="*/ 90 w 126"/>
                  <a:gd name="T35" fmla="*/ 152 h 228"/>
                  <a:gd name="T36" fmla="*/ 92 w 126"/>
                  <a:gd name="T37" fmla="*/ 138 h 228"/>
                  <a:gd name="T38" fmla="*/ 99 w 126"/>
                  <a:gd name="T39" fmla="*/ 123 h 228"/>
                  <a:gd name="T40" fmla="*/ 107 w 126"/>
                  <a:gd name="T41" fmla="*/ 104 h 228"/>
                  <a:gd name="T42" fmla="*/ 113 w 126"/>
                  <a:gd name="T43" fmla="*/ 85 h 228"/>
                  <a:gd name="T44" fmla="*/ 115 w 126"/>
                  <a:gd name="T45" fmla="*/ 69 h 228"/>
                  <a:gd name="T46" fmla="*/ 115 w 126"/>
                  <a:gd name="T47" fmla="*/ 63 h 228"/>
                  <a:gd name="T48" fmla="*/ 115 w 126"/>
                  <a:gd name="T49" fmla="*/ 58 h 228"/>
                  <a:gd name="T50" fmla="*/ 115 w 126"/>
                  <a:gd name="T51" fmla="*/ 52 h 228"/>
                  <a:gd name="T52" fmla="*/ 115 w 126"/>
                  <a:gd name="T53" fmla="*/ 46 h 228"/>
                  <a:gd name="T54" fmla="*/ 115 w 126"/>
                  <a:gd name="T55" fmla="*/ 54 h 228"/>
                  <a:gd name="T56" fmla="*/ 117 w 126"/>
                  <a:gd name="T57" fmla="*/ 58 h 228"/>
                  <a:gd name="T58" fmla="*/ 119 w 126"/>
                  <a:gd name="T59" fmla="*/ 61 h 228"/>
                  <a:gd name="T60" fmla="*/ 126 w 126"/>
                  <a:gd name="T61" fmla="*/ 69 h 228"/>
                  <a:gd name="T62" fmla="*/ 115 w 126"/>
                  <a:gd name="T63" fmla="*/ 12 h 228"/>
                  <a:gd name="T64" fmla="*/ 111 w 126"/>
                  <a:gd name="T65" fmla="*/ 0 h 228"/>
                  <a:gd name="T66" fmla="*/ 105 w 126"/>
                  <a:gd name="T67" fmla="*/ 0 h 228"/>
                  <a:gd name="T68" fmla="*/ 103 w 126"/>
                  <a:gd name="T69" fmla="*/ 2 h 228"/>
                  <a:gd name="T70" fmla="*/ 103 w 126"/>
                  <a:gd name="T71" fmla="*/ 6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228"/>
                  <a:gd name="T110" fmla="*/ 126 w 12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228">
                    <a:moveTo>
                      <a:pt x="103" y="12"/>
                    </a:moveTo>
                    <a:lnTo>
                      <a:pt x="92" y="23"/>
                    </a:lnTo>
                    <a:lnTo>
                      <a:pt x="92" y="35"/>
                    </a:lnTo>
                    <a:lnTo>
                      <a:pt x="80" y="46"/>
                    </a:lnTo>
                    <a:lnTo>
                      <a:pt x="69" y="46"/>
                    </a:lnTo>
                    <a:lnTo>
                      <a:pt x="69" y="58"/>
                    </a:lnTo>
                    <a:lnTo>
                      <a:pt x="46" y="58"/>
                    </a:lnTo>
                    <a:lnTo>
                      <a:pt x="46" y="69"/>
                    </a:lnTo>
                    <a:lnTo>
                      <a:pt x="23" y="69"/>
                    </a:lnTo>
                    <a:lnTo>
                      <a:pt x="23" y="77"/>
                    </a:lnTo>
                    <a:lnTo>
                      <a:pt x="23" y="86"/>
                    </a:lnTo>
                    <a:lnTo>
                      <a:pt x="23" y="94"/>
                    </a:lnTo>
                    <a:lnTo>
                      <a:pt x="23" y="104"/>
                    </a:lnTo>
                    <a:lnTo>
                      <a:pt x="23" y="111"/>
                    </a:lnTo>
                    <a:lnTo>
                      <a:pt x="23" y="121"/>
                    </a:lnTo>
                    <a:lnTo>
                      <a:pt x="23" y="129"/>
                    </a:lnTo>
                    <a:lnTo>
                      <a:pt x="23" y="138"/>
                    </a:lnTo>
                    <a:lnTo>
                      <a:pt x="0" y="217"/>
                    </a:lnTo>
                    <a:lnTo>
                      <a:pt x="23" y="217"/>
                    </a:lnTo>
                    <a:lnTo>
                      <a:pt x="23" y="228"/>
                    </a:lnTo>
                    <a:lnTo>
                      <a:pt x="30" y="228"/>
                    </a:lnTo>
                    <a:lnTo>
                      <a:pt x="34" y="226"/>
                    </a:lnTo>
                    <a:lnTo>
                      <a:pt x="38" y="226"/>
                    </a:lnTo>
                    <a:lnTo>
                      <a:pt x="40" y="223"/>
                    </a:lnTo>
                    <a:lnTo>
                      <a:pt x="44" y="221"/>
                    </a:lnTo>
                    <a:lnTo>
                      <a:pt x="48" y="219"/>
                    </a:lnTo>
                    <a:lnTo>
                      <a:pt x="51" y="219"/>
                    </a:lnTo>
                    <a:lnTo>
                      <a:pt x="57" y="217"/>
                    </a:lnTo>
                    <a:lnTo>
                      <a:pt x="69" y="205"/>
                    </a:lnTo>
                    <a:lnTo>
                      <a:pt x="69" y="184"/>
                    </a:lnTo>
                    <a:lnTo>
                      <a:pt x="74" y="179"/>
                    </a:lnTo>
                    <a:lnTo>
                      <a:pt x="78" y="173"/>
                    </a:lnTo>
                    <a:lnTo>
                      <a:pt x="82" y="169"/>
                    </a:lnTo>
                    <a:lnTo>
                      <a:pt x="86" y="163"/>
                    </a:lnTo>
                    <a:lnTo>
                      <a:pt x="88" y="157"/>
                    </a:lnTo>
                    <a:lnTo>
                      <a:pt x="90" y="152"/>
                    </a:lnTo>
                    <a:lnTo>
                      <a:pt x="92" y="144"/>
                    </a:lnTo>
                    <a:lnTo>
                      <a:pt x="92" y="138"/>
                    </a:lnTo>
                    <a:lnTo>
                      <a:pt x="96" y="131"/>
                    </a:lnTo>
                    <a:lnTo>
                      <a:pt x="99" y="123"/>
                    </a:lnTo>
                    <a:lnTo>
                      <a:pt x="103" y="113"/>
                    </a:lnTo>
                    <a:lnTo>
                      <a:pt x="107" y="104"/>
                    </a:lnTo>
                    <a:lnTo>
                      <a:pt x="111" y="94"/>
                    </a:lnTo>
                    <a:lnTo>
                      <a:pt x="113" y="85"/>
                    </a:lnTo>
                    <a:lnTo>
                      <a:pt x="115" y="75"/>
                    </a:lnTo>
                    <a:lnTo>
                      <a:pt x="115" y="69"/>
                    </a:lnTo>
                    <a:lnTo>
                      <a:pt x="115" y="65"/>
                    </a:lnTo>
                    <a:lnTo>
                      <a:pt x="115" y="63"/>
                    </a:lnTo>
                    <a:lnTo>
                      <a:pt x="115" y="60"/>
                    </a:lnTo>
                    <a:lnTo>
                      <a:pt x="115" y="58"/>
                    </a:lnTo>
                    <a:lnTo>
                      <a:pt x="115" y="54"/>
                    </a:lnTo>
                    <a:lnTo>
                      <a:pt x="115" y="52"/>
                    </a:lnTo>
                    <a:lnTo>
                      <a:pt x="115" y="48"/>
                    </a:lnTo>
                    <a:lnTo>
                      <a:pt x="115" y="46"/>
                    </a:lnTo>
                    <a:lnTo>
                      <a:pt x="115" y="52"/>
                    </a:lnTo>
                    <a:lnTo>
                      <a:pt x="115" y="54"/>
                    </a:lnTo>
                    <a:lnTo>
                      <a:pt x="115" y="58"/>
                    </a:lnTo>
                    <a:lnTo>
                      <a:pt x="117" y="58"/>
                    </a:lnTo>
                    <a:lnTo>
                      <a:pt x="117" y="60"/>
                    </a:lnTo>
                    <a:lnTo>
                      <a:pt x="119" y="61"/>
                    </a:lnTo>
                    <a:lnTo>
                      <a:pt x="122" y="65"/>
                    </a:lnTo>
                    <a:lnTo>
                      <a:pt x="126" y="69"/>
                    </a:lnTo>
                    <a:lnTo>
                      <a:pt x="126" y="12"/>
                    </a:lnTo>
                    <a:lnTo>
                      <a:pt x="115" y="12"/>
                    </a:lnTo>
                    <a:lnTo>
                      <a:pt x="115" y="0"/>
                    </a:lnTo>
                    <a:lnTo>
                      <a:pt x="111" y="0"/>
                    </a:lnTo>
                    <a:lnTo>
                      <a:pt x="107" y="0"/>
                    </a:lnTo>
                    <a:lnTo>
                      <a:pt x="105" y="0"/>
                    </a:lnTo>
                    <a:lnTo>
                      <a:pt x="103" y="0"/>
                    </a:lnTo>
                    <a:lnTo>
                      <a:pt x="103" y="2"/>
                    </a:lnTo>
                    <a:lnTo>
                      <a:pt x="103" y="4"/>
                    </a:lnTo>
                    <a:lnTo>
                      <a:pt x="103" y="6"/>
                    </a:lnTo>
                    <a:lnTo>
                      <a:pt x="103" y="12"/>
                    </a:lnTo>
                    <a:close/>
                  </a:path>
                </a:pathLst>
              </a:custGeom>
              <a:solidFill>
                <a:srgbClr val="C0C0C0"/>
              </a:solidFill>
              <a:ln w="9525">
                <a:noFill/>
                <a:round/>
                <a:headEnd/>
                <a:tailEnd/>
              </a:ln>
            </p:spPr>
            <p:txBody>
              <a:bodyPr/>
              <a:lstStyle/>
              <a:p>
                <a:pPr algn="l"/>
                <a:endParaRPr lang="en-US" sz="2000"/>
              </a:p>
            </p:txBody>
          </p:sp>
          <p:sp>
            <p:nvSpPr>
              <p:cNvPr id="804877" name="Freeform 13"/>
              <p:cNvSpPr>
                <a:spLocks noEditPoints="1"/>
              </p:cNvSpPr>
              <p:nvPr/>
            </p:nvSpPr>
            <p:spPr bwMode="auto">
              <a:xfrm>
                <a:off x="3922" y="780"/>
                <a:ext cx="1025" cy="1249"/>
              </a:xfrm>
              <a:custGeom>
                <a:avLst/>
                <a:gdLst>
                  <a:gd name="T0" fmla="*/ 417 w 1025"/>
                  <a:gd name="T1" fmla="*/ 239 h 1249"/>
                  <a:gd name="T2" fmla="*/ 374 w 1025"/>
                  <a:gd name="T3" fmla="*/ 262 h 1249"/>
                  <a:gd name="T4" fmla="*/ 359 w 1025"/>
                  <a:gd name="T5" fmla="*/ 274 h 1249"/>
                  <a:gd name="T6" fmla="*/ 411 w 1025"/>
                  <a:gd name="T7" fmla="*/ 285 h 1249"/>
                  <a:gd name="T8" fmla="*/ 394 w 1025"/>
                  <a:gd name="T9" fmla="*/ 272 h 1249"/>
                  <a:gd name="T10" fmla="*/ 359 w 1025"/>
                  <a:gd name="T11" fmla="*/ 251 h 1249"/>
                  <a:gd name="T12" fmla="*/ 336 w 1025"/>
                  <a:gd name="T13" fmla="*/ 226 h 1249"/>
                  <a:gd name="T14" fmla="*/ 325 w 1025"/>
                  <a:gd name="T15" fmla="*/ 197 h 1249"/>
                  <a:gd name="T16" fmla="*/ 348 w 1025"/>
                  <a:gd name="T17" fmla="*/ 182 h 1249"/>
                  <a:gd name="T18" fmla="*/ 365 w 1025"/>
                  <a:gd name="T19" fmla="*/ 119 h 1249"/>
                  <a:gd name="T20" fmla="*/ 417 w 1025"/>
                  <a:gd name="T21" fmla="*/ 32 h 1249"/>
                  <a:gd name="T22" fmla="*/ 440 w 1025"/>
                  <a:gd name="T23" fmla="*/ 44 h 1249"/>
                  <a:gd name="T24" fmla="*/ 440 w 1025"/>
                  <a:gd name="T25" fmla="*/ 9 h 1249"/>
                  <a:gd name="T26" fmla="*/ 482 w 1025"/>
                  <a:gd name="T27" fmla="*/ 19 h 1249"/>
                  <a:gd name="T28" fmla="*/ 566 w 1025"/>
                  <a:gd name="T29" fmla="*/ 21 h 1249"/>
                  <a:gd name="T30" fmla="*/ 601 w 1025"/>
                  <a:gd name="T31" fmla="*/ 21 h 1249"/>
                  <a:gd name="T32" fmla="*/ 670 w 1025"/>
                  <a:gd name="T33" fmla="*/ 57 h 1249"/>
                  <a:gd name="T34" fmla="*/ 754 w 1025"/>
                  <a:gd name="T35" fmla="*/ 220 h 1249"/>
                  <a:gd name="T36" fmla="*/ 793 w 1025"/>
                  <a:gd name="T37" fmla="*/ 261 h 1249"/>
                  <a:gd name="T38" fmla="*/ 829 w 1025"/>
                  <a:gd name="T39" fmla="*/ 308 h 1249"/>
                  <a:gd name="T40" fmla="*/ 801 w 1025"/>
                  <a:gd name="T41" fmla="*/ 320 h 1249"/>
                  <a:gd name="T42" fmla="*/ 726 w 1025"/>
                  <a:gd name="T43" fmla="*/ 320 h 1249"/>
                  <a:gd name="T44" fmla="*/ 635 w 1025"/>
                  <a:gd name="T45" fmla="*/ 274 h 1249"/>
                  <a:gd name="T46" fmla="*/ 624 w 1025"/>
                  <a:gd name="T47" fmla="*/ 243 h 1249"/>
                  <a:gd name="T48" fmla="*/ 611 w 1025"/>
                  <a:gd name="T49" fmla="*/ 262 h 1249"/>
                  <a:gd name="T50" fmla="*/ 589 w 1025"/>
                  <a:gd name="T51" fmla="*/ 243 h 1249"/>
                  <a:gd name="T52" fmla="*/ 589 w 1025"/>
                  <a:gd name="T53" fmla="*/ 228 h 1249"/>
                  <a:gd name="T54" fmla="*/ 543 w 1025"/>
                  <a:gd name="T55" fmla="*/ 216 h 1249"/>
                  <a:gd name="T56" fmla="*/ 463 w 1025"/>
                  <a:gd name="T57" fmla="*/ 216 h 1249"/>
                  <a:gd name="T58" fmla="*/ 405 w 1025"/>
                  <a:gd name="T59" fmla="*/ 142 h 1249"/>
                  <a:gd name="T60" fmla="*/ 428 w 1025"/>
                  <a:gd name="T61" fmla="*/ 90 h 1249"/>
                  <a:gd name="T62" fmla="*/ 760 w 1025"/>
                  <a:gd name="T63" fmla="*/ 756 h 1249"/>
                  <a:gd name="T64" fmla="*/ 1002 w 1025"/>
                  <a:gd name="T65" fmla="*/ 1191 h 1249"/>
                  <a:gd name="T66" fmla="*/ 933 w 1025"/>
                  <a:gd name="T67" fmla="*/ 1214 h 1249"/>
                  <a:gd name="T68" fmla="*/ 916 w 1025"/>
                  <a:gd name="T69" fmla="*/ 1249 h 1249"/>
                  <a:gd name="T70" fmla="*/ 968 w 1025"/>
                  <a:gd name="T71" fmla="*/ 1237 h 1249"/>
                  <a:gd name="T72" fmla="*/ 829 w 1025"/>
                  <a:gd name="T73" fmla="*/ 686 h 1249"/>
                  <a:gd name="T74" fmla="*/ 845 w 1025"/>
                  <a:gd name="T75" fmla="*/ 1203 h 1249"/>
                  <a:gd name="T76" fmla="*/ 714 w 1025"/>
                  <a:gd name="T77" fmla="*/ 1237 h 1249"/>
                  <a:gd name="T78" fmla="*/ 804 w 1025"/>
                  <a:gd name="T79" fmla="*/ 1226 h 1249"/>
                  <a:gd name="T80" fmla="*/ 864 w 1025"/>
                  <a:gd name="T81" fmla="*/ 1229 h 1249"/>
                  <a:gd name="T82" fmla="*/ 889 w 1025"/>
                  <a:gd name="T83" fmla="*/ 1237 h 1249"/>
                  <a:gd name="T84" fmla="*/ 904 w 1025"/>
                  <a:gd name="T85" fmla="*/ 1214 h 1249"/>
                  <a:gd name="T86" fmla="*/ 497 w 1025"/>
                  <a:gd name="T87" fmla="*/ 502 h 1249"/>
                  <a:gd name="T88" fmla="*/ 509 w 1025"/>
                  <a:gd name="T89" fmla="*/ 491 h 1249"/>
                  <a:gd name="T90" fmla="*/ 417 w 1025"/>
                  <a:gd name="T91" fmla="*/ 378 h 1249"/>
                  <a:gd name="T92" fmla="*/ 459 w 1025"/>
                  <a:gd name="T93" fmla="*/ 366 h 1249"/>
                  <a:gd name="T94" fmla="*/ 492 w 1025"/>
                  <a:gd name="T95" fmla="*/ 366 h 1249"/>
                  <a:gd name="T96" fmla="*/ 538 w 1025"/>
                  <a:gd name="T97" fmla="*/ 418 h 1249"/>
                  <a:gd name="T98" fmla="*/ 520 w 1025"/>
                  <a:gd name="T99" fmla="*/ 450 h 1249"/>
                  <a:gd name="T100" fmla="*/ 555 w 1025"/>
                  <a:gd name="T101" fmla="*/ 433 h 1249"/>
                  <a:gd name="T102" fmla="*/ 603 w 1025"/>
                  <a:gd name="T103" fmla="*/ 445 h 1249"/>
                  <a:gd name="T104" fmla="*/ 641 w 1025"/>
                  <a:gd name="T105" fmla="*/ 447 h 1249"/>
                  <a:gd name="T106" fmla="*/ 624 w 1025"/>
                  <a:gd name="T107" fmla="*/ 399 h 1249"/>
                  <a:gd name="T108" fmla="*/ 580 w 1025"/>
                  <a:gd name="T109" fmla="*/ 379 h 1249"/>
                  <a:gd name="T110" fmla="*/ 612 w 1025"/>
                  <a:gd name="T111" fmla="*/ 343 h 1249"/>
                  <a:gd name="T112" fmla="*/ 563 w 1025"/>
                  <a:gd name="T113" fmla="*/ 343 h 1249"/>
                  <a:gd name="T114" fmla="*/ 503 w 1025"/>
                  <a:gd name="T115" fmla="*/ 308 h 1249"/>
                  <a:gd name="T116" fmla="*/ 451 w 1025"/>
                  <a:gd name="T117" fmla="*/ 308 h 1249"/>
                  <a:gd name="T118" fmla="*/ 436 w 1025"/>
                  <a:gd name="T119" fmla="*/ 328 h 1249"/>
                  <a:gd name="T120" fmla="*/ 422 w 1025"/>
                  <a:gd name="T121" fmla="*/ 291 h 1249"/>
                  <a:gd name="T122" fmla="*/ 394 w 1025"/>
                  <a:gd name="T123" fmla="*/ 308 h 12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1249"/>
                  <a:gd name="T188" fmla="*/ 1025 w 1025"/>
                  <a:gd name="T189" fmla="*/ 1249 h 12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1249">
                    <a:moveTo>
                      <a:pt x="394" y="147"/>
                    </a:moveTo>
                    <a:lnTo>
                      <a:pt x="394" y="182"/>
                    </a:lnTo>
                    <a:lnTo>
                      <a:pt x="399" y="188"/>
                    </a:lnTo>
                    <a:lnTo>
                      <a:pt x="401" y="191"/>
                    </a:lnTo>
                    <a:lnTo>
                      <a:pt x="405" y="195"/>
                    </a:lnTo>
                    <a:lnTo>
                      <a:pt x="405" y="197"/>
                    </a:lnTo>
                    <a:lnTo>
                      <a:pt x="405" y="201"/>
                    </a:lnTo>
                    <a:lnTo>
                      <a:pt x="405" y="205"/>
                    </a:lnTo>
                    <a:lnTo>
                      <a:pt x="405" y="211"/>
                    </a:lnTo>
                    <a:lnTo>
                      <a:pt x="405" y="216"/>
                    </a:lnTo>
                    <a:lnTo>
                      <a:pt x="417" y="239"/>
                    </a:lnTo>
                    <a:lnTo>
                      <a:pt x="417" y="251"/>
                    </a:lnTo>
                    <a:lnTo>
                      <a:pt x="409" y="251"/>
                    </a:lnTo>
                    <a:lnTo>
                      <a:pt x="405" y="251"/>
                    </a:lnTo>
                    <a:lnTo>
                      <a:pt x="399" y="251"/>
                    </a:lnTo>
                    <a:lnTo>
                      <a:pt x="397" y="251"/>
                    </a:lnTo>
                    <a:lnTo>
                      <a:pt x="394" y="251"/>
                    </a:lnTo>
                    <a:lnTo>
                      <a:pt x="392" y="255"/>
                    </a:lnTo>
                    <a:lnTo>
                      <a:pt x="388" y="257"/>
                    </a:lnTo>
                    <a:lnTo>
                      <a:pt x="382" y="262"/>
                    </a:lnTo>
                    <a:lnTo>
                      <a:pt x="378" y="262"/>
                    </a:lnTo>
                    <a:lnTo>
                      <a:pt x="374" y="262"/>
                    </a:lnTo>
                    <a:lnTo>
                      <a:pt x="369" y="262"/>
                    </a:lnTo>
                    <a:lnTo>
                      <a:pt x="365" y="262"/>
                    </a:lnTo>
                    <a:lnTo>
                      <a:pt x="361" y="262"/>
                    </a:lnTo>
                    <a:lnTo>
                      <a:pt x="357" y="262"/>
                    </a:lnTo>
                    <a:lnTo>
                      <a:pt x="351" y="262"/>
                    </a:lnTo>
                    <a:lnTo>
                      <a:pt x="348" y="262"/>
                    </a:lnTo>
                    <a:lnTo>
                      <a:pt x="348" y="251"/>
                    </a:lnTo>
                    <a:lnTo>
                      <a:pt x="348" y="262"/>
                    </a:lnTo>
                    <a:lnTo>
                      <a:pt x="336" y="262"/>
                    </a:lnTo>
                    <a:lnTo>
                      <a:pt x="336" y="274"/>
                    </a:lnTo>
                    <a:lnTo>
                      <a:pt x="359" y="274"/>
                    </a:lnTo>
                    <a:lnTo>
                      <a:pt x="359" y="297"/>
                    </a:lnTo>
                    <a:lnTo>
                      <a:pt x="365" y="297"/>
                    </a:lnTo>
                    <a:lnTo>
                      <a:pt x="371" y="297"/>
                    </a:lnTo>
                    <a:lnTo>
                      <a:pt x="376" y="297"/>
                    </a:lnTo>
                    <a:lnTo>
                      <a:pt x="382" y="297"/>
                    </a:lnTo>
                    <a:lnTo>
                      <a:pt x="388" y="297"/>
                    </a:lnTo>
                    <a:lnTo>
                      <a:pt x="394" y="297"/>
                    </a:lnTo>
                    <a:lnTo>
                      <a:pt x="399" y="297"/>
                    </a:lnTo>
                    <a:lnTo>
                      <a:pt x="405" y="297"/>
                    </a:lnTo>
                    <a:lnTo>
                      <a:pt x="405" y="285"/>
                    </a:lnTo>
                    <a:lnTo>
                      <a:pt x="411" y="285"/>
                    </a:lnTo>
                    <a:lnTo>
                      <a:pt x="415" y="284"/>
                    </a:lnTo>
                    <a:lnTo>
                      <a:pt x="417" y="284"/>
                    </a:lnTo>
                    <a:lnTo>
                      <a:pt x="419" y="282"/>
                    </a:lnTo>
                    <a:lnTo>
                      <a:pt x="419" y="278"/>
                    </a:lnTo>
                    <a:lnTo>
                      <a:pt x="419" y="274"/>
                    </a:lnTo>
                    <a:lnTo>
                      <a:pt x="417" y="268"/>
                    </a:lnTo>
                    <a:lnTo>
                      <a:pt x="417" y="262"/>
                    </a:lnTo>
                    <a:lnTo>
                      <a:pt x="405" y="262"/>
                    </a:lnTo>
                    <a:lnTo>
                      <a:pt x="401" y="266"/>
                    </a:lnTo>
                    <a:lnTo>
                      <a:pt x="397" y="270"/>
                    </a:lnTo>
                    <a:lnTo>
                      <a:pt x="394" y="272"/>
                    </a:lnTo>
                    <a:lnTo>
                      <a:pt x="390" y="274"/>
                    </a:lnTo>
                    <a:lnTo>
                      <a:pt x="386" y="274"/>
                    </a:lnTo>
                    <a:lnTo>
                      <a:pt x="382" y="274"/>
                    </a:lnTo>
                    <a:lnTo>
                      <a:pt x="376" y="274"/>
                    </a:lnTo>
                    <a:lnTo>
                      <a:pt x="371" y="274"/>
                    </a:lnTo>
                    <a:lnTo>
                      <a:pt x="371" y="262"/>
                    </a:lnTo>
                    <a:lnTo>
                      <a:pt x="367" y="259"/>
                    </a:lnTo>
                    <a:lnTo>
                      <a:pt x="363" y="255"/>
                    </a:lnTo>
                    <a:lnTo>
                      <a:pt x="361" y="253"/>
                    </a:lnTo>
                    <a:lnTo>
                      <a:pt x="359" y="251"/>
                    </a:lnTo>
                    <a:lnTo>
                      <a:pt x="361" y="251"/>
                    </a:lnTo>
                    <a:lnTo>
                      <a:pt x="365" y="251"/>
                    </a:lnTo>
                    <a:lnTo>
                      <a:pt x="371" y="251"/>
                    </a:lnTo>
                    <a:lnTo>
                      <a:pt x="359" y="239"/>
                    </a:lnTo>
                    <a:lnTo>
                      <a:pt x="371" y="239"/>
                    </a:lnTo>
                    <a:lnTo>
                      <a:pt x="371" y="228"/>
                    </a:lnTo>
                    <a:lnTo>
                      <a:pt x="359" y="228"/>
                    </a:lnTo>
                    <a:lnTo>
                      <a:pt x="371" y="216"/>
                    </a:lnTo>
                    <a:lnTo>
                      <a:pt x="359" y="228"/>
                    </a:lnTo>
                    <a:lnTo>
                      <a:pt x="336" y="228"/>
                    </a:lnTo>
                    <a:lnTo>
                      <a:pt x="336" y="226"/>
                    </a:lnTo>
                    <a:lnTo>
                      <a:pt x="336" y="222"/>
                    </a:lnTo>
                    <a:lnTo>
                      <a:pt x="336" y="220"/>
                    </a:lnTo>
                    <a:lnTo>
                      <a:pt x="336" y="216"/>
                    </a:lnTo>
                    <a:lnTo>
                      <a:pt x="336" y="214"/>
                    </a:lnTo>
                    <a:lnTo>
                      <a:pt x="336" y="211"/>
                    </a:lnTo>
                    <a:lnTo>
                      <a:pt x="336" y="209"/>
                    </a:lnTo>
                    <a:lnTo>
                      <a:pt x="336" y="205"/>
                    </a:lnTo>
                    <a:lnTo>
                      <a:pt x="325" y="205"/>
                    </a:lnTo>
                    <a:lnTo>
                      <a:pt x="325" y="203"/>
                    </a:lnTo>
                    <a:lnTo>
                      <a:pt x="325" y="199"/>
                    </a:lnTo>
                    <a:lnTo>
                      <a:pt x="325" y="197"/>
                    </a:lnTo>
                    <a:lnTo>
                      <a:pt x="325" y="193"/>
                    </a:lnTo>
                    <a:lnTo>
                      <a:pt x="325" y="191"/>
                    </a:lnTo>
                    <a:lnTo>
                      <a:pt x="325" y="188"/>
                    </a:lnTo>
                    <a:lnTo>
                      <a:pt x="325" y="186"/>
                    </a:lnTo>
                    <a:lnTo>
                      <a:pt x="325" y="182"/>
                    </a:lnTo>
                    <a:lnTo>
                      <a:pt x="313" y="170"/>
                    </a:lnTo>
                    <a:lnTo>
                      <a:pt x="359" y="182"/>
                    </a:lnTo>
                    <a:lnTo>
                      <a:pt x="371" y="159"/>
                    </a:lnTo>
                    <a:lnTo>
                      <a:pt x="348" y="170"/>
                    </a:lnTo>
                    <a:lnTo>
                      <a:pt x="359" y="170"/>
                    </a:lnTo>
                    <a:lnTo>
                      <a:pt x="348" y="182"/>
                    </a:lnTo>
                    <a:lnTo>
                      <a:pt x="342" y="174"/>
                    </a:lnTo>
                    <a:lnTo>
                      <a:pt x="338" y="168"/>
                    </a:lnTo>
                    <a:lnTo>
                      <a:pt x="336" y="163"/>
                    </a:lnTo>
                    <a:lnTo>
                      <a:pt x="338" y="157"/>
                    </a:lnTo>
                    <a:lnTo>
                      <a:pt x="342" y="153"/>
                    </a:lnTo>
                    <a:lnTo>
                      <a:pt x="346" y="149"/>
                    </a:lnTo>
                    <a:lnTo>
                      <a:pt x="353" y="143"/>
                    </a:lnTo>
                    <a:lnTo>
                      <a:pt x="359" y="136"/>
                    </a:lnTo>
                    <a:lnTo>
                      <a:pt x="361" y="128"/>
                    </a:lnTo>
                    <a:lnTo>
                      <a:pt x="363" y="122"/>
                    </a:lnTo>
                    <a:lnTo>
                      <a:pt x="365" y="119"/>
                    </a:lnTo>
                    <a:lnTo>
                      <a:pt x="371" y="115"/>
                    </a:lnTo>
                    <a:lnTo>
                      <a:pt x="374" y="115"/>
                    </a:lnTo>
                    <a:lnTo>
                      <a:pt x="380" y="113"/>
                    </a:lnTo>
                    <a:lnTo>
                      <a:pt x="388" y="113"/>
                    </a:lnTo>
                    <a:lnTo>
                      <a:pt x="394" y="113"/>
                    </a:lnTo>
                    <a:lnTo>
                      <a:pt x="394" y="147"/>
                    </a:lnTo>
                    <a:close/>
                    <a:moveTo>
                      <a:pt x="417" y="90"/>
                    </a:moveTo>
                    <a:lnTo>
                      <a:pt x="405" y="78"/>
                    </a:lnTo>
                    <a:lnTo>
                      <a:pt x="394" y="67"/>
                    </a:lnTo>
                    <a:lnTo>
                      <a:pt x="417" y="44"/>
                    </a:lnTo>
                    <a:lnTo>
                      <a:pt x="417" y="32"/>
                    </a:lnTo>
                    <a:lnTo>
                      <a:pt x="428" y="44"/>
                    </a:lnTo>
                    <a:lnTo>
                      <a:pt x="440" y="55"/>
                    </a:lnTo>
                    <a:lnTo>
                      <a:pt x="440" y="67"/>
                    </a:lnTo>
                    <a:lnTo>
                      <a:pt x="440" y="55"/>
                    </a:lnTo>
                    <a:lnTo>
                      <a:pt x="428" y="55"/>
                    </a:lnTo>
                    <a:lnTo>
                      <a:pt x="428" y="44"/>
                    </a:lnTo>
                    <a:lnTo>
                      <a:pt x="440" y="32"/>
                    </a:lnTo>
                    <a:lnTo>
                      <a:pt x="440" y="38"/>
                    </a:lnTo>
                    <a:lnTo>
                      <a:pt x="440" y="42"/>
                    </a:lnTo>
                    <a:lnTo>
                      <a:pt x="440" y="44"/>
                    </a:lnTo>
                    <a:lnTo>
                      <a:pt x="440" y="42"/>
                    </a:lnTo>
                    <a:lnTo>
                      <a:pt x="440" y="38"/>
                    </a:lnTo>
                    <a:lnTo>
                      <a:pt x="440" y="32"/>
                    </a:lnTo>
                    <a:lnTo>
                      <a:pt x="463" y="32"/>
                    </a:lnTo>
                    <a:lnTo>
                      <a:pt x="463" y="44"/>
                    </a:lnTo>
                    <a:lnTo>
                      <a:pt x="463" y="21"/>
                    </a:lnTo>
                    <a:lnTo>
                      <a:pt x="453" y="21"/>
                    </a:lnTo>
                    <a:lnTo>
                      <a:pt x="445" y="19"/>
                    </a:lnTo>
                    <a:lnTo>
                      <a:pt x="442" y="15"/>
                    </a:lnTo>
                    <a:lnTo>
                      <a:pt x="440" y="9"/>
                    </a:lnTo>
                    <a:lnTo>
                      <a:pt x="442" y="5"/>
                    </a:lnTo>
                    <a:lnTo>
                      <a:pt x="445" y="2"/>
                    </a:lnTo>
                    <a:lnTo>
                      <a:pt x="453" y="0"/>
                    </a:lnTo>
                    <a:lnTo>
                      <a:pt x="463" y="0"/>
                    </a:lnTo>
                    <a:lnTo>
                      <a:pt x="465" y="2"/>
                    </a:lnTo>
                    <a:lnTo>
                      <a:pt x="468" y="3"/>
                    </a:lnTo>
                    <a:lnTo>
                      <a:pt x="470" y="7"/>
                    </a:lnTo>
                    <a:lnTo>
                      <a:pt x="474" y="9"/>
                    </a:lnTo>
                    <a:lnTo>
                      <a:pt x="476" y="13"/>
                    </a:lnTo>
                    <a:lnTo>
                      <a:pt x="480" y="15"/>
                    </a:lnTo>
                    <a:lnTo>
                      <a:pt x="482" y="19"/>
                    </a:lnTo>
                    <a:lnTo>
                      <a:pt x="486" y="21"/>
                    </a:lnTo>
                    <a:lnTo>
                      <a:pt x="543" y="21"/>
                    </a:lnTo>
                    <a:lnTo>
                      <a:pt x="555" y="32"/>
                    </a:lnTo>
                    <a:lnTo>
                      <a:pt x="555" y="28"/>
                    </a:lnTo>
                    <a:lnTo>
                      <a:pt x="555" y="25"/>
                    </a:lnTo>
                    <a:lnTo>
                      <a:pt x="555" y="23"/>
                    </a:lnTo>
                    <a:lnTo>
                      <a:pt x="555" y="21"/>
                    </a:lnTo>
                    <a:lnTo>
                      <a:pt x="559" y="21"/>
                    </a:lnTo>
                    <a:lnTo>
                      <a:pt x="561" y="21"/>
                    </a:lnTo>
                    <a:lnTo>
                      <a:pt x="566" y="21"/>
                    </a:lnTo>
                    <a:lnTo>
                      <a:pt x="566" y="9"/>
                    </a:lnTo>
                    <a:lnTo>
                      <a:pt x="570" y="9"/>
                    </a:lnTo>
                    <a:lnTo>
                      <a:pt x="574" y="9"/>
                    </a:lnTo>
                    <a:lnTo>
                      <a:pt x="576" y="9"/>
                    </a:lnTo>
                    <a:lnTo>
                      <a:pt x="578" y="11"/>
                    </a:lnTo>
                    <a:lnTo>
                      <a:pt x="578" y="13"/>
                    </a:lnTo>
                    <a:lnTo>
                      <a:pt x="578" y="17"/>
                    </a:lnTo>
                    <a:lnTo>
                      <a:pt x="578" y="21"/>
                    </a:lnTo>
                    <a:lnTo>
                      <a:pt x="589" y="21"/>
                    </a:lnTo>
                    <a:lnTo>
                      <a:pt x="601" y="21"/>
                    </a:lnTo>
                    <a:lnTo>
                      <a:pt x="612" y="32"/>
                    </a:lnTo>
                    <a:lnTo>
                      <a:pt x="635" y="32"/>
                    </a:lnTo>
                    <a:lnTo>
                      <a:pt x="635" y="44"/>
                    </a:lnTo>
                    <a:lnTo>
                      <a:pt x="682" y="44"/>
                    </a:lnTo>
                    <a:lnTo>
                      <a:pt x="647" y="55"/>
                    </a:lnTo>
                    <a:lnTo>
                      <a:pt x="658" y="55"/>
                    </a:lnTo>
                    <a:lnTo>
                      <a:pt x="662" y="55"/>
                    </a:lnTo>
                    <a:lnTo>
                      <a:pt x="666" y="55"/>
                    </a:lnTo>
                    <a:lnTo>
                      <a:pt x="668" y="55"/>
                    </a:lnTo>
                    <a:lnTo>
                      <a:pt x="670" y="57"/>
                    </a:lnTo>
                    <a:lnTo>
                      <a:pt x="670" y="59"/>
                    </a:lnTo>
                    <a:lnTo>
                      <a:pt x="670" y="63"/>
                    </a:lnTo>
                    <a:lnTo>
                      <a:pt x="670" y="67"/>
                    </a:lnTo>
                    <a:lnTo>
                      <a:pt x="682" y="78"/>
                    </a:lnTo>
                    <a:lnTo>
                      <a:pt x="682" y="32"/>
                    </a:lnTo>
                    <a:lnTo>
                      <a:pt x="703" y="78"/>
                    </a:lnTo>
                    <a:lnTo>
                      <a:pt x="737" y="182"/>
                    </a:lnTo>
                    <a:lnTo>
                      <a:pt x="737" y="205"/>
                    </a:lnTo>
                    <a:lnTo>
                      <a:pt x="749" y="205"/>
                    </a:lnTo>
                    <a:lnTo>
                      <a:pt x="749" y="216"/>
                    </a:lnTo>
                    <a:lnTo>
                      <a:pt x="754" y="220"/>
                    </a:lnTo>
                    <a:lnTo>
                      <a:pt x="758" y="226"/>
                    </a:lnTo>
                    <a:lnTo>
                      <a:pt x="760" y="230"/>
                    </a:lnTo>
                    <a:lnTo>
                      <a:pt x="764" y="232"/>
                    </a:lnTo>
                    <a:lnTo>
                      <a:pt x="768" y="236"/>
                    </a:lnTo>
                    <a:lnTo>
                      <a:pt x="774" y="237"/>
                    </a:lnTo>
                    <a:lnTo>
                      <a:pt x="777" y="239"/>
                    </a:lnTo>
                    <a:lnTo>
                      <a:pt x="783" y="239"/>
                    </a:lnTo>
                    <a:lnTo>
                      <a:pt x="783" y="251"/>
                    </a:lnTo>
                    <a:lnTo>
                      <a:pt x="787" y="255"/>
                    </a:lnTo>
                    <a:lnTo>
                      <a:pt x="791" y="259"/>
                    </a:lnTo>
                    <a:lnTo>
                      <a:pt x="793" y="261"/>
                    </a:lnTo>
                    <a:lnTo>
                      <a:pt x="795" y="261"/>
                    </a:lnTo>
                    <a:lnTo>
                      <a:pt x="795" y="262"/>
                    </a:lnTo>
                    <a:lnTo>
                      <a:pt x="799" y="262"/>
                    </a:lnTo>
                    <a:lnTo>
                      <a:pt x="802" y="262"/>
                    </a:lnTo>
                    <a:lnTo>
                      <a:pt x="806" y="262"/>
                    </a:lnTo>
                    <a:lnTo>
                      <a:pt x="841" y="297"/>
                    </a:lnTo>
                    <a:lnTo>
                      <a:pt x="829" y="297"/>
                    </a:lnTo>
                    <a:lnTo>
                      <a:pt x="829" y="301"/>
                    </a:lnTo>
                    <a:lnTo>
                      <a:pt x="829" y="305"/>
                    </a:lnTo>
                    <a:lnTo>
                      <a:pt x="829" y="307"/>
                    </a:lnTo>
                    <a:lnTo>
                      <a:pt x="829" y="308"/>
                    </a:lnTo>
                    <a:lnTo>
                      <a:pt x="825" y="308"/>
                    </a:lnTo>
                    <a:lnTo>
                      <a:pt x="824" y="308"/>
                    </a:lnTo>
                    <a:lnTo>
                      <a:pt x="818" y="308"/>
                    </a:lnTo>
                    <a:lnTo>
                      <a:pt x="814" y="312"/>
                    </a:lnTo>
                    <a:lnTo>
                      <a:pt x="812" y="314"/>
                    </a:lnTo>
                    <a:lnTo>
                      <a:pt x="810" y="316"/>
                    </a:lnTo>
                    <a:lnTo>
                      <a:pt x="808" y="318"/>
                    </a:lnTo>
                    <a:lnTo>
                      <a:pt x="806" y="318"/>
                    </a:lnTo>
                    <a:lnTo>
                      <a:pt x="804" y="320"/>
                    </a:lnTo>
                    <a:lnTo>
                      <a:pt x="801" y="320"/>
                    </a:lnTo>
                    <a:lnTo>
                      <a:pt x="795" y="320"/>
                    </a:lnTo>
                    <a:lnTo>
                      <a:pt x="795" y="332"/>
                    </a:lnTo>
                    <a:lnTo>
                      <a:pt x="789" y="332"/>
                    </a:lnTo>
                    <a:lnTo>
                      <a:pt x="783" y="332"/>
                    </a:lnTo>
                    <a:lnTo>
                      <a:pt x="779" y="332"/>
                    </a:lnTo>
                    <a:lnTo>
                      <a:pt x="776" y="332"/>
                    </a:lnTo>
                    <a:lnTo>
                      <a:pt x="774" y="330"/>
                    </a:lnTo>
                    <a:lnTo>
                      <a:pt x="770" y="328"/>
                    </a:lnTo>
                    <a:lnTo>
                      <a:pt x="766" y="324"/>
                    </a:lnTo>
                    <a:lnTo>
                      <a:pt x="760" y="320"/>
                    </a:lnTo>
                    <a:lnTo>
                      <a:pt x="726" y="320"/>
                    </a:lnTo>
                    <a:lnTo>
                      <a:pt x="691" y="308"/>
                    </a:lnTo>
                    <a:lnTo>
                      <a:pt x="682" y="297"/>
                    </a:lnTo>
                    <a:lnTo>
                      <a:pt x="658" y="285"/>
                    </a:lnTo>
                    <a:lnTo>
                      <a:pt x="653" y="285"/>
                    </a:lnTo>
                    <a:lnTo>
                      <a:pt x="649" y="285"/>
                    </a:lnTo>
                    <a:lnTo>
                      <a:pt x="647" y="285"/>
                    </a:lnTo>
                    <a:lnTo>
                      <a:pt x="645" y="284"/>
                    </a:lnTo>
                    <a:lnTo>
                      <a:pt x="643" y="284"/>
                    </a:lnTo>
                    <a:lnTo>
                      <a:pt x="641" y="282"/>
                    </a:lnTo>
                    <a:lnTo>
                      <a:pt x="639" y="278"/>
                    </a:lnTo>
                    <a:lnTo>
                      <a:pt x="635" y="274"/>
                    </a:lnTo>
                    <a:lnTo>
                      <a:pt x="635" y="270"/>
                    </a:lnTo>
                    <a:lnTo>
                      <a:pt x="635" y="268"/>
                    </a:lnTo>
                    <a:lnTo>
                      <a:pt x="635" y="264"/>
                    </a:lnTo>
                    <a:lnTo>
                      <a:pt x="635" y="262"/>
                    </a:lnTo>
                    <a:lnTo>
                      <a:pt x="635" y="259"/>
                    </a:lnTo>
                    <a:lnTo>
                      <a:pt x="635" y="257"/>
                    </a:lnTo>
                    <a:lnTo>
                      <a:pt x="635" y="253"/>
                    </a:lnTo>
                    <a:lnTo>
                      <a:pt x="635" y="251"/>
                    </a:lnTo>
                    <a:lnTo>
                      <a:pt x="624" y="251"/>
                    </a:lnTo>
                    <a:lnTo>
                      <a:pt x="624" y="247"/>
                    </a:lnTo>
                    <a:lnTo>
                      <a:pt x="624" y="243"/>
                    </a:lnTo>
                    <a:lnTo>
                      <a:pt x="624" y="241"/>
                    </a:lnTo>
                    <a:lnTo>
                      <a:pt x="624" y="239"/>
                    </a:lnTo>
                    <a:lnTo>
                      <a:pt x="624" y="241"/>
                    </a:lnTo>
                    <a:lnTo>
                      <a:pt x="624" y="245"/>
                    </a:lnTo>
                    <a:lnTo>
                      <a:pt x="624" y="251"/>
                    </a:lnTo>
                    <a:lnTo>
                      <a:pt x="620" y="255"/>
                    </a:lnTo>
                    <a:lnTo>
                      <a:pt x="616" y="259"/>
                    </a:lnTo>
                    <a:lnTo>
                      <a:pt x="614" y="261"/>
                    </a:lnTo>
                    <a:lnTo>
                      <a:pt x="612" y="261"/>
                    </a:lnTo>
                    <a:lnTo>
                      <a:pt x="611" y="262"/>
                    </a:lnTo>
                    <a:lnTo>
                      <a:pt x="609" y="262"/>
                    </a:lnTo>
                    <a:lnTo>
                      <a:pt x="605" y="262"/>
                    </a:lnTo>
                    <a:lnTo>
                      <a:pt x="601" y="262"/>
                    </a:lnTo>
                    <a:lnTo>
                      <a:pt x="601" y="251"/>
                    </a:lnTo>
                    <a:lnTo>
                      <a:pt x="595" y="251"/>
                    </a:lnTo>
                    <a:lnTo>
                      <a:pt x="591" y="251"/>
                    </a:lnTo>
                    <a:lnTo>
                      <a:pt x="589" y="251"/>
                    </a:lnTo>
                    <a:lnTo>
                      <a:pt x="589" y="249"/>
                    </a:lnTo>
                    <a:lnTo>
                      <a:pt x="589" y="247"/>
                    </a:lnTo>
                    <a:lnTo>
                      <a:pt x="589" y="243"/>
                    </a:lnTo>
                    <a:lnTo>
                      <a:pt x="589" y="239"/>
                    </a:lnTo>
                    <a:lnTo>
                      <a:pt x="601" y="239"/>
                    </a:lnTo>
                    <a:lnTo>
                      <a:pt x="589" y="228"/>
                    </a:lnTo>
                    <a:lnTo>
                      <a:pt x="589" y="232"/>
                    </a:lnTo>
                    <a:lnTo>
                      <a:pt x="589" y="236"/>
                    </a:lnTo>
                    <a:lnTo>
                      <a:pt x="589" y="237"/>
                    </a:lnTo>
                    <a:lnTo>
                      <a:pt x="589" y="239"/>
                    </a:lnTo>
                    <a:lnTo>
                      <a:pt x="589" y="237"/>
                    </a:lnTo>
                    <a:lnTo>
                      <a:pt x="589" y="234"/>
                    </a:lnTo>
                    <a:lnTo>
                      <a:pt x="589" y="228"/>
                    </a:lnTo>
                    <a:lnTo>
                      <a:pt x="578" y="239"/>
                    </a:lnTo>
                    <a:lnTo>
                      <a:pt x="572" y="239"/>
                    </a:lnTo>
                    <a:lnTo>
                      <a:pt x="568" y="239"/>
                    </a:lnTo>
                    <a:lnTo>
                      <a:pt x="566" y="239"/>
                    </a:lnTo>
                    <a:lnTo>
                      <a:pt x="564" y="237"/>
                    </a:lnTo>
                    <a:lnTo>
                      <a:pt x="563" y="237"/>
                    </a:lnTo>
                    <a:lnTo>
                      <a:pt x="561" y="236"/>
                    </a:lnTo>
                    <a:lnTo>
                      <a:pt x="559" y="232"/>
                    </a:lnTo>
                    <a:lnTo>
                      <a:pt x="555" y="228"/>
                    </a:lnTo>
                    <a:lnTo>
                      <a:pt x="543" y="228"/>
                    </a:lnTo>
                    <a:lnTo>
                      <a:pt x="543" y="216"/>
                    </a:lnTo>
                    <a:lnTo>
                      <a:pt x="540" y="216"/>
                    </a:lnTo>
                    <a:lnTo>
                      <a:pt x="538" y="216"/>
                    </a:lnTo>
                    <a:lnTo>
                      <a:pt x="534" y="216"/>
                    </a:lnTo>
                    <a:lnTo>
                      <a:pt x="532" y="216"/>
                    </a:lnTo>
                    <a:lnTo>
                      <a:pt x="528" y="216"/>
                    </a:lnTo>
                    <a:lnTo>
                      <a:pt x="526" y="216"/>
                    </a:lnTo>
                    <a:lnTo>
                      <a:pt x="522" y="216"/>
                    </a:lnTo>
                    <a:lnTo>
                      <a:pt x="520" y="216"/>
                    </a:lnTo>
                    <a:lnTo>
                      <a:pt x="520" y="205"/>
                    </a:lnTo>
                    <a:lnTo>
                      <a:pt x="486" y="205"/>
                    </a:lnTo>
                    <a:lnTo>
                      <a:pt x="463" y="216"/>
                    </a:lnTo>
                    <a:lnTo>
                      <a:pt x="463" y="228"/>
                    </a:lnTo>
                    <a:lnTo>
                      <a:pt x="440" y="228"/>
                    </a:lnTo>
                    <a:lnTo>
                      <a:pt x="440" y="216"/>
                    </a:lnTo>
                    <a:lnTo>
                      <a:pt x="440" y="205"/>
                    </a:lnTo>
                    <a:lnTo>
                      <a:pt x="417" y="182"/>
                    </a:lnTo>
                    <a:lnTo>
                      <a:pt x="428" y="182"/>
                    </a:lnTo>
                    <a:lnTo>
                      <a:pt x="428" y="170"/>
                    </a:lnTo>
                    <a:lnTo>
                      <a:pt x="405" y="159"/>
                    </a:lnTo>
                    <a:lnTo>
                      <a:pt x="405" y="153"/>
                    </a:lnTo>
                    <a:lnTo>
                      <a:pt x="405" y="147"/>
                    </a:lnTo>
                    <a:lnTo>
                      <a:pt x="405" y="142"/>
                    </a:lnTo>
                    <a:lnTo>
                      <a:pt x="405" y="136"/>
                    </a:lnTo>
                    <a:lnTo>
                      <a:pt x="405" y="130"/>
                    </a:lnTo>
                    <a:lnTo>
                      <a:pt x="405" y="124"/>
                    </a:lnTo>
                    <a:lnTo>
                      <a:pt x="405" y="119"/>
                    </a:lnTo>
                    <a:lnTo>
                      <a:pt x="405" y="113"/>
                    </a:lnTo>
                    <a:lnTo>
                      <a:pt x="417" y="90"/>
                    </a:lnTo>
                    <a:lnTo>
                      <a:pt x="440" y="90"/>
                    </a:lnTo>
                    <a:lnTo>
                      <a:pt x="438" y="90"/>
                    </a:lnTo>
                    <a:lnTo>
                      <a:pt x="434" y="90"/>
                    </a:lnTo>
                    <a:lnTo>
                      <a:pt x="432" y="90"/>
                    </a:lnTo>
                    <a:lnTo>
                      <a:pt x="428" y="90"/>
                    </a:lnTo>
                    <a:lnTo>
                      <a:pt x="426" y="90"/>
                    </a:lnTo>
                    <a:lnTo>
                      <a:pt x="422" y="90"/>
                    </a:lnTo>
                    <a:lnTo>
                      <a:pt x="421" y="90"/>
                    </a:lnTo>
                    <a:lnTo>
                      <a:pt x="417" y="90"/>
                    </a:lnTo>
                    <a:close/>
                    <a:moveTo>
                      <a:pt x="829" y="686"/>
                    </a:moveTo>
                    <a:lnTo>
                      <a:pt x="841" y="698"/>
                    </a:lnTo>
                    <a:lnTo>
                      <a:pt x="852" y="686"/>
                    </a:lnTo>
                    <a:lnTo>
                      <a:pt x="841" y="698"/>
                    </a:lnTo>
                    <a:lnTo>
                      <a:pt x="829" y="686"/>
                    </a:lnTo>
                    <a:close/>
                    <a:moveTo>
                      <a:pt x="749" y="767"/>
                    </a:moveTo>
                    <a:lnTo>
                      <a:pt x="760" y="756"/>
                    </a:lnTo>
                    <a:lnTo>
                      <a:pt x="760" y="761"/>
                    </a:lnTo>
                    <a:lnTo>
                      <a:pt x="749" y="767"/>
                    </a:lnTo>
                    <a:close/>
                    <a:moveTo>
                      <a:pt x="0" y="462"/>
                    </a:moveTo>
                    <a:lnTo>
                      <a:pt x="12" y="443"/>
                    </a:lnTo>
                    <a:lnTo>
                      <a:pt x="0" y="462"/>
                    </a:lnTo>
                    <a:close/>
                    <a:moveTo>
                      <a:pt x="37" y="402"/>
                    </a:moveTo>
                    <a:lnTo>
                      <a:pt x="42" y="393"/>
                    </a:lnTo>
                    <a:lnTo>
                      <a:pt x="37" y="402"/>
                    </a:lnTo>
                    <a:close/>
                    <a:moveTo>
                      <a:pt x="1025" y="1203"/>
                    </a:moveTo>
                    <a:lnTo>
                      <a:pt x="1002" y="1203"/>
                    </a:lnTo>
                    <a:lnTo>
                      <a:pt x="1002" y="1191"/>
                    </a:lnTo>
                    <a:lnTo>
                      <a:pt x="968" y="1203"/>
                    </a:lnTo>
                    <a:lnTo>
                      <a:pt x="960" y="1203"/>
                    </a:lnTo>
                    <a:lnTo>
                      <a:pt x="954" y="1203"/>
                    </a:lnTo>
                    <a:lnTo>
                      <a:pt x="950" y="1203"/>
                    </a:lnTo>
                    <a:lnTo>
                      <a:pt x="948" y="1203"/>
                    </a:lnTo>
                    <a:lnTo>
                      <a:pt x="944" y="1203"/>
                    </a:lnTo>
                    <a:lnTo>
                      <a:pt x="943" y="1204"/>
                    </a:lnTo>
                    <a:lnTo>
                      <a:pt x="939" y="1208"/>
                    </a:lnTo>
                    <a:lnTo>
                      <a:pt x="933" y="1214"/>
                    </a:lnTo>
                    <a:lnTo>
                      <a:pt x="921" y="1214"/>
                    </a:lnTo>
                    <a:lnTo>
                      <a:pt x="933" y="1214"/>
                    </a:lnTo>
                    <a:lnTo>
                      <a:pt x="933" y="1226"/>
                    </a:lnTo>
                    <a:lnTo>
                      <a:pt x="941" y="1226"/>
                    </a:lnTo>
                    <a:lnTo>
                      <a:pt x="946" y="1224"/>
                    </a:lnTo>
                    <a:lnTo>
                      <a:pt x="950" y="1224"/>
                    </a:lnTo>
                    <a:lnTo>
                      <a:pt x="954" y="1224"/>
                    </a:lnTo>
                    <a:lnTo>
                      <a:pt x="954" y="1226"/>
                    </a:lnTo>
                    <a:lnTo>
                      <a:pt x="954" y="1227"/>
                    </a:lnTo>
                    <a:lnTo>
                      <a:pt x="950" y="1231"/>
                    </a:lnTo>
                    <a:lnTo>
                      <a:pt x="944" y="1237"/>
                    </a:lnTo>
                    <a:lnTo>
                      <a:pt x="910" y="1249"/>
                    </a:lnTo>
                    <a:lnTo>
                      <a:pt x="916" y="1249"/>
                    </a:lnTo>
                    <a:lnTo>
                      <a:pt x="921" y="1249"/>
                    </a:lnTo>
                    <a:lnTo>
                      <a:pt x="927" y="1249"/>
                    </a:lnTo>
                    <a:lnTo>
                      <a:pt x="933" y="1249"/>
                    </a:lnTo>
                    <a:lnTo>
                      <a:pt x="939" y="1249"/>
                    </a:lnTo>
                    <a:lnTo>
                      <a:pt x="944" y="1249"/>
                    </a:lnTo>
                    <a:lnTo>
                      <a:pt x="950" y="1249"/>
                    </a:lnTo>
                    <a:lnTo>
                      <a:pt x="956" y="1249"/>
                    </a:lnTo>
                    <a:lnTo>
                      <a:pt x="956" y="1237"/>
                    </a:lnTo>
                    <a:lnTo>
                      <a:pt x="962" y="1237"/>
                    </a:lnTo>
                    <a:lnTo>
                      <a:pt x="964" y="1237"/>
                    </a:lnTo>
                    <a:lnTo>
                      <a:pt x="968" y="1237"/>
                    </a:lnTo>
                    <a:lnTo>
                      <a:pt x="969" y="1235"/>
                    </a:lnTo>
                    <a:lnTo>
                      <a:pt x="971" y="1231"/>
                    </a:lnTo>
                    <a:lnTo>
                      <a:pt x="975" y="1229"/>
                    </a:lnTo>
                    <a:lnTo>
                      <a:pt x="979" y="1226"/>
                    </a:lnTo>
                    <a:lnTo>
                      <a:pt x="991" y="1226"/>
                    </a:lnTo>
                    <a:lnTo>
                      <a:pt x="991" y="1214"/>
                    </a:lnTo>
                    <a:lnTo>
                      <a:pt x="1025" y="1203"/>
                    </a:lnTo>
                    <a:lnTo>
                      <a:pt x="1014" y="1191"/>
                    </a:lnTo>
                    <a:lnTo>
                      <a:pt x="1025" y="1203"/>
                    </a:lnTo>
                    <a:close/>
                    <a:moveTo>
                      <a:pt x="829" y="686"/>
                    </a:moveTo>
                    <a:lnTo>
                      <a:pt x="852" y="686"/>
                    </a:lnTo>
                    <a:lnTo>
                      <a:pt x="829" y="686"/>
                    </a:lnTo>
                    <a:close/>
                    <a:moveTo>
                      <a:pt x="910" y="1214"/>
                    </a:moveTo>
                    <a:lnTo>
                      <a:pt x="898" y="1214"/>
                    </a:lnTo>
                    <a:lnTo>
                      <a:pt x="887" y="1203"/>
                    </a:lnTo>
                    <a:lnTo>
                      <a:pt x="879" y="1203"/>
                    </a:lnTo>
                    <a:lnTo>
                      <a:pt x="873" y="1203"/>
                    </a:lnTo>
                    <a:lnTo>
                      <a:pt x="866" y="1203"/>
                    </a:lnTo>
                    <a:lnTo>
                      <a:pt x="858" y="1203"/>
                    </a:lnTo>
                    <a:lnTo>
                      <a:pt x="850" y="1203"/>
                    </a:lnTo>
                    <a:lnTo>
                      <a:pt x="845" y="1203"/>
                    </a:lnTo>
                    <a:lnTo>
                      <a:pt x="837" y="1203"/>
                    </a:lnTo>
                    <a:lnTo>
                      <a:pt x="829" y="1203"/>
                    </a:lnTo>
                    <a:lnTo>
                      <a:pt x="829" y="1191"/>
                    </a:lnTo>
                    <a:lnTo>
                      <a:pt x="806" y="1203"/>
                    </a:lnTo>
                    <a:lnTo>
                      <a:pt x="795" y="1191"/>
                    </a:lnTo>
                    <a:lnTo>
                      <a:pt x="772" y="1191"/>
                    </a:lnTo>
                    <a:lnTo>
                      <a:pt x="749" y="1203"/>
                    </a:lnTo>
                    <a:lnTo>
                      <a:pt x="737" y="1214"/>
                    </a:lnTo>
                    <a:lnTo>
                      <a:pt x="726" y="1214"/>
                    </a:lnTo>
                    <a:lnTo>
                      <a:pt x="726" y="1226"/>
                    </a:lnTo>
                    <a:lnTo>
                      <a:pt x="714" y="1237"/>
                    </a:lnTo>
                    <a:lnTo>
                      <a:pt x="749" y="1214"/>
                    </a:lnTo>
                    <a:lnTo>
                      <a:pt x="772" y="1214"/>
                    </a:lnTo>
                    <a:lnTo>
                      <a:pt x="777" y="1214"/>
                    </a:lnTo>
                    <a:lnTo>
                      <a:pt x="781" y="1214"/>
                    </a:lnTo>
                    <a:lnTo>
                      <a:pt x="783" y="1214"/>
                    </a:lnTo>
                    <a:lnTo>
                      <a:pt x="785" y="1214"/>
                    </a:lnTo>
                    <a:lnTo>
                      <a:pt x="787" y="1216"/>
                    </a:lnTo>
                    <a:lnTo>
                      <a:pt x="789" y="1218"/>
                    </a:lnTo>
                    <a:lnTo>
                      <a:pt x="791" y="1222"/>
                    </a:lnTo>
                    <a:lnTo>
                      <a:pt x="795" y="1226"/>
                    </a:lnTo>
                    <a:lnTo>
                      <a:pt x="804" y="1226"/>
                    </a:lnTo>
                    <a:lnTo>
                      <a:pt x="812" y="1226"/>
                    </a:lnTo>
                    <a:lnTo>
                      <a:pt x="822" y="1226"/>
                    </a:lnTo>
                    <a:lnTo>
                      <a:pt x="829" y="1226"/>
                    </a:lnTo>
                    <a:lnTo>
                      <a:pt x="839" y="1226"/>
                    </a:lnTo>
                    <a:lnTo>
                      <a:pt x="847" y="1226"/>
                    </a:lnTo>
                    <a:lnTo>
                      <a:pt x="856" y="1226"/>
                    </a:lnTo>
                    <a:lnTo>
                      <a:pt x="864" y="1226"/>
                    </a:lnTo>
                    <a:lnTo>
                      <a:pt x="852" y="1237"/>
                    </a:lnTo>
                    <a:lnTo>
                      <a:pt x="864" y="1237"/>
                    </a:lnTo>
                    <a:lnTo>
                      <a:pt x="864" y="1231"/>
                    </a:lnTo>
                    <a:lnTo>
                      <a:pt x="864" y="1229"/>
                    </a:lnTo>
                    <a:lnTo>
                      <a:pt x="864" y="1226"/>
                    </a:lnTo>
                    <a:lnTo>
                      <a:pt x="866" y="1226"/>
                    </a:lnTo>
                    <a:lnTo>
                      <a:pt x="868" y="1226"/>
                    </a:lnTo>
                    <a:lnTo>
                      <a:pt x="872" y="1226"/>
                    </a:lnTo>
                    <a:lnTo>
                      <a:pt x="875" y="1226"/>
                    </a:lnTo>
                    <a:lnTo>
                      <a:pt x="887" y="1226"/>
                    </a:lnTo>
                    <a:lnTo>
                      <a:pt x="887" y="1231"/>
                    </a:lnTo>
                    <a:lnTo>
                      <a:pt x="887" y="1235"/>
                    </a:lnTo>
                    <a:lnTo>
                      <a:pt x="887" y="1237"/>
                    </a:lnTo>
                    <a:lnTo>
                      <a:pt x="889" y="1237"/>
                    </a:lnTo>
                    <a:lnTo>
                      <a:pt x="889" y="1235"/>
                    </a:lnTo>
                    <a:lnTo>
                      <a:pt x="891" y="1233"/>
                    </a:lnTo>
                    <a:lnTo>
                      <a:pt x="895" y="1229"/>
                    </a:lnTo>
                    <a:lnTo>
                      <a:pt x="898" y="1226"/>
                    </a:lnTo>
                    <a:lnTo>
                      <a:pt x="902" y="1222"/>
                    </a:lnTo>
                    <a:lnTo>
                      <a:pt x="906" y="1218"/>
                    </a:lnTo>
                    <a:lnTo>
                      <a:pt x="908" y="1216"/>
                    </a:lnTo>
                    <a:lnTo>
                      <a:pt x="910" y="1214"/>
                    </a:lnTo>
                    <a:lnTo>
                      <a:pt x="908" y="1214"/>
                    </a:lnTo>
                    <a:lnTo>
                      <a:pt x="904" y="1214"/>
                    </a:lnTo>
                    <a:lnTo>
                      <a:pt x="898" y="1214"/>
                    </a:lnTo>
                    <a:lnTo>
                      <a:pt x="910" y="1214"/>
                    </a:lnTo>
                    <a:close/>
                    <a:moveTo>
                      <a:pt x="509" y="491"/>
                    </a:moveTo>
                    <a:lnTo>
                      <a:pt x="503" y="491"/>
                    </a:lnTo>
                    <a:lnTo>
                      <a:pt x="501" y="491"/>
                    </a:lnTo>
                    <a:lnTo>
                      <a:pt x="499" y="491"/>
                    </a:lnTo>
                    <a:lnTo>
                      <a:pt x="497" y="491"/>
                    </a:lnTo>
                    <a:lnTo>
                      <a:pt x="497" y="493"/>
                    </a:lnTo>
                    <a:lnTo>
                      <a:pt x="497" y="495"/>
                    </a:lnTo>
                    <a:lnTo>
                      <a:pt x="497" y="498"/>
                    </a:lnTo>
                    <a:lnTo>
                      <a:pt x="497" y="502"/>
                    </a:lnTo>
                    <a:lnTo>
                      <a:pt x="486" y="502"/>
                    </a:lnTo>
                    <a:lnTo>
                      <a:pt x="492" y="504"/>
                    </a:lnTo>
                    <a:lnTo>
                      <a:pt x="495" y="506"/>
                    </a:lnTo>
                    <a:lnTo>
                      <a:pt x="497" y="510"/>
                    </a:lnTo>
                    <a:lnTo>
                      <a:pt x="497" y="512"/>
                    </a:lnTo>
                    <a:lnTo>
                      <a:pt x="497" y="514"/>
                    </a:lnTo>
                    <a:lnTo>
                      <a:pt x="497" y="510"/>
                    </a:lnTo>
                    <a:lnTo>
                      <a:pt x="497" y="502"/>
                    </a:lnTo>
                    <a:lnTo>
                      <a:pt x="509" y="502"/>
                    </a:lnTo>
                    <a:lnTo>
                      <a:pt x="509" y="491"/>
                    </a:lnTo>
                    <a:close/>
                    <a:moveTo>
                      <a:pt x="532" y="491"/>
                    </a:moveTo>
                    <a:lnTo>
                      <a:pt x="532" y="497"/>
                    </a:lnTo>
                    <a:lnTo>
                      <a:pt x="532" y="500"/>
                    </a:lnTo>
                    <a:lnTo>
                      <a:pt x="532" y="502"/>
                    </a:lnTo>
                    <a:lnTo>
                      <a:pt x="530" y="504"/>
                    </a:lnTo>
                    <a:lnTo>
                      <a:pt x="528" y="504"/>
                    </a:lnTo>
                    <a:lnTo>
                      <a:pt x="524" y="502"/>
                    </a:lnTo>
                    <a:lnTo>
                      <a:pt x="520" y="502"/>
                    </a:lnTo>
                    <a:lnTo>
                      <a:pt x="532" y="491"/>
                    </a:lnTo>
                    <a:close/>
                    <a:moveTo>
                      <a:pt x="417" y="378"/>
                    </a:moveTo>
                    <a:lnTo>
                      <a:pt x="422" y="372"/>
                    </a:lnTo>
                    <a:lnTo>
                      <a:pt x="426" y="368"/>
                    </a:lnTo>
                    <a:lnTo>
                      <a:pt x="430" y="366"/>
                    </a:lnTo>
                    <a:lnTo>
                      <a:pt x="432" y="366"/>
                    </a:lnTo>
                    <a:lnTo>
                      <a:pt x="436" y="364"/>
                    </a:lnTo>
                    <a:lnTo>
                      <a:pt x="440" y="366"/>
                    </a:lnTo>
                    <a:lnTo>
                      <a:pt x="445" y="366"/>
                    </a:lnTo>
                    <a:lnTo>
                      <a:pt x="451" y="366"/>
                    </a:lnTo>
                    <a:lnTo>
                      <a:pt x="455" y="366"/>
                    </a:lnTo>
                    <a:lnTo>
                      <a:pt x="457" y="366"/>
                    </a:lnTo>
                    <a:lnTo>
                      <a:pt x="459" y="366"/>
                    </a:lnTo>
                    <a:lnTo>
                      <a:pt x="463" y="366"/>
                    </a:lnTo>
                    <a:lnTo>
                      <a:pt x="465" y="366"/>
                    </a:lnTo>
                    <a:lnTo>
                      <a:pt x="468" y="366"/>
                    </a:lnTo>
                    <a:lnTo>
                      <a:pt x="470" y="366"/>
                    </a:lnTo>
                    <a:lnTo>
                      <a:pt x="474" y="366"/>
                    </a:lnTo>
                    <a:lnTo>
                      <a:pt x="474" y="355"/>
                    </a:lnTo>
                    <a:lnTo>
                      <a:pt x="480" y="358"/>
                    </a:lnTo>
                    <a:lnTo>
                      <a:pt x="484" y="362"/>
                    </a:lnTo>
                    <a:lnTo>
                      <a:pt x="486" y="364"/>
                    </a:lnTo>
                    <a:lnTo>
                      <a:pt x="490" y="366"/>
                    </a:lnTo>
                    <a:lnTo>
                      <a:pt x="492" y="366"/>
                    </a:lnTo>
                    <a:lnTo>
                      <a:pt x="495" y="366"/>
                    </a:lnTo>
                    <a:lnTo>
                      <a:pt x="501" y="366"/>
                    </a:lnTo>
                    <a:lnTo>
                      <a:pt x="509" y="366"/>
                    </a:lnTo>
                    <a:lnTo>
                      <a:pt x="532" y="378"/>
                    </a:lnTo>
                    <a:lnTo>
                      <a:pt x="532" y="385"/>
                    </a:lnTo>
                    <a:lnTo>
                      <a:pt x="532" y="391"/>
                    </a:lnTo>
                    <a:lnTo>
                      <a:pt x="532" y="397"/>
                    </a:lnTo>
                    <a:lnTo>
                      <a:pt x="532" y="402"/>
                    </a:lnTo>
                    <a:lnTo>
                      <a:pt x="532" y="406"/>
                    </a:lnTo>
                    <a:lnTo>
                      <a:pt x="534" y="412"/>
                    </a:lnTo>
                    <a:lnTo>
                      <a:pt x="538" y="418"/>
                    </a:lnTo>
                    <a:lnTo>
                      <a:pt x="543" y="424"/>
                    </a:lnTo>
                    <a:lnTo>
                      <a:pt x="520" y="424"/>
                    </a:lnTo>
                    <a:lnTo>
                      <a:pt x="520" y="426"/>
                    </a:lnTo>
                    <a:lnTo>
                      <a:pt x="520" y="429"/>
                    </a:lnTo>
                    <a:lnTo>
                      <a:pt x="520" y="431"/>
                    </a:lnTo>
                    <a:lnTo>
                      <a:pt x="520" y="435"/>
                    </a:lnTo>
                    <a:lnTo>
                      <a:pt x="520" y="437"/>
                    </a:lnTo>
                    <a:lnTo>
                      <a:pt x="520" y="441"/>
                    </a:lnTo>
                    <a:lnTo>
                      <a:pt x="520" y="443"/>
                    </a:lnTo>
                    <a:lnTo>
                      <a:pt x="520" y="447"/>
                    </a:lnTo>
                    <a:lnTo>
                      <a:pt x="520" y="450"/>
                    </a:lnTo>
                    <a:lnTo>
                      <a:pt x="520" y="454"/>
                    </a:lnTo>
                    <a:lnTo>
                      <a:pt x="520" y="456"/>
                    </a:lnTo>
                    <a:lnTo>
                      <a:pt x="522" y="458"/>
                    </a:lnTo>
                    <a:lnTo>
                      <a:pt x="524" y="458"/>
                    </a:lnTo>
                    <a:lnTo>
                      <a:pt x="526" y="458"/>
                    </a:lnTo>
                    <a:lnTo>
                      <a:pt x="532" y="458"/>
                    </a:lnTo>
                    <a:lnTo>
                      <a:pt x="532" y="447"/>
                    </a:lnTo>
                    <a:lnTo>
                      <a:pt x="543" y="435"/>
                    </a:lnTo>
                    <a:lnTo>
                      <a:pt x="549" y="433"/>
                    </a:lnTo>
                    <a:lnTo>
                      <a:pt x="555" y="433"/>
                    </a:lnTo>
                    <a:lnTo>
                      <a:pt x="559" y="433"/>
                    </a:lnTo>
                    <a:lnTo>
                      <a:pt x="563" y="435"/>
                    </a:lnTo>
                    <a:lnTo>
                      <a:pt x="564" y="435"/>
                    </a:lnTo>
                    <a:lnTo>
                      <a:pt x="568" y="437"/>
                    </a:lnTo>
                    <a:lnTo>
                      <a:pt x="572" y="441"/>
                    </a:lnTo>
                    <a:lnTo>
                      <a:pt x="578" y="447"/>
                    </a:lnTo>
                    <a:lnTo>
                      <a:pt x="589" y="447"/>
                    </a:lnTo>
                    <a:lnTo>
                      <a:pt x="601" y="458"/>
                    </a:lnTo>
                    <a:lnTo>
                      <a:pt x="601" y="450"/>
                    </a:lnTo>
                    <a:lnTo>
                      <a:pt x="601" y="447"/>
                    </a:lnTo>
                    <a:lnTo>
                      <a:pt x="603" y="445"/>
                    </a:lnTo>
                    <a:lnTo>
                      <a:pt x="605" y="445"/>
                    </a:lnTo>
                    <a:lnTo>
                      <a:pt x="607" y="445"/>
                    </a:lnTo>
                    <a:lnTo>
                      <a:pt x="612" y="445"/>
                    </a:lnTo>
                    <a:lnTo>
                      <a:pt x="616" y="445"/>
                    </a:lnTo>
                    <a:lnTo>
                      <a:pt x="624" y="447"/>
                    </a:lnTo>
                    <a:lnTo>
                      <a:pt x="626" y="447"/>
                    </a:lnTo>
                    <a:lnTo>
                      <a:pt x="630" y="447"/>
                    </a:lnTo>
                    <a:lnTo>
                      <a:pt x="632" y="447"/>
                    </a:lnTo>
                    <a:lnTo>
                      <a:pt x="635" y="447"/>
                    </a:lnTo>
                    <a:lnTo>
                      <a:pt x="637" y="447"/>
                    </a:lnTo>
                    <a:lnTo>
                      <a:pt x="641" y="447"/>
                    </a:lnTo>
                    <a:lnTo>
                      <a:pt x="643" y="447"/>
                    </a:lnTo>
                    <a:lnTo>
                      <a:pt x="647" y="447"/>
                    </a:lnTo>
                    <a:lnTo>
                      <a:pt x="635" y="435"/>
                    </a:lnTo>
                    <a:lnTo>
                      <a:pt x="612" y="435"/>
                    </a:lnTo>
                    <a:lnTo>
                      <a:pt x="612" y="424"/>
                    </a:lnTo>
                    <a:lnTo>
                      <a:pt x="647" y="412"/>
                    </a:lnTo>
                    <a:lnTo>
                      <a:pt x="635" y="412"/>
                    </a:lnTo>
                    <a:lnTo>
                      <a:pt x="635" y="401"/>
                    </a:lnTo>
                    <a:lnTo>
                      <a:pt x="630" y="401"/>
                    </a:lnTo>
                    <a:lnTo>
                      <a:pt x="626" y="401"/>
                    </a:lnTo>
                    <a:lnTo>
                      <a:pt x="624" y="399"/>
                    </a:lnTo>
                    <a:lnTo>
                      <a:pt x="622" y="399"/>
                    </a:lnTo>
                    <a:lnTo>
                      <a:pt x="620" y="397"/>
                    </a:lnTo>
                    <a:lnTo>
                      <a:pt x="618" y="395"/>
                    </a:lnTo>
                    <a:lnTo>
                      <a:pt x="616" y="393"/>
                    </a:lnTo>
                    <a:lnTo>
                      <a:pt x="612" y="389"/>
                    </a:lnTo>
                    <a:lnTo>
                      <a:pt x="605" y="389"/>
                    </a:lnTo>
                    <a:lnTo>
                      <a:pt x="597" y="389"/>
                    </a:lnTo>
                    <a:lnTo>
                      <a:pt x="591" y="387"/>
                    </a:lnTo>
                    <a:lnTo>
                      <a:pt x="587" y="387"/>
                    </a:lnTo>
                    <a:lnTo>
                      <a:pt x="584" y="385"/>
                    </a:lnTo>
                    <a:lnTo>
                      <a:pt x="580" y="379"/>
                    </a:lnTo>
                    <a:lnTo>
                      <a:pt x="578" y="374"/>
                    </a:lnTo>
                    <a:lnTo>
                      <a:pt x="578" y="366"/>
                    </a:lnTo>
                    <a:lnTo>
                      <a:pt x="578" y="378"/>
                    </a:lnTo>
                    <a:lnTo>
                      <a:pt x="612" y="389"/>
                    </a:lnTo>
                    <a:lnTo>
                      <a:pt x="624" y="389"/>
                    </a:lnTo>
                    <a:lnTo>
                      <a:pt x="624" y="378"/>
                    </a:lnTo>
                    <a:lnTo>
                      <a:pt x="624" y="355"/>
                    </a:lnTo>
                    <a:lnTo>
                      <a:pt x="612" y="355"/>
                    </a:lnTo>
                    <a:lnTo>
                      <a:pt x="612" y="349"/>
                    </a:lnTo>
                    <a:lnTo>
                      <a:pt x="612" y="347"/>
                    </a:lnTo>
                    <a:lnTo>
                      <a:pt x="612" y="343"/>
                    </a:lnTo>
                    <a:lnTo>
                      <a:pt x="611" y="343"/>
                    </a:lnTo>
                    <a:lnTo>
                      <a:pt x="609" y="343"/>
                    </a:lnTo>
                    <a:lnTo>
                      <a:pt x="605" y="343"/>
                    </a:lnTo>
                    <a:lnTo>
                      <a:pt x="601" y="343"/>
                    </a:lnTo>
                    <a:lnTo>
                      <a:pt x="601" y="332"/>
                    </a:lnTo>
                    <a:lnTo>
                      <a:pt x="578" y="332"/>
                    </a:lnTo>
                    <a:lnTo>
                      <a:pt x="572" y="335"/>
                    </a:lnTo>
                    <a:lnTo>
                      <a:pt x="568" y="339"/>
                    </a:lnTo>
                    <a:lnTo>
                      <a:pt x="564" y="341"/>
                    </a:lnTo>
                    <a:lnTo>
                      <a:pt x="563" y="343"/>
                    </a:lnTo>
                    <a:lnTo>
                      <a:pt x="559" y="343"/>
                    </a:lnTo>
                    <a:lnTo>
                      <a:pt x="555" y="343"/>
                    </a:lnTo>
                    <a:lnTo>
                      <a:pt x="551" y="343"/>
                    </a:lnTo>
                    <a:lnTo>
                      <a:pt x="543" y="343"/>
                    </a:lnTo>
                    <a:lnTo>
                      <a:pt x="555" y="320"/>
                    </a:lnTo>
                    <a:lnTo>
                      <a:pt x="532" y="320"/>
                    </a:lnTo>
                    <a:lnTo>
                      <a:pt x="532" y="308"/>
                    </a:lnTo>
                    <a:lnTo>
                      <a:pt x="524" y="308"/>
                    </a:lnTo>
                    <a:lnTo>
                      <a:pt x="516" y="308"/>
                    </a:lnTo>
                    <a:lnTo>
                      <a:pt x="511" y="308"/>
                    </a:lnTo>
                    <a:lnTo>
                      <a:pt x="503" y="308"/>
                    </a:lnTo>
                    <a:lnTo>
                      <a:pt x="495" y="308"/>
                    </a:lnTo>
                    <a:lnTo>
                      <a:pt x="488" y="308"/>
                    </a:lnTo>
                    <a:lnTo>
                      <a:pt x="482" y="308"/>
                    </a:lnTo>
                    <a:lnTo>
                      <a:pt x="474" y="308"/>
                    </a:lnTo>
                    <a:lnTo>
                      <a:pt x="474" y="297"/>
                    </a:lnTo>
                    <a:lnTo>
                      <a:pt x="468" y="297"/>
                    </a:lnTo>
                    <a:lnTo>
                      <a:pt x="463" y="297"/>
                    </a:lnTo>
                    <a:lnTo>
                      <a:pt x="459" y="299"/>
                    </a:lnTo>
                    <a:lnTo>
                      <a:pt x="455" y="301"/>
                    </a:lnTo>
                    <a:lnTo>
                      <a:pt x="453" y="305"/>
                    </a:lnTo>
                    <a:lnTo>
                      <a:pt x="451" y="308"/>
                    </a:lnTo>
                    <a:lnTo>
                      <a:pt x="451" y="314"/>
                    </a:lnTo>
                    <a:lnTo>
                      <a:pt x="451" y="320"/>
                    </a:lnTo>
                    <a:lnTo>
                      <a:pt x="445" y="320"/>
                    </a:lnTo>
                    <a:lnTo>
                      <a:pt x="444" y="320"/>
                    </a:lnTo>
                    <a:lnTo>
                      <a:pt x="442" y="320"/>
                    </a:lnTo>
                    <a:lnTo>
                      <a:pt x="440" y="320"/>
                    </a:lnTo>
                    <a:lnTo>
                      <a:pt x="440" y="322"/>
                    </a:lnTo>
                    <a:lnTo>
                      <a:pt x="440" y="326"/>
                    </a:lnTo>
                    <a:lnTo>
                      <a:pt x="440" y="332"/>
                    </a:lnTo>
                    <a:lnTo>
                      <a:pt x="436" y="328"/>
                    </a:lnTo>
                    <a:lnTo>
                      <a:pt x="432" y="324"/>
                    </a:lnTo>
                    <a:lnTo>
                      <a:pt x="430" y="322"/>
                    </a:lnTo>
                    <a:lnTo>
                      <a:pt x="428" y="320"/>
                    </a:lnTo>
                    <a:lnTo>
                      <a:pt x="428" y="316"/>
                    </a:lnTo>
                    <a:lnTo>
                      <a:pt x="428" y="312"/>
                    </a:lnTo>
                    <a:lnTo>
                      <a:pt x="428" y="308"/>
                    </a:lnTo>
                    <a:lnTo>
                      <a:pt x="451" y="308"/>
                    </a:lnTo>
                    <a:lnTo>
                      <a:pt x="451" y="285"/>
                    </a:lnTo>
                    <a:lnTo>
                      <a:pt x="428" y="285"/>
                    </a:lnTo>
                    <a:lnTo>
                      <a:pt x="422" y="291"/>
                    </a:lnTo>
                    <a:lnTo>
                      <a:pt x="421" y="295"/>
                    </a:lnTo>
                    <a:lnTo>
                      <a:pt x="419" y="297"/>
                    </a:lnTo>
                    <a:lnTo>
                      <a:pt x="417" y="301"/>
                    </a:lnTo>
                    <a:lnTo>
                      <a:pt x="417" y="303"/>
                    </a:lnTo>
                    <a:lnTo>
                      <a:pt x="417" y="307"/>
                    </a:lnTo>
                    <a:lnTo>
                      <a:pt x="417" y="312"/>
                    </a:lnTo>
                    <a:lnTo>
                      <a:pt x="417" y="320"/>
                    </a:lnTo>
                    <a:lnTo>
                      <a:pt x="417" y="343"/>
                    </a:lnTo>
                    <a:lnTo>
                      <a:pt x="417" y="332"/>
                    </a:lnTo>
                    <a:lnTo>
                      <a:pt x="405" y="332"/>
                    </a:lnTo>
                    <a:lnTo>
                      <a:pt x="394" y="308"/>
                    </a:lnTo>
                    <a:lnTo>
                      <a:pt x="394" y="314"/>
                    </a:lnTo>
                    <a:lnTo>
                      <a:pt x="394" y="320"/>
                    </a:lnTo>
                    <a:lnTo>
                      <a:pt x="394" y="326"/>
                    </a:lnTo>
                    <a:lnTo>
                      <a:pt x="394" y="332"/>
                    </a:lnTo>
                    <a:lnTo>
                      <a:pt x="394" y="337"/>
                    </a:lnTo>
                    <a:lnTo>
                      <a:pt x="394" y="343"/>
                    </a:lnTo>
                    <a:lnTo>
                      <a:pt x="394" y="349"/>
                    </a:lnTo>
                    <a:lnTo>
                      <a:pt x="394" y="355"/>
                    </a:lnTo>
                    <a:lnTo>
                      <a:pt x="417" y="378"/>
                    </a:lnTo>
                    <a:close/>
                  </a:path>
                </a:pathLst>
              </a:custGeom>
              <a:solidFill>
                <a:srgbClr val="C0C0C0"/>
              </a:solidFill>
              <a:ln w="9525">
                <a:noFill/>
                <a:round/>
                <a:headEnd/>
                <a:tailEnd/>
              </a:ln>
            </p:spPr>
            <p:txBody>
              <a:bodyPr/>
              <a:lstStyle/>
              <a:p>
                <a:pPr algn="l"/>
                <a:endParaRPr lang="en-US" sz="2000"/>
              </a:p>
            </p:txBody>
          </p:sp>
          <p:sp>
            <p:nvSpPr>
              <p:cNvPr id="804878" name="Freeform 14"/>
              <p:cNvSpPr>
                <a:spLocks/>
              </p:cNvSpPr>
              <p:nvPr/>
            </p:nvSpPr>
            <p:spPr bwMode="auto">
              <a:xfrm>
                <a:off x="4786" y="1305"/>
                <a:ext cx="92" cy="104"/>
              </a:xfrm>
              <a:custGeom>
                <a:avLst/>
                <a:gdLst>
                  <a:gd name="T0" fmla="*/ 11 w 92"/>
                  <a:gd name="T1" fmla="*/ 12 h 104"/>
                  <a:gd name="T2" fmla="*/ 11 w 92"/>
                  <a:gd name="T3" fmla="*/ 46 h 104"/>
                  <a:gd name="T4" fmla="*/ 23 w 92"/>
                  <a:gd name="T5" fmla="*/ 46 h 104"/>
                  <a:gd name="T6" fmla="*/ 23 w 92"/>
                  <a:gd name="T7" fmla="*/ 41 h 104"/>
                  <a:gd name="T8" fmla="*/ 23 w 92"/>
                  <a:gd name="T9" fmla="*/ 37 h 104"/>
                  <a:gd name="T10" fmla="*/ 23 w 92"/>
                  <a:gd name="T11" fmla="*/ 35 h 104"/>
                  <a:gd name="T12" fmla="*/ 23 w 92"/>
                  <a:gd name="T13" fmla="*/ 35 h 104"/>
                  <a:gd name="T14" fmla="*/ 25 w 92"/>
                  <a:gd name="T15" fmla="*/ 37 h 104"/>
                  <a:gd name="T16" fmla="*/ 27 w 92"/>
                  <a:gd name="T17" fmla="*/ 39 h 104"/>
                  <a:gd name="T18" fmla="*/ 31 w 92"/>
                  <a:gd name="T19" fmla="*/ 42 h 104"/>
                  <a:gd name="T20" fmla="*/ 34 w 92"/>
                  <a:gd name="T21" fmla="*/ 46 h 104"/>
                  <a:gd name="T22" fmla="*/ 38 w 92"/>
                  <a:gd name="T23" fmla="*/ 44 h 104"/>
                  <a:gd name="T24" fmla="*/ 40 w 92"/>
                  <a:gd name="T25" fmla="*/ 41 h 104"/>
                  <a:gd name="T26" fmla="*/ 42 w 92"/>
                  <a:gd name="T27" fmla="*/ 39 h 104"/>
                  <a:gd name="T28" fmla="*/ 46 w 92"/>
                  <a:gd name="T29" fmla="*/ 35 h 104"/>
                  <a:gd name="T30" fmla="*/ 48 w 92"/>
                  <a:gd name="T31" fmla="*/ 33 h 104"/>
                  <a:gd name="T32" fmla="*/ 52 w 92"/>
                  <a:gd name="T33" fmla="*/ 29 h 104"/>
                  <a:gd name="T34" fmla="*/ 54 w 92"/>
                  <a:gd name="T35" fmla="*/ 27 h 104"/>
                  <a:gd name="T36" fmla="*/ 57 w 92"/>
                  <a:gd name="T37" fmla="*/ 23 h 104"/>
                  <a:gd name="T38" fmla="*/ 57 w 92"/>
                  <a:gd name="T39" fmla="*/ 35 h 104"/>
                  <a:gd name="T40" fmla="*/ 61 w 92"/>
                  <a:gd name="T41" fmla="*/ 35 h 104"/>
                  <a:gd name="T42" fmla="*/ 65 w 92"/>
                  <a:gd name="T43" fmla="*/ 35 h 104"/>
                  <a:gd name="T44" fmla="*/ 67 w 92"/>
                  <a:gd name="T45" fmla="*/ 35 h 104"/>
                  <a:gd name="T46" fmla="*/ 69 w 92"/>
                  <a:gd name="T47" fmla="*/ 35 h 104"/>
                  <a:gd name="T48" fmla="*/ 69 w 92"/>
                  <a:gd name="T49" fmla="*/ 37 h 104"/>
                  <a:gd name="T50" fmla="*/ 69 w 92"/>
                  <a:gd name="T51" fmla="*/ 39 h 104"/>
                  <a:gd name="T52" fmla="*/ 69 w 92"/>
                  <a:gd name="T53" fmla="*/ 42 h 104"/>
                  <a:gd name="T54" fmla="*/ 69 w 92"/>
                  <a:gd name="T55" fmla="*/ 46 h 104"/>
                  <a:gd name="T56" fmla="*/ 92 w 92"/>
                  <a:gd name="T57" fmla="*/ 69 h 104"/>
                  <a:gd name="T58" fmla="*/ 69 w 92"/>
                  <a:gd name="T59" fmla="*/ 69 h 104"/>
                  <a:gd name="T60" fmla="*/ 69 w 92"/>
                  <a:gd name="T61" fmla="*/ 58 h 104"/>
                  <a:gd name="T62" fmla="*/ 69 w 92"/>
                  <a:gd name="T63" fmla="*/ 81 h 104"/>
                  <a:gd name="T64" fmla="*/ 61 w 92"/>
                  <a:gd name="T65" fmla="*/ 81 h 104"/>
                  <a:gd name="T66" fmla="*/ 57 w 92"/>
                  <a:gd name="T67" fmla="*/ 81 h 104"/>
                  <a:gd name="T68" fmla="*/ 54 w 92"/>
                  <a:gd name="T69" fmla="*/ 81 h 104"/>
                  <a:gd name="T70" fmla="*/ 50 w 92"/>
                  <a:gd name="T71" fmla="*/ 81 h 104"/>
                  <a:gd name="T72" fmla="*/ 46 w 92"/>
                  <a:gd name="T73" fmla="*/ 83 h 104"/>
                  <a:gd name="T74" fmla="*/ 44 w 92"/>
                  <a:gd name="T75" fmla="*/ 85 h 104"/>
                  <a:gd name="T76" fmla="*/ 40 w 92"/>
                  <a:gd name="T77" fmla="*/ 89 h 104"/>
                  <a:gd name="T78" fmla="*/ 34 w 92"/>
                  <a:gd name="T79" fmla="*/ 92 h 104"/>
                  <a:gd name="T80" fmla="*/ 11 w 92"/>
                  <a:gd name="T81" fmla="*/ 104 h 104"/>
                  <a:gd name="T82" fmla="*/ 11 w 92"/>
                  <a:gd name="T83" fmla="*/ 81 h 104"/>
                  <a:gd name="T84" fmla="*/ 8 w 92"/>
                  <a:gd name="T85" fmla="*/ 71 h 104"/>
                  <a:gd name="T86" fmla="*/ 4 w 92"/>
                  <a:gd name="T87" fmla="*/ 62 h 104"/>
                  <a:gd name="T88" fmla="*/ 2 w 92"/>
                  <a:gd name="T89" fmla="*/ 50 h 104"/>
                  <a:gd name="T90" fmla="*/ 0 w 92"/>
                  <a:gd name="T91" fmla="*/ 42 h 104"/>
                  <a:gd name="T92" fmla="*/ 0 w 92"/>
                  <a:gd name="T93" fmla="*/ 33 h 104"/>
                  <a:gd name="T94" fmla="*/ 0 w 92"/>
                  <a:gd name="T95" fmla="*/ 21 h 104"/>
                  <a:gd name="T96" fmla="*/ 0 w 92"/>
                  <a:gd name="T97" fmla="*/ 12 h 104"/>
                  <a:gd name="T98" fmla="*/ 0 w 92"/>
                  <a:gd name="T99" fmla="*/ 0 h 104"/>
                  <a:gd name="T100" fmla="*/ 0 w 92"/>
                  <a:gd name="T101" fmla="*/ 6 h 104"/>
                  <a:gd name="T102" fmla="*/ 0 w 92"/>
                  <a:gd name="T103" fmla="*/ 10 h 104"/>
                  <a:gd name="T104" fmla="*/ 0 w 92"/>
                  <a:gd name="T105" fmla="*/ 12 h 104"/>
                  <a:gd name="T106" fmla="*/ 0 w 92"/>
                  <a:gd name="T107" fmla="*/ 12 h 104"/>
                  <a:gd name="T108" fmla="*/ 2 w 92"/>
                  <a:gd name="T109" fmla="*/ 14 h 104"/>
                  <a:gd name="T110" fmla="*/ 4 w 92"/>
                  <a:gd name="T111" fmla="*/ 14 h 104"/>
                  <a:gd name="T112" fmla="*/ 8 w 92"/>
                  <a:gd name="T113" fmla="*/ 12 h 104"/>
                  <a:gd name="T114" fmla="*/ 11 w 92"/>
                  <a:gd name="T115" fmla="*/ 12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04"/>
                  <a:gd name="T176" fmla="*/ 92 w 9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04">
                    <a:moveTo>
                      <a:pt x="11" y="12"/>
                    </a:moveTo>
                    <a:lnTo>
                      <a:pt x="11" y="46"/>
                    </a:lnTo>
                    <a:lnTo>
                      <a:pt x="23" y="46"/>
                    </a:lnTo>
                    <a:lnTo>
                      <a:pt x="23" y="41"/>
                    </a:lnTo>
                    <a:lnTo>
                      <a:pt x="23" y="37"/>
                    </a:lnTo>
                    <a:lnTo>
                      <a:pt x="23" y="35"/>
                    </a:lnTo>
                    <a:lnTo>
                      <a:pt x="25" y="37"/>
                    </a:lnTo>
                    <a:lnTo>
                      <a:pt x="27" y="39"/>
                    </a:lnTo>
                    <a:lnTo>
                      <a:pt x="31" y="42"/>
                    </a:lnTo>
                    <a:lnTo>
                      <a:pt x="34" y="46"/>
                    </a:lnTo>
                    <a:lnTo>
                      <a:pt x="38" y="44"/>
                    </a:lnTo>
                    <a:lnTo>
                      <a:pt x="40" y="41"/>
                    </a:lnTo>
                    <a:lnTo>
                      <a:pt x="42" y="39"/>
                    </a:lnTo>
                    <a:lnTo>
                      <a:pt x="46" y="35"/>
                    </a:lnTo>
                    <a:lnTo>
                      <a:pt x="48" y="33"/>
                    </a:lnTo>
                    <a:lnTo>
                      <a:pt x="52" y="29"/>
                    </a:lnTo>
                    <a:lnTo>
                      <a:pt x="54" y="27"/>
                    </a:lnTo>
                    <a:lnTo>
                      <a:pt x="57" y="23"/>
                    </a:lnTo>
                    <a:lnTo>
                      <a:pt x="57" y="35"/>
                    </a:lnTo>
                    <a:lnTo>
                      <a:pt x="61" y="35"/>
                    </a:lnTo>
                    <a:lnTo>
                      <a:pt x="65" y="35"/>
                    </a:lnTo>
                    <a:lnTo>
                      <a:pt x="67" y="35"/>
                    </a:lnTo>
                    <a:lnTo>
                      <a:pt x="69" y="35"/>
                    </a:lnTo>
                    <a:lnTo>
                      <a:pt x="69" y="37"/>
                    </a:lnTo>
                    <a:lnTo>
                      <a:pt x="69" y="39"/>
                    </a:lnTo>
                    <a:lnTo>
                      <a:pt x="69" y="42"/>
                    </a:lnTo>
                    <a:lnTo>
                      <a:pt x="69" y="46"/>
                    </a:lnTo>
                    <a:lnTo>
                      <a:pt x="92" y="69"/>
                    </a:lnTo>
                    <a:lnTo>
                      <a:pt x="69" y="69"/>
                    </a:lnTo>
                    <a:lnTo>
                      <a:pt x="69" y="58"/>
                    </a:lnTo>
                    <a:lnTo>
                      <a:pt x="69" y="81"/>
                    </a:lnTo>
                    <a:lnTo>
                      <a:pt x="61" y="81"/>
                    </a:lnTo>
                    <a:lnTo>
                      <a:pt x="57" y="81"/>
                    </a:lnTo>
                    <a:lnTo>
                      <a:pt x="54" y="81"/>
                    </a:lnTo>
                    <a:lnTo>
                      <a:pt x="50" y="81"/>
                    </a:lnTo>
                    <a:lnTo>
                      <a:pt x="46" y="83"/>
                    </a:lnTo>
                    <a:lnTo>
                      <a:pt x="44" y="85"/>
                    </a:lnTo>
                    <a:lnTo>
                      <a:pt x="40" y="89"/>
                    </a:lnTo>
                    <a:lnTo>
                      <a:pt x="34" y="92"/>
                    </a:lnTo>
                    <a:lnTo>
                      <a:pt x="11" y="104"/>
                    </a:lnTo>
                    <a:lnTo>
                      <a:pt x="11" y="81"/>
                    </a:lnTo>
                    <a:lnTo>
                      <a:pt x="8" y="71"/>
                    </a:lnTo>
                    <a:lnTo>
                      <a:pt x="4" y="62"/>
                    </a:lnTo>
                    <a:lnTo>
                      <a:pt x="2" y="50"/>
                    </a:lnTo>
                    <a:lnTo>
                      <a:pt x="0" y="42"/>
                    </a:lnTo>
                    <a:lnTo>
                      <a:pt x="0" y="33"/>
                    </a:lnTo>
                    <a:lnTo>
                      <a:pt x="0" y="21"/>
                    </a:lnTo>
                    <a:lnTo>
                      <a:pt x="0" y="12"/>
                    </a:lnTo>
                    <a:lnTo>
                      <a:pt x="0" y="0"/>
                    </a:lnTo>
                    <a:lnTo>
                      <a:pt x="0" y="6"/>
                    </a:lnTo>
                    <a:lnTo>
                      <a:pt x="0" y="10"/>
                    </a:lnTo>
                    <a:lnTo>
                      <a:pt x="0" y="12"/>
                    </a:lnTo>
                    <a:lnTo>
                      <a:pt x="2" y="14"/>
                    </a:lnTo>
                    <a:lnTo>
                      <a:pt x="4" y="14"/>
                    </a:lnTo>
                    <a:lnTo>
                      <a:pt x="8" y="12"/>
                    </a:lnTo>
                    <a:lnTo>
                      <a:pt x="11" y="12"/>
                    </a:lnTo>
                    <a:close/>
                  </a:path>
                </a:pathLst>
              </a:custGeom>
              <a:solidFill>
                <a:srgbClr val="C0C0C0"/>
              </a:solidFill>
              <a:ln w="9525">
                <a:noFill/>
                <a:round/>
                <a:headEnd/>
                <a:tailEnd/>
              </a:ln>
            </p:spPr>
            <p:txBody>
              <a:bodyPr/>
              <a:lstStyle/>
              <a:p>
                <a:pPr algn="l"/>
                <a:endParaRPr lang="en-US" sz="2000"/>
              </a:p>
            </p:txBody>
          </p:sp>
          <p:sp>
            <p:nvSpPr>
              <p:cNvPr id="804879" name="Freeform 15"/>
              <p:cNvSpPr>
                <a:spLocks noEditPoints="1"/>
              </p:cNvSpPr>
              <p:nvPr/>
            </p:nvSpPr>
            <p:spPr bwMode="auto">
              <a:xfrm>
                <a:off x="1964" y="1420"/>
                <a:ext cx="1503" cy="1961"/>
              </a:xfrm>
              <a:custGeom>
                <a:avLst/>
                <a:gdLst>
                  <a:gd name="T0" fmla="*/ 1411 w 1503"/>
                  <a:gd name="T1" fmla="*/ 1696 h 1961"/>
                  <a:gd name="T2" fmla="*/ 1446 w 1503"/>
                  <a:gd name="T3" fmla="*/ 1800 h 1961"/>
                  <a:gd name="T4" fmla="*/ 1457 w 1503"/>
                  <a:gd name="T5" fmla="*/ 1754 h 1961"/>
                  <a:gd name="T6" fmla="*/ 1331 w 1503"/>
                  <a:gd name="T7" fmla="*/ 1915 h 1961"/>
                  <a:gd name="T8" fmla="*/ 1114 w 1503"/>
                  <a:gd name="T9" fmla="*/ 1915 h 1961"/>
                  <a:gd name="T10" fmla="*/ 678 w 1503"/>
                  <a:gd name="T11" fmla="*/ 1526 h 1961"/>
                  <a:gd name="T12" fmla="*/ 690 w 1503"/>
                  <a:gd name="T13" fmla="*/ 1788 h 1961"/>
                  <a:gd name="T14" fmla="*/ 851 w 1503"/>
                  <a:gd name="T15" fmla="*/ 1719 h 1961"/>
                  <a:gd name="T16" fmla="*/ 1010 w 1503"/>
                  <a:gd name="T17" fmla="*/ 1754 h 1961"/>
                  <a:gd name="T18" fmla="*/ 1056 w 1503"/>
                  <a:gd name="T19" fmla="*/ 1846 h 1961"/>
                  <a:gd name="T20" fmla="*/ 1263 w 1503"/>
                  <a:gd name="T21" fmla="*/ 1742 h 1961"/>
                  <a:gd name="T22" fmla="*/ 1160 w 1503"/>
                  <a:gd name="T23" fmla="*/ 1376 h 1961"/>
                  <a:gd name="T24" fmla="*/ 1056 w 1503"/>
                  <a:gd name="T25" fmla="*/ 1439 h 1961"/>
                  <a:gd name="T26" fmla="*/ 1010 w 1503"/>
                  <a:gd name="T27" fmla="*/ 1347 h 1961"/>
                  <a:gd name="T28" fmla="*/ 933 w 1503"/>
                  <a:gd name="T29" fmla="*/ 1349 h 1961"/>
                  <a:gd name="T30" fmla="*/ 632 w 1503"/>
                  <a:gd name="T31" fmla="*/ 879 h 1961"/>
                  <a:gd name="T32" fmla="*/ 586 w 1503"/>
                  <a:gd name="T33" fmla="*/ 912 h 1961"/>
                  <a:gd name="T34" fmla="*/ 592 w 1503"/>
                  <a:gd name="T35" fmla="*/ 952 h 1961"/>
                  <a:gd name="T36" fmla="*/ 620 w 1503"/>
                  <a:gd name="T37" fmla="*/ 946 h 1961"/>
                  <a:gd name="T38" fmla="*/ 655 w 1503"/>
                  <a:gd name="T39" fmla="*/ 929 h 1961"/>
                  <a:gd name="T40" fmla="*/ 643 w 1503"/>
                  <a:gd name="T41" fmla="*/ 871 h 1961"/>
                  <a:gd name="T42" fmla="*/ 467 w 1503"/>
                  <a:gd name="T43" fmla="*/ 923 h 1961"/>
                  <a:gd name="T44" fmla="*/ 505 w 1503"/>
                  <a:gd name="T45" fmla="*/ 848 h 1961"/>
                  <a:gd name="T46" fmla="*/ 628 w 1503"/>
                  <a:gd name="T47" fmla="*/ 860 h 1961"/>
                  <a:gd name="T48" fmla="*/ 528 w 1503"/>
                  <a:gd name="T49" fmla="*/ 800 h 1961"/>
                  <a:gd name="T50" fmla="*/ 540 w 1503"/>
                  <a:gd name="T51" fmla="*/ 833 h 1961"/>
                  <a:gd name="T52" fmla="*/ 415 w 1503"/>
                  <a:gd name="T53" fmla="*/ 1056 h 1961"/>
                  <a:gd name="T54" fmla="*/ 334 w 1503"/>
                  <a:gd name="T55" fmla="*/ 1136 h 1961"/>
                  <a:gd name="T56" fmla="*/ 404 w 1503"/>
                  <a:gd name="T57" fmla="*/ 1249 h 1961"/>
                  <a:gd name="T58" fmla="*/ 505 w 1503"/>
                  <a:gd name="T59" fmla="*/ 1232 h 1961"/>
                  <a:gd name="T60" fmla="*/ 70 w 1503"/>
                  <a:gd name="T61" fmla="*/ 1113 h 1961"/>
                  <a:gd name="T62" fmla="*/ 279 w 1503"/>
                  <a:gd name="T63" fmla="*/ 1288 h 1961"/>
                  <a:gd name="T64" fmla="*/ 16 w 1503"/>
                  <a:gd name="T65" fmla="*/ 1105 h 1961"/>
                  <a:gd name="T66" fmla="*/ 1388 w 1503"/>
                  <a:gd name="T67" fmla="*/ 1136 h 1961"/>
                  <a:gd name="T68" fmla="*/ 1263 w 1503"/>
                  <a:gd name="T69" fmla="*/ 1148 h 1961"/>
                  <a:gd name="T70" fmla="*/ 1010 w 1503"/>
                  <a:gd name="T71" fmla="*/ 1261 h 1961"/>
                  <a:gd name="T72" fmla="*/ 966 w 1503"/>
                  <a:gd name="T73" fmla="*/ 1194 h 1961"/>
                  <a:gd name="T74" fmla="*/ 835 w 1503"/>
                  <a:gd name="T75" fmla="*/ 1148 h 1961"/>
                  <a:gd name="T76" fmla="*/ 807 w 1503"/>
                  <a:gd name="T77" fmla="*/ 1102 h 1961"/>
                  <a:gd name="T78" fmla="*/ 1154 w 1503"/>
                  <a:gd name="T79" fmla="*/ 1159 h 1961"/>
                  <a:gd name="T80" fmla="*/ 1229 w 1503"/>
                  <a:gd name="T81" fmla="*/ 1232 h 1961"/>
                  <a:gd name="T82" fmla="*/ 1286 w 1503"/>
                  <a:gd name="T83" fmla="*/ 1270 h 1961"/>
                  <a:gd name="T84" fmla="*/ 1123 w 1503"/>
                  <a:gd name="T85" fmla="*/ 1223 h 1961"/>
                  <a:gd name="T86" fmla="*/ 586 w 1503"/>
                  <a:gd name="T87" fmla="*/ 779 h 1961"/>
                  <a:gd name="T88" fmla="*/ 530 w 1503"/>
                  <a:gd name="T89" fmla="*/ 779 h 1961"/>
                  <a:gd name="T90" fmla="*/ 498 w 1503"/>
                  <a:gd name="T91" fmla="*/ 772 h 1961"/>
                  <a:gd name="T92" fmla="*/ 505 w 1503"/>
                  <a:gd name="T93" fmla="*/ 666 h 1961"/>
                  <a:gd name="T94" fmla="*/ 540 w 1503"/>
                  <a:gd name="T95" fmla="*/ 724 h 1961"/>
                  <a:gd name="T96" fmla="*/ 494 w 1503"/>
                  <a:gd name="T97" fmla="*/ 597 h 1961"/>
                  <a:gd name="T98" fmla="*/ 895 w 1503"/>
                  <a:gd name="T99" fmla="*/ 31 h 1961"/>
                  <a:gd name="T100" fmla="*/ 828 w 1503"/>
                  <a:gd name="T101" fmla="*/ 45 h 1961"/>
                  <a:gd name="T102" fmla="*/ 816 w 1503"/>
                  <a:gd name="T103" fmla="*/ 73 h 1961"/>
                  <a:gd name="T104" fmla="*/ 835 w 1503"/>
                  <a:gd name="T105" fmla="*/ 108 h 1961"/>
                  <a:gd name="T106" fmla="*/ 883 w 1503"/>
                  <a:gd name="T107" fmla="*/ 75 h 1961"/>
                  <a:gd name="T108" fmla="*/ 851 w 1503"/>
                  <a:gd name="T109" fmla="*/ 116 h 1961"/>
                  <a:gd name="T110" fmla="*/ 833 w 1503"/>
                  <a:gd name="T111" fmla="*/ 131 h 1961"/>
                  <a:gd name="T112" fmla="*/ 632 w 1503"/>
                  <a:gd name="T113" fmla="*/ 340 h 1961"/>
                  <a:gd name="T114" fmla="*/ 628 w 1503"/>
                  <a:gd name="T115" fmla="*/ 419 h 1961"/>
                  <a:gd name="T116" fmla="*/ 663 w 1503"/>
                  <a:gd name="T117" fmla="*/ 382 h 1961"/>
                  <a:gd name="T118" fmla="*/ 701 w 1503"/>
                  <a:gd name="T119" fmla="*/ 328 h 1961"/>
                  <a:gd name="T120" fmla="*/ 793 w 1503"/>
                  <a:gd name="T121" fmla="*/ 321 h 1961"/>
                  <a:gd name="T122" fmla="*/ 860 w 1503"/>
                  <a:gd name="T123" fmla="*/ 150 h 19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3"/>
                  <a:gd name="T187" fmla="*/ 0 h 1961"/>
                  <a:gd name="T188" fmla="*/ 1503 w 1503"/>
                  <a:gd name="T189" fmla="*/ 1961 h 19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3" h="1961">
                    <a:moveTo>
                      <a:pt x="713" y="332"/>
                    </a:moveTo>
                    <a:lnTo>
                      <a:pt x="701" y="344"/>
                    </a:lnTo>
                    <a:lnTo>
                      <a:pt x="678" y="344"/>
                    </a:lnTo>
                    <a:lnTo>
                      <a:pt x="666" y="355"/>
                    </a:lnTo>
                    <a:lnTo>
                      <a:pt x="678" y="367"/>
                    </a:lnTo>
                    <a:lnTo>
                      <a:pt x="678" y="390"/>
                    </a:lnTo>
                    <a:lnTo>
                      <a:pt x="678" y="378"/>
                    </a:lnTo>
                    <a:lnTo>
                      <a:pt x="690" y="378"/>
                    </a:lnTo>
                    <a:lnTo>
                      <a:pt x="690" y="367"/>
                    </a:lnTo>
                    <a:lnTo>
                      <a:pt x="701" y="367"/>
                    </a:lnTo>
                    <a:lnTo>
                      <a:pt x="713" y="367"/>
                    </a:lnTo>
                    <a:lnTo>
                      <a:pt x="713" y="355"/>
                    </a:lnTo>
                    <a:lnTo>
                      <a:pt x="720" y="355"/>
                    </a:lnTo>
                    <a:lnTo>
                      <a:pt x="724" y="353"/>
                    </a:lnTo>
                    <a:lnTo>
                      <a:pt x="726" y="351"/>
                    </a:lnTo>
                    <a:lnTo>
                      <a:pt x="726" y="348"/>
                    </a:lnTo>
                    <a:lnTo>
                      <a:pt x="722" y="344"/>
                    </a:lnTo>
                    <a:lnTo>
                      <a:pt x="720" y="340"/>
                    </a:lnTo>
                    <a:lnTo>
                      <a:pt x="716" y="336"/>
                    </a:lnTo>
                    <a:lnTo>
                      <a:pt x="713" y="332"/>
                    </a:lnTo>
                    <a:close/>
                    <a:moveTo>
                      <a:pt x="1400" y="1696"/>
                    </a:moveTo>
                    <a:lnTo>
                      <a:pt x="1411" y="1696"/>
                    </a:lnTo>
                    <a:lnTo>
                      <a:pt x="1413" y="1704"/>
                    </a:lnTo>
                    <a:lnTo>
                      <a:pt x="1413" y="1708"/>
                    </a:lnTo>
                    <a:lnTo>
                      <a:pt x="1415" y="1712"/>
                    </a:lnTo>
                    <a:lnTo>
                      <a:pt x="1417" y="1714"/>
                    </a:lnTo>
                    <a:lnTo>
                      <a:pt x="1419" y="1718"/>
                    </a:lnTo>
                    <a:lnTo>
                      <a:pt x="1421" y="1721"/>
                    </a:lnTo>
                    <a:lnTo>
                      <a:pt x="1423" y="1725"/>
                    </a:lnTo>
                    <a:lnTo>
                      <a:pt x="1423" y="1731"/>
                    </a:lnTo>
                    <a:lnTo>
                      <a:pt x="1434" y="1731"/>
                    </a:lnTo>
                    <a:lnTo>
                      <a:pt x="1434" y="1754"/>
                    </a:lnTo>
                    <a:lnTo>
                      <a:pt x="1434" y="1788"/>
                    </a:lnTo>
                    <a:lnTo>
                      <a:pt x="1428" y="1788"/>
                    </a:lnTo>
                    <a:lnTo>
                      <a:pt x="1425" y="1788"/>
                    </a:lnTo>
                    <a:lnTo>
                      <a:pt x="1423" y="1788"/>
                    </a:lnTo>
                    <a:lnTo>
                      <a:pt x="1423" y="1790"/>
                    </a:lnTo>
                    <a:lnTo>
                      <a:pt x="1425" y="1790"/>
                    </a:lnTo>
                    <a:lnTo>
                      <a:pt x="1427" y="1792"/>
                    </a:lnTo>
                    <a:lnTo>
                      <a:pt x="1430" y="1796"/>
                    </a:lnTo>
                    <a:lnTo>
                      <a:pt x="1434" y="1800"/>
                    </a:lnTo>
                    <a:lnTo>
                      <a:pt x="1440" y="1800"/>
                    </a:lnTo>
                    <a:lnTo>
                      <a:pt x="1442" y="1800"/>
                    </a:lnTo>
                    <a:lnTo>
                      <a:pt x="1446" y="1800"/>
                    </a:lnTo>
                    <a:lnTo>
                      <a:pt x="1446" y="1802"/>
                    </a:lnTo>
                    <a:lnTo>
                      <a:pt x="1446" y="1804"/>
                    </a:lnTo>
                    <a:lnTo>
                      <a:pt x="1446" y="1808"/>
                    </a:lnTo>
                    <a:lnTo>
                      <a:pt x="1446" y="1812"/>
                    </a:lnTo>
                    <a:lnTo>
                      <a:pt x="1446" y="1835"/>
                    </a:lnTo>
                    <a:lnTo>
                      <a:pt x="1451" y="1835"/>
                    </a:lnTo>
                    <a:lnTo>
                      <a:pt x="1453" y="1835"/>
                    </a:lnTo>
                    <a:lnTo>
                      <a:pt x="1457" y="1835"/>
                    </a:lnTo>
                    <a:lnTo>
                      <a:pt x="1457" y="1831"/>
                    </a:lnTo>
                    <a:lnTo>
                      <a:pt x="1457" y="1829"/>
                    </a:lnTo>
                    <a:lnTo>
                      <a:pt x="1457" y="1823"/>
                    </a:lnTo>
                    <a:lnTo>
                      <a:pt x="1469" y="1823"/>
                    </a:lnTo>
                    <a:lnTo>
                      <a:pt x="1469" y="1812"/>
                    </a:lnTo>
                    <a:lnTo>
                      <a:pt x="1480" y="1788"/>
                    </a:lnTo>
                    <a:lnTo>
                      <a:pt x="1492" y="1788"/>
                    </a:lnTo>
                    <a:lnTo>
                      <a:pt x="1503" y="1765"/>
                    </a:lnTo>
                    <a:lnTo>
                      <a:pt x="1492" y="1754"/>
                    </a:lnTo>
                    <a:lnTo>
                      <a:pt x="1469" y="1765"/>
                    </a:lnTo>
                    <a:lnTo>
                      <a:pt x="1457" y="1754"/>
                    </a:lnTo>
                    <a:lnTo>
                      <a:pt x="1457" y="1731"/>
                    </a:lnTo>
                    <a:lnTo>
                      <a:pt x="1446" y="1731"/>
                    </a:lnTo>
                    <a:lnTo>
                      <a:pt x="1446" y="1742"/>
                    </a:lnTo>
                    <a:lnTo>
                      <a:pt x="1446" y="1731"/>
                    </a:lnTo>
                    <a:lnTo>
                      <a:pt x="1442" y="1731"/>
                    </a:lnTo>
                    <a:lnTo>
                      <a:pt x="1438" y="1733"/>
                    </a:lnTo>
                    <a:lnTo>
                      <a:pt x="1436" y="1733"/>
                    </a:lnTo>
                    <a:lnTo>
                      <a:pt x="1434" y="1731"/>
                    </a:lnTo>
                    <a:lnTo>
                      <a:pt x="1434" y="1729"/>
                    </a:lnTo>
                    <a:lnTo>
                      <a:pt x="1434" y="1725"/>
                    </a:lnTo>
                    <a:lnTo>
                      <a:pt x="1434" y="1719"/>
                    </a:lnTo>
                    <a:lnTo>
                      <a:pt x="1434" y="1708"/>
                    </a:lnTo>
                    <a:lnTo>
                      <a:pt x="1423" y="1696"/>
                    </a:lnTo>
                    <a:lnTo>
                      <a:pt x="1411" y="1696"/>
                    </a:lnTo>
                    <a:lnTo>
                      <a:pt x="1400" y="1696"/>
                    </a:lnTo>
                    <a:close/>
                    <a:moveTo>
                      <a:pt x="1354" y="1950"/>
                    </a:moveTo>
                    <a:lnTo>
                      <a:pt x="1357" y="1944"/>
                    </a:lnTo>
                    <a:lnTo>
                      <a:pt x="1342" y="1950"/>
                    </a:lnTo>
                    <a:lnTo>
                      <a:pt x="1354" y="1961"/>
                    </a:lnTo>
                    <a:lnTo>
                      <a:pt x="1342" y="1938"/>
                    </a:lnTo>
                    <a:lnTo>
                      <a:pt x="1331" y="1915"/>
                    </a:lnTo>
                    <a:lnTo>
                      <a:pt x="1342" y="1904"/>
                    </a:lnTo>
                    <a:lnTo>
                      <a:pt x="1354" y="1892"/>
                    </a:lnTo>
                    <a:lnTo>
                      <a:pt x="1377" y="1881"/>
                    </a:lnTo>
                    <a:lnTo>
                      <a:pt x="1400" y="1835"/>
                    </a:lnTo>
                    <a:lnTo>
                      <a:pt x="1411" y="1835"/>
                    </a:lnTo>
                    <a:lnTo>
                      <a:pt x="1434" y="1823"/>
                    </a:lnTo>
                    <a:lnTo>
                      <a:pt x="1423" y="1858"/>
                    </a:lnTo>
                    <a:lnTo>
                      <a:pt x="1411" y="1881"/>
                    </a:lnTo>
                    <a:lnTo>
                      <a:pt x="1388" y="1892"/>
                    </a:lnTo>
                    <a:lnTo>
                      <a:pt x="1388" y="1927"/>
                    </a:lnTo>
                    <a:lnTo>
                      <a:pt x="1377" y="1927"/>
                    </a:lnTo>
                    <a:lnTo>
                      <a:pt x="1354" y="1950"/>
                    </a:lnTo>
                    <a:close/>
                    <a:moveTo>
                      <a:pt x="1160" y="1904"/>
                    </a:moveTo>
                    <a:lnTo>
                      <a:pt x="1156" y="1904"/>
                    </a:lnTo>
                    <a:lnTo>
                      <a:pt x="1150" y="1904"/>
                    </a:lnTo>
                    <a:lnTo>
                      <a:pt x="1146" y="1904"/>
                    </a:lnTo>
                    <a:lnTo>
                      <a:pt x="1142" y="1904"/>
                    </a:lnTo>
                    <a:lnTo>
                      <a:pt x="1139" y="1904"/>
                    </a:lnTo>
                    <a:lnTo>
                      <a:pt x="1133" y="1904"/>
                    </a:lnTo>
                    <a:lnTo>
                      <a:pt x="1129" y="1904"/>
                    </a:lnTo>
                    <a:lnTo>
                      <a:pt x="1125" y="1904"/>
                    </a:lnTo>
                    <a:lnTo>
                      <a:pt x="1114" y="1915"/>
                    </a:lnTo>
                    <a:lnTo>
                      <a:pt x="1125" y="1950"/>
                    </a:lnTo>
                    <a:lnTo>
                      <a:pt x="1137" y="1950"/>
                    </a:lnTo>
                    <a:lnTo>
                      <a:pt x="1148" y="1950"/>
                    </a:lnTo>
                    <a:lnTo>
                      <a:pt x="1160" y="1927"/>
                    </a:lnTo>
                    <a:lnTo>
                      <a:pt x="1160" y="1938"/>
                    </a:lnTo>
                    <a:lnTo>
                      <a:pt x="1160" y="1904"/>
                    </a:lnTo>
                    <a:close/>
                    <a:moveTo>
                      <a:pt x="895" y="1399"/>
                    </a:moveTo>
                    <a:lnTo>
                      <a:pt x="872" y="1399"/>
                    </a:lnTo>
                    <a:lnTo>
                      <a:pt x="872" y="1388"/>
                    </a:lnTo>
                    <a:lnTo>
                      <a:pt x="860" y="1388"/>
                    </a:lnTo>
                    <a:lnTo>
                      <a:pt x="860" y="1376"/>
                    </a:lnTo>
                    <a:lnTo>
                      <a:pt x="851" y="1399"/>
                    </a:lnTo>
                    <a:lnTo>
                      <a:pt x="816" y="1411"/>
                    </a:lnTo>
                    <a:lnTo>
                      <a:pt x="816" y="1422"/>
                    </a:lnTo>
                    <a:lnTo>
                      <a:pt x="805" y="1445"/>
                    </a:lnTo>
                    <a:lnTo>
                      <a:pt x="793" y="1434"/>
                    </a:lnTo>
                    <a:lnTo>
                      <a:pt x="782" y="1468"/>
                    </a:lnTo>
                    <a:lnTo>
                      <a:pt x="770" y="1468"/>
                    </a:lnTo>
                    <a:lnTo>
                      <a:pt x="724" y="1503"/>
                    </a:lnTo>
                    <a:lnTo>
                      <a:pt x="713" y="1514"/>
                    </a:lnTo>
                    <a:lnTo>
                      <a:pt x="678" y="1514"/>
                    </a:lnTo>
                    <a:lnTo>
                      <a:pt x="678" y="1526"/>
                    </a:lnTo>
                    <a:lnTo>
                      <a:pt x="643" y="1549"/>
                    </a:lnTo>
                    <a:lnTo>
                      <a:pt x="643" y="1537"/>
                    </a:lnTo>
                    <a:lnTo>
                      <a:pt x="643" y="1549"/>
                    </a:lnTo>
                    <a:lnTo>
                      <a:pt x="632" y="1549"/>
                    </a:lnTo>
                    <a:lnTo>
                      <a:pt x="655" y="1629"/>
                    </a:lnTo>
                    <a:lnTo>
                      <a:pt x="649" y="1629"/>
                    </a:lnTo>
                    <a:lnTo>
                      <a:pt x="645" y="1629"/>
                    </a:lnTo>
                    <a:lnTo>
                      <a:pt x="643" y="1627"/>
                    </a:lnTo>
                    <a:lnTo>
                      <a:pt x="642" y="1627"/>
                    </a:lnTo>
                    <a:lnTo>
                      <a:pt x="640" y="1625"/>
                    </a:lnTo>
                    <a:lnTo>
                      <a:pt x="638" y="1623"/>
                    </a:lnTo>
                    <a:lnTo>
                      <a:pt x="636" y="1622"/>
                    </a:lnTo>
                    <a:lnTo>
                      <a:pt x="632" y="1618"/>
                    </a:lnTo>
                    <a:lnTo>
                      <a:pt x="632" y="1629"/>
                    </a:lnTo>
                    <a:lnTo>
                      <a:pt x="643" y="1652"/>
                    </a:lnTo>
                    <a:lnTo>
                      <a:pt x="655" y="1652"/>
                    </a:lnTo>
                    <a:lnTo>
                      <a:pt x="655" y="1673"/>
                    </a:lnTo>
                    <a:lnTo>
                      <a:pt x="666" y="1696"/>
                    </a:lnTo>
                    <a:lnTo>
                      <a:pt x="678" y="1731"/>
                    </a:lnTo>
                    <a:lnTo>
                      <a:pt x="678" y="1765"/>
                    </a:lnTo>
                    <a:lnTo>
                      <a:pt x="678" y="1777"/>
                    </a:lnTo>
                    <a:lnTo>
                      <a:pt x="690" y="1788"/>
                    </a:lnTo>
                    <a:lnTo>
                      <a:pt x="690" y="1777"/>
                    </a:lnTo>
                    <a:lnTo>
                      <a:pt x="724" y="1788"/>
                    </a:lnTo>
                    <a:lnTo>
                      <a:pt x="724" y="1777"/>
                    </a:lnTo>
                    <a:lnTo>
                      <a:pt x="747" y="1777"/>
                    </a:lnTo>
                    <a:lnTo>
                      <a:pt x="747" y="1773"/>
                    </a:lnTo>
                    <a:lnTo>
                      <a:pt x="747" y="1769"/>
                    </a:lnTo>
                    <a:lnTo>
                      <a:pt x="747" y="1765"/>
                    </a:lnTo>
                    <a:lnTo>
                      <a:pt x="749" y="1764"/>
                    </a:lnTo>
                    <a:lnTo>
                      <a:pt x="751" y="1762"/>
                    </a:lnTo>
                    <a:lnTo>
                      <a:pt x="755" y="1758"/>
                    </a:lnTo>
                    <a:lnTo>
                      <a:pt x="759" y="1754"/>
                    </a:lnTo>
                    <a:lnTo>
                      <a:pt x="816" y="1754"/>
                    </a:lnTo>
                    <a:lnTo>
                      <a:pt x="839" y="1731"/>
                    </a:lnTo>
                    <a:lnTo>
                      <a:pt x="837" y="1727"/>
                    </a:lnTo>
                    <a:lnTo>
                      <a:pt x="837" y="1723"/>
                    </a:lnTo>
                    <a:lnTo>
                      <a:pt x="837" y="1721"/>
                    </a:lnTo>
                    <a:lnTo>
                      <a:pt x="839" y="1719"/>
                    </a:lnTo>
                    <a:lnTo>
                      <a:pt x="841" y="1719"/>
                    </a:lnTo>
                    <a:lnTo>
                      <a:pt x="845" y="1719"/>
                    </a:lnTo>
                    <a:lnTo>
                      <a:pt x="851" y="1719"/>
                    </a:lnTo>
                    <a:lnTo>
                      <a:pt x="883" y="1708"/>
                    </a:lnTo>
                    <a:lnTo>
                      <a:pt x="929" y="1708"/>
                    </a:lnTo>
                    <a:lnTo>
                      <a:pt x="941" y="1719"/>
                    </a:lnTo>
                    <a:lnTo>
                      <a:pt x="945" y="1719"/>
                    </a:lnTo>
                    <a:lnTo>
                      <a:pt x="947" y="1719"/>
                    </a:lnTo>
                    <a:lnTo>
                      <a:pt x="951" y="1719"/>
                    </a:lnTo>
                    <a:lnTo>
                      <a:pt x="952" y="1719"/>
                    </a:lnTo>
                    <a:lnTo>
                      <a:pt x="956" y="1719"/>
                    </a:lnTo>
                    <a:lnTo>
                      <a:pt x="958" y="1719"/>
                    </a:lnTo>
                    <a:lnTo>
                      <a:pt x="962" y="1719"/>
                    </a:lnTo>
                    <a:lnTo>
                      <a:pt x="964" y="1719"/>
                    </a:lnTo>
                    <a:lnTo>
                      <a:pt x="964" y="1727"/>
                    </a:lnTo>
                    <a:lnTo>
                      <a:pt x="966" y="1733"/>
                    </a:lnTo>
                    <a:lnTo>
                      <a:pt x="968" y="1741"/>
                    </a:lnTo>
                    <a:lnTo>
                      <a:pt x="970" y="1744"/>
                    </a:lnTo>
                    <a:lnTo>
                      <a:pt x="974" y="1750"/>
                    </a:lnTo>
                    <a:lnTo>
                      <a:pt x="977" y="1756"/>
                    </a:lnTo>
                    <a:lnTo>
                      <a:pt x="983" y="1762"/>
                    </a:lnTo>
                    <a:lnTo>
                      <a:pt x="987" y="1765"/>
                    </a:lnTo>
                    <a:lnTo>
                      <a:pt x="999" y="1765"/>
                    </a:lnTo>
                    <a:lnTo>
                      <a:pt x="999" y="1754"/>
                    </a:lnTo>
                    <a:lnTo>
                      <a:pt x="1010" y="1754"/>
                    </a:lnTo>
                    <a:lnTo>
                      <a:pt x="1022" y="1742"/>
                    </a:lnTo>
                    <a:lnTo>
                      <a:pt x="1022" y="1748"/>
                    </a:lnTo>
                    <a:lnTo>
                      <a:pt x="1022" y="1752"/>
                    </a:lnTo>
                    <a:lnTo>
                      <a:pt x="1020" y="1758"/>
                    </a:lnTo>
                    <a:lnTo>
                      <a:pt x="1018" y="1762"/>
                    </a:lnTo>
                    <a:lnTo>
                      <a:pt x="1018" y="1765"/>
                    </a:lnTo>
                    <a:lnTo>
                      <a:pt x="1016" y="1769"/>
                    </a:lnTo>
                    <a:lnTo>
                      <a:pt x="1012" y="1773"/>
                    </a:lnTo>
                    <a:lnTo>
                      <a:pt x="1010" y="1777"/>
                    </a:lnTo>
                    <a:lnTo>
                      <a:pt x="999" y="1777"/>
                    </a:lnTo>
                    <a:lnTo>
                      <a:pt x="1022" y="1777"/>
                    </a:lnTo>
                    <a:lnTo>
                      <a:pt x="1033" y="1765"/>
                    </a:lnTo>
                    <a:lnTo>
                      <a:pt x="1031" y="1775"/>
                    </a:lnTo>
                    <a:lnTo>
                      <a:pt x="1029" y="1781"/>
                    </a:lnTo>
                    <a:lnTo>
                      <a:pt x="1025" y="1785"/>
                    </a:lnTo>
                    <a:lnTo>
                      <a:pt x="1023" y="1787"/>
                    </a:lnTo>
                    <a:lnTo>
                      <a:pt x="1023" y="1788"/>
                    </a:lnTo>
                    <a:lnTo>
                      <a:pt x="1025" y="1788"/>
                    </a:lnTo>
                    <a:lnTo>
                      <a:pt x="1033" y="1788"/>
                    </a:lnTo>
                    <a:lnTo>
                      <a:pt x="1045" y="1788"/>
                    </a:lnTo>
                    <a:lnTo>
                      <a:pt x="1045" y="1835"/>
                    </a:lnTo>
                    <a:lnTo>
                      <a:pt x="1056" y="1846"/>
                    </a:lnTo>
                    <a:lnTo>
                      <a:pt x="1079" y="1846"/>
                    </a:lnTo>
                    <a:lnTo>
                      <a:pt x="1079" y="1858"/>
                    </a:lnTo>
                    <a:lnTo>
                      <a:pt x="1114" y="1846"/>
                    </a:lnTo>
                    <a:lnTo>
                      <a:pt x="1125" y="1858"/>
                    </a:lnTo>
                    <a:lnTo>
                      <a:pt x="1148" y="1869"/>
                    </a:lnTo>
                    <a:lnTo>
                      <a:pt x="1137" y="1858"/>
                    </a:lnTo>
                    <a:lnTo>
                      <a:pt x="1160" y="1858"/>
                    </a:lnTo>
                    <a:lnTo>
                      <a:pt x="1194" y="1846"/>
                    </a:lnTo>
                    <a:lnTo>
                      <a:pt x="1206" y="1846"/>
                    </a:lnTo>
                    <a:lnTo>
                      <a:pt x="1206" y="1812"/>
                    </a:lnTo>
                    <a:lnTo>
                      <a:pt x="1217" y="1812"/>
                    </a:lnTo>
                    <a:lnTo>
                      <a:pt x="1217" y="1800"/>
                    </a:lnTo>
                    <a:lnTo>
                      <a:pt x="1229" y="1788"/>
                    </a:lnTo>
                    <a:lnTo>
                      <a:pt x="1233" y="1785"/>
                    </a:lnTo>
                    <a:lnTo>
                      <a:pt x="1238" y="1781"/>
                    </a:lnTo>
                    <a:lnTo>
                      <a:pt x="1242" y="1777"/>
                    </a:lnTo>
                    <a:lnTo>
                      <a:pt x="1244" y="1773"/>
                    </a:lnTo>
                    <a:lnTo>
                      <a:pt x="1248" y="1769"/>
                    </a:lnTo>
                    <a:lnTo>
                      <a:pt x="1250" y="1765"/>
                    </a:lnTo>
                    <a:lnTo>
                      <a:pt x="1250" y="1762"/>
                    </a:lnTo>
                    <a:lnTo>
                      <a:pt x="1252" y="1754"/>
                    </a:lnTo>
                    <a:lnTo>
                      <a:pt x="1263" y="1742"/>
                    </a:lnTo>
                    <a:lnTo>
                      <a:pt x="1275" y="1742"/>
                    </a:lnTo>
                    <a:lnTo>
                      <a:pt x="1275" y="1708"/>
                    </a:lnTo>
                    <a:lnTo>
                      <a:pt x="1286" y="1708"/>
                    </a:lnTo>
                    <a:lnTo>
                      <a:pt x="1286" y="1629"/>
                    </a:lnTo>
                    <a:lnTo>
                      <a:pt x="1283" y="1622"/>
                    </a:lnTo>
                    <a:lnTo>
                      <a:pt x="1281" y="1616"/>
                    </a:lnTo>
                    <a:lnTo>
                      <a:pt x="1279" y="1612"/>
                    </a:lnTo>
                    <a:lnTo>
                      <a:pt x="1277" y="1610"/>
                    </a:lnTo>
                    <a:lnTo>
                      <a:pt x="1275" y="1608"/>
                    </a:lnTo>
                    <a:lnTo>
                      <a:pt x="1273" y="1606"/>
                    </a:lnTo>
                    <a:lnTo>
                      <a:pt x="1269" y="1606"/>
                    </a:lnTo>
                    <a:lnTo>
                      <a:pt x="1263" y="1606"/>
                    </a:lnTo>
                    <a:lnTo>
                      <a:pt x="1263" y="1572"/>
                    </a:lnTo>
                    <a:lnTo>
                      <a:pt x="1240" y="1537"/>
                    </a:lnTo>
                    <a:lnTo>
                      <a:pt x="1229" y="1537"/>
                    </a:lnTo>
                    <a:lnTo>
                      <a:pt x="1229" y="1514"/>
                    </a:lnTo>
                    <a:lnTo>
                      <a:pt x="1194" y="1480"/>
                    </a:lnTo>
                    <a:lnTo>
                      <a:pt x="1183" y="1457"/>
                    </a:lnTo>
                    <a:lnTo>
                      <a:pt x="1183" y="1411"/>
                    </a:lnTo>
                    <a:lnTo>
                      <a:pt x="1171" y="1399"/>
                    </a:lnTo>
                    <a:lnTo>
                      <a:pt x="1160" y="1411"/>
                    </a:lnTo>
                    <a:lnTo>
                      <a:pt x="1160" y="1376"/>
                    </a:lnTo>
                    <a:lnTo>
                      <a:pt x="1148" y="1376"/>
                    </a:lnTo>
                    <a:lnTo>
                      <a:pt x="1148" y="1330"/>
                    </a:lnTo>
                    <a:lnTo>
                      <a:pt x="1137" y="1330"/>
                    </a:lnTo>
                    <a:lnTo>
                      <a:pt x="1125" y="1353"/>
                    </a:lnTo>
                    <a:lnTo>
                      <a:pt x="1125" y="1388"/>
                    </a:lnTo>
                    <a:lnTo>
                      <a:pt x="1114" y="1388"/>
                    </a:lnTo>
                    <a:lnTo>
                      <a:pt x="1114" y="1399"/>
                    </a:lnTo>
                    <a:lnTo>
                      <a:pt x="1125" y="1411"/>
                    </a:lnTo>
                    <a:lnTo>
                      <a:pt x="1114" y="1411"/>
                    </a:lnTo>
                    <a:lnTo>
                      <a:pt x="1102" y="1445"/>
                    </a:lnTo>
                    <a:lnTo>
                      <a:pt x="1102" y="1451"/>
                    </a:lnTo>
                    <a:lnTo>
                      <a:pt x="1100" y="1455"/>
                    </a:lnTo>
                    <a:lnTo>
                      <a:pt x="1098" y="1457"/>
                    </a:lnTo>
                    <a:lnTo>
                      <a:pt x="1096" y="1459"/>
                    </a:lnTo>
                    <a:lnTo>
                      <a:pt x="1093" y="1459"/>
                    </a:lnTo>
                    <a:lnTo>
                      <a:pt x="1089" y="1457"/>
                    </a:lnTo>
                    <a:lnTo>
                      <a:pt x="1085" y="1457"/>
                    </a:lnTo>
                    <a:lnTo>
                      <a:pt x="1079" y="1457"/>
                    </a:lnTo>
                    <a:lnTo>
                      <a:pt x="1073" y="1451"/>
                    </a:lnTo>
                    <a:lnTo>
                      <a:pt x="1068" y="1447"/>
                    </a:lnTo>
                    <a:lnTo>
                      <a:pt x="1062" y="1443"/>
                    </a:lnTo>
                    <a:lnTo>
                      <a:pt x="1056" y="1439"/>
                    </a:lnTo>
                    <a:lnTo>
                      <a:pt x="1050" y="1435"/>
                    </a:lnTo>
                    <a:lnTo>
                      <a:pt x="1045" y="1432"/>
                    </a:lnTo>
                    <a:lnTo>
                      <a:pt x="1039" y="1428"/>
                    </a:lnTo>
                    <a:lnTo>
                      <a:pt x="1033" y="1422"/>
                    </a:lnTo>
                    <a:lnTo>
                      <a:pt x="1027" y="1422"/>
                    </a:lnTo>
                    <a:lnTo>
                      <a:pt x="1022" y="1420"/>
                    </a:lnTo>
                    <a:lnTo>
                      <a:pt x="1018" y="1420"/>
                    </a:lnTo>
                    <a:lnTo>
                      <a:pt x="1014" y="1416"/>
                    </a:lnTo>
                    <a:lnTo>
                      <a:pt x="1012" y="1414"/>
                    </a:lnTo>
                    <a:lnTo>
                      <a:pt x="1012" y="1411"/>
                    </a:lnTo>
                    <a:lnTo>
                      <a:pt x="1010" y="1405"/>
                    </a:lnTo>
                    <a:lnTo>
                      <a:pt x="1010" y="1399"/>
                    </a:lnTo>
                    <a:lnTo>
                      <a:pt x="999" y="1399"/>
                    </a:lnTo>
                    <a:lnTo>
                      <a:pt x="1022" y="1376"/>
                    </a:lnTo>
                    <a:lnTo>
                      <a:pt x="1022" y="1364"/>
                    </a:lnTo>
                    <a:lnTo>
                      <a:pt x="1022" y="1376"/>
                    </a:lnTo>
                    <a:lnTo>
                      <a:pt x="1022" y="1364"/>
                    </a:lnTo>
                    <a:lnTo>
                      <a:pt x="1033" y="1364"/>
                    </a:lnTo>
                    <a:lnTo>
                      <a:pt x="1022" y="1353"/>
                    </a:lnTo>
                    <a:lnTo>
                      <a:pt x="1016" y="1353"/>
                    </a:lnTo>
                    <a:lnTo>
                      <a:pt x="1014" y="1349"/>
                    </a:lnTo>
                    <a:lnTo>
                      <a:pt x="1010" y="1347"/>
                    </a:lnTo>
                    <a:lnTo>
                      <a:pt x="1010" y="1345"/>
                    </a:lnTo>
                    <a:lnTo>
                      <a:pt x="1010" y="1343"/>
                    </a:lnTo>
                    <a:lnTo>
                      <a:pt x="1010" y="1347"/>
                    </a:lnTo>
                    <a:lnTo>
                      <a:pt x="1010" y="1353"/>
                    </a:lnTo>
                    <a:lnTo>
                      <a:pt x="999" y="1341"/>
                    </a:lnTo>
                    <a:lnTo>
                      <a:pt x="993" y="1343"/>
                    </a:lnTo>
                    <a:lnTo>
                      <a:pt x="991" y="1345"/>
                    </a:lnTo>
                    <a:lnTo>
                      <a:pt x="987" y="1349"/>
                    </a:lnTo>
                    <a:lnTo>
                      <a:pt x="987" y="1351"/>
                    </a:lnTo>
                    <a:lnTo>
                      <a:pt x="987" y="1353"/>
                    </a:lnTo>
                    <a:lnTo>
                      <a:pt x="987" y="1349"/>
                    </a:lnTo>
                    <a:lnTo>
                      <a:pt x="987" y="1341"/>
                    </a:lnTo>
                    <a:lnTo>
                      <a:pt x="964" y="1341"/>
                    </a:lnTo>
                    <a:lnTo>
                      <a:pt x="964" y="1332"/>
                    </a:lnTo>
                    <a:lnTo>
                      <a:pt x="960" y="1328"/>
                    </a:lnTo>
                    <a:lnTo>
                      <a:pt x="954" y="1330"/>
                    </a:lnTo>
                    <a:lnTo>
                      <a:pt x="949" y="1334"/>
                    </a:lnTo>
                    <a:lnTo>
                      <a:pt x="943" y="1338"/>
                    </a:lnTo>
                    <a:lnTo>
                      <a:pt x="937" y="1345"/>
                    </a:lnTo>
                    <a:lnTo>
                      <a:pt x="933" y="1349"/>
                    </a:lnTo>
                    <a:lnTo>
                      <a:pt x="929" y="1353"/>
                    </a:lnTo>
                    <a:lnTo>
                      <a:pt x="924" y="1353"/>
                    </a:lnTo>
                    <a:lnTo>
                      <a:pt x="920" y="1355"/>
                    </a:lnTo>
                    <a:lnTo>
                      <a:pt x="916" y="1355"/>
                    </a:lnTo>
                    <a:lnTo>
                      <a:pt x="914" y="1357"/>
                    </a:lnTo>
                    <a:lnTo>
                      <a:pt x="914" y="1361"/>
                    </a:lnTo>
                    <a:lnTo>
                      <a:pt x="912" y="1364"/>
                    </a:lnTo>
                    <a:lnTo>
                      <a:pt x="910" y="1370"/>
                    </a:lnTo>
                    <a:lnTo>
                      <a:pt x="906" y="1376"/>
                    </a:lnTo>
                    <a:lnTo>
                      <a:pt x="895" y="1376"/>
                    </a:lnTo>
                    <a:lnTo>
                      <a:pt x="895" y="1380"/>
                    </a:lnTo>
                    <a:lnTo>
                      <a:pt x="895" y="1382"/>
                    </a:lnTo>
                    <a:lnTo>
                      <a:pt x="895" y="1386"/>
                    </a:lnTo>
                    <a:lnTo>
                      <a:pt x="895" y="1388"/>
                    </a:lnTo>
                    <a:lnTo>
                      <a:pt x="895" y="1391"/>
                    </a:lnTo>
                    <a:lnTo>
                      <a:pt x="895" y="1393"/>
                    </a:lnTo>
                    <a:lnTo>
                      <a:pt x="895" y="1397"/>
                    </a:lnTo>
                    <a:lnTo>
                      <a:pt x="895" y="1399"/>
                    </a:lnTo>
                    <a:close/>
                    <a:moveTo>
                      <a:pt x="643" y="871"/>
                    </a:moveTo>
                    <a:lnTo>
                      <a:pt x="632" y="871"/>
                    </a:lnTo>
                    <a:lnTo>
                      <a:pt x="632" y="877"/>
                    </a:lnTo>
                    <a:lnTo>
                      <a:pt x="632" y="879"/>
                    </a:lnTo>
                    <a:lnTo>
                      <a:pt x="632" y="883"/>
                    </a:lnTo>
                    <a:lnTo>
                      <a:pt x="630" y="883"/>
                    </a:lnTo>
                    <a:lnTo>
                      <a:pt x="628" y="883"/>
                    </a:lnTo>
                    <a:lnTo>
                      <a:pt x="626" y="883"/>
                    </a:lnTo>
                    <a:lnTo>
                      <a:pt x="620" y="883"/>
                    </a:lnTo>
                    <a:lnTo>
                      <a:pt x="620" y="891"/>
                    </a:lnTo>
                    <a:lnTo>
                      <a:pt x="622" y="896"/>
                    </a:lnTo>
                    <a:lnTo>
                      <a:pt x="622" y="900"/>
                    </a:lnTo>
                    <a:lnTo>
                      <a:pt x="622" y="902"/>
                    </a:lnTo>
                    <a:lnTo>
                      <a:pt x="620" y="904"/>
                    </a:lnTo>
                    <a:lnTo>
                      <a:pt x="619" y="906"/>
                    </a:lnTo>
                    <a:lnTo>
                      <a:pt x="615" y="906"/>
                    </a:lnTo>
                    <a:lnTo>
                      <a:pt x="609" y="906"/>
                    </a:lnTo>
                    <a:lnTo>
                      <a:pt x="597" y="894"/>
                    </a:lnTo>
                    <a:lnTo>
                      <a:pt x="594" y="898"/>
                    </a:lnTo>
                    <a:lnTo>
                      <a:pt x="590" y="902"/>
                    </a:lnTo>
                    <a:lnTo>
                      <a:pt x="588" y="904"/>
                    </a:lnTo>
                    <a:lnTo>
                      <a:pt x="586" y="906"/>
                    </a:lnTo>
                    <a:lnTo>
                      <a:pt x="586" y="910"/>
                    </a:lnTo>
                    <a:lnTo>
                      <a:pt x="586" y="912"/>
                    </a:lnTo>
                    <a:lnTo>
                      <a:pt x="586" y="917"/>
                    </a:lnTo>
                    <a:lnTo>
                      <a:pt x="574" y="917"/>
                    </a:lnTo>
                    <a:lnTo>
                      <a:pt x="574" y="929"/>
                    </a:lnTo>
                    <a:lnTo>
                      <a:pt x="563" y="929"/>
                    </a:lnTo>
                    <a:lnTo>
                      <a:pt x="563" y="964"/>
                    </a:lnTo>
                    <a:lnTo>
                      <a:pt x="569" y="964"/>
                    </a:lnTo>
                    <a:lnTo>
                      <a:pt x="571" y="964"/>
                    </a:lnTo>
                    <a:lnTo>
                      <a:pt x="572" y="964"/>
                    </a:lnTo>
                    <a:lnTo>
                      <a:pt x="574" y="964"/>
                    </a:lnTo>
                    <a:lnTo>
                      <a:pt x="574" y="962"/>
                    </a:lnTo>
                    <a:lnTo>
                      <a:pt x="574" y="960"/>
                    </a:lnTo>
                    <a:lnTo>
                      <a:pt x="574" y="958"/>
                    </a:lnTo>
                    <a:lnTo>
                      <a:pt x="574" y="952"/>
                    </a:lnTo>
                    <a:lnTo>
                      <a:pt x="578" y="948"/>
                    </a:lnTo>
                    <a:lnTo>
                      <a:pt x="582" y="944"/>
                    </a:lnTo>
                    <a:lnTo>
                      <a:pt x="584" y="940"/>
                    </a:lnTo>
                    <a:lnTo>
                      <a:pt x="586" y="940"/>
                    </a:lnTo>
                    <a:lnTo>
                      <a:pt x="586" y="942"/>
                    </a:lnTo>
                    <a:lnTo>
                      <a:pt x="586" y="946"/>
                    </a:lnTo>
                    <a:lnTo>
                      <a:pt x="586" y="952"/>
                    </a:lnTo>
                    <a:lnTo>
                      <a:pt x="592" y="952"/>
                    </a:lnTo>
                    <a:lnTo>
                      <a:pt x="594" y="952"/>
                    </a:lnTo>
                    <a:lnTo>
                      <a:pt x="595" y="952"/>
                    </a:lnTo>
                    <a:lnTo>
                      <a:pt x="597" y="952"/>
                    </a:lnTo>
                    <a:lnTo>
                      <a:pt x="597" y="950"/>
                    </a:lnTo>
                    <a:lnTo>
                      <a:pt x="597" y="948"/>
                    </a:lnTo>
                    <a:lnTo>
                      <a:pt x="597" y="946"/>
                    </a:lnTo>
                    <a:lnTo>
                      <a:pt x="597" y="940"/>
                    </a:lnTo>
                    <a:lnTo>
                      <a:pt x="609" y="940"/>
                    </a:lnTo>
                    <a:lnTo>
                      <a:pt x="609" y="937"/>
                    </a:lnTo>
                    <a:lnTo>
                      <a:pt x="609" y="933"/>
                    </a:lnTo>
                    <a:lnTo>
                      <a:pt x="609" y="931"/>
                    </a:lnTo>
                    <a:lnTo>
                      <a:pt x="609" y="929"/>
                    </a:lnTo>
                    <a:lnTo>
                      <a:pt x="611" y="929"/>
                    </a:lnTo>
                    <a:lnTo>
                      <a:pt x="613" y="929"/>
                    </a:lnTo>
                    <a:lnTo>
                      <a:pt x="617" y="929"/>
                    </a:lnTo>
                    <a:lnTo>
                      <a:pt x="620" y="929"/>
                    </a:lnTo>
                    <a:lnTo>
                      <a:pt x="620" y="933"/>
                    </a:lnTo>
                    <a:lnTo>
                      <a:pt x="620" y="935"/>
                    </a:lnTo>
                    <a:lnTo>
                      <a:pt x="620" y="939"/>
                    </a:lnTo>
                    <a:lnTo>
                      <a:pt x="620" y="940"/>
                    </a:lnTo>
                    <a:lnTo>
                      <a:pt x="620" y="944"/>
                    </a:lnTo>
                    <a:lnTo>
                      <a:pt x="620" y="946"/>
                    </a:lnTo>
                    <a:lnTo>
                      <a:pt x="620" y="950"/>
                    </a:lnTo>
                    <a:lnTo>
                      <a:pt x="620" y="952"/>
                    </a:lnTo>
                    <a:lnTo>
                      <a:pt x="632" y="964"/>
                    </a:lnTo>
                    <a:lnTo>
                      <a:pt x="632" y="975"/>
                    </a:lnTo>
                    <a:lnTo>
                      <a:pt x="643" y="975"/>
                    </a:lnTo>
                    <a:lnTo>
                      <a:pt x="643" y="987"/>
                    </a:lnTo>
                    <a:lnTo>
                      <a:pt x="655" y="987"/>
                    </a:lnTo>
                    <a:lnTo>
                      <a:pt x="655" y="975"/>
                    </a:lnTo>
                    <a:lnTo>
                      <a:pt x="666" y="975"/>
                    </a:lnTo>
                    <a:lnTo>
                      <a:pt x="666" y="969"/>
                    </a:lnTo>
                    <a:lnTo>
                      <a:pt x="665" y="964"/>
                    </a:lnTo>
                    <a:lnTo>
                      <a:pt x="663" y="960"/>
                    </a:lnTo>
                    <a:lnTo>
                      <a:pt x="661" y="956"/>
                    </a:lnTo>
                    <a:lnTo>
                      <a:pt x="657" y="952"/>
                    </a:lnTo>
                    <a:lnTo>
                      <a:pt x="653" y="950"/>
                    </a:lnTo>
                    <a:lnTo>
                      <a:pt x="649" y="946"/>
                    </a:lnTo>
                    <a:lnTo>
                      <a:pt x="643" y="940"/>
                    </a:lnTo>
                    <a:lnTo>
                      <a:pt x="643" y="929"/>
                    </a:lnTo>
                    <a:lnTo>
                      <a:pt x="649" y="929"/>
                    </a:lnTo>
                    <a:lnTo>
                      <a:pt x="651" y="929"/>
                    </a:lnTo>
                    <a:lnTo>
                      <a:pt x="653" y="929"/>
                    </a:lnTo>
                    <a:lnTo>
                      <a:pt x="655" y="929"/>
                    </a:lnTo>
                    <a:lnTo>
                      <a:pt x="655" y="931"/>
                    </a:lnTo>
                    <a:lnTo>
                      <a:pt x="655" y="933"/>
                    </a:lnTo>
                    <a:lnTo>
                      <a:pt x="655" y="937"/>
                    </a:lnTo>
                    <a:lnTo>
                      <a:pt x="655" y="940"/>
                    </a:lnTo>
                    <a:lnTo>
                      <a:pt x="659" y="940"/>
                    </a:lnTo>
                    <a:lnTo>
                      <a:pt x="663" y="940"/>
                    </a:lnTo>
                    <a:lnTo>
                      <a:pt x="665" y="940"/>
                    </a:lnTo>
                    <a:lnTo>
                      <a:pt x="666" y="940"/>
                    </a:lnTo>
                    <a:lnTo>
                      <a:pt x="666" y="942"/>
                    </a:lnTo>
                    <a:lnTo>
                      <a:pt x="666" y="944"/>
                    </a:lnTo>
                    <a:lnTo>
                      <a:pt x="666" y="948"/>
                    </a:lnTo>
                    <a:lnTo>
                      <a:pt x="666" y="952"/>
                    </a:lnTo>
                    <a:lnTo>
                      <a:pt x="678" y="917"/>
                    </a:lnTo>
                    <a:lnTo>
                      <a:pt x="666" y="906"/>
                    </a:lnTo>
                    <a:lnTo>
                      <a:pt x="666" y="898"/>
                    </a:lnTo>
                    <a:lnTo>
                      <a:pt x="666" y="891"/>
                    </a:lnTo>
                    <a:lnTo>
                      <a:pt x="666" y="885"/>
                    </a:lnTo>
                    <a:lnTo>
                      <a:pt x="665" y="881"/>
                    </a:lnTo>
                    <a:lnTo>
                      <a:pt x="663" y="877"/>
                    </a:lnTo>
                    <a:lnTo>
                      <a:pt x="659" y="873"/>
                    </a:lnTo>
                    <a:lnTo>
                      <a:pt x="651" y="873"/>
                    </a:lnTo>
                    <a:lnTo>
                      <a:pt x="643" y="871"/>
                    </a:lnTo>
                    <a:close/>
                    <a:moveTo>
                      <a:pt x="505" y="848"/>
                    </a:moveTo>
                    <a:lnTo>
                      <a:pt x="505" y="854"/>
                    </a:lnTo>
                    <a:lnTo>
                      <a:pt x="505" y="860"/>
                    </a:lnTo>
                    <a:lnTo>
                      <a:pt x="505" y="866"/>
                    </a:lnTo>
                    <a:lnTo>
                      <a:pt x="505" y="871"/>
                    </a:lnTo>
                    <a:lnTo>
                      <a:pt x="505" y="877"/>
                    </a:lnTo>
                    <a:lnTo>
                      <a:pt x="505" y="883"/>
                    </a:lnTo>
                    <a:lnTo>
                      <a:pt x="505" y="889"/>
                    </a:lnTo>
                    <a:lnTo>
                      <a:pt x="505" y="894"/>
                    </a:lnTo>
                    <a:lnTo>
                      <a:pt x="501" y="898"/>
                    </a:lnTo>
                    <a:lnTo>
                      <a:pt x="498" y="902"/>
                    </a:lnTo>
                    <a:lnTo>
                      <a:pt x="494" y="906"/>
                    </a:lnTo>
                    <a:lnTo>
                      <a:pt x="490" y="910"/>
                    </a:lnTo>
                    <a:lnTo>
                      <a:pt x="488" y="914"/>
                    </a:lnTo>
                    <a:lnTo>
                      <a:pt x="484" y="917"/>
                    </a:lnTo>
                    <a:lnTo>
                      <a:pt x="484" y="923"/>
                    </a:lnTo>
                    <a:lnTo>
                      <a:pt x="482" y="929"/>
                    </a:lnTo>
                    <a:lnTo>
                      <a:pt x="471" y="929"/>
                    </a:lnTo>
                    <a:lnTo>
                      <a:pt x="471" y="940"/>
                    </a:lnTo>
                    <a:lnTo>
                      <a:pt x="459" y="929"/>
                    </a:lnTo>
                    <a:lnTo>
                      <a:pt x="463" y="925"/>
                    </a:lnTo>
                    <a:lnTo>
                      <a:pt x="467" y="923"/>
                    </a:lnTo>
                    <a:lnTo>
                      <a:pt x="469" y="921"/>
                    </a:lnTo>
                    <a:lnTo>
                      <a:pt x="469" y="919"/>
                    </a:lnTo>
                    <a:lnTo>
                      <a:pt x="471" y="917"/>
                    </a:lnTo>
                    <a:lnTo>
                      <a:pt x="471" y="914"/>
                    </a:lnTo>
                    <a:lnTo>
                      <a:pt x="471" y="912"/>
                    </a:lnTo>
                    <a:lnTo>
                      <a:pt x="471" y="906"/>
                    </a:lnTo>
                    <a:lnTo>
                      <a:pt x="475" y="902"/>
                    </a:lnTo>
                    <a:lnTo>
                      <a:pt x="476" y="896"/>
                    </a:lnTo>
                    <a:lnTo>
                      <a:pt x="478" y="893"/>
                    </a:lnTo>
                    <a:lnTo>
                      <a:pt x="480" y="889"/>
                    </a:lnTo>
                    <a:lnTo>
                      <a:pt x="480" y="885"/>
                    </a:lnTo>
                    <a:lnTo>
                      <a:pt x="482" y="881"/>
                    </a:lnTo>
                    <a:lnTo>
                      <a:pt x="482" y="877"/>
                    </a:lnTo>
                    <a:lnTo>
                      <a:pt x="482" y="871"/>
                    </a:lnTo>
                    <a:lnTo>
                      <a:pt x="486" y="870"/>
                    </a:lnTo>
                    <a:lnTo>
                      <a:pt x="488" y="866"/>
                    </a:lnTo>
                    <a:lnTo>
                      <a:pt x="492" y="864"/>
                    </a:lnTo>
                    <a:lnTo>
                      <a:pt x="494" y="860"/>
                    </a:lnTo>
                    <a:lnTo>
                      <a:pt x="498" y="858"/>
                    </a:lnTo>
                    <a:lnTo>
                      <a:pt x="500" y="854"/>
                    </a:lnTo>
                    <a:lnTo>
                      <a:pt x="503" y="852"/>
                    </a:lnTo>
                    <a:lnTo>
                      <a:pt x="505" y="848"/>
                    </a:lnTo>
                    <a:close/>
                    <a:moveTo>
                      <a:pt x="609" y="802"/>
                    </a:moveTo>
                    <a:lnTo>
                      <a:pt x="605" y="802"/>
                    </a:lnTo>
                    <a:lnTo>
                      <a:pt x="601" y="802"/>
                    </a:lnTo>
                    <a:lnTo>
                      <a:pt x="599" y="802"/>
                    </a:lnTo>
                    <a:lnTo>
                      <a:pt x="597" y="802"/>
                    </a:lnTo>
                    <a:lnTo>
                      <a:pt x="597" y="804"/>
                    </a:lnTo>
                    <a:lnTo>
                      <a:pt x="597" y="806"/>
                    </a:lnTo>
                    <a:lnTo>
                      <a:pt x="597" y="810"/>
                    </a:lnTo>
                    <a:lnTo>
                      <a:pt x="597" y="814"/>
                    </a:lnTo>
                    <a:lnTo>
                      <a:pt x="603" y="814"/>
                    </a:lnTo>
                    <a:lnTo>
                      <a:pt x="607" y="814"/>
                    </a:lnTo>
                    <a:lnTo>
                      <a:pt x="609" y="816"/>
                    </a:lnTo>
                    <a:lnTo>
                      <a:pt x="611" y="816"/>
                    </a:lnTo>
                    <a:lnTo>
                      <a:pt x="613" y="818"/>
                    </a:lnTo>
                    <a:lnTo>
                      <a:pt x="615" y="820"/>
                    </a:lnTo>
                    <a:lnTo>
                      <a:pt x="617" y="822"/>
                    </a:lnTo>
                    <a:lnTo>
                      <a:pt x="620" y="825"/>
                    </a:lnTo>
                    <a:lnTo>
                      <a:pt x="609" y="848"/>
                    </a:lnTo>
                    <a:lnTo>
                      <a:pt x="620" y="848"/>
                    </a:lnTo>
                    <a:lnTo>
                      <a:pt x="620" y="860"/>
                    </a:lnTo>
                    <a:lnTo>
                      <a:pt x="626" y="860"/>
                    </a:lnTo>
                    <a:lnTo>
                      <a:pt x="628" y="860"/>
                    </a:lnTo>
                    <a:lnTo>
                      <a:pt x="630" y="860"/>
                    </a:lnTo>
                    <a:lnTo>
                      <a:pt x="632" y="860"/>
                    </a:lnTo>
                    <a:lnTo>
                      <a:pt x="632" y="858"/>
                    </a:lnTo>
                    <a:lnTo>
                      <a:pt x="632" y="854"/>
                    </a:lnTo>
                    <a:lnTo>
                      <a:pt x="632" y="848"/>
                    </a:lnTo>
                    <a:lnTo>
                      <a:pt x="632" y="843"/>
                    </a:lnTo>
                    <a:lnTo>
                      <a:pt x="632" y="837"/>
                    </a:lnTo>
                    <a:lnTo>
                      <a:pt x="632" y="831"/>
                    </a:lnTo>
                    <a:lnTo>
                      <a:pt x="632" y="825"/>
                    </a:lnTo>
                    <a:lnTo>
                      <a:pt x="632" y="820"/>
                    </a:lnTo>
                    <a:lnTo>
                      <a:pt x="632" y="814"/>
                    </a:lnTo>
                    <a:lnTo>
                      <a:pt x="632" y="808"/>
                    </a:lnTo>
                    <a:lnTo>
                      <a:pt x="632" y="802"/>
                    </a:lnTo>
                    <a:lnTo>
                      <a:pt x="609" y="802"/>
                    </a:lnTo>
                    <a:close/>
                    <a:moveTo>
                      <a:pt x="540" y="802"/>
                    </a:moveTo>
                    <a:lnTo>
                      <a:pt x="536" y="802"/>
                    </a:lnTo>
                    <a:lnTo>
                      <a:pt x="532" y="804"/>
                    </a:lnTo>
                    <a:lnTo>
                      <a:pt x="530" y="804"/>
                    </a:lnTo>
                    <a:lnTo>
                      <a:pt x="528" y="802"/>
                    </a:lnTo>
                    <a:lnTo>
                      <a:pt x="528" y="800"/>
                    </a:lnTo>
                    <a:lnTo>
                      <a:pt x="528" y="797"/>
                    </a:lnTo>
                    <a:lnTo>
                      <a:pt x="528" y="791"/>
                    </a:lnTo>
                    <a:lnTo>
                      <a:pt x="517" y="791"/>
                    </a:lnTo>
                    <a:lnTo>
                      <a:pt x="505" y="802"/>
                    </a:lnTo>
                    <a:lnTo>
                      <a:pt x="509" y="806"/>
                    </a:lnTo>
                    <a:lnTo>
                      <a:pt x="513" y="810"/>
                    </a:lnTo>
                    <a:lnTo>
                      <a:pt x="515" y="812"/>
                    </a:lnTo>
                    <a:lnTo>
                      <a:pt x="517" y="814"/>
                    </a:lnTo>
                    <a:lnTo>
                      <a:pt x="521" y="814"/>
                    </a:lnTo>
                    <a:lnTo>
                      <a:pt x="524" y="814"/>
                    </a:lnTo>
                    <a:lnTo>
                      <a:pt x="528" y="814"/>
                    </a:lnTo>
                    <a:lnTo>
                      <a:pt x="528" y="818"/>
                    </a:lnTo>
                    <a:lnTo>
                      <a:pt x="528" y="820"/>
                    </a:lnTo>
                    <a:lnTo>
                      <a:pt x="528" y="823"/>
                    </a:lnTo>
                    <a:lnTo>
                      <a:pt x="528" y="825"/>
                    </a:lnTo>
                    <a:lnTo>
                      <a:pt x="528" y="829"/>
                    </a:lnTo>
                    <a:lnTo>
                      <a:pt x="528" y="831"/>
                    </a:lnTo>
                    <a:lnTo>
                      <a:pt x="528" y="835"/>
                    </a:lnTo>
                    <a:lnTo>
                      <a:pt x="528" y="837"/>
                    </a:lnTo>
                    <a:lnTo>
                      <a:pt x="540" y="837"/>
                    </a:lnTo>
                    <a:lnTo>
                      <a:pt x="540" y="833"/>
                    </a:lnTo>
                    <a:lnTo>
                      <a:pt x="540" y="829"/>
                    </a:lnTo>
                    <a:lnTo>
                      <a:pt x="540" y="825"/>
                    </a:lnTo>
                    <a:lnTo>
                      <a:pt x="540" y="820"/>
                    </a:lnTo>
                    <a:lnTo>
                      <a:pt x="540" y="816"/>
                    </a:lnTo>
                    <a:lnTo>
                      <a:pt x="540" y="812"/>
                    </a:lnTo>
                    <a:lnTo>
                      <a:pt x="540" y="808"/>
                    </a:lnTo>
                    <a:lnTo>
                      <a:pt x="540" y="802"/>
                    </a:lnTo>
                    <a:close/>
                    <a:moveTo>
                      <a:pt x="448" y="1010"/>
                    </a:moveTo>
                    <a:lnTo>
                      <a:pt x="446" y="1013"/>
                    </a:lnTo>
                    <a:lnTo>
                      <a:pt x="442" y="1015"/>
                    </a:lnTo>
                    <a:lnTo>
                      <a:pt x="440" y="1017"/>
                    </a:lnTo>
                    <a:lnTo>
                      <a:pt x="438" y="1019"/>
                    </a:lnTo>
                    <a:lnTo>
                      <a:pt x="438" y="1021"/>
                    </a:lnTo>
                    <a:lnTo>
                      <a:pt x="438" y="1025"/>
                    </a:lnTo>
                    <a:lnTo>
                      <a:pt x="436" y="1027"/>
                    </a:lnTo>
                    <a:lnTo>
                      <a:pt x="436" y="1033"/>
                    </a:lnTo>
                    <a:lnTo>
                      <a:pt x="432" y="1036"/>
                    </a:lnTo>
                    <a:lnTo>
                      <a:pt x="428" y="1040"/>
                    </a:lnTo>
                    <a:lnTo>
                      <a:pt x="423" y="1044"/>
                    </a:lnTo>
                    <a:lnTo>
                      <a:pt x="421" y="1048"/>
                    </a:lnTo>
                    <a:lnTo>
                      <a:pt x="417" y="1052"/>
                    </a:lnTo>
                    <a:lnTo>
                      <a:pt x="415" y="1056"/>
                    </a:lnTo>
                    <a:lnTo>
                      <a:pt x="415" y="1059"/>
                    </a:lnTo>
                    <a:lnTo>
                      <a:pt x="415" y="1067"/>
                    </a:lnTo>
                    <a:lnTo>
                      <a:pt x="404" y="1067"/>
                    </a:lnTo>
                    <a:lnTo>
                      <a:pt x="404" y="1071"/>
                    </a:lnTo>
                    <a:lnTo>
                      <a:pt x="404" y="1075"/>
                    </a:lnTo>
                    <a:lnTo>
                      <a:pt x="404" y="1077"/>
                    </a:lnTo>
                    <a:lnTo>
                      <a:pt x="404" y="1079"/>
                    </a:lnTo>
                    <a:lnTo>
                      <a:pt x="402" y="1079"/>
                    </a:lnTo>
                    <a:lnTo>
                      <a:pt x="400" y="1079"/>
                    </a:lnTo>
                    <a:lnTo>
                      <a:pt x="396" y="1079"/>
                    </a:lnTo>
                    <a:lnTo>
                      <a:pt x="392" y="1079"/>
                    </a:lnTo>
                    <a:lnTo>
                      <a:pt x="381" y="1090"/>
                    </a:lnTo>
                    <a:lnTo>
                      <a:pt x="381" y="1102"/>
                    </a:lnTo>
                    <a:lnTo>
                      <a:pt x="369" y="1102"/>
                    </a:lnTo>
                    <a:lnTo>
                      <a:pt x="369" y="1125"/>
                    </a:lnTo>
                    <a:lnTo>
                      <a:pt x="357" y="1125"/>
                    </a:lnTo>
                    <a:lnTo>
                      <a:pt x="356" y="1130"/>
                    </a:lnTo>
                    <a:lnTo>
                      <a:pt x="354" y="1134"/>
                    </a:lnTo>
                    <a:lnTo>
                      <a:pt x="350" y="1136"/>
                    </a:lnTo>
                    <a:lnTo>
                      <a:pt x="346" y="1138"/>
                    </a:lnTo>
                    <a:lnTo>
                      <a:pt x="340" y="1138"/>
                    </a:lnTo>
                    <a:lnTo>
                      <a:pt x="334" y="1136"/>
                    </a:lnTo>
                    <a:lnTo>
                      <a:pt x="329" y="1136"/>
                    </a:lnTo>
                    <a:lnTo>
                      <a:pt x="323" y="1136"/>
                    </a:lnTo>
                    <a:lnTo>
                      <a:pt x="319" y="1140"/>
                    </a:lnTo>
                    <a:lnTo>
                      <a:pt x="317" y="1144"/>
                    </a:lnTo>
                    <a:lnTo>
                      <a:pt x="315" y="1148"/>
                    </a:lnTo>
                    <a:lnTo>
                      <a:pt x="313" y="1152"/>
                    </a:lnTo>
                    <a:lnTo>
                      <a:pt x="313" y="1155"/>
                    </a:lnTo>
                    <a:lnTo>
                      <a:pt x="311" y="1159"/>
                    </a:lnTo>
                    <a:lnTo>
                      <a:pt x="311" y="1165"/>
                    </a:lnTo>
                    <a:lnTo>
                      <a:pt x="311" y="1171"/>
                    </a:lnTo>
                    <a:lnTo>
                      <a:pt x="323" y="1182"/>
                    </a:lnTo>
                    <a:lnTo>
                      <a:pt x="346" y="1215"/>
                    </a:lnTo>
                    <a:lnTo>
                      <a:pt x="357" y="1215"/>
                    </a:lnTo>
                    <a:lnTo>
                      <a:pt x="357" y="1223"/>
                    </a:lnTo>
                    <a:lnTo>
                      <a:pt x="359" y="1226"/>
                    </a:lnTo>
                    <a:lnTo>
                      <a:pt x="361" y="1230"/>
                    </a:lnTo>
                    <a:lnTo>
                      <a:pt x="363" y="1232"/>
                    </a:lnTo>
                    <a:lnTo>
                      <a:pt x="365" y="1236"/>
                    </a:lnTo>
                    <a:lnTo>
                      <a:pt x="367" y="1240"/>
                    </a:lnTo>
                    <a:lnTo>
                      <a:pt x="367" y="1244"/>
                    </a:lnTo>
                    <a:lnTo>
                      <a:pt x="369" y="1249"/>
                    </a:lnTo>
                    <a:lnTo>
                      <a:pt x="404" y="1249"/>
                    </a:lnTo>
                    <a:lnTo>
                      <a:pt x="402" y="1255"/>
                    </a:lnTo>
                    <a:lnTo>
                      <a:pt x="402" y="1259"/>
                    </a:lnTo>
                    <a:lnTo>
                      <a:pt x="402" y="1261"/>
                    </a:lnTo>
                    <a:lnTo>
                      <a:pt x="404" y="1261"/>
                    </a:lnTo>
                    <a:lnTo>
                      <a:pt x="404" y="1263"/>
                    </a:lnTo>
                    <a:lnTo>
                      <a:pt x="405" y="1263"/>
                    </a:lnTo>
                    <a:lnTo>
                      <a:pt x="409" y="1261"/>
                    </a:lnTo>
                    <a:lnTo>
                      <a:pt x="415" y="1261"/>
                    </a:lnTo>
                    <a:lnTo>
                      <a:pt x="423" y="1253"/>
                    </a:lnTo>
                    <a:lnTo>
                      <a:pt x="432" y="1249"/>
                    </a:lnTo>
                    <a:lnTo>
                      <a:pt x="440" y="1247"/>
                    </a:lnTo>
                    <a:lnTo>
                      <a:pt x="450" y="1247"/>
                    </a:lnTo>
                    <a:lnTo>
                      <a:pt x="457" y="1249"/>
                    </a:lnTo>
                    <a:lnTo>
                      <a:pt x="465" y="1253"/>
                    </a:lnTo>
                    <a:lnTo>
                      <a:pt x="475" y="1257"/>
                    </a:lnTo>
                    <a:lnTo>
                      <a:pt x="482" y="1261"/>
                    </a:lnTo>
                    <a:lnTo>
                      <a:pt x="482" y="1249"/>
                    </a:lnTo>
                    <a:lnTo>
                      <a:pt x="494" y="1249"/>
                    </a:lnTo>
                    <a:lnTo>
                      <a:pt x="505" y="1261"/>
                    </a:lnTo>
                    <a:lnTo>
                      <a:pt x="505" y="1251"/>
                    </a:lnTo>
                    <a:lnTo>
                      <a:pt x="505" y="1242"/>
                    </a:lnTo>
                    <a:lnTo>
                      <a:pt x="505" y="1232"/>
                    </a:lnTo>
                    <a:lnTo>
                      <a:pt x="505" y="1221"/>
                    </a:lnTo>
                    <a:lnTo>
                      <a:pt x="505" y="1211"/>
                    </a:lnTo>
                    <a:lnTo>
                      <a:pt x="505" y="1201"/>
                    </a:lnTo>
                    <a:lnTo>
                      <a:pt x="505" y="1192"/>
                    </a:lnTo>
                    <a:lnTo>
                      <a:pt x="505" y="1182"/>
                    </a:lnTo>
                    <a:lnTo>
                      <a:pt x="517" y="1171"/>
                    </a:lnTo>
                    <a:lnTo>
                      <a:pt x="517" y="1125"/>
                    </a:lnTo>
                    <a:lnTo>
                      <a:pt x="528" y="1102"/>
                    </a:lnTo>
                    <a:lnTo>
                      <a:pt x="517" y="1102"/>
                    </a:lnTo>
                    <a:lnTo>
                      <a:pt x="505" y="1090"/>
                    </a:lnTo>
                    <a:lnTo>
                      <a:pt x="505" y="1044"/>
                    </a:lnTo>
                    <a:lnTo>
                      <a:pt x="517" y="1044"/>
                    </a:lnTo>
                    <a:lnTo>
                      <a:pt x="505" y="1021"/>
                    </a:lnTo>
                    <a:lnTo>
                      <a:pt x="517" y="1021"/>
                    </a:lnTo>
                    <a:lnTo>
                      <a:pt x="528" y="1010"/>
                    </a:lnTo>
                    <a:lnTo>
                      <a:pt x="505" y="1010"/>
                    </a:lnTo>
                    <a:lnTo>
                      <a:pt x="505" y="998"/>
                    </a:lnTo>
                    <a:lnTo>
                      <a:pt x="459" y="987"/>
                    </a:lnTo>
                    <a:lnTo>
                      <a:pt x="448" y="998"/>
                    </a:lnTo>
                    <a:lnTo>
                      <a:pt x="448" y="1010"/>
                    </a:lnTo>
                    <a:close/>
                    <a:moveTo>
                      <a:pt x="35" y="1113"/>
                    </a:moveTo>
                    <a:lnTo>
                      <a:pt x="70" y="1113"/>
                    </a:lnTo>
                    <a:lnTo>
                      <a:pt x="70" y="1125"/>
                    </a:lnTo>
                    <a:lnTo>
                      <a:pt x="81" y="1125"/>
                    </a:lnTo>
                    <a:lnTo>
                      <a:pt x="81" y="1136"/>
                    </a:lnTo>
                    <a:lnTo>
                      <a:pt x="150" y="1171"/>
                    </a:lnTo>
                    <a:lnTo>
                      <a:pt x="173" y="1171"/>
                    </a:lnTo>
                    <a:lnTo>
                      <a:pt x="208" y="1203"/>
                    </a:lnTo>
                    <a:lnTo>
                      <a:pt x="219" y="1203"/>
                    </a:lnTo>
                    <a:lnTo>
                      <a:pt x="219" y="1211"/>
                    </a:lnTo>
                    <a:lnTo>
                      <a:pt x="219" y="1217"/>
                    </a:lnTo>
                    <a:lnTo>
                      <a:pt x="219" y="1221"/>
                    </a:lnTo>
                    <a:lnTo>
                      <a:pt x="219" y="1224"/>
                    </a:lnTo>
                    <a:lnTo>
                      <a:pt x="219" y="1226"/>
                    </a:lnTo>
                    <a:lnTo>
                      <a:pt x="221" y="1230"/>
                    </a:lnTo>
                    <a:lnTo>
                      <a:pt x="225" y="1234"/>
                    </a:lnTo>
                    <a:lnTo>
                      <a:pt x="231" y="1238"/>
                    </a:lnTo>
                    <a:lnTo>
                      <a:pt x="242" y="1238"/>
                    </a:lnTo>
                    <a:lnTo>
                      <a:pt x="242" y="1249"/>
                    </a:lnTo>
                    <a:lnTo>
                      <a:pt x="254" y="1249"/>
                    </a:lnTo>
                    <a:lnTo>
                      <a:pt x="265" y="1261"/>
                    </a:lnTo>
                    <a:lnTo>
                      <a:pt x="265" y="1272"/>
                    </a:lnTo>
                    <a:lnTo>
                      <a:pt x="273" y="1282"/>
                    </a:lnTo>
                    <a:lnTo>
                      <a:pt x="279" y="1288"/>
                    </a:lnTo>
                    <a:lnTo>
                      <a:pt x="283" y="1294"/>
                    </a:lnTo>
                    <a:lnTo>
                      <a:pt x="286" y="1299"/>
                    </a:lnTo>
                    <a:lnTo>
                      <a:pt x="286" y="1303"/>
                    </a:lnTo>
                    <a:lnTo>
                      <a:pt x="288" y="1311"/>
                    </a:lnTo>
                    <a:lnTo>
                      <a:pt x="288" y="1318"/>
                    </a:lnTo>
                    <a:lnTo>
                      <a:pt x="288" y="1330"/>
                    </a:lnTo>
                    <a:lnTo>
                      <a:pt x="300" y="1341"/>
                    </a:lnTo>
                    <a:lnTo>
                      <a:pt x="265" y="1341"/>
                    </a:lnTo>
                    <a:lnTo>
                      <a:pt x="254" y="1353"/>
                    </a:lnTo>
                    <a:lnTo>
                      <a:pt x="185" y="1307"/>
                    </a:lnTo>
                    <a:lnTo>
                      <a:pt x="162" y="1272"/>
                    </a:lnTo>
                    <a:lnTo>
                      <a:pt x="127" y="1226"/>
                    </a:lnTo>
                    <a:lnTo>
                      <a:pt x="116" y="1226"/>
                    </a:lnTo>
                    <a:lnTo>
                      <a:pt x="116" y="1215"/>
                    </a:lnTo>
                    <a:lnTo>
                      <a:pt x="104" y="1215"/>
                    </a:lnTo>
                    <a:lnTo>
                      <a:pt x="104" y="1203"/>
                    </a:lnTo>
                    <a:lnTo>
                      <a:pt x="0" y="1125"/>
                    </a:lnTo>
                    <a:lnTo>
                      <a:pt x="0" y="1090"/>
                    </a:lnTo>
                    <a:lnTo>
                      <a:pt x="6" y="1094"/>
                    </a:lnTo>
                    <a:lnTo>
                      <a:pt x="10" y="1098"/>
                    </a:lnTo>
                    <a:lnTo>
                      <a:pt x="12" y="1102"/>
                    </a:lnTo>
                    <a:lnTo>
                      <a:pt x="16" y="1105"/>
                    </a:lnTo>
                    <a:lnTo>
                      <a:pt x="20" y="1109"/>
                    </a:lnTo>
                    <a:lnTo>
                      <a:pt x="25" y="1111"/>
                    </a:lnTo>
                    <a:lnTo>
                      <a:pt x="29" y="1111"/>
                    </a:lnTo>
                    <a:lnTo>
                      <a:pt x="35" y="1113"/>
                    </a:lnTo>
                    <a:close/>
                    <a:moveTo>
                      <a:pt x="1263" y="1079"/>
                    </a:moveTo>
                    <a:lnTo>
                      <a:pt x="1286" y="1079"/>
                    </a:lnTo>
                    <a:lnTo>
                      <a:pt x="1286" y="1090"/>
                    </a:lnTo>
                    <a:lnTo>
                      <a:pt x="1308" y="1102"/>
                    </a:lnTo>
                    <a:lnTo>
                      <a:pt x="1331" y="1125"/>
                    </a:lnTo>
                    <a:lnTo>
                      <a:pt x="1327" y="1125"/>
                    </a:lnTo>
                    <a:lnTo>
                      <a:pt x="1323" y="1125"/>
                    </a:lnTo>
                    <a:lnTo>
                      <a:pt x="1321" y="1125"/>
                    </a:lnTo>
                    <a:lnTo>
                      <a:pt x="1319" y="1125"/>
                    </a:lnTo>
                    <a:lnTo>
                      <a:pt x="1319" y="1123"/>
                    </a:lnTo>
                    <a:lnTo>
                      <a:pt x="1319" y="1121"/>
                    </a:lnTo>
                    <a:lnTo>
                      <a:pt x="1319" y="1117"/>
                    </a:lnTo>
                    <a:lnTo>
                      <a:pt x="1319" y="1113"/>
                    </a:lnTo>
                    <a:lnTo>
                      <a:pt x="1275" y="1090"/>
                    </a:lnTo>
                    <a:lnTo>
                      <a:pt x="1275" y="1079"/>
                    </a:lnTo>
                    <a:lnTo>
                      <a:pt x="1263" y="1079"/>
                    </a:lnTo>
                    <a:close/>
                    <a:moveTo>
                      <a:pt x="1365" y="1125"/>
                    </a:moveTo>
                    <a:lnTo>
                      <a:pt x="1388" y="1136"/>
                    </a:lnTo>
                    <a:lnTo>
                      <a:pt x="1400" y="1148"/>
                    </a:lnTo>
                    <a:lnTo>
                      <a:pt x="1400" y="1159"/>
                    </a:lnTo>
                    <a:lnTo>
                      <a:pt x="1388" y="1171"/>
                    </a:lnTo>
                    <a:lnTo>
                      <a:pt x="1388" y="1148"/>
                    </a:lnTo>
                    <a:lnTo>
                      <a:pt x="1382" y="1146"/>
                    </a:lnTo>
                    <a:lnTo>
                      <a:pt x="1377" y="1146"/>
                    </a:lnTo>
                    <a:lnTo>
                      <a:pt x="1373" y="1144"/>
                    </a:lnTo>
                    <a:lnTo>
                      <a:pt x="1371" y="1142"/>
                    </a:lnTo>
                    <a:lnTo>
                      <a:pt x="1369" y="1140"/>
                    </a:lnTo>
                    <a:lnTo>
                      <a:pt x="1367" y="1136"/>
                    </a:lnTo>
                    <a:lnTo>
                      <a:pt x="1365" y="1130"/>
                    </a:lnTo>
                    <a:lnTo>
                      <a:pt x="1365" y="1125"/>
                    </a:lnTo>
                    <a:close/>
                    <a:moveTo>
                      <a:pt x="1298" y="1113"/>
                    </a:moveTo>
                    <a:lnTo>
                      <a:pt x="1292" y="1113"/>
                    </a:lnTo>
                    <a:lnTo>
                      <a:pt x="1288" y="1113"/>
                    </a:lnTo>
                    <a:lnTo>
                      <a:pt x="1286" y="1113"/>
                    </a:lnTo>
                    <a:lnTo>
                      <a:pt x="1285" y="1113"/>
                    </a:lnTo>
                    <a:lnTo>
                      <a:pt x="1285" y="1115"/>
                    </a:lnTo>
                    <a:lnTo>
                      <a:pt x="1285" y="1119"/>
                    </a:lnTo>
                    <a:lnTo>
                      <a:pt x="1286" y="1125"/>
                    </a:lnTo>
                    <a:lnTo>
                      <a:pt x="1263" y="1148"/>
                    </a:lnTo>
                    <a:lnTo>
                      <a:pt x="1252" y="1148"/>
                    </a:lnTo>
                    <a:lnTo>
                      <a:pt x="1217" y="1148"/>
                    </a:lnTo>
                    <a:lnTo>
                      <a:pt x="1225" y="1155"/>
                    </a:lnTo>
                    <a:lnTo>
                      <a:pt x="1231" y="1161"/>
                    </a:lnTo>
                    <a:lnTo>
                      <a:pt x="1237" y="1167"/>
                    </a:lnTo>
                    <a:lnTo>
                      <a:pt x="1240" y="1169"/>
                    </a:lnTo>
                    <a:lnTo>
                      <a:pt x="1244" y="1171"/>
                    </a:lnTo>
                    <a:lnTo>
                      <a:pt x="1252" y="1171"/>
                    </a:lnTo>
                    <a:lnTo>
                      <a:pt x="1261" y="1171"/>
                    </a:lnTo>
                    <a:lnTo>
                      <a:pt x="1275" y="1171"/>
                    </a:lnTo>
                    <a:lnTo>
                      <a:pt x="1308" y="1136"/>
                    </a:lnTo>
                    <a:lnTo>
                      <a:pt x="1309" y="1130"/>
                    </a:lnTo>
                    <a:lnTo>
                      <a:pt x="1309" y="1127"/>
                    </a:lnTo>
                    <a:lnTo>
                      <a:pt x="1309" y="1123"/>
                    </a:lnTo>
                    <a:lnTo>
                      <a:pt x="1309" y="1119"/>
                    </a:lnTo>
                    <a:lnTo>
                      <a:pt x="1308" y="1117"/>
                    </a:lnTo>
                    <a:lnTo>
                      <a:pt x="1306" y="1115"/>
                    </a:lnTo>
                    <a:lnTo>
                      <a:pt x="1302" y="1113"/>
                    </a:lnTo>
                    <a:lnTo>
                      <a:pt x="1298" y="1113"/>
                    </a:lnTo>
                    <a:close/>
                    <a:moveTo>
                      <a:pt x="1102" y="1261"/>
                    </a:moveTo>
                    <a:lnTo>
                      <a:pt x="1033" y="1249"/>
                    </a:lnTo>
                    <a:lnTo>
                      <a:pt x="1010" y="1261"/>
                    </a:lnTo>
                    <a:lnTo>
                      <a:pt x="975" y="1261"/>
                    </a:lnTo>
                    <a:lnTo>
                      <a:pt x="975" y="1272"/>
                    </a:lnTo>
                    <a:lnTo>
                      <a:pt x="979" y="1269"/>
                    </a:lnTo>
                    <a:lnTo>
                      <a:pt x="981" y="1263"/>
                    </a:lnTo>
                    <a:lnTo>
                      <a:pt x="983" y="1259"/>
                    </a:lnTo>
                    <a:lnTo>
                      <a:pt x="985" y="1255"/>
                    </a:lnTo>
                    <a:lnTo>
                      <a:pt x="989" y="1251"/>
                    </a:lnTo>
                    <a:lnTo>
                      <a:pt x="991" y="1247"/>
                    </a:lnTo>
                    <a:lnTo>
                      <a:pt x="995" y="1244"/>
                    </a:lnTo>
                    <a:lnTo>
                      <a:pt x="999" y="1238"/>
                    </a:lnTo>
                    <a:lnTo>
                      <a:pt x="999" y="1234"/>
                    </a:lnTo>
                    <a:lnTo>
                      <a:pt x="999" y="1230"/>
                    </a:lnTo>
                    <a:lnTo>
                      <a:pt x="999" y="1228"/>
                    </a:lnTo>
                    <a:lnTo>
                      <a:pt x="999" y="1226"/>
                    </a:lnTo>
                    <a:lnTo>
                      <a:pt x="997" y="1224"/>
                    </a:lnTo>
                    <a:lnTo>
                      <a:pt x="995" y="1223"/>
                    </a:lnTo>
                    <a:lnTo>
                      <a:pt x="991" y="1219"/>
                    </a:lnTo>
                    <a:lnTo>
                      <a:pt x="987" y="1215"/>
                    </a:lnTo>
                    <a:lnTo>
                      <a:pt x="987" y="1203"/>
                    </a:lnTo>
                    <a:lnTo>
                      <a:pt x="975" y="1194"/>
                    </a:lnTo>
                    <a:lnTo>
                      <a:pt x="970" y="1194"/>
                    </a:lnTo>
                    <a:lnTo>
                      <a:pt x="966" y="1194"/>
                    </a:lnTo>
                    <a:lnTo>
                      <a:pt x="962" y="1194"/>
                    </a:lnTo>
                    <a:lnTo>
                      <a:pt x="958" y="1192"/>
                    </a:lnTo>
                    <a:lnTo>
                      <a:pt x="954" y="1192"/>
                    </a:lnTo>
                    <a:lnTo>
                      <a:pt x="951" y="1190"/>
                    </a:lnTo>
                    <a:lnTo>
                      <a:pt x="947" y="1186"/>
                    </a:lnTo>
                    <a:lnTo>
                      <a:pt x="941" y="1182"/>
                    </a:lnTo>
                    <a:lnTo>
                      <a:pt x="883" y="1182"/>
                    </a:lnTo>
                    <a:lnTo>
                      <a:pt x="883" y="1171"/>
                    </a:lnTo>
                    <a:lnTo>
                      <a:pt x="860" y="1171"/>
                    </a:lnTo>
                    <a:lnTo>
                      <a:pt x="857" y="1165"/>
                    </a:lnTo>
                    <a:lnTo>
                      <a:pt x="855" y="1161"/>
                    </a:lnTo>
                    <a:lnTo>
                      <a:pt x="853" y="1159"/>
                    </a:lnTo>
                    <a:lnTo>
                      <a:pt x="851" y="1159"/>
                    </a:lnTo>
                    <a:lnTo>
                      <a:pt x="851" y="1161"/>
                    </a:lnTo>
                    <a:lnTo>
                      <a:pt x="851" y="1165"/>
                    </a:lnTo>
                    <a:lnTo>
                      <a:pt x="851" y="1171"/>
                    </a:lnTo>
                    <a:lnTo>
                      <a:pt x="839" y="1171"/>
                    </a:lnTo>
                    <a:lnTo>
                      <a:pt x="828" y="1159"/>
                    </a:lnTo>
                    <a:lnTo>
                      <a:pt x="805" y="1159"/>
                    </a:lnTo>
                    <a:lnTo>
                      <a:pt x="828" y="1148"/>
                    </a:lnTo>
                    <a:lnTo>
                      <a:pt x="835" y="1148"/>
                    </a:lnTo>
                    <a:lnTo>
                      <a:pt x="839" y="1148"/>
                    </a:lnTo>
                    <a:lnTo>
                      <a:pt x="845" y="1148"/>
                    </a:lnTo>
                    <a:lnTo>
                      <a:pt x="847" y="1148"/>
                    </a:lnTo>
                    <a:lnTo>
                      <a:pt x="849" y="1148"/>
                    </a:lnTo>
                    <a:lnTo>
                      <a:pt x="849" y="1146"/>
                    </a:lnTo>
                    <a:lnTo>
                      <a:pt x="851" y="1142"/>
                    </a:lnTo>
                    <a:lnTo>
                      <a:pt x="851" y="1136"/>
                    </a:lnTo>
                    <a:lnTo>
                      <a:pt x="839" y="1148"/>
                    </a:lnTo>
                    <a:lnTo>
                      <a:pt x="805" y="1148"/>
                    </a:lnTo>
                    <a:lnTo>
                      <a:pt x="805" y="1142"/>
                    </a:lnTo>
                    <a:lnTo>
                      <a:pt x="805" y="1138"/>
                    </a:lnTo>
                    <a:lnTo>
                      <a:pt x="803" y="1136"/>
                    </a:lnTo>
                    <a:lnTo>
                      <a:pt x="803" y="1134"/>
                    </a:lnTo>
                    <a:lnTo>
                      <a:pt x="801" y="1132"/>
                    </a:lnTo>
                    <a:lnTo>
                      <a:pt x="799" y="1130"/>
                    </a:lnTo>
                    <a:lnTo>
                      <a:pt x="797" y="1129"/>
                    </a:lnTo>
                    <a:lnTo>
                      <a:pt x="793" y="1125"/>
                    </a:lnTo>
                    <a:lnTo>
                      <a:pt x="782" y="1136"/>
                    </a:lnTo>
                    <a:lnTo>
                      <a:pt x="782" y="1113"/>
                    </a:lnTo>
                    <a:lnTo>
                      <a:pt x="789" y="1107"/>
                    </a:lnTo>
                    <a:lnTo>
                      <a:pt x="799" y="1104"/>
                    </a:lnTo>
                    <a:lnTo>
                      <a:pt x="807" y="1102"/>
                    </a:lnTo>
                    <a:lnTo>
                      <a:pt x="816" y="1100"/>
                    </a:lnTo>
                    <a:lnTo>
                      <a:pt x="824" y="1100"/>
                    </a:lnTo>
                    <a:lnTo>
                      <a:pt x="833" y="1102"/>
                    </a:lnTo>
                    <a:lnTo>
                      <a:pt x="841" y="1105"/>
                    </a:lnTo>
                    <a:lnTo>
                      <a:pt x="851" y="1113"/>
                    </a:lnTo>
                    <a:lnTo>
                      <a:pt x="855" y="1117"/>
                    </a:lnTo>
                    <a:lnTo>
                      <a:pt x="858" y="1121"/>
                    </a:lnTo>
                    <a:lnTo>
                      <a:pt x="860" y="1125"/>
                    </a:lnTo>
                    <a:lnTo>
                      <a:pt x="862" y="1127"/>
                    </a:lnTo>
                    <a:lnTo>
                      <a:pt x="862" y="1129"/>
                    </a:lnTo>
                    <a:lnTo>
                      <a:pt x="862" y="1134"/>
                    </a:lnTo>
                    <a:lnTo>
                      <a:pt x="862" y="1138"/>
                    </a:lnTo>
                    <a:lnTo>
                      <a:pt x="860" y="1148"/>
                    </a:lnTo>
                    <a:lnTo>
                      <a:pt x="883" y="1148"/>
                    </a:lnTo>
                    <a:lnTo>
                      <a:pt x="883" y="1159"/>
                    </a:lnTo>
                    <a:lnTo>
                      <a:pt x="929" y="1125"/>
                    </a:lnTo>
                    <a:lnTo>
                      <a:pt x="999" y="1102"/>
                    </a:lnTo>
                    <a:lnTo>
                      <a:pt x="999" y="1113"/>
                    </a:lnTo>
                    <a:lnTo>
                      <a:pt x="1056" y="1113"/>
                    </a:lnTo>
                    <a:lnTo>
                      <a:pt x="1114" y="1125"/>
                    </a:lnTo>
                    <a:lnTo>
                      <a:pt x="1148" y="1159"/>
                    </a:lnTo>
                    <a:lnTo>
                      <a:pt x="1154" y="1159"/>
                    </a:lnTo>
                    <a:lnTo>
                      <a:pt x="1158" y="1159"/>
                    </a:lnTo>
                    <a:lnTo>
                      <a:pt x="1162" y="1161"/>
                    </a:lnTo>
                    <a:lnTo>
                      <a:pt x="1166" y="1161"/>
                    </a:lnTo>
                    <a:lnTo>
                      <a:pt x="1169" y="1163"/>
                    </a:lnTo>
                    <a:lnTo>
                      <a:pt x="1173" y="1165"/>
                    </a:lnTo>
                    <a:lnTo>
                      <a:pt x="1177" y="1167"/>
                    </a:lnTo>
                    <a:lnTo>
                      <a:pt x="1183" y="1171"/>
                    </a:lnTo>
                    <a:lnTo>
                      <a:pt x="1206" y="1171"/>
                    </a:lnTo>
                    <a:lnTo>
                      <a:pt x="1194" y="1182"/>
                    </a:lnTo>
                    <a:lnTo>
                      <a:pt x="1192" y="1186"/>
                    </a:lnTo>
                    <a:lnTo>
                      <a:pt x="1190" y="1190"/>
                    </a:lnTo>
                    <a:lnTo>
                      <a:pt x="1189" y="1192"/>
                    </a:lnTo>
                    <a:lnTo>
                      <a:pt x="1185" y="1194"/>
                    </a:lnTo>
                    <a:lnTo>
                      <a:pt x="1183" y="1194"/>
                    </a:lnTo>
                    <a:lnTo>
                      <a:pt x="1185" y="1194"/>
                    </a:lnTo>
                    <a:lnTo>
                      <a:pt x="1187" y="1194"/>
                    </a:lnTo>
                    <a:lnTo>
                      <a:pt x="1194" y="1194"/>
                    </a:lnTo>
                    <a:lnTo>
                      <a:pt x="1217" y="1226"/>
                    </a:lnTo>
                    <a:lnTo>
                      <a:pt x="1223" y="1228"/>
                    </a:lnTo>
                    <a:lnTo>
                      <a:pt x="1227" y="1228"/>
                    </a:lnTo>
                    <a:lnTo>
                      <a:pt x="1229" y="1230"/>
                    </a:lnTo>
                    <a:lnTo>
                      <a:pt x="1229" y="1232"/>
                    </a:lnTo>
                    <a:lnTo>
                      <a:pt x="1229" y="1236"/>
                    </a:lnTo>
                    <a:lnTo>
                      <a:pt x="1233" y="1238"/>
                    </a:lnTo>
                    <a:lnTo>
                      <a:pt x="1240" y="1238"/>
                    </a:lnTo>
                    <a:lnTo>
                      <a:pt x="1244" y="1244"/>
                    </a:lnTo>
                    <a:lnTo>
                      <a:pt x="1248" y="1247"/>
                    </a:lnTo>
                    <a:lnTo>
                      <a:pt x="1252" y="1249"/>
                    </a:lnTo>
                    <a:lnTo>
                      <a:pt x="1254" y="1251"/>
                    </a:lnTo>
                    <a:lnTo>
                      <a:pt x="1256" y="1251"/>
                    </a:lnTo>
                    <a:lnTo>
                      <a:pt x="1261" y="1251"/>
                    </a:lnTo>
                    <a:lnTo>
                      <a:pt x="1265" y="1249"/>
                    </a:lnTo>
                    <a:lnTo>
                      <a:pt x="1275" y="1249"/>
                    </a:lnTo>
                    <a:lnTo>
                      <a:pt x="1269" y="1255"/>
                    </a:lnTo>
                    <a:lnTo>
                      <a:pt x="1265" y="1259"/>
                    </a:lnTo>
                    <a:lnTo>
                      <a:pt x="1263" y="1261"/>
                    </a:lnTo>
                    <a:lnTo>
                      <a:pt x="1263" y="1263"/>
                    </a:lnTo>
                    <a:lnTo>
                      <a:pt x="1265" y="1263"/>
                    </a:lnTo>
                    <a:lnTo>
                      <a:pt x="1271" y="1263"/>
                    </a:lnTo>
                    <a:lnTo>
                      <a:pt x="1277" y="1261"/>
                    </a:lnTo>
                    <a:lnTo>
                      <a:pt x="1286" y="1261"/>
                    </a:lnTo>
                    <a:lnTo>
                      <a:pt x="1286" y="1267"/>
                    </a:lnTo>
                    <a:lnTo>
                      <a:pt x="1286" y="1270"/>
                    </a:lnTo>
                    <a:lnTo>
                      <a:pt x="1286" y="1272"/>
                    </a:lnTo>
                    <a:lnTo>
                      <a:pt x="1285" y="1272"/>
                    </a:lnTo>
                    <a:lnTo>
                      <a:pt x="1285" y="1274"/>
                    </a:lnTo>
                    <a:lnTo>
                      <a:pt x="1283" y="1274"/>
                    </a:lnTo>
                    <a:lnTo>
                      <a:pt x="1279" y="1272"/>
                    </a:lnTo>
                    <a:lnTo>
                      <a:pt x="1275" y="1272"/>
                    </a:lnTo>
                    <a:lnTo>
                      <a:pt x="1217" y="1272"/>
                    </a:lnTo>
                    <a:lnTo>
                      <a:pt x="1208" y="1267"/>
                    </a:lnTo>
                    <a:lnTo>
                      <a:pt x="1200" y="1263"/>
                    </a:lnTo>
                    <a:lnTo>
                      <a:pt x="1194" y="1257"/>
                    </a:lnTo>
                    <a:lnTo>
                      <a:pt x="1187" y="1251"/>
                    </a:lnTo>
                    <a:lnTo>
                      <a:pt x="1179" y="1246"/>
                    </a:lnTo>
                    <a:lnTo>
                      <a:pt x="1173" y="1240"/>
                    </a:lnTo>
                    <a:lnTo>
                      <a:pt x="1166" y="1234"/>
                    </a:lnTo>
                    <a:lnTo>
                      <a:pt x="1160" y="1226"/>
                    </a:lnTo>
                    <a:lnTo>
                      <a:pt x="1150" y="1223"/>
                    </a:lnTo>
                    <a:lnTo>
                      <a:pt x="1144" y="1219"/>
                    </a:lnTo>
                    <a:lnTo>
                      <a:pt x="1141" y="1217"/>
                    </a:lnTo>
                    <a:lnTo>
                      <a:pt x="1137" y="1217"/>
                    </a:lnTo>
                    <a:lnTo>
                      <a:pt x="1133" y="1217"/>
                    </a:lnTo>
                    <a:lnTo>
                      <a:pt x="1129" y="1219"/>
                    </a:lnTo>
                    <a:lnTo>
                      <a:pt x="1123" y="1223"/>
                    </a:lnTo>
                    <a:lnTo>
                      <a:pt x="1114" y="1226"/>
                    </a:lnTo>
                    <a:lnTo>
                      <a:pt x="1114" y="1232"/>
                    </a:lnTo>
                    <a:lnTo>
                      <a:pt x="1114" y="1238"/>
                    </a:lnTo>
                    <a:lnTo>
                      <a:pt x="1112" y="1242"/>
                    </a:lnTo>
                    <a:lnTo>
                      <a:pt x="1112" y="1244"/>
                    </a:lnTo>
                    <a:lnTo>
                      <a:pt x="1110" y="1247"/>
                    </a:lnTo>
                    <a:lnTo>
                      <a:pt x="1108" y="1251"/>
                    </a:lnTo>
                    <a:lnTo>
                      <a:pt x="1104" y="1257"/>
                    </a:lnTo>
                    <a:lnTo>
                      <a:pt x="1102" y="1261"/>
                    </a:lnTo>
                    <a:close/>
                    <a:moveTo>
                      <a:pt x="551" y="779"/>
                    </a:moveTo>
                    <a:lnTo>
                      <a:pt x="555" y="775"/>
                    </a:lnTo>
                    <a:lnTo>
                      <a:pt x="559" y="774"/>
                    </a:lnTo>
                    <a:lnTo>
                      <a:pt x="561" y="770"/>
                    </a:lnTo>
                    <a:lnTo>
                      <a:pt x="563" y="770"/>
                    </a:lnTo>
                    <a:lnTo>
                      <a:pt x="567" y="768"/>
                    </a:lnTo>
                    <a:lnTo>
                      <a:pt x="569" y="768"/>
                    </a:lnTo>
                    <a:lnTo>
                      <a:pt x="574" y="768"/>
                    </a:lnTo>
                    <a:lnTo>
                      <a:pt x="574" y="779"/>
                    </a:lnTo>
                    <a:lnTo>
                      <a:pt x="580" y="779"/>
                    </a:lnTo>
                    <a:lnTo>
                      <a:pt x="584" y="779"/>
                    </a:lnTo>
                    <a:lnTo>
                      <a:pt x="586" y="779"/>
                    </a:lnTo>
                    <a:lnTo>
                      <a:pt x="588" y="781"/>
                    </a:lnTo>
                    <a:lnTo>
                      <a:pt x="590" y="781"/>
                    </a:lnTo>
                    <a:lnTo>
                      <a:pt x="592" y="785"/>
                    </a:lnTo>
                    <a:lnTo>
                      <a:pt x="594" y="787"/>
                    </a:lnTo>
                    <a:lnTo>
                      <a:pt x="597" y="791"/>
                    </a:lnTo>
                    <a:lnTo>
                      <a:pt x="574" y="802"/>
                    </a:lnTo>
                    <a:lnTo>
                      <a:pt x="574" y="791"/>
                    </a:lnTo>
                    <a:lnTo>
                      <a:pt x="563" y="779"/>
                    </a:lnTo>
                    <a:lnTo>
                      <a:pt x="551" y="791"/>
                    </a:lnTo>
                    <a:lnTo>
                      <a:pt x="557" y="797"/>
                    </a:lnTo>
                    <a:lnTo>
                      <a:pt x="561" y="800"/>
                    </a:lnTo>
                    <a:lnTo>
                      <a:pt x="563" y="802"/>
                    </a:lnTo>
                    <a:lnTo>
                      <a:pt x="561" y="804"/>
                    </a:lnTo>
                    <a:lnTo>
                      <a:pt x="559" y="804"/>
                    </a:lnTo>
                    <a:lnTo>
                      <a:pt x="553" y="804"/>
                    </a:lnTo>
                    <a:lnTo>
                      <a:pt x="547" y="804"/>
                    </a:lnTo>
                    <a:lnTo>
                      <a:pt x="540" y="802"/>
                    </a:lnTo>
                    <a:lnTo>
                      <a:pt x="540" y="791"/>
                    </a:lnTo>
                    <a:lnTo>
                      <a:pt x="536" y="787"/>
                    </a:lnTo>
                    <a:lnTo>
                      <a:pt x="534" y="783"/>
                    </a:lnTo>
                    <a:lnTo>
                      <a:pt x="530" y="781"/>
                    </a:lnTo>
                    <a:lnTo>
                      <a:pt x="530" y="779"/>
                    </a:lnTo>
                    <a:lnTo>
                      <a:pt x="528" y="781"/>
                    </a:lnTo>
                    <a:lnTo>
                      <a:pt x="528" y="785"/>
                    </a:lnTo>
                    <a:lnTo>
                      <a:pt x="528" y="791"/>
                    </a:lnTo>
                    <a:lnTo>
                      <a:pt x="524" y="791"/>
                    </a:lnTo>
                    <a:lnTo>
                      <a:pt x="521" y="793"/>
                    </a:lnTo>
                    <a:lnTo>
                      <a:pt x="519" y="793"/>
                    </a:lnTo>
                    <a:lnTo>
                      <a:pt x="517" y="791"/>
                    </a:lnTo>
                    <a:lnTo>
                      <a:pt x="517" y="789"/>
                    </a:lnTo>
                    <a:lnTo>
                      <a:pt x="517" y="785"/>
                    </a:lnTo>
                    <a:lnTo>
                      <a:pt x="517" y="779"/>
                    </a:lnTo>
                    <a:lnTo>
                      <a:pt x="505" y="779"/>
                    </a:lnTo>
                    <a:lnTo>
                      <a:pt x="505" y="775"/>
                    </a:lnTo>
                    <a:lnTo>
                      <a:pt x="505" y="772"/>
                    </a:lnTo>
                    <a:lnTo>
                      <a:pt x="505" y="770"/>
                    </a:lnTo>
                    <a:lnTo>
                      <a:pt x="505" y="768"/>
                    </a:lnTo>
                    <a:lnTo>
                      <a:pt x="505" y="770"/>
                    </a:lnTo>
                    <a:lnTo>
                      <a:pt x="505" y="774"/>
                    </a:lnTo>
                    <a:lnTo>
                      <a:pt x="505" y="779"/>
                    </a:lnTo>
                    <a:lnTo>
                      <a:pt x="498" y="772"/>
                    </a:lnTo>
                    <a:lnTo>
                      <a:pt x="492" y="764"/>
                    </a:lnTo>
                    <a:lnTo>
                      <a:pt x="488" y="756"/>
                    </a:lnTo>
                    <a:lnTo>
                      <a:pt x="486" y="749"/>
                    </a:lnTo>
                    <a:lnTo>
                      <a:pt x="484" y="741"/>
                    </a:lnTo>
                    <a:lnTo>
                      <a:pt x="482" y="731"/>
                    </a:lnTo>
                    <a:lnTo>
                      <a:pt x="482" y="722"/>
                    </a:lnTo>
                    <a:lnTo>
                      <a:pt x="482" y="712"/>
                    </a:lnTo>
                    <a:lnTo>
                      <a:pt x="488" y="712"/>
                    </a:lnTo>
                    <a:lnTo>
                      <a:pt x="492" y="712"/>
                    </a:lnTo>
                    <a:lnTo>
                      <a:pt x="494" y="712"/>
                    </a:lnTo>
                    <a:lnTo>
                      <a:pt x="494" y="710"/>
                    </a:lnTo>
                    <a:lnTo>
                      <a:pt x="494" y="708"/>
                    </a:lnTo>
                    <a:lnTo>
                      <a:pt x="494" y="705"/>
                    </a:lnTo>
                    <a:lnTo>
                      <a:pt x="494" y="701"/>
                    </a:lnTo>
                    <a:lnTo>
                      <a:pt x="482" y="689"/>
                    </a:lnTo>
                    <a:lnTo>
                      <a:pt x="482" y="666"/>
                    </a:lnTo>
                    <a:lnTo>
                      <a:pt x="488" y="666"/>
                    </a:lnTo>
                    <a:lnTo>
                      <a:pt x="492" y="666"/>
                    </a:lnTo>
                    <a:lnTo>
                      <a:pt x="496" y="666"/>
                    </a:lnTo>
                    <a:lnTo>
                      <a:pt x="500" y="666"/>
                    </a:lnTo>
                    <a:lnTo>
                      <a:pt x="505" y="666"/>
                    </a:lnTo>
                    <a:lnTo>
                      <a:pt x="509" y="666"/>
                    </a:lnTo>
                    <a:lnTo>
                      <a:pt x="513" y="666"/>
                    </a:lnTo>
                    <a:lnTo>
                      <a:pt x="517" y="666"/>
                    </a:lnTo>
                    <a:lnTo>
                      <a:pt x="517" y="655"/>
                    </a:lnTo>
                    <a:lnTo>
                      <a:pt x="523" y="655"/>
                    </a:lnTo>
                    <a:lnTo>
                      <a:pt x="524" y="655"/>
                    </a:lnTo>
                    <a:lnTo>
                      <a:pt x="528" y="655"/>
                    </a:lnTo>
                    <a:lnTo>
                      <a:pt x="528" y="657"/>
                    </a:lnTo>
                    <a:lnTo>
                      <a:pt x="528" y="660"/>
                    </a:lnTo>
                    <a:lnTo>
                      <a:pt x="528" y="666"/>
                    </a:lnTo>
                    <a:lnTo>
                      <a:pt x="540" y="678"/>
                    </a:lnTo>
                    <a:lnTo>
                      <a:pt x="540" y="689"/>
                    </a:lnTo>
                    <a:lnTo>
                      <a:pt x="546" y="693"/>
                    </a:lnTo>
                    <a:lnTo>
                      <a:pt x="549" y="699"/>
                    </a:lnTo>
                    <a:lnTo>
                      <a:pt x="551" y="703"/>
                    </a:lnTo>
                    <a:lnTo>
                      <a:pt x="553" y="705"/>
                    </a:lnTo>
                    <a:lnTo>
                      <a:pt x="551" y="708"/>
                    </a:lnTo>
                    <a:lnTo>
                      <a:pt x="549" y="712"/>
                    </a:lnTo>
                    <a:lnTo>
                      <a:pt x="546" y="716"/>
                    </a:lnTo>
                    <a:lnTo>
                      <a:pt x="540" y="724"/>
                    </a:lnTo>
                    <a:lnTo>
                      <a:pt x="528" y="724"/>
                    </a:lnTo>
                    <a:lnTo>
                      <a:pt x="528" y="756"/>
                    </a:lnTo>
                    <a:lnTo>
                      <a:pt x="551" y="779"/>
                    </a:lnTo>
                    <a:close/>
                    <a:moveTo>
                      <a:pt x="494" y="493"/>
                    </a:moveTo>
                    <a:lnTo>
                      <a:pt x="486" y="493"/>
                    </a:lnTo>
                    <a:lnTo>
                      <a:pt x="480" y="495"/>
                    </a:lnTo>
                    <a:lnTo>
                      <a:pt x="476" y="499"/>
                    </a:lnTo>
                    <a:lnTo>
                      <a:pt x="475" y="503"/>
                    </a:lnTo>
                    <a:lnTo>
                      <a:pt x="473" y="507"/>
                    </a:lnTo>
                    <a:lnTo>
                      <a:pt x="471" y="513"/>
                    </a:lnTo>
                    <a:lnTo>
                      <a:pt x="471" y="520"/>
                    </a:lnTo>
                    <a:lnTo>
                      <a:pt x="471" y="528"/>
                    </a:lnTo>
                    <a:lnTo>
                      <a:pt x="459" y="540"/>
                    </a:lnTo>
                    <a:lnTo>
                      <a:pt x="459" y="551"/>
                    </a:lnTo>
                    <a:lnTo>
                      <a:pt x="471" y="563"/>
                    </a:lnTo>
                    <a:lnTo>
                      <a:pt x="471" y="586"/>
                    </a:lnTo>
                    <a:lnTo>
                      <a:pt x="482" y="586"/>
                    </a:lnTo>
                    <a:lnTo>
                      <a:pt x="486" y="589"/>
                    </a:lnTo>
                    <a:lnTo>
                      <a:pt x="490" y="593"/>
                    </a:lnTo>
                    <a:lnTo>
                      <a:pt x="492" y="595"/>
                    </a:lnTo>
                    <a:lnTo>
                      <a:pt x="494" y="597"/>
                    </a:lnTo>
                    <a:lnTo>
                      <a:pt x="494" y="595"/>
                    </a:lnTo>
                    <a:lnTo>
                      <a:pt x="494" y="591"/>
                    </a:lnTo>
                    <a:lnTo>
                      <a:pt x="494" y="586"/>
                    </a:lnTo>
                    <a:lnTo>
                      <a:pt x="494" y="576"/>
                    </a:lnTo>
                    <a:lnTo>
                      <a:pt x="494" y="564"/>
                    </a:lnTo>
                    <a:lnTo>
                      <a:pt x="494" y="555"/>
                    </a:lnTo>
                    <a:lnTo>
                      <a:pt x="494" y="545"/>
                    </a:lnTo>
                    <a:lnTo>
                      <a:pt x="494" y="536"/>
                    </a:lnTo>
                    <a:lnTo>
                      <a:pt x="494" y="524"/>
                    </a:lnTo>
                    <a:lnTo>
                      <a:pt x="494" y="515"/>
                    </a:lnTo>
                    <a:lnTo>
                      <a:pt x="494" y="505"/>
                    </a:lnTo>
                    <a:lnTo>
                      <a:pt x="505" y="493"/>
                    </a:lnTo>
                    <a:lnTo>
                      <a:pt x="494" y="493"/>
                    </a:lnTo>
                    <a:close/>
                    <a:moveTo>
                      <a:pt x="906" y="12"/>
                    </a:moveTo>
                    <a:lnTo>
                      <a:pt x="906" y="23"/>
                    </a:lnTo>
                    <a:lnTo>
                      <a:pt x="903" y="23"/>
                    </a:lnTo>
                    <a:lnTo>
                      <a:pt x="899" y="23"/>
                    </a:lnTo>
                    <a:lnTo>
                      <a:pt x="897" y="23"/>
                    </a:lnTo>
                    <a:lnTo>
                      <a:pt x="895" y="23"/>
                    </a:lnTo>
                    <a:lnTo>
                      <a:pt x="895" y="25"/>
                    </a:lnTo>
                    <a:lnTo>
                      <a:pt x="895" y="27"/>
                    </a:lnTo>
                    <a:lnTo>
                      <a:pt x="895" y="31"/>
                    </a:lnTo>
                    <a:lnTo>
                      <a:pt x="895" y="35"/>
                    </a:lnTo>
                    <a:lnTo>
                      <a:pt x="891" y="31"/>
                    </a:lnTo>
                    <a:lnTo>
                      <a:pt x="889" y="27"/>
                    </a:lnTo>
                    <a:lnTo>
                      <a:pt x="887" y="25"/>
                    </a:lnTo>
                    <a:lnTo>
                      <a:pt x="885" y="25"/>
                    </a:lnTo>
                    <a:lnTo>
                      <a:pt x="883" y="23"/>
                    </a:lnTo>
                    <a:lnTo>
                      <a:pt x="881" y="23"/>
                    </a:lnTo>
                    <a:lnTo>
                      <a:pt x="878" y="23"/>
                    </a:lnTo>
                    <a:lnTo>
                      <a:pt x="872" y="23"/>
                    </a:lnTo>
                    <a:lnTo>
                      <a:pt x="868" y="20"/>
                    </a:lnTo>
                    <a:lnTo>
                      <a:pt x="862" y="16"/>
                    </a:lnTo>
                    <a:lnTo>
                      <a:pt x="857" y="12"/>
                    </a:lnTo>
                    <a:lnTo>
                      <a:pt x="851" y="8"/>
                    </a:lnTo>
                    <a:lnTo>
                      <a:pt x="845" y="4"/>
                    </a:lnTo>
                    <a:lnTo>
                      <a:pt x="839" y="2"/>
                    </a:lnTo>
                    <a:lnTo>
                      <a:pt x="833" y="0"/>
                    </a:lnTo>
                    <a:lnTo>
                      <a:pt x="828" y="0"/>
                    </a:lnTo>
                    <a:lnTo>
                      <a:pt x="839" y="35"/>
                    </a:lnTo>
                    <a:lnTo>
                      <a:pt x="833" y="39"/>
                    </a:lnTo>
                    <a:lnTo>
                      <a:pt x="832" y="41"/>
                    </a:lnTo>
                    <a:lnTo>
                      <a:pt x="830" y="43"/>
                    </a:lnTo>
                    <a:lnTo>
                      <a:pt x="828" y="45"/>
                    </a:lnTo>
                    <a:lnTo>
                      <a:pt x="828" y="46"/>
                    </a:lnTo>
                    <a:lnTo>
                      <a:pt x="828" y="48"/>
                    </a:lnTo>
                    <a:lnTo>
                      <a:pt x="828" y="52"/>
                    </a:lnTo>
                    <a:lnTo>
                      <a:pt x="828" y="58"/>
                    </a:lnTo>
                    <a:lnTo>
                      <a:pt x="839" y="58"/>
                    </a:lnTo>
                    <a:lnTo>
                      <a:pt x="833" y="58"/>
                    </a:lnTo>
                    <a:lnTo>
                      <a:pt x="830" y="62"/>
                    </a:lnTo>
                    <a:lnTo>
                      <a:pt x="828" y="64"/>
                    </a:lnTo>
                    <a:lnTo>
                      <a:pt x="826" y="68"/>
                    </a:lnTo>
                    <a:lnTo>
                      <a:pt x="826" y="64"/>
                    </a:lnTo>
                    <a:lnTo>
                      <a:pt x="828" y="58"/>
                    </a:lnTo>
                    <a:lnTo>
                      <a:pt x="820" y="64"/>
                    </a:lnTo>
                    <a:lnTo>
                      <a:pt x="816" y="64"/>
                    </a:lnTo>
                    <a:lnTo>
                      <a:pt x="814" y="64"/>
                    </a:lnTo>
                    <a:lnTo>
                      <a:pt x="814" y="62"/>
                    </a:lnTo>
                    <a:lnTo>
                      <a:pt x="814" y="58"/>
                    </a:lnTo>
                    <a:lnTo>
                      <a:pt x="814" y="62"/>
                    </a:lnTo>
                    <a:lnTo>
                      <a:pt x="816" y="69"/>
                    </a:lnTo>
                    <a:lnTo>
                      <a:pt x="816" y="73"/>
                    </a:lnTo>
                    <a:lnTo>
                      <a:pt x="816" y="77"/>
                    </a:lnTo>
                    <a:lnTo>
                      <a:pt x="816" y="79"/>
                    </a:lnTo>
                    <a:lnTo>
                      <a:pt x="816" y="81"/>
                    </a:lnTo>
                    <a:lnTo>
                      <a:pt x="814" y="81"/>
                    </a:lnTo>
                    <a:lnTo>
                      <a:pt x="812" y="81"/>
                    </a:lnTo>
                    <a:lnTo>
                      <a:pt x="809" y="81"/>
                    </a:lnTo>
                    <a:lnTo>
                      <a:pt x="805" y="81"/>
                    </a:lnTo>
                    <a:lnTo>
                      <a:pt x="805" y="87"/>
                    </a:lnTo>
                    <a:lnTo>
                      <a:pt x="807" y="92"/>
                    </a:lnTo>
                    <a:lnTo>
                      <a:pt x="809" y="96"/>
                    </a:lnTo>
                    <a:lnTo>
                      <a:pt x="810" y="100"/>
                    </a:lnTo>
                    <a:lnTo>
                      <a:pt x="814" y="104"/>
                    </a:lnTo>
                    <a:lnTo>
                      <a:pt x="818" y="108"/>
                    </a:lnTo>
                    <a:lnTo>
                      <a:pt x="822" y="112"/>
                    </a:lnTo>
                    <a:lnTo>
                      <a:pt x="828" y="116"/>
                    </a:lnTo>
                    <a:lnTo>
                      <a:pt x="839" y="104"/>
                    </a:lnTo>
                    <a:lnTo>
                      <a:pt x="839" y="112"/>
                    </a:lnTo>
                    <a:lnTo>
                      <a:pt x="839" y="114"/>
                    </a:lnTo>
                    <a:lnTo>
                      <a:pt x="839" y="116"/>
                    </a:lnTo>
                    <a:lnTo>
                      <a:pt x="839" y="114"/>
                    </a:lnTo>
                    <a:lnTo>
                      <a:pt x="837" y="110"/>
                    </a:lnTo>
                    <a:lnTo>
                      <a:pt x="835" y="108"/>
                    </a:lnTo>
                    <a:lnTo>
                      <a:pt x="832" y="104"/>
                    </a:lnTo>
                    <a:lnTo>
                      <a:pt x="828" y="104"/>
                    </a:lnTo>
                    <a:lnTo>
                      <a:pt x="822" y="98"/>
                    </a:lnTo>
                    <a:lnTo>
                      <a:pt x="818" y="96"/>
                    </a:lnTo>
                    <a:lnTo>
                      <a:pt x="816" y="94"/>
                    </a:lnTo>
                    <a:lnTo>
                      <a:pt x="816" y="92"/>
                    </a:lnTo>
                    <a:lnTo>
                      <a:pt x="816" y="91"/>
                    </a:lnTo>
                    <a:lnTo>
                      <a:pt x="818" y="89"/>
                    </a:lnTo>
                    <a:lnTo>
                      <a:pt x="822" y="85"/>
                    </a:lnTo>
                    <a:lnTo>
                      <a:pt x="828" y="81"/>
                    </a:lnTo>
                    <a:lnTo>
                      <a:pt x="835" y="81"/>
                    </a:lnTo>
                    <a:lnTo>
                      <a:pt x="843" y="81"/>
                    </a:lnTo>
                    <a:lnTo>
                      <a:pt x="849" y="81"/>
                    </a:lnTo>
                    <a:lnTo>
                      <a:pt x="857" y="83"/>
                    </a:lnTo>
                    <a:lnTo>
                      <a:pt x="862" y="83"/>
                    </a:lnTo>
                    <a:lnTo>
                      <a:pt x="868" y="85"/>
                    </a:lnTo>
                    <a:lnTo>
                      <a:pt x="876" y="89"/>
                    </a:lnTo>
                    <a:lnTo>
                      <a:pt x="883" y="92"/>
                    </a:lnTo>
                    <a:lnTo>
                      <a:pt x="883" y="89"/>
                    </a:lnTo>
                    <a:lnTo>
                      <a:pt x="883" y="83"/>
                    </a:lnTo>
                    <a:lnTo>
                      <a:pt x="883" y="79"/>
                    </a:lnTo>
                    <a:lnTo>
                      <a:pt x="883" y="75"/>
                    </a:lnTo>
                    <a:lnTo>
                      <a:pt x="883" y="71"/>
                    </a:lnTo>
                    <a:lnTo>
                      <a:pt x="883" y="66"/>
                    </a:lnTo>
                    <a:lnTo>
                      <a:pt x="883" y="62"/>
                    </a:lnTo>
                    <a:lnTo>
                      <a:pt x="883" y="58"/>
                    </a:lnTo>
                    <a:lnTo>
                      <a:pt x="918" y="35"/>
                    </a:lnTo>
                    <a:lnTo>
                      <a:pt x="918" y="41"/>
                    </a:lnTo>
                    <a:lnTo>
                      <a:pt x="918" y="45"/>
                    </a:lnTo>
                    <a:lnTo>
                      <a:pt x="918" y="46"/>
                    </a:lnTo>
                    <a:lnTo>
                      <a:pt x="916" y="46"/>
                    </a:lnTo>
                    <a:lnTo>
                      <a:pt x="916" y="45"/>
                    </a:lnTo>
                    <a:lnTo>
                      <a:pt x="914" y="43"/>
                    </a:lnTo>
                    <a:lnTo>
                      <a:pt x="910" y="39"/>
                    </a:lnTo>
                    <a:lnTo>
                      <a:pt x="906" y="35"/>
                    </a:lnTo>
                    <a:lnTo>
                      <a:pt x="906" y="23"/>
                    </a:lnTo>
                    <a:lnTo>
                      <a:pt x="906" y="18"/>
                    </a:lnTo>
                    <a:lnTo>
                      <a:pt x="906" y="16"/>
                    </a:lnTo>
                    <a:lnTo>
                      <a:pt x="906" y="12"/>
                    </a:lnTo>
                    <a:close/>
                    <a:moveTo>
                      <a:pt x="851" y="116"/>
                    </a:moveTo>
                    <a:lnTo>
                      <a:pt x="845" y="116"/>
                    </a:lnTo>
                    <a:lnTo>
                      <a:pt x="841" y="116"/>
                    </a:lnTo>
                    <a:lnTo>
                      <a:pt x="839" y="116"/>
                    </a:lnTo>
                    <a:lnTo>
                      <a:pt x="841" y="116"/>
                    </a:lnTo>
                    <a:lnTo>
                      <a:pt x="845" y="116"/>
                    </a:lnTo>
                    <a:lnTo>
                      <a:pt x="851" y="116"/>
                    </a:lnTo>
                    <a:lnTo>
                      <a:pt x="845" y="119"/>
                    </a:lnTo>
                    <a:lnTo>
                      <a:pt x="843" y="121"/>
                    </a:lnTo>
                    <a:lnTo>
                      <a:pt x="841" y="123"/>
                    </a:lnTo>
                    <a:lnTo>
                      <a:pt x="839" y="125"/>
                    </a:lnTo>
                    <a:lnTo>
                      <a:pt x="839" y="127"/>
                    </a:lnTo>
                    <a:lnTo>
                      <a:pt x="839" y="129"/>
                    </a:lnTo>
                    <a:lnTo>
                      <a:pt x="839" y="133"/>
                    </a:lnTo>
                    <a:lnTo>
                      <a:pt x="839" y="139"/>
                    </a:lnTo>
                    <a:lnTo>
                      <a:pt x="839" y="133"/>
                    </a:lnTo>
                    <a:lnTo>
                      <a:pt x="839" y="129"/>
                    </a:lnTo>
                    <a:lnTo>
                      <a:pt x="837" y="127"/>
                    </a:lnTo>
                    <a:lnTo>
                      <a:pt x="835" y="127"/>
                    </a:lnTo>
                    <a:lnTo>
                      <a:pt x="833" y="131"/>
                    </a:lnTo>
                    <a:lnTo>
                      <a:pt x="832" y="135"/>
                    </a:lnTo>
                    <a:lnTo>
                      <a:pt x="828" y="139"/>
                    </a:lnTo>
                    <a:lnTo>
                      <a:pt x="828" y="219"/>
                    </a:lnTo>
                    <a:lnTo>
                      <a:pt x="816" y="231"/>
                    </a:lnTo>
                    <a:lnTo>
                      <a:pt x="805" y="231"/>
                    </a:lnTo>
                    <a:lnTo>
                      <a:pt x="805" y="254"/>
                    </a:lnTo>
                    <a:lnTo>
                      <a:pt x="782" y="265"/>
                    </a:lnTo>
                    <a:lnTo>
                      <a:pt x="770" y="254"/>
                    </a:lnTo>
                    <a:lnTo>
                      <a:pt x="774" y="248"/>
                    </a:lnTo>
                    <a:lnTo>
                      <a:pt x="778" y="246"/>
                    </a:lnTo>
                    <a:lnTo>
                      <a:pt x="780" y="244"/>
                    </a:lnTo>
                    <a:lnTo>
                      <a:pt x="782" y="242"/>
                    </a:lnTo>
                    <a:lnTo>
                      <a:pt x="780" y="242"/>
                    </a:lnTo>
                    <a:lnTo>
                      <a:pt x="776" y="242"/>
                    </a:lnTo>
                    <a:lnTo>
                      <a:pt x="770" y="242"/>
                    </a:lnTo>
                    <a:lnTo>
                      <a:pt x="770" y="254"/>
                    </a:lnTo>
                    <a:lnTo>
                      <a:pt x="759" y="265"/>
                    </a:lnTo>
                    <a:lnTo>
                      <a:pt x="701" y="309"/>
                    </a:lnTo>
                    <a:lnTo>
                      <a:pt x="690" y="298"/>
                    </a:lnTo>
                    <a:lnTo>
                      <a:pt x="632" y="332"/>
                    </a:lnTo>
                    <a:lnTo>
                      <a:pt x="632" y="340"/>
                    </a:lnTo>
                    <a:lnTo>
                      <a:pt x="630" y="346"/>
                    </a:lnTo>
                    <a:lnTo>
                      <a:pt x="626" y="351"/>
                    </a:lnTo>
                    <a:lnTo>
                      <a:pt x="622" y="355"/>
                    </a:lnTo>
                    <a:lnTo>
                      <a:pt x="617" y="359"/>
                    </a:lnTo>
                    <a:lnTo>
                      <a:pt x="611" y="361"/>
                    </a:lnTo>
                    <a:lnTo>
                      <a:pt x="605" y="365"/>
                    </a:lnTo>
                    <a:lnTo>
                      <a:pt x="597" y="367"/>
                    </a:lnTo>
                    <a:lnTo>
                      <a:pt x="620" y="378"/>
                    </a:lnTo>
                    <a:lnTo>
                      <a:pt x="620" y="388"/>
                    </a:lnTo>
                    <a:lnTo>
                      <a:pt x="620" y="390"/>
                    </a:lnTo>
                    <a:lnTo>
                      <a:pt x="620" y="386"/>
                    </a:lnTo>
                    <a:lnTo>
                      <a:pt x="620" y="380"/>
                    </a:lnTo>
                    <a:lnTo>
                      <a:pt x="620" y="375"/>
                    </a:lnTo>
                    <a:lnTo>
                      <a:pt x="620" y="371"/>
                    </a:lnTo>
                    <a:lnTo>
                      <a:pt x="620" y="367"/>
                    </a:lnTo>
                    <a:lnTo>
                      <a:pt x="632" y="390"/>
                    </a:lnTo>
                    <a:lnTo>
                      <a:pt x="620" y="390"/>
                    </a:lnTo>
                    <a:lnTo>
                      <a:pt x="609" y="424"/>
                    </a:lnTo>
                    <a:lnTo>
                      <a:pt x="619" y="424"/>
                    </a:lnTo>
                    <a:lnTo>
                      <a:pt x="624" y="421"/>
                    </a:lnTo>
                    <a:lnTo>
                      <a:pt x="628" y="419"/>
                    </a:lnTo>
                    <a:lnTo>
                      <a:pt x="630" y="417"/>
                    </a:lnTo>
                    <a:lnTo>
                      <a:pt x="632" y="415"/>
                    </a:lnTo>
                    <a:lnTo>
                      <a:pt x="632" y="419"/>
                    </a:lnTo>
                    <a:lnTo>
                      <a:pt x="632" y="424"/>
                    </a:lnTo>
                    <a:lnTo>
                      <a:pt x="632" y="436"/>
                    </a:lnTo>
                    <a:lnTo>
                      <a:pt x="632" y="424"/>
                    </a:lnTo>
                    <a:lnTo>
                      <a:pt x="638" y="424"/>
                    </a:lnTo>
                    <a:lnTo>
                      <a:pt x="642" y="424"/>
                    </a:lnTo>
                    <a:lnTo>
                      <a:pt x="643" y="424"/>
                    </a:lnTo>
                    <a:lnTo>
                      <a:pt x="645" y="422"/>
                    </a:lnTo>
                    <a:lnTo>
                      <a:pt x="645" y="419"/>
                    </a:lnTo>
                    <a:lnTo>
                      <a:pt x="643" y="415"/>
                    </a:lnTo>
                    <a:lnTo>
                      <a:pt x="643" y="409"/>
                    </a:lnTo>
                    <a:lnTo>
                      <a:pt x="643" y="401"/>
                    </a:lnTo>
                    <a:lnTo>
                      <a:pt x="655" y="401"/>
                    </a:lnTo>
                    <a:lnTo>
                      <a:pt x="655" y="398"/>
                    </a:lnTo>
                    <a:lnTo>
                      <a:pt x="655" y="394"/>
                    </a:lnTo>
                    <a:lnTo>
                      <a:pt x="655" y="390"/>
                    </a:lnTo>
                    <a:lnTo>
                      <a:pt x="657" y="388"/>
                    </a:lnTo>
                    <a:lnTo>
                      <a:pt x="659" y="386"/>
                    </a:lnTo>
                    <a:lnTo>
                      <a:pt x="663" y="382"/>
                    </a:lnTo>
                    <a:lnTo>
                      <a:pt x="666" y="378"/>
                    </a:lnTo>
                    <a:lnTo>
                      <a:pt x="655" y="367"/>
                    </a:lnTo>
                    <a:lnTo>
                      <a:pt x="643" y="367"/>
                    </a:lnTo>
                    <a:lnTo>
                      <a:pt x="647" y="367"/>
                    </a:lnTo>
                    <a:lnTo>
                      <a:pt x="651" y="367"/>
                    </a:lnTo>
                    <a:lnTo>
                      <a:pt x="653" y="367"/>
                    </a:lnTo>
                    <a:lnTo>
                      <a:pt x="655" y="367"/>
                    </a:lnTo>
                    <a:lnTo>
                      <a:pt x="655" y="365"/>
                    </a:lnTo>
                    <a:lnTo>
                      <a:pt x="655" y="361"/>
                    </a:lnTo>
                    <a:lnTo>
                      <a:pt x="655" y="355"/>
                    </a:lnTo>
                    <a:lnTo>
                      <a:pt x="632" y="344"/>
                    </a:lnTo>
                    <a:lnTo>
                      <a:pt x="655" y="344"/>
                    </a:lnTo>
                    <a:lnTo>
                      <a:pt x="655" y="355"/>
                    </a:lnTo>
                    <a:lnTo>
                      <a:pt x="666" y="344"/>
                    </a:lnTo>
                    <a:lnTo>
                      <a:pt x="666" y="332"/>
                    </a:lnTo>
                    <a:lnTo>
                      <a:pt x="666" y="344"/>
                    </a:lnTo>
                    <a:lnTo>
                      <a:pt x="674" y="342"/>
                    </a:lnTo>
                    <a:lnTo>
                      <a:pt x="680" y="338"/>
                    </a:lnTo>
                    <a:lnTo>
                      <a:pt x="688" y="334"/>
                    </a:lnTo>
                    <a:lnTo>
                      <a:pt x="695" y="332"/>
                    </a:lnTo>
                    <a:lnTo>
                      <a:pt x="701" y="328"/>
                    </a:lnTo>
                    <a:lnTo>
                      <a:pt x="709" y="327"/>
                    </a:lnTo>
                    <a:lnTo>
                      <a:pt x="716" y="325"/>
                    </a:lnTo>
                    <a:lnTo>
                      <a:pt x="724" y="321"/>
                    </a:lnTo>
                    <a:lnTo>
                      <a:pt x="724" y="332"/>
                    </a:lnTo>
                    <a:lnTo>
                      <a:pt x="736" y="332"/>
                    </a:lnTo>
                    <a:lnTo>
                      <a:pt x="747" y="321"/>
                    </a:lnTo>
                    <a:lnTo>
                      <a:pt x="736" y="355"/>
                    </a:lnTo>
                    <a:lnTo>
                      <a:pt x="759" y="355"/>
                    </a:lnTo>
                    <a:lnTo>
                      <a:pt x="761" y="350"/>
                    </a:lnTo>
                    <a:lnTo>
                      <a:pt x="762" y="346"/>
                    </a:lnTo>
                    <a:lnTo>
                      <a:pt x="764" y="342"/>
                    </a:lnTo>
                    <a:lnTo>
                      <a:pt x="766" y="338"/>
                    </a:lnTo>
                    <a:lnTo>
                      <a:pt x="768" y="336"/>
                    </a:lnTo>
                    <a:lnTo>
                      <a:pt x="768" y="332"/>
                    </a:lnTo>
                    <a:lnTo>
                      <a:pt x="770" y="327"/>
                    </a:lnTo>
                    <a:lnTo>
                      <a:pt x="770" y="321"/>
                    </a:lnTo>
                    <a:lnTo>
                      <a:pt x="782" y="309"/>
                    </a:lnTo>
                    <a:lnTo>
                      <a:pt x="770" y="321"/>
                    </a:lnTo>
                    <a:lnTo>
                      <a:pt x="776" y="321"/>
                    </a:lnTo>
                    <a:lnTo>
                      <a:pt x="782" y="321"/>
                    </a:lnTo>
                    <a:lnTo>
                      <a:pt x="787" y="321"/>
                    </a:lnTo>
                    <a:lnTo>
                      <a:pt x="793" y="321"/>
                    </a:lnTo>
                    <a:lnTo>
                      <a:pt x="799" y="321"/>
                    </a:lnTo>
                    <a:lnTo>
                      <a:pt x="805" y="321"/>
                    </a:lnTo>
                    <a:lnTo>
                      <a:pt x="810" y="321"/>
                    </a:lnTo>
                    <a:lnTo>
                      <a:pt x="816" y="321"/>
                    </a:lnTo>
                    <a:lnTo>
                      <a:pt x="816" y="298"/>
                    </a:lnTo>
                    <a:lnTo>
                      <a:pt x="816" y="309"/>
                    </a:lnTo>
                    <a:lnTo>
                      <a:pt x="828" y="309"/>
                    </a:lnTo>
                    <a:lnTo>
                      <a:pt x="828" y="298"/>
                    </a:lnTo>
                    <a:lnTo>
                      <a:pt x="839" y="286"/>
                    </a:lnTo>
                    <a:lnTo>
                      <a:pt x="843" y="286"/>
                    </a:lnTo>
                    <a:lnTo>
                      <a:pt x="847" y="286"/>
                    </a:lnTo>
                    <a:lnTo>
                      <a:pt x="849" y="286"/>
                    </a:lnTo>
                    <a:lnTo>
                      <a:pt x="849" y="288"/>
                    </a:lnTo>
                    <a:lnTo>
                      <a:pt x="851" y="288"/>
                    </a:lnTo>
                    <a:lnTo>
                      <a:pt x="851" y="290"/>
                    </a:lnTo>
                    <a:lnTo>
                      <a:pt x="851" y="294"/>
                    </a:lnTo>
                    <a:lnTo>
                      <a:pt x="851" y="298"/>
                    </a:lnTo>
                    <a:lnTo>
                      <a:pt x="860" y="298"/>
                    </a:lnTo>
                    <a:lnTo>
                      <a:pt x="860" y="208"/>
                    </a:lnTo>
                    <a:lnTo>
                      <a:pt x="872" y="196"/>
                    </a:lnTo>
                    <a:lnTo>
                      <a:pt x="872" y="150"/>
                    </a:lnTo>
                    <a:lnTo>
                      <a:pt x="860" y="150"/>
                    </a:lnTo>
                    <a:lnTo>
                      <a:pt x="851" y="116"/>
                    </a:lnTo>
                    <a:close/>
                  </a:path>
                </a:pathLst>
              </a:custGeom>
              <a:solidFill>
                <a:srgbClr val="C0C0C0"/>
              </a:solidFill>
              <a:ln w="9525">
                <a:noFill/>
                <a:round/>
                <a:headEnd/>
                <a:tailEnd/>
              </a:ln>
            </p:spPr>
            <p:txBody>
              <a:bodyPr/>
              <a:lstStyle/>
              <a:p>
                <a:pPr algn="l"/>
                <a:endParaRPr lang="en-US" sz="2000"/>
              </a:p>
            </p:txBody>
          </p:sp>
          <p:sp>
            <p:nvSpPr>
              <p:cNvPr id="804880" name="Freeform 16"/>
              <p:cNvSpPr>
                <a:spLocks/>
              </p:cNvSpPr>
              <p:nvPr/>
            </p:nvSpPr>
            <p:spPr bwMode="auto">
              <a:xfrm>
                <a:off x="2515" y="2487"/>
                <a:ext cx="115" cy="217"/>
              </a:xfrm>
              <a:custGeom>
                <a:avLst/>
                <a:gdLst>
                  <a:gd name="T0" fmla="*/ 112 w 115"/>
                  <a:gd name="T1" fmla="*/ 4 h 217"/>
                  <a:gd name="T2" fmla="*/ 104 w 115"/>
                  <a:gd name="T3" fmla="*/ 12 h 217"/>
                  <a:gd name="T4" fmla="*/ 96 w 115"/>
                  <a:gd name="T5" fmla="*/ 19 h 217"/>
                  <a:gd name="T6" fmla="*/ 87 w 115"/>
                  <a:gd name="T7" fmla="*/ 21 h 217"/>
                  <a:gd name="T8" fmla="*/ 75 w 115"/>
                  <a:gd name="T9" fmla="*/ 29 h 217"/>
                  <a:gd name="T10" fmla="*/ 62 w 115"/>
                  <a:gd name="T11" fmla="*/ 35 h 217"/>
                  <a:gd name="T12" fmla="*/ 48 w 115"/>
                  <a:gd name="T13" fmla="*/ 35 h 217"/>
                  <a:gd name="T14" fmla="*/ 33 w 115"/>
                  <a:gd name="T15" fmla="*/ 35 h 217"/>
                  <a:gd name="T16" fmla="*/ 0 w 115"/>
                  <a:gd name="T17" fmla="*/ 46 h 217"/>
                  <a:gd name="T18" fmla="*/ 0 w 115"/>
                  <a:gd name="T19" fmla="*/ 75 h 217"/>
                  <a:gd name="T20" fmla="*/ 0 w 115"/>
                  <a:gd name="T21" fmla="*/ 104 h 217"/>
                  <a:gd name="T22" fmla="*/ 0 w 115"/>
                  <a:gd name="T23" fmla="*/ 132 h 217"/>
                  <a:gd name="T24" fmla="*/ 0 w 115"/>
                  <a:gd name="T25" fmla="*/ 159 h 217"/>
                  <a:gd name="T26" fmla="*/ 23 w 115"/>
                  <a:gd name="T27" fmla="*/ 217 h 217"/>
                  <a:gd name="T28" fmla="*/ 54 w 115"/>
                  <a:gd name="T29" fmla="*/ 209 h 217"/>
                  <a:gd name="T30" fmla="*/ 48 w 115"/>
                  <a:gd name="T31" fmla="*/ 196 h 217"/>
                  <a:gd name="T32" fmla="*/ 44 w 115"/>
                  <a:gd name="T33" fmla="*/ 182 h 217"/>
                  <a:gd name="T34" fmla="*/ 39 w 115"/>
                  <a:gd name="T35" fmla="*/ 167 h 217"/>
                  <a:gd name="T36" fmla="*/ 35 w 115"/>
                  <a:gd name="T37" fmla="*/ 136 h 217"/>
                  <a:gd name="T38" fmla="*/ 44 w 115"/>
                  <a:gd name="T39" fmla="*/ 138 h 217"/>
                  <a:gd name="T40" fmla="*/ 48 w 115"/>
                  <a:gd name="T41" fmla="*/ 142 h 217"/>
                  <a:gd name="T42" fmla="*/ 48 w 115"/>
                  <a:gd name="T43" fmla="*/ 148 h 217"/>
                  <a:gd name="T44" fmla="*/ 46 w 115"/>
                  <a:gd name="T45" fmla="*/ 159 h 217"/>
                  <a:gd name="T46" fmla="*/ 54 w 115"/>
                  <a:gd name="T47" fmla="*/ 159 h 217"/>
                  <a:gd name="T48" fmla="*/ 58 w 115"/>
                  <a:gd name="T49" fmla="*/ 159 h 217"/>
                  <a:gd name="T50" fmla="*/ 58 w 115"/>
                  <a:gd name="T51" fmla="*/ 163 h 217"/>
                  <a:gd name="T52" fmla="*/ 58 w 115"/>
                  <a:gd name="T53" fmla="*/ 171 h 217"/>
                  <a:gd name="T54" fmla="*/ 89 w 115"/>
                  <a:gd name="T55" fmla="*/ 179 h 217"/>
                  <a:gd name="T56" fmla="*/ 83 w 115"/>
                  <a:gd name="T57" fmla="*/ 175 h 217"/>
                  <a:gd name="T58" fmla="*/ 81 w 115"/>
                  <a:gd name="T59" fmla="*/ 173 h 217"/>
                  <a:gd name="T60" fmla="*/ 87 w 115"/>
                  <a:gd name="T61" fmla="*/ 171 h 217"/>
                  <a:gd name="T62" fmla="*/ 92 w 115"/>
                  <a:gd name="T63" fmla="*/ 169 h 217"/>
                  <a:gd name="T64" fmla="*/ 92 w 115"/>
                  <a:gd name="T65" fmla="*/ 163 h 217"/>
                  <a:gd name="T66" fmla="*/ 92 w 115"/>
                  <a:gd name="T67" fmla="*/ 157 h 217"/>
                  <a:gd name="T68" fmla="*/ 92 w 115"/>
                  <a:gd name="T69" fmla="*/ 152 h 217"/>
                  <a:gd name="T70" fmla="*/ 81 w 115"/>
                  <a:gd name="T71" fmla="*/ 136 h 217"/>
                  <a:gd name="T72" fmla="*/ 75 w 115"/>
                  <a:gd name="T73" fmla="*/ 125 h 217"/>
                  <a:gd name="T74" fmla="*/ 66 w 115"/>
                  <a:gd name="T75" fmla="*/ 123 h 217"/>
                  <a:gd name="T76" fmla="*/ 60 w 115"/>
                  <a:gd name="T77" fmla="*/ 119 h 217"/>
                  <a:gd name="T78" fmla="*/ 58 w 115"/>
                  <a:gd name="T79" fmla="*/ 109 h 217"/>
                  <a:gd name="T80" fmla="*/ 69 w 115"/>
                  <a:gd name="T81" fmla="*/ 92 h 217"/>
                  <a:gd name="T82" fmla="*/ 81 w 115"/>
                  <a:gd name="T83" fmla="*/ 86 h 217"/>
                  <a:gd name="T84" fmla="*/ 81 w 115"/>
                  <a:gd name="T85" fmla="*/ 81 h 217"/>
                  <a:gd name="T86" fmla="*/ 79 w 115"/>
                  <a:gd name="T87" fmla="*/ 79 h 217"/>
                  <a:gd name="T88" fmla="*/ 75 w 115"/>
                  <a:gd name="T89" fmla="*/ 81 h 217"/>
                  <a:gd name="T90" fmla="*/ 58 w 115"/>
                  <a:gd name="T91" fmla="*/ 81 h 217"/>
                  <a:gd name="T92" fmla="*/ 46 w 115"/>
                  <a:gd name="T93" fmla="*/ 92 h 217"/>
                  <a:gd name="T94" fmla="*/ 39 w 115"/>
                  <a:gd name="T95" fmla="*/ 100 h 217"/>
                  <a:gd name="T96" fmla="*/ 35 w 115"/>
                  <a:gd name="T97" fmla="*/ 102 h 217"/>
                  <a:gd name="T98" fmla="*/ 31 w 115"/>
                  <a:gd name="T99" fmla="*/ 100 h 217"/>
                  <a:gd name="T100" fmla="*/ 23 w 115"/>
                  <a:gd name="T101" fmla="*/ 92 h 217"/>
                  <a:gd name="T102" fmla="*/ 23 w 115"/>
                  <a:gd name="T103" fmla="*/ 83 h 217"/>
                  <a:gd name="T104" fmla="*/ 23 w 115"/>
                  <a:gd name="T105" fmla="*/ 75 h 217"/>
                  <a:gd name="T106" fmla="*/ 23 w 115"/>
                  <a:gd name="T107" fmla="*/ 65 h 217"/>
                  <a:gd name="T108" fmla="*/ 23 w 115"/>
                  <a:gd name="T109" fmla="*/ 58 h 217"/>
                  <a:gd name="T110" fmla="*/ 92 w 115"/>
                  <a:gd name="T111" fmla="*/ 46 h 217"/>
                  <a:gd name="T112" fmla="*/ 110 w 115"/>
                  <a:gd name="T113" fmla="*/ 40 h 217"/>
                  <a:gd name="T114" fmla="*/ 115 w 115"/>
                  <a:gd name="T115" fmla="*/ 31 h 217"/>
                  <a:gd name="T116" fmla="*/ 115 w 115"/>
                  <a:gd name="T117" fmla="*/ 19 h 217"/>
                  <a:gd name="T118" fmla="*/ 115 w 115"/>
                  <a:gd name="T119" fmla="*/ 8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217"/>
                  <a:gd name="T182" fmla="*/ 115 w 115"/>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217">
                    <a:moveTo>
                      <a:pt x="115" y="0"/>
                    </a:moveTo>
                    <a:lnTo>
                      <a:pt x="112" y="4"/>
                    </a:lnTo>
                    <a:lnTo>
                      <a:pt x="108" y="8"/>
                    </a:lnTo>
                    <a:lnTo>
                      <a:pt x="104" y="12"/>
                    </a:lnTo>
                    <a:lnTo>
                      <a:pt x="100" y="15"/>
                    </a:lnTo>
                    <a:lnTo>
                      <a:pt x="96" y="19"/>
                    </a:lnTo>
                    <a:lnTo>
                      <a:pt x="92" y="21"/>
                    </a:lnTo>
                    <a:lnTo>
                      <a:pt x="87" y="21"/>
                    </a:lnTo>
                    <a:lnTo>
                      <a:pt x="81" y="23"/>
                    </a:lnTo>
                    <a:lnTo>
                      <a:pt x="75" y="29"/>
                    </a:lnTo>
                    <a:lnTo>
                      <a:pt x="68" y="31"/>
                    </a:lnTo>
                    <a:lnTo>
                      <a:pt x="62" y="35"/>
                    </a:lnTo>
                    <a:lnTo>
                      <a:pt x="54" y="35"/>
                    </a:lnTo>
                    <a:lnTo>
                      <a:pt x="48" y="35"/>
                    </a:lnTo>
                    <a:lnTo>
                      <a:pt x="41" y="35"/>
                    </a:lnTo>
                    <a:lnTo>
                      <a:pt x="33" y="35"/>
                    </a:lnTo>
                    <a:lnTo>
                      <a:pt x="23" y="35"/>
                    </a:lnTo>
                    <a:lnTo>
                      <a:pt x="0" y="46"/>
                    </a:lnTo>
                    <a:lnTo>
                      <a:pt x="0" y="60"/>
                    </a:lnTo>
                    <a:lnTo>
                      <a:pt x="0" y="75"/>
                    </a:lnTo>
                    <a:lnTo>
                      <a:pt x="0" y="88"/>
                    </a:lnTo>
                    <a:lnTo>
                      <a:pt x="0" y="104"/>
                    </a:lnTo>
                    <a:lnTo>
                      <a:pt x="0" y="117"/>
                    </a:lnTo>
                    <a:lnTo>
                      <a:pt x="0" y="132"/>
                    </a:lnTo>
                    <a:lnTo>
                      <a:pt x="0" y="146"/>
                    </a:lnTo>
                    <a:lnTo>
                      <a:pt x="0" y="159"/>
                    </a:lnTo>
                    <a:lnTo>
                      <a:pt x="23" y="182"/>
                    </a:lnTo>
                    <a:lnTo>
                      <a:pt x="23" y="217"/>
                    </a:lnTo>
                    <a:lnTo>
                      <a:pt x="58" y="217"/>
                    </a:lnTo>
                    <a:lnTo>
                      <a:pt x="54" y="209"/>
                    </a:lnTo>
                    <a:lnTo>
                      <a:pt x="52" y="203"/>
                    </a:lnTo>
                    <a:lnTo>
                      <a:pt x="48" y="196"/>
                    </a:lnTo>
                    <a:lnTo>
                      <a:pt x="46" y="188"/>
                    </a:lnTo>
                    <a:lnTo>
                      <a:pt x="44" y="182"/>
                    </a:lnTo>
                    <a:lnTo>
                      <a:pt x="41" y="175"/>
                    </a:lnTo>
                    <a:lnTo>
                      <a:pt x="39" y="167"/>
                    </a:lnTo>
                    <a:lnTo>
                      <a:pt x="35" y="159"/>
                    </a:lnTo>
                    <a:lnTo>
                      <a:pt x="35" y="136"/>
                    </a:lnTo>
                    <a:lnTo>
                      <a:pt x="41" y="138"/>
                    </a:lnTo>
                    <a:lnTo>
                      <a:pt x="44" y="138"/>
                    </a:lnTo>
                    <a:lnTo>
                      <a:pt x="46" y="140"/>
                    </a:lnTo>
                    <a:lnTo>
                      <a:pt x="48" y="142"/>
                    </a:lnTo>
                    <a:lnTo>
                      <a:pt x="48" y="144"/>
                    </a:lnTo>
                    <a:lnTo>
                      <a:pt x="48" y="148"/>
                    </a:lnTo>
                    <a:lnTo>
                      <a:pt x="46" y="154"/>
                    </a:lnTo>
                    <a:lnTo>
                      <a:pt x="46" y="159"/>
                    </a:lnTo>
                    <a:lnTo>
                      <a:pt x="52" y="159"/>
                    </a:lnTo>
                    <a:lnTo>
                      <a:pt x="54" y="159"/>
                    </a:lnTo>
                    <a:lnTo>
                      <a:pt x="56" y="159"/>
                    </a:lnTo>
                    <a:lnTo>
                      <a:pt x="58" y="159"/>
                    </a:lnTo>
                    <a:lnTo>
                      <a:pt x="58" y="161"/>
                    </a:lnTo>
                    <a:lnTo>
                      <a:pt x="58" y="163"/>
                    </a:lnTo>
                    <a:lnTo>
                      <a:pt x="58" y="167"/>
                    </a:lnTo>
                    <a:lnTo>
                      <a:pt x="58" y="171"/>
                    </a:lnTo>
                    <a:lnTo>
                      <a:pt x="92" y="182"/>
                    </a:lnTo>
                    <a:lnTo>
                      <a:pt x="89" y="179"/>
                    </a:lnTo>
                    <a:lnTo>
                      <a:pt x="85" y="177"/>
                    </a:lnTo>
                    <a:lnTo>
                      <a:pt x="83" y="175"/>
                    </a:lnTo>
                    <a:lnTo>
                      <a:pt x="81" y="173"/>
                    </a:lnTo>
                    <a:lnTo>
                      <a:pt x="83" y="171"/>
                    </a:lnTo>
                    <a:lnTo>
                      <a:pt x="87" y="171"/>
                    </a:lnTo>
                    <a:lnTo>
                      <a:pt x="92" y="171"/>
                    </a:lnTo>
                    <a:lnTo>
                      <a:pt x="92" y="169"/>
                    </a:lnTo>
                    <a:lnTo>
                      <a:pt x="92" y="165"/>
                    </a:lnTo>
                    <a:lnTo>
                      <a:pt x="92" y="163"/>
                    </a:lnTo>
                    <a:lnTo>
                      <a:pt x="92" y="159"/>
                    </a:lnTo>
                    <a:lnTo>
                      <a:pt x="92" y="157"/>
                    </a:lnTo>
                    <a:lnTo>
                      <a:pt x="92" y="154"/>
                    </a:lnTo>
                    <a:lnTo>
                      <a:pt x="92" y="152"/>
                    </a:lnTo>
                    <a:lnTo>
                      <a:pt x="92" y="148"/>
                    </a:lnTo>
                    <a:lnTo>
                      <a:pt x="81" y="136"/>
                    </a:lnTo>
                    <a:lnTo>
                      <a:pt x="81" y="127"/>
                    </a:lnTo>
                    <a:lnTo>
                      <a:pt x="75" y="125"/>
                    </a:lnTo>
                    <a:lnTo>
                      <a:pt x="69" y="125"/>
                    </a:lnTo>
                    <a:lnTo>
                      <a:pt x="66" y="123"/>
                    </a:lnTo>
                    <a:lnTo>
                      <a:pt x="62" y="121"/>
                    </a:lnTo>
                    <a:lnTo>
                      <a:pt x="60" y="119"/>
                    </a:lnTo>
                    <a:lnTo>
                      <a:pt x="60" y="113"/>
                    </a:lnTo>
                    <a:lnTo>
                      <a:pt x="58" y="109"/>
                    </a:lnTo>
                    <a:lnTo>
                      <a:pt x="58" y="104"/>
                    </a:lnTo>
                    <a:lnTo>
                      <a:pt x="69" y="92"/>
                    </a:lnTo>
                    <a:lnTo>
                      <a:pt x="81" y="92"/>
                    </a:lnTo>
                    <a:lnTo>
                      <a:pt x="81" y="86"/>
                    </a:lnTo>
                    <a:lnTo>
                      <a:pt x="81" y="83"/>
                    </a:lnTo>
                    <a:lnTo>
                      <a:pt x="81" y="81"/>
                    </a:lnTo>
                    <a:lnTo>
                      <a:pt x="79" y="79"/>
                    </a:lnTo>
                    <a:lnTo>
                      <a:pt x="77" y="79"/>
                    </a:lnTo>
                    <a:lnTo>
                      <a:pt x="75" y="81"/>
                    </a:lnTo>
                    <a:lnTo>
                      <a:pt x="69" y="81"/>
                    </a:lnTo>
                    <a:lnTo>
                      <a:pt x="58" y="81"/>
                    </a:lnTo>
                    <a:lnTo>
                      <a:pt x="58" y="92"/>
                    </a:lnTo>
                    <a:lnTo>
                      <a:pt x="46" y="92"/>
                    </a:lnTo>
                    <a:lnTo>
                      <a:pt x="43" y="96"/>
                    </a:lnTo>
                    <a:lnTo>
                      <a:pt x="39" y="100"/>
                    </a:lnTo>
                    <a:lnTo>
                      <a:pt x="37" y="102"/>
                    </a:lnTo>
                    <a:lnTo>
                      <a:pt x="35" y="102"/>
                    </a:lnTo>
                    <a:lnTo>
                      <a:pt x="33" y="102"/>
                    </a:lnTo>
                    <a:lnTo>
                      <a:pt x="31" y="100"/>
                    </a:lnTo>
                    <a:lnTo>
                      <a:pt x="29" y="96"/>
                    </a:lnTo>
                    <a:lnTo>
                      <a:pt x="23" y="92"/>
                    </a:lnTo>
                    <a:lnTo>
                      <a:pt x="23" y="86"/>
                    </a:lnTo>
                    <a:lnTo>
                      <a:pt x="23" y="83"/>
                    </a:lnTo>
                    <a:lnTo>
                      <a:pt x="23" y="79"/>
                    </a:lnTo>
                    <a:lnTo>
                      <a:pt x="23" y="75"/>
                    </a:lnTo>
                    <a:lnTo>
                      <a:pt x="23" y="69"/>
                    </a:lnTo>
                    <a:lnTo>
                      <a:pt x="23" y="65"/>
                    </a:lnTo>
                    <a:lnTo>
                      <a:pt x="23" y="62"/>
                    </a:lnTo>
                    <a:lnTo>
                      <a:pt x="23" y="58"/>
                    </a:lnTo>
                    <a:lnTo>
                      <a:pt x="81" y="58"/>
                    </a:lnTo>
                    <a:lnTo>
                      <a:pt x="92" y="46"/>
                    </a:lnTo>
                    <a:lnTo>
                      <a:pt x="104" y="46"/>
                    </a:lnTo>
                    <a:lnTo>
                      <a:pt x="110" y="40"/>
                    </a:lnTo>
                    <a:lnTo>
                      <a:pt x="114" y="35"/>
                    </a:lnTo>
                    <a:lnTo>
                      <a:pt x="115" y="31"/>
                    </a:lnTo>
                    <a:lnTo>
                      <a:pt x="115" y="25"/>
                    </a:lnTo>
                    <a:lnTo>
                      <a:pt x="115" y="19"/>
                    </a:lnTo>
                    <a:lnTo>
                      <a:pt x="115" y="14"/>
                    </a:lnTo>
                    <a:lnTo>
                      <a:pt x="115" y="8"/>
                    </a:lnTo>
                    <a:lnTo>
                      <a:pt x="115" y="0"/>
                    </a:lnTo>
                    <a:close/>
                  </a:path>
                </a:pathLst>
              </a:custGeom>
              <a:solidFill>
                <a:srgbClr val="C0C0C0"/>
              </a:solidFill>
              <a:ln w="9525">
                <a:noFill/>
                <a:round/>
                <a:headEnd/>
                <a:tailEnd/>
              </a:ln>
            </p:spPr>
            <p:txBody>
              <a:bodyPr/>
              <a:lstStyle/>
              <a:p>
                <a:pPr algn="l"/>
                <a:endParaRPr lang="en-US" sz="2000"/>
              </a:p>
            </p:txBody>
          </p:sp>
          <p:sp>
            <p:nvSpPr>
              <p:cNvPr id="804881" name="Freeform 17"/>
              <p:cNvSpPr>
                <a:spLocks/>
              </p:cNvSpPr>
              <p:nvPr/>
            </p:nvSpPr>
            <p:spPr bwMode="auto">
              <a:xfrm>
                <a:off x="2252" y="2750"/>
                <a:ext cx="206" cy="58"/>
              </a:xfrm>
              <a:custGeom>
                <a:avLst/>
                <a:gdLst>
                  <a:gd name="T0" fmla="*/ 23 w 206"/>
                  <a:gd name="T1" fmla="*/ 11 h 58"/>
                  <a:gd name="T2" fmla="*/ 12 w 206"/>
                  <a:gd name="T3" fmla="*/ 11 h 58"/>
                  <a:gd name="T4" fmla="*/ 12 w 206"/>
                  <a:gd name="T5" fmla="*/ 23 h 58"/>
                  <a:gd name="T6" fmla="*/ 0 w 206"/>
                  <a:gd name="T7" fmla="*/ 23 h 58"/>
                  <a:gd name="T8" fmla="*/ 0 w 206"/>
                  <a:gd name="T9" fmla="*/ 46 h 58"/>
                  <a:gd name="T10" fmla="*/ 12 w 206"/>
                  <a:gd name="T11" fmla="*/ 46 h 58"/>
                  <a:gd name="T12" fmla="*/ 12 w 206"/>
                  <a:gd name="T13" fmla="*/ 58 h 58"/>
                  <a:gd name="T14" fmla="*/ 16 w 206"/>
                  <a:gd name="T15" fmla="*/ 58 h 58"/>
                  <a:gd name="T16" fmla="*/ 20 w 206"/>
                  <a:gd name="T17" fmla="*/ 58 h 58"/>
                  <a:gd name="T18" fmla="*/ 23 w 206"/>
                  <a:gd name="T19" fmla="*/ 58 h 58"/>
                  <a:gd name="T20" fmla="*/ 29 w 206"/>
                  <a:gd name="T21" fmla="*/ 58 h 58"/>
                  <a:gd name="T22" fmla="*/ 33 w 206"/>
                  <a:gd name="T23" fmla="*/ 58 h 58"/>
                  <a:gd name="T24" fmla="*/ 37 w 206"/>
                  <a:gd name="T25" fmla="*/ 58 h 58"/>
                  <a:gd name="T26" fmla="*/ 41 w 206"/>
                  <a:gd name="T27" fmla="*/ 58 h 58"/>
                  <a:gd name="T28" fmla="*/ 46 w 206"/>
                  <a:gd name="T29" fmla="*/ 58 h 58"/>
                  <a:gd name="T30" fmla="*/ 50 w 206"/>
                  <a:gd name="T31" fmla="*/ 54 h 58"/>
                  <a:gd name="T32" fmla="*/ 54 w 206"/>
                  <a:gd name="T33" fmla="*/ 50 h 58"/>
                  <a:gd name="T34" fmla="*/ 58 w 206"/>
                  <a:gd name="T35" fmla="*/ 48 h 58"/>
                  <a:gd name="T36" fmla="*/ 62 w 206"/>
                  <a:gd name="T37" fmla="*/ 46 h 58"/>
                  <a:gd name="T38" fmla="*/ 66 w 206"/>
                  <a:gd name="T39" fmla="*/ 46 h 58"/>
                  <a:gd name="T40" fmla="*/ 69 w 206"/>
                  <a:gd name="T41" fmla="*/ 46 h 58"/>
                  <a:gd name="T42" fmla="*/ 73 w 206"/>
                  <a:gd name="T43" fmla="*/ 46 h 58"/>
                  <a:gd name="T44" fmla="*/ 81 w 206"/>
                  <a:gd name="T45" fmla="*/ 46 h 58"/>
                  <a:gd name="T46" fmla="*/ 206 w 206"/>
                  <a:gd name="T47" fmla="*/ 46 h 58"/>
                  <a:gd name="T48" fmla="*/ 206 w 206"/>
                  <a:gd name="T49" fmla="*/ 23 h 58"/>
                  <a:gd name="T50" fmla="*/ 160 w 206"/>
                  <a:gd name="T51" fmla="*/ 23 h 58"/>
                  <a:gd name="T52" fmla="*/ 160 w 206"/>
                  <a:gd name="T53" fmla="*/ 11 h 58"/>
                  <a:gd name="T54" fmla="*/ 148 w 206"/>
                  <a:gd name="T55" fmla="*/ 0 h 58"/>
                  <a:gd name="T56" fmla="*/ 142 w 206"/>
                  <a:gd name="T57" fmla="*/ 0 h 58"/>
                  <a:gd name="T58" fmla="*/ 137 w 206"/>
                  <a:gd name="T59" fmla="*/ 0 h 58"/>
                  <a:gd name="T60" fmla="*/ 131 w 206"/>
                  <a:gd name="T61" fmla="*/ 0 h 58"/>
                  <a:gd name="T62" fmla="*/ 127 w 206"/>
                  <a:gd name="T63" fmla="*/ 0 h 58"/>
                  <a:gd name="T64" fmla="*/ 121 w 206"/>
                  <a:gd name="T65" fmla="*/ 0 h 58"/>
                  <a:gd name="T66" fmla="*/ 116 w 206"/>
                  <a:gd name="T67" fmla="*/ 0 h 58"/>
                  <a:gd name="T68" fmla="*/ 110 w 206"/>
                  <a:gd name="T69" fmla="*/ 0 h 58"/>
                  <a:gd name="T70" fmla="*/ 104 w 206"/>
                  <a:gd name="T71" fmla="*/ 0 h 58"/>
                  <a:gd name="T72" fmla="*/ 104 w 206"/>
                  <a:gd name="T73" fmla="*/ 6 h 58"/>
                  <a:gd name="T74" fmla="*/ 104 w 206"/>
                  <a:gd name="T75" fmla="*/ 8 h 58"/>
                  <a:gd name="T76" fmla="*/ 104 w 206"/>
                  <a:gd name="T77" fmla="*/ 11 h 58"/>
                  <a:gd name="T78" fmla="*/ 104 w 206"/>
                  <a:gd name="T79" fmla="*/ 11 h 58"/>
                  <a:gd name="T80" fmla="*/ 102 w 206"/>
                  <a:gd name="T81" fmla="*/ 11 h 58"/>
                  <a:gd name="T82" fmla="*/ 100 w 206"/>
                  <a:gd name="T83" fmla="*/ 11 h 58"/>
                  <a:gd name="T84" fmla="*/ 96 w 206"/>
                  <a:gd name="T85" fmla="*/ 11 h 58"/>
                  <a:gd name="T86" fmla="*/ 93 w 206"/>
                  <a:gd name="T87" fmla="*/ 11 h 58"/>
                  <a:gd name="T88" fmla="*/ 93 w 206"/>
                  <a:gd name="T89" fmla="*/ 23 h 58"/>
                  <a:gd name="T90" fmla="*/ 87 w 206"/>
                  <a:gd name="T91" fmla="*/ 23 h 58"/>
                  <a:gd name="T92" fmla="*/ 83 w 206"/>
                  <a:gd name="T93" fmla="*/ 23 h 58"/>
                  <a:gd name="T94" fmla="*/ 79 w 206"/>
                  <a:gd name="T95" fmla="*/ 23 h 58"/>
                  <a:gd name="T96" fmla="*/ 75 w 206"/>
                  <a:gd name="T97" fmla="*/ 23 h 58"/>
                  <a:gd name="T98" fmla="*/ 69 w 206"/>
                  <a:gd name="T99" fmla="*/ 23 h 58"/>
                  <a:gd name="T100" fmla="*/ 66 w 206"/>
                  <a:gd name="T101" fmla="*/ 23 h 58"/>
                  <a:gd name="T102" fmla="*/ 62 w 206"/>
                  <a:gd name="T103" fmla="*/ 23 h 58"/>
                  <a:gd name="T104" fmla="*/ 58 w 206"/>
                  <a:gd name="T105" fmla="*/ 23 h 58"/>
                  <a:gd name="T106" fmla="*/ 58 w 206"/>
                  <a:gd name="T107" fmla="*/ 11 h 58"/>
                  <a:gd name="T108" fmla="*/ 52 w 206"/>
                  <a:gd name="T109" fmla="*/ 11 h 58"/>
                  <a:gd name="T110" fmla="*/ 48 w 206"/>
                  <a:gd name="T111" fmla="*/ 11 h 58"/>
                  <a:gd name="T112" fmla="*/ 45 w 206"/>
                  <a:gd name="T113" fmla="*/ 11 h 58"/>
                  <a:gd name="T114" fmla="*/ 41 w 206"/>
                  <a:gd name="T115" fmla="*/ 11 h 58"/>
                  <a:gd name="T116" fmla="*/ 35 w 206"/>
                  <a:gd name="T117" fmla="*/ 11 h 58"/>
                  <a:gd name="T118" fmla="*/ 31 w 206"/>
                  <a:gd name="T119" fmla="*/ 11 h 58"/>
                  <a:gd name="T120" fmla="*/ 27 w 206"/>
                  <a:gd name="T121" fmla="*/ 11 h 58"/>
                  <a:gd name="T122" fmla="*/ 23 w 206"/>
                  <a:gd name="T123" fmla="*/ 11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58"/>
                  <a:gd name="T188" fmla="*/ 206 w 206"/>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58">
                    <a:moveTo>
                      <a:pt x="23" y="11"/>
                    </a:moveTo>
                    <a:lnTo>
                      <a:pt x="12" y="11"/>
                    </a:lnTo>
                    <a:lnTo>
                      <a:pt x="12" y="23"/>
                    </a:lnTo>
                    <a:lnTo>
                      <a:pt x="0" y="23"/>
                    </a:lnTo>
                    <a:lnTo>
                      <a:pt x="0" y="46"/>
                    </a:lnTo>
                    <a:lnTo>
                      <a:pt x="12" y="46"/>
                    </a:lnTo>
                    <a:lnTo>
                      <a:pt x="12" y="58"/>
                    </a:lnTo>
                    <a:lnTo>
                      <a:pt x="16" y="58"/>
                    </a:lnTo>
                    <a:lnTo>
                      <a:pt x="20" y="58"/>
                    </a:lnTo>
                    <a:lnTo>
                      <a:pt x="23" y="58"/>
                    </a:lnTo>
                    <a:lnTo>
                      <a:pt x="29" y="58"/>
                    </a:lnTo>
                    <a:lnTo>
                      <a:pt x="33" y="58"/>
                    </a:lnTo>
                    <a:lnTo>
                      <a:pt x="37" y="58"/>
                    </a:lnTo>
                    <a:lnTo>
                      <a:pt x="41" y="58"/>
                    </a:lnTo>
                    <a:lnTo>
                      <a:pt x="46" y="58"/>
                    </a:lnTo>
                    <a:lnTo>
                      <a:pt x="50" y="54"/>
                    </a:lnTo>
                    <a:lnTo>
                      <a:pt x="54" y="50"/>
                    </a:lnTo>
                    <a:lnTo>
                      <a:pt x="58" y="48"/>
                    </a:lnTo>
                    <a:lnTo>
                      <a:pt x="62" y="46"/>
                    </a:lnTo>
                    <a:lnTo>
                      <a:pt x="66" y="46"/>
                    </a:lnTo>
                    <a:lnTo>
                      <a:pt x="69" y="46"/>
                    </a:lnTo>
                    <a:lnTo>
                      <a:pt x="73" y="46"/>
                    </a:lnTo>
                    <a:lnTo>
                      <a:pt x="81" y="46"/>
                    </a:lnTo>
                    <a:lnTo>
                      <a:pt x="206" y="46"/>
                    </a:lnTo>
                    <a:lnTo>
                      <a:pt x="206" y="23"/>
                    </a:lnTo>
                    <a:lnTo>
                      <a:pt x="160" y="23"/>
                    </a:lnTo>
                    <a:lnTo>
                      <a:pt x="160" y="11"/>
                    </a:lnTo>
                    <a:lnTo>
                      <a:pt x="148" y="0"/>
                    </a:lnTo>
                    <a:lnTo>
                      <a:pt x="142" y="0"/>
                    </a:lnTo>
                    <a:lnTo>
                      <a:pt x="137" y="0"/>
                    </a:lnTo>
                    <a:lnTo>
                      <a:pt x="131" y="0"/>
                    </a:lnTo>
                    <a:lnTo>
                      <a:pt x="127" y="0"/>
                    </a:lnTo>
                    <a:lnTo>
                      <a:pt x="121" y="0"/>
                    </a:lnTo>
                    <a:lnTo>
                      <a:pt x="116" y="0"/>
                    </a:lnTo>
                    <a:lnTo>
                      <a:pt x="110" y="0"/>
                    </a:lnTo>
                    <a:lnTo>
                      <a:pt x="104" y="0"/>
                    </a:lnTo>
                    <a:lnTo>
                      <a:pt x="104" y="6"/>
                    </a:lnTo>
                    <a:lnTo>
                      <a:pt x="104" y="8"/>
                    </a:lnTo>
                    <a:lnTo>
                      <a:pt x="104" y="11"/>
                    </a:lnTo>
                    <a:lnTo>
                      <a:pt x="102" y="11"/>
                    </a:lnTo>
                    <a:lnTo>
                      <a:pt x="100" y="11"/>
                    </a:lnTo>
                    <a:lnTo>
                      <a:pt x="96" y="11"/>
                    </a:lnTo>
                    <a:lnTo>
                      <a:pt x="93" y="11"/>
                    </a:lnTo>
                    <a:lnTo>
                      <a:pt x="93" y="23"/>
                    </a:lnTo>
                    <a:lnTo>
                      <a:pt x="87" y="23"/>
                    </a:lnTo>
                    <a:lnTo>
                      <a:pt x="83" y="23"/>
                    </a:lnTo>
                    <a:lnTo>
                      <a:pt x="79" y="23"/>
                    </a:lnTo>
                    <a:lnTo>
                      <a:pt x="75" y="23"/>
                    </a:lnTo>
                    <a:lnTo>
                      <a:pt x="69" y="23"/>
                    </a:lnTo>
                    <a:lnTo>
                      <a:pt x="66" y="23"/>
                    </a:lnTo>
                    <a:lnTo>
                      <a:pt x="62" y="23"/>
                    </a:lnTo>
                    <a:lnTo>
                      <a:pt x="58" y="23"/>
                    </a:lnTo>
                    <a:lnTo>
                      <a:pt x="58" y="11"/>
                    </a:lnTo>
                    <a:lnTo>
                      <a:pt x="52" y="11"/>
                    </a:lnTo>
                    <a:lnTo>
                      <a:pt x="48" y="11"/>
                    </a:lnTo>
                    <a:lnTo>
                      <a:pt x="45" y="11"/>
                    </a:lnTo>
                    <a:lnTo>
                      <a:pt x="41" y="11"/>
                    </a:lnTo>
                    <a:lnTo>
                      <a:pt x="35" y="11"/>
                    </a:lnTo>
                    <a:lnTo>
                      <a:pt x="31" y="11"/>
                    </a:lnTo>
                    <a:lnTo>
                      <a:pt x="27" y="11"/>
                    </a:lnTo>
                    <a:lnTo>
                      <a:pt x="23" y="11"/>
                    </a:lnTo>
                    <a:close/>
                  </a:path>
                </a:pathLst>
              </a:custGeom>
              <a:solidFill>
                <a:srgbClr val="C0C0C0"/>
              </a:solidFill>
              <a:ln w="9525">
                <a:noFill/>
                <a:round/>
                <a:headEnd/>
                <a:tailEnd/>
              </a:ln>
            </p:spPr>
            <p:txBody>
              <a:bodyPr/>
              <a:lstStyle/>
              <a:p>
                <a:pPr algn="l"/>
                <a:endParaRPr lang="en-US" sz="2000"/>
              </a:p>
            </p:txBody>
          </p:sp>
          <p:sp>
            <p:nvSpPr>
              <p:cNvPr id="804882" name="Freeform 18"/>
              <p:cNvSpPr>
                <a:spLocks noEditPoints="1"/>
              </p:cNvSpPr>
              <p:nvPr/>
            </p:nvSpPr>
            <p:spPr bwMode="auto">
              <a:xfrm>
                <a:off x="2469" y="2623"/>
                <a:ext cx="390" cy="186"/>
              </a:xfrm>
              <a:custGeom>
                <a:avLst/>
                <a:gdLst>
                  <a:gd name="T0" fmla="*/ 73 w 390"/>
                  <a:gd name="T1" fmla="*/ 138 h 186"/>
                  <a:gd name="T2" fmla="*/ 67 w 390"/>
                  <a:gd name="T3" fmla="*/ 140 h 186"/>
                  <a:gd name="T4" fmla="*/ 58 w 390"/>
                  <a:gd name="T5" fmla="*/ 150 h 186"/>
                  <a:gd name="T6" fmla="*/ 2 w 390"/>
                  <a:gd name="T7" fmla="*/ 163 h 186"/>
                  <a:gd name="T8" fmla="*/ 14 w 390"/>
                  <a:gd name="T9" fmla="*/ 173 h 186"/>
                  <a:gd name="T10" fmla="*/ 35 w 390"/>
                  <a:gd name="T11" fmla="*/ 173 h 186"/>
                  <a:gd name="T12" fmla="*/ 48 w 390"/>
                  <a:gd name="T13" fmla="*/ 163 h 186"/>
                  <a:gd name="T14" fmla="*/ 58 w 390"/>
                  <a:gd name="T15" fmla="*/ 161 h 186"/>
                  <a:gd name="T16" fmla="*/ 92 w 390"/>
                  <a:gd name="T17" fmla="*/ 150 h 186"/>
                  <a:gd name="T18" fmla="*/ 92 w 390"/>
                  <a:gd name="T19" fmla="*/ 140 h 186"/>
                  <a:gd name="T20" fmla="*/ 89 w 390"/>
                  <a:gd name="T21" fmla="*/ 138 h 186"/>
                  <a:gd name="T22" fmla="*/ 219 w 390"/>
                  <a:gd name="T23" fmla="*/ 104 h 186"/>
                  <a:gd name="T24" fmla="*/ 171 w 390"/>
                  <a:gd name="T25" fmla="*/ 125 h 186"/>
                  <a:gd name="T26" fmla="*/ 150 w 390"/>
                  <a:gd name="T27" fmla="*/ 129 h 186"/>
                  <a:gd name="T28" fmla="*/ 127 w 390"/>
                  <a:gd name="T29" fmla="*/ 127 h 186"/>
                  <a:gd name="T30" fmla="*/ 104 w 390"/>
                  <a:gd name="T31" fmla="*/ 150 h 186"/>
                  <a:gd name="T32" fmla="*/ 129 w 390"/>
                  <a:gd name="T33" fmla="*/ 150 h 186"/>
                  <a:gd name="T34" fmla="*/ 152 w 390"/>
                  <a:gd name="T35" fmla="*/ 144 h 186"/>
                  <a:gd name="T36" fmla="*/ 179 w 390"/>
                  <a:gd name="T37" fmla="*/ 137 h 186"/>
                  <a:gd name="T38" fmla="*/ 200 w 390"/>
                  <a:gd name="T39" fmla="*/ 123 h 186"/>
                  <a:gd name="T40" fmla="*/ 219 w 390"/>
                  <a:gd name="T41" fmla="*/ 104 h 186"/>
                  <a:gd name="T42" fmla="*/ 323 w 390"/>
                  <a:gd name="T43" fmla="*/ 60 h 186"/>
                  <a:gd name="T44" fmla="*/ 313 w 390"/>
                  <a:gd name="T45" fmla="*/ 66 h 186"/>
                  <a:gd name="T46" fmla="*/ 311 w 390"/>
                  <a:gd name="T47" fmla="*/ 81 h 186"/>
                  <a:gd name="T48" fmla="*/ 309 w 390"/>
                  <a:gd name="T49" fmla="*/ 92 h 186"/>
                  <a:gd name="T50" fmla="*/ 313 w 390"/>
                  <a:gd name="T51" fmla="*/ 85 h 186"/>
                  <a:gd name="T52" fmla="*/ 323 w 390"/>
                  <a:gd name="T53" fmla="*/ 69 h 186"/>
                  <a:gd name="T54" fmla="*/ 378 w 390"/>
                  <a:gd name="T55" fmla="*/ 12 h 186"/>
                  <a:gd name="T56" fmla="*/ 371 w 390"/>
                  <a:gd name="T57" fmla="*/ 23 h 186"/>
                  <a:gd name="T58" fmla="*/ 369 w 390"/>
                  <a:gd name="T59" fmla="*/ 27 h 186"/>
                  <a:gd name="T60" fmla="*/ 378 w 390"/>
                  <a:gd name="T61" fmla="*/ 35 h 186"/>
                  <a:gd name="T62" fmla="*/ 378 w 390"/>
                  <a:gd name="T63" fmla="*/ 46 h 186"/>
                  <a:gd name="T64" fmla="*/ 382 w 390"/>
                  <a:gd name="T65" fmla="*/ 39 h 186"/>
                  <a:gd name="T66" fmla="*/ 390 w 390"/>
                  <a:gd name="T67" fmla="*/ 33 h 186"/>
                  <a:gd name="T68" fmla="*/ 390 w 390"/>
                  <a:gd name="T69" fmla="*/ 23 h 186"/>
                  <a:gd name="T70" fmla="*/ 390 w 390"/>
                  <a:gd name="T71" fmla="*/ 16 h 186"/>
                  <a:gd name="T72" fmla="*/ 138 w 390"/>
                  <a:gd name="T73" fmla="*/ 173 h 186"/>
                  <a:gd name="T74" fmla="*/ 123 w 390"/>
                  <a:gd name="T75" fmla="*/ 163 h 186"/>
                  <a:gd name="T76" fmla="*/ 106 w 390"/>
                  <a:gd name="T77" fmla="*/ 161 h 186"/>
                  <a:gd name="T78" fmla="*/ 89 w 390"/>
                  <a:gd name="T79" fmla="*/ 167 h 186"/>
                  <a:gd name="T80" fmla="*/ 81 w 390"/>
                  <a:gd name="T81" fmla="*/ 173 h 186"/>
                  <a:gd name="T82" fmla="*/ 89 w 390"/>
                  <a:gd name="T83" fmla="*/ 181 h 186"/>
                  <a:gd name="T84" fmla="*/ 108 w 390"/>
                  <a:gd name="T85" fmla="*/ 185 h 186"/>
                  <a:gd name="T86" fmla="*/ 123 w 390"/>
                  <a:gd name="T87" fmla="*/ 185 h 186"/>
                  <a:gd name="T88" fmla="*/ 138 w 390"/>
                  <a:gd name="T89" fmla="*/ 173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86"/>
                  <a:gd name="T137" fmla="*/ 390 w 39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86">
                    <a:moveTo>
                      <a:pt x="81" y="138"/>
                    </a:moveTo>
                    <a:lnTo>
                      <a:pt x="75" y="138"/>
                    </a:lnTo>
                    <a:lnTo>
                      <a:pt x="73" y="138"/>
                    </a:lnTo>
                    <a:lnTo>
                      <a:pt x="69" y="138"/>
                    </a:lnTo>
                    <a:lnTo>
                      <a:pt x="67" y="140"/>
                    </a:lnTo>
                    <a:lnTo>
                      <a:pt x="66" y="144"/>
                    </a:lnTo>
                    <a:lnTo>
                      <a:pt x="62" y="146"/>
                    </a:lnTo>
                    <a:lnTo>
                      <a:pt x="58" y="150"/>
                    </a:lnTo>
                    <a:lnTo>
                      <a:pt x="0" y="150"/>
                    </a:lnTo>
                    <a:lnTo>
                      <a:pt x="2" y="158"/>
                    </a:lnTo>
                    <a:lnTo>
                      <a:pt x="2" y="163"/>
                    </a:lnTo>
                    <a:lnTo>
                      <a:pt x="4" y="167"/>
                    </a:lnTo>
                    <a:lnTo>
                      <a:pt x="8" y="171"/>
                    </a:lnTo>
                    <a:lnTo>
                      <a:pt x="14" y="173"/>
                    </a:lnTo>
                    <a:lnTo>
                      <a:pt x="19" y="173"/>
                    </a:lnTo>
                    <a:lnTo>
                      <a:pt x="27" y="173"/>
                    </a:lnTo>
                    <a:lnTo>
                      <a:pt x="35" y="173"/>
                    </a:lnTo>
                    <a:lnTo>
                      <a:pt x="41" y="169"/>
                    </a:lnTo>
                    <a:lnTo>
                      <a:pt x="44" y="165"/>
                    </a:lnTo>
                    <a:lnTo>
                      <a:pt x="48" y="163"/>
                    </a:lnTo>
                    <a:lnTo>
                      <a:pt x="50" y="161"/>
                    </a:lnTo>
                    <a:lnTo>
                      <a:pt x="54" y="161"/>
                    </a:lnTo>
                    <a:lnTo>
                      <a:pt x="58" y="161"/>
                    </a:lnTo>
                    <a:lnTo>
                      <a:pt x="64" y="161"/>
                    </a:lnTo>
                    <a:lnTo>
                      <a:pt x="69" y="161"/>
                    </a:lnTo>
                    <a:lnTo>
                      <a:pt x="92" y="150"/>
                    </a:lnTo>
                    <a:lnTo>
                      <a:pt x="92" y="146"/>
                    </a:lnTo>
                    <a:lnTo>
                      <a:pt x="92" y="142"/>
                    </a:lnTo>
                    <a:lnTo>
                      <a:pt x="92" y="140"/>
                    </a:lnTo>
                    <a:lnTo>
                      <a:pt x="92" y="138"/>
                    </a:lnTo>
                    <a:lnTo>
                      <a:pt x="90" y="138"/>
                    </a:lnTo>
                    <a:lnTo>
                      <a:pt x="89" y="138"/>
                    </a:lnTo>
                    <a:lnTo>
                      <a:pt x="87" y="138"/>
                    </a:lnTo>
                    <a:lnTo>
                      <a:pt x="81" y="138"/>
                    </a:lnTo>
                    <a:close/>
                    <a:moveTo>
                      <a:pt x="219" y="104"/>
                    </a:moveTo>
                    <a:lnTo>
                      <a:pt x="185" y="115"/>
                    </a:lnTo>
                    <a:lnTo>
                      <a:pt x="179" y="121"/>
                    </a:lnTo>
                    <a:lnTo>
                      <a:pt x="171" y="125"/>
                    </a:lnTo>
                    <a:lnTo>
                      <a:pt x="165" y="127"/>
                    </a:lnTo>
                    <a:lnTo>
                      <a:pt x="158" y="129"/>
                    </a:lnTo>
                    <a:lnTo>
                      <a:pt x="150" y="129"/>
                    </a:lnTo>
                    <a:lnTo>
                      <a:pt x="142" y="129"/>
                    </a:lnTo>
                    <a:lnTo>
                      <a:pt x="135" y="127"/>
                    </a:lnTo>
                    <a:lnTo>
                      <a:pt x="127" y="127"/>
                    </a:lnTo>
                    <a:lnTo>
                      <a:pt x="92" y="138"/>
                    </a:lnTo>
                    <a:lnTo>
                      <a:pt x="92" y="150"/>
                    </a:lnTo>
                    <a:lnTo>
                      <a:pt x="104" y="150"/>
                    </a:lnTo>
                    <a:lnTo>
                      <a:pt x="112" y="150"/>
                    </a:lnTo>
                    <a:lnTo>
                      <a:pt x="121" y="150"/>
                    </a:lnTo>
                    <a:lnTo>
                      <a:pt x="129" y="150"/>
                    </a:lnTo>
                    <a:lnTo>
                      <a:pt x="135" y="148"/>
                    </a:lnTo>
                    <a:lnTo>
                      <a:pt x="142" y="146"/>
                    </a:lnTo>
                    <a:lnTo>
                      <a:pt x="152" y="144"/>
                    </a:lnTo>
                    <a:lnTo>
                      <a:pt x="161" y="138"/>
                    </a:lnTo>
                    <a:lnTo>
                      <a:pt x="171" y="138"/>
                    </a:lnTo>
                    <a:lnTo>
                      <a:pt x="179" y="137"/>
                    </a:lnTo>
                    <a:lnTo>
                      <a:pt x="186" y="133"/>
                    </a:lnTo>
                    <a:lnTo>
                      <a:pt x="194" y="129"/>
                    </a:lnTo>
                    <a:lnTo>
                      <a:pt x="200" y="123"/>
                    </a:lnTo>
                    <a:lnTo>
                      <a:pt x="206" y="117"/>
                    </a:lnTo>
                    <a:lnTo>
                      <a:pt x="213" y="112"/>
                    </a:lnTo>
                    <a:lnTo>
                      <a:pt x="219" y="104"/>
                    </a:lnTo>
                    <a:close/>
                    <a:moveTo>
                      <a:pt x="334" y="58"/>
                    </a:moveTo>
                    <a:lnTo>
                      <a:pt x="327" y="58"/>
                    </a:lnTo>
                    <a:lnTo>
                      <a:pt x="323" y="60"/>
                    </a:lnTo>
                    <a:lnTo>
                      <a:pt x="319" y="60"/>
                    </a:lnTo>
                    <a:lnTo>
                      <a:pt x="315" y="62"/>
                    </a:lnTo>
                    <a:lnTo>
                      <a:pt x="313" y="66"/>
                    </a:lnTo>
                    <a:lnTo>
                      <a:pt x="311" y="69"/>
                    </a:lnTo>
                    <a:lnTo>
                      <a:pt x="311" y="75"/>
                    </a:lnTo>
                    <a:lnTo>
                      <a:pt x="311" y="81"/>
                    </a:lnTo>
                    <a:lnTo>
                      <a:pt x="311" y="89"/>
                    </a:lnTo>
                    <a:lnTo>
                      <a:pt x="309" y="92"/>
                    </a:lnTo>
                    <a:lnTo>
                      <a:pt x="311" y="91"/>
                    </a:lnTo>
                    <a:lnTo>
                      <a:pt x="311" y="89"/>
                    </a:lnTo>
                    <a:lnTo>
                      <a:pt x="313" y="85"/>
                    </a:lnTo>
                    <a:lnTo>
                      <a:pt x="317" y="83"/>
                    </a:lnTo>
                    <a:lnTo>
                      <a:pt x="323" y="81"/>
                    </a:lnTo>
                    <a:lnTo>
                      <a:pt x="323" y="69"/>
                    </a:lnTo>
                    <a:lnTo>
                      <a:pt x="334" y="58"/>
                    </a:lnTo>
                    <a:close/>
                    <a:moveTo>
                      <a:pt x="378" y="0"/>
                    </a:moveTo>
                    <a:lnTo>
                      <a:pt x="378" y="12"/>
                    </a:lnTo>
                    <a:lnTo>
                      <a:pt x="378" y="23"/>
                    </a:lnTo>
                    <a:lnTo>
                      <a:pt x="373" y="23"/>
                    </a:lnTo>
                    <a:lnTo>
                      <a:pt x="371" y="23"/>
                    </a:lnTo>
                    <a:lnTo>
                      <a:pt x="369" y="25"/>
                    </a:lnTo>
                    <a:lnTo>
                      <a:pt x="367" y="25"/>
                    </a:lnTo>
                    <a:lnTo>
                      <a:pt x="369" y="27"/>
                    </a:lnTo>
                    <a:lnTo>
                      <a:pt x="371" y="29"/>
                    </a:lnTo>
                    <a:lnTo>
                      <a:pt x="375" y="31"/>
                    </a:lnTo>
                    <a:lnTo>
                      <a:pt x="378" y="35"/>
                    </a:lnTo>
                    <a:lnTo>
                      <a:pt x="378" y="43"/>
                    </a:lnTo>
                    <a:lnTo>
                      <a:pt x="378" y="46"/>
                    </a:lnTo>
                    <a:lnTo>
                      <a:pt x="378" y="44"/>
                    </a:lnTo>
                    <a:lnTo>
                      <a:pt x="380" y="43"/>
                    </a:lnTo>
                    <a:lnTo>
                      <a:pt x="382" y="39"/>
                    </a:lnTo>
                    <a:lnTo>
                      <a:pt x="386" y="37"/>
                    </a:lnTo>
                    <a:lnTo>
                      <a:pt x="390" y="35"/>
                    </a:lnTo>
                    <a:lnTo>
                      <a:pt x="390" y="33"/>
                    </a:lnTo>
                    <a:lnTo>
                      <a:pt x="390" y="29"/>
                    </a:lnTo>
                    <a:lnTo>
                      <a:pt x="390" y="27"/>
                    </a:lnTo>
                    <a:lnTo>
                      <a:pt x="390" y="23"/>
                    </a:lnTo>
                    <a:lnTo>
                      <a:pt x="390" y="21"/>
                    </a:lnTo>
                    <a:lnTo>
                      <a:pt x="390" y="18"/>
                    </a:lnTo>
                    <a:lnTo>
                      <a:pt x="390" y="16"/>
                    </a:lnTo>
                    <a:lnTo>
                      <a:pt x="390" y="12"/>
                    </a:lnTo>
                    <a:lnTo>
                      <a:pt x="378" y="0"/>
                    </a:lnTo>
                    <a:close/>
                    <a:moveTo>
                      <a:pt x="138" y="173"/>
                    </a:moveTo>
                    <a:lnTo>
                      <a:pt x="133" y="169"/>
                    </a:lnTo>
                    <a:lnTo>
                      <a:pt x="127" y="165"/>
                    </a:lnTo>
                    <a:lnTo>
                      <a:pt x="123" y="163"/>
                    </a:lnTo>
                    <a:lnTo>
                      <a:pt x="117" y="161"/>
                    </a:lnTo>
                    <a:lnTo>
                      <a:pt x="112" y="161"/>
                    </a:lnTo>
                    <a:lnTo>
                      <a:pt x="106" y="161"/>
                    </a:lnTo>
                    <a:lnTo>
                      <a:pt x="100" y="161"/>
                    </a:lnTo>
                    <a:lnTo>
                      <a:pt x="92" y="161"/>
                    </a:lnTo>
                    <a:lnTo>
                      <a:pt x="89" y="167"/>
                    </a:lnTo>
                    <a:lnTo>
                      <a:pt x="85" y="169"/>
                    </a:lnTo>
                    <a:lnTo>
                      <a:pt x="83" y="171"/>
                    </a:lnTo>
                    <a:lnTo>
                      <a:pt x="81" y="173"/>
                    </a:lnTo>
                    <a:lnTo>
                      <a:pt x="83" y="175"/>
                    </a:lnTo>
                    <a:lnTo>
                      <a:pt x="85" y="177"/>
                    </a:lnTo>
                    <a:lnTo>
                      <a:pt x="89" y="181"/>
                    </a:lnTo>
                    <a:lnTo>
                      <a:pt x="92" y="185"/>
                    </a:lnTo>
                    <a:lnTo>
                      <a:pt x="100" y="185"/>
                    </a:lnTo>
                    <a:lnTo>
                      <a:pt x="108" y="185"/>
                    </a:lnTo>
                    <a:lnTo>
                      <a:pt x="114" y="186"/>
                    </a:lnTo>
                    <a:lnTo>
                      <a:pt x="117" y="185"/>
                    </a:lnTo>
                    <a:lnTo>
                      <a:pt x="123" y="185"/>
                    </a:lnTo>
                    <a:lnTo>
                      <a:pt x="127" y="183"/>
                    </a:lnTo>
                    <a:lnTo>
                      <a:pt x="133" y="179"/>
                    </a:lnTo>
                    <a:lnTo>
                      <a:pt x="138" y="173"/>
                    </a:lnTo>
                    <a:close/>
                  </a:path>
                </a:pathLst>
              </a:custGeom>
              <a:solidFill>
                <a:srgbClr val="C0C0C0"/>
              </a:solidFill>
              <a:ln w="9525">
                <a:noFill/>
                <a:round/>
                <a:headEnd/>
                <a:tailEnd/>
              </a:ln>
            </p:spPr>
            <p:txBody>
              <a:bodyPr/>
              <a:lstStyle/>
              <a:p>
                <a:pPr algn="l"/>
                <a:endParaRPr lang="en-US" sz="2000"/>
              </a:p>
            </p:txBody>
          </p:sp>
          <p:sp>
            <p:nvSpPr>
              <p:cNvPr id="804883" name="Freeform 19"/>
              <p:cNvSpPr>
                <a:spLocks/>
              </p:cNvSpPr>
              <p:nvPr/>
            </p:nvSpPr>
            <p:spPr bwMode="auto">
              <a:xfrm>
                <a:off x="2642" y="2738"/>
                <a:ext cx="92" cy="58"/>
              </a:xfrm>
              <a:custGeom>
                <a:avLst/>
                <a:gdLst>
                  <a:gd name="T0" fmla="*/ 92 w 92"/>
                  <a:gd name="T1" fmla="*/ 0 h 58"/>
                  <a:gd name="T2" fmla="*/ 86 w 92"/>
                  <a:gd name="T3" fmla="*/ 0 h 58"/>
                  <a:gd name="T4" fmla="*/ 81 w 92"/>
                  <a:gd name="T5" fmla="*/ 0 h 58"/>
                  <a:gd name="T6" fmla="*/ 75 w 92"/>
                  <a:gd name="T7" fmla="*/ 0 h 58"/>
                  <a:gd name="T8" fmla="*/ 69 w 92"/>
                  <a:gd name="T9" fmla="*/ 0 h 58"/>
                  <a:gd name="T10" fmla="*/ 63 w 92"/>
                  <a:gd name="T11" fmla="*/ 0 h 58"/>
                  <a:gd name="T12" fmla="*/ 58 w 92"/>
                  <a:gd name="T13" fmla="*/ 0 h 58"/>
                  <a:gd name="T14" fmla="*/ 52 w 92"/>
                  <a:gd name="T15" fmla="*/ 0 h 58"/>
                  <a:gd name="T16" fmla="*/ 46 w 92"/>
                  <a:gd name="T17" fmla="*/ 0 h 58"/>
                  <a:gd name="T18" fmla="*/ 35 w 92"/>
                  <a:gd name="T19" fmla="*/ 12 h 58"/>
                  <a:gd name="T20" fmla="*/ 35 w 92"/>
                  <a:gd name="T21" fmla="*/ 23 h 58"/>
                  <a:gd name="T22" fmla="*/ 31 w 92"/>
                  <a:gd name="T23" fmla="*/ 27 h 58"/>
                  <a:gd name="T24" fmla="*/ 25 w 92"/>
                  <a:gd name="T25" fmla="*/ 33 h 58"/>
                  <a:gd name="T26" fmla="*/ 21 w 92"/>
                  <a:gd name="T27" fmla="*/ 37 h 58"/>
                  <a:gd name="T28" fmla="*/ 17 w 92"/>
                  <a:gd name="T29" fmla="*/ 41 h 58"/>
                  <a:gd name="T30" fmla="*/ 13 w 92"/>
                  <a:gd name="T31" fmla="*/ 45 h 58"/>
                  <a:gd name="T32" fmla="*/ 8 w 92"/>
                  <a:gd name="T33" fmla="*/ 50 h 58"/>
                  <a:gd name="T34" fmla="*/ 4 w 92"/>
                  <a:gd name="T35" fmla="*/ 54 h 58"/>
                  <a:gd name="T36" fmla="*/ 0 w 92"/>
                  <a:gd name="T37" fmla="*/ 58 h 58"/>
                  <a:gd name="T38" fmla="*/ 23 w 92"/>
                  <a:gd name="T39" fmla="*/ 58 h 58"/>
                  <a:gd name="T40" fmla="*/ 29 w 92"/>
                  <a:gd name="T41" fmla="*/ 50 h 58"/>
                  <a:gd name="T42" fmla="*/ 36 w 92"/>
                  <a:gd name="T43" fmla="*/ 43 h 58"/>
                  <a:gd name="T44" fmla="*/ 46 w 92"/>
                  <a:gd name="T45" fmla="*/ 33 h 58"/>
                  <a:gd name="T46" fmla="*/ 56 w 92"/>
                  <a:gd name="T47" fmla="*/ 23 h 58"/>
                  <a:gd name="T48" fmla="*/ 65 w 92"/>
                  <a:gd name="T49" fmla="*/ 16 h 58"/>
                  <a:gd name="T50" fmla="*/ 75 w 92"/>
                  <a:gd name="T51" fmla="*/ 8 h 58"/>
                  <a:gd name="T52" fmla="*/ 84 w 92"/>
                  <a:gd name="T53" fmla="*/ 2 h 58"/>
                  <a:gd name="T54" fmla="*/ 92 w 92"/>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58"/>
                  <a:gd name="T86" fmla="*/ 92 w 92"/>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58">
                    <a:moveTo>
                      <a:pt x="92" y="0"/>
                    </a:moveTo>
                    <a:lnTo>
                      <a:pt x="86" y="0"/>
                    </a:lnTo>
                    <a:lnTo>
                      <a:pt x="81" y="0"/>
                    </a:lnTo>
                    <a:lnTo>
                      <a:pt x="75" y="0"/>
                    </a:lnTo>
                    <a:lnTo>
                      <a:pt x="69" y="0"/>
                    </a:lnTo>
                    <a:lnTo>
                      <a:pt x="63" y="0"/>
                    </a:lnTo>
                    <a:lnTo>
                      <a:pt x="58" y="0"/>
                    </a:lnTo>
                    <a:lnTo>
                      <a:pt x="52" y="0"/>
                    </a:lnTo>
                    <a:lnTo>
                      <a:pt x="46" y="0"/>
                    </a:lnTo>
                    <a:lnTo>
                      <a:pt x="35" y="12"/>
                    </a:lnTo>
                    <a:lnTo>
                      <a:pt x="35" y="23"/>
                    </a:lnTo>
                    <a:lnTo>
                      <a:pt x="31" y="27"/>
                    </a:lnTo>
                    <a:lnTo>
                      <a:pt x="25" y="33"/>
                    </a:lnTo>
                    <a:lnTo>
                      <a:pt x="21" y="37"/>
                    </a:lnTo>
                    <a:lnTo>
                      <a:pt x="17" y="41"/>
                    </a:lnTo>
                    <a:lnTo>
                      <a:pt x="13" y="45"/>
                    </a:lnTo>
                    <a:lnTo>
                      <a:pt x="8" y="50"/>
                    </a:lnTo>
                    <a:lnTo>
                      <a:pt x="4" y="54"/>
                    </a:lnTo>
                    <a:lnTo>
                      <a:pt x="0" y="58"/>
                    </a:lnTo>
                    <a:lnTo>
                      <a:pt x="23" y="58"/>
                    </a:lnTo>
                    <a:lnTo>
                      <a:pt x="29" y="50"/>
                    </a:lnTo>
                    <a:lnTo>
                      <a:pt x="36" y="43"/>
                    </a:lnTo>
                    <a:lnTo>
                      <a:pt x="46" y="33"/>
                    </a:lnTo>
                    <a:lnTo>
                      <a:pt x="56" y="23"/>
                    </a:lnTo>
                    <a:lnTo>
                      <a:pt x="65" y="16"/>
                    </a:lnTo>
                    <a:lnTo>
                      <a:pt x="75" y="8"/>
                    </a:lnTo>
                    <a:lnTo>
                      <a:pt x="84" y="2"/>
                    </a:lnTo>
                    <a:lnTo>
                      <a:pt x="92" y="0"/>
                    </a:lnTo>
                    <a:close/>
                  </a:path>
                </a:pathLst>
              </a:custGeom>
              <a:solidFill>
                <a:srgbClr val="C0C0C0"/>
              </a:solidFill>
              <a:ln w="9525">
                <a:noFill/>
                <a:round/>
                <a:headEnd/>
                <a:tailEnd/>
              </a:ln>
            </p:spPr>
            <p:txBody>
              <a:bodyPr/>
              <a:lstStyle/>
              <a:p>
                <a:pPr algn="l"/>
                <a:endParaRPr lang="en-US" sz="2000"/>
              </a:p>
            </p:txBody>
          </p:sp>
          <p:sp>
            <p:nvSpPr>
              <p:cNvPr id="804884" name="Freeform 20"/>
              <p:cNvSpPr>
                <a:spLocks/>
              </p:cNvSpPr>
              <p:nvPr/>
            </p:nvSpPr>
            <p:spPr bwMode="auto">
              <a:xfrm>
                <a:off x="2527" y="2291"/>
                <a:ext cx="115" cy="116"/>
              </a:xfrm>
              <a:custGeom>
                <a:avLst/>
                <a:gdLst>
                  <a:gd name="T0" fmla="*/ 80 w 115"/>
                  <a:gd name="T1" fmla="*/ 0 h 116"/>
                  <a:gd name="T2" fmla="*/ 69 w 115"/>
                  <a:gd name="T3" fmla="*/ 0 h 116"/>
                  <a:gd name="T4" fmla="*/ 69 w 115"/>
                  <a:gd name="T5" fmla="*/ 12 h 116"/>
                  <a:gd name="T6" fmla="*/ 57 w 115"/>
                  <a:gd name="T7" fmla="*/ 12 h 116"/>
                  <a:gd name="T8" fmla="*/ 57 w 115"/>
                  <a:gd name="T9" fmla="*/ 23 h 116"/>
                  <a:gd name="T10" fmla="*/ 57 w 115"/>
                  <a:gd name="T11" fmla="*/ 35 h 116"/>
                  <a:gd name="T12" fmla="*/ 46 w 115"/>
                  <a:gd name="T13" fmla="*/ 35 h 116"/>
                  <a:gd name="T14" fmla="*/ 34 w 115"/>
                  <a:gd name="T15" fmla="*/ 23 h 116"/>
                  <a:gd name="T16" fmla="*/ 23 w 115"/>
                  <a:gd name="T17" fmla="*/ 35 h 116"/>
                  <a:gd name="T18" fmla="*/ 23 w 115"/>
                  <a:gd name="T19" fmla="*/ 46 h 116"/>
                  <a:gd name="T20" fmla="*/ 11 w 115"/>
                  <a:gd name="T21" fmla="*/ 46 h 116"/>
                  <a:gd name="T22" fmla="*/ 11 w 115"/>
                  <a:gd name="T23" fmla="*/ 58 h 116"/>
                  <a:gd name="T24" fmla="*/ 0 w 115"/>
                  <a:gd name="T25" fmla="*/ 58 h 116"/>
                  <a:gd name="T26" fmla="*/ 0 w 115"/>
                  <a:gd name="T27" fmla="*/ 69 h 116"/>
                  <a:gd name="T28" fmla="*/ 0 w 115"/>
                  <a:gd name="T29" fmla="*/ 81 h 116"/>
                  <a:gd name="T30" fmla="*/ 0 w 115"/>
                  <a:gd name="T31" fmla="*/ 93 h 116"/>
                  <a:gd name="T32" fmla="*/ 11 w 115"/>
                  <a:gd name="T33" fmla="*/ 93 h 116"/>
                  <a:gd name="T34" fmla="*/ 11 w 115"/>
                  <a:gd name="T35" fmla="*/ 81 h 116"/>
                  <a:gd name="T36" fmla="*/ 23 w 115"/>
                  <a:gd name="T37" fmla="*/ 69 h 116"/>
                  <a:gd name="T38" fmla="*/ 23 w 115"/>
                  <a:gd name="T39" fmla="*/ 81 h 116"/>
                  <a:gd name="T40" fmla="*/ 34 w 115"/>
                  <a:gd name="T41" fmla="*/ 81 h 116"/>
                  <a:gd name="T42" fmla="*/ 34 w 115"/>
                  <a:gd name="T43" fmla="*/ 69 h 116"/>
                  <a:gd name="T44" fmla="*/ 46 w 115"/>
                  <a:gd name="T45" fmla="*/ 69 h 116"/>
                  <a:gd name="T46" fmla="*/ 46 w 115"/>
                  <a:gd name="T47" fmla="*/ 58 h 116"/>
                  <a:gd name="T48" fmla="*/ 57 w 115"/>
                  <a:gd name="T49" fmla="*/ 58 h 116"/>
                  <a:gd name="T50" fmla="*/ 57 w 115"/>
                  <a:gd name="T51" fmla="*/ 69 h 116"/>
                  <a:gd name="T52" fmla="*/ 57 w 115"/>
                  <a:gd name="T53" fmla="*/ 81 h 116"/>
                  <a:gd name="T54" fmla="*/ 69 w 115"/>
                  <a:gd name="T55" fmla="*/ 93 h 116"/>
                  <a:gd name="T56" fmla="*/ 69 w 115"/>
                  <a:gd name="T57" fmla="*/ 104 h 116"/>
                  <a:gd name="T58" fmla="*/ 80 w 115"/>
                  <a:gd name="T59" fmla="*/ 104 h 116"/>
                  <a:gd name="T60" fmla="*/ 80 w 115"/>
                  <a:gd name="T61" fmla="*/ 116 h 116"/>
                  <a:gd name="T62" fmla="*/ 92 w 115"/>
                  <a:gd name="T63" fmla="*/ 116 h 116"/>
                  <a:gd name="T64" fmla="*/ 92 w 115"/>
                  <a:gd name="T65" fmla="*/ 104 h 116"/>
                  <a:gd name="T66" fmla="*/ 103 w 115"/>
                  <a:gd name="T67" fmla="*/ 104 h 116"/>
                  <a:gd name="T68" fmla="*/ 103 w 115"/>
                  <a:gd name="T69" fmla="*/ 93 h 116"/>
                  <a:gd name="T70" fmla="*/ 92 w 115"/>
                  <a:gd name="T71" fmla="*/ 81 h 116"/>
                  <a:gd name="T72" fmla="*/ 80 w 115"/>
                  <a:gd name="T73" fmla="*/ 69 h 116"/>
                  <a:gd name="T74" fmla="*/ 80 w 115"/>
                  <a:gd name="T75" fmla="*/ 58 h 116"/>
                  <a:gd name="T76" fmla="*/ 92 w 115"/>
                  <a:gd name="T77" fmla="*/ 58 h 116"/>
                  <a:gd name="T78" fmla="*/ 92 w 115"/>
                  <a:gd name="T79" fmla="*/ 69 h 116"/>
                  <a:gd name="T80" fmla="*/ 103 w 115"/>
                  <a:gd name="T81" fmla="*/ 69 h 116"/>
                  <a:gd name="T82" fmla="*/ 103 w 115"/>
                  <a:gd name="T83" fmla="*/ 81 h 116"/>
                  <a:gd name="T84" fmla="*/ 115 w 115"/>
                  <a:gd name="T85" fmla="*/ 58 h 116"/>
                  <a:gd name="T86" fmla="*/ 115 w 115"/>
                  <a:gd name="T87" fmla="*/ 46 h 116"/>
                  <a:gd name="T88" fmla="*/ 103 w 115"/>
                  <a:gd name="T89" fmla="*/ 35 h 116"/>
                  <a:gd name="T90" fmla="*/ 103 w 115"/>
                  <a:gd name="T91" fmla="*/ 12 h 116"/>
                  <a:gd name="T92" fmla="*/ 92 w 115"/>
                  <a:gd name="T93" fmla="*/ 0 h 116"/>
                  <a:gd name="T94" fmla="*/ 80 w 115"/>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116"/>
                  <a:gd name="T146" fmla="*/ 115 w 115"/>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116">
                    <a:moveTo>
                      <a:pt x="80" y="0"/>
                    </a:moveTo>
                    <a:lnTo>
                      <a:pt x="69" y="0"/>
                    </a:lnTo>
                    <a:lnTo>
                      <a:pt x="69" y="12"/>
                    </a:lnTo>
                    <a:lnTo>
                      <a:pt x="57" y="12"/>
                    </a:lnTo>
                    <a:lnTo>
                      <a:pt x="57" y="23"/>
                    </a:lnTo>
                    <a:lnTo>
                      <a:pt x="57" y="35"/>
                    </a:lnTo>
                    <a:lnTo>
                      <a:pt x="46" y="35"/>
                    </a:lnTo>
                    <a:lnTo>
                      <a:pt x="34" y="23"/>
                    </a:lnTo>
                    <a:lnTo>
                      <a:pt x="23" y="35"/>
                    </a:lnTo>
                    <a:lnTo>
                      <a:pt x="23" y="46"/>
                    </a:lnTo>
                    <a:lnTo>
                      <a:pt x="11" y="46"/>
                    </a:lnTo>
                    <a:lnTo>
                      <a:pt x="11" y="58"/>
                    </a:lnTo>
                    <a:lnTo>
                      <a:pt x="0" y="58"/>
                    </a:lnTo>
                    <a:lnTo>
                      <a:pt x="0" y="69"/>
                    </a:lnTo>
                    <a:lnTo>
                      <a:pt x="0" y="81"/>
                    </a:lnTo>
                    <a:lnTo>
                      <a:pt x="0" y="93"/>
                    </a:lnTo>
                    <a:lnTo>
                      <a:pt x="11" y="93"/>
                    </a:lnTo>
                    <a:lnTo>
                      <a:pt x="11" y="81"/>
                    </a:lnTo>
                    <a:lnTo>
                      <a:pt x="23" y="69"/>
                    </a:lnTo>
                    <a:lnTo>
                      <a:pt x="23" y="81"/>
                    </a:lnTo>
                    <a:lnTo>
                      <a:pt x="34" y="81"/>
                    </a:lnTo>
                    <a:lnTo>
                      <a:pt x="34" y="69"/>
                    </a:lnTo>
                    <a:lnTo>
                      <a:pt x="46" y="69"/>
                    </a:lnTo>
                    <a:lnTo>
                      <a:pt x="46" y="58"/>
                    </a:lnTo>
                    <a:lnTo>
                      <a:pt x="57" y="58"/>
                    </a:lnTo>
                    <a:lnTo>
                      <a:pt x="57" y="69"/>
                    </a:lnTo>
                    <a:lnTo>
                      <a:pt x="57" y="81"/>
                    </a:lnTo>
                    <a:lnTo>
                      <a:pt x="69" y="93"/>
                    </a:lnTo>
                    <a:lnTo>
                      <a:pt x="69" y="104"/>
                    </a:lnTo>
                    <a:lnTo>
                      <a:pt x="80" y="104"/>
                    </a:lnTo>
                    <a:lnTo>
                      <a:pt x="80" y="116"/>
                    </a:lnTo>
                    <a:lnTo>
                      <a:pt x="92" y="116"/>
                    </a:lnTo>
                    <a:lnTo>
                      <a:pt x="92" y="104"/>
                    </a:lnTo>
                    <a:lnTo>
                      <a:pt x="103" y="104"/>
                    </a:lnTo>
                    <a:lnTo>
                      <a:pt x="103" y="93"/>
                    </a:lnTo>
                    <a:lnTo>
                      <a:pt x="92" y="81"/>
                    </a:lnTo>
                    <a:lnTo>
                      <a:pt x="80" y="69"/>
                    </a:lnTo>
                    <a:lnTo>
                      <a:pt x="80" y="58"/>
                    </a:lnTo>
                    <a:lnTo>
                      <a:pt x="92" y="58"/>
                    </a:lnTo>
                    <a:lnTo>
                      <a:pt x="92" y="69"/>
                    </a:lnTo>
                    <a:lnTo>
                      <a:pt x="103" y="69"/>
                    </a:lnTo>
                    <a:lnTo>
                      <a:pt x="103" y="81"/>
                    </a:lnTo>
                    <a:lnTo>
                      <a:pt x="115" y="58"/>
                    </a:lnTo>
                    <a:lnTo>
                      <a:pt x="115" y="46"/>
                    </a:lnTo>
                    <a:lnTo>
                      <a:pt x="103" y="35"/>
                    </a:lnTo>
                    <a:lnTo>
                      <a:pt x="103" y="12"/>
                    </a:lnTo>
                    <a:lnTo>
                      <a:pt x="92" y="0"/>
                    </a:lnTo>
                    <a:lnTo>
                      <a:pt x="80" y="0"/>
                    </a:lnTo>
                    <a:close/>
                  </a:path>
                </a:pathLst>
              </a:custGeom>
              <a:solidFill>
                <a:srgbClr val="C0C0C0"/>
              </a:solidFill>
              <a:ln w="9525">
                <a:noFill/>
                <a:round/>
                <a:headEnd/>
                <a:tailEnd/>
              </a:ln>
            </p:spPr>
            <p:txBody>
              <a:bodyPr/>
              <a:lstStyle/>
              <a:p>
                <a:pPr algn="l"/>
                <a:endParaRPr lang="en-US" sz="2000"/>
              </a:p>
            </p:txBody>
          </p:sp>
          <p:sp>
            <p:nvSpPr>
              <p:cNvPr id="804885" name="Freeform 21"/>
              <p:cNvSpPr>
                <a:spLocks/>
              </p:cNvSpPr>
              <p:nvPr/>
            </p:nvSpPr>
            <p:spPr bwMode="auto">
              <a:xfrm>
                <a:off x="2469" y="2211"/>
                <a:ext cx="35" cy="46"/>
              </a:xfrm>
              <a:custGeom>
                <a:avLst/>
                <a:gdLst>
                  <a:gd name="T0" fmla="*/ 35 w 35"/>
                  <a:gd name="T1" fmla="*/ 11 h 46"/>
                  <a:gd name="T2" fmla="*/ 23 w 35"/>
                  <a:gd name="T3" fmla="*/ 11 h 46"/>
                  <a:gd name="T4" fmla="*/ 23 w 35"/>
                  <a:gd name="T5" fmla="*/ 0 h 46"/>
                  <a:gd name="T6" fmla="*/ 12 w 35"/>
                  <a:gd name="T7" fmla="*/ 0 h 46"/>
                  <a:gd name="T8" fmla="*/ 0 w 35"/>
                  <a:gd name="T9" fmla="*/ 11 h 46"/>
                  <a:gd name="T10" fmla="*/ 12 w 35"/>
                  <a:gd name="T11" fmla="*/ 23 h 46"/>
                  <a:gd name="T12" fmla="*/ 23 w 35"/>
                  <a:gd name="T13" fmla="*/ 23 h 46"/>
                  <a:gd name="T14" fmla="*/ 23 w 35"/>
                  <a:gd name="T15" fmla="*/ 34 h 46"/>
                  <a:gd name="T16" fmla="*/ 23 w 35"/>
                  <a:gd name="T17" fmla="*/ 46 h 46"/>
                  <a:gd name="T18" fmla="*/ 35 w 35"/>
                  <a:gd name="T19" fmla="*/ 46 h 46"/>
                  <a:gd name="T20" fmla="*/ 35 w 35"/>
                  <a:gd name="T21" fmla="*/ 34 h 46"/>
                  <a:gd name="T22" fmla="*/ 35 w 35"/>
                  <a:gd name="T23" fmla="*/ 23 h 46"/>
                  <a:gd name="T24" fmla="*/ 35 w 35"/>
                  <a:gd name="T25" fmla="*/ 1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35" y="11"/>
                    </a:moveTo>
                    <a:lnTo>
                      <a:pt x="23" y="11"/>
                    </a:lnTo>
                    <a:lnTo>
                      <a:pt x="23" y="0"/>
                    </a:lnTo>
                    <a:lnTo>
                      <a:pt x="12" y="0"/>
                    </a:lnTo>
                    <a:lnTo>
                      <a:pt x="0" y="11"/>
                    </a:lnTo>
                    <a:lnTo>
                      <a:pt x="12" y="23"/>
                    </a:lnTo>
                    <a:lnTo>
                      <a:pt x="23" y="23"/>
                    </a:lnTo>
                    <a:lnTo>
                      <a:pt x="23" y="34"/>
                    </a:lnTo>
                    <a:lnTo>
                      <a:pt x="23" y="46"/>
                    </a:lnTo>
                    <a:lnTo>
                      <a:pt x="35" y="46"/>
                    </a:lnTo>
                    <a:lnTo>
                      <a:pt x="35" y="34"/>
                    </a:lnTo>
                    <a:lnTo>
                      <a:pt x="35" y="23"/>
                    </a:lnTo>
                    <a:lnTo>
                      <a:pt x="35" y="11"/>
                    </a:lnTo>
                    <a:close/>
                  </a:path>
                </a:pathLst>
              </a:custGeom>
              <a:solidFill>
                <a:srgbClr val="C0C0C0"/>
              </a:solidFill>
              <a:ln w="9525">
                <a:noFill/>
                <a:round/>
                <a:headEnd/>
                <a:tailEnd/>
              </a:ln>
            </p:spPr>
            <p:txBody>
              <a:bodyPr/>
              <a:lstStyle/>
              <a:p>
                <a:pPr algn="l"/>
                <a:endParaRPr lang="en-US" sz="2000"/>
              </a:p>
            </p:txBody>
          </p:sp>
          <p:sp>
            <p:nvSpPr>
              <p:cNvPr id="804886" name="Freeform 22"/>
              <p:cNvSpPr>
                <a:spLocks/>
              </p:cNvSpPr>
              <p:nvPr/>
            </p:nvSpPr>
            <p:spPr bwMode="auto">
              <a:xfrm>
                <a:off x="2423" y="2268"/>
                <a:ext cx="46" cy="92"/>
              </a:xfrm>
              <a:custGeom>
                <a:avLst/>
                <a:gdLst>
                  <a:gd name="T0" fmla="*/ 46 w 46"/>
                  <a:gd name="T1" fmla="*/ 0 h 92"/>
                  <a:gd name="T2" fmla="*/ 46 w 46"/>
                  <a:gd name="T3" fmla="*/ 12 h 92"/>
                  <a:gd name="T4" fmla="*/ 46 w 46"/>
                  <a:gd name="T5" fmla="*/ 23 h 92"/>
                  <a:gd name="T6" fmla="*/ 46 w 46"/>
                  <a:gd name="T7" fmla="*/ 35 h 92"/>
                  <a:gd name="T8" fmla="*/ 46 w 46"/>
                  <a:gd name="T9" fmla="*/ 46 h 92"/>
                  <a:gd name="T10" fmla="*/ 35 w 46"/>
                  <a:gd name="T11" fmla="*/ 58 h 92"/>
                  <a:gd name="T12" fmla="*/ 23 w 46"/>
                  <a:gd name="T13" fmla="*/ 69 h 92"/>
                  <a:gd name="T14" fmla="*/ 23 w 46"/>
                  <a:gd name="T15" fmla="*/ 81 h 92"/>
                  <a:gd name="T16" fmla="*/ 12 w 46"/>
                  <a:gd name="T17" fmla="*/ 81 h 92"/>
                  <a:gd name="T18" fmla="*/ 12 w 46"/>
                  <a:gd name="T19" fmla="*/ 92 h 92"/>
                  <a:gd name="T20" fmla="*/ 0 w 46"/>
                  <a:gd name="T21" fmla="*/ 92 h 92"/>
                  <a:gd name="T22" fmla="*/ 0 w 46"/>
                  <a:gd name="T23" fmla="*/ 81 h 92"/>
                  <a:gd name="T24" fmla="*/ 12 w 46"/>
                  <a:gd name="T25" fmla="*/ 69 h 92"/>
                  <a:gd name="T26" fmla="*/ 12 w 46"/>
                  <a:gd name="T27" fmla="*/ 58 h 92"/>
                  <a:gd name="T28" fmla="*/ 23 w 46"/>
                  <a:gd name="T29" fmla="*/ 35 h 92"/>
                  <a:gd name="T30" fmla="*/ 23 w 46"/>
                  <a:gd name="T31" fmla="*/ 23 h 92"/>
                  <a:gd name="T32" fmla="*/ 35 w 46"/>
                  <a:gd name="T33" fmla="*/ 12 h 92"/>
                  <a:gd name="T34" fmla="*/ 46 w 46"/>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2"/>
                  <a:gd name="T56" fmla="*/ 46 w 46"/>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2">
                    <a:moveTo>
                      <a:pt x="46" y="0"/>
                    </a:moveTo>
                    <a:lnTo>
                      <a:pt x="46" y="12"/>
                    </a:lnTo>
                    <a:lnTo>
                      <a:pt x="46" y="23"/>
                    </a:lnTo>
                    <a:lnTo>
                      <a:pt x="46" y="35"/>
                    </a:lnTo>
                    <a:lnTo>
                      <a:pt x="46" y="46"/>
                    </a:lnTo>
                    <a:lnTo>
                      <a:pt x="35" y="58"/>
                    </a:lnTo>
                    <a:lnTo>
                      <a:pt x="23" y="69"/>
                    </a:lnTo>
                    <a:lnTo>
                      <a:pt x="23" y="81"/>
                    </a:lnTo>
                    <a:lnTo>
                      <a:pt x="12" y="81"/>
                    </a:lnTo>
                    <a:lnTo>
                      <a:pt x="12" y="92"/>
                    </a:lnTo>
                    <a:lnTo>
                      <a:pt x="0" y="92"/>
                    </a:lnTo>
                    <a:lnTo>
                      <a:pt x="0" y="81"/>
                    </a:lnTo>
                    <a:lnTo>
                      <a:pt x="12" y="69"/>
                    </a:lnTo>
                    <a:lnTo>
                      <a:pt x="12" y="58"/>
                    </a:lnTo>
                    <a:lnTo>
                      <a:pt x="23" y="35"/>
                    </a:lnTo>
                    <a:lnTo>
                      <a:pt x="23" y="23"/>
                    </a:lnTo>
                    <a:lnTo>
                      <a:pt x="35" y="12"/>
                    </a:lnTo>
                    <a:lnTo>
                      <a:pt x="46" y="0"/>
                    </a:lnTo>
                    <a:close/>
                  </a:path>
                </a:pathLst>
              </a:custGeom>
              <a:solidFill>
                <a:srgbClr val="C0C0C0"/>
              </a:solidFill>
              <a:ln w="9525">
                <a:noFill/>
                <a:round/>
                <a:headEnd/>
                <a:tailEnd/>
              </a:ln>
            </p:spPr>
            <p:txBody>
              <a:bodyPr/>
              <a:lstStyle/>
              <a:p>
                <a:pPr algn="l"/>
                <a:endParaRPr lang="en-US" sz="2000"/>
              </a:p>
            </p:txBody>
          </p:sp>
          <p:sp>
            <p:nvSpPr>
              <p:cNvPr id="804887" name="Freeform 23"/>
              <p:cNvSpPr>
                <a:spLocks/>
              </p:cNvSpPr>
              <p:nvPr/>
            </p:nvSpPr>
            <p:spPr bwMode="auto">
              <a:xfrm>
                <a:off x="2195" y="2098"/>
                <a:ext cx="57" cy="57"/>
              </a:xfrm>
              <a:custGeom>
                <a:avLst/>
                <a:gdLst>
                  <a:gd name="T0" fmla="*/ 46 w 57"/>
                  <a:gd name="T1" fmla="*/ 0 h 57"/>
                  <a:gd name="T2" fmla="*/ 34 w 57"/>
                  <a:gd name="T3" fmla="*/ 0 h 57"/>
                  <a:gd name="T4" fmla="*/ 23 w 57"/>
                  <a:gd name="T5" fmla="*/ 11 h 57"/>
                  <a:gd name="T6" fmla="*/ 11 w 57"/>
                  <a:gd name="T7" fmla="*/ 11 h 57"/>
                  <a:gd name="T8" fmla="*/ 0 w 57"/>
                  <a:gd name="T9" fmla="*/ 23 h 57"/>
                  <a:gd name="T10" fmla="*/ 0 w 57"/>
                  <a:gd name="T11" fmla="*/ 34 h 57"/>
                  <a:gd name="T12" fmla="*/ 0 w 57"/>
                  <a:gd name="T13" fmla="*/ 46 h 57"/>
                  <a:gd name="T14" fmla="*/ 11 w 57"/>
                  <a:gd name="T15" fmla="*/ 46 h 57"/>
                  <a:gd name="T16" fmla="*/ 23 w 57"/>
                  <a:gd name="T17" fmla="*/ 57 h 57"/>
                  <a:gd name="T18" fmla="*/ 34 w 57"/>
                  <a:gd name="T19" fmla="*/ 46 h 57"/>
                  <a:gd name="T20" fmla="*/ 46 w 57"/>
                  <a:gd name="T21" fmla="*/ 46 h 57"/>
                  <a:gd name="T22" fmla="*/ 46 w 57"/>
                  <a:gd name="T23" fmla="*/ 34 h 57"/>
                  <a:gd name="T24" fmla="*/ 57 w 57"/>
                  <a:gd name="T25" fmla="*/ 23 h 57"/>
                  <a:gd name="T26" fmla="*/ 57 w 57"/>
                  <a:gd name="T27" fmla="*/ 11 h 57"/>
                  <a:gd name="T28" fmla="*/ 46 w 57"/>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46" y="0"/>
                    </a:moveTo>
                    <a:lnTo>
                      <a:pt x="34" y="0"/>
                    </a:lnTo>
                    <a:lnTo>
                      <a:pt x="23" y="11"/>
                    </a:lnTo>
                    <a:lnTo>
                      <a:pt x="11" y="11"/>
                    </a:lnTo>
                    <a:lnTo>
                      <a:pt x="0" y="23"/>
                    </a:lnTo>
                    <a:lnTo>
                      <a:pt x="0" y="34"/>
                    </a:lnTo>
                    <a:lnTo>
                      <a:pt x="0" y="46"/>
                    </a:lnTo>
                    <a:lnTo>
                      <a:pt x="11" y="46"/>
                    </a:lnTo>
                    <a:lnTo>
                      <a:pt x="23" y="57"/>
                    </a:lnTo>
                    <a:lnTo>
                      <a:pt x="34" y="46"/>
                    </a:lnTo>
                    <a:lnTo>
                      <a:pt x="46" y="46"/>
                    </a:lnTo>
                    <a:lnTo>
                      <a:pt x="46" y="34"/>
                    </a:lnTo>
                    <a:lnTo>
                      <a:pt x="57" y="23"/>
                    </a:lnTo>
                    <a:lnTo>
                      <a:pt x="57" y="11"/>
                    </a:lnTo>
                    <a:lnTo>
                      <a:pt x="46" y="0"/>
                    </a:lnTo>
                    <a:close/>
                  </a:path>
                </a:pathLst>
              </a:custGeom>
              <a:solidFill>
                <a:srgbClr val="C0C0C0"/>
              </a:solidFill>
              <a:ln w="9525">
                <a:noFill/>
                <a:round/>
                <a:headEnd/>
                <a:tailEnd/>
              </a:ln>
            </p:spPr>
            <p:txBody>
              <a:bodyPr/>
              <a:lstStyle/>
              <a:p>
                <a:pPr algn="l"/>
                <a:endParaRPr lang="en-US" sz="2000"/>
              </a:p>
            </p:txBody>
          </p:sp>
        </p:grpSp>
        <p:sp>
          <p:nvSpPr>
            <p:cNvPr id="804888" name="Freeform 24"/>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04889" name="Freeform 25"/>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04890" name="Freeform 26"/>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close/>
                </a:path>
              </a:pathLst>
            </a:custGeom>
            <a:solidFill>
              <a:srgbClr val="C0C0C0"/>
            </a:solidFill>
            <a:ln w="9525">
              <a:noFill/>
              <a:round/>
              <a:headEnd/>
              <a:tailEnd/>
            </a:ln>
          </p:spPr>
          <p:txBody>
            <a:bodyPr/>
            <a:lstStyle/>
            <a:p>
              <a:pPr algn="l"/>
              <a:endParaRPr lang="en-US" sz="2000"/>
            </a:p>
          </p:txBody>
        </p:sp>
        <p:sp>
          <p:nvSpPr>
            <p:cNvPr id="804891" name="Freeform 27"/>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path>
              </a:pathLst>
            </a:custGeom>
            <a:solidFill>
              <a:srgbClr val="C0C0C0"/>
            </a:solidFill>
            <a:ln w="0">
              <a:solidFill>
                <a:srgbClr val="25221E"/>
              </a:solidFill>
              <a:round/>
              <a:headEnd/>
              <a:tailEnd/>
            </a:ln>
          </p:spPr>
          <p:txBody>
            <a:bodyPr/>
            <a:lstStyle/>
            <a:p>
              <a:pPr algn="l"/>
              <a:endParaRPr lang="en-US" sz="2000"/>
            </a:p>
          </p:txBody>
        </p:sp>
        <p:sp>
          <p:nvSpPr>
            <p:cNvPr id="804892" name="Freeform 28"/>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close/>
                </a:path>
              </a:pathLst>
            </a:custGeom>
            <a:solidFill>
              <a:srgbClr val="C0C0C0"/>
            </a:solidFill>
            <a:ln w="9525">
              <a:noFill/>
              <a:round/>
              <a:headEnd/>
              <a:tailEnd/>
            </a:ln>
          </p:spPr>
          <p:txBody>
            <a:bodyPr/>
            <a:lstStyle/>
            <a:p>
              <a:pPr algn="l"/>
              <a:endParaRPr lang="en-US" sz="2000"/>
            </a:p>
          </p:txBody>
        </p:sp>
        <p:sp>
          <p:nvSpPr>
            <p:cNvPr id="804893" name="Freeform 29"/>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path>
              </a:pathLst>
            </a:custGeom>
            <a:solidFill>
              <a:srgbClr val="C0C0C0"/>
            </a:solidFill>
            <a:ln w="0">
              <a:solidFill>
                <a:srgbClr val="25221E"/>
              </a:solidFill>
              <a:round/>
              <a:headEnd/>
              <a:tailEnd/>
            </a:ln>
          </p:spPr>
          <p:txBody>
            <a:bodyPr/>
            <a:lstStyle/>
            <a:p>
              <a:pPr algn="l"/>
              <a:endParaRPr lang="en-US" sz="2000"/>
            </a:p>
          </p:txBody>
        </p:sp>
        <p:sp>
          <p:nvSpPr>
            <p:cNvPr id="804894" name="Line 30"/>
            <p:cNvSpPr>
              <a:spLocks noChangeShapeType="1"/>
            </p:cNvSpPr>
            <p:nvPr/>
          </p:nvSpPr>
          <p:spPr bwMode="auto">
            <a:xfrm>
              <a:off x="2856" y="2719"/>
              <a:ext cx="1" cy="1"/>
            </a:xfrm>
            <a:prstGeom prst="line">
              <a:avLst/>
            </a:prstGeom>
            <a:noFill/>
            <a:ln w="0">
              <a:solidFill>
                <a:srgbClr val="25221E"/>
              </a:solidFill>
              <a:round/>
              <a:headEnd/>
              <a:tailEnd/>
            </a:ln>
          </p:spPr>
          <p:txBody>
            <a:bodyPr/>
            <a:lstStyle/>
            <a:p>
              <a:endParaRPr lang="en-US"/>
            </a:p>
          </p:txBody>
        </p:sp>
        <p:sp>
          <p:nvSpPr>
            <p:cNvPr id="804895" name="Freeform 31"/>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close/>
                </a:path>
              </a:pathLst>
            </a:custGeom>
            <a:solidFill>
              <a:srgbClr val="C0C0C0"/>
            </a:solidFill>
            <a:ln w="9525">
              <a:noFill/>
              <a:round/>
              <a:headEnd/>
              <a:tailEnd/>
            </a:ln>
          </p:spPr>
          <p:txBody>
            <a:bodyPr/>
            <a:lstStyle/>
            <a:p>
              <a:pPr algn="l"/>
              <a:endParaRPr lang="en-US" sz="2000"/>
            </a:p>
          </p:txBody>
        </p:sp>
        <p:sp>
          <p:nvSpPr>
            <p:cNvPr id="804896" name="Freeform 32"/>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path>
              </a:pathLst>
            </a:custGeom>
            <a:solidFill>
              <a:srgbClr val="C0C0C0"/>
            </a:solidFill>
            <a:ln w="0">
              <a:solidFill>
                <a:srgbClr val="25221E"/>
              </a:solidFill>
              <a:round/>
              <a:headEnd/>
              <a:tailEnd/>
            </a:ln>
          </p:spPr>
          <p:txBody>
            <a:bodyPr/>
            <a:lstStyle/>
            <a:p>
              <a:pPr algn="l"/>
              <a:endParaRPr lang="en-US" sz="2000"/>
            </a:p>
          </p:txBody>
        </p:sp>
        <p:sp>
          <p:nvSpPr>
            <p:cNvPr id="804897" name="Freeform 33"/>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close/>
                </a:path>
              </a:pathLst>
            </a:custGeom>
            <a:solidFill>
              <a:srgbClr val="C0C0C0"/>
            </a:solidFill>
            <a:ln w="9525">
              <a:noFill/>
              <a:round/>
              <a:headEnd/>
              <a:tailEnd/>
            </a:ln>
          </p:spPr>
          <p:txBody>
            <a:bodyPr/>
            <a:lstStyle/>
            <a:p>
              <a:pPr algn="l"/>
              <a:endParaRPr lang="en-US" sz="2000"/>
            </a:p>
          </p:txBody>
        </p:sp>
        <p:sp>
          <p:nvSpPr>
            <p:cNvPr id="804898" name="Freeform 34"/>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path>
              </a:pathLst>
            </a:custGeom>
            <a:solidFill>
              <a:srgbClr val="C0C0C0"/>
            </a:solidFill>
            <a:ln w="0">
              <a:solidFill>
                <a:srgbClr val="25221E"/>
              </a:solidFill>
              <a:round/>
              <a:headEnd/>
              <a:tailEnd/>
            </a:ln>
          </p:spPr>
          <p:txBody>
            <a:bodyPr/>
            <a:lstStyle/>
            <a:p>
              <a:pPr algn="l"/>
              <a:endParaRPr lang="en-US" sz="2000"/>
            </a:p>
          </p:txBody>
        </p:sp>
        <p:sp>
          <p:nvSpPr>
            <p:cNvPr id="804899" name="Freeform 35"/>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04900" name="Freeform 36"/>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04901" name="Freeform 37"/>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04902" name="Freeform 38"/>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C0C0C0"/>
            </a:solidFill>
            <a:ln w="9525">
              <a:noFill/>
              <a:round/>
              <a:headEnd/>
              <a:tailEnd/>
            </a:ln>
          </p:spPr>
          <p:txBody>
            <a:bodyPr/>
            <a:lstStyle/>
            <a:p>
              <a:pPr algn="l"/>
              <a:endParaRPr lang="en-US" sz="2000"/>
            </a:p>
          </p:txBody>
        </p:sp>
        <p:sp>
          <p:nvSpPr>
            <p:cNvPr id="804903" name="Freeform 39"/>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solidFill>
              <a:srgbClr val="C0C0C0"/>
            </a:solidFill>
            <a:ln w="0">
              <a:solidFill>
                <a:srgbClr val="25221E"/>
              </a:solidFill>
              <a:round/>
              <a:headEnd/>
              <a:tailEnd/>
            </a:ln>
          </p:spPr>
          <p:txBody>
            <a:bodyPr/>
            <a:lstStyle/>
            <a:p>
              <a:pPr algn="l"/>
              <a:endParaRPr lang="en-US" sz="2000"/>
            </a:p>
          </p:txBody>
        </p:sp>
      </p:grpSp>
      <p:sp>
        <p:nvSpPr>
          <p:cNvPr id="804904"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4BE40A63-7E18-4300-BAC9-13A75ECBFAED}" type="slidenum">
              <a:rPr lang="en-US" sz="800">
                <a:solidFill>
                  <a:schemeClr val="bg1"/>
                </a:solidFill>
              </a:rPr>
              <a:pPr/>
              <a:t>19</a:t>
            </a:fld>
            <a:endParaRPr lang="en-US" sz="800">
              <a:solidFill>
                <a:schemeClr val="bg1"/>
              </a:solidFill>
            </a:endParaRPr>
          </a:p>
        </p:txBody>
      </p:sp>
      <p:sp>
        <p:nvSpPr>
          <p:cNvPr id="804905" name="Text Box 4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l" eaLnBrk="1" hangingPunct="1"/>
            <a:endParaRPr lang="en-US" sz="1800"/>
          </a:p>
        </p:txBody>
      </p:sp>
      <p:sp>
        <p:nvSpPr>
          <p:cNvPr id="804906" name="Rectangle 43"/>
          <p:cNvSpPr>
            <a:spLocks noGrp="1" noChangeArrowheads="1"/>
          </p:cNvSpPr>
          <p:nvPr>
            <p:ph type="title" idx="4294967295"/>
          </p:nvPr>
        </p:nvSpPr>
        <p:spPr>
          <a:xfrm>
            <a:off x="34925" y="87313"/>
            <a:ext cx="9074150" cy="533400"/>
          </a:xfrm>
          <a:noFill/>
        </p:spPr>
        <p:txBody>
          <a:bodyPr/>
          <a:lstStyle/>
          <a:p>
            <a:r>
              <a:rPr lang="en-US" sz="2000"/>
              <a:t>Supply </a:t>
            </a:r>
            <a:r>
              <a:rPr lang="en-US" sz="2000" i="1"/>
              <a:t>Networks</a:t>
            </a:r>
            <a:r>
              <a:rPr lang="en-US" sz="2000"/>
              <a:t> are Driving Convergence of E-SOA and M-SOA</a:t>
            </a:r>
          </a:p>
        </p:txBody>
      </p:sp>
      <p:sp>
        <p:nvSpPr>
          <p:cNvPr id="804907" name="Rectangle 43"/>
          <p:cNvSpPr>
            <a:spLocks noChangeArrowheads="1"/>
          </p:cNvSpPr>
          <p:nvPr/>
        </p:nvSpPr>
        <p:spPr bwMode="auto">
          <a:xfrm>
            <a:off x="7596188" y="3213100"/>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rgbClr val="CC6600"/>
                </a:solidFill>
              </a:rPr>
              <a:t>Enterprise</a:t>
            </a:r>
          </a:p>
        </p:txBody>
      </p:sp>
      <p:sp>
        <p:nvSpPr>
          <p:cNvPr id="804908" name="Rectangle 44"/>
          <p:cNvSpPr>
            <a:spLocks noChangeArrowheads="1"/>
          </p:cNvSpPr>
          <p:nvPr/>
        </p:nvSpPr>
        <p:spPr bwMode="auto">
          <a:xfrm>
            <a:off x="7596188" y="3573463"/>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chemeClr val="tx2"/>
                </a:solidFill>
              </a:rPr>
              <a:t>Plant</a:t>
            </a:r>
          </a:p>
        </p:txBody>
      </p:sp>
      <p:sp>
        <p:nvSpPr>
          <p:cNvPr id="804909" name="AutoShape 13"/>
          <p:cNvSpPr>
            <a:spLocks noChangeArrowheads="1"/>
          </p:cNvSpPr>
          <p:nvPr/>
        </p:nvSpPr>
        <p:spPr bwMode="auto">
          <a:xfrm>
            <a:off x="6804025" y="2276475"/>
            <a:ext cx="719138" cy="419100"/>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04910" name="AutoShape 71"/>
          <p:cNvSpPr>
            <a:spLocks noChangeArrowheads="1"/>
          </p:cNvSpPr>
          <p:nvPr/>
        </p:nvSpPr>
        <p:spPr bwMode="auto">
          <a:xfrm>
            <a:off x="6227763" y="2565400"/>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1" name="AutoShape 71"/>
          <p:cNvSpPr>
            <a:spLocks noChangeArrowheads="1"/>
          </p:cNvSpPr>
          <p:nvPr/>
        </p:nvSpPr>
        <p:spPr bwMode="auto">
          <a:xfrm>
            <a:off x="6443663" y="3141663"/>
            <a:ext cx="431800" cy="252412"/>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2" name="AutoShape 71"/>
          <p:cNvSpPr>
            <a:spLocks noChangeArrowheads="1"/>
          </p:cNvSpPr>
          <p:nvPr/>
        </p:nvSpPr>
        <p:spPr bwMode="auto">
          <a:xfrm>
            <a:off x="7451725" y="4076700"/>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3" name="AutoShape 71"/>
          <p:cNvSpPr>
            <a:spLocks noChangeArrowheads="1"/>
          </p:cNvSpPr>
          <p:nvPr/>
        </p:nvSpPr>
        <p:spPr bwMode="auto">
          <a:xfrm>
            <a:off x="7812088" y="4868863"/>
            <a:ext cx="431800" cy="252412"/>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4" name="AutoShape 71"/>
          <p:cNvSpPr>
            <a:spLocks noChangeArrowheads="1"/>
          </p:cNvSpPr>
          <p:nvPr/>
        </p:nvSpPr>
        <p:spPr bwMode="auto">
          <a:xfrm>
            <a:off x="1476375" y="4868863"/>
            <a:ext cx="431800" cy="252412"/>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5" name="AutoShape 71"/>
          <p:cNvSpPr>
            <a:spLocks noChangeArrowheads="1"/>
          </p:cNvSpPr>
          <p:nvPr/>
        </p:nvSpPr>
        <p:spPr bwMode="auto">
          <a:xfrm>
            <a:off x="1692275" y="4437063"/>
            <a:ext cx="431800" cy="252412"/>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6" name="AutoShape 71"/>
          <p:cNvSpPr>
            <a:spLocks noChangeArrowheads="1"/>
          </p:cNvSpPr>
          <p:nvPr/>
        </p:nvSpPr>
        <p:spPr bwMode="auto">
          <a:xfrm>
            <a:off x="1476375" y="2781300"/>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7" name="AutoShape 71"/>
          <p:cNvSpPr>
            <a:spLocks noChangeArrowheads="1"/>
          </p:cNvSpPr>
          <p:nvPr/>
        </p:nvSpPr>
        <p:spPr bwMode="auto">
          <a:xfrm>
            <a:off x="900113" y="2997200"/>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8" name="AutoShape 71"/>
          <p:cNvSpPr>
            <a:spLocks noChangeArrowheads="1"/>
          </p:cNvSpPr>
          <p:nvPr/>
        </p:nvSpPr>
        <p:spPr bwMode="auto">
          <a:xfrm>
            <a:off x="971550" y="2492375"/>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19" name="AutoShape 71"/>
          <p:cNvSpPr>
            <a:spLocks noChangeArrowheads="1"/>
          </p:cNvSpPr>
          <p:nvPr/>
        </p:nvSpPr>
        <p:spPr bwMode="auto">
          <a:xfrm>
            <a:off x="1763713" y="1916113"/>
            <a:ext cx="431800" cy="252412"/>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20" name="AutoShape 71"/>
          <p:cNvSpPr>
            <a:spLocks noChangeArrowheads="1"/>
          </p:cNvSpPr>
          <p:nvPr/>
        </p:nvSpPr>
        <p:spPr bwMode="auto">
          <a:xfrm>
            <a:off x="2555875" y="3429000"/>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21" name="AutoShape 71"/>
          <p:cNvSpPr>
            <a:spLocks noChangeArrowheads="1"/>
          </p:cNvSpPr>
          <p:nvPr/>
        </p:nvSpPr>
        <p:spPr bwMode="auto">
          <a:xfrm>
            <a:off x="4284663" y="2565400"/>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22" name="AutoShape 71"/>
          <p:cNvSpPr>
            <a:spLocks noChangeArrowheads="1"/>
          </p:cNvSpPr>
          <p:nvPr/>
        </p:nvSpPr>
        <p:spPr bwMode="auto">
          <a:xfrm>
            <a:off x="2555875" y="2276475"/>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23" name="AutoShape 71"/>
          <p:cNvSpPr>
            <a:spLocks noChangeArrowheads="1"/>
          </p:cNvSpPr>
          <p:nvPr/>
        </p:nvSpPr>
        <p:spPr bwMode="auto">
          <a:xfrm>
            <a:off x="2843213" y="2708275"/>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24" name="AutoShape 71"/>
          <p:cNvSpPr>
            <a:spLocks noChangeArrowheads="1"/>
          </p:cNvSpPr>
          <p:nvPr/>
        </p:nvSpPr>
        <p:spPr bwMode="auto">
          <a:xfrm>
            <a:off x="3635375" y="2708275"/>
            <a:ext cx="431800" cy="252413"/>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4925" name="AutoShape 13"/>
          <p:cNvSpPr>
            <a:spLocks noChangeArrowheads="1"/>
          </p:cNvSpPr>
          <p:nvPr/>
        </p:nvSpPr>
        <p:spPr bwMode="auto">
          <a:xfrm>
            <a:off x="1979613" y="2565400"/>
            <a:ext cx="719137" cy="419100"/>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04926" name="Text Box 44"/>
          <p:cNvSpPr txBox="1">
            <a:spLocks noChangeArrowheads="1"/>
          </p:cNvSpPr>
          <p:nvPr/>
        </p:nvSpPr>
        <p:spPr bwMode="auto">
          <a:xfrm>
            <a:off x="2771775" y="4400550"/>
            <a:ext cx="4419600" cy="1620838"/>
          </a:xfrm>
          <a:prstGeom prst="rect">
            <a:avLst/>
          </a:prstGeom>
          <a:noFill/>
          <a:ln w="9525" algn="ctr">
            <a:noFill/>
            <a:miter lim="800000"/>
            <a:headEnd/>
            <a:tailEnd/>
          </a:ln>
        </p:spPr>
        <p:txBody>
          <a:bodyPr/>
          <a:lstStyle/>
          <a:p>
            <a:pPr algn="l" eaLnBrk="1" hangingPunct="1">
              <a:buFontTx/>
              <a:buChar char="•"/>
            </a:pPr>
            <a:r>
              <a:rPr lang="en-US" b="1">
                <a:solidFill>
                  <a:schemeClr val="accent2"/>
                </a:solidFill>
              </a:rPr>
              <a:t> Manage Risk</a:t>
            </a:r>
          </a:p>
          <a:p>
            <a:pPr algn="l" eaLnBrk="1" hangingPunct="1">
              <a:buFontTx/>
              <a:buChar char="•"/>
            </a:pPr>
            <a:r>
              <a:rPr lang="en-US" b="1">
                <a:solidFill>
                  <a:schemeClr val="accent2"/>
                </a:solidFill>
              </a:rPr>
              <a:t> Protect Brand Equity</a:t>
            </a:r>
          </a:p>
          <a:p>
            <a:pPr algn="l" eaLnBrk="1" hangingPunct="1">
              <a:buFontTx/>
              <a:buChar char="•"/>
            </a:pPr>
            <a:r>
              <a:rPr lang="en-US" b="1">
                <a:solidFill>
                  <a:schemeClr val="accent2"/>
                </a:solidFill>
              </a:rPr>
              <a:t> Speed New Product Launch</a:t>
            </a:r>
          </a:p>
          <a:p>
            <a:pPr algn="l" eaLnBrk="1" hangingPunct="1">
              <a:buFontTx/>
              <a:buChar char="•"/>
            </a:pPr>
            <a:r>
              <a:rPr lang="en-US" b="1">
                <a:solidFill>
                  <a:schemeClr val="accent2"/>
                </a:solidFill>
              </a:rPr>
              <a:t> Demonstrate Compliance</a:t>
            </a:r>
          </a:p>
          <a:p>
            <a:pPr algn="l" eaLnBrk="1" hangingPunct="1">
              <a:buFontTx/>
              <a:buChar char="•"/>
            </a:pPr>
            <a:r>
              <a:rPr lang="en-US" b="1">
                <a:solidFill>
                  <a:schemeClr val="accent2"/>
                </a:solidFill>
              </a:rPr>
              <a:t> Supply Network Partners</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 2007 AMR Research, Inc.   |   Page </a:t>
            </a:r>
            <a:fld id="{4B7F035D-59F4-4155-BDF1-E3CE379FCCB3}" type="slidenum">
              <a:rPr lang="en-US" sz="1200"/>
              <a:pPr/>
              <a:t>2</a:t>
            </a:fld>
            <a:endParaRPr lang="en-US" sz="1200"/>
          </a:p>
        </p:txBody>
      </p:sp>
      <p:sp>
        <p:nvSpPr>
          <p:cNvPr id="536623" name="Rectangle 47"/>
          <p:cNvSpPr>
            <a:spLocks noGrp="1" noChangeArrowheads="1"/>
          </p:cNvSpPr>
          <p:nvPr>
            <p:ph type="title"/>
          </p:nvPr>
        </p:nvSpPr>
        <p:spPr/>
        <p:txBody>
          <a:bodyPr/>
          <a:lstStyle/>
          <a:p>
            <a:r>
              <a:rPr lang="en-US"/>
              <a:t>Agenda</a:t>
            </a:r>
          </a:p>
        </p:txBody>
      </p:sp>
      <p:sp>
        <p:nvSpPr>
          <p:cNvPr id="536624" name="Rectangle 48"/>
          <p:cNvSpPr>
            <a:spLocks noGrp="1" noChangeArrowheads="1"/>
          </p:cNvSpPr>
          <p:nvPr>
            <p:ph type="body" idx="1"/>
          </p:nvPr>
        </p:nvSpPr>
        <p:spPr/>
        <p:txBody>
          <a:bodyPr/>
          <a:lstStyle/>
          <a:p>
            <a:pPr>
              <a:buFont typeface="Times" charset="0"/>
              <a:buNone/>
            </a:pPr>
            <a:r>
              <a:rPr lang="en-US"/>
              <a:t>Introduction to AMR Research</a:t>
            </a:r>
          </a:p>
          <a:p>
            <a:pPr>
              <a:buFont typeface="Times" charset="0"/>
              <a:buNone/>
            </a:pPr>
            <a:endParaRPr lang="en-US"/>
          </a:p>
          <a:p>
            <a:pPr>
              <a:buFont typeface="Times" charset="0"/>
              <a:buNone/>
            </a:pPr>
            <a:r>
              <a:rPr lang="en-US">
                <a:solidFill>
                  <a:schemeClr val="folHlink"/>
                </a:solidFill>
              </a:rPr>
              <a:t>AMR Research Supply Chain Top 25</a:t>
            </a:r>
            <a:br>
              <a:rPr lang="en-US">
                <a:solidFill>
                  <a:schemeClr val="folHlink"/>
                </a:solidFill>
              </a:rPr>
            </a:br>
            <a:r>
              <a:rPr lang="en-US">
                <a:solidFill>
                  <a:schemeClr val="folHlink"/>
                </a:solidFill>
              </a:rPr>
              <a:t>- The New Role of Manufacturing</a:t>
            </a:r>
          </a:p>
          <a:p>
            <a:pPr>
              <a:buFont typeface="Times" charset="0"/>
              <a:buNone/>
            </a:pPr>
            <a:endParaRPr lang="en-US">
              <a:solidFill>
                <a:schemeClr val="folHlink"/>
              </a:solidFill>
            </a:endParaRPr>
          </a:p>
          <a:p>
            <a:pPr>
              <a:buFont typeface="Times" charset="0"/>
              <a:buNone/>
            </a:pPr>
            <a:r>
              <a:rPr lang="en-US">
                <a:solidFill>
                  <a:schemeClr val="folHlink"/>
                </a:solidFill>
              </a:rPr>
              <a:t>Manufacturing 2.0</a:t>
            </a:r>
            <a:br>
              <a:rPr lang="en-US">
                <a:solidFill>
                  <a:schemeClr val="folHlink"/>
                </a:solidFill>
              </a:rPr>
            </a:br>
            <a:r>
              <a:rPr lang="en-US">
                <a:solidFill>
                  <a:schemeClr val="folHlink"/>
                </a:solidFill>
              </a:rPr>
              <a:t>- Challenging ERP and MES  Paradigms</a:t>
            </a:r>
          </a:p>
          <a:p>
            <a:pPr>
              <a:buFont typeface="Times" charset="0"/>
              <a:buNone/>
            </a:pPr>
            <a:endParaRPr lang="en-US">
              <a:solidFill>
                <a:schemeClr val="folHlink"/>
              </a:solidFill>
            </a:endParaRPr>
          </a:p>
          <a:p>
            <a:pPr>
              <a:buFont typeface="Times" charset="0"/>
              <a:buNone/>
            </a:pPr>
            <a:r>
              <a:rPr lang="en-US">
                <a:solidFill>
                  <a:schemeClr val="folHlink"/>
                </a:solidFill>
              </a:rPr>
              <a:t>Joint Value Creation and Co-Innovation</a:t>
            </a:r>
            <a:br>
              <a:rPr lang="en-US">
                <a:solidFill>
                  <a:schemeClr val="folHlink"/>
                </a:solidFill>
              </a:rPr>
            </a:br>
            <a:r>
              <a:rPr lang="en-US">
                <a:solidFill>
                  <a:schemeClr val="folHlink"/>
                </a:solidFill>
              </a:rPr>
              <a:t>- Powered by …? Microsoft!</a:t>
            </a:r>
          </a:p>
        </p:txBody>
      </p:sp>
      <p:sp>
        <p:nvSpPr>
          <p:cNvPr id="536618" name="Rectangle 42"/>
          <p:cNvSpPr>
            <a:spLocks noChangeArrowheads="1"/>
          </p:cNvSpPr>
          <p:nvPr/>
        </p:nvSpPr>
        <p:spPr bwMode="auto">
          <a:xfrm>
            <a:off x="381000" y="838200"/>
            <a:ext cx="8534400" cy="9144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lide Number Placeholder 2"/>
          <p:cNvSpPr>
            <a:spLocks noGrp="1"/>
          </p:cNvSpPr>
          <p:nvPr>
            <p:ph type="sldNum" sz="quarter" idx="10"/>
          </p:nvPr>
        </p:nvSpPr>
        <p:spPr/>
        <p:txBody>
          <a:bodyPr/>
          <a:lstStyle/>
          <a:p>
            <a:r>
              <a:rPr lang="en-US"/>
              <a:t> © 2007 AMR Research, Inc.   |   Page </a:t>
            </a:r>
            <a:fld id="{7653BC15-D9C2-40EF-ADEF-C5BD020A3F94}" type="slidenum">
              <a:rPr lang="en-US" sz="1200"/>
              <a:pPr/>
              <a:t>20</a:t>
            </a:fld>
            <a:endParaRPr lang="en-US" sz="1200"/>
          </a:p>
        </p:txBody>
      </p:sp>
      <p:grpSp>
        <p:nvGrpSpPr>
          <p:cNvPr id="896002" name="Group 113"/>
          <p:cNvGrpSpPr>
            <a:grpSpLocks/>
          </p:cNvGrpSpPr>
          <p:nvPr/>
        </p:nvGrpSpPr>
        <p:grpSpPr bwMode="auto">
          <a:xfrm>
            <a:off x="4763" y="1112838"/>
            <a:ext cx="9139237" cy="5414962"/>
            <a:chOff x="4763" y="1151356"/>
            <a:chExt cx="9139238" cy="5414544"/>
          </a:xfrm>
        </p:grpSpPr>
        <p:pic>
          <p:nvPicPr>
            <p:cNvPr id="896003" name="Picture 3"/>
            <p:cNvPicPr>
              <a:picLocks noChangeAspect="1" noChangeArrowheads="1"/>
            </p:cNvPicPr>
            <p:nvPr/>
          </p:nvPicPr>
          <p:blipFill>
            <a:blip r:embed="rId3"/>
            <a:srcRect r="26147" b="27274"/>
            <a:stretch>
              <a:fillRect/>
            </a:stretch>
          </p:blipFill>
          <p:spPr bwMode="auto">
            <a:xfrm>
              <a:off x="7610475" y="5410200"/>
              <a:ext cx="1533525" cy="1143000"/>
            </a:xfrm>
            <a:prstGeom prst="rect">
              <a:avLst/>
            </a:prstGeom>
            <a:noFill/>
            <a:ln w="9525" algn="ctr">
              <a:noFill/>
              <a:miter lim="800000"/>
              <a:headEnd/>
              <a:tailEnd/>
            </a:ln>
          </p:spPr>
        </p:pic>
        <p:pic>
          <p:nvPicPr>
            <p:cNvPr id="896004" name="Picture 2"/>
            <p:cNvPicPr>
              <a:picLocks noChangeAspect="1" noChangeArrowheads="1"/>
            </p:cNvPicPr>
            <p:nvPr/>
          </p:nvPicPr>
          <p:blipFill>
            <a:blip r:embed="rId4"/>
            <a:srcRect/>
            <a:stretch>
              <a:fillRect/>
            </a:stretch>
          </p:blipFill>
          <p:spPr bwMode="auto">
            <a:xfrm>
              <a:off x="7410451" y="1152524"/>
              <a:ext cx="1733550" cy="4267201"/>
            </a:xfrm>
            <a:prstGeom prst="rect">
              <a:avLst/>
            </a:prstGeom>
            <a:noFill/>
            <a:ln w="9525" algn="ctr">
              <a:noFill/>
              <a:miter lim="800000"/>
              <a:headEnd/>
              <a:tailEnd/>
            </a:ln>
          </p:spPr>
        </p:pic>
        <p:pic>
          <p:nvPicPr>
            <p:cNvPr id="896005" name="Picture 2" descr="map"/>
            <p:cNvPicPr>
              <a:picLocks noChangeAspect="1" noChangeArrowheads="1"/>
            </p:cNvPicPr>
            <p:nvPr/>
          </p:nvPicPr>
          <p:blipFill>
            <a:blip r:embed="rId5"/>
            <a:srcRect l="39999" t="14426" b="22668"/>
            <a:stretch>
              <a:fillRect/>
            </a:stretch>
          </p:blipFill>
          <p:spPr bwMode="auto">
            <a:xfrm>
              <a:off x="4763" y="1151356"/>
              <a:ext cx="7434263" cy="5414544"/>
            </a:xfrm>
            <a:prstGeom prst="rect">
              <a:avLst/>
            </a:prstGeom>
            <a:noFill/>
            <a:ln w="9525">
              <a:noFill/>
              <a:miter lim="800000"/>
              <a:headEnd/>
              <a:tailEnd/>
            </a:ln>
          </p:spPr>
        </p:pic>
      </p:grpSp>
      <p:grpSp>
        <p:nvGrpSpPr>
          <p:cNvPr id="3" name="Group 33"/>
          <p:cNvGrpSpPr>
            <a:grpSpLocks/>
          </p:cNvGrpSpPr>
          <p:nvPr/>
        </p:nvGrpSpPr>
        <p:grpSpPr bwMode="auto">
          <a:xfrm>
            <a:off x="2740025" y="5976938"/>
            <a:ext cx="171450" cy="171450"/>
            <a:chOff x="838" y="3525"/>
            <a:chExt cx="108" cy="108"/>
          </a:xfrm>
        </p:grpSpPr>
        <p:sp>
          <p:nvSpPr>
            <p:cNvPr id="896007" name="Oval 34"/>
            <p:cNvSpPr>
              <a:spLocks noChangeArrowheads="1"/>
            </p:cNvSpPr>
            <p:nvPr/>
          </p:nvSpPr>
          <p:spPr bwMode="auto">
            <a:xfrm>
              <a:off x="838" y="3525"/>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08" name="Oval 35"/>
            <p:cNvSpPr>
              <a:spLocks noChangeArrowheads="1"/>
            </p:cNvSpPr>
            <p:nvPr/>
          </p:nvSpPr>
          <p:spPr bwMode="auto">
            <a:xfrm>
              <a:off x="871" y="3558"/>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4" name="Group 36"/>
          <p:cNvGrpSpPr>
            <a:grpSpLocks/>
          </p:cNvGrpSpPr>
          <p:nvPr/>
        </p:nvGrpSpPr>
        <p:grpSpPr bwMode="auto">
          <a:xfrm>
            <a:off x="820738" y="4851400"/>
            <a:ext cx="171450" cy="171450"/>
            <a:chOff x="1243" y="1460"/>
            <a:chExt cx="108" cy="108"/>
          </a:xfrm>
        </p:grpSpPr>
        <p:sp>
          <p:nvSpPr>
            <p:cNvPr id="896010" name="Oval 37"/>
            <p:cNvSpPr>
              <a:spLocks noChangeArrowheads="1"/>
            </p:cNvSpPr>
            <p:nvPr/>
          </p:nvSpPr>
          <p:spPr bwMode="auto">
            <a:xfrm>
              <a:off x="1243" y="1460"/>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11" name="Oval 38"/>
            <p:cNvSpPr>
              <a:spLocks noChangeArrowheads="1"/>
            </p:cNvSpPr>
            <p:nvPr/>
          </p:nvSpPr>
          <p:spPr bwMode="auto">
            <a:xfrm>
              <a:off x="1276" y="1493"/>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5" name="Group 39"/>
          <p:cNvGrpSpPr>
            <a:grpSpLocks/>
          </p:cNvGrpSpPr>
          <p:nvPr/>
        </p:nvGrpSpPr>
        <p:grpSpPr bwMode="auto">
          <a:xfrm>
            <a:off x="5667375" y="3436938"/>
            <a:ext cx="171450" cy="171450"/>
            <a:chOff x="2526" y="1283"/>
            <a:chExt cx="108" cy="108"/>
          </a:xfrm>
        </p:grpSpPr>
        <p:sp>
          <p:nvSpPr>
            <p:cNvPr id="896013" name="Oval 40"/>
            <p:cNvSpPr>
              <a:spLocks noChangeArrowheads="1"/>
            </p:cNvSpPr>
            <p:nvPr/>
          </p:nvSpPr>
          <p:spPr bwMode="auto">
            <a:xfrm>
              <a:off x="2526" y="1283"/>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14" name="Oval 41"/>
            <p:cNvSpPr>
              <a:spLocks noChangeArrowheads="1"/>
            </p:cNvSpPr>
            <p:nvPr/>
          </p:nvSpPr>
          <p:spPr bwMode="auto">
            <a:xfrm>
              <a:off x="2559" y="1316"/>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6" name="Group 42"/>
          <p:cNvGrpSpPr>
            <a:grpSpLocks/>
          </p:cNvGrpSpPr>
          <p:nvPr/>
        </p:nvGrpSpPr>
        <p:grpSpPr bwMode="auto">
          <a:xfrm>
            <a:off x="8337550" y="4062413"/>
            <a:ext cx="171450" cy="171450"/>
            <a:chOff x="2588" y="2133"/>
            <a:chExt cx="108" cy="108"/>
          </a:xfrm>
        </p:grpSpPr>
        <p:sp>
          <p:nvSpPr>
            <p:cNvPr id="896016" name="Oval 43"/>
            <p:cNvSpPr>
              <a:spLocks noChangeArrowheads="1"/>
            </p:cNvSpPr>
            <p:nvPr/>
          </p:nvSpPr>
          <p:spPr bwMode="auto">
            <a:xfrm>
              <a:off x="2588" y="2133"/>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17" name="Oval 44"/>
            <p:cNvSpPr>
              <a:spLocks noChangeArrowheads="1"/>
            </p:cNvSpPr>
            <p:nvPr/>
          </p:nvSpPr>
          <p:spPr bwMode="auto">
            <a:xfrm>
              <a:off x="2621" y="2166"/>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7" name="Group 45"/>
          <p:cNvGrpSpPr>
            <a:grpSpLocks/>
          </p:cNvGrpSpPr>
          <p:nvPr/>
        </p:nvGrpSpPr>
        <p:grpSpPr bwMode="auto">
          <a:xfrm>
            <a:off x="5030788" y="3130550"/>
            <a:ext cx="171450" cy="171450"/>
            <a:chOff x="3073" y="1876"/>
            <a:chExt cx="108" cy="108"/>
          </a:xfrm>
        </p:grpSpPr>
        <p:sp>
          <p:nvSpPr>
            <p:cNvPr id="896019" name="Oval 46"/>
            <p:cNvSpPr>
              <a:spLocks noChangeArrowheads="1"/>
            </p:cNvSpPr>
            <p:nvPr/>
          </p:nvSpPr>
          <p:spPr bwMode="auto">
            <a:xfrm>
              <a:off x="3073" y="1876"/>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20" name="Oval 47"/>
            <p:cNvSpPr>
              <a:spLocks noChangeArrowheads="1"/>
            </p:cNvSpPr>
            <p:nvPr/>
          </p:nvSpPr>
          <p:spPr bwMode="auto">
            <a:xfrm>
              <a:off x="3106" y="1909"/>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8" name="Group 48"/>
          <p:cNvGrpSpPr>
            <a:grpSpLocks/>
          </p:cNvGrpSpPr>
          <p:nvPr/>
        </p:nvGrpSpPr>
        <p:grpSpPr bwMode="auto">
          <a:xfrm>
            <a:off x="8121650" y="5300663"/>
            <a:ext cx="171450" cy="171450"/>
            <a:chOff x="3238" y="3381"/>
            <a:chExt cx="108" cy="108"/>
          </a:xfrm>
        </p:grpSpPr>
        <p:sp>
          <p:nvSpPr>
            <p:cNvPr id="896022" name="Oval 49"/>
            <p:cNvSpPr>
              <a:spLocks noChangeArrowheads="1"/>
            </p:cNvSpPr>
            <p:nvPr/>
          </p:nvSpPr>
          <p:spPr bwMode="auto">
            <a:xfrm>
              <a:off x="3238" y="3381"/>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23" name="Oval 50"/>
            <p:cNvSpPr>
              <a:spLocks noChangeArrowheads="1"/>
            </p:cNvSpPr>
            <p:nvPr/>
          </p:nvSpPr>
          <p:spPr bwMode="auto">
            <a:xfrm>
              <a:off x="3271" y="3414"/>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9" name="Group 51"/>
          <p:cNvGrpSpPr>
            <a:grpSpLocks/>
          </p:cNvGrpSpPr>
          <p:nvPr/>
        </p:nvGrpSpPr>
        <p:grpSpPr bwMode="auto">
          <a:xfrm>
            <a:off x="7945438" y="4581525"/>
            <a:ext cx="171450" cy="171450"/>
            <a:chOff x="2257" y="3318"/>
            <a:chExt cx="108" cy="108"/>
          </a:xfrm>
        </p:grpSpPr>
        <p:sp>
          <p:nvSpPr>
            <p:cNvPr id="896025" name="Oval 52"/>
            <p:cNvSpPr>
              <a:spLocks noChangeArrowheads="1"/>
            </p:cNvSpPr>
            <p:nvPr/>
          </p:nvSpPr>
          <p:spPr bwMode="auto">
            <a:xfrm>
              <a:off x="2257" y="3318"/>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26" name="Oval 53"/>
            <p:cNvSpPr>
              <a:spLocks noChangeArrowheads="1"/>
            </p:cNvSpPr>
            <p:nvPr/>
          </p:nvSpPr>
          <p:spPr bwMode="auto">
            <a:xfrm>
              <a:off x="2290" y="3351"/>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0" name="Group 54"/>
          <p:cNvGrpSpPr>
            <a:grpSpLocks/>
          </p:cNvGrpSpPr>
          <p:nvPr/>
        </p:nvGrpSpPr>
        <p:grpSpPr bwMode="auto">
          <a:xfrm>
            <a:off x="1465263" y="4181475"/>
            <a:ext cx="171450" cy="171450"/>
            <a:chOff x="3797" y="1026"/>
            <a:chExt cx="108" cy="108"/>
          </a:xfrm>
        </p:grpSpPr>
        <p:sp>
          <p:nvSpPr>
            <p:cNvPr id="896028" name="Oval 55"/>
            <p:cNvSpPr>
              <a:spLocks noChangeArrowheads="1"/>
            </p:cNvSpPr>
            <p:nvPr/>
          </p:nvSpPr>
          <p:spPr bwMode="auto">
            <a:xfrm>
              <a:off x="3797" y="1026"/>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29" name="Oval 56"/>
            <p:cNvSpPr>
              <a:spLocks noChangeArrowheads="1"/>
            </p:cNvSpPr>
            <p:nvPr/>
          </p:nvSpPr>
          <p:spPr bwMode="auto">
            <a:xfrm>
              <a:off x="3830" y="1059"/>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1" name="Group 57"/>
          <p:cNvGrpSpPr>
            <a:grpSpLocks/>
          </p:cNvGrpSpPr>
          <p:nvPr/>
        </p:nvGrpSpPr>
        <p:grpSpPr bwMode="auto">
          <a:xfrm>
            <a:off x="4535488" y="3605213"/>
            <a:ext cx="171450" cy="171450"/>
            <a:chOff x="4447" y="1551"/>
            <a:chExt cx="108" cy="108"/>
          </a:xfrm>
        </p:grpSpPr>
        <p:sp>
          <p:nvSpPr>
            <p:cNvPr id="896031" name="Oval 58"/>
            <p:cNvSpPr>
              <a:spLocks noChangeArrowheads="1"/>
            </p:cNvSpPr>
            <p:nvPr/>
          </p:nvSpPr>
          <p:spPr bwMode="auto">
            <a:xfrm>
              <a:off x="4447" y="1551"/>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32" name="Oval 59"/>
            <p:cNvSpPr>
              <a:spLocks noChangeArrowheads="1"/>
            </p:cNvSpPr>
            <p:nvPr/>
          </p:nvSpPr>
          <p:spPr bwMode="auto">
            <a:xfrm>
              <a:off x="4480" y="1584"/>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2" name="Group 63"/>
          <p:cNvGrpSpPr>
            <a:grpSpLocks/>
          </p:cNvGrpSpPr>
          <p:nvPr/>
        </p:nvGrpSpPr>
        <p:grpSpPr bwMode="auto">
          <a:xfrm>
            <a:off x="1106488" y="3709988"/>
            <a:ext cx="171450" cy="171450"/>
            <a:chOff x="4669" y="2013"/>
            <a:chExt cx="108" cy="108"/>
          </a:xfrm>
        </p:grpSpPr>
        <p:sp>
          <p:nvSpPr>
            <p:cNvPr id="896034" name="Oval 64"/>
            <p:cNvSpPr>
              <a:spLocks noChangeArrowheads="1"/>
            </p:cNvSpPr>
            <p:nvPr/>
          </p:nvSpPr>
          <p:spPr bwMode="auto">
            <a:xfrm>
              <a:off x="4669" y="2013"/>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35" name="Oval 65"/>
            <p:cNvSpPr>
              <a:spLocks noChangeArrowheads="1"/>
            </p:cNvSpPr>
            <p:nvPr/>
          </p:nvSpPr>
          <p:spPr bwMode="auto">
            <a:xfrm>
              <a:off x="4702" y="2046"/>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3" name="Group 66"/>
          <p:cNvGrpSpPr>
            <a:grpSpLocks/>
          </p:cNvGrpSpPr>
          <p:nvPr/>
        </p:nvGrpSpPr>
        <p:grpSpPr bwMode="auto">
          <a:xfrm>
            <a:off x="6561138" y="4151313"/>
            <a:ext cx="171450" cy="171450"/>
            <a:chOff x="4025" y="2423"/>
            <a:chExt cx="108" cy="108"/>
          </a:xfrm>
        </p:grpSpPr>
        <p:sp>
          <p:nvSpPr>
            <p:cNvPr id="896037" name="Oval 67"/>
            <p:cNvSpPr>
              <a:spLocks noChangeArrowheads="1"/>
            </p:cNvSpPr>
            <p:nvPr/>
          </p:nvSpPr>
          <p:spPr bwMode="auto">
            <a:xfrm>
              <a:off x="4025" y="2423"/>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38" name="Oval 68"/>
            <p:cNvSpPr>
              <a:spLocks noChangeArrowheads="1"/>
            </p:cNvSpPr>
            <p:nvPr/>
          </p:nvSpPr>
          <p:spPr bwMode="auto">
            <a:xfrm>
              <a:off x="4058" y="2456"/>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4" name="Group 69"/>
          <p:cNvGrpSpPr>
            <a:grpSpLocks/>
          </p:cNvGrpSpPr>
          <p:nvPr/>
        </p:nvGrpSpPr>
        <p:grpSpPr bwMode="auto">
          <a:xfrm>
            <a:off x="482600" y="4121150"/>
            <a:ext cx="171450" cy="171450"/>
            <a:chOff x="5149" y="2572"/>
            <a:chExt cx="108" cy="108"/>
          </a:xfrm>
        </p:grpSpPr>
        <p:sp>
          <p:nvSpPr>
            <p:cNvPr id="896040" name="Oval 70"/>
            <p:cNvSpPr>
              <a:spLocks noChangeArrowheads="1"/>
            </p:cNvSpPr>
            <p:nvPr/>
          </p:nvSpPr>
          <p:spPr bwMode="auto">
            <a:xfrm>
              <a:off x="5149" y="2572"/>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41" name="Oval 71"/>
            <p:cNvSpPr>
              <a:spLocks noChangeArrowheads="1"/>
            </p:cNvSpPr>
            <p:nvPr/>
          </p:nvSpPr>
          <p:spPr bwMode="auto">
            <a:xfrm>
              <a:off x="5182" y="2605"/>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5" name="Group 72"/>
          <p:cNvGrpSpPr>
            <a:grpSpLocks/>
          </p:cNvGrpSpPr>
          <p:nvPr/>
        </p:nvGrpSpPr>
        <p:grpSpPr bwMode="auto">
          <a:xfrm>
            <a:off x="7135813" y="4981575"/>
            <a:ext cx="171450" cy="171450"/>
            <a:chOff x="4595" y="3313"/>
            <a:chExt cx="108" cy="108"/>
          </a:xfrm>
        </p:grpSpPr>
        <p:sp>
          <p:nvSpPr>
            <p:cNvPr id="896043" name="Oval 73"/>
            <p:cNvSpPr>
              <a:spLocks noChangeArrowheads="1"/>
            </p:cNvSpPr>
            <p:nvPr/>
          </p:nvSpPr>
          <p:spPr bwMode="auto">
            <a:xfrm>
              <a:off x="4595" y="3313"/>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44" name="Oval 74"/>
            <p:cNvSpPr>
              <a:spLocks noChangeArrowheads="1"/>
            </p:cNvSpPr>
            <p:nvPr/>
          </p:nvSpPr>
          <p:spPr bwMode="auto">
            <a:xfrm>
              <a:off x="4628" y="3346"/>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6" name="Group 118"/>
          <p:cNvGrpSpPr>
            <a:grpSpLocks/>
          </p:cNvGrpSpPr>
          <p:nvPr/>
        </p:nvGrpSpPr>
        <p:grpSpPr bwMode="auto">
          <a:xfrm>
            <a:off x="4924425" y="3810000"/>
            <a:ext cx="171450" cy="171450"/>
            <a:chOff x="7820025" y="6057900"/>
            <a:chExt cx="171450" cy="171450"/>
          </a:xfrm>
        </p:grpSpPr>
        <p:sp>
          <p:nvSpPr>
            <p:cNvPr id="896046" name="Oval 23"/>
            <p:cNvSpPr>
              <a:spLocks noChangeArrowheads="1"/>
            </p:cNvSpPr>
            <p:nvPr/>
          </p:nvSpPr>
          <p:spPr bwMode="auto">
            <a:xfrm>
              <a:off x="7820025" y="6057900"/>
              <a:ext cx="171450" cy="171450"/>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47" name="Oval 75"/>
            <p:cNvSpPr>
              <a:spLocks noChangeArrowheads="1"/>
            </p:cNvSpPr>
            <p:nvPr/>
          </p:nvSpPr>
          <p:spPr bwMode="auto">
            <a:xfrm>
              <a:off x="7872413" y="6110288"/>
              <a:ext cx="66675" cy="66675"/>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7" name="Group 27"/>
          <p:cNvGrpSpPr>
            <a:grpSpLocks/>
          </p:cNvGrpSpPr>
          <p:nvPr/>
        </p:nvGrpSpPr>
        <p:grpSpPr bwMode="auto">
          <a:xfrm>
            <a:off x="7497763" y="3859213"/>
            <a:ext cx="171450" cy="171450"/>
            <a:chOff x="325" y="1933"/>
            <a:chExt cx="108" cy="108"/>
          </a:xfrm>
        </p:grpSpPr>
        <p:sp>
          <p:nvSpPr>
            <p:cNvPr id="896049" name="Oval 28"/>
            <p:cNvSpPr>
              <a:spLocks noChangeArrowheads="1"/>
            </p:cNvSpPr>
            <p:nvPr/>
          </p:nvSpPr>
          <p:spPr bwMode="auto">
            <a:xfrm>
              <a:off x="325" y="1933"/>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50" name="Oval 29"/>
            <p:cNvSpPr>
              <a:spLocks noChangeArrowheads="1"/>
            </p:cNvSpPr>
            <p:nvPr/>
          </p:nvSpPr>
          <p:spPr bwMode="auto">
            <a:xfrm>
              <a:off x="358" y="1966"/>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8" name="Group 30"/>
          <p:cNvGrpSpPr>
            <a:grpSpLocks/>
          </p:cNvGrpSpPr>
          <p:nvPr/>
        </p:nvGrpSpPr>
        <p:grpSpPr bwMode="auto">
          <a:xfrm>
            <a:off x="1271588" y="5211763"/>
            <a:ext cx="171450" cy="171450"/>
            <a:chOff x="507" y="2749"/>
            <a:chExt cx="108" cy="108"/>
          </a:xfrm>
        </p:grpSpPr>
        <p:sp>
          <p:nvSpPr>
            <p:cNvPr id="896052" name="Oval 31"/>
            <p:cNvSpPr>
              <a:spLocks noChangeArrowheads="1"/>
            </p:cNvSpPr>
            <p:nvPr/>
          </p:nvSpPr>
          <p:spPr bwMode="auto">
            <a:xfrm>
              <a:off x="507" y="2749"/>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53" name="Oval 32"/>
            <p:cNvSpPr>
              <a:spLocks noChangeArrowheads="1"/>
            </p:cNvSpPr>
            <p:nvPr/>
          </p:nvSpPr>
          <p:spPr bwMode="auto">
            <a:xfrm>
              <a:off x="540" y="2782"/>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19" name="Group 24"/>
          <p:cNvGrpSpPr>
            <a:grpSpLocks/>
          </p:cNvGrpSpPr>
          <p:nvPr/>
        </p:nvGrpSpPr>
        <p:grpSpPr bwMode="auto">
          <a:xfrm>
            <a:off x="2278063" y="3197225"/>
            <a:ext cx="171450" cy="171450"/>
            <a:chOff x="433" y="1414"/>
            <a:chExt cx="108" cy="108"/>
          </a:xfrm>
        </p:grpSpPr>
        <p:sp>
          <p:nvSpPr>
            <p:cNvPr id="896055" name="Oval 25"/>
            <p:cNvSpPr>
              <a:spLocks noChangeArrowheads="1"/>
            </p:cNvSpPr>
            <p:nvPr/>
          </p:nvSpPr>
          <p:spPr bwMode="auto">
            <a:xfrm>
              <a:off x="433" y="1414"/>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56" name="Oval 26"/>
            <p:cNvSpPr>
              <a:spLocks noChangeArrowheads="1"/>
            </p:cNvSpPr>
            <p:nvPr/>
          </p:nvSpPr>
          <p:spPr bwMode="auto">
            <a:xfrm>
              <a:off x="466" y="1447"/>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grpSp>
        <p:nvGrpSpPr>
          <p:cNvPr id="20" name="Group 60"/>
          <p:cNvGrpSpPr>
            <a:grpSpLocks/>
          </p:cNvGrpSpPr>
          <p:nvPr/>
        </p:nvGrpSpPr>
        <p:grpSpPr bwMode="auto">
          <a:xfrm>
            <a:off x="6135688" y="4718050"/>
            <a:ext cx="171450" cy="171450"/>
            <a:chOff x="5251" y="1454"/>
            <a:chExt cx="108" cy="108"/>
          </a:xfrm>
        </p:grpSpPr>
        <p:sp>
          <p:nvSpPr>
            <p:cNvPr id="896058" name="Oval 61"/>
            <p:cNvSpPr>
              <a:spLocks noChangeArrowheads="1"/>
            </p:cNvSpPr>
            <p:nvPr/>
          </p:nvSpPr>
          <p:spPr bwMode="auto">
            <a:xfrm>
              <a:off x="5251" y="1454"/>
              <a:ext cx="108" cy="108"/>
            </a:xfrm>
            <a:prstGeom prst="ellipse">
              <a:avLst/>
            </a:prstGeom>
            <a:solidFill>
              <a:schemeClr val="folHlink"/>
            </a:solidFill>
            <a:ln w="38100" algn="ctr">
              <a:solidFill>
                <a:schemeClr val="accent1"/>
              </a:solidFill>
              <a:round/>
              <a:headEnd/>
              <a:tailEnd/>
            </a:ln>
          </p:spPr>
          <p:txBody>
            <a:bodyPr lIns="82124" tIns="41061" rIns="82124" bIns="41061" anchor="ctr">
              <a:spAutoFit/>
            </a:bodyPr>
            <a:lstStyle/>
            <a:p>
              <a:pPr algn="ctr">
                <a:lnSpc>
                  <a:spcPct val="90000"/>
                </a:lnSpc>
              </a:pPr>
              <a:endParaRPr lang="en-US"/>
            </a:p>
          </p:txBody>
        </p:sp>
        <p:sp>
          <p:nvSpPr>
            <p:cNvPr id="896059" name="Oval 62"/>
            <p:cNvSpPr>
              <a:spLocks noChangeArrowheads="1"/>
            </p:cNvSpPr>
            <p:nvPr/>
          </p:nvSpPr>
          <p:spPr bwMode="auto">
            <a:xfrm>
              <a:off x="5284" y="1487"/>
              <a:ext cx="42" cy="42"/>
            </a:xfrm>
            <a:prstGeom prst="ellipse">
              <a:avLst/>
            </a:prstGeom>
            <a:solidFill>
              <a:schemeClr val="accent1"/>
            </a:solidFill>
            <a:ln w="19050" algn="ctr">
              <a:noFill/>
              <a:round/>
              <a:headEnd/>
              <a:tailEnd/>
            </a:ln>
          </p:spPr>
          <p:txBody>
            <a:bodyPr lIns="82124" tIns="41061" rIns="82124" bIns="41061" anchor="ctr">
              <a:spAutoFit/>
            </a:bodyPr>
            <a:lstStyle/>
            <a:p>
              <a:pPr algn="ctr">
                <a:lnSpc>
                  <a:spcPct val="90000"/>
                </a:lnSpc>
              </a:pPr>
              <a:endParaRPr lang="en-US"/>
            </a:p>
          </p:txBody>
        </p:sp>
      </p:grpSp>
      <p:sp>
        <p:nvSpPr>
          <p:cNvPr id="22650" name="Arc 122"/>
          <p:cNvSpPr>
            <a:spLocks/>
          </p:cNvSpPr>
          <p:nvPr/>
        </p:nvSpPr>
        <p:spPr bwMode="auto">
          <a:xfrm>
            <a:off x="935038" y="3289300"/>
            <a:ext cx="2098675" cy="2049463"/>
          </a:xfrm>
          <a:custGeom>
            <a:avLst/>
            <a:gdLst>
              <a:gd name="T0" fmla="*/ 0 w 20996"/>
              <a:gd name="T1" fmla="*/ 1542718 h 20509"/>
              <a:gd name="T2" fmla="*/ 1421173 w 20996"/>
              <a:gd name="T3" fmla="*/ 0 h 20509"/>
              <a:gd name="T4" fmla="*/ 2098675 w 20996"/>
              <a:gd name="T5" fmla="*/ 2049463 h 20509"/>
              <a:gd name="T6" fmla="*/ 0 60000 65536"/>
              <a:gd name="T7" fmla="*/ 0 60000 65536"/>
              <a:gd name="T8" fmla="*/ 0 60000 65536"/>
              <a:gd name="T9" fmla="*/ 0 w 20996"/>
              <a:gd name="T10" fmla="*/ 0 h 20509"/>
              <a:gd name="T11" fmla="*/ 20996 w 20996"/>
              <a:gd name="T12" fmla="*/ 20509 h 20509"/>
            </a:gdLst>
            <a:ahLst/>
            <a:cxnLst>
              <a:cxn ang="T6">
                <a:pos x="T0" y="T1"/>
              </a:cxn>
              <a:cxn ang="T7">
                <a:pos x="T2" y="T3"/>
              </a:cxn>
              <a:cxn ang="T8">
                <a:pos x="T4" y="T5"/>
              </a:cxn>
            </a:cxnLst>
            <a:rect l="T9" t="T10" r="T11" b="T12"/>
            <a:pathLst>
              <a:path w="20996" h="20509" fill="none" extrusionOk="0">
                <a:moveTo>
                  <a:pt x="-1" y="15437"/>
                </a:moveTo>
                <a:cubicBezTo>
                  <a:pt x="1752" y="8180"/>
                  <a:pt x="7129" y="2342"/>
                  <a:pt x="14218" y="0"/>
                </a:cubicBezTo>
              </a:path>
              <a:path w="20996" h="20509" stroke="0" extrusionOk="0">
                <a:moveTo>
                  <a:pt x="-1" y="15437"/>
                </a:moveTo>
                <a:cubicBezTo>
                  <a:pt x="1752" y="8180"/>
                  <a:pt x="7129" y="2342"/>
                  <a:pt x="14218" y="0"/>
                </a:cubicBezTo>
                <a:lnTo>
                  <a:pt x="20996" y="20509"/>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652" name="Arc 124"/>
          <p:cNvSpPr>
            <a:spLocks/>
          </p:cNvSpPr>
          <p:nvPr/>
        </p:nvSpPr>
        <p:spPr bwMode="auto">
          <a:xfrm>
            <a:off x="-554038" y="3071813"/>
            <a:ext cx="2916238" cy="2146300"/>
          </a:xfrm>
          <a:custGeom>
            <a:avLst/>
            <a:gdLst>
              <a:gd name="T0" fmla="*/ 2916238 w 21543"/>
              <a:gd name="T1" fmla="*/ 212735 h 15860"/>
              <a:gd name="T2" fmla="*/ 1984904 w 21543"/>
              <a:gd name="T3" fmla="*/ 2146300 h 15860"/>
              <a:gd name="T4" fmla="*/ 0 w 21543"/>
              <a:gd name="T5" fmla="*/ 0 h 15860"/>
              <a:gd name="T6" fmla="*/ 0 60000 65536"/>
              <a:gd name="T7" fmla="*/ 0 60000 65536"/>
              <a:gd name="T8" fmla="*/ 0 60000 65536"/>
              <a:gd name="T9" fmla="*/ 0 w 21543"/>
              <a:gd name="T10" fmla="*/ 0 h 15860"/>
              <a:gd name="T11" fmla="*/ 21543 w 21543"/>
              <a:gd name="T12" fmla="*/ 15860 h 15860"/>
            </a:gdLst>
            <a:ahLst/>
            <a:cxnLst>
              <a:cxn ang="T6">
                <a:pos x="T0" y="T1"/>
              </a:cxn>
              <a:cxn ang="T7">
                <a:pos x="T2" y="T3"/>
              </a:cxn>
              <a:cxn ang="T8">
                <a:pos x="T4" y="T5"/>
              </a:cxn>
            </a:cxnLst>
            <a:rect l="T9" t="T10" r="T11" b="T12"/>
            <a:pathLst>
              <a:path w="21543" h="15860" fill="none" extrusionOk="0">
                <a:moveTo>
                  <a:pt x="21542" y="1571"/>
                </a:moveTo>
                <a:cubicBezTo>
                  <a:pt x="21144" y="7034"/>
                  <a:pt x="18685" y="12142"/>
                  <a:pt x="14663" y="15860"/>
                </a:cubicBezTo>
              </a:path>
              <a:path w="21543" h="15860" stroke="0" extrusionOk="0">
                <a:moveTo>
                  <a:pt x="21542" y="1571"/>
                </a:moveTo>
                <a:cubicBezTo>
                  <a:pt x="21144" y="7034"/>
                  <a:pt x="18685" y="12142"/>
                  <a:pt x="14663" y="15860"/>
                </a:cubicBezTo>
                <a:lnTo>
                  <a:pt x="0" y="0"/>
                </a:lnTo>
                <a:close/>
              </a:path>
            </a:pathLst>
          </a:custGeom>
          <a:noFill/>
          <a:ln w="19050">
            <a:solidFill>
              <a:schemeClr val="tx2"/>
            </a:solidFill>
            <a:round/>
            <a:headEnd/>
            <a:tailEnd type="triangle" w="med" len="med"/>
          </a:ln>
        </p:spPr>
        <p:txBody>
          <a:bodyPr lIns="82124" tIns="41061" rIns="82124" bIns="41061" anchor="ctr">
            <a:spAutoFit/>
          </a:bodyPr>
          <a:lstStyle/>
          <a:p>
            <a:pPr algn="l" eaLnBrk="1" hangingPunct="1"/>
            <a:endParaRPr lang="en-US"/>
          </a:p>
        </p:txBody>
      </p:sp>
      <p:sp>
        <p:nvSpPr>
          <p:cNvPr id="22653" name="Arc 125"/>
          <p:cNvSpPr>
            <a:spLocks/>
          </p:cNvSpPr>
          <p:nvPr/>
        </p:nvSpPr>
        <p:spPr bwMode="auto">
          <a:xfrm>
            <a:off x="2359025" y="3287713"/>
            <a:ext cx="6613525" cy="2692400"/>
          </a:xfrm>
          <a:custGeom>
            <a:avLst/>
            <a:gdLst>
              <a:gd name="T0" fmla="*/ 441208 w 21600"/>
              <a:gd name="T1" fmla="*/ 2692400 h 8794"/>
              <a:gd name="T2" fmla="*/ 7655 w 21600"/>
              <a:gd name="T3" fmla="*/ 0 h 8794"/>
              <a:gd name="T4" fmla="*/ 6613525 w 21600"/>
              <a:gd name="T5" fmla="*/ 317185 h 8794"/>
              <a:gd name="T6" fmla="*/ 0 60000 65536"/>
              <a:gd name="T7" fmla="*/ 0 60000 65536"/>
              <a:gd name="T8" fmla="*/ 0 60000 65536"/>
              <a:gd name="T9" fmla="*/ 0 w 21600"/>
              <a:gd name="T10" fmla="*/ 0 h 8794"/>
              <a:gd name="T11" fmla="*/ 21600 w 21600"/>
              <a:gd name="T12" fmla="*/ 8794 h 8794"/>
            </a:gdLst>
            <a:ahLst/>
            <a:cxnLst>
              <a:cxn ang="T6">
                <a:pos x="T0" y="T1"/>
              </a:cxn>
              <a:cxn ang="T7">
                <a:pos x="T2" y="T3"/>
              </a:cxn>
              <a:cxn ang="T8">
                <a:pos x="T4" y="T5"/>
              </a:cxn>
            </a:cxnLst>
            <a:rect l="T9" t="T10" r="T11" b="T12"/>
            <a:pathLst>
              <a:path w="21600" h="8794" fill="none" extrusionOk="0">
                <a:moveTo>
                  <a:pt x="1441" y="8793"/>
                </a:moveTo>
                <a:cubicBezTo>
                  <a:pt x="488" y="6318"/>
                  <a:pt x="0" y="3688"/>
                  <a:pt x="0" y="1036"/>
                </a:cubicBezTo>
                <a:cubicBezTo>
                  <a:pt x="-1" y="690"/>
                  <a:pt x="8" y="345"/>
                  <a:pt x="24" y="-1"/>
                </a:cubicBezTo>
              </a:path>
              <a:path w="21600" h="8794" stroke="0" extrusionOk="0">
                <a:moveTo>
                  <a:pt x="1441" y="8793"/>
                </a:moveTo>
                <a:cubicBezTo>
                  <a:pt x="488" y="6318"/>
                  <a:pt x="0" y="3688"/>
                  <a:pt x="0" y="1036"/>
                </a:cubicBezTo>
                <a:cubicBezTo>
                  <a:pt x="-1" y="690"/>
                  <a:pt x="8" y="345"/>
                  <a:pt x="24" y="-1"/>
                </a:cubicBezTo>
                <a:lnTo>
                  <a:pt x="21600" y="1036"/>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654" name="Arc 126"/>
          <p:cNvSpPr>
            <a:spLocks/>
          </p:cNvSpPr>
          <p:nvPr/>
        </p:nvSpPr>
        <p:spPr bwMode="auto">
          <a:xfrm>
            <a:off x="2830513" y="3208338"/>
            <a:ext cx="3060700" cy="2930525"/>
          </a:xfrm>
          <a:custGeom>
            <a:avLst/>
            <a:gdLst>
              <a:gd name="T0" fmla="*/ 0 w 21593"/>
              <a:gd name="T1" fmla="*/ 2854264 h 20674"/>
              <a:gd name="T2" fmla="*/ 2174085 w 21593"/>
              <a:gd name="T3" fmla="*/ 0 h 20674"/>
              <a:gd name="T4" fmla="*/ 3060700 w 21593"/>
              <a:gd name="T5" fmla="*/ 2930525 h 20674"/>
              <a:gd name="T6" fmla="*/ 0 60000 65536"/>
              <a:gd name="T7" fmla="*/ 0 60000 65536"/>
              <a:gd name="T8" fmla="*/ 0 60000 65536"/>
              <a:gd name="T9" fmla="*/ 0 w 21593"/>
              <a:gd name="T10" fmla="*/ 0 h 20674"/>
              <a:gd name="T11" fmla="*/ 21593 w 21593"/>
              <a:gd name="T12" fmla="*/ 20674 h 20674"/>
            </a:gdLst>
            <a:ahLst/>
            <a:cxnLst>
              <a:cxn ang="T6">
                <a:pos x="T0" y="T1"/>
              </a:cxn>
              <a:cxn ang="T7">
                <a:pos x="T2" y="T3"/>
              </a:cxn>
              <a:cxn ang="T8">
                <a:pos x="T4" y="T5"/>
              </a:cxn>
            </a:cxnLst>
            <a:rect l="T9" t="T10" r="T11" b="T12"/>
            <a:pathLst>
              <a:path w="21593" h="20674" fill="none" extrusionOk="0">
                <a:moveTo>
                  <a:pt x="-1" y="20135"/>
                </a:moveTo>
                <a:cubicBezTo>
                  <a:pt x="231" y="10817"/>
                  <a:pt x="6415" y="2698"/>
                  <a:pt x="15337" y="-1"/>
                </a:cubicBezTo>
              </a:path>
              <a:path w="21593" h="20674" stroke="0" extrusionOk="0">
                <a:moveTo>
                  <a:pt x="-1" y="20135"/>
                </a:moveTo>
                <a:cubicBezTo>
                  <a:pt x="231" y="10817"/>
                  <a:pt x="6415" y="2698"/>
                  <a:pt x="15337" y="-1"/>
                </a:cubicBezTo>
                <a:lnTo>
                  <a:pt x="21593" y="20674"/>
                </a:lnTo>
                <a:close/>
              </a:path>
            </a:pathLst>
          </a:custGeom>
          <a:noFill/>
          <a:ln w="19050">
            <a:solidFill>
              <a:schemeClr val="tx2"/>
            </a:solidFill>
            <a:round/>
            <a:headEnd/>
            <a:tailEnd type="triangle" w="med" len="med"/>
          </a:ln>
        </p:spPr>
        <p:txBody>
          <a:bodyPr lIns="82124" tIns="41061" rIns="82124" bIns="41061" anchor="ctr">
            <a:spAutoFit/>
          </a:bodyPr>
          <a:lstStyle/>
          <a:p>
            <a:pPr algn="l" eaLnBrk="1" hangingPunct="1"/>
            <a:endParaRPr lang="en-US"/>
          </a:p>
        </p:txBody>
      </p:sp>
      <p:sp>
        <p:nvSpPr>
          <p:cNvPr id="22655" name="Arc 127"/>
          <p:cNvSpPr>
            <a:spLocks/>
          </p:cNvSpPr>
          <p:nvPr/>
        </p:nvSpPr>
        <p:spPr bwMode="auto">
          <a:xfrm>
            <a:off x="5230813" y="3186113"/>
            <a:ext cx="1422400" cy="1423987"/>
          </a:xfrm>
          <a:custGeom>
            <a:avLst/>
            <a:gdLst>
              <a:gd name="T0" fmla="*/ 0 w 21579"/>
              <a:gd name="T1" fmla="*/ 923 h 21600"/>
              <a:gd name="T2" fmla="*/ 1422400 w 21579"/>
              <a:gd name="T3" fmla="*/ 1040499 h 21600"/>
              <a:gd name="T4" fmla="*/ 51217 w 21579"/>
              <a:gd name="T5" fmla="*/ 1423987 h 21600"/>
              <a:gd name="T6" fmla="*/ 0 60000 65536"/>
              <a:gd name="T7" fmla="*/ 0 60000 65536"/>
              <a:gd name="T8" fmla="*/ 0 60000 65536"/>
              <a:gd name="T9" fmla="*/ 0 w 21579"/>
              <a:gd name="T10" fmla="*/ 0 h 21600"/>
              <a:gd name="T11" fmla="*/ 21579 w 21579"/>
              <a:gd name="T12" fmla="*/ 21600 h 21600"/>
            </a:gdLst>
            <a:ahLst/>
            <a:cxnLst>
              <a:cxn ang="T6">
                <a:pos x="T0" y="T1"/>
              </a:cxn>
              <a:cxn ang="T7">
                <a:pos x="T2" y="T3"/>
              </a:cxn>
              <a:cxn ang="T8">
                <a:pos x="T4" y="T5"/>
              </a:cxn>
            </a:cxnLst>
            <a:rect l="T9" t="T10" r="T11" b="T12"/>
            <a:pathLst>
              <a:path w="21579" h="21600" fill="none" extrusionOk="0">
                <a:moveTo>
                  <a:pt x="-1" y="13"/>
                </a:moveTo>
                <a:cubicBezTo>
                  <a:pt x="258" y="4"/>
                  <a:pt x="517" y="-1"/>
                  <a:pt x="777" y="0"/>
                </a:cubicBezTo>
                <a:cubicBezTo>
                  <a:pt x="10466" y="0"/>
                  <a:pt x="18969" y="6451"/>
                  <a:pt x="21578" y="15783"/>
                </a:cubicBezTo>
              </a:path>
              <a:path w="21579" h="21600" stroke="0" extrusionOk="0">
                <a:moveTo>
                  <a:pt x="-1" y="13"/>
                </a:moveTo>
                <a:cubicBezTo>
                  <a:pt x="258" y="4"/>
                  <a:pt x="517" y="-1"/>
                  <a:pt x="777" y="0"/>
                </a:cubicBezTo>
                <a:cubicBezTo>
                  <a:pt x="10466" y="0"/>
                  <a:pt x="18969" y="6451"/>
                  <a:pt x="21578" y="15783"/>
                </a:cubicBezTo>
                <a:lnTo>
                  <a:pt x="777" y="2160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656" name="Arc 128"/>
          <p:cNvSpPr>
            <a:spLocks/>
          </p:cNvSpPr>
          <p:nvPr/>
        </p:nvSpPr>
        <p:spPr bwMode="auto">
          <a:xfrm>
            <a:off x="6638925" y="4232275"/>
            <a:ext cx="1577975" cy="1646238"/>
          </a:xfrm>
          <a:custGeom>
            <a:avLst/>
            <a:gdLst>
              <a:gd name="T0" fmla="*/ 112014 w 20652"/>
              <a:gd name="T1" fmla="*/ 0 h 21550"/>
              <a:gd name="T2" fmla="*/ 1577975 w 20652"/>
              <a:gd name="T3" fmla="*/ 1162909 h 21550"/>
              <a:gd name="T4" fmla="*/ 0 w 20652"/>
              <a:gd name="T5" fmla="*/ 1646238 h 21550"/>
              <a:gd name="T6" fmla="*/ 0 60000 65536"/>
              <a:gd name="T7" fmla="*/ 0 60000 65536"/>
              <a:gd name="T8" fmla="*/ 0 60000 65536"/>
              <a:gd name="T9" fmla="*/ 0 w 20652"/>
              <a:gd name="T10" fmla="*/ 0 h 21550"/>
              <a:gd name="T11" fmla="*/ 20652 w 20652"/>
              <a:gd name="T12" fmla="*/ 21550 h 21550"/>
            </a:gdLst>
            <a:ahLst/>
            <a:cxnLst>
              <a:cxn ang="T6">
                <a:pos x="T0" y="T1"/>
              </a:cxn>
              <a:cxn ang="T7">
                <a:pos x="T2" y="T3"/>
              </a:cxn>
              <a:cxn ang="T8">
                <a:pos x="T4" y="T5"/>
              </a:cxn>
            </a:cxnLst>
            <a:rect l="T9" t="T10" r="T11" b="T12"/>
            <a:pathLst>
              <a:path w="20652" h="21550" fill="none" extrusionOk="0">
                <a:moveTo>
                  <a:pt x="1466" y="-1"/>
                </a:moveTo>
                <a:cubicBezTo>
                  <a:pt x="10398" y="607"/>
                  <a:pt x="18029" y="6662"/>
                  <a:pt x="20652" y="15222"/>
                </a:cubicBezTo>
              </a:path>
              <a:path w="20652" h="21550" stroke="0" extrusionOk="0">
                <a:moveTo>
                  <a:pt x="1466" y="-1"/>
                </a:moveTo>
                <a:cubicBezTo>
                  <a:pt x="10398" y="607"/>
                  <a:pt x="18029" y="6662"/>
                  <a:pt x="20652" y="15222"/>
                </a:cubicBezTo>
                <a:lnTo>
                  <a:pt x="0" y="2155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657" name="Arc 129"/>
          <p:cNvSpPr>
            <a:spLocks/>
          </p:cNvSpPr>
          <p:nvPr/>
        </p:nvSpPr>
        <p:spPr bwMode="auto">
          <a:xfrm>
            <a:off x="4652963" y="2992438"/>
            <a:ext cx="3562350" cy="2627312"/>
          </a:xfrm>
          <a:custGeom>
            <a:avLst/>
            <a:gdLst>
              <a:gd name="T0" fmla="*/ 3562350 w 29286"/>
              <a:gd name="T1" fmla="*/ 2404355 h 21600"/>
              <a:gd name="T2" fmla="*/ 0 w 29286"/>
              <a:gd name="T3" fmla="*/ 798897 h 21600"/>
              <a:gd name="T4" fmla="*/ 2502987 w 29286"/>
              <a:gd name="T5" fmla="*/ 0 h 21600"/>
              <a:gd name="T6" fmla="*/ 0 60000 65536"/>
              <a:gd name="T7" fmla="*/ 0 60000 65536"/>
              <a:gd name="T8" fmla="*/ 0 60000 65536"/>
              <a:gd name="T9" fmla="*/ 0 w 29286"/>
              <a:gd name="T10" fmla="*/ 0 h 21600"/>
              <a:gd name="T11" fmla="*/ 29286 w 29286"/>
              <a:gd name="T12" fmla="*/ 21600 h 21600"/>
            </a:gdLst>
            <a:ahLst/>
            <a:cxnLst>
              <a:cxn ang="T6">
                <a:pos x="T0" y="T1"/>
              </a:cxn>
              <a:cxn ang="T7">
                <a:pos x="T2" y="T3"/>
              </a:cxn>
              <a:cxn ang="T8">
                <a:pos x="T4" y="T5"/>
              </a:cxn>
            </a:cxnLst>
            <a:rect l="T9" t="T10" r="T11" b="T12"/>
            <a:pathLst>
              <a:path w="29286" h="21600" fill="none" extrusionOk="0">
                <a:moveTo>
                  <a:pt x="29285" y="19766"/>
                </a:moveTo>
                <a:cubicBezTo>
                  <a:pt x="26541" y="20975"/>
                  <a:pt x="23575" y="21599"/>
                  <a:pt x="20577" y="21600"/>
                </a:cubicBezTo>
                <a:cubicBezTo>
                  <a:pt x="11177" y="21600"/>
                  <a:pt x="2857" y="15522"/>
                  <a:pt x="-1" y="6568"/>
                </a:cubicBezTo>
              </a:path>
              <a:path w="29286" h="21600" stroke="0" extrusionOk="0">
                <a:moveTo>
                  <a:pt x="29285" y="19766"/>
                </a:moveTo>
                <a:cubicBezTo>
                  <a:pt x="26541" y="20975"/>
                  <a:pt x="23575" y="21599"/>
                  <a:pt x="20577" y="21600"/>
                </a:cubicBezTo>
                <a:cubicBezTo>
                  <a:pt x="11177" y="21600"/>
                  <a:pt x="2857" y="15522"/>
                  <a:pt x="-1" y="6568"/>
                </a:cubicBezTo>
                <a:lnTo>
                  <a:pt x="20577" y="0"/>
                </a:lnTo>
                <a:close/>
              </a:path>
            </a:pathLst>
          </a:custGeom>
          <a:noFill/>
          <a:ln w="19050">
            <a:solidFill>
              <a:schemeClr val="tx2"/>
            </a:solidFill>
            <a:round/>
            <a:headEnd/>
            <a:tailEnd type="triangle" w="med" len="med"/>
          </a:ln>
        </p:spPr>
        <p:txBody>
          <a:bodyPr lIns="82124" tIns="41061" rIns="82124" bIns="41061" anchor="ctr">
            <a:spAutoFit/>
          </a:bodyPr>
          <a:lstStyle/>
          <a:p>
            <a:pPr algn="l" eaLnBrk="1" hangingPunct="1"/>
            <a:endParaRPr lang="en-US"/>
          </a:p>
        </p:txBody>
      </p:sp>
      <p:sp>
        <p:nvSpPr>
          <p:cNvPr id="22658" name="Arc 130"/>
          <p:cNvSpPr>
            <a:spLocks/>
          </p:cNvSpPr>
          <p:nvPr/>
        </p:nvSpPr>
        <p:spPr bwMode="auto">
          <a:xfrm>
            <a:off x="1169988" y="2103438"/>
            <a:ext cx="5484812" cy="2967037"/>
          </a:xfrm>
          <a:custGeom>
            <a:avLst/>
            <a:gdLst>
              <a:gd name="T0" fmla="*/ 0 w 39914"/>
              <a:gd name="T1" fmla="*/ 1604810 h 21600"/>
              <a:gd name="T2" fmla="*/ 5484812 w 39914"/>
              <a:gd name="T3" fmla="*/ 2131184 h 21600"/>
              <a:gd name="T4" fmla="*/ 2636871 w 39914"/>
              <a:gd name="T5" fmla="*/ 2967037 h 21600"/>
              <a:gd name="T6" fmla="*/ 0 60000 65536"/>
              <a:gd name="T7" fmla="*/ 0 60000 65536"/>
              <a:gd name="T8" fmla="*/ 0 60000 65536"/>
              <a:gd name="T9" fmla="*/ 0 w 39914"/>
              <a:gd name="T10" fmla="*/ 0 h 21600"/>
              <a:gd name="T11" fmla="*/ 39914 w 39914"/>
              <a:gd name="T12" fmla="*/ 21600 h 21600"/>
            </a:gdLst>
            <a:ahLst/>
            <a:cxnLst>
              <a:cxn ang="T6">
                <a:pos x="T0" y="T1"/>
              </a:cxn>
              <a:cxn ang="T7">
                <a:pos x="T2" y="T3"/>
              </a:cxn>
              <a:cxn ang="T8">
                <a:pos x="T4" y="T5"/>
              </a:cxn>
            </a:cxnLst>
            <a:rect l="T9" t="T10" r="T11" b="T12"/>
            <a:pathLst>
              <a:path w="39914" h="21600" fill="none" extrusionOk="0">
                <a:moveTo>
                  <a:pt x="0" y="11683"/>
                </a:moveTo>
                <a:cubicBezTo>
                  <a:pt x="3708" y="4507"/>
                  <a:pt x="11111" y="-1"/>
                  <a:pt x="19189" y="0"/>
                </a:cubicBezTo>
                <a:cubicBezTo>
                  <a:pt x="28774" y="0"/>
                  <a:pt x="37213" y="6317"/>
                  <a:pt x="39914" y="15514"/>
                </a:cubicBezTo>
              </a:path>
              <a:path w="39914" h="21600" stroke="0" extrusionOk="0">
                <a:moveTo>
                  <a:pt x="0" y="11683"/>
                </a:moveTo>
                <a:cubicBezTo>
                  <a:pt x="3708" y="4507"/>
                  <a:pt x="11111" y="-1"/>
                  <a:pt x="19189" y="0"/>
                </a:cubicBezTo>
                <a:cubicBezTo>
                  <a:pt x="28774" y="0"/>
                  <a:pt x="37213" y="6317"/>
                  <a:pt x="39914" y="15514"/>
                </a:cubicBezTo>
                <a:lnTo>
                  <a:pt x="19189" y="2160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659" name="Arc 131"/>
          <p:cNvSpPr>
            <a:spLocks/>
          </p:cNvSpPr>
          <p:nvPr/>
        </p:nvSpPr>
        <p:spPr bwMode="auto">
          <a:xfrm>
            <a:off x="1187450" y="3538538"/>
            <a:ext cx="962025" cy="706437"/>
          </a:xfrm>
          <a:custGeom>
            <a:avLst/>
            <a:gdLst>
              <a:gd name="T0" fmla="*/ 260840 w 20864"/>
              <a:gd name="T1" fmla="*/ 706437 h 15340"/>
              <a:gd name="T2" fmla="*/ 0 w 20864"/>
              <a:gd name="T3" fmla="*/ 257477 h 15340"/>
              <a:gd name="T4" fmla="*/ 962025 w 20864"/>
              <a:gd name="T5" fmla="*/ 0 h 15340"/>
              <a:gd name="T6" fmla="*/ 0 60000 65536"/>
              <a:gd name="T7" fmla="*/ 0 60000 65536"/>
              <a:gd name="T8" fmla="*/ 0 60000 65536"/>
              <a:gd name="T9" fmla="*/ 0 w 20864"/>
              <a:gd name="T10" fmla="*/ 0 h 15340"/>
              <a:gd name="T11" fmla="*/ 20864 w 20864"/>
              <a:gd name="T12" fmla="*/ 15340 h 15340"/>
            </a:gdLst>
            <a:ahLst/>
            <a:cxnLst>
              <a:cxn ang="T6">
                <a:pos x="T0" y="T1"/>
              </a:cxn>
              <a:cxn ang="T7">
                <a:pos x="T2" y="T3"/>
              </a:cxn>
              <a:cxn ang="T8">
                <a:pos x="T4" y="T5"/>
              </a:cxn>
            </a:cxnLst>
            <a:rect l="T9" t="T10" r="T11" b="T12"/>
            <a:pathLst>
              <a:path w="20864" h="15340" fill="none" extrusionOk="0">
                <a:moveTo>
                  <a:pt x="5657" y="15339"/>
                </a:moveTo>
                <a:cubicBezTo>
                  <a:pt x="2941" y="12648"/>
                  <a:pt x="989" y="9283"/>
                  <a:pt x="0" y="5590"/>
                </a:cubicBezTo>
              </a:path>
              <a:path w="20864" h="15340" stroke="0" extrusionOk="0">
                <a:moveTo>
                  <a:pt x="5657" y="15339"/>
                </a:moveTo>
                <a:cubicBezTo>
                  <a:pt x="2941" y="12648"/>
                  <a:pt x="989" y="9283"/>
                  <a:pt x="0" y="5590"/>
                </a:cubicBezTo>
                <a:lnTo>
                  <a:pt x="20864" y="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660" name="Arc 132"/>
          <p:cNvSpPr>
            <a:spLocks/>
          </p:cNvSpPr>
          <p:nvPr/>
        </p:nvSpPr>
        <p:spPr bwMode="auto">
          <a:xfrm>
            <a:off x="1190625" y="2614613"/>
            <a:ext cx="3775075" cy="2090737"/>
          </a:xfrm>
          <a:custGeom>
            <a:avLst/>
            <a:gdLst>
              <a:gd name="T0" fmla="*/ 0 w 39003"/>
              <a:gd name="T1" fmla="*/ 1193366 h 21600"/>
              <a:gd name="T2" fmla="*/ 3775075 w 39003"/>
              <a:gd name="T3" fmla="*/ 1190365 h 21600"/>
              <a:gd name="T4" fmla="*/ 1888263 w 39003"/>
              <a:gd name="T5" fmla="*/ 2090737 h 21600"/>
              <a:gd name="T6" fmla="*/ 0 60000 65536"/>
              <a:gd name="T7" fmla="*/ 0 60000 65536"/>
              <a:gd name="T8" fmla="*/ 0 60000 65536"/>
              <a:gd name="T9" fmla="*/ 0 w 39003"/>
              <a:gd name="T10" fmla="*/ 0 h 21600"/>
              <a:gd name="T11" fmla="*/ 39003 w 39003"/>
              <a:gd name="T12" fmla="*/ 21600 h 21600"/>
            </a:gdLst>
            <a:ahLst/>
            <a:cxnLst>
              <a:cxn ang="T6">
                <a:pos x="T0" y="T1"/>
              </a:cxn>
              <a:cxn ang="T7">
                <a:pos x="T2" y="T3"/>
              </a:cxn>
              <a:cxn ang="T8">
                <a:pos x="T4" y="T5"/>
              </a:cxn>
            </a:cxnLst>
            <a:rect l="T9" t="T10" r="T11" b="T12"/>
            <a:pathLst>
              <a:path w="39003" h="21600" fill="none" extrusionOk="0">
                <a:moveTo>
                  <a:pt x="-1" y="12328"/>
                </a:moveTo>
                <a:cubicBezTo>
                  <a:pt x="3578" y="4798"/>
                  <a:pt x="11171" y="-1"/>
                  <a:pt x="19509" y="0"/>
                </a:cubicBezTo>
                <a:cubicBezTo>
                  <a:pt x="27834" y="0"/>
                  <a:pt x="35418" y="4784"/>
                  <a:pt x="39003" y="12297"/>
                </a:cubicBezTo>
              </a:path>
              <a:path w="39003" h="21600" stroke="0" extrusionOk="0">
                <a:moveTo>
                  <a:pt x="-1" y="12328"/>
                </a:moveTo>
                <a:cubicBezTo>
                  <a:pt x="3578" y="4798"/>
                  <a:pt x="11171" y="-1"/>
                  <a:pt x="19509" y="0"/>
                </a:cubicBezTo>
                <a:cubicBezTo>
                  <a:pt x="27834" y="0"/>
                  <a:pt x="35418" y="4784"/>
                  <a:pt x="39003" y="12297"/>
                </a:cubicBezTo>
                <a:lnTo>
                  <a:pt x="19509" y="21600"/>
                </a:lnTo>
                <a:close/>
              </a:path>
            </a:pathLst>
          </a:custGeom>
          <a:noFill/>
          <a:ln w="19050">
            <a:solidFill>
              <a:schemeClr val="tx2"/>
            </a:solidFill>
            <a:round/>
            <a:headEnd/>
            <a:tailEnd type="triangle" w="med" len="med"/>
          </a:ln>
        </p:spPr>
        <p:txBody>
          <a:bodyPr lIns="82124" tIns="41061" rIns="82124" bIns="41061" anchor="ctr">
            <a:spAutoFit/>
          </a:bodyPr>
          <a:lstStyle/>
          <a:p>
            <a:pPr algn="l" eaLnBrk="1" hangingPunct="1"/>
            <a:endParaRPr lang="en-US"/>
          </a:p>
        </p:txBody>
      </p:sp>
      <p:sp>
        <p:nvSpPr>
          <p:cNvPr id="22661" name="Arc 133"/>
          <p:cNvSpPr>
            <a:spLocks/>
          </p:cNvSpPr>
          <p:nvPr/>
        </p:nvSpPr>
        <p:spPr bwMode="auto">
          <a:xfrm>
            <a:off x="1554163" y="3105150"/>
            <a:ext cx="3467100" cy="3895725"/>
          </a:xfrm>
          <a:custGeom>
            <a:avLst/>
            <a:gdLst>
              <a:gd name="T0" fmla="*/ 0 w 19216"/>
              <a:gd name="T1" fmla="*/ 1166733 h 21600"/>
              <a:gd name="T2" fmla="*/ 3467100 w 19216"/>
              <a:gd name="T3" fmla="*/ 60781 h 21600"/>
              <a:gd name="T4" fmla="*/ 2781294 w 19216"/>
              <a:gd name="T5" fmla="*/ 3895725 h 21600"/>
              <a:gd name="T6" fmla="*/ 0 60000 65536"/>
              <a:gd name="T7" fmla="*/ 0 60000 65536"/>
              <a:gd name="T8" fmla="*/ 0 60000 65536"/>
              <a:gd name="T9" fmla="*/ 0 w 19216"/>
              <a:gd name="T10" fmla="*/ 0 h 21600"/>
              <a:gd name="T11" fmla="*/ 19216 w 19216"/>
              <a:gd name="T12" fmla="*/ 21600 h 21600"/>
            </a:gdLst>
            <a:ahLst/>
            <a:cxnLst>
              <a:cxn ang="T6">
                <a:pos x="T0" y="T1"/>
              </a:cxn>
              <a:cxn ang="T7">
                <a:pos x="T2" y="T3"/>
              </a:cxn>
              <a:cxn ang="T8">
                <a:pos x="T4" y="T5"/>
              </a:cxn>
            </a:cxnLst>
            <a:rect l="T9" t="T10" r="T11" b="T12"/>
            <a:pathLst>
              <a:path w="19216" h="21600" fill="none" extrusionOk="0">
                <a:moveTo>
                  <a:pt x="0" y="6469"/>
                </a:moveTo>
                <a:cubicBezTo>
                  <a:pt x="4061" y="2331"/>
                  <a:pt x="9616" y="-1"/>
                  <a:pt x="15415" y="0"/>
                </a:cubicBezTo>
                <a:cubicBezTo>
                  <a:pt x="16689" y="0"/>
                  <a:pt x="17961" y="112"/>
                  <a:pt x="19215" y="337"/>
                </a:cubicBezTo>
              </a:path>
              <a:path w="19216" h="21600" stroke="0" extrusionOk="0">
                <a:moveTo>
                  <a:pt x="0" y="6469"/>
                </a:moveTo>
                <a:cubicBezTo>
                  <a:pt x="4061" y="2331"/>
                  <a:pt x="9616" y="-1"/>
                  <a:pt x="15415" y="0"/>
                </a:cubicBezTo>
                <a:cubicBezTo>
                  <a:pt x="16689" y="0"/>
                  <a:pt x="17961" y="112"/>
                  <a:pt x="19215" y="337"/>
                </a:cubicBezTo>
                <a:lnTo>
                  <a:pt x="15415" y="21600"/>
                </a:lnTo>
                <a:close/>
              </a:path>
            </a:pathLst>
          </a:custGeom>
          <a:noFill/>
          <a:ln w="19050">
            <a:solidFill>
              <a:schemeClr val="tx2"/>
            </a:solidFill>
            <a:round/>
            <a:headEnd/>
            <a:tailEnd type="triangle" w="med" len="med"/>
          </a:ln>
        </p:spPr>
        <p:txBody>
          <a:bodyPr lIns="82124" tIns="41061" rIns="82124" bIns="41061" anchor="ctr">
            <a:spAutoFit/>
          </a:bodyPr>
          <a:lstStyle/>
          <a:p>
            <a:pPr algn="l" eaLnBrk="1" hangingPunct="1"/>
            <a:endParaRPr lang="en-US"/>
          </a:p>
        </p:txBody>
      </p:sp>
      <p:grpSp>
        <p:nvGrpSpPr>
          <p:cNvPr id="21" name="Group 194"/>
          <p:cNvGrpSpPr>
            <a:grpSpLocks/>
          </p:cNvGrpSpPr>
          <p:nvPr/>
        </p:nvGrpSpPr>
        <p:grpSpPr bwMode="auto">
          <a:xfrm>
            <a:off x="219075" y="4987925"/>
            <a:ext cx="882650" cy="501650"/>
            <a:chOff x="42" y="3046"/>
            <a:chExt cx="556" cy="316"/>
          </a:xfrm>
        </p:grpSpPr>
        <p:pic>
          <p:nvPicPr>
            <p:cNvPr id="896072" name="Text Box 4"/>
            <p:cNvPicPr>
              <a:picLocks noChangeArrowheads="1"/>
            </p:cNvPicPr>
            <p:nvPr/>
          </p:nvPicPr>
          <p:blipFill>
            <a:blip r:embed="rId6">
              <a:lum bright="-12000" contrast="6000"/>
            </a:blip>
            <a:srcRect/>
            <a:stretch>
              <a:fillRect/>
            </a:stretch>
          </p:blipFill>
          <p:spPr bwMode="auto">
            <a:xfrm>
              <a:off x="42" y="3046"/>
              <a:ext cx="556" cy="316"/>
            </a:xfrm>
            <a:prstGeom prst="rect">
              <a:avLst/>
            </a:prstGeom>
            <a:noFill/>
            <a:ln w="9525">
              <a:noFill/>
              <a:miter lim="800000"/>
              <a:headEnd/>
              <a:tailEnd/>
            </a:ln>
          </p:spPr>
        </p:pic>
        <p:sp>
          <p:nvSpPr>
            <p:cNvPr id="896073" name="Text Box 136"/>
            <p:cNvSpPr txBox="1">
              <a:spLocks noChangeArrowheads="1"/>
            </p:cNvSpPr>
            <p:nvPr/>
          </p:nvSpPr>
          <p:spPr bwMode="auto">
            <a:xfrm>
              <a:off x="168" y="3127"/>
              <a:ext cx="288"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Tier 1</a:t>
              </a:r>
              <a:br>
                <a:rPr lang="en-US" sz="900" b="1">
                  <a:solidFill>
                    <a:schemeClr val="bg1"/>
                  </a:solidFill>
                </a:rPr>
              </a:br>
              <a:r>
                <a:rPr lang="en-US" sz="900" b="1">
                  <a:solidFill>
                    <a:schemeClr val="bg1"/>
                  </a:solidFill>
                </a:rPr>
                <a:t>Supplier</a:t>
              </a:r>
            </a:p>
          </p:txBody>
        </p:sp>
      </p:grpSp>
      <p:grpSp>
        <p:nvGrpSpPr>
          <p:cNvPr id="22" name="Group 196"/>
          <p:cNvGrpSpPr>
            <a:grpSpLocks/>
          </p:cNvGrpSpPr>
          <p:nvPr/>
        </p:nvGrpSpPr>
        <p:grpSpPr bwMode="auto">
          <a:xfrm>
            <a:off x="1906588" y="5810250"/>
            <a:ext cx="901700" cy="511175"/>
            <a:chOff x="1105" y="3564"/>
            <a:chExt cx="568" cy="322"/>
          </a:xfrm>
        </p:grpSpPr>
        <p:pic>
          <p:nvPicPr>
            <p:cNvPr id="896075" name="Text Box 7"/>
            <p:cNvPicPr>
              <a:picLocks noChangeArrowheads="1"/>
            </p:cNvPicPr>
            <p:nvPr/>
          </p:nvPicPr>
          <p:blipFill>
            <a:blip r:embed="rId7">
              <a:lum bright="-12000" contrast="6000"/>
            </a:blip>
            <a:srcRect/>
            <a:stretch>
              <a:fillRect/>
            </a:stretch>
          </p:blipFill>
          <p:spPr bwMode="auto">
            <a:xfrm>
              <a:off x="1105" y="3564"/>
              <a:ext cx="568" cy="322"/>
            </a:xfrm>
            <a:prstGeom prst="rect">
              <a:avLst/>
            </a:prstGeom>
            <a:noFill/>
            <a:ln w="9525">
              <a:noFill/>
              <a:miter lim="800000"/>
              <a:headEnd/>
              <a:tailEnd/>
            </a:ln>
          </p:spPr>
        </p:pic>
        <p:sp>
          <p:nvSpPr>
            <p:cNvPr id="896076" name="Text Box 139"/>
            <p:cNvSpPr txBox="1">
              <a:spLocks noChangeArrowheads="1"/>
            </p:cNvSpPr>
            <p:nvPr/>
          </p:nvSpPr>
          <p:spPr bwMode="auto">
            <a:xfrm>
              <a:off x="1243" y="3654"/>
              <a:ext cx="288"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Tier 1</a:t>
              </a:r>
              <a:br>
                <a:rPr lang="en-US" sz="900" b="1">
                  <a:solidFill>
                    <a:schemeClr val="bg1"/>
                  </a:solidFill>
                </a:rPr>
              </a:br>
              <a:r>
                <a:rPr lang="en-US" sz="900" b="1">
                  <a:solidFill>
                    <a:schemeClr val="bg1"/>
                  </a:solidFill>
                </a:rPr>
                <a:t>Supplier</a:t>
              </a:r>
            </a:p>
          </p:txBody>
        </p:sp>
      </p:grpSp>
      <p:grpSp>
        <p:nvGrpSpPr>
          <p:cNvPr id="23" name="Group 199"/>
          <p:cNvGrpSpPr>
            <a:grpSpLocks/>
          </p:cNvGrpSpPr>
          <p:nvPr/>
        </p:nvGrpSpPr>
        <p:grpSpPr bwMode="auto">
          <a:xfrm>
            <a:off x="4513263" y="2646363"/>
            <a:ext cx="1196975" cy="506412"/>
            <a:chOff x="2747" y="1571"/>
            <a:chExt cx="754" cy="319"/>
          </a:xfrm>
        </p:grpSpPr>
        <p:pic>
          <p:nvPicPr>
            <p:cNvPr id="896078" name="Text Box 9"/>
            <p:cNvPicPr>
              <a:picLocks noChangeArrowheads="1"/>
            </p:cNvPicPr>
            <p:nvPr/>
          </p:nvPicPr>
          <p:blipFill>
            <a:blip r:embed="rId8">
              <a:lum bright="-12000" contrast="6000"/>
            </a:blip>
            <a:srcRect/>
            <a:stretch>
              <a:fillRect/>
            </a:stretch>
          </p:blipFill>
          <p:spPr bwMode="auto">
            <a:xfrm>
              <a:off x="2747" y="1571"/>
              <a:ext cx="754" cy="319"/>
            </a:xfrm>
            <a:prstGeom prst="rect">
              <a:avLst/>
            </a:prstGeom>
            <a:noFill/>
            <a:ln w="9525">
              <a:noFill/>
              <a:miter lim="800000"/>
              <a:headEnd/>
              <a:tailEnd/>
            </a:ln>
          </p:spPr>
        </p:pic>
        <p:sp>
          <p:nvSpPr>
            <p:cNvPr id="896079" name="Text Box 142"/>
            <p:cNvSpPr txBox="1">
              <a:spLocks noChangeArrowheads="1"/>
            </p:cNvSpPr>
            <p:nvPr/>
          </p:nvSpPr>
          <p:spPr bwMode="auto">
            <a:xfrm>
              <a:off x="2867" y="1653"/>
              <a:ext cx="516"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Contract</a:t>
              </a:r>
              <a:br>
                <a:rPr lang="en-US" sz="900" b="1">
                  <a:solidFill>
                    <a:schemeClr val="bg1"/>
                  </a:solidFill>
                </a:rPr>
              </a:br>
              <a:r>
                <a:rPr lang="en-US" sz="900" b="1">
                  <a:solidFill>
                    <a:schemeClr val="bg1"/>
                  </a:solidFill>
                </a:rPr>
                <a:t>Manufacturer 3</a:t>
              </a:r>
            </a:p>
          </p:txBody>
        </p:sp>
      </p:grpSp>
      <p:grpSp>
        <p:nvGrpSpPr>
          <p:cNvPr id="24" name="Group 209"/>
          <p:cNvGrpSpPr>
            <a:grpSpLocks/>
          </p:cNvGrpSpPr>
          <p:nvPr/>
        </p:nvGrpSpPr>
        <p:grpSpPr bwMode="auto">
          <a:xfrm>
            <a:off x="7883525" y="5453063"/>
            <a:ext cx="1235075" cy="504825"/>
            <a:chOff x="4870" y="3339"/>
            <a:chExt cx="778" cy="318"/>
          </a:xfrm>
        </p:grpSpPr>
        <p:pic>
          <p:nvPicPr>
            <p:cNvPr id="896081" name="Text Box 12"/>
            <p:cNvPicPr>
              <a:picLocks noChangeArrowheads="1"/>
            </p:cNvPicPr>
            <p:nvPr/>
          </p:nvPicPr>
          <p:blipFill>
            <a:blip r:embed="rId9">
              <a:lum bright="-12000" contrast="6000"/>
            </a:blip>
            <a:srcRect/>
            <a:stretch>
              <a:fillRect/>
            </a:stretch>
          </p:blipFill>
          <p:spPr bwMode="auto">
            <a:xfrm>
              <a:off x="4870" y="3339"/>
              <a:ext cx="778" cy="318"/>
            </a:xfrm>
            <a:prstGeom prst="rect">
              <a:avLst/>
            </a:prstGeom>
            <a:noFill/>
            <a:ln w="9525">
              <a:noFill/>
              <a:miter lim="800000"/>
              <a:headEnd/>
              <a:tailEnd/>
            </a:ln>
          </p:spPr>
        </p:pic>
        <p:sp>
          <p:nvSpPr>
            <p:cNvPr id="896082" name="Text Box 148"/>
            <p:cNvSpPr txBox="1">
              <a:spLocks noChangeArrowheads="1"/>
            </p:cNvSpPr>
            <p:nvPr/>
          </p:nvSpPr>
          <p:spPr bwMode="auto">
            <a:xfrm>
              <a:off x="5002" y="3420"/>
              <a:ext cx="516"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Contract</a:t>
              </a:r>
              <a:br>
                <a:rPr lang="en-US" sz="900" b="1">
                  <a:solidFill>
                    <a:schemeClr val="bg1"/>
                  </a:solidFill>
                </a:rPr>
              </a:br>
              <a:r>
                <a:rPr lang="en-US" sz="900" b="1">
                  <a:solidFill>
                    <a:schemeClr val="bg1"/>
                  </a:solidFill>
                </a:rPr>
                <a:t>Manufacturer 2</a:t>
              </a:r>
            </a:p>
          </p:txBody>
        </p:sp>
      </p:grpSp>
      <p:grpSp>
        <p:nvGrpSpPr>
          <p:cNvPr id="25" name="Group 205"/>
          <p:cNvGrpSpPr>
            <a:grpSpLocks/>
          </p:cNvGrpSpPr>
          <p:nvPr/>
        </p:nvGrpSpPr>
        <p:grpSpPr bwMode="auto">
          <a:xfrm>
            <a:off x="6924675" y="4664075"/>
            <a:ext cx="573088" cy="341313"/>
            <a:chOff x="4266" y="2842"/>
            <a:chExt cx="361" cy="215"/>
          </a:xfrm>
        </p:grpSpPr>
        <p:pic>
          <p:nvPicPr>
            <p:cNvPr id="896084" name="Text Box 14"/>
            <p:cNvPicPr>
              <a:picLocks noChangeArrowheads="1"/>
            </p:cNvPicPr>
            <p:nvPr/>
          </p:nvPicPr>
          <p:blipFill>
            <a:blip r:embed="rId10">
              <a:lum bright="-12000" contrast="6000"/>
            </a:blip>
            <a:srcRect/>
            <a:stretch>
              <a:fillRect/>
            </a:stretch>
          </p:blipFill>
          <p:spPr bwMode="auto">
            <a:xfrm>
              <a:off x="4266" y="2842"/>
              <a:ext cx="361" cy="215"/>
            </a:xfrm>
            <a:prstGeom prst="rect">
              <a:avLst/>
            </a:prstGeom>
            <a:noFill/>
            <a:ln w="9525">
              <a:noFill/>
              <a:miter lim="800000"/>
              <a:headEnd/>
              <a:tailEnd/>
            </a:ln>
          </p:spPr>
        </p:pic>
        <p:sp>
          <p:nvSpPr>
            <p:cNvPr id="896085" name="Text Box 151"/>
            <p:cNvSpPr txBox="1">
              <a:spLocks noChangeArrowheads="1"/>
            </p:cNvSpPr>
            <p:nvPr/>
          </p:nvSpPr>
          <p:spPr bwMode="auto">
            <a:xfrm>
              <a:off x="4382" y="2919"/>
              <a:ext cx="132"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3PL</a:t>
              </a:r>
            </a:p>
          </p:txBody>
        </p:sp>
      </p:grpSp>
      <p:grpSp>
        <p:nvGrpSpPr>
          <p:cNvPr id="26" name="Group 202"/>
          <p:cNvGrpSpPr>
            <a:grpSpLocks/>
          </p:cNvGrpSpPr>
          <p:nvPr/>
        </p:nvGrpSpPr>
        <p:grpSpPr bwMode="auto">
          <a:xfrm>
            <a:off x="5022850" y="3771900"/>
            <a:ext cx="1022350" cy="504825"/>
            <a:chOff x="3068" y="2280"/>
            <a:chExt cx="644" cy="318"/>
          </a:xfrm>
        </p:grpSpPr>
        <p:pic>
          <p:nvPicPr>
            <p:cNvPr id="896087" name="Text Box 20"/>
            <p:cNvPicPr>
              <a:picLocks noChangeArrowheads="1"/>
            </p:cNvPicPr>
            <p:nvPr/>
          </p:nvPicPr>
          <p:blipFill>
            <a:blip r:embed="rId11">
              <a:lum bright="-12000" contrast="6000"/>
            </a:blip>
            <a:srcRect/>
            <a:stretch>
              <a:fillRect/>
            </a:stretch>
          </p:blipFill>
          <p:spPr bwMode="auto">
            <a:xfrm>
              <a:off x="3068" y="2280"/>
              <a:ext cx="644" cy="318"/>
            </a:xfrm>
            <a:prstGeom prst="rect">
              <a:avLst/>
            </a:prstGeom>
            <a:noFill/>
            <a:ln w="9525">
              <a:noFill/>
              <a:miter lim="800000"/>
              <a:headEnd/>
              <a:tailEnd/>
            </a:ln>
          </p:spPr>
        </p:pic>
        <p:sp>
          <p:nvSpPr>
            <p:cNvPr id="896088" name="Text Box 154"/>
            <p:cNvSpPr txBox="1">
              <a:spLocks noChangeArrowheads="1"/>
            </p:cNvSpPr>
            <p:nvPr/>
          </p:nvSpPr>
          <p:spPr bwMode="auto">
            <a:xfrm>
              <a:off x="3187" y="2361"/>
              <a:ext cx="412"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Returns</a:t>
              </a:r>
              <a:br>
                <a:rPr lang="en-US" sz="900" b="1">
                  <a:solidFill>
                    <a:schemeClr val="bg1"/>
                  </a:solidFill>
                </a:rPr>
              </a:br>
              <a:r>
                <a:rPr lang="en-US" sz="900" b="1">
                  <a:solidFill>
                    <a:schemeClr val="bg1"/>
                  </a:solidFill>
                </a:rPr>
                <a:t>and Repairs</a:t>
              </a:r>
            </a:p>
          </p:txBody>
        </p:sp>
      </p:grpSp>
      <p:grpSp>
        <p:nvGrpSpPr>
          <p:cNvPr id="27" name="Group 200"/>
          <p:cNvGrpSpPr>
            <a:grpSpLocks/>
          </p:cNvGrpSpPr>
          <p:nvPr/>
        </p:nvGrpSpPr>
        <p:grpSpPr bwMode="auto">
          <a:xfrm>
            <a:off x="4054475" y="3571875"/>
            <a:ext cx="573088" cy="341313"/>
            <a:chOff x="2458" y="2154"/>
            <a:chExt cx="361" cy="215"/>
          </a:xfrm>
        </p:grpSpPr>
        <p:pic>
          <p:nvPicPr>
            <p:cNvPr id="896090" name="Text Box 15"/>
            <p:cNvPicPr>
              <a:picLocks noChangeArrowheads="1"/>
            </p:cNvPicPr>
            <p:nvPr/>
          </p:nvPicPr>
          <p:blipFill>
            <a:blip r:embed="rId12">
              <a:lum bright="-12000" contrast="6000"/>
            </a:blip>
            <a:srcRect/>
            <a:stretch>
              <a:fillRect/>
            </a:stretch>
          </p:blipFill>
          <p:spPr bwMode="auto">
            <a:xfrm>
              <a:off x="2458" y="2154"/>
              <a:ext cx="361" cy="215"/>
            </a:xfrm>
            <a:prstGeom prst="rect">
              <a:avLst/>
            </a:prstGeom>
            <a:noFill/>
            <a:ln w="9525">
              <a:noFill/>
              <a:miter lim="800000"/>
              <a:headEnd/>
              <a:tailEnd/>
            </a:ln>
          </p:spPr>
        </p:pic>
        <p:sp>
          <p:nvSpPr>
            <p:cNvPr id="896091" name="Text Box 157"/>
            <p:cNvSpPr txBox="1">
              <a:spLocks noChangeArrowheads="1"/>
            </p:cNvSpPr>
            <p:nvPr/>
          </p:nvSpPr>
          <p:spPr bwMode="auto">
            <a:xfrm>
              <a:off x="2580" y="2233"/>
              <a:ext cx="132"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3PL</a:t>
              </a:r>
            </a:p>
          </p:txBody>
        </p:sp>
      </p:grpSp>
      <p:grpSp>
        <p:nvGrpSpPr>
          <p:cNvPr id="28" name="Group 204"/>
          <p:cNvGrpSpPr>
            <a:grpSpLocks/>
          </p:cNvGrpSpPr>
          <p:nvPr/>
        </p:nvGrpSpPr>
        <p:grpSpPr bwMode="auto">
          <a:xfrm>
            <a:off x="6364288" y="4295775"/>
            <a:ext cx="573087" cy="341313"/>
            <a:chOff x="3913" y="2610"/>
            <a:chExt cx="361" cy="215"/>
          </a:xfrm>
        </p:grpSpPr>
        <p:pic>
          <p:nvPicPr>
            <p:cNvPr id="896093" name="Text Box 13"/>
            <p:cNvPicPr>
              <a:picLocks noChangeArrowheads="1"/>
            </p:cNvPicPr>
            <p:nvPr/>
          </p:nvPicPr>
          <p:blipFill>
            <a:blip r:embed="rId13">
              <a:lum bright="-12000" contrast="6000"/>
            </a:blip>
            <a:srcRect/>
            <a:stretch>
              <a:fillRect/>
            </a:stretch>
          </p:blipFill>
          <p:spPr bwMode="auto">
            <a:xfrm>
              <a:off x="3913" y="2610"/>
              <a:ext cx="361" cy="215"/>
            </a:xfrm>
            <a:prstGeom prst="rect">
              <a:avLst/>
            </a:prstGeom>
            <a:noFill/>
            <a:ln w="9525">
              <a:noFill/>
              <a:miter lim="800000"/>
              <a:headEnd/>
              <a:tailEnd/>
            </a:ln>
          </p:spPr>
        </p:pic>
        <p:sp>
          <p:nvSpPr>
            <p:cNvPr id="896094" name="Text Box 160"/>
            <p:cNvSpPr txBox="1">
              <a:spLocks noChangeArrowheads="1"/>
            </p:cNvSpPr>
            <p:nvPr/>
          </p:nvSpPr>
          <p:spPr bwMode="auto">
            <a:xfrm>
              <a:off x="4031" y="2688"/>
              <a:ext cx="132"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3PL</a:t>
              </a:r>
            </a:p>
          </p:txBody>
        </p:sp>
      </p:grpSp>
      <p:grpSp>
        <p:nvGrpSpPr>
          <p:cNvPr id="29" name="Group 206"/>
          <p:cNvGrpSpPr>
            <a:grpSpLocks/>
          </p:cNvGrpSpPr>
          <p:nvPr/>
        </p:nvGrpSpPr>
        <p:grpSpPr bwMode="auto">
          <a:xfrm>
            <a:off x="7202488" y="3338513"/>
            <a:ext cx="903287" cy="506412"/>
            <a:chOff x="4399" y="2019"/>
            <a:chExt cx="569" cy="319"/>
          </a:xfrm>
        </p:grpSpPr>
        <p:pic>
          <p:nvPicPr>
            <p:cNvPr id="896096" name="Text Box 5"/>
            <p:cNvPicPr>
              <a:picLocks noChangeArrowheads="1"/>
            </p:cNvPicPr>
            <p:nvPr/>
          </p:nvPicPr>
          <p:blipFill>
            <a:blip r:embed="rId14">
              <a:lum bright="-12000" contrast="6000"/>
            </a:blip>
            <a:srcRect/>
            <a:stretch>
              <a:fillRect/>
            </a:stretch>
          </p:blipFill>
          <p:spPr bwMode="auto">
            <a:xfrm>
              <a:off x="4399" y="2019"/>
              <a:ext cx="569" cy="319"/>
            </a:xfrm>
            <a:prstGeom prst="rect">
              <a:avLst/>
            </a:prstGeom>
            <a:noFill/>
            <a:ln w="9525">
              <a:noFill/>
              <a:miter lim="800000"/>
              <a:headEnd/>
              <a:tailEnd/>
            </a:ln>
          </p:spPr>
        </p:pic>
        <p:sp>
          <p:nvSpPr>
            <p:cNvPr id="896097" name="Text Box 163"/>
            <p:cNvSpPr txBox="1">
              <a:spLocks noChangeArrowheads="1"/>
            </p:cNvSpPr>
            <p:nvPr/>
          </p:nvSpPr>
          <p:spPr bwMode="auto">
            <a:xfrm>
              <a:off x="4538" y="2107"/>
              <a:ext cx="288"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Tier 2</a:t>
              </a:r>
              <a:br>
                <a:rPr lang="en-US" sz="900" b="1">
                  <a:solidFill>
                    <a:schemeClr val="bg1"/>
                  </a:solidFill>
                </a:rPr>
              </a:br>
              <a:r>
                <a:rPr lang="en-US" sz="900" b="1">
                  <a:solidFill>
                    <a:schemeClr val="bg1"/>
                  </a:solidFill>
                </a:rPr>
                <a:t>Supplier</a:t>
              </a:r>
            </a:p>
          </p:txBody>
        </p:sp>
      </p:grpSp>
      <p:grpSp>
        <p:nvGrpSpPr>
          <p:cNvPr id="30" name="Group 201"/>
          <p:cNvGrpSpPr>
            <a:grpSpLocks/>
          </p:cNvGrpSpPr>
          <p:nvPr/>
        </p:nvGrpSpPr>
        <p:grpSpPr bwMode="auto">
          <a:xfrm>
            <a:off x="5095875" y="3357563"/>
            <a:ext cx="646113" cy="341312"/>
            <a:chOff x="3114" y="2019"/>
            <a:chExt cx="407" cy="215"/>
          </a:xfrm>
        </p:grpSpPr>
        <p:pic>
          <p:nvPicPr>
            <p:cNvPr id="896099" name="Text Box 8"/>
            <p:cNvPicPr>
              <a:picLocks noChangeArrowheads="1"/>
            </p:cNvPicPr>
            <p:nvPr/>
          </p:nvPicPr>
          <p:blipFill>
            <a:blip r:embed="rId15">
              <a:lum bright="-12000" contrast="6000"/>
            </a:blip>
            <a:srcRect/>
            <a:stretch>
              <a:fillRect/>
            </a:stretch>
          </p:blipFill>
          <p:spPr bwMode="auto">
            <a:xfrm>
              <a:off x="3114" y="2019"/>
              <a:ext cx="407" cy="215"/>
            </a:xfrm>
            <a:prstGeom prst="rect">
              <a:avLst/>
            </a:prstGeom>
            <a:noFill/>
            <a:ln w="9525">
              <a:noFill/>
              <a:miter lim="800000"/>
              <a:headEnd/>
              <a:tailEnd/>
            </a:ln>
          </p:spPr>
        </p:pic>
        <p:sp>
          <p:nvSpPr>
            <p:cNvPr id="896100" name="Text Box 166"/>
            <p:cNvSpPr txBox="1">
              <a:spLocks noChangeArrowheads="1"/>
            </p:cNvSpPr>
            <p:nvPr/>
          </p:nvSpPr>
          <p:spPr bwMode="auto">
            <a:xfrm>
              <a:off x="3235" y="2083"/>
              <a:ext cx="168"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ODM</a:t>
              </a:r>
            </a:p>
          </p:txBody>
        </p:sp>
      </p:grpSp>
      <p:grpSp>
        <p:nvGrpSpPr>
          <p:cNvPr id="31" name="Group 195"/>
          <p:cNvGrpSpPr>
            <a:grpSpLocks/>
          </p:cNvGrpSpPr>
          <p:nvPr/>
        </p:nvGrpSpPr>
        <p:grpSpPr bwMode="auto">
          <a:xfrm>
            <a:off x="1381125" y="5237163"/>
            <a:ext cx="901700" cy="506412"/>
            <a:chOff x="774" y="3203"/>
            <a:chExt cx="568" cy="319"/>
          </a:xfrm>
        </p:grpSpPr>
        <p:pic>
          <p:nvPicPr>
            <p:cNvPr id="896102" name="Text Box 6"/>
            <p:cNvPicPr>
              <a:picLocks noChangeArrowheads="1"/>
            </p:cNvPicPr>
            <p:nvPr/>
          </p:nvPicPr>
          <p:blipFill>
            <a:blip r:embed="rId16">
              <a:lum bright="-12000" contrast="6000"/>
            </a:blip>
            <a:srcRect/>
            <a:stretch>
              <a:fillRect/>
            </a:stretch>
          </p:blipFill>
          <p:spPr bwMode="auto">
            <a:xfrm>
              <a:off x="774" y="3203"/>
              <a:ext cx="568" cy="319"/>
            </a:xfrm>
            <a:prstGeom prst="rect">
              <a:avLst/>
            </a:prstGeom>
            <a:noFill/>
            <a:ln w="9525">
              <a:noFill/>
              <a:miter lim="800000"/>
              <a:headEnd/>
              <a:tailEnd/>
            </a:ln>
          </p:spPr>
        </p:pic>
        <p:sp>
          <p:nvSpPr>
            <p:cNvPr id="896103" name="Text Box 169"/>
            <p:cNvSpPr txBox="1">
              <a:spLocks noChangeArrowheads="1"/>
            </p:cNvSpPr>
            <p:nvPr/>
          </p:nvSpPr>
          <p:spPr bwMode="auto">
            <a:xfrm>
              <a:off x="867" y="3292"/>
              <a:ext cx="385" cy="154"/>
            </a:xfrm>
            <a:prstGeom prst="rect">
              <a:avLst/>
            </a:prstGeom>
            <a:noFill/>
            <a:ln w="9525">
              <a:noFill/>
              <a:miter lim="800000"/>
              <a:headEnd/>
              <a:tailEnd/>
            </a:ln>
          </p:spPr>
          <p:txBody>
            <a:bodyPr lIns="0" tIns="0" rIns="0" bIns="0">
              <a:spAutoFit/>
            </a:bodyPr>
            <a:lstStyle/>
            <a:p>
              <a:pPr algn="ctr" defTabSz="814388">
                <a:lnSpc>
                  <a:spcPct val="90000"/>
                </a:lnSpc>
              </a:pPr>
              <a:r>
                <a:rPr lang="en-US" sz="900" b="1">
                  <a:solidFill>
                    <a:schemeClr val="bg1"/>
                  </a:solidFill>
                </a:rPr>
                <a:t>Tier 1</a:t>
              </a:r>
              <a:br>
                <a:rPr lang="en-US" sz="900" b="1">
                  <a:solidFill>
                    <a:schemeClr val="bg1"/>
                  </a:solidFill>
                </a:rPr>
              </a:br>
              <a:r>
                <a:rPr lang="en-US" sz="900" b="1">
                  <a:solidFill>
                    <a:schemeClr val="bg1"/>
                  </a:solidFill>
                </a:rPr>
                <a:t>Supplier</a:t>
              </a:r>
            </a:p>
          </p:txBody>
        </p:sp>
      </p:grpSp>
      <p:grpSp>
        <p:nvGrpSpPr>
          <p:cNvPr id="22624" name="Group 198"/>
          <p:cNvGrpSpPr>
            <a:grpSpLocks/>
          </p:cNvGrpSpPr>
          <p:nvPr/>
        </p:nvGrpSpPr>
        <p:grpSpPr bwMode="auto">
          <a:xfrm>
            <a:off x="2273300" y="2716213"/>
            <a:ext cx="903288" cy="504825"/>
            <a:chOff x="1336" y="1615"/>
            <a:chExt cx="569" cy="318"/>
          </a:xfrm>
        </p:grpSpPr>
        <p:pic>
          <p:nvPicPr>
            <p:cNvPr id="896105" name="Text Box 3"/>
            <p:cNvPicPr>
              <a:picLocks noChangeArrowheads="1"/>
            </p:cNvPicPr>
            <p:nvPr/>
          </p:nvPicPr>
          <p:blipFill>
            <a:blip r:embed="rId17">
              <a:lum bright="-12000" contrast="6000"/>
            </a:blip>
            <a:srcRect/>
            <a:stretch>
              <a:fillRect/>
            </a:stretch>
          </p:blipFill>
          <p:spPr bwMode="auto">
            <a:xfrm>
              <a:off x="1336" y="1615"/>
              <a:ext cx="569" cy="318"/>
            </a:xfrm>
            <a:prstGeom prst="rect">
              <a:avLst/>
            </a:prstGeom>
            <a:noFill/>
            <a:ln w="9525">
              <a:noFill/>
              <a:miter lim="800000"/>
              <a:headEnd/>
              <a:tailEnd/>
            </a:ln>
          </p:spPr>
        </p:pic>
        <p:sp>
          <p:nvSpPr>
            <p:cNvPr id="896106" name="Text Box 172"/>
            <p:cNvSpPr txBox="1">
              <a:spLocks noChangeArrowheads="1"/>
            </p:cNvSpPr>
            <p:nvPr/>
          </p:nvSpPr>
          <p:spPr bwMode="auto">
            <a:xfrm>
              <a:off x="1474" y="1701"/>
              <a:ext cx="288"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Tier 2</a:t>
              </a:r>
              <a:br>
                <a:rPr lang="en-US" sz="900" b="1">
                  <a:solidFill>
                    <a:schemeClr val="bg1"/>
                  </a:solidFill>
                </a:rPr>
              </a:br>
              <a:r>
                <a:rPr lang="en-US" sz="900" b="1">
                  <a:solidFill>
                    <a:schemeClr val="bg1"/>
                  </a:solidFill>
                </a:rPr>
                <a:t>Supplier</a:t>
              </a:r>
            </a:p>
          </p:txBody>
        </p:sp>
      </p:grpSp>
      <p:grpSp>
        <p:nvGrpSpPr>
          <p:cNvPr id="22627" name="Group 197"/>
          <p:cNvGrpSpPr>
            <a:grpSpLocks/>
          </p:cNvGrpSpPr>
          <p:nvPr/>
        </p:nvGrpSpPr>
        <p:grpSpPr bwMode="auto">
          <a:xfrm>
            <a:off x="1231900" y="4321175"/>
            <a:ext cx="639763" cy="341313"/>
            <a:chOff x="680" y="2626"/>
            <a:chExt cx="403" cy="215"/>
          </a:xfrm>
        </p:grpSpPr>
        <p:pic>
          <p:nvPicPr>
            <p:cNvPr id="896108" name="Text Box 16"/>
            <p:cNvPicPr>
              <a:picLocks noChangeArrowheads="1"/>
            </p:cNvPicPr>
            <p:nvPr/>
          </p:nvPicPr>
          <p:blipFill>
            <a:blip r:embed="rId18">
              <a:lum bright="-12000" contrast="6000"/>
            </a:blip>
            <a:srcRect/>
            <a:stretch>
              <a:fillRect/>
            </a:stretch>
          </p:blipFill>
          <p:spPr bwMode="auto">
            <a:xfrm>
              <a:off x="680" y="2626"/>
              <a:ext cx="403" cy="215"/>
            </a:xfrm>
            <a:prstGeom prst="rect">
              <a:avLst/>
            </a:prstGeom>
            <a:noFill/>
            <a:ln w="9525">
              <a:noFill/>
              <a:miter lim="800000"/>
              <a:headEnd/>
              <a:tailEnd/>
            </a:ln>
          </p:spPr>
        </p:pic>
        <p:sp>
          <p:nvSpPr>
            <p:cNvPr id="896109" name="Text Box 175"/>
            <p:cNvSpPr txBox="1">
              <a:spLocks noChangeArrowheads="1"/>
            </p:cNvSpPr>
            <p:nvPr/>
          </p:nvSpPr>
          <p:spPr bwMode="auto">
            <a:xfrm>
              <a:off x="795" y="2703"/>
              <a:ext cx="164"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OEM</a:t>
              </a:r>
            </a:p>
          </p:txBody>
        </p:sp>
      </p:grpSp>
      <p:grpSp>
        <p:nvGrpSpPr>
          <p:cNvPr id="22628" name="Group 203"/>
          <p:cNvGrpSpPr>
            <a:grpSpLocks/>
          </p:cNvGrpSpPr>
          <p:nvPr/>
        </p:nvGrpSpPr>
        <p:grpSpPr bwMode="auto">
          <a:xfrm>
            <a:off x="5765800" y="4851400"/>
            <a:ext cx="914400" cy="341313"/>
            <a:chOff x="3536" y="2960"/>
            <a:chExt cx="576" cy="215"/>
          </a:xfrm>
        </p:grpSpPr>
        <p:pic>
          <p:nvPicPr>
            <p:cNvPr id="896111" name="Text Box 17"/>
            <p:cNvPicPr>
              <a:picLocks noChangeArrowheads="1"/>
            </p:cNvPicPr>
            <p:nvPr/>
          </p:nvPicPr>
          <p:blipFill>
            <a:blip r:embed="rId19">
              <a:lum bright="-12000" contrast="6000"/>
            </a:blip>
            <a:srcRect/>
            <a:stretch>
              <a:fillRect/>
            </a:stretch>
          </p:blipFill>
          <p:spPr bwMode="auto">
            <a:xfrm>
              <a:off x="3536" y="2960"/>
              <a:ext cx="576" cy="215"/>
            </a:xfrm>
            <a:prstGeom prst="rect">
              <a:avLst/>
            </a:prstGeom>
            <a:noFill/>
            <a:ln w="9525">
              <a:noFill/>
              <a:miter lim="800000"/>
              <a:headEnd/>
              <a:tailEnd/>
            </a:ln>
          </p:spPr>
        </p:pic>
        <p:sp>
          <p:nvSpPr>
            <p:cNvPr id="896112" name="Text Box 178"/>
            <p:cNvSpPr txBox="1">
              <a:spLocks noChangeArrowheads="1"/>
            </p:cNvSpPr>
            <p:nvPr/>
          </p:nvSpPr>
          <p:spPr bwMode="auto">
            <a:xfrm>
              <a:off x="3657" y="3030"/>
              <a:ext cx="336"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Customer</a:t>
              </a:r>
            </a:p>
          </p:txBody>
        </p:sp>
      </p:grpSp>
      <p:grpSp>
        <p:nvGrpSpPr>
          <p:cNvPr id="22629" name="Group 208"/>
          <p:cNvGrpSpPr>
            <a:grpSpLocks/>
          </p:cNvGrpSpPr>
          <p:nvPr/>
        </p:nvGrpSpPr>
        <p:grpSpPr bwMode="auto">
          <a:xfrm>
            <a:off x="8050213" y="4470400"/>
            <a:ext cx="646112" cy="347663"/>
            <a:chOff x="4975" y="2720"/>
            <a:chExt cx="407" cy="219"/>
          </a:xfrm>
        </p:grpSpPr>
        <p:pic>
          <p:nvPicPr>
            <p:cNvPr id="896114" name="Text Box 11"/>
            <p:cNvPicPr>
              <a:picLocks noChangeArrowheads="1"/>
            </p:cNvPicPr>
            <p:nvPr/>
          </p:nvPicPr>
          <p:blipFill>
            <a:blip r:embed="rId20">
              <a:lum bright="-12000" contrast="6000"/>
            </a:blip>
            <a:srcRect/>
            <a:stretch>
              <a:fillRect/>
            </a:stretch>
          </p:blipFill>
          <p:spPr bwMode="auto">
            <a:xfrm>
              <a:off x="4975" y="2720"/>
              <a:ext cx="407" cy="219"/>
            </a:xfrm>
            <a:prstGeom prst="rect">
              <a:avLst/>
            </a:prstGeom>
            <a:noFill/>
            <a:ln w="9525">
              <a:noFill/>
              <a:miter lim="800000"/>
              <a:headEnd/>
              <a:tailEnd/>
            </a:ln>
          </p:spPr>
        </p:pic>
        <p:sp>
          <p:nvSpPr>
            <p:cNvPr id="896115" name="Text Box 181"/>
            <p:cNvSpPr txBox="1">
              <a:spLocks noChangeArrowheads="1"/>
            </p:cNvSpPr>
            <p:nvPr/>
          </p:nvSpPr>
          <p:spPr bwMode="auto">
            <a:xfrm>
              <a:off x="5096" y="2792"/>
              <a:ext cx="168"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ODM</a:t>
              </a:r>
            </a:p>
          </p:txBody>
        </p:sp>
      </p:grpSp>
      <p:grpSp>
        <p:nvGrpSpPr>
          <p:cNvPr id="22630" name="Group 192"/>
          <p:cNvGrpSpPr>
            <a:grpSpLocks/>
          </p:cNvGrpSpPr>
          <p:nvPr/>
        </p:nvGrpSpPr>
        <p:grpSpPr bwMode="auto">
          <a:xfrm>
            <a:off x="330200" y="3387725"/>
            <a:ext cx="911225" cy="341313"/>
            <a:chOff x="112" y="2038"/>
            <a:chExt cx="574" cy="215"/>
          </a:xfrm>
        </p:grpSpPr>
        <p:pic>
          <p:nvPicPr>
            <p:cNvPr id="896117" name="Text Box 18"/>
            <p:cNvPicPr>
              <a:picLocks noChangeArrowheads="1"/>
            </p:cNvPicPr>
            <p:nvPr/>
          </p:nvPicPr>
          <p:blipFill>
            <a:blip r:embed="rId21">
              <a:lum bright="-12000" contrast="6000"/>
            </a:blip>
            <a:srcRect/>
            <a:stretch>
              <a:fillRect/>
            </a:stretch>
          </p:blipFill>
          <p:spPr bwMode="auto">
            <a:xfrm>
              <a:off x="112" y="2038"/>
              <a:ext cx="574" cy="215"/>
            </a:xfrm>
            <a:prstGeom prst="rect">
              <a:avLst/>
            </a:prstGeom>
            <a:noFill/>
            <a:ln w="9525">
              <a:noFill/>
              <a:miter lim="800000"/>
              <a:headEnd/>
              <a:tailEnd/>
            </a:ln>
          </p:spPr>
        </p:pic>
        <p:sp>
          <p:nvSpPr>
            <p:cNvPr id="896118" name="Text Box 184"/>
            <p:cNvSpPr txBox="1">
              <a:spLocks noChangeArrowheads="1"/>
            </p:cNvSpPr>
            <p:nvPr/>
          </p:nvSpPr>
          <p:spPr bwMode="auto">
            <a:xfrm>
              <a:off x="221" y="2107"/>
              <a:ext cx="336"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Customer</a:t>
              </a:r>
            </a:p>
          </p:txBody>
        </p:sp>
      </p:grpSp>
      <p:grpSp>
        <p:nvGrpSpPr>
          <p:cNvPr id="22631" name="Group 193"/>
          <p:cNvGrpSpPr>
            <a:grpSpLocks/>
          </p:cNvGrpSpPr>
          <p:nvPr/>
        </p:nvGrpSpPr>
        <p:grpSpPr bwMode="auto">
          <a:xfrm>
            <a:off x="114300" y="4246563"/>
            <a:ext cx="901700" cy="341312"/>
            <a:chOff x="-24" y="2579"/>
            <a:chExt cx="568" cy="215"/>
          </a:xfrm>
        </p:grpSpPr>
        <p:pic>
          <p:nvPicPr>
            <p:cNvPr id="896120" name="Text Box 19"/>
            <p:cNvPicPr>
              <a:picLocks noChangeArrowheads="1"/>
            </p:cNvPicPr>
            <p:nvPr/>
          </p:nvPicPr>
          <p:blipFill>
            <a:blip r:embed="rId22">
              <a:lum bright="-12000" contrast="6000"/>
            </a:blip>
            <a:srcRect/>
            <a:stretch>
              <a:fillRect/>
            </a:stretch>
          </p:blipFill>
          <p:spPr bwMode="auto">
            <a:xfrm>
              <a:off x="-24" y="2579"/>
              <a:ext cx="568" cy="215"/>
            </a:xfrm>
            <a:prstGeom prst="rect">
              <a:avLst/>
            </a:prstGeom>
            <a:noFill/>
            <a:ln w="9525">
              <a:noFill/>
              <a:miter lim="800000"/>
              <a:headEnd/>
              <a:tailEnd/>
            </a:ln>
          </p:spPr>
        </p:pic>
        <p:sp>
          <p:nvSpPr>
            <p:cNvPr id="896121" name="Text Box 187"/>
            <p:cNvSpPr txBox="1">
              <a:spLocks noChangeArrowheads="1"/>
            </p:cNvSpPr>
            <p:nvPr/>
          </p:nvSpPr>
          <p:spPr bwMode="auto">
            <a:xfrm>
              <a:off x="88" y="2650"/>
              <a:ext cx="336" cy="77"/>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Customer</a:t>
              </a:r>
            </a:p>
          </p:txBody>
        </p:sp>
      </p:grpSp>
      <p:grpSp>
        <p:nvGrpSpPr>
          <p:cNvPr id="22632" name="Group 207"/>
          <p:cNvGrpSpPr>
            <a:grpSpLocks/>
          </p:cNvGrpSpPr>
          <p:nvPr/>
        </p:nvGrpSpPr>
        <p:grpSpPr bwMode="auto">
          <a:xfrm>
            <a:off x="8061325" y="3562350"/>
            <a:ext cx="1235075" cy="504825"/>
            <a:chOff x="4982" y="2148"/>
            <a:chExt cx="778" cy="318"/>
          </a:xfrm>
        </p:grpSpPr>
        <p:pic>
          <p:nvPicPr>
            <p:cNvPr id="896123" name="Text Box 12"/>
            <p:cNvPicPr>
              <a:picLocks noChangeArrowheads="1"/>
            </p:cNvPicPr>
            <p:nvPr/>
          </p:nvPicPr>
          <p:blipFill>
            <a:blip r:embed="rId9">
              <a:lum bright="-12000" contrast="6000"/>
            </a:blip>
            <a:srcRect/>
            <a:stretch>
              <a:fillRect/>
            </a:stretch>
          </p:blipFill>
          <p:spPr bwMode="auto">
            <a:xfrm>
              <a:off x="4982" y="2148"/>
              <a:ext cx="778" cy="318"/>
            </a:xfrm>
            <a:prstGeom prst="rect">
              <a:avLst/>
            </a:prstGeom>
            <a:noFill/>
            <a:ln w="9525">
              <a:noFill/>
              <a:miter lim="800000"/>
              <a:headEnd/>
              <a:tailEnd/>
            </a:ln>
          </p:spPr>
        </p:pic>
        <p:sp>
          <p:nvSpPr>
            <p:cNvPr id="896124" name="Text Box 189"/>
            <p:cNvSpPr txBox="1">
              <a:spLocks noChangeArrowheads="1"/>
            </p:cNvSpPr>
            <p:nvPr/>
          </p:nvSpPr>
          <p:spPr bwMode="auto">
            <a:xfrm>
              <a:off x="5114" y="2229"/>
              <a:ext cx="516" cy="154"/>
            </a:xfrm>
            <a:prstGeom prst="rect">
              <a:avLst/>
            </a:prstGeom>
            <a:noFill/>
            <a:ln w="9525">
              <a:noFill/>
              <a:miter lim="800000"/>
              <a:headEnd/>
              <a:tailEnd/>
            </a:ln>
          </p:spPr>
          <p:txBody>
            <a:bodyPr wrap="none" lIns="0" tIns="0" rIns="0" bIns="0">
              <a:spAutoFit/>
            </a:bodyPr>
            <a:lstStyle/>
            <a:p>
              <a:pPr algn="ctr" defTabSz="814388">
                <a:lnSpc>
                  <a:spcPct val="90000"/>
                </a:lnSpc>
              </a:pPr>
              <a:r>
                <a:rPr lang="en-US" sz="900" b="1">
                  <a:solidFill>
                    <a:schemeClr val="bg1"/>
                  </a:solidFill>
                </a:rPr>
                <a:t>Contract</a:t>
              </a:r>
              <a:br>
                <a:rPr lang="en-US" sz="900" b="1">
                  <a:solidFill>
                    <a:schemeClr val="bg1"/>
                  </a:solidFill>
                </a:rPr>
              </a:br>
              <a:r>
                <a:rPr lang="en-US" sz="900" b="1">
                  <a:solidFill>
                    <a:schemeClr val="bg1"/>
                  </a:solidFill>
                </a:rPr>
                <a:t>Manufacturer 1</a:t>
              </a:r>
            </a:p>
          </p:txBody>
        </p:sp>
      </p:grpSp>
      <p:sp>
        <p:nvSpPr>
          <p:cNvPr id="22738" name="Arc 210"/>
          <p:cNvSpPr>
            <a:spLocks/>
          </p:cNvSpPr>
          <p:nvPr/>
        </p:nvSpPr>
        <p:spPr bwMode="auto">
          <a:xfrm>
            <a:off x="5870575" y="3513138"/>
            <a:ext cx="1704975" cy="2967037"/>
          </a:xfrm>
          <a:custGeom>
            <a:avLst/>
            <a:gdLst>
              <a:gd name="T0" fmla="*/ 0 w 12405"/>
              <a:gd name="T1" fmla="*/ 5220 h 21600"/>
              <a:gd name="T2" fmla="*/ 1704975 w 12405"/>
              <a:gd name="T3" fmla="*/ 423627 h 21600"/>
              <a:gd name="T4" fmla="*/ 176201 w 12405"/>
              <a:gd name="T5" fmla="*/ 2967037 h 21600"/>
              <a:gd name="T6" fmla="*/ 0 60000 65536"/>
              <a:gd name="T7" fmla="*/ 0 60000 65536"/>
              <a:gd name="T8" fmla="*/ 0 60000 65536"/>
              <a:gd name="T9" fmla="*/ 0 w 12405"/>
              <a:gd name="T10" fmla="*/ 0 h 21600"/>
              <a:gd name="T11" fmla="*/ 12405 w 12405"/>
              <a:gd name="T12" fmla="*/ 21600 h 21600"/>
            </a:gdLst>
            <a:ahLst/>
            <a:cxnLst>
              <a:cxn ang="T6">
                <a:pos x="T0" y="T1"/>
              </a:cxn>
              <a:cxn ang="T7">
                <a:pos x="T2" y="T3"/>
              </a:cxn>
              <a:cxn ang="T8">
                <a:pos x="T4" y="T5"/>
              </a:cxn>
            </a:cxnLst>
            <a:rect l="T9" t="T10" r="T11" b="T12"/>
            <a:pathLst>
              <a:path w="12405" h="21600" fill="none" extrusionOk="0">
                <a:moveTo>
                  <a:pt x="0" y="38"/>
                </a:moveTo>
                <a:cubicBezTo>
                  <a:pt x="426" y="12"/>
                  <a:pt x="854" y="-1"/>
                  <a:pt x="1282" y="0"/>
                </a:cubicBezTo>
                <a:cubicBezTo>
                  <a:pt x="5200" y="0"/>
                  <a:pt x="9045" y="1066"/>
                  <a:pt x="12404" y="3084"/>
                </a:cubicBezTo>
              </a:path>
              <a:path w="12405" h="21600" stroke="0" extrusionOk="0">
                <a:moveTo>
                  <a:pt x="0" y="38"/>
                </a:moveTo>
                <a:cubicBezTo>
                  <a:pt x="426" y="12"/>
                  <a:pt x="854" y="-1"/>
                  <a:pt x="1282" y="0"/>
                </a:cubicBezTo>
                <a:cubicBezTo>
                  <a:pt x="5200" y="0"/>
                  <a:pt x="9045" y="1066"/>
                  <a:pt x="12404" y="3084"/>
                </a:cubicBezTo>
                <a:lnTo>
                  <a:pt x="1282" y="2160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739" name="Arc 211"/>
          <p:cNvSpPr>
            <a:spLocks/>
          </p:cNvSpPr>
          <p:nvPr/>
        </p:nvSpPr>
        <p:spPr bwMode="auto">
          <a:xfrm>
            <a:off x="7464425" y="3930650"/>
            <a:ext cx="996950" cy="1427163"/>
          </a:xfrm>
          <a:custGeom>
            <a:avLst/>
            <a:gdLst>
              <a:gd name="T0" fmla="*/ 630986 w 21600"/>
              <a:gd name="T1" fmla="*/ 1427163 h 30912"/>
              <a:gd name="T2" fmla="*/ 134081 w 21600"/>
              <a:gd name="T3" fmla="*/ 0 h 30912"/>
              <a:gd name="T4" fmla="*/ 996950 w 21600"/>
              <a:gd name="T5" fmla="*/ 499544 h 30912"/>
              <a:gd name="T6" fmla="*/ 0 60000 65536"/>
              <a:gd name="T7" fmla="*/ 0 60000 65536"/>
              <a:gd name="T8" fmla="*/ 0 60000 65536"/>
              <a:gd name="T9" fmla="*/ 0 w 21600"/>
              <a:gd name="T10" fmla="*/ 0 h 30912"/>
              <a:gd name="T11" fmla="*/ 21600 w 21600"/>
              <a:gd name="T12" fmla="*/ 30912 h 30912"/>
            </a:gdLst>
            <a:ahLst/>
            <a:cxnLst>
              <a:cxn ang="T6">
                <a:pos x="T0" y="T1"/>
              </a:cxn>
              <a:cxn ang="T7">
                <a:pos x="T2" y="T3"/>
              </a:cxn>
              <a:cxn ang="T8">
                <a:pos x="T4" y="T5"/>
              </a:cxn>
            </a:cxnLst>
            <a:rect l="T9" t="T10" r="T11" b="T12"/>
            <a:pathLst>
              <a:path w="21600" h="30912" fill="none" extrusionOk="0">
                <a:moveTo>
                  <a:pt x="13670" y="30912"/>
                </a:moveTo>
                <a:cubicBezTo>
                  <a:pt x="5421" y="27656"/>
                  <a:pt x="0" y="19688"/>
                  <a:pt x="0" y="10820"/>
                </a:cubicBezTo>
                <a:cubicBezTo>
                  <a:pt x="-1" y="7020"/>
                  <a:pt x="1002" y="3288"/>
                  <a:pt x="2905" y="0"/>
                </a:cubicBezTo>
              </a:path>
              <a:path w="21600" h="30912" stroke="0" extrusionOk="0">
                <a:moveTo>
                  <a:pt x="13670" y="30912"/>
                </a:moveTo>
                <a:cubicBezTo>
                  <a:pt x="5421" y="27656"/>
                  <a:pt x="0" y="19688"/>
                  <a:pt x="0" y="10820"/>
                </a:cubicBezTo>
                <a:cubicBezTo>
                  <a:pt x="-1" y="7020"/>
                  <a:pt x="1002" y="3288"/>
                  <a:pt x="2905" y="0"/>
                </a:cubicBezTo>
                <a:lnTo>
                  <a:pt x="21600" y="1082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740" name="Arc 212"/>
          <p:cNvSpPr>
            <a:spLocks/>
          </p:cNvSpPr>
          <p:nvPr/>
        </p:nvSpPr>
        <p:spPr bwMode="auto">
          <a:xfrm>
            <a:off x="668338" y="4221163"/>
            <a:ext cx="757237" cy="1079500"/>
          </a:xfrm>
          <a:custGeom>
            <a:avLst/>
            <a:gdLst>
              <a:gd name="T0" fmla="*/ 9290 w 21600"/>
              <a:gd name="T1" fmla="*/ 0 h 30794"/>
              <a:gd name="T2" fmla="*/ 685159 w 21600"/>
              <a:gd name="T3" fmla="*/ 1079500 h 30794"/>
              <a:gd name="T4" fmla="*/ 0 w 21600"/>
              <a:gd name="T5" fmla="*/ 757129 h 30794"/>
              <a:gd name="T6" fmla="*/ 0 60000 65536"/>
              <a:gd name="T7" fmla="*/ 0 60000 65536"/>
              <a:gd name="T8" fmla="*/ 0 60000 65536"/>
              <a:gd name="T9" fmla="*/ 0 w 21600"/>
              <a:gd name="T10" fmla="*/ 0 h 30794"/>
              <a:gd name="T11" fmla="*/ 21600 w 21600"/>
              <a:gd name="T12" fmla="*/ 30794 h 30794"/>
            </a:gdLst>
            <a:ahLst/>
            <a:cxnLst>
              <a:cxn ang="T6">
                <a:pos x="T0" y="T1"/>
              </a:cxn>
              <a:cxn ang="T7">
                <a:pos x="T2" y="T3"/>
              </a:cxn>
              <a:cxn ang="T8">
                <a:pos x="T4" y="T5"/>
              </a:cxn>
            </a:cxnLst>
            <a:rect l="T9" t="T10" r="T11" b="T12"/>
            <a:pathLst>
              <a:path w="21600" h="30794" fill="none" extrusionOk="0">
                <a:moveTo>
                  <a:pt x="265" y="-1"/>
                </a:moveTo>
                <a:cubicBezTo>
                  <a:pt x="12090" y="144"/>
                  <a:pt x="21600" y="9772"/>
                  <a:pt x="21600" y="21598"/>
                </a:cubicBezTo>
                <a:cubicBezTo>
                  <a:pt x="21600" y="24777"/>
                  <a:pt x="20898" y="27917"/>
                  <a:pt x="19544" y="30794"/>
                </a:cubicBezTo>
              </a:path>
              <a:path w="21600" h="30794" stroke="0" extrusionOk="0">
                <a:moveTo>
                  <a:pt x="265" y="-1"/>
                </a:moveTo>
                <a:cubicBezTo>
                  <a:pt x="12090" y="144"/>
                  <a:pt x="21600" y="9772"/>
                  <a:pt x="21600" y="21598"/>
                </a:cubicBezTo>
                <a:cubicBezTo>
                  <a:pt x="21600" y="24777"/>
                  <a:pt x="20898" y="27917"/>
                  <a:pt x="19544" y="30794"/>
                </a:cubicBezTo>
                <a:lnTo>
                  <a:pt x="0" y="21598"/>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741" name="Arc 213"/>
          <p:cNvSpPr>
            <a:spLocks/>
          </p:cNvSpPr>
          <p:nvPr/>
        </p:nvSpPr>
        <p:spPr bwMode="auto">
          <a:xfrm>
            <a:off x="2827338" y="4578350"/>
            <a:ext cx="3313112" cy="2606675"/>
          </a:xfrm>
          <a:custGeom>
            <a:avLst/>
            <a:gdLst>
              <a:gd name="T0" fmla="*/ 0 w 27448"/>
              <a:gd name="T1" fmla="*/ 1487856 h 21600"/>
              <a:gd name="T2" fmla="*/ 3313112 w 27448"/>
              <a:gd name="T3" fmla="*/ 182467 h 21600"/>
              <a:gd name="T4" fmla="*/ 2354835 w 27448"/>
              <a:gd name="T5" fmla="*/ 2606675 h 21600"/>
              <a:gd name="T6" fmla="*/ 0 60000 65536"/>
              <a:gd name="T7" fmla="*/ 0 60000 65536"/>
              <a:gd name="T8" fmla="*/ 0 60000 65536"/>
              <a:gd name="T9" fmla="*/ 0 w 27448"/>
              <a:gd name="T10" fmla="*/ 0 h 21600"/>
              <a:gd name="T11" fmla="*/ 27448 w 27448"/>
              <a:gd name="T12" fmla="*/ 21600 h 21600"/>
            </a:gdLst>
            <a:ahLst/>
            <a:cxnLst>
              <a:cxn ang="T6">
                <a:pos x="T0" y="T1"/>
              </a:cxn>
              <a:cxn ang="T7">
                <a:pos x="T2" y="T3"/>
              </a:cxn>
              <a:cxn ang="T8">
                <a:pos x="T4" y="T5"/>
              </a:cxn>
            </a:cxnLst>
            <a:rect l="T9" t="T10" r="T11" b="T12"/>
            <a:pathLst>
              <a:path w="27448" h="21600" fill="none" extrusionOk="0">
                <a:moveTo>
                  <a:pt x="-1" y="12328"/>
                </a:moveTo>
                <a:cubicBezTo>
                  <a:pt x="3578" y="4798"/>
                  <a:pt x="11171" y="-1"/>
                  <a:pt x="19509" y="0"/>
                </a:cubicBezTo>
                <a:cubicBezTo>
                  <a:pt x="22226" y="0"/>
                  <a:pt x="24920" y="512"/>
                  <a:pt x="27448" y="1511"/>
                </a:cubicBezTo>
              </a:path>
              <a:path w="27448" h="21600" stroke="0" extrusionOk="0">
                <a:moveTo>
                  <a:pt x="-1" y="12328"/>
                </a:moveTo>
                <a:cubicBezTo>
                  <a:pt x="3578" y="4798"/>
                  <a:pt x="11171" y="-1"/>
                  <a:pt x="19509" y="0"/>
                </a:cubicBezTo>
                <a:cubicBezTo>
                  <a:pt x="22226" y="0"/>
                  <a:pt x="24920" y="512"/>
                  <a:pt x="27448" y="1511"/>
                </a:cubicBezTo>
                <a:lnTo>
                  <a:pt x="19509" y="21600"/>
                </a:lnTo>
                <a:close/>
              </a:path>
            </a:pathLst>
          </a:custGeom>
          <a:noFill/>
          <a:ln w="19050">
            <a:solidFill>
              <a:schemeClr val="tx2"/>
            </a:solidFill>
            <a:round/>
            <a:headEnd/>
            <a:tailEnd type="triangle" w="med" len="med"/>
          </a:ln>
        </p:spPr>
        <p:txBody>
          <a:bodyPr lIns="82124" tIns="41061" rIns="82124" bIns="41061" anchor="ctr">
            <a:spAutoFit/>
          </a:bodyPr>
          <a:lstStyle/>
          <a:p>
            <a:pPr algn="l" eaLnBrk="1" hangingPunct="1"/>
            <a:endParaRPr lang="en-US"/>
          </a:p>
        </p:txBody>
      </p:sp>
      <p:sp>
        <p:nvSpPr>
          <p:cNvPr id="22743" name="Arc 215"/>
          <p:cNvSpPr>
            <a:spLocks/>
          </p:cNvSpPr>
          <p:nvPr/>
        </p:nvSpPr>
        <p:spPr bwMode="auto">
          <a:xfrm>
            <a:off x="2819400" y="2962275"/>
            <a:ext cx="4359275" cy="3497263"/>
          </a:xfrm>
          <a:custGeom>
            <a:avLst/>
            <a:gdLst>
              <a:gd name="T0" fmla="*/ 4359275 w 26928"/>
              <a:gd name="T1" fmla="*/ 2174779 h 21600"/>
              <a:gd name="T2" fmla="*/ 0 w 26928"/>
              <a:gd name="T3" fmla="*/ 3098802 h 21600"/>
              <a:gd name="T4" fmla="*/ 1620806 w 26928"/>
              <a:gd name="T5" fmla="*/ 0 h 21600"/>
              <a:gd name="T6" fmla="*/ 0 60000 65536"/>
              <a:gd name="T7" fmla="*/ 0 60000 65536"/>
              <a:gd name="T8" fmla="*/ 0 60000 65536"/>
              <a:gd name="T9" fmla="*/ 0 w 26928"/>
              <a:gd name="T10" fmla="*/ 0 h 21600"/>
              <a:gd name="T11" fmla="*/ 26928 w 26928"/>
              <a:gd name="T12" fmla="*/ 21600 h 21600"/>
            </a:gdLst>
            <a:ahLst/>
            <a:cxnLst>
              <a:cxn ang="T6">
                <a:pos x="T0" y="T1"/>
              </a:cxn>
              <a:cxn ang="T7">
                <a:pos x="T2" y="T3"/>
              </a:cxn>
              <a:cxn ang="T8">
                <a:pos x="T4" y="T5"/>
              </a:cxn>
            </a:cxnLst>
            <a:rect l="T9" t="T10" r="T11" b="T12"/>
            <a:pathLst>
              <a:path w="26928" h="21600" fill="none" extrusionOk="0">
                <a:moveTo>
                  <a:pt x="26927" y="13431"/>
                </a:moveTo>
                <a:cubicBezTo>
                  <a:pt x="22830" y="18592"/>
                  <a:pt x="16601" y="21599"/>
                  <a:pt x="10012" y="21600"/>
                </a:cubicBezTo>
                <a:cubicBezTo>
                  <a:pt x="6524" y="21600"/>
                  <a:pt x="3089" y="20755"/>
                  <a:pt x="-1" y="19139"/>
                </a:cubicBezTo>
              </a:path>
              <a:path w="26928" h="21600" stroke="0" extrusionOk="0">
                <a:moveTo>
                  <a:pt x="26927" y="13431"/>
                </a:moveTo>
                <a:cubicBezTo>
                  <a:pt x="22830" y="18592"/>
                  <a:pt x="16601" y="21599"/>
                  <a:pt x="10012" y="21600"/>
                </a:cubicBezTo>
                <a:cubicBezTo>
                  <a:pt x="6524" y="21600"/>
                  <a:pt x="3089" y="20755"/>
                  <a:pt x="-1" y="19139"/>
                </a:cubicBezTo>
                <a:lnTo>
                  <a:pt x="10012" y="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744" name="Arc 216"/>
          <p:cNvSpPr>
            <a:spLocks/>
          </p:cNvSpPr>
          <p:nvPr/>
        </p:nvSpPr>
        <p:spPr bwMode="auto">
          <a:xfrm>
            <a:off x="5657850" y="3571875"/>
            <a:ext cx="2376488" cy="3082925"/>
          </a:xfrm>
          <a:custGeom>
            <a:avLst/>
            <a:gdLst>
              <a:gd name="T0" fmla="*/ 209699 w 16614"/>
              <a:gd name="T1" fmla="*/ 0 h 21550"/>
              <a:gd name="T2" fmla="*/ 2376488 w 16614"/>
              <a:gd name="T3" fmla="*/ 1108279 h 21550"/>
              <a:gd name="T4" fmla="*/ 0 w 16614"/>
              <a:gd name="T5" fmla="*/ 3082925 h 21550"/>
              <a:gd name="T6" fmla="*/ 0 60000 65536"/>
              <a:gd name="T7" fmla="*/ 0 60000 65536"/>
              <a:gd name="T8" fmla="*/ 0 60000 65536"/>
              <a:gd name="T9" fmla="*/ 0 w 16614"/>
              <a:gd name="T10" fmla="*/ 0 h 21550"/>
              <a:gd name="T11" fmla="*/ 16614 w 16614"/>
              <a:gd name="T12" fmla="*/ 21550 h 21550"/>
            </a:gdLst>
            <a:ahLst/>
            <a:cxnLst>
              <a:cxn ang="T6">
                <a:pos x="T0" y="T1"/>
              </a:cxn>
              <a:cxn ang="T7">
                <a:pos x="T2" y="T3"/>
              </a:cxn>
              <a:cxn ang="T8">
                <a:pos x="T4" y="T5"/>
              </a:cxn>
            </a:cxnLst>
            <a:rect l="T9" t="T10" r="T11" b="T12"/>
            <a:pathLst>
              <a:path w="16614" h="21550" fill="none" extrusionOk="0">
                <a:moveTo>
                  <a:pt x="1466" y="-1"/>
                </a:moveTo>
                <a:cubicBezTo>
                  <a:pt x="7362" y="400"/>
                  <a:pt x="12837" y="3200"/>
                  <a:pt x="16614" y="7746"/>
                </a:cubicBezTo>
              </a:path>
              <a:path w="16614" h="21550" stroke="0" extrusionOk="0">
                <a:moveTo>
                  <a:pt x="1466" y="-1"/>
                </a:moveTo>
                <a:cubicBezTo>
                  <a:pt x="7362" y="400"/>
                  <a:pt x="12837" y="3200"/>
                  <a:pt x="16614" y="7746"/>
                </a:cubicBezTo>
                <a:lnTo>
                  <a:pt x="0" y="21550"/>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22745" name="Arc 217"/>
          <p:cNvSpPr>
            <a:spLocks/>
          </p:cNvSpPr>
          <p:nvPr/>
        </p:nvSpPr>
        <p:spPr bwMode="auto">
          <a:xfrm>
            <a:off x="8072438" y="4178300"/>
            <a:ext cx="703262" cy="1217613"/>
          </a:xfrm>
          <a:custGeom>
            <a:avLst/>
            <a:gdLst>
              <a:gd name="T0" fmla="*/ 465130 w 21600"/>
              <a:gd name="T1" fmla="*/ 0 h 37336"/>
              <a:gd name="T2" fmla="*/ 145113 w 21600"/>
              <a:gd name="T3" fmla="*/ 1217613 h 37336"/>
              <a:gd name="T4" fmla="*/ 0 w 21600"/>
              <a:gd name="T5" fmla="*/ 528352 h 37336"/>
              <a:gd name="T6" fmla="*/ 0 60000 65536"/>
              <a:gd name="T7" fmla="*/ 0 60000 65536"/>
              <a:gd name="T8" fmla="*/ 0 60000 65536"/>
              <a:gd name="T9" fmla="*/ 0 w 21600"/>
              <a:gd name="T10" fmla="*/ 0 h 37336"/>
              <a:gd name="T11" fmla="*/ 21600 w 21600"/>
              <a:gd name="T12" fmla="*/ 37336 h 37336"/>
            </a:gdLst>
            <a:ahLst/>
            <a:cxnLst>
              <a:cxn ang="T6">
                <a:pos x="T0" y="T1"/>
              </a:cxn>
              <a:cxn ang="T7">
                <a:pos x="T2" y="T3"/>
              </a:cxn>
              <a:cxn ang="T8">
                <a:pos x="T4" y="T5"/>
              </a:cxn>
            </a:cxnLst>
            <a:rect l="T9" t="T10" r="T11" b="T12"/>
            <a:pathLst>
              <a:path w="21600" h="37336" fill="none" extrusionOk="0">
                <a:moveTo>
                  <a:pt x="14285" y="0"/>
                </a:moveTo>
                <a:cubicBezTo>
                  <a:pt x="18936" y="4100"/>
                  <a:pt x="21600" y="10001"/>
                  <a:pt x="21600" y="16201"/>
                </a:cubicBezTo>
                <a:cubicBezTo>
                  <a:pt x="21600" y="26412"/>
                  <a:pt x="14448" y="35229"/>
                  <a:pt x="4457" y="37336"/>
                </a:cubicBezTo>
              </a:path>
              <a:path w="21600" h="37336" stroke="0" extrusionOk="0">
                <a:moveTo>
                  <a:pt x="14285" y="0"/>
                </a:moveTo>
                <a:cubicBezTo>
                  <a:pt x="18936" y="4100"/>
                  <a:pt x="21600" y="10001"/>
                  <a:pt x="21600" y="16201"/>
                </a:cubicBezTo>
                <a:cubicBezTo>
                  <a:pt x="21600" y="26412"/>
                  <a:pt x="14448" y="35229"/>
                  <a:pt x="4457" y="37336"/>
                </a:cubicBezTo>
                <a:lnTo>
                  <a:pt x="0" y="16201"/>
                </a:lnTo>
                <a:close/>
              </a:path>
            </a:pathLst>
          </a:custGeom>
          <a:noFill/>
          <a:ln w="19050">
            <a:solidFill>
              <a:schemeClr val="tx2"/>
            </a:solidFill>
            <a:round/>
            <a:headEnd type="triangle" w="med" len="med"/>
            <a:tailEnd/>
          </a:ln>
        </p:spPr>
        <p:txBody>
          <a:bodyPr lIns="82124" tIns="41061" rIns="82124" bIns="41061" anchor="ctr">
            <a:spAutoFit/>
          </a:bodyPr>
          <a:lstStyle/>
          <a:p>
            <a:pPr algn="l" eaLnBrk="1" hangingPunct="1"/>
            <a:endParaRPr lang="en-US"/>
          </a:p>
        </p:txBody>
      </p:sp>
      <p:sp>
        <p:nvSpPr>
          <p:cNvPr id="896134" name="Rectangle 4"/>
          <p:cNvSpPr>
            <a:spLocks noGrp="1" noChangeArrowheads="1"/>
          </p:cNvSpPr>
          <p:nvPr>
            <p:ph type="title"/>
          </p:nvPr>
        </p:nvSpPr>
        <p:spPr/>
        <p:txBody>
          <a:bodyPr lIns="82124" tIns="41061" rIns="82124" bIns="41061" anchor="b"/>
          <a:lstStyle/>
          <a:p>
            <a:r>
              <a:rPr lang="en-US"/>
              <a:t>The High-Tech Value </a:t>
            </a:r>
            <a:r>
              <a:rPr lang="en-US" i="1"/>
              <a:t>Network</a:t>
            </a:r>
          </a:p>
        </p:txBody>
      </p:sp>
      <p:sp>
        <p:nvSpPr>
          <p:cNvPr id="896135" name="Rectangle 5"/>
          <p:cNvSpPr>
            <a:spLocks noChangeArrowheads="1"/>
          </p:cNvSpPr>
          <p:nvPr/>
        </p:nvSpPr>
        <p:spPr bwMode="auto">
          <a:xfrm>
            <a:off x="2476500" y="4464050"/>
            <a:ext cx="2609850" cy="757238"/>
          </a:xfrm>
          <a:prstGeom prst="rect">
            <a:avLst/>
          </a:prstGeom>
          <a:noFill/>
          <a:ln w="9525">
            <a:noFill/>
            <a:miter lim="800000"/>
            <a:headEnd/>
            <a:tailEnd/>
          </a:ln>
        </p:spPr>
        <p:txBody>
          <a:bodyPr lIns="82124" tIns="41061" rIns="82124" bIns="41061"/>
          <a:lstStyle/>
          <a:p>
            <a:pPr algn="ctr" defTabSz="814388">
              <a:lnSpc>
                <a:spcPct val="90000"/>
              </a:lnSpc>
              <a:tabLst>
                <a:tab pos="4459288" algn="l"/>
              </a:tabLst>
            </a:pPr>
            <a:r>
              <a:rPr lang="en-US" sz="2000">
                <a:solidFill>
                  <a:schemeClr val="accent2"/>
                </a:solidFill>
              </a:rPr>
              <a:t>A complex web of </a:t>
            </a:r>
            <a:br>
              <a:rPr lang="en-US" sz="2000">
                <a:solidFill>
                  <a:schemeClr val="accent2"/>
                </a:solidFill>
              </a:rPr>
            </a:br>
            <a:r>
              <a:rPr lang="en-US" sz="2000">
                <a:solidFill>
                  <a:schemeClr val="accent2"/>
                </a:solidFill>
              </a:rPr>
              <a:t>global relationships </a:t>
            </a:r>
            <a:br>
              <a:rPr lang="en-US" sz="2000">
                <a:solidFill>
                  <a:schemeClr val="accent2"/>
                </a:solidFill>
              </a:rPr>
            </a:br>
            <a:r>
              <a:rPr lang="en-US" sz="2000">
                <a:solidFill>
                  <a:schemeClr val="accent2"/>
                </a:solidFill>
              </a:rPr>
              <a:t>and dependencies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22630"/>
                                        </p:tgtEl>
                                        <p:attrNameLst>
                                          <p:attrName>style.visibility</p:attrName>
                                        </p:attrNameLst>
                                      </p:cBhvr>
                                      <p:to>
                                        <p:strVal val="visible"/>
                                      </p:to>
                                    </p:set>
                                    <p:animEffect transition="in" filter="fade">
                                      <p:cBhvr>
                                        <p:cTn id="61" dur="1000"/>
                                        <p:tgtEl>
                                          <p:spTgt spid="22630"/>
                                        </p:tgtEl>
                                      </p:cBhvr>
                                    </p:animEffect>
                                  </p:childTnLst>
                                </p:cTn>
                              </p:par>
                              <p:par>
                                <p:cTn id="62" presetID="10" presetClass="entr" presetSubtype="0" fill="hold" nodeType="withEffect">
                                  <p:stCondLst>
                                    <p:cond delay="0"/>
                                  </p:stCondLst>
                                  <p:childTnLst>
                                    <p:set>
                                      <p:cBhvr>
                                        <p:cTn id="63" dur="1" fill="hold">
                                          <p:stCondLst>
                                            <p:cond delay="0"/>
                                          </p:stCondLst>
                                        </p:cTn>
                                        <p:tgtEl>
                                          <p:spTgt spid="22631"/>
                                        </p:tgtEl>
                                        <p:attrNameLst>
                                          <p:attrName>style.visibility</p:attrName>
                                        </p:attrNameLst>
                                      </p:cBhvr>
                                      <p:to>
                                        <p:strVal val="visible"/>
                                      </p:to>
                                    </p:set>
                                    <p:animEffect transition="in" filter="fade">
                                      <p:cBhvr>
                                        <p:cTn id="64" dur="1000"/>
                                        <p:tgtEl>
                                          <p:spTgt spid="22631"/>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childTnLst>
                                </p:cTn>
                              </p:par>
                              <p:par>
                                <p:cTn id="68" presetID="10" presetClass="entr" presetSubtype="0" fill="hold" nodeType="withEffect">
                                  <p:stCondLst>
                                    <p:cond delay="0"/>
                                  </p:stCondLst>
                                  <p:childTnLst>
                                    <p:set>
                                      <p:cBhvr>
                                        <p:cTn id="69" dur="1" fill="hold">
                                          <p:stCondLst>
                                            <p:cond delay="0"/>
                                          </p:stCondLst>
                                        </p:cTn>
                                        <p:tgtEl>
                                          <p:spTgt spid="22627"/>
                                        </p:tgtEl>
                                        <p:attrNameLst>
                                          <p:attrName>style.visibility</p:attrName>
                                        </p:attrNameLst>
                                      </p:cBhvr>
                                      <p:to>
                                        <p:strVal val="visible"/>
                                      </p:to>
                                    </p:set>
                                    <p:animEffect transition="in" filter="fade">
                                      <p:cBhvr>
                                        <p:cTn id="70" dur="1000"/>
                                        <p:tgtEl>
                                          <p:spTgt spid="22627"/>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2624"/>
                                        </p:tgtEl>
                                        <p:attrNameLst>
                                          <p:attrName>style.visibility</p:attrName>
                                        </p:attrNameLst>
                                      </p:cBhvr>
                                      <p:to>
                                        <p:strVal val="visible"/>
                                      </p:to>
                                    </p:set>
                                    <p:animEffect transition="in" filter="fade">
                                      <p:cBhvr>
                                        <p:cTn id="79" dur="1000"/>
                                        <p:tgtEl>
                                          <p:spTgt spid="22624"/>
                                        </p:tgtEl>
                                      </p:cBhvr>
                                    </p:animEffect>
                                  </p:childTnLst>
                                </p:cTn>
                              </p:par>
                              <p:par>
                                <p:cTn id="80" presetID="10"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childTnLst>
                                </p:cTn>
                              </p:par>
                              <p:par>
                                <p:cTn id="83" presetID="10"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childTnLst>
                                </p:cTn>
                              </p:par>
                              <p:par>
                                <p:cTn id="89" presetID="10"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par>
                                <p:cTn id="92" presetID="10" presetClass="entr" presetSubtype="0" fill="hold" nodeType="withEffect">
                                  <p:stCondLst>
                                    <p:cond delay="0"/>
                                  </p:stCondLst>
                                  <p:childTnLst>
                                    <p:set>
                                      <p:cBhvr>
                                        <p:cTn id="93" dur="1" fill="hold">
                                          <p:stCondLst>
                                            <p:cond delay="0"/>
                                          </p:stCondLst>
                                        </p:cTn>
                                        <p:tgtEl>
                                          <p:spTgt spid="22628"/>
                                        </p:tgtEl>
                                        <p:attrNameLst>
                                          <p:attrName>style.visibility</p:attrName>
                                        </p:attrNameLst>
                                      </p:cBhvr>
                                      <p:to>
                                        <p:strVal val="visible"/>
                                      </p:to>
                                    </p:set>
                                    <p:animEffect transition="in" filter="fade">
                                      <p:cBhvr>
                                        <p:cTn id="94" dur="1000"/>
                                        <p:tgtEl>
                                          <p:spTgt spid="22628"/>
                                        </p:tgtEl>
                                      </p:cBhvr>
                                    </p:animEffect>
                                  </p:childTnLst>
                                </p:cTn>
                              </p:par>
                              <p:par>
                                <p:cTn id="95" presetID="10" presetClass="entr" presetSubtype="0"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childTnLst>
                                </p:cTn>
                              </p:par>
                              <p:par>
                                <p:cTn id="98" presetID="10" presetClass="entr" presetSubtype="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childTnLst>
                                </p:cTn>
                              </p:par>
                              <p:par>
                                <p:cTn id="101" presetID="10" presetClass="entr" presetSubtype="0"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childTnLst>
                                </p:cTn>
                              </p:par>
                              <p:par>
                                <p:cTn id="104" presetID="10" presetClass="entr" presetSubtype="0" fill="hold" nodeType="withEffect">
                                  <p:stCondLst>
                                    <p:cond delay="0"/>
                                  </p:stCondLst>
                                  <p:childTnLst>
                                    <p:set>
                                      <p:cBhvr>
                                        <p:cTn id="105" dur="1" fill="hold">
                                          <p:stCondLst>
                                            <p:cond delay="0"/>
                                          </p:stCondLst>
                                        </p:cTn>
                                        <p:tgtEl>
                                          <p:spTgt spid="22629"/>
                                        </p:tgtEl>
                                        <p:attrNameLst>
                                          <p:attrName>style.visibility</p:attrName>
                                        </p:attrNameLst>
                                      </p:cBhvr>
                                      <p:to>
                                        <p:strVal val="visible"/>
                                      </p:to>
                                    </p:set>
                                    <p:animEffect transition="in" filter="fade">
                                      <p:cBhvr>
                                        <p:cTn id="106" dur="1000"/>
                                        <p:tgtEl>
                                          <p:spTgt spid="22629"/>
                                        </p:tgtEl>
                                      </p:cBhvr>
                                    </p:animEffect>
                                  </p:childTnLst>
                                </p:cTn>
                              </p:par>
                              <p:par>
                                <p:cTn id="107" presetID="10" presetClass="entr" presetSubtype="0" fill="hold" nodeType="withEffect">
                                  <p:stCondLst>
                                    <p:cond delay="0"/>
                                  </p:stCondLst>
                                  <p:childTnLst>
                                    <p:set>
                                      <p:cBhvr>
                                        <p:cTn id="108" dur="1" fill="hold">
                                          <p:stCondLst>
                                            <p:cond delay="0"/>
                                          </p:stCondLst>
                                        </p:cTn>
                                        <p:tgtEl>
                                          <p:spTgt spid="22632"/>
                                        </p:tgtEl>
                                        <p:attrNameLst>
                                          <p:attrName>style.visibility</p:attrName>
                                        </p:attrNameLst>
                                      </p:cBhvr>
                                      <p:to>
                                        <p:strVal val="visible"/>
                                      </p:to>
                                    </p:set>
                                    <p:animEffect transition="in" filter="fade">
                                      <p:cBhvr>
                                        <p:cTn id="109" dur="1000"/>
                                        <p:tgtEl>
                                          <p:spTgt spid="22632"/>
                                        </p:tgtEl>
                                      </p:cBhvr>
                                    </p:animEffect>
                                  </p:childTnLst>
                                </p:cTn>
                              </p:par>
                              <p:par>
                                <p:cTn id="110" presetID="10" presetClass="entr" presetSubtype="0"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2650"/>
                                        </p:tgtEl>
                                        <p:attrNameLst>
                                          <p:attrName>style.visibility</p:attrName>
                                        </p:attrNameLst>
                                      </p:cBhvr>
                                      <p:to>
                                        <p:strVal val="visible"/>
                                      </p:to>
                                    </p:set>
                                    <p:animEffect transition="in" filter="wipe(up)">
                                      <p:cBhvr>
                                        <p:cTn id="117" dur="1000"/>
                                        <p:tgtEl>
                                          <p:spTgt spid="22650"/>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22652"/>
                                        </p:tgtEl>
                                        <p:attrNameLst>
                                          <p:attrName>style.visibility</p:attrName>
                                        </p:attrNameLst>
                                      </p:cBhvr>
                                      <p:to>
                                        <p:strVal val="visible"/>
                                      </p:to>
                                    </p:set>
                                    <p:animEffect transition="in" filter="wipe(up)">
                                      <p:cBhvr>
                                        <p:cTn id="120" dur="1000"/>
                                        <p:tgtEl>
                                          <p:spTgt spid="22652"/>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22653"/>
                                        </p:tgtEl>
                                        <p:attrNameLst>
                                          <p:attrName>style.visibility</p:attrName>
                                        </p:attrNameLst>
                                      </p:cBhvr>
                                      <p:to>
                                        <p:strVal val="visible"/>
                                      </p:to>
                                    </p:set>
                                    <p:animEffect transition="in" filter="wipe(up)">
                                      <p:cBhvr>
                                        <p:cTn id="123" dur="1000"/>
                                        <p:tgtEl>
                                          <p:spTgt spid="22653"/>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22659"/>
                                        </p:tgtEl>
                                        <p:attrNameLst>
                                          <p:attrName>style.visibility</p:attrName>
                                        </p:attrNameLst>
                                      </p:cBhvr>
                                      <p:to>
                                        <p:strVal val="visible"/>
                                      </p:to>
                                    </p:set>
                                    <p:animEffect transition="in" filter="wipe(up)">
                                      <p:cBhvr>
                                        <p:cTn id="126" dur="1000"/>
                                        <p:tgtEl>
                                          <p:spTgt spid="22659"/>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2658"/>
                                        </p:tgtEl>
                                        <p:attrNameLst>
                                          <p:attrName>style.visibility</p:attrName>
                                        </p:attrNameLst>
                                      </p:cBhvr>
                                      <p:to>
                                        <p:strVal val="visible"/>
                                      </p:to>
                                    </p:set>
                                    <p:animEffect transition="in" filter="wipe(right)">
                                      <p:cBhvr>
                                        <p:cTn id="129" dur="1000"/>
                                        <p:tgtEl>
                                          <p:spTgt spid="22658"/>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22656"/>
                                        </p:tgtEl>
                                        <p:attrNameLst>
                                          <p:attrName>style.visibility</p:attrName>
                                        </p:attrNameLst>
                                      </p:cBhvr>
                                      <p:to>
                                        <p:strVal val="visible"/>
                                      </p:to>
                                    </p:set>
                                    <p:animEffect transition="in" filter="wipe(right)">
                                      <p:cBhvr>
                                        <p:cTn id="132" dur="1000"/>
                                        <p:tgtEl>
                                          <p:spTgt spid="22656"/>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2657"/>
                                        </p:tgtEl>
                                        <p:attrNameLst>
                                          <p:attrName>style.visibility</p:attrName>
                                        </p:attrNameLst>
                                      </p:cBhvr>
                                      <p:to>
                                        <p:strVal val="visible"/>
                                      </p:to>
                                    </p:set>
                                    <p:animEffect transition="in" filter="wipe(right)">
                                      <p:cBhvr>
                                        <p:cTn id="135" dur="1000"/>
                                        <p:tgtEl>
                                          <p:spTgt spid="22657"/>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22655"/>
                                        </p:tgtEl>
                                        <p:attrNameLst>
                                          <p:attrName>style.visibility</p:attrName>
                                        </p:attrNameLst>
                                      </p:cBhvr>
                                      <p:to>
                                        <p:strVal val="visible"/>
                                      </p:to>
                                    </p:set>
                                    <p:animEffect transition="in" filter="wipe(right)">
                                      <p:cBhvr>
                                        <p:cTn id="138" dur="1000"/>
                                        <p:tgtEl>
                                          <p:spTgt spid="22655"/>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22660"/>
                                        </p:tgtEl>
                                        <p:attrNameLst>
                                          <p:attrName>style.visibility</p:attrName>
                                        </p:attrNameLst>
                                      </p:cBhvr>
                                      <p:to>
                                        <p:strVal val="visible"/>
                                      </p:to>
                                    </p:set>
                                    <p:animEffect transition="in" filter="wipe(left)">
                                      <p:cBhvr>
                                        <p:cTn id="141" dur="1000"/>
                                        <p:tgtEl>
                                          <p:spTgt spid="2266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22661"/>
                                        </p:tgtEl>
                                        <p:attrNameLst>
                                          <p:attrName>style.visibility</p:attrName>
                                        </p:attrNameLst>
                                      </p:cBhvr>
                                      <p:to>
                                        <p:strVal val="visible"/>
                                      </p:to>
                                    </p:set>
                                    <p:animEffect transition="in" filter="wipe(left)">
                                      <p:cBhvr>
                                        <p:cTn id="144" dur="1000"/>
                                        <p:tgtEl>
                                          <p:spTgt spid="22661"/>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2654"/>
                                        </p:tgtEl>
                                        <p:attrNameLst>
                                          <p:attrName>style.visibility</p:attrName>
                                        </p:attrNameLst>
                                      </p:cBhvr>
                                      <p:to>
                                        <p:strVal val="visible"/>
                                      </p:to>
                                    </p:set>
                                    <p:animEffect transition="in" filter="wipe(down)">
                                      <p:cBhvr>
                                        <p:cTn id="147" dur="1000"/>
                                        <p:tgtEl>
                                          <p:spTgt spid="22654"/>
                                        </p:tgtEl>
                                      </p:cBhvr>
                                    </p:animEffect>
                                  </p:childTnLst>
                                </p:cTn>
                              </p:par>
                              <p:par>
                                <p:cTn id="148" presetID="22" presetClass="entr" presetSubtype="2" fill="hold" grpId="0" nodeType="withEffect">
                                  <p:stCondLst>
                                    <p:cond delay="0"/>
                                  </p:stCondLst>
                                  <p:childTnLst>
                                    <p:set>
                                      <p:cBhvr>
                                        <p:cTn id="149" dur="1" fill="hold">
                                          <p:stCondLst>
                                            <p:cond delay="0"/>
                                          </p:stCondLst>
                                        </p:cTn>
                                        <p:tgtEl>
                                          <p:spTgt spid="22738"/>
                                        </p:tgtEl>
                                        <p:attrNameLst>
                                          <p:attrName>style.visibility</p:attrName>
                                        </p:attrNameLst>
                                      </p:cBhvr>
                                      <p:to>
                                        <p:strVal val="visible"/>
                                      </p:to>
                                    </p:set>
                                    <p:animEffect transition="in" filter="wipe(right)">
                                      <p:cBhvr>
                                        <p:cTn id="150" dur="1000"/>
                                        <p:tgtEl>
                                          <p:spTgt spid="22738"/>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22739"/>
                                        </p:tgtEl>
                                        <p:attrNameLst>
                                          <p:attrName>style.visibility</p:attrName>
                                        </p:attrNameLst>
                                      </p:cBhvr>
                                      <p:to>
                                        <p:strVal val="visible"/>
                                      </p:to>
                                    </p:set>
                                    <p:animEffect transition="in" filter="wipe(up)">
                                      <p:cBhvr>
                                        <p:cTn id="153" dur="1000"/>
                                        <p:tgtEl>
                                          <p:spTgt spid="22739"/>
                                        </p:tgtEl>
                                      </p:cBhvr>
                                    </p:animEffect>
                                  </p:childTnLst>
                                </p:cTn>
                              </p:par>
                              <p:par>
                                <p:cTn id="154" presetID="22" presetClass="entr" presetSubtype="2" fill="hold" grpId="0" nodeType="withEffect">
                                  <p:stCondLst>
                                    <p:cond delay="0"/>
                                  </p:stCondLst>
                                  <p:childTnLst>
                                    <p:set>
                                      <p:cBhvr>
                                        <p:cTn id="155" dur="1" fill="hold">
                                          <p:stCondLst>
                                            <p:cond delay="0"/>
                                          </p:stCondLst>
                                        </p:cTn>
                                        <p:tgtEl>
                                          <p:spTgt spid="22740"/>
                                        </p:tgtEl>
                                        <p:attrNameLst>
                                          <p:attrName>style.visibility</p:attrName>
                                        </p:attrNameLst>
                                      </p:cBhvr>
                                      <p:to>
                                        <p:strVal val="visible"/>
                                      </p:to>
                                    </p:set>
                                    <p:animEffect transition="in" filter="wipe(right)">
                                      <p:cBhvr>
                                        <p:cTn id="156" dur="1000"/>
                                        <p:tgtEl>
                                          <p:spTgt spid="22740"/>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22741"/>
                                        </p:tgtEl>
                                        <p:attrNameLst>
                                          <p:attrName>style.visibility</p:attrName>
                                        </p:attrNameLst>
                                      </p:cBhvr>
                                      <p:to>
                                        <p:strVal val="visible"/>
                                      </p:to>
                                    </p:set>
                                    <p:animEffect transition="in" filter="wipe(left)">
                                      <p:cBhvr>
                                        <p:cTn id="159" dur="1000"/>
                                        <p:tgtEl>
                                          <p:spTgt spid="22741"/>
                                        </p:tgtEl>
                                      </p:cBhvr>
                                    </p:animEffect>
                                  </p:childTnLst>
                                </p:cTn>
                              </p:par>
                              <p:par>
                                <p:cTn id="160" presetID="22" presetClass="entr" presetSubtype="1" fill="hold" grpId="0" nodeType="withEffect">
                                  <p:stCondLst>
                                    <p:cond delay="0"/>
                                  </p:stCondLst>
                                  <p:childTnLst>
                                    <p:set>
                                      <p:cBhvr>
                                        <p:cTn id="161" dur="1" fill="hold">
                                          <p:stCondLst>
                                            <p:cond delay="0"/>
                                          </p:stCondLst>
                                        </p:cTn>
                                        <p:tgtEl>
                                          <p:spTgt spid="22743"/>
                                        </p:tgtEl>
                                        <p:attrNameLst>
                                          <p:attrName>style.visibility</p:attrName>
                                        </p:attrNameLst>
                                      </p:cBhvr>
                                      <p:to>
                                        <p:strVal val="visible"/>
                                      </p:to>
                                    </p:set>
                                    <p:animEffect transition="in" filter="wipe(up)">
                                      <p:cBhvr>
                                        <p:cTn id="162" dur="1000"/>
                                        <p:tgtEl>
                                          <p:spTgt spid="22743"/>
                                        </p:tgtEl>
                                      </p:cBhvr>
                                    </p:animEffect>
                                  </p:childTnLst>
                                </p:cTn>
                              </p:par>
                              <p:par>
                                <p:cTn id="163" presetID="22" presetClass="entr" presetSubtype="2" fill="hold" grpId="0" nodeType="withEffect">
                                  <p:stCondLst>
                                    <p:cond delay="0"/>
                                  </p:stCondLst>
                                  <p:childTnLst>
                                    <p:set>
                                      <p:cBhvr>
                                        <p:cTn id="164" dur="1" fill="hold">
                                          <p:stCondLst>
                                            <p:cond delay="0"/>
                                          </p:stCondLst>
                                        </p:cTn>
                                        <p:tgtEl>
                                          <p:spTgt spid="22744"/>
                                        </p:tgtEl>
                                        <p:attrNameLst>
                                          <p:attrName>style.visibility</p:attrName>
                                        </p:attrNameLst>
                                      </p:cBhvr>
                                      <p:to>
                                        <p:strVal val="visible"/>
                                      </p:to>
                                    </p:set>
                                    <p:animEffect transition="in" filter="wipe(right)">
                                      <p:cBhvr>
                                        <p:cTn id="165" dur="1000"/>
                                        <p:tgtEl>
                                          <p:spTgt spid="22744"/>
                                        </p:tgtEl>
                                      </p:cBhvr>
                                    </p:animEffect>
                                  </p:childTnLst>
                                </p:cTn>
                              </p:par>
                              <p:par>
                                <p:cTn id="166" presetID="22" presetClass="entr" presetSubtype="2" fill="hold" grpId="0" nodeType="withEffect">
                                  <p:stCondLst>
                                    <p:cond delay="0"/>
                                  </p:stCondLst>
                                  <p:childTnLst>
                                    <p:set>
                                      <p:cBhvr>
                                        <p:cTn id="167" dur="1" fill="hold">
                                          <p:stCondLst>
                                            <p:cond delay="0"/>
                                          </p:stCondLst>
                                        </p:cTn>
                                        <p:tgtEl>
                                          <p:spTgt spid="22745"/>
                                        </p:tgtEl>
                                        <p:attrNameLst>
                                          <p:attrName>style.visibility</p:attrName>
                                        </p:attrNameLst>
                                      </p:cBhvr>
                                      <p:to>
                                        <p:strVal val="visible"/>
                                      </p:to>
                                    </p:set>
                                    <p:animEffect transition="in" filter="wipe(right)">
                                      <p:cBhvr>
                                        <p:cTn id="168" dur="1000"/>
                                        <p:tgtEl>
                                          <p:spTgt spid="2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50" grpId="0" animBg="1"/>
      <p:bldP spid="22652" grpId="0" animBg="1"/>
      <p:bldP spid="22653" grpId="0" animBg="1"/>
      <p:bldP spid="22654" grpId="0" animBg="1"/>
      <p:bldP spid="22655" grpId="0" animBg="1"/>
      <p:bldP spid="22656" grpId="0" animBg="1"/>
      <p:bldP spid="22657" grpId="0" animBg="1"/>
      <p:bldP spid="22658" grpId="0" animBg="1"/>
      <p:bldP spid="22659" grpId="0" animBg="1"/>
      <p:bldP spid="22660" grpId="0" animBg="1"/>
      <p:bldP spid="22661" grpId="0" animBg="1"/>
      <p:bldP spid="22738" grpId="0" animBg="1"/>
      <p:bldP spid="22739" grpId="0" animBg="1"/>
      <p:bldP spid="22740" grpId="0" animBg="1"/>
      <p:bldP spid="22741" grpId="0" animBg="1"/>
      <p:bldP spid="22743" grpId="0" animBg="1"/>
      <p:bldP spid="22744" grpId="0" animBg="1"/>
      <p:bldP spid="227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2"/>
          <p:cNvSpPr>
            <a:spLocks noGrp="1"/>
          </p:cNvSpPr>
          <p:nvPr>
            <p:ph type="sldNum" sz="quarter" idx="10"/>
          </p:nvPr>
        </p:nvSpPr>
        <p:spPr/>
        <p:txBody>
          <a:bodyPr/>
          <a:lstStyle/>
          <a:p>
            <a:r>
              <a:rPr lang="en-US"/>
              <a:t> © 2007 AMR Research, Inc.   |   Page </a:t>
            </a:r>
            <a:fld id="{9EBB0C99-44F0-453E-AB2F-1B704A57FD3C}" type="slidenum">
              <a:rPr lang="en-US" sz="1200"/>
              <a:pPr/>
              <a:t>21</a:t>
            </a:fld>
            <a:endParaRPr lang="en-US" sz="1200"/>
          </a:p>
        </p:txBody>
      </p:sp>
      <p:sp>
        <p:nvSpPr>
          <p:cNvPr id="800770" name="AutoShape 7"/>
          <p:cNvSpPr>
            <a:spLocks noChangeArrowheads="1"/>
          </p:cNvSpPr>
          <p:nvPr/>
        </p:nvSpPr>
        <p:spPr bwMode="auto">
          <a:xfrm>
            <a:off x="7366000" y="4895850"/>
            <a:ext cx="685800" cy="838200"/>
          </a:xfrm>
          <a:prstGeom prst="roundRect">
            <a:avLst>
              <a:gd name="adj" fmla="val 16667"/>
            </a:avLst>
          </a:prstGeom>
          <a:solidFill>
            <a:schemeClr val="tx2"/>
          </a:solidFill>
          <a:ln w="9525">
            <a:solidFill>
              <a:schemeClr val="tx1"/>
            </a:solidFill>
            <a:round/>
            <a:headEnd/>
            <a:tailEnd/>
          </a:ln>
        </p:spPr>
        <p:txBody>
          <a:bodyPr wrap="none" anchor="ctr"/>
          <a:lstStyle/>
          <a:p>
            <a:pPr algn="l"/>
            <a:r>
              <a:rPr lang="en-US" sz="2000" b="1">
                <a:solidFill>
                  <a:schemeClr val="bg1"/>
                </a:solidFill>
              </a:rPr>
              <a:t>Mfg</a:t>
            </a:r>
          </a:p>
          <a:p>
            <a:pPr algn="l"/>
            <a:r>
              <a:rPr lang="en-US" sz="2000" b="1">
                <a:solidFill>
                  <a:schemeClr val="bg1"/>
                </a:solidFill>
              </a:rPr>
              <a:t>Ops</a:t>
            </a:r>
          </a:p>
        </p:txBody>
      </p:sp>
      <p:sp>
        <p:nvSpPr>
          <p:cNvPr id="800771" name="AutoShape 7"/>
          <p:cNvSpPr>
            <a:spLocks noChangeArrowheads="1"/>
          </p:cNvSpPr>
          <p:nvPr/>
        </p:nvSpPr>
        <p:spPr bwMode="auto">
          <a:xfrm>
            <a:off x="7150100" y="5013325"/>
            <a:ext cx="685800" cy="838200"/>
          </a:xfrm>
          <a:prstGeom prst="roundRect">
            <a:avLst>
              <a:gd name="adj" fmla="val 16667"/>
            </a:avLst>
          </a:prstGeom>
          <a:solidFill>
            <a:schemeClr val="tx2"/>
          </a:solidFill>
          <a:ln w="9525">
            <a:solidFill>
              <a:schemeClr val="tx1"/>
            </a:solidFill>
            <a:round/>
            <a:headEnd/>
            <a:tailEnd/>
          </a:ln>
        </p:spPr>
        <p:txBody>
          <a:bodyPr wrap="none" anchor="ctr"/>
          <a:lstStyle/>
          <a:p>
            <a:pPr algn="l"/>
            <a:r>
              <a:rPr lang="en-US" sz="2000" b="1">
                <a:solidFill>
                  <a:schemeClr val="bg1"/>
                </a:solidFill>
              </a:rPr>
              <a:t>Mfg</a:t>
            </a:r>
          </a:p>
          <a:p>
            <a:pPr algn="l"/>
            <a:r>
              <a:rPr lang="en-US" sz="2000" b="1">
                <a:solidFill>
                  <a:schemeClr val="bg1"/>
                </a:solidFill>
              </a:rPr>
              <a:t>Ops</a:t>
            </a:r>
          </a:p>
        </p:txBody>
      </p:sp>
      <p:sp>
        <p:nvSpPr>
          <p:cNvPr id="800772" name="Slide Number Placeholder 2"/>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A75E2324-74F6-47C4-A888-F6A70A2F9C2A}" type="slidenum">
              <a:rPr lang="en-US" sz="800">
                <a:solidFill>
                  <a:schemeClr val="bg1"/>
                </a:solidFill>
              </a:rPr>
              <a:pPr/>
              <a:t>21</a:t>
            </a:fld>
            <a:endParaRPr lang="en-US" sz="800">
              <a:solidFill>
                <a:schemeClr val="bg1"/>
              </a:solidFill>
            </a:endParaRPr>
          </a:p>
        </p:txBody>
      </p:sp>
      <p:sp>
        <p:nvSpPr>
          <p:cNvPr id="800773" name="AutoShape 2"/>
          <p:cNvSpPr>
            <a:spLocks noChangeArrowheads="1"/>
          </p:cNvSpPr>
          <p:nvPr/>
        </p:nvSpPr>
        <p:spPr bwMode="auto">
          <a:xfrm>
            <a:off x="228600" y="1295400"/>
            <a:ext cx="8610600" cy="5029200"/>
          </a:xfrm>
          <a:prstGeom prst="roundRect">
            <a:avLst>
              <a:gd name="adj" fmla="val 16667"/>
            </a:avLst>
          </a:prstGeom>
          <a:noFill/>
          <a:ln w="28575">
            <a:solidFill>
              <a:srgbClr val="CC6600"/>
            </a:solidFill>
            <a:round/>
            <a:headEnd/>
            <a:tailEnd/>
          </a:ln>
        </p:spPr>
        <p:txBody>
          <a:bodyPr wrap="none" anchor="b" anchorCtr="1"/>
          <a:lstStyle/>
          <a:p>
            <a:pPr algn="ctr"/>
            <a:endParaRPr lang="en-US"/>
          </a:p>
        </p:txBody>
      </p:sp>
      <p:sp>
        <p:nvSpPr>
          <p:cNvPr id="800774" name="AutoShape 3"/>
          <p:cNvSpPr>
            <a:spLocks noChangeArrowheads="1"/>
          </p:cNvSpPr>
          <p:nvPr/>
        </p:nvSpPr>
        <p:spPr bwMode="auto">
          <a:xfrm>
            <a:off x="990600" y="2819400"/>
            <a:ext cx="6781800" cy="1371600"/>
          </a:xfrm>
          <a:prstGeom prst="roundRect">
            <a:avLst>
              <a:gd name="adj" fmla="val 16667"/>
            </a:avLst>
          </a:prstGeom>
          <a:solidFill>
            <a:srgbClr val="D99337"/>
          </a:solidFill>
          <a:ln w="9525">
            <a:solidFill>
              <a:schemeClr val="tx1"/>
            </a:solidFill>
            <a:round/>
            <a:headEnd/>
            <a:tailEnd/>
          </a:ln>
        </p:spPr>
        <p:txBody>
          <a:bodyPr wrap="none" anchor="b" anchorCtr="1"/>
          <a:lstStyle/>
          <a:p>
            <a:pPr algn="ctr"/>
            <a:endParaRPr lang="en-US" sz="1400">
              <a:solidFill>
                <a:schemeClr val="tx2"/>
              </a:solidFill>
            </a:endParaRPr>
          </a:p>
        </p:txBody>
      </p:sp>
      <p:sp>
        <p:nvSpPr>
          <p:cNvPr id="800775" name="Rectangle 4"/>
          <p:cNvSpPr>
            <a:spLocks noGrp="1" noChangeArrowheads="1"/>
          </p:cNvSpPr>
          <p:nvPr>
            <p:ph type="title"/>
          </p:nvPr>
        </p:nvSpPr>
        <p:spPr/>
        <p:txBody>
          <a:bodyPr/>
          <a:lstStyle/>
          <a:p>
            <a:r>
              <a:rPr lang="en-US" sz="2400"/>
              <a:t>But, Enterprise SOA – </a:t>
            </a:r>
            <a:r>
              <a:rPr lang="en-US" sz="2400" i="1"/>
              <a:t>Still</a:t>
            </a:r>
            <a:r>
              <a:rPr lang="en-US" sz="2400"/>
              <a:t> A Work in Progress…</a:t>
            </a:r>
          </a:p>
        </p:txBody>
      </p:sp>
      <p:sp>
        <p:nvSpPr>
          <p:cNvPr id="800776" name="AutoShape 5"/>
          <p:cNvSpPr>
            <a:spLocks noChangeArrowheads="1"/>
          </p:cNvSpPr>
          <p:nvPr/>
        </p:nvSpPr>
        <p:spPr bwMode="auto">
          <a:xfrm>
            <a:off x="990600" y="4368800"/>
            <a:ext cx="6705600" cy="533400"/>
          </a:xfrm>
          <a:prstGeom prst="roundRect">
            <a:avLst>
              <a:gd name="adj" fmla="val 16667"/>
            </a:avLst>
          </a:prstGeom>
          <a:solidFill>
            <a:srgbClr val="D99337"/>
          </a:solidFill>
          <a:ln w="9525">
            <a:solidFill>
              <a:schemeClr val="tx1"/>
            </a:solidFill>
            <a:round/>
            <a:headEnd/>
            <a:tailEnd/>
          </a:ln>
        </p:spPr>
        <p:txBody>
          <a:bodyPr wrap="none" anchor="ctr"/>
          <a:lstStyle/>
          <a:p>
            <a:pPr algn="ctr"/>
            <a:r>
              <a:rPr lang="en-US">
                <a:solidFill>
                  <a:schemeClr val="tx2"/>
                </a:solidFill>
              </a:rPr>
              <a:t>ESB</a:t>
            </a:r>
          </a:p>
        </p:txBody>
      </p:sp>
      <p:sp>
        <p:nvSpPr>
          <p:cNvPr id="800777" name="AutoShape 7"/>
          <p:cNvSpPr>
            <a:spLocks noChangeArrowheads="1"/>
          </p:cNvSpPr>
          <p:nvPr/>
        </p:nvSpPr>
        <p:spPr bwMode="auto">
          <a:xfrm>
            <a:off x="6934200" y="5130800"/>
            <a:ext cx="685800" cy="838200"/>
          </a:xfrm>
          <a:prstGeom prst="roundRect">
            <a:avLst>
              <a:gd name="adj" fmla="val 16667"/>
            </a:avLst>
          </a:prstGeom>
          <a:solidFill>
            <a:schemeClr val="tx2"/>
          </a:solidFill>
          <a:ln w="9525">
            <a:solidFill>
              <a:schemeClr val="tx1"/>
            </a:solidFill>
            <a:round/>
            <a:headEnd/>
            <a:tailEnd/>
          </a:ln>
        </p:spPr>
        <p:txBody>
          <a:bodyPr wrap="none" anchor="ctr"/>
          <a:lstStyle/>
          <a:p>
            <a:pPr algn="l"/>
            <a:r>
              <a:rPr lang="en-US" sz="2000" b="1">
                <a:solidFill>
                  <a:schemeClr val="bg1"/>
                </a:solidFill>
              </a:rPr>
              <a:t>Mfg</a:t>
            </a:r>
          </a:p>
          <a:p>
            <a:pPr algn="l"/>
            <a:r>
              <a:rPr lang="en-US" sz="2000" b="1">
                <a:solidFill>
                  <a:schemeClr val="bg1"/>
                </a:solidFill>
              </a:rPr>
              <a:t>Ops</a:t>
            </a:r>
          </a:p>
        </p:txBody>
      </p:sp>
      <p:sp>
        <p:nvSpPr>
          <p:cNvPr id="800778" name="AutoShape 11"/>
          <p:cNvSpPr>
            <a:spLocks noChangeArrowheads="1"/>
          </p:cNvSpPr>
          <p:nvPr/>
        </p:nvSpPr>
        <p:spPr bwMode="auto">
          <a:xfrm>
            <a:off x="7924800" y="4038600"/>
            <a:ext cx="838200" cy="10668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a:solidFill>
                  <a:schemeClr val="bg1"/>
                </a:solidFill>
              </a:rPr>
              <a:t>MDM</a:t>
            </a:r>
          </a:p>
        </p:txBody>
      </p:sp>
      <p:sp>
        <p:nvSpPr>
          <p:cNvPr id="800779" name="AutoShape 12"/>
          <p:cNvSpPr>
            <a:spLocks noChangeArrowheads="1"/>
          </p:cNvSpPr>
          <p:nvPr/>
        </p:nvSpPr>
        <p:spPr bwMode="auto">
          <a:xfrm>
            <a:off x="1004888" y="2133600"/>
            <a:ext cx="6705600" cy="533400"/>
          </a:xfrm>
          <a:prstGeom prst="roundRect">
            <a:avLst>
              <a:gd name="adj" fmla="val 16667"/>
            </a:avLst>
          </a:prstGeom>
          <a:solidFill>
            <a:schemeClr val="bg1"/>
          </a:solidFill>
          <a:ln w="9525">
            <a:solidFill>
              <a:schemeClr val="tx1"/>
            </a:solidFill>
            <a:round/>
            <a:headEnd/>
            <a:tailEnd/>
          </a:ln>
        </p:spPr>
        <p:txBody>
          <a:bodyPr wrap="none" anchorCtr="1"/>
          <a:lstStyle/>
          <a:p>
            <a:pPr algn="ctr"/>
            <a:r>
              <a:rPr lang="en-US" sz="1800">
                <a:solidFill>
                  <a:schemeClr val="accent2"/>
                </a:solidFill>
              </a:rPr>
              <a:t>Composite Apps</a:t>
            </a:r>
          </a:p>
        </p:txBody>
      </p:sp>
      <p:sp>
        <p:nvSpPr>
          <p:cNvPr id="800780" name="AutoShape 13"/>
          <p:cNvSpPr>
            <a:spLocks noChangeArrowheads="1"/>
          </p:cNvSpPr>
          <p:nvPr/>
        </p:nvSpPr>
        <p:spPr bwMode="auto">
          <a:xfrm>
            <a:off x="5399088" y="2157413"/>
            <a:ext cx="685800" cy="4572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400">
                <a:solidFill>
                  <a:schemeClr val="bg1"/>
                </a:solidFill>
              </a:rPr>
              <a:t>Supply</a:t>
            </a:r>
          </a:p>
        </p:txBody>
      </p:sp>
      <p:sp>
        <p:nvSpPr>
          <p:cNvPr id="800781" name="AutoShape 14"/>
          <p:cNvSpPr>
            <a:spLocks noChangeArrowheads="1"/>
          </p:cNvSpPr>
          <p:nvPr/>
        </p:nvSpPr>
        <p:spPr bwMode="auto">
          <a:xfrm>
            <a:off x="2590800" y="2176463"/>
            <a:ext cx="685800" cy="4572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400">
                <a:solidFill>
                  <a:schemeClr val="bg1"/>
                </a:solidFill>
              </a:rPr>
              <a:t>Demand</a:t>
            </a:r>
          </a:p>
        </p:txBody>
      </p:sp>
      <p:sp>
        <p:nvSpPr>
          <p:cNvPr id="800782" name="AutoShape 15"/>
          <p:cNvSpPr>
            <a:spLocks noChangeArrowheads="1"/>
          </p:cNvSpPr>
          <p:nvPr/>
        </p:nvSpPr>
        <p:spPr bwMode="auto">
          <a:xfrm>
            <a:off x="1309688" y="2171700"/>
            <a:ext cx="685800" cy="4572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400">
                <a:solidFill>
                  <a:schemeClr val="bg1"/>
                </a:solidFill>
              </a:rPr>
              <a:t>Product</a:t>
            </a:r>
          </a:p>
        </p:txBody>
      </p:sp>
      <p:sp>
        <p:nvSpPr>
          <p:cNvPr id="800783" name="AutoShape 16"/>
          <p:cNvSpPr>
            <a:spLocks noChangeArrowheads="1"/>
          </p:cNvSpPr>
          <p:nvPr/>
        </p:nvSpPr>
        <p:spPr bwMode="auto">
          <a:xfrm>
            <a:off x="6694488" y="2171700"/>
            <a:ext cx="685800" cy="4572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400">
                <a:solidFill>
                  <a:schemeClr val="bg1"/>
                </a:solidFill>
              </a:rPr>
              <a:t>Internal</a:t>
            </a:r>
          </a:p>
        </p:txBody>
      </p:sp>
      <p:sp>
        <p:nvSpPr>
          <p:cNvPr id="800784" name="AutoShape 17"/>
          <p:cNvSpPr>
            <a:spLocks noChangeArrowheads="1"/>
          </p:cNvSpPr>
          <p:nvPr/>
        </p:nvSpPr>
        <p:spPr bwMode="auto">
          <a:xfrm>
            <a:off x="1023938" y="1371600"/>
            <a:ext cx="6672262" cy="685800"/>
          </a:xfrm>
          <a:prstGeom prst="roundRect">
            <a:avLst>
              <a:gd name="adj" fmla="val 16667"/>
            </a:avLst>
          </a:prstGeom>
          <a:solidFill>
            <a:srgbClr val="D99337"/>
          </a:solidFill>
          <a:ln w="9525">
            <a:solidFill>
              <a:schemeClr val="tx1"/>
            </a:solidFill>
            <a:round/>
            <a:headEnd/>
            <a:tailEnd/>
          </a:ln>
        </p:spPr>
        <p:txBody>
          <a:bodyPr wrap="none" anchor="ctr"/>
          <a:lstStyle/>
          <a:p>
            <a:pPr algn="ctr"/>
            <a:r>
              <a:rPr lang="en-US" sz="1800">
                <a:solidFill>
                  <a:schemeClr val="tx2"/>
                </a:solidFill>
              </a:rPr>
              <a:t>User/Role Based</a:t>
            </a:r>
          </a:p>
          <a:p>
            <a:pPr algn="ctr"/>
            <a:r>
              <a:rPr lang="en-US" sz="1800">
                <a:solidFill>
                  <a:schemeClr val="tx2"/>
                </a:solidFill>
              </a:rPr>
              <a:t> Interaction</a:t>
            </a:r>
          </a:p>
        </p:txBody>
      </p:sp>
      <p:sp>
        <p:nvSpPr>
          <p:cNvPr id="800785" name="AutoShape 18"/>
          <p:cNvSpPr>
            <a:spLocks noChangeArrowheads="1"/>
          </p:cNvSpPr>
          <p:nvPr/>
        </p:nvSpPr>
        <p:spPr bwMode="auto">
          <a:xfrm>
            <a:off x="457200" y="1600200"/>
            <a:ext cx="381000" cy="3581400"/>
          </a:xfrm>
          <a:prstGeom prst="roundRect">
            <a:avLst>
              <a:gd name="adj" fmla="val 16667"/>
            </a:avLst>
          </a:prstGeom>
          <a:solidFill>
            <a:srgbClr val="CC6600"/>
          </a:solidFill>
          <a:ln w="9525">
            <a:solidFill>
              <a:schemeClr val="tx1"/>
            </a:solidFill>
            <a:round/>
            <a:headEnd/>
            <a:tailEnd/>
          </a:ln>
        </p:spPr>
        <p:txBody>
          <a:bodyPr vert="eaVert" wrap="none" anchor="ctr"/>
          <a:lstStyle/>
          <a:p>
            <a:pPr algn="ctr"/>
            <a:r>
              <a:rPr lang="en-US">
                <a:solidFill>
                  <a:schemeClr val="bg1"/>
                </a:solidFill>
              </a:rPr>
              <a:t>Tools, e.g. ECE</a:t>
            </a:r>
          </a:p>
        </p:txBody>
      </p:sp>
      <p:sp>
        <p:nvSpPr>
          <p:cNvPr id="800786" name="Line 19"/>
          <p:cNvSpPr>
            <a:spLocks noChangeShapeType="1"/>
          </p:cNvSpPr>
          <p:nvPr/>
        </p:nvSpPr>
        <p:spPr bwMode="auto">
          <a:xfrm flipH="1">
            <a:off x="7696200" y="4572000"/>
            <a:ext cx="228600" cy="0"/>
          </a:xfrm>
          <a:prstGeom prst="line">
            <a:avLst/>
          </a:prstGeom>
          <a:noFill/>
          <a:ln w="38100">
            <a:solidFill>
              <a:schemeClr val="tx1"/>
            </a:solidFill>
            <a:round/>
            <a:headEnd/>
            <a:tailEnd/>
          </a:ln>
        </p:spPr>
        <p:txBody>
          <a:bodyPr/>
          <a:lstStyle/>
          <a:p>
            <a:endParaRPr lang="en-US"/>
          </a:p>
        </p:txBody>
      </p:sp>
      <p:sp>
        <p:nvSpPr>
          <p:cNvPr id="800787" name="Line 20"/>
          <p:cNvSpPr>
            <a:spLocks noChangeShapeType="1"/>
          </p:cNvSpPr>
          <p:nvPr/>
        </p:nvSpPr>
        <p:spPr bwMode="auto">
          <a:xfrm flipH="1">
            <a:off x="6948488" y="4191000"/>
            <a:ext cx="0" cy="304800"/>
          </a:xfrm>
          <a:prstGeom prst="line">
            <a:avLst/>
          </a:prstGeom>
          <a:noFill/>
          <a:ln w="38100">
            <a:solidFill>
              <a:schemeClr val="tx1"/>
            </a:solidFill>
            <a:round/>
            <a:headEnd/>
            <a:tailEnd/>
          </a:ln>
        </p:spPr>
        <p:txBody>
          <a:bodyPr/>
          <a:lstStyle/>
          <a:p>
            <a:endParaRPr lang="en-US"/>
          </a:p>
        </p:txBody>
      </p:sp>
      <p:sp>
        <p:nvSpPr>
          <p:cNvPr id="800788" name="Line 21"/>
          <p:cNvSpPr>
            <a:spLocks noChangeShapeType="1"/>
          </p:cNvSpPr>
          <p:nvPr/>
        </p:nvSpPr>
        <p:spPr bwMode="auto">
          <a:xfrm flipH="1">
            <a:off x="5181600" y="4191000"/>
            <a:ext cx="0" cy="304800"/>
          </a:xfrm>
          <a:prstGeom prst="line">
            <a:avLst/>
          </a:prstGeom>
          <a:noFill/>
          <a:ln w="38100">
            <a:solidFill>
              <a:schemeClr val="tx1"/>
            </a:solidFill>
            <a:round/>
            <a:headEnd/>
            <a:tailEnd/>
          </a:ln>
        </p:spPr>
        <p:txBody>
          <a:bodyPr/>
          <a:lstStyle/>
          <a:p>
            <a:endParaRPr lang="en-US"/>
          </a:p>
        </p:txBody>
      </p:sp>
      <p:sp>
        <p:nvSpPr>
          <p:cNvPr id="800789" name="Line 22"/>
          <p:cNvSpPr>
            <a:spLocks noChangeShapeType="1"/>
          </p:cNvSpPr>
          <p:nvPr/>
        </p:nvSpPr>
        <p:spPr bwMode="auto">
          <a:xfrm flipH="1">
            <a:off x="3457575" y="4191000"/>
            <a:ext cx="0" cy="304800"/>
          </a:xfrm>
          <a:prstGeom prst="line">
            <a:avLst/>
          </a:prstGeom>
          <a:noFill/>
          <a:ln w="38100">
            <a:solidFill>
              <a:schemeClr val="tx1"/>
            </a:solidFill>
            <a:round/>
            <a:headEnd/>
            <a:tailEnd/>
          </a:ln>
        </p:spPr>
        <p:txBody>
          <a:bodyPr/>
          <a:lstStyle/>
          <a:p>
            <a:endParaRPr lang="en-US"/>
          </a:p>
        </p:txBody>
      </p:sp>
      <p:sp>
        <p:nvSpPr>
          <p:cNvPr id="800790" name="Line 23"/>
          <p:cNvSpPr>
            <a:spLocks noChangeShapeType="1"/>
          </p:cNvSpPr>
          <p:nvPr/>
        </p:nvSpPr>
        <p:spPr bwMode="auto">
          <a:xfrm flipH="1">
            <a:off x="1752600" y="4171950"/>
            <a:ext cx="0" cy="304800"/>
          </a:xfrm>
          <a:prstGeom prst="line">
            <a:avLst/>
          </a:prstGeom>
          <a:noFill/>
          <a:ln w="38100">
            <a:solidFill>
              <a:schemeClr val="tx1"/>
            </a:solidFill>
            <a:round/>
            <a:headEnd/>
            <a:tailEnd/>
          </a:ln>
        </p:spPr>
        <p:txBody>
          <a:bodyPr/>
          <a:lstStyle/>
          <a:p>
            <a:endParaRPr lang="en-US"/>
          </a:p>
        </p:txBody>
      </p:sp>
      <p:sp>
        <p:nvSpPr>
          <p:cNvPr id="800791" name="Text Box 24"/>
          <p:cNvSpPr txBox="1">
            <a:spLocks noChangeArrowheads="1"/>
          </p:cNvSpPr>
          <p:nvPr/>
        </p:nvSpPr>
        <p:spPr bwMode="auto">
          <a:xfrm>
            <a:off x="2590800" y="5907088"/>
            <a:ext cx="3744913" cy="457200"/>
          </a:xfrm>
          <a:prstGeom prst="rect">
            <a:avLst/>
          </a:prstGeom>
          <a:noFill/>
          <a:ln w="9525">
            <a:noFill/>
            <a:miter lim="800000"/>
            <a:headEnd/>
            <a:tailEnd/>
          </a:ln>
        </p:spPr>
        <p:txBody>
          <a:bodyPr wrap="none">
            <a:spAutoFit/>
          </a:bodyPr>
          <a:lstStyle/>
          <a:p>
            <a:pPr algn="l"/>
            <a:r>
              <a:rPr lang="en-US">
                <a:solidFill>
                  <a:srgbClr val="CC6600"/>
                </a:solidFill>
              </a:rPr>
              <a:t>Security and Management</a:t>
            </a:r>
          </a:p>
        </p:txBody>
      </p:sp>
      <p:sp>
        <p:nvSpPr>
          <p:cNvPr id="800792" name="Line 25"/>
          <p:cNvSpPr>
            <a:spLocks noChangeShapeType="1"/>
          </p:cNvSpPr>
          <p:nvPr/>
        </p:nvSpPr>
        <p:spPr bwMode="auto">
          <a:xfrm flipH="1">
            <a:off x="4924425" y="4826000"/>
            <a:ext cx="0" cy="304800"/>
          </a:xfrm>
          <a:prstGeom prst="line">
            <a:avLst/>
          </a:prstGeom>
          <a:noFill/>
          <a:ln w="38100">
            <a:solidFill>
              <a:schemeClr val="tx1"/>
            </a:solidFill>
            <a:round/>
            <a:headEnd/>
            <a:tailEnd/>
          </a:ln>
        </p:spPr>
        <p:txBody>
          <a:bodyPr/>
          <a:lstStyle/>
          <a:p>
            <a:endParaRPr lang="en-US"/>
          </a:p>
        </p:txBody>
      </p:sp>
      <p:sp>
        <p:nvSpPr>
          <p:cNvPr id="800793" name="Line 26"/>
          <p:cNvSpPr>
            <a:spLocks noChangeShapeType="1"/>
          </p:cNvSpPr>
          <p:nvPr/>
        </p:nvSpPr>
        <p:spPr bwMode="auto">
          <a:xfrm flipH="1">
            <a:off x="7267575" y="4826000"/>
            <a:ext cx="0" cy="304800"/>
          </a:xfrm>
          <a:prstGeom prst="line">
            <a:avLst/>
          </a:prstGeom>
          <a:noFill/>
          <a:ln w="38100">
            <a:solidFill>
              <a:schemeClr val="tx1"/>
            </a:solidFill>
            <a:round/>
            <a:headEnd/>
            <a:tailEnd/>
          </a:ln>
        </p:spPr>
        <p:txBody>
          <a:bodyPr/>
          <a:lstStyle/>
          <a:p>
            <a:endParaRPr lang="en-US"/>
          </a:p>
        </p:txBody>
      </p:sp>
      <p:sp>
        <p:nvSpPr>
          <p:cNvPr id="800794" name="Line 27"/>
          <p:cNvSpPr>
            <a:spLocks noChangeShapeType="1"/>
          </p:cNvSpPr>
          <p:nvPr/>
        </p:nvSpPr>
        <p:spPr bwMode="auto">
          <a:xfrm flipH="1">
            <a:off x="6134100" y="4826000"/>
            <a:ext cx="0" cy="304800"/>
          </a:xfrm>
          <a:prstGeom prst="line">
            <a:avLst/>
          </a:prstGeom>
          <a:noFill/>
          <a:ln w="38100">
            <a:solidFill>
              <a:schemeClr val="tx1"/>
            </a:solidFill>
            <a:round/>
            <a:headEnd/>
            <a:tailEnd/>
          </a:ln>
        </p:spPr>
        <p:txBody>
          <a:bodyPr/>
          <a:lstStyle/>
          <a:p>
            <a:endParaRPr lang="en-US"/>
          </a:p>
        </p:txBody>
      </p:sp>
      <p:sp>
        <p:nvSpPr>
          <p:cNvPr id="800795" name="Line 28"/>
          <p:cNvSpPr>
            <a:spLocks noChangeShapeType="1"/>
          </p:cNvSpPr>
          <p:nvPr/>
        </p:nvSpPr>
        <p:spPr bwMode="auto">
          <a:xfrm flipH="1">
            <a:off x="1419225" y="4826000"/>
            <a:ext cx="0" cy="304800"/>
          </a:xfrm>
          <a:prstGeom prst="line">
            <a:avLst/>
          </a:prstGeom>
          <a:noFill/>
          <a:ln w="38100">
            <a:solidFill>
              <a:schemeClr val="tx1"/>
            </a:solidFill>
            <a:round/>
            <a:headEnd/>
            <a:tailEnd/>
          </a:ln>
        </p:spPr>
        <p:txBody>
          <a:bodyPr/>
          <a:lstStyle/>
          <a:p>
            <a:endParaRPr lang="en-US"/>
          </a:p>
        </p:txBody>
      </p:sp>
      <p:sp>
        <p:nvSpPr>
          <p:cNvPr id="800796" name="Line 29"/>
          <p:cNvSpPr>
            <a:spLocks noChangeShapeType="1"/>
          </p:cNvSpPr>
          <p:nvPr/>
        </p:nvSpPr>
        <p:spPr bwMode="auto">
          <a:xfrm flipH="1">
            <a:off x="3686175" y="4826000"/>
            <a:ext cx="0" cy="304800"/>
          </a:xfrm>
          <a:prstGeom prst="line">
            <a:avLst/>
          </a:prstGeom>
          <a:noFill/>
          <a:ln w="38100">
            <a:solidFill>
              <a:schemeClr val="tx1"/>
            </a:solidFill>
            <a:round/>
            <a:headEnd/>
            <a:tailEnd/>
          </a:ln>
        </p:spPr>
        <p:txBody>
          <a:bodyPr/>
          <a:lstStyle/>
          <a:p>
            <a:endParaRPr lang="en-US"/>
          </a:p>
        </p:txBody>
      </p:sp>
      <p:sp>
        <p:nvSpPr>
          <p:cNvPr id="800797" name="Line 30"/>
          <p:cNvSpPr>
            <a:spLocks noChangeShapeType="1"/>
          </p:cNvSpPr>
          <p:nvPr/>
        </p:nvSpPr>
        <p:spPr bwMode="auto">
          <a:xfrm flipH="1">
            <a:off x="2543175" y="4826000"/>
            <a:ext cx="0" cy="304800"/>
          </a:xfrm>
          <a:prstGeom prst="line">
            <a:avLst/>
          </a:prstGeom>
          <a:noFill/>
          <a:ln w="38100">
            <a:solidFill>
              <a:schemeClr val="tx1"/>
            </a:solidFill>
            <a:round/>
            <a:headEnd/>
            <a:tailEnd/>
          </a:ln>
        </p:spPr>
        <p:txBody>
          <a:bodyPr/>
          <a:lstStyle/>
          <a:p>
            <a:endParaRPr lang="en-US"/>
          </a:p>
        </p:txBody>
      </p:sp>
      <p:sp>
        <p:nvSpPr>
          <p:cNvPr id="800798" name="Line 31"/>
          <p:cNvSpPr>
            <a:spLocks noChangeShapeType="1"/>
          </p:cNvSpPr>
          <p:nvPr/>
        </p:nvSpPr>
        <p:spPr bwMode="auto">
          <a:xfrm flipH="1">
            <a:off x="838200" y="3352800"/>
            <a:ext cx="228600" cy="0"/>
          </a:xfrm>
          <a:prstGeom prst="line">
            <a:avLst/>
          </a:prstGeom>
          <a:noFill/>
          <a:ln w="38100">
            <a:solidFill>
              <a:schemeClr val="tx1"/>
            </a:solidFill>
            <a:round/>
            <a:headEnd/>
            <a:tailEnd/>
          </a:ln>
        </p:spPr>
        <p:txBody>
          <a:bodyPr/>
          <a:lstStyle/>
          <a:p>
            <a:endParaRPr lang="en-US"/>
          </a:p>
        </p:txBody>
      </p:sp>
      <p:sp>
        <p:nvSpPr>
          <p:cNvPr id="800799" name="Line 32"/>
          <p:cNvSpPr>
            <a:spLocks noChangeShapeType="1"/>
          </p:cNvSpPr>
          <p:nvPr/>
        </p:nvSpPr>
        <p:spPr bwMode="auto">
          <a:xfrm flipH="1">
            <a:off x="838200" y="4572000"/>
            <a:ext cx="228600" cy="0"/>
          </a:xfrm>
          <a:prstGeom prst="line">
            <a:avLst/>
          </a:prstGeom>
          <a:noFill/>
          <a:ln w="38100">
            <a:solidFill>
              <a:schemeClr val="tx1"/>
            </a:solidFill>
            <a:round/>
            <a:headEnd/>
            <a:tailEnd/>
          </a:ln>
        </p:spPr>
        <p:txBody>
          <a:bodyPr/>
          <a:lstStyle/>
          <a:p>
            <a:endParaRPr lang="en-US"/>
          </a:p>
        </p:txBody>
      </p:sp>
      <p:sp>
        <p:nvSpPr>
          <p:cNvPr id="800800" name="Line 33"/>
          <p:cNvSpPr>
            <a:spLocks noChangeShapeType="1"/>
          </p:cNvSpPr>
          <p:nvPr/>
        </p:nvSpPr>
        <p:spPr bwMode="auto">
          <a:xfrm flipH="1">
            <a:off x="838200" y="2438400"/>
            <a:ext cx="152400" cy="0"/>
          </a:xfrm>
          <a:prstGeom prst="line">
            <a:avLst/>
          </a:prstGeom>
          <a:noFill/>
          <a:ln w="38100">
            <a:solidFill>
              <a:schemeClr val="tx1"/>
            </a:solidFill>
            <a:round/>
            <a:headEnd/>
            <a:tailEnd/>
          </a:ln>
        </p:spPr>
        <p:txBody>
          <a:bodyPr/>
          <a:lstStyle/>
          <a:p>
            <a:endParaRPr lang="en-US"/>
          </a:p>
        </p:txBody>
      </p:sp>
      <p:sp>
        <p:nvSpPr>
          <p:cNvPr id="800801" name="Line 34"/>
          <p:cNvSpPr>
            <a:spLocks noChangeShapeType="1"/>
          </p:cNvSpPr>
          <p:nvPr/>
        </p:nvSpPr>
        <p:spPr bwMode="auto">
          <a:xfrm flipH="1">
            <a:off x="4343400" y="2638425"/>
            <a:ext cx="0" cy="304800"/>
          </a:xfrm>
          <a:prstGeom prst="line">
            <a:avLst/>
          </a:prstGeom>
          <a:noFill/>
          <a:ln w="76200">
            <a:solidFill>
              <a:schemeClr val="tx1"/>
            </a:solidFill>
            <a:round/>
            <a:headEnd/>
            <a:tailEnd/>
          </a:ln>
        </p:spPr>
        <p:txBody>
          <a:bodyPr/>
          <a:lstStyle/>
          <a:p>
            <a:endParaRPr lang="en-US"/>
          </a:p>
        </p:txBody>
      </p:sp>
      <p:sp>
        <p:nvSpPr>
          <p:cNvPr id="800802" name="AutoShape 35"/>
          <p:cNvSpPr>
            <a:spLocks noChangeArrowheads="1"/>
          </p:cNvSpPr>
          <p:nvPr/>
        </p:nvSpPr>
        <p:spPr bwMode="auto">
          <a:xfrm>
            <a:off x="152400" y="495300"/>
            <a:ext cx="8534400" cy="762000"/>
          </a:xfrm>
          <a:custGeom>
            <a:avLst/>
            <a:gdLst>
              <a:gd name="T0" fmla="*/ 2147483647 w 21600"/>
              <a:gd name="T1" fmla="*/ 13440833 h 21600"/>
              <a:gd name="T2" fmla="*/ 1686018314 w 21600"/>
              <a:gd name="T3" fmla="*/ 26881666 h 21600"/>
              <a:gd name="T4" fmla="*/ 421504578 w 21600"/>
              <a:gd name="T5" fmla="*/ 13440833 h 21600"/>
              <a:gd name="T6" fmla="*/ 168601831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8575">
            <a:solidFill>
              <a:srgbClr val="CC6600"/>
            </a:solidFill>
            <a:miter lim="800000"/>
            <a:headEnd/>
            <a:tailEnd/>
          </a:ln>
        </p:spPr>
        <p:txBody>
          <a:bodyPr wrap="none" anchor="ctr"/>
          <a:lstStyle/>
          <a:p>
            <a:pPr algn="ctr"/>
            <a:r>
              <a:rPr lang="en-US">
                <a:solidFill>
                  <a:srgbClr val="CC6600"/>
                </a:solidFill>
              </a:rPr>
              <a:t>Governance</a:t>
            </a:r>
          </a:p>
        </p:txBody>
      </p:sp>
      <p:pic>
        <p:nvPicPr>
          <p:cNvPr id="800803" name="Picture 36"/>
          <p:cNvPicPr>
            <a:picLocks noChangeAspect="1" noChangeArrowheads="1"/>
          </p:cNvPicPr>
          <p:nvPr/>
        </p:nvPicPr>
        <p:blipFill>
          <a:blip r:embed="rId3"/>
          <a:srcRect/>
          <a:stretch>
            <a:fillRect/>
          </a:stretch>
        </p:blipFill>
        <p:spPr bwMode="auto">
          <a:xfrm>
            <a:off x="1143000" y="1397000"/>
            <a:ext cx="1038225" cy="609600"/>
          </a:xfrm>
          <a:prstGeom prst="rect">
            <a:avLst/>
          </a:prstGeom>
          <a:noFill/>
          <a:ln w="9525">
            <a:noFill/>
            <a:miter lim="800000"/>
            <a:headEnd/>
            <a:tailEnd/>
          </a:ln>
        </p:spPr>
      </p:pic>
      <p:pic>
        <p:nvPicPr>
          <p:cNvPr id="800804" name="Picture 37"/>
          <p:cNvPicPr>
            <a:picLocks noChangeAspect="1" noChangeArrowheads="1"/>
          </p:cNvPicPr>
          <p:nvPr/>
        </p:nvPicPr>
        <p:blipFill>
          <a:blip r:embed="rId4"/>
          <a:srcRect/>
          <a:stretch>
            <a:fillRect/>
          </a:stretch>
        </p:blipFill>
        <p:spPr bwMode="auto">
          <a:xfrm>
            <a:off x="6242050" y="1397000"/>
            <a:ext cx="1123950" cy="609600"/>
          </a:xfrm>
          <a:prstGeom prst="rect">
            <a:avLst/>
          </a:prstGeom>
          <a:noFill/>
          <a:ln w="9525">
            <a:noFill/>
            <a:miter lim="800000"/>
            <a:headEnd/>
            <a:tailEnd/>
          </a:ln>
        </p:spPr>
      </p:pic>
      <p:sp>
        <p:nvSpPr>
          <p:cNvPr id="800805" name="Text Box 38"/>
          <p:cNvSpPr txBox="1">
            <a:spLocks noChangeArrowheads="1"/>
          </p:cNvSpPr>
          <p:nvPr/>
        </p:nvSpPr>
        <p:spPr bwMode="auto">
          <a:xfrm>
            <a:off x="1295400" y="1752600"/>
            <a:ext cx="685800" cy="304800"/>
          </a:xfrm>
          <a:prstGeom prst="rect">
            <a:avLst/>
          </a:prstGeom>
          <a:noFill/>
          <a:ln w="9525">
            <a:noFill/>
            <a:miter lim="800000"/>
            <a:headEnd/>
            <a:tailEnd/>
          </a:ln>
        </p:spPr>
        <p:txBody>
          <a:bodyPr wrap="none">
            <a:spAutoFit/>
          </a:bodyPr>
          <a:lstStyle/>
          <a:p>
            <a:pPr algn="l"/>
            <a:r>
              <a:rPr lang="en-US" sz="1400" b="1">
                <a:solidFill>
                  <a:srgbClr val="FD1B03"/>
                </a:solidFill>
              </a:rPr>
              <a:t>Office</a:t>
            </a:r>
          </a:p>
        </p:txBody>
      </p:sp>
      <p:sp>
        <p:nvSpPr>
          <p:cNvPr id="800806" name="Text Box 39"/>
          <p:cNvSpPr txBox="1">
            <a:spLocks noChangeArrowheads="1"/>
          </p:cNvSpPr>
          <p:nvPr/>
        </p:nvSpPr>
        <p:spPr bwMode="auto">
          <a:xfrm>
            <a:off x="6451600" y="1752600"/>
            <a:ext cx="854075" cy="304800"/>
          </a:xfrm>
          <a:prstGeom prst="rect">
            <a:avLst/>
          </a:prstGeom>
          <a:noFill/>
          <a:ln w="9525">
            <a:noFill/>
            <a:miter lim="800000"/>
            <a:headEnd/>
            <a:tailEnd/>
          </a:ln>
        </p:spPr>
        <p:txBody>
          <a:bodyPr wrap="none">
            <a:spAutoFit/>
          </a:bodyPr>
          <a:lstStyle/>
          <a:p>
            <a:pPr algn="l"/>
            <a:r>
              <a:rPr lang="en-US" sz="1400" b="1">
                <a:solidFill>
                  <a:srgbClr val="FD1B03"/>
                </a:solidFill>
              </a:rPr>
              <a:t>Web 2.0</a:t>
            </a:r>
          </a:p>
        </p:txBody>
      </p:sp>
      <p:pic>
        <p:nvPicPr>
          <p:cNvPr id="800807" name="Picture 40"/>
          <p:cNvPicPr>
            <a:picLocks noChangeAspect="1" noChangeArrowheads="1"/>
          </p:cNvPicPr>
          <p:nvPr/>
        </p:nvPicPr>
        <p:blipFill>
          <a:blip r:embed="rId5"/>
          <a:srcRect/>
          <a:stretch>
            <a:fillRect/>
          </a:stretch>
        </p:blipFill>
        <p:spPr bwMode="auto">
          <a:xfrm>
            <a:off x="2667000" y="1447800"/>
            <a:ext cx="477838" cy="614363"/>
          </a:xfrm>
          <a:prstGeom prst="rect">
            <a:avLst/>
          </a:prstGeom>
          <a:noFill/>
          <a:ln w="9525">
            <a:noFill/>
            <a:miter lim="800000"/>
            <a:headEnd/>
            <a:tailEnd/>
          </a:ln>
        </p:spPr>
      </p:pic>
      <p:sp>
        <p:nvSpPr>
          <p:cNvPr id="800808" name="AutoShape 41"/>
          <p:cNvSpPr>
            <a:spLocks noChangeArrowheads="1"/>
          </p:cNvSpPr>
          <p:nvPr/>
        </p:nvSpPr>
        <p:spPr bwMode="auto">
          <a:xfrm>
            <a:off x="2235200" y="5143500"/>
            <a:ext cx="609600" cy="838200"/>
          </a:xfrm>
          <a:prstGeom prst="can">
            <a:avLst>
              <a:gd name="adj" fmla="val 34375"/>
            </a:avLst>
          </a:prstGeom>
          <a:solidFill>
            <a:srgbClr val="CC6600"/>
          </a:solidFill>
          <a:ln w="9525">
            <a:solidFill>
              <a:schemeClr val="tx1"/>
            </a:solidFill>
            <a:round/>
            <a:headEnd/>
            <a:tailEnd/>
          </a:ln>
        </p:spPr>
        <p:txBody>
          <a:bodyPr wrap="none" anchor="ctr"/>
          <a:lstStyle/>
          <a:p>
            <a:pPr algn="ctr"/>
            <a:r>
              <a:rPr lang="en-US" sz="1800" b="1">
                <a:solidFill>
                  <a:schemeClr val="bg1"/>
                </a:solidFill>
              </a:rPr>
              <a:t>EDW</a:t>
            </a:r>
          </a:p>
        </p:txBody>
      </p:sp>
      <p:pic>
        <p:nvPicPr>
          <p:cNvPr id="800809" name="Picture 42"/>
          <p:cNvPicPr>
            <a:picLocks noChangeAspect="1" noChangeArrowheads="1"/>
          </p:cNvPicPr>
          <p:nvPr/>
        </p:nvPicPr>
        <p:blipFill>
          <a:blip r:embed="rId6"/>
          <a:srcRect/>
          <a:stretch>
            <a:fillRect/>
          </a:stretch>
        </p:blipFill>
        <p:spPr bwMode="auto">
          <a:xfrm>
            <a:off x="5537200" y="1447800"/>
            <a:ext cx="338138" cy="533400"/>
          </a:xfrm>
          <a:prstGeom prst="rect">
            <a:avLst/>
          </a:prstGeom>
          <a:noFill/>
          <a:ln w="9525" algn="ctr">
            <a:noFill/>
            <a:miter lim="800000"/>
            <a:headEnd/>
            <a:tailEnd/>
          </a:ln>
        </p:spPr>
      </p:pic>
      <p:sp>
        <p:nvSpPr>
          <p:cNvPr id="800810" name="AutoShape 43"/>
          <p:cNvSpPr>
            <a:spLocks noChangeArrowheads="1"/>
          </p:cNvSpPr>
          <p:nvPr/>
        </p:nvSpPr>
        <p:spPr bwMode="auto">
          <a:xfrm>
            <a:off x="5776913" y="5130800"/>
            <a:ext cx="685800" cy="8382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800">
                <a:solidFill>
                  <a:schemeClr val="bg1"/>
                </a:solidFill>
              </a:rPr>
              <a:t>ERP</a:t>
            </a:r>
          </a:p>
        </p:txBody>
      </p:sp>
      <p:sp>
        <p:nvSpPr>
          <p:cNvPr id="800811" name="AutoShape 44"/>
          <p:cNvSpPr>
            <a:spLocks noChangeArrowheads="1"/>
          </p:cNvSpPr>
          <p:nvPr/>
        </p:nvSpPr>
        <p:spPr bwMode="auto">
          <a:xfrm>
            <a:off x="3338513" y="5130800"/>
            <a:ext cx="685800" cy="8382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800">
                <a:solidFill>
                  <a:schemeClr val="bg1"/>
                </a:solidFill>
              </a:rPr>
              <a:t>SCM</a:t>
            </a:r>
          </a:p>
        </p:txBody>
      </p:sp>
      <p:sp>
        <p:nvSpPr>
          <p:cNvPr id="800812" name="AutoShape 45"/>
          <p:cNvSpPr>
            <a:spLocks noChangeArrowheads="1"/>
          </p:cNvSpPr>
          <p:nvPr/>
        </p:nvSpPr>
        <p:spPr bwMode="auto">
          <a:xfrm>
            <a:off x="990600" y="2895600"/>
            <a:ext cx="2133600" cy="990600"/>
          </a:xfrm>
          <a:prstGeom prst="roundRect">
            <a:avLst>
              <a:gd name="adj" fmla="val 16667"/>
            </a:avLst>
          </a:prstGeom>
          <a:solidFill>
            <a:schemeClr val="folHlink"/>
          </a:solidFill>
          <a:ln w="19050">
            <a:solidFill>
              <a:schemeClr val="bg2"/>
            </a:solidFill>
            <a:round/>
            <a:headEnd type="none" w="sm" len="sm"/>
            <a:tailEnd type="none" w="sm" len="sm"/>
          </a:ln>
        </p:spPr>
        <p:txBody>
          <a:bodyPr wrap="none" lIns="45720" rIns="45720" anchor="ctr">
            <a:spAutoFit/>
          </a:bodyPr>
          <a:lstStyle/>
          <a:p>
            <a:pPr algn="ctr"/>
            <a:endParaRPr lang="en-US" sz="1800"/>
          </a:p>
        </p:txBody>
      </p:sp>
      <p:sp>
        <p:nvSpPr>
          <p:cNvPr id="800813" name="AutoShape 46"/>
          <p:cNvSpPr>
            <a:spLocks noChangeArrowheads="1"/>
          </p:cNvSpPr>
          <p:nvPr/>
        </p:nvSpPr>
        <p:spPr bwMode="auto">
          <a:xfrm>
            <a:off x="4572000" y="5130800"/>
            <a:ext cx="685800" cy="8382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800">
                <a:solidFill>
                  <a:schemeClr val="bg1"/>
                </a:solidFill>
              </a:rPr>
              <a:t>CRM</a:t>
            </a:r>
          </a:p>
        </p:txBody>
      </p:sp>
      <p:sp>
        <p:nvSpPr>
          <p:cNvPr id="800814" name="AutoShape 47"/>
          <p:cNvSpPr>
            <a:spLocks noChangeArrowheads="1"/>
          </p:cNvSpPr>
          <p:nvPr/>
        </p:nvSpPr>
        <p:spPr bwMode="auto">
          <a:xfrm>
            <a:off x="3128963" y="2895600"/>
            <a:ext cx="3043237" cy="990600"/>
          </a:xfrm>
          <a:prstGeom prst="roundRect">
            <a:avLst>
              <a:gd name="adj" fmla="val 16667"/>
            </a:avLst>
          </a:prstGeom>
          <a:solidFill>
            <a:schemeClr val="folHlink"/>
          </a:solidFill>
          <a:ln w="19050">
            <a:solidFill>
              <a:schemeClr val="bg2"/>
            </a:solidFill>
            <a:round/>
            <a:headEnd type="none" w="sm" len="sm"/>
            <a:tailEnd type="none" w="sm" len="sm"/>
          </a:ln>
        </p:spPr>
        <p:txBody>
          <a:bodyPr lIns="45720" rIns="45720" anchor="ctr">
            <a:spAutoFit/>
          </a:bodyPr>
          <a:lstStyle/>
          <a:p>
            <a:pPr algn="l"/>
            <a:endParaRPr lang="en-US" sz="2000"/>
          </a:p>
        </p:txBody>
      </p:sp>
      <p:sp>
        <p:nvSpPr>
          <p:cNvPr id="800815" name="AutoShape 48"/>
          <p:cNvSpPr>
            <a:spLocks noChangeArrowheads="1"/>
          </p:cNvSpPr>
          <p:nvPr/>
        </p:nvSpPr>
        <p:spPr bwMode="auto">
          <a:xfrm>
            <a:off x="1763713" y="2928938"/>
            <a:ext cx="1308100" cy="6096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800">
                <a:solidFill>
                  <a:schemeClr val="bg1"/>
                </a:solidFill>
              </a:rPr>
              <a:t>Activity</a:t>
            </a:r>
          </a:p>
          <a:p>
            <a:pPr algn="ctr"/>
            <a:r>
              <a:rPr lang="en-US" sz="1800">
                <a:solidFill>
                  <a:schemeClr val="bg1"/>
                </a:solidFill>
              </a:rPr>
              <a:t>Monitoring</a:t>
            </a:r>
          </a:p>
        </p:txBody>
      </p:sp>
      <p:sp>
        <p:nvSpPr>
          <p:cNvPr id="800816" name="AutoShape 49"/>
          <p:cNvSpPr>
            <a:spLocks noChangeArrowheads="1"/>
          </p:cNvSpPr>
          <p:nvPr/>
        </p:nvSpPr>
        <p:spPr bwMode="auto">
          <a:xfrm>
            <a:off x="1042988" y="2928938"/>
            <a:ext cx="649287" cy="6096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800">
                <a:solidFill>
                  <a:schemeClr val="bg1"/>
                </a:solidFill>
              </a:rPr>
              <a:t>BPM</a:t>
            </a:r>
          </a:p>
        </p:txBody>
      </p:sp>
      <p:sp>
        <p:nvSpPr>
          <p:cNvPr id="800817" name="AutoShape 50"/>
          <p:cNvSpPr>
            <a:spLocks noChangeArrowheads="1"/>
          </p:cNvSpPr>
          <p:nvPr/>
        </p:nvSpPr>
        <p:spPr bwMode="auto">
          <a:xfrm>
            <a:off x="3163888" y="2928938"/>
            <a:ext cx="584200" cy="6096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800">
                <a:solidFill>
                  <a:schemeClr val="bg1"/>
                </a:solidFill>
              </a:rPr>
              <a:t>BI</a:t>
            </a:r>
          </a:p>
        </p:txBody>
      </p:sp>
      <p:sp>
        <p:nvSpPr>
          <p:cNvPr id="800818" name="AutoShape 51"/>
          <p:cNvSpPr>
            <a:spLocks noChangeArrowheads="1"/>
          </p:cNvSpPr>
          <p:nvPr/>
        </p:nvSpPr>
        <p:spPr bwMode="auto">
          <a:xfrm>
            <a:off x="3814763" y="2928938"/>
            <a:ext cx="939800" cy="6096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800">
                <a:solidFill>
                  <a:schemeClr val="bg1"/>
                </a:solidFill>
              </a:rPr>
              <a:t>Portal</a:t>
            </a:r>
          </a:p>
        </p:txBody>
      </p:sp>
      <p:sp>
        <p:nvSpPr>
          <p:cNvPr id="800819" name="AutoShape 52"/>
          <p:cNvSpPr>
            <a:spLocks noChangeArrowheads="1"/>
          </p:cNvSpPr>
          <p:nvPr/>
        </p:nvSpPr>
        <p:spPr bwMode="auto">
          <a:xfrm>
            <a:off x="4802188" y="2928938"/>
            <a:ext cx="1295400" cy="6096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800">
                <a:solidFill>
                  <a:schemeClr val="bg1"/>
                </a:solidFill>
              </a:rPr>
              <a:t>Enterprise</a:t>
            </a:r>
          </a:p>
          <a:p>
            <a:pPr algn="ctr"/>
            <a:r>
              <a:rPr lang="en-US" sz="1800">
                <a:solidFill>
                  <a:schemeClr val="bg1"/>
                </a:solidFill>
              </a:rPr>
              <a:t>Content</a:t>
            </a:r>
          </a:p>
        </p:txBody>
      </p:sp>
      <p:sp>
        <p:nvSpPr>
          <p:cNvPr id="800820" name="AutoShape 53"/>
          <p:cNvSpPr>
            <a:spLocks noChangeArrowheads="1"/>
          </p:cNvSpPr>
          <p:nvPr/>
        </p:nvSpPr>
        <p:spPr bwMode="auto">
          <a:xfrm>
            <a:off x="6219825" y="2895600"/>
            <a:ext cx="1524000" cy="990600"/>
          </a:xfrm>
          <a:prstGeom prst="roundRect">
            <a:avLst>
              <a:gd name="adj" fmla="val 16667"/>
            </a:avLst>
          </a:prstGeom>
          <a:solidFill>
            <a:schemeClr val="folHlink"/>
          </a:solidFill>
          <a:ln w="19050">
            <a:solidFill>
              <a:schemeClr val="bg2"/>
            </a:solidFill>
            <a:round/>
            <a:headEnd type="none" w="sm" len="sm"/>
            <a:tailEnd type="none" w="sm" len="sm"/>
          </a:ln>
        </p:spPr>
        <p:txBody>
          <a:bodyPr lIns="45720" rIns="45720" anchor="ctr">
            <a:spAutoFit/>
          </a:bodyPr>
          <a:lstStyle/>
          <a:p>
            <a:pPr algn="l"/>
            <a:endParaRPr lang="en-US" sz="2000"/>
          </a:p>
        </p:txBody>
      </p:sp>
      <p:sp>
        <p:nvSpPr>
          <p:cNvPr id="800821" name="AutoShape 54"/>
          <p:cNvSpPr>
            <a:spLocks noChangeArrowheads="1"/>
          </p:cNvSpPr>
          <p:nvPr/>
        </p:nvSpPr>
        <p:spPr bwMode="auto">
          <a:xfrm>
            <a:off x="6262688" y="2928938"/>
            <a:ext cx="1447800" cy="581025"/>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800">
                <a:solidFill>
                  <a:schemeClr val="bg1"/>
                </a:solidFill>
              </a:rPr>
              <a:t>Service</a:t>
            </a:r>
          </a:p>
          <a:p>
            <a:pPr algn="ctr"/>
            <a:r>
              <a:rPr lang="en-US" sz="1800">
                <a:solidFill>
                  <a:schemeClr val="bg1"/>
                </a:solidFill>
              </a:rPr>
              <a:t>Registry</a:t>
            </a:r>
          </a:p>
        </p:txBody>
      </p:sp>
      <p:sp>
        <p:nvSpPr>
          <p:cNvPr id="800822" name="Text Box 55"/>
          <p:cNvSpPr txBox="1">
            <a:spLocks noChangeArrowheads="1"/>
          </p:cNvSpPr>
          <p:nvPr/>
        </p:nvSpPr>
        <p:spPr bwMode="auto">
          <a:xfrm>
            <a:off x="1524000" y="3505200"/>
            <a:ext cx="990600" cy="366713"/>
          </a:xfrm>
          <a:prstGeom prst="rect">
            <a:avLst/>
          </a:prstGeom>
          <a:noFill/>
          <a:ln w="19050">
            <a:noFill/>
            <a:miter lim="800000"/>
            <a:headEnd type="none" w="sm" len="sm"/>
            <a:tailEnd type="none" w="sm" len="sm"/>
          </a:ln>
        </p:spPr>
        <p:txBody>
          <a:bodyPr lIns="45720" rIns="45720">
            <a:spAutoFit/>
          </a:bodyPr>
          <a:lstStyle/>
          <a:p>
            <a:pPr algn="l">
              <a:spcBef>
                <a:spcPct val="50000"/>
              </a:spcBef>
            </a:pPr>
            <a:r>
              <a:rPr lang="en-US" sz="1800">
                <a:solidFill>
                  <a:schemeClr val="bg1"/>
                </a:solidFill>
              </a:rPr>
              <a:t>Transact</a:t>
            </a:r>
          </a:p>
        </p:txBody>
      </p:sp>
      <p:sp>
        <p:nvSpPr>
          <p:cNvPr id="800823" name="Text Box 56"/>
          <p:cNvSpPr txBox="1">
            <a:spLocks noChangeArrowheads="1"/>
          </p:cNvSpPr>
          <p:nvPr/>
        </p:nvSpPr>
        <p:spPr bwMode="auto">
          <a:xfrm>
            <a:off x="4267200" y="3505200"/>
            <a:ext cx="762000" cy="366713"/>
          </a:xfrm>
          <a:prstGeom prst="rect">
            <a:avLst/>
          </a:prstGeom>
          <a:noFill/>
          <a:ln w="19050">
            <a:noFill/>
            <a:miter lim="800000"/>
            <a:headEnd type="none" w="sm" len="sm"/>
            <a:tailEnd type="none" w="sm" len="sm"/>
          </a:ln>
        </p:spPr>
        <p:txBody>
          <a:bodyPr lIns="45720" rIns="45720">
            <a:spAutoFit/>
          </a:bodyPr>
          <a:lstStyle/>
          <a:p>
            <a:pPr algn="l">
              <a:spcBef>
                <a:spcPct val="50000"/>
              </a:spcBef>
            </a:pPr>
            <a:r>
              <a:rPr lang="en-US" sz="1800">
                <a:solidFill>
                  <a:schemeClr val="bg1"/>
                </a:solidFill>
              </a:rPr>
              <a:t>Enrich</a:t>
            </a:r>
          </a:p>
        </p:txBody>
      </p:sp>
      <p:sp>
        <p:nvSpPr>
          <p:cNvPr id="800824" name="Text Box 57"/>
          <p:cNvSpPr txBox="1">
            <a:spLocks noChangeArrowheads="1"/>
          </p:cNvSpPr>
          <p:nvPr/>
        </p:nvSpPr>
        <p:spPr bwMode="auto">
          <a:xfrm>
            <a:off x="6534150" y="3505200"/>
            <a:ext cx="962025" cy="366713"/>
          </a:xfrm>
          <a:prstGeom prst="rect">
            <a:avLst/>
          </a:prstGeom>
          <a:noFill/>
          <a:ln w="19050">
            <a:noFill/>
            <a:miter lim="800000"/>
            <a:headEnd type="none" w="sm" len="sm"/>
            <a:tailEnd type="none" w="sm" len="sm"/>
          </a:ln>
        </p:spPr>
        <p:txBody>
          <a:bodyPr lIns="45720" rIns="45720">
            <a:spAutoFit/>
          </a:bodyPr>
          <a:lstStyle/>
          <a:p>
            <a:pPr algn="l">
              <a:spcBef>
                <a:spcPct val="50000"/>
              </a:spcBef>
            </a:pPr>
            <a:r>
              <a:rPr lang="en-US" sz="1800">
                <a:solidFill>
                  <a:schemeClr val="bg1"/>
                </a:solidFill>
              </a:rPr>
              <a:t>Manage</a:t>
            </a:r>
          </a:p>
        </p:txBody>
      </p:sp>
      <p:sp>
        <p:nvSpPr>
          <p:cNvPr id="800825" name="Text Box 58"/>
          <p:cNvSpPr txBox="1">
            <a:spLocks noChangeArrowheads="1"/>
          </p:cNvSpPr>
          <p:nvPr/>
        </p:nvSpPr>
        <p:spPr bwMode="auto">
          <a:xfrm>
            <a:off x="2581275" y="3852863"/>
            <a:ext cx="3581400" cy="366712"/>
          </a:xfrm>
          <a:prstGeom prst="rect">
            <a:avLst/>
          </a:prstGeom>
          <a:noFill/>
          <a:ln w="19050">
            <a:noFill/>
            <a:miter lim="800000"/>
            <a:headEnd type="none" w="sm" len="sm"/>
            <a:tailEnd type="none" w="sm" len="sm"/>
          </a:ln>
        </p:spPr>
        <p:txBody>
          <a:bodyPr lIns="45720" rIns="45720">
            <a:spAutoFit/>
          </a:bodyPr>
          <a:lstStyle/>
          <a:p>
            <a:pPr algn="ctr">
              <a:spcBef>
                <a:spcPct val="50000"/>
              </a:spcBef>
            </a:pPr>
            <a:r>
              <a:rPr lang="en-US" sz="1800">
                <a:solidFill>
                  <a:schemeClr val="tx2"/>
                </a:solidFill>
              </a:rPr>
              <a:t>Service Enablement Layer</a:t>
            </a:r>
          </a:p>
        </p:txBody>
      </p:sp>
      <p:sp>
        <p:nvSpPr>
          <p:cNvPr id="800826" name="AutoShape 59"/>
          <p:cNvSpPr>
            <a:spLocks noChangeArrowheads="1"/>
          </p:cNvSpPr>
          <p:nvPr/>
        </p:nvSpPr>
        <p:spPr bwMode="auto">
          <a:xfrm>
            <a:off x="1066800" y="5138738"/>
            <a:ext cx="685800" cy="8382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800">
                <a:solidFill>
                  <a:schemeClr val="bg1"/>
                </a:solidFill>
              </a:rPr>
              <a:t>PLM</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2"/>
          <p:cNvSpPr>
            <a:spLocks noGrp="1"/>
          </p:cNvSpPr>
          <p:nvPr>
            <p:ph type="sldNum" sz="quarter" idx="10"/>
          </p:nvPr>
        </p:nvSpPr>
        <p:spPr/>
        <p:txBody>
          <a:bodyPr/>
          <a:lstStyle/>
          <a:p>
            <a:r>
              <a:rPr lang="en-US"/>
              <a:t> © 2007 AMR Research, Inc.   |   Page </a:t>
            </a:r>
            <a:fld id="{C3E3C215-4F21-4217-8BFD-E316B318E513}" type="slidenum">
              <a:rPr lang="en-US" sz="1200"/>
              <a:pPr/>
              <a:t>22</a:t>
            </a:fld>
            <a:endParaRPr lang="en-US" sz="1200"/>
          </a:p>
        </p:txBody>
      </p:sp>
      <p:sp>
        <p:nvSpPr>
          <p:cNvPr id="802818" name="Line 23"/>
          <p:cNvSpPr>
            <a:spLocks noChangeShapeType="1"/>
          </p:cNvSpPr>
          <p:nvPr/>
        </p:nvSpPr>
        <p:spPr bwMode="auto">
          <a:xfrm flipH="1">
            <a:off x="4857750" y="5519738"/>
            <a:ext cx="0" cy="357187"/>
          </a:xfrm>
          <a:prstGeom prst="line">
            <a:avLst/>
          </a:prstGeom>
          <a:noFill/>
          <a:ln w="38100">
            <a:solidFill>
              <a:schemeClr val="folHlink"/>
            </a:solidFill>
            <a:round/>
            <a:headEnd/>
            <a:tailEnd/>
          </a:ln>
        </p:spPr>
        <p:txBody>
          <a:bodyPr/>
          <a:lstStyle/>
          <a:p>
            <a:endParaRPr lang="en-US"/>
          </a:p>
        </p:txBody>
      </p:sp>
      <p:sp>
        <p:nvSpPr>
          <p:cNvPr id="802819" name="Line 23"/>
          <p:cNvSpPr>
            <a:spLocks noChangeShapeType="1"/>
          </p:cNvSpPr>
          <p:nvPr/>
        </p:nvSpPr>
        <p:spPr bwMode="auto">
          <a:xfrm flipH="1">
            <a:off x="5075238" y="5537200"/>
            <a:ext cx="0" cy="339725"/>
          </a:xfrm>
          <a:prstGeom prst="line">
            <a:avLst/>
          </a:prstGeom>
          <a:noFill/>
          <a:ln w="38100">
            <a:solidFill>
              <a:schemeClr val="folHlink"/>
            </a:solidFill>
            <a:round/>
            <a:headEnd/>
            <a:tailEnd/>
          </a:ln>
        </p:spPr>
        <p:txBody>
          <a:bodyPr/>
          <a:lstStyle/>
          <a:p>
            <a:endParaRPr lang="en-US"/>
          </a:p>
        </p:txBody>
      </p:sp>
      <p:sp>
        <p:nvSpPr>
          <p:cNvPr id="802820" name="Line 23"/>
          <p:cNvSpPr>
            <a:spLocks noChangeShapeType="1"/>
          </p:cNvSpPr>
          <p:nvPr/>
        </p:nvSpPr>
        <p:spPr bwMode="auto">
          <a:xfrm flipH="1">
            <a:off x="5292725" y="5357813"/>
            <a:ext cx="0" cy="519112"/>
          </a:xfrm>
          <a:prstGeom prst="line">
            <a:avLst/>
          </a:prstGeom>
          <a:noFill/>
          <a:ln w="38100">
            <a:solidFill>
              <a:schemeClr val="folHlink"/>
            </a:solidFill>
            <a:round/>
            <a:headEnd/>
            <a:tailEnd/>
          </a:ln>
        </p:spPr>
        <p:txBody>
          <a:bodyPr/>
          <a:lstStyle/>
          <a:p>
            <a:endParaRPr lang="en-US"/>
          </a:p>
        </p:txBody>
      </p:sp>
      <p:sp>
        <p:nvSpPr>
          <p:cNvPr id="802821" name="Line 23"/>
          <p:cNvSpPr>
            <a:spLocks noChangeShapeType="1"/>
          </p:cNvSpPr>
          <p:nvPr/>
        </p:nvSpPr>
        <p:spPr bwMode="auto">
          <a:xfrm flipH="1">
            <a:off x="3635375" y="5537200"/>
            <a:ext cx="0" cy="339725"/>
          </a:xfrm>
          <a:prstGeom prst="line">
            <a:avLst/>
          </a:prstGeom>
          <a:noFill/>
          <a:ln w="38100">
            <a:solidFill>
              <a:schemeClr val="folHlink"/>
            </a:solidFill>
            <a:round/>
            <a:headEnd/>
            <a:tailEnd/>
          </a:ln>
        </p:spPr>
        <p:txBody>
          <a:bodyPr/>
          <a:lstStyle/>
          <a:p>
            <a:endParaRPr lang="en-US"/>
          </a:p>
        </p:txBody>
      </p:sp>
      <p:sp>
        <p:nvSpPr>
          <p:cNvPr id="802822" name="Line 23"/>
          <p:cNvSpPr>
            <a:spLocks noChangeShapeType="1"/>
          </p:cNvSpPr>
          <p:nvPr/>
        </p:nvSpPr>
        <p:spPr bwMode="auto">
          <a:xfrm flipH="1">
            <a:off x="3852863" y="5554663"/>
            <a:ext cx="0" cy="304800"/>
          </a:xfrm>
          <a:prstGeom prst="line">
            <a:avLst/>
          </a:prstGeom>
          <a:noFill/>
          <a:ln w="38100">
            <a:solidFill>
              <a:schemeClr val="folHlink"/>
            </a:solidFill>
            <a:round/>
            <a:headEnd/>
            <a:tailEnd/>
          </a:ln>
        </p:spPr>
        <p:txBody>
          <a:bodyPr/>
          <a:lstStyle/>
          <a:p>
            <a:endParaRPr lang="en-US"/>
          </a:p>
        </p:txBody>
      </p:sp>
      <p:sp>
        <p:nvSpPr>
          <p:cNvPr id="802823" name="Line 23"/>
          <p:cNvSpPr>
            <a:spLocks noChangeShapeType="1"/>
          </p:cNvSpPr>
          <p:nvPr/>
        </p:nvSpPr>
        <p:spPr bwMode="auto">
          <a:xfrm flipH="1">
            <a:off x="4070350" y="5375275"/>
            <a:ext cx="0" cy="501650"/>
          </a:xfrm>
          <a:prstGeom prst="line">
            <a:avLst/>
          </a:prstGeom>
          <a:noFill/>
          <a:ln w="38100">
            <a:solidFill>
              <a:schemeClr val="folHlink"/>
            </a:solidFill>
            <a:round/>
            <a:headEnd/>
            <a:tailEnd/>
          </a:ln>
        </p:spPr>
        <p:txBody>
          <a:bodyPr/>
          <a:lstStyle/>
          <a:p>
            <a:endParaRPr lang="en-US"/>
          </a:p>
        </p:txBody>
      </p:sp>
      <p:sp>
        <p:nvSpPr>
          <p:cNvPr id="802824" name="Line 23"/>
          <p:cNvSpPr>
            <a:spLocks noChangeShapeType="1"/>
          </p:cNvSpPr>
          <p:nvPr/>
        </p:nvSpPr>
        <p:spPr bwMode="auto">
          <a:xfrm flipH="1">
            <a:off x="2481263" y="5554663"/>
            <a:ext cx="0" cy="304800"/>
          </a:xfrm>
          <a:prstGeom prst="line">
            <a:avLst/>
          </a:prstGeom>
          <a:noFill/>
          <a:ln w="38100">
            <a:solidFill>
              <a:schemeClr val="folHlink"/>
            </a:solidFill>
            <a:round/>
            <a:headEnd/>
            <a:tailEnd/>
          </a:ln>
        </p:spPr>
        <p:txBody>
          <a:bodyPr/>
          <a:lstStyle/>
          <a:p>
            <a:endParaRPr lang="en-US"/>
          </a:p>
        </p:txBody>
      </p:sp>
      <p:sp>
        <p:nvSpPr>
          <p:cNvPr id="802825" name="Line 23"/>
          <p:cNvSpPr>
            <a:spLocks noChangeShapeType="1"/>
          </p:cNvSpPr>
          <p:nvPr/>
        </p:nvSpPr>
        <p:spPr bwMode="auto">
          <a:xfrm flipH="1">
            <a:off x="2698750" y="5572125"/>
            <a:ext cx="0" cy="304800"/>
          </a:xfrm>
          <a:prstGeom prst="line">
            <a:avLst/>
          </a:prstGeom>
          <a:noFill/>
          <a:ln w="38100">
            <a:solidFill>
              <a:schemeClr val="folHlink"/>
            </a:solidFill>
            <a:round/>
            <a:headEnd/>
            <a:tailEnd/>
          </a:ln>
        </p:spPr>
        <p:txBody>
          <a:bodyPr/>
          <a:lstStyle/>
          <a:p>
            <a:endParaRPr lang="en-US"/>
          </a:p>
        </p:txBody>
      </p:sp>
      <p:sp>
        <p:nvSpPr>
          <p:cNvPr id="802826" name="Line 23"/>
          <p:cNvSpPr>
            <a:spLocks noChangeShapeType="1"/>
          </p:cNvSpPr>
          <p:nvPr/>
        </p:nvSpPr>
        <p:spPr bwMode="auto">
          <a:xfrm flipH="1">
            <a:off x="2916238" y="5392738"/>
            <a:ext cx="0" cy="466725"/>
          </a:xfrm>
          <a:prstGeom prst="line">
            <a:avLst/>
          </a:prstGeom>
          <a:noFill/>
          <a:ln w="38100">
            <a:solidFill>
              <a:schemeClr val="folHlink"/>
            </a:solidFill>
            <a:round/>
            <a:headEnd/>
            <a:tailEnd/>
          </a:ln>
        </p:spPr>
        <p:txBody>
          <a:bodyPr/>
          <a:lstStyle/>
          <a:p>
            <a:endParaRPr lang="en-US"/>
          </a:p>
        </p:txBody>
      </p:sp>
      <p:sp>
        <p:nvSpPr>
          <p:cNvPr id="802827" name="Line 23"/>
          <p:cNvSpPr>
            <a:spLocks noChangeShapeType="1"/>
          </p:cNvSpPr>
          <p:nvPr/>
        </p:nvSpPr>
        <p:spPr bwMode="auto">
          <a:xfrm flipH="1">
            <a:off x="1258888" y="5572125"/>
            <a:ext cx="0" cy="304800"/>
          </a:xfrm>
          <a:prstGeom prst="line">
            <a:avLst/>
          </a:prstGeom>
          <a:noFill/>
          <a:ln w="38100">
            <a:solidFill>
              <a:schemeClr val="folHlink"/>
            </a:solidFill>
            <a:round/>
            <a:headEnd/>
            <a:tailEnd/>
          </a:ln>
        </p:spPr>
        <p:txBody>
          <a:bodyPr/>
          <a:lstStyle/>
          <a:p>
            <a:endParaRPr lang="en-US"/>
          </a:p>
        </p:txBody>
      </p:sp>
      <p:sp>
        <p:nvSpPr>
          <p:cNvPr id="802828" name="Line 23"/>
          <p:cNvSpPr>
            <a:spLocks noChangeShapeType="1"/>
          </p:cNvSpPr>
          <p:nvPr/>
        </p:nvSpPr>
        <p:spPr bwMode="auto">
          <a:xfrm flipH="1">
            <a:off x="1476375" y="5589588"/>
            <a:ext cx="0" cy="304800"/>
          </a:xfrm>
          <a:prstGeom prst="line">
            <a:avLst/>
          </a:prstGeom>
          <a:noFill/>
          <a:ln w="38100">
            <a:solidFill>
              <a:schemeClr val="folHlink"/>
            </a:solidFill>
            <a:round/>
            <a:headEnd/>
            <a:tailEnd/>
          </a:ln>
        </p:spPr>
        <p:txBody>
          <a:bodyPr/>
          <a:lstStyle/>
          <a:p>
            <a:endParaRPr lang="en-US"/>
          </a:p>
        </p:txBody>
      </p:sp>
      <p:sp>
        <p:nvSpPr>
          <p:cNvPr id="802829" name="Line 23"/>
          <p:cNvSpPr>
            <a:spLocks noChangeShapeType="1"/>
          </p:cNvSpPr>
          <p:nvPr/>
        </p:nvSpPr>
        <p:spPr bwMode="auto">
          <a:xfrm flipH="1">
            <a:off x="1693863" y="5410200"/>
            <a:ext cx="0" cy="466725"/>
          </a:xfrm>
          <a:prstGeom prst="line">
            <a:avLst/>
          </a:prstGeom>
          <a:noFill/>
          <a:ln w="38100">
            <a:solidFill>
              <a:schemeClr val="folHlink"/>
            </a:solidFill>
            <a:round/>
            <a:headEnd/>
            <a:tailEnd/>
          </a:ln>
        </p:spPr>
        <p:txBody>
          <a:bodyPr/>
          <a:lstStyle/>
          <a:p>
            <a:endParaRPr lang="en-US"/>
          </a:p>
        </p:txBody>
      </p:sp>
      <p:sp>
        <p:nvSpPr>
          <p:cNvPr id="802830" name="Slide Number Placeholder 2"/>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BFB0613D-F94A-47EF-9794-45F800241DAF}" type="slidenum">
              <a:rPr lang="en-US" sz="800">
                <a:solidFill>
                  <a:schemeClr val="bg1"/>
                </a:solidFill>
              </a:rPr>
              <a:pPr/>
              <a:t>22</a:t>
            </a:fld>
            <a:endParaRPr lang="en-US" sz="800">
              <a:solidFill>
                <a:schemeClr val="bg1"/>
              </a:solidFill>
            </a:endParaRPr>
          </a:p>
        </p:txBody>
      </p:sp>
      <p:sp>
        <p:nvSpPr>
          <p:cNvPr id="802831" name="AutoShape 68"/>
          <p:cNvSpPr>
            <a:spLocks noChangeArrowheads="1"/>
          </p:cNvSpPr>
          <p:nvPr/>
        </p:nvSpPr>
        <p:spPr bwMode="auto">
          <a:xfrm>
            <a:off x="5003800" y="4895850"/>
            <a:ext cx="471488" cy="576263"/>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400">
                <a:solidFill>
                  <a:schemeClr val="bg1"/>
                </a:solidFill>
              </a:rPr>
              <a:t>EWI</a:t>
            </a:r>
          </a:p>
        </p:txBody>
      </p:sp>
      <p:sp>
        <p:nvSpPr>
          <p:cNvPr id="802832" name="AutoShape 67"/>
          <p:cNvSpPr>
            <a:spLocks noChangeArrowheads="1"/>
          </p:cNvSpPr>
          <p:nvPr/>
        </p:nvSpPr>
        <p:spPr bwMode="auto">
          <a:xfrm>
            <a:off x="4787900" y="5013325"/>
            <a:ext cx="471488" cy="576263"/>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400">
                <a:solidFill>
                  <a:schemeClr val="bg1"/>
                </a:solidFill>
              </a:rPr>
              <a:t>EWI</a:t>
            </a:r>
          </a:p>
        </p:txBody>
      </p:sp>
      <p:sp>
        <p:nvSpPr>
          <p:cNvPr id="802833" name="AutoShape 66"/>
          <p:cNvSpPr>
            <a:spLocks noChangeArrowheads="1"/>
          </p:cNvSpPr>
          <p:nvPr/>
        </p:nvSpPr>
        <p:spPr bwMode="auto">
          <a:xfrm>
            <a:off x="3770313" y="4895850"/>
            <a:ext cx="493712" cy="60325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200">
                <a:solidFill>
                  <a:schemeClr val="bg1"/>
                </a:solidFill>
              </a:rPr>
              <a:t>Quality</a:t>
            </a:r>
          </a:p>
          <a:p>
            <a:pPr algn="ctr"/>
            <a:r>
              <a:rPr lang="en-US" sz="1200">
                <a:solidFill>
                  <a:schemeClr val="bg1"/>
                </a:solidFill>
              </a:rPr>
              <a:t>LIMS</a:t>
            </a:r>
          </a:p>
        </p:txBody>
      </p:sp>
      <p:sp>
        <p:nvSpPr>
          <p:cNvPr id="802834" name="AutoShape 65"/>
          <p:cNvSpPr>
            <a:spLocks noChangeArrowheads="1"/>
          </p:cNvSpPr>
          <p:nvPr/>
        </p:nvSpPr>
        <p:spPr bwMode="auto">
          <a:xfrm>
            <a:off x="3554413" y="5013325"/>
            <a:ext cx="493712" cy="60325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200">
                <a:solidFill>
                  <a:schemeClr val="bg1"/>
                </a:solidFill>
              </a:rPr>
              <a:t>Quality</a:t>
            </a:r>
          </a:p>
          <a:p>
            <a:pPr algn="ctr"/>
            <a:r>
              <a:rPr lang="en-US" sz="1200">
                <a:solidFill>
                  <a:schemeClr val="bg1"/>
                </a:solidFill>
              </a:rPr>
              <a:t>LIMS</a:t>
            </a:r>
          </a:p>
        </p:txBody>
      </p:sp>
      <p:sp>
        <p:nvSpPr>
          <p:cNvPr id="802835" name="AutoShape 64"/>
          <p:cNvSpPr>
            <a:spLocks noChangeArrowheads="1"/>
          </p:cNvSpPr>
          <p:nvPr/>
        </p:nvSpPr>
        <p:spPr bwMode="auto">
          <a:xfrm>
            <a:off x="2667000" y="4868863"/>
            <a:ext cx="452438" cy="622300"/>
          </a:xfrm>
          <a:prstGeom prst="can">
            <a:avLst>
              <a:gd name="adj" fmla="val 34386"/>
            </a:avLst>
          </a:prstGeom>
          <a:solidFill>
            <a:schemeClr val="accent2"/>
          </a:solidFill>
          <a:ln w="9525">
            <a:solidFill>
              <a:schemeClr val="tx1"/>
            </a:solidFill>
            <a:round/>
            <a:headEnd/>
            <a:tailEnd/>
          </a:ln>
        </p:spPr>
        <p:txBody>
          <a:bodyPr wrap="none" anchor="ctr"/>
          <a:lstStyle/>
          <a:p>
            <a:pPr algn="ctr"/>
            <a:r>
              <a:rPr lang="en-US" sz="1600">
                <a:solidFill>
                  <a:schemeClr val="bg1"/>
                </a:solidFill>
              </a:rPr>
              <a:t>ODS</a:t>
            </a:r>
          </a:p>
        </p:txBody>
      </p:sp>
      <p:sp>
        <p:nvSpPr>
          <p:cNvPr id="802836" name="AutoShape 63"/>
          <p:cNvSpPr>
            <a:spLocks noChangeArrowheads="1"/>
          </p:cNvSpPr>
          <p:nvPr/>
        </p:nvSpPr>
        <p:spPr bwMode="auto">
          <a:xfrm>
            <a:off x="2451100" y="4973638"/>
            <a:ext cx="452438" cy="622300"/>
          </a:xfrm>
          <a:prstGeom prst="can">
            <a:avLst>
              <a:gd name="adj" fmla="val 34386"/>
            </a:avLst>
          </a:prstGeom>
          <a:solidFill>
            <a:schemeClr val="accent2"/>
          </a:solidFill>
          <a:ln w="9525">
            <a:solidFill>
              <a:schemeClr val="tx1"/>
            </a:solidFill>
            <a:round/>
            <a:headEnd/>
            <a:tailEnd/>
          </a:ln>
        </p:spPr>
        <p:txBody>
          <a:bodyPr wrap="none" anchor="ctr"/>
          <a:lstStyle/>
          <a:p>
            <a:pPr algn="ctr"/>
            <a:r>
              <a:rPr lang="en-US" sz="1600">
                <a:solidFill>
                  <a:schemeClr val="bg1"/>
                </a:solidFill>
              </a:rPr>
              <a:t>ODS</a:t>
            </a:r>
          </a:p>
        </p:txBody>
      </p:sp>
      <p:sp>
        <p:nvSpPr>
          <p:cNvPr id="802837" name="AutoShape 62"/>
          <p:cNvSpPr>
            <a:spLocks noChangeArrowheads="1"/>
          </p:cNvSpPr>
          <p:nvPr/>
        </p:nvSpPr>
        <p:spPr bwMode="auto">
          <a:xfrm>
            <a:off x="1498600" y="4876800"/>
            <a:ext cx="455613" cy="557213"/>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400">
                <a:solidFill>
                  <a:schemeClr val="bg1"/>
                </a:solidFill>
              </a:rPr>
              <a:t>MES</a:t>
            </a:r>
          </a:p>
        </p:txBody>
      </p:sp>
      <p:sp>
        <p:nvSpPr>
          <p:cNvPr id="802838" name="AutoShape 2"/>
          <p:cNvSpPr>
            <a:spLocks noChangeArrowheads="1"/>
          </p:cNvSpPr>
          <p:nvPr/>
        </p:nvSpPr>
        <p:spPr bwMode="auto">
          <a:xfrm>
            <a:off x="228600" y="1295400"/>
            <a:ext cx="8610600" cy="5029200"/>
          </a:xfrm>
          <a:prstGeom prst="roundRect">
            <a:avLst>
              <a:gd name="adj" fmla="val 16667"/>
            </a:avLst>
          </a:prstGeom>
          <a:noFill/>
          <a:ln w="28575">
            <a:solidFill>
              <a:schemeClr val="tx2"/>
            </a:solidFill>
            <a:round/>
            <a:headEnd/>
            <a:tailEnd/>
          </a:ln>
        </p:spPr>
        <p:txBody>
          <a:bodyPr wrap="none" anchor="b" anchorCtr="1"/>
          <a:lstStyle/>
          <a:p>
            <a:pPr algn="ctr"/>
            <a:endParaRPr lang="en-US">
              <a:solidFill>
                <a:schemeClr val="tx2"/>
              </a:solidFill>
            </a:endParaRPr>
          </a:p>
        </p:txBody>
      </p:sp>
      <p:sp>
        <p:nvSpPr>
          <p:cNvPr id="802839" name="AutoShape 3"/>
          <p:cNvSpPr>
            <a:spLocks noChangeArrowheads="1"/>
          </p:cNvSpPr>
          <p:nvPr/>
        </p:nvSpPr>
        <p:spPr bwMode="auto">
          <a:xfrm>
            <a:off x="990600" y="2819400"/>
            <a:ext cx="6781800" cy="1371600"/>
          </a:xfrm>
          <a:prstGeom prst="roundRect">
            <a:avLst>
              <a:gd name="adj" fmla="val 16667"/>
            </a:avLst>
          </a:prstGeom>
          <a:solidFill>
            <a:srgbClr val="93C1DD"/>
          </a:solidFill>
          <a:ln w="9525">
            <a:solidFill>
              <a:schemeClr val="tx2"/>
            </a:solidFill>
            <a:round/>
            <a:headEnd/>
            <a:tailEnd/>
          </a:ln>
        </p:spPr>
        <p:txBody>
          <a:bodyPr wrap="none" anchor="b" anchorCtr="1"/>
          <a:lstStyle/>
          <a:p>
            <a:pPr algn="ctr"/>
            <a:endParaRPr lang="en-US" sz="1400">
              <a:solidFill>
                <a:schemeClr val="tx2"/>
              </a:solidFill>
            </a:endParaRPr>
          </a:p>
        </p:txBody>
      </p:sp>
      <p:sp>
        <p:nvSpPr>
          <p:cNvPr id="802840" name="Rectangle 4"/>
          <p:cNvSpPr>
            <a:spLocks noGrp="1" noChangeArrowheads="1"/>
          </p:cNvSpPr>
          <p:nvPr>
            <p:ph type="title"/>
          </p:nvPr>
        </p:nvSpPr>
        <p:spPr/>
        <p:txBody>
          <a:bodyPr/>
          <a:lstStyle/>
          <a:p>
            <a:r>
              <a:rPr lang="en-US" sz="2400"/>
              <a:t>…but Manufacturing SOA is Real! </a:t>
            </a:r>
          </a:p>
        </p:txBody>
      </p:sp>
      <p:sp>
        <p:nvSpPr>
          <p:cNvPr id="802841" name="AutoShape 5"/>
          <p:cNvSpPr>
            <a:spLocks noChangeArrowheads="1"/>
          </p:cNvSpPr>
          <p:nvPr/>
        </p:nvSpPr>
        <p:spPr bwMode="auto">
          <a:xfrm>
            <a:off x="990600" y="4368800"/>
            <a:ext cx="6705600" cy="533400"/>
          </a:xfrm>
          <a:prstGeom prst="roundRect">
            <a:avLst>
              <a:gd name="adj" fmla="val 16667"/>
            </a:avLst>
          </a:prstGeom>
          <a:solidFill>
            <a:srgbClr val="93C1DD"/>
          </a:solidFill>
          <a:ln w="9525">
            <a:solidFill>
              <a:schemeClr val="tx2"/>
            </a:solidFill>
            <a:round/>
            <a:headEnd/>
            <a:tailEnd/>
          </a:ln>
        </p:spPr>
        <p:txBody>
          <a:bodyPr wrap="none" anchor="ctr"/>
          <a:lstStyle/>
          <a:p>
            <a:pPr algn="ctr"/>
            <a:r>
              <a:rPr lang="en-US" sz="2000" b="1">
                <a:solidFill>
                  <a:schemeClr val="tx2"/>
                </a:solidFill>
              </a:rPr>
              <a:t>Ops-SB</a:t>
            </a:r>
          </a:p>
        </p:txBody>
      </p:sp>
      <p:grpSp>
        <p:nvGrpSpPr>
          <p:cNvPr id="802842" name="Group 6"/>
          <p:cNvGrpSpPr>
            <a:grpSpLocks/>
          </p:cNvGrpSpPr>
          <p:nvPr/>
        </p:nvGrpSpPr>
        <p:grpSpPr bwMode="auto">
          <a:xfrm>
            <a:off x="6934200" y="5130800"/>
            <a:ext cx="685800" cy="838200"/>
            <a:chOff x="912" y="1296"/>
            <a:chExt cx="720" cy="864"/>
          </a:xfrm>
        </p:grpSpPr>
        <p:sp>
          <p:nvSpPr>
            <p:cNvPr id="802843" name="AutoShape 7"/>
            <p:cNvSpPr>
              <a:spLocks noChangeArrowheads="1"/>
            </p:cNvSpPr>
            <p:nvPr/>
          </p:nvSpPr>
          <p:spPr bwMode="auto">
            <a:xfrm>
              <a:off x="912" y="1296"/>
              <a:ext cx="720" cy="864"/>
            </a:xfrm>
            <a:prstGeom prst="roundRect">
              <a:avLst>
                <a:gd name="adj" fmla="val 16667"/>
              </a:avLst>
            </a:prstGeom>
            <a:solidFill>
              <a:schemeClr val="folHlink"/>
            </a:solidFill>
            <a:ln w="9525">
              <a:solidFill>
                <a:schemeClr val="tx1"/>
              </a:solidFill>
              <a:round/>
              <a:headEnd/>
              <a:tailEnd/>
            </a:ln>
          </p:spPr>
          <p:txBody>
            <a:bodyPr wrap="none" anchor="ctr"/>
            <a:lstStyle/>
            <a:p>
              <a:pPr algn="l"/>
              <a:endParaRPr lang="en-US" sz="2000"/>
            </a:p>
          </p:txBody>
        </p:sp>
        <p:sp>
          <p:nvSpPr>
            <p:cNvPr id="802844" name="AutoShape 8"/>
            <p:cNvSpPr>
              <a:spLocks noChangeArrowheads="1"/>
            </p:cNvSpPr>
            <p:nvPr/>
          </p:nvSpPr>
          <p:spPr bwMode="auto">
            <a:xfrm>
              <a:off x="960" y="1824"/>
              <a:ext cx="624" cy="240"/>
            </a:xfrm>
            <a:prstGeom prst="can">
              <a:avLst>
                <a:gd name="adj" fmla="val 25000"/>
              </a:avLst>
            </a:prstGeom>
            <a:solidFill>
              <a:schemeClr val="bg1"/>
            </a:solidFill>
            <a:ln w="9525">
              <a:solidFill>
                <a:schemeClr val="tx1"/>
              </a:solidFill>
              <a:round/>
              <a:headEnd/>
              <a:tailEnd/>
            </a:ln>
          </p:spPr>
          <p:txBody>
            <a:bodyPr wrap="none" anchor="ctr"/>
            <a:lstStyle/>
            <a:p>
              <a:pPr algn="ctr"/>
              <a:r>
                <a:rPr lang="en-US" sz="1200"/>
                <a:t>DB</a:t>
              </a:r>
            </a:p>
          </p:txBody>
        </p:sp>
        <p:sp>
          <p:nvSpPr>
            <p:cNvPr id="802845" name="AutoShape 9"/>
            <p:cNvSpPr>
              <a:spLocks noChangeArrowheads="1"/>
            </p:cNvSpPr>
            <p:nvPr/>
          </p:nvSpPr>
          <p:spPr bwMode="auto">
            <a:xfrm>
              <a:off x="960" y="1623"/>
              <a:ext cx="624" cy="19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t>Logic</a:t>
              </a:r>
            </a:p>
          </p:txBody>
        </p:sp>
        <p:sp>
          <p:nvSpPr>
            <p:cNvPr id="802846" name="AutoShape 10"/>
            <p:cNvSpPr>
              <a:spLocks noChangeArrowheads="1"/>
            </p:cNvSpPr>
            <p:nvPr/>
          </p:nvSpPr>
          <p:spPr bwMode="auto">
            <a:xfrm>
              <a:off x="960" y="1392"/>
              <a:ext cx="624" cy="19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t>UI</a:t>
              </a:r>
            </a:p>
          </p:txBody>
        </p:sp>
      </p:grpSp>
      <p:sp>
        <p:nvSpPr>
          <p:cNvPr id="802847" name="AutoShape 11"/>
          <p:cNvSpPr>
            <a:spLocks noChangeArrowheads="1"/>
          </p:cNvSpPr>
          <p:nvPr/>
        </p:nvSpPr>
        <p:spPr bwMode="auto">
          <a:xfrm>
            <a:off x="7924800" y="4038600"/>
            <a:ext cx="838200" cy="10668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a:solidFill>
                  <a:schemeClr val="bg1"/>
                </a:solidFill>
              </a:rPr>
              <a:t>Mfg</a:t>
            </a:r>
          </a:p>
          <a:p>
            <a:pPr algn="ctr"/>
            <a:r>
              <a:rPr lang="en-US">
                <a:solidFill>
                  <a:schemeClr val="bg1"/>
                </a:solidFill>
              </a:rPr>
              <a:t>MDM</a:t>
            </a:r>
          </a:p>
        </p:txBody>
      </p:sp>
      <p:sp>
        <p:nvSpPr>
          <p:cNvPr id="802848" name="AutoShape 12"/>
          <p:cNvSpPr>
            <a:spLocks noChangeArrowheads="1"/>
          </p:cNvSpPr>
          <p:nvPr/>
        </p:nvSpPr>
        <p:spPr bwMode="auto">
          <a:xfrm>
            <a:off x="1004888" y="2133600"/>
            <a:ext cx="6705600" cy="533400"/>
          </a:xfrm>
          <a:prstGeom prst="roundRect">
            <a:avLst>
              <a:gd name="adj" fmla="val 16667"/>
            </a:avLst>
          </a:prstGeom>
          <a:solidFill>
            <a:schemeClr val="bg1"/>
          </a:solidFill>
          <a:ln w="9525">
            <a:solidFill>
              <a:schemeClr val="tx1"/>
            </a:solidFill>
            <a:round/>
            <a:headEnd/>
            <a:tailEnd/>
          </a:ln>
        </p:spPr>
        <p:txBody>
          <a:bodyPr wrap="none" anchorCtr="1"/>
          <a:lstStyle/>
          <a:p>
            <a:pPr algn="ctr"/>
            <a:r>
              <a:rPr lang="en-US" sz="1400">
                <a:solidFill>
                  <a:schemeClr val="accent2"/>
                </a:solidFill>
              </a:rPr>
              <a:t>Manufacturing</a:t>
            </a:r>
          </a:p>
          <a:p>
            <a:pPr algn="ctr"/>
            <a:r>
              <a:rPr lang="en-US" sz="1400">
                <a:solidFill>
                  <a:schemeClr val="accent2"/>
                </a:solidFill>
              </a:rPr>
              <a:t>Composite Apps</a:t>
            </a:r>
          </a:p>
        </p:txBody>
      </p:sp>
      <p:sp>
        <p:nvSpPr>
          <p:cNvPr id="802849" name="AutoShape 13"/>
          <p:cNvSpPr>
            <a:spLocks noChangeArrowheads="1"/>
          </p:cNvSpPr>
          <p:nvPr/>
        </p:nvSpPr>
        <p:spPr bwMode="auto">
          <a:xfrm>
            <a:off x="5329238" y="2179638"/>
            <a:ext cx="969962" cy="457200"/>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en-US" sz="1400">
                <a:solidFill>
                  <a:schemeClr val="bg1"/>
                </a:solidFill>
              </a:rPr>
              <a:t>Schedule</a:t>
            </a:r>
          </a:p>
          <a:p>
            <a:pPr algn="ctr"/>
            <a:r>
              <a:rPr lang="en-US" sz="1400">
                <a:solidFill>
                  <a:schemeClr val="bg1"/>
                </a:solidFill>
              </a:rPr>
              <a:t>Optimization</a:t>
            </a:r>
          </a:p>
        </p:txBody>
      </p:sp>
      <p:sp>
        <p:nvSpPr>
          <p:cNvPr id="802850" name="AutoShape 14"/>
          <p:cNvSpPr>
            <a:spLocks noChangeArrowheads="1"/>
          </p:cNvSpPr>
          <p:nvPr/>
        </p:nvSpPr>
        <p:spPr bwMode="auto">
          <a:xfrm>
            <a:off x="2411413" y="2176463"/>
            <a:ext cx="865187" cy="457200"/>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en-US" sz="1400">
                <a:solidFill>
                  <a:schemeClr val="bg1"/>
                </a:solidFill>
              </a:rPr>
              <a:t>Track &amp;</a:t>
            </a:r>
          </a:p>
          <a:p>
            <a:pPr algn="ctr"/>
            <a:r>
              <a:rPr lang="en-US" sz="1400">
                <a:solidFill>
                  <a:schemeClr val="bg1"/>
                </a:solidFill>
              </a:rPr>
              <a:t>Trace</a:t>
            </a:r>
          </a:p>
        </p:txBody>
      </p:sp>
      <p:sp>
        <p:nvSpPr>
          <p:cNvPr id="802851" name="AutoShape 15"/>
          <p:cNvSpPr>
            <a:spLocks noChangeArrowheads="1"/>
          </p:cNvSpPr>
          <p:nvPr/>
        </p:nvSpPr>
        <p:spPr bwMode="auto">
          <a:xfrm>
            <a:off x="1309688" y="2171700"/>
            <a:ext cx="885825" cy="457200"/>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en-US" sz="1400">
                <a:solidFill>
                  <a:schemeClr val="bg1"/>
                </a:solidFill>
              </a:rPr>
              <a:t>Right</a:t>
            </a:r>
          </a:p>
          <a:p>
            <a:pPr algn="ctr"/>
            <a:r>
              <a:rPr lang="en-US" sz="1400">
                <a:solidFill>
                  <a:schemeClr val="bg1"/>
                </a:solidFill>
              </a:rPr>
              <a:t>First Time</a:t>
            </a:r>
          </a:p>
        </p:txBody>
      </p:sp>
      <p:sp>
        <p:nvSpPr>
          <p:cNvPr id="802852" name="AutoShape 16"/>
          <p:cNvSpPr>
            <a:spLocks noChangeArrowheads="1"/>
          </p:cNvSpPr>
          <p:nvPr/>
        </p:nvSpPr>
        <p:spPr bwMode="auto">
          <a:xfrm>
            <a:off x="6513513" y="2171700"/>
            <a:ext cx="866775" cy="457200"/>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en-US" sz="1400">
                <a:solidFill>
                  <a:schemeClr val="bg1"/>
                </a:solidFill>
              </a:rPr>
              <a:t>MES 2.0</a:t>
            </a:r>
          </a:p>
        </p:txBody>
      </p:sp>
      <p:sp>
        <p:nvSpPr>
          <p:cNvPr id="802853" name="AutoShape 17"/>
          <p:cNvSpPr>
            <a:spLocks noChangeArrowheads="1"/>
          </p:cNvSpPr>
          <p:nvPr/>
        </p:nvSpPr>
        <p:spPr bwMode="auto">
          <a:xfrm>
            <a:off x="1023938" y="1371600"/>
            <a:ext cx="6672262" cy="685800"/>
          </a:xfrm>
          <a:prstGeom prst="roundRect">
            <a:avLst>
              <a:gd name="adj" fmla="val 16667"/>
            </a:avLst>
          </a:prstGeom>
          <a:solidFill>
            <a:srgbClr val="93C1DD"/>
          </a:solidFill>
          <a:ln w="9525">
            <a:solidFill>
              <a:schemeClr val="tx2"/>
            </a:solidFill>
            <a:round/>
            <a:headEnd/>
            <a:tailEnd/>
          </a:ln>
        </p:spPr>
        <p:txBody>
          <a:bodyPr wrap="none" anchor="ctr"/>
          <a:lstStyle/>
          <a:p>
            <a:pPr algn="ctr"/>
            <a:r>
              <a:rPr lang="en-US" sz="1600">
                <a:solidFill>
                  <a:schemeClr val="tx2"/>
                </a:solidFill>
              </a:rPr>
              <a:t>Role Based</a:t>
            </a:r>
          </a:p>
          <a:p>
            <a:pPr algn="ctr"/>
            <a:r>
              <a:rPr lang="en-US" sz="1600">
                <a:solidFill>
                  <a:schemeClr val="tx2"/>
                </a:solidFill>
              </a:rPr>
              <a:t>User Interaction</a:t>
            </a:r>
          </a:p>
        </p:txBody>
      </p:sp>
      <p:sp>
        <p:nvSpPr>
          <p:cNvPr id="802854" name="AutoShape 18"/>
          <p:cNvSpPr>
            <a:spLocks noChangeArrowheads="1"/>
          </p:cNvSpPr>
          <p:nvPr/>
        </p:nvSpPr>
        <p:spPr bwMode="auto">
          <a:xfrm>
            <a:off x="457200" y="1600200"/>
            <a:ext cx="381000" cy="3581400"/>
          </a:xfrm>
          <a:prstGeom prst="roundRect">
            <a:avLst>
              <a:gd name="adj" fmla="val 16667"/>
            </a:avLst>
          </a:prstGeom>
          <a:solidFill>
            <a:schemeClr val="tx2"/>
          </a:solidFill>
          <a:ln w="9525">
            <a:solidFill>
              <a:schemeClr val="tx1"/>
            </a:solidFill>
            <a:round/>
            <a:headEnd/>
            <a:tailEnd/>
          </a:ln>
        </p:spPr>
        <p:txBody>
          <a:bodyPr vert="eaVert" wrap="none" anchor="ctr"/>
          <a:lstStyle/>
          <a:p>
            <a:pPr algn="ctr"/>
            <a:r>
              <a:rPr lang="en-US">
                <a:solidFill>
                  <a:schemeClr val="bg1"/>
                </a:solidFill>
              </a:rPr>
              <a:t>Tools, e.g. </a:t>
            </a:r>
            <a:r>
              <a:rPr lang="en-US" b="1">
                <a:solidFill>
                  <a:schemeClr val="bg1"/>
                </a:solidFill>
              </a:rPr>
              <a:t>MCE</a:t>
            </a:r>
          </a:p>
        </p:txBody>
      </p:sp>
      <p:sp>
        <p:nvSpPr>
          <p:cNvPr id="802855" name="Line 19"/>
          <p:cNvSpPr>
            <a:spLocks noChangeShapeType="1"/>
          </p:cNvSpPr>
          <p:nvPr/>
        </p:nvSpPr>
        <p:spPr bwMode="auto">
          <a:xfrm flipH="1">
            <a:off x="7696200" y="4572000"/>
            <a:ext cx="228600" cy="0"/>
          </a:xfrm>
          <a:prstGeom prst="line">
            <a:avLst/>
          </a:prstGeom>
          <a:noFill/>
          <a:ln w="38100">
            <a:solidFill>
              <a:schemeClr val="tx1"/>
            </a:solidFill>
            <a:round/>
            <a:headEnd/>
            <a:tailEnd/>
          </a:ln>
        </p:spPr>
        <p:txBody>
          <a:bodyPr/>
          <a:lstStyle/>
          <a:p>
            <a:endParaRPr lang="en-US"/>
          </a:p>
        </p:txBody>
      </p:sp>
      <p:sp>
        <p:nvSpPr>
          <p:cNvPr id="802856" name="Line 20"/>
          <p:cNvSpPr>
            <a:spLocks noChangeShapeType="1"/>
          </p:cNvSpPr>
          <p:nvPr/>
        </p:nvSpPr>
        <p:spPr bwMode="auto">
          <a:xfrm flipH="1">
            <a:off x="6948488" y="4191000"/>
            <a:ext cx="0" cy="304800"/>
          </a:xfrm>
          <a:prstGeom prst="line">
            <a:avLst/>
          </a:prstGeom>
          <a:noFill/>
          <a:ln w="38100">
            <a:solidFill>
              <a:schemeClr val="tx1"/>
            </a:solidFill>
            <a:round/>
            <a:headEnd/>
            <a:tailEnd/>
          </a:ln>
        </p:spPr>
        <p:txBody>
          <a:bodyPr/>
          <a:lstStyle/>
          <a:p>
            <a:endParaRPr lang="en-US"/>
          </a:p>
        </p:txBody>
      </p:sp>
      <p:sp>
        <p:nvSpPr>
          <p:cNvPr id="802857" name="Line 21"/>
          <p:cNvSpPr>
            <a:spLocks noChangeShapeType="1"/>
          </p:cNvSpPr>
          <p:nvPr/>
        </p:nvSpPr>
        <p:spPr bwMode="auto">
          <a:xfrm flipH="1">
            <a:off x="5181600" y="4191000"/>
            <a:ext cx="0" cy="304800"/>
          </a:xfrm>
          <a:prstGeom prst="line">
            <a:avLst/>
          </a:prstGeom>
          <a:noFill/>
          <a:ln w="38100">
            <a:solidFill>
              <a:schemeClr val="tx1"/>
            </a:solidFill>
            <a:round/>
            <a:headEnd/>
            <a:tailEnd/>
          </a:ln>
        </p:spPr>
        <p:txBody>
          <a:bodyPr/>
          <a:lstStyle/>
          <a:p>
            <a:endParaRPr lang="en-US"/>
          </a:p>
        </p:txBody>
      </p:sp>
      <p:sp>
        <p:nvSpPr>
          <p:cNvPr id="802858" name="Line 22"/>
          <p:cNvSpPr>
            <a:spLocks noChangeShapeType="1"/>
          </p:cNvSpPr>
          <p:nvPr/>
        </p:nvSpPr>
        <p:spPr bwMode="auto">
          <a:xfrm flipH="1">
            <a:off x="3457575" y="4191000"/>
            <a:ext cx="0" cy="304800"/>
          </a:xfrm>
          <a:prstGeom prst="line">
            <a:avLst/>
          </a:prstGeom>
          <a:noFill/>
          <a:ln w="38100">
            <a:solidFill>
              <a:schemeClr val="tx1"/>
            </a:solidFill>
            <a:round/>
            <a:headEnd/>
            <a:tailEnd/>
          </a:ln>
        </p:spPr>
        <p:txBody>
          <a:bodyPr/>
          <a:lstStyle/>
          <a:p>
            <a:endParaRPr lang="en-US"/>
          </a:p>
        </p:txBody>
      </p:sp>
      <p:sp>
        <p:nvSpPr>
          <p:cNvPr id="802859" name="Line 23"/>
          <p:cNvSpPr>
            <a:spLocks noChangeShapeType="1"/>
          </p:cNvSpPr>
          <p:nvPr/>
        </p:nvSpPr>
        <p:spPr bwMode="auto">
          <a:xfrm flipH="1">
            <a:off x="1752600" y="4171950"/>
            <a:ext cx="0" cy="304800"/>
          </a:xfrm>
          <a:prstGeom prst="line">
            <a:avLst/>
          </a:prstGeom>
          <a:noFill/>
          <a:ln w="38100">
            <a:solidFill>
              <a:schemeClr val="tx1"/>
            </a:solidFill>
            <a:round/>
            <a:headEnd/>
            <a:tailEnd/>
          </a:ln>
        </p:spPr>
        <p:txBody>
          <a:bodyPr/>
          <a:lstStyle/>
          <a:p>
            <a:endParaRPr lang="en-US"/>
          </a:p>
        </p:txBody>
      </p:sp>
      <p:sp>
        <p:nvSpPr>
          <p:cNvPr id="802860" name="Text Box 24"/>
          <p:cNvSpPr txBox="1">
            <a:spLocks noChangeArrowheads="1"/>
          </p:cNvSpPr>
          <p:nvPr/>
        </p:nvSpPr>
        <p:spPr bwMode="auto">
          <a:xfrm>
            <a:off x="3995738" y="5907088"/>
            <a:ext cx="3744912" cy="457200"/>
          </a:xfrm>
          <a:prstGeom prst="rect">
            <a:avLst/>
          </a:prstGeom>
          <a:noFill/>
          <a:ln w="9525">
            <a:noFill/>
            <a:miter lim="800000"/>
            <a:headEnd/>
            <a:tailEnd/>
          </a:ln>
        </p:spPr>
        <p:txBody>
          <a:bodyPr wrap="none">
            <a:spAutoFit/>
          </a:bodyPr>
          <a:lstStyle/>
          <a:p>
            <a:pPr algn="l"/>
            <a:r>
              <a:rPr lang="en-US">
                <a:solidFill>
                  <a:schemeClr val="tx2"/>
                </a:solidFill>
              </a:rPr>
              <a:t>Security and Management</a:t>
            </a:r>
          </a:p>
        </p:txBody>
      </p:sp>
      <p:sp>
        <p:nvSpPr>
          <p:cNvPr id="802861" name="Line 26"/>
          <p:cNvSpPr>
            <a:spLocks noChangeShapeType="1"/>
          </p:cNvSpPr>
          <p:nvPr/>
        </p:nvSpPr>
        <p:spPr bwMode="auto">
          <a:xfrm flipH="1">
            <a:off x="7267575" y="4826000"/>
            <a:ext cx="0" cy="304800"/>
          </a:xfrm>
          <a:prstGeom prst="line">
            <a:avLst/>
          </a:prstGeom>
          <a:noFill/>
          <a:ln w="38100">
            <a:solidFill>
              <a:schemeClr val="tx1"/>
            </a:solidFill>
            <a:round/>
            <a:headEnd/>
            <a:tailEnd/>
          </a:ln>
        </p:spPr>
        <p:txBody>
          <a:bodyPr/>
          <a:lstStyle/>
          <a:p>
            <a:endParaRPr lang="en-US"/>
          </a:p>
        </p:txBody>
      </p:sp>
      <p:sp>
        <p:nvSpPr>
          <p:cNvPr id="802862" name="Line 27"/>
          <p:cNvSpPr>
            <a:spLocks noChangeShapeType="1"/>
          </p:cNvSpPr>
          <p:nvPr/>
        </p:nvSpPr>
        <p:spPr bwMode="auto">
          <a:xfrm flipH="1">
            <a:off x="6134100" y="4826000"/>
            <a:ext cx="0" cy="304800"/>
          </a:xfrm>
          <a:prstGeom prst="line">
            <a:avLst/>
          </a:prstGeom>
          <a:noFill/>
          <a:ln w="38100">
            <a:solidFill>
              <a:schemeClr val="tx1"/>
            </a:solidFill>
            <a:round/>
            <a:headEnd/>
            <a:tailEnd/>
          </a:ln>
        </p:spPr>
        <p:txBody>
          <a:bodyPr/>
          <a:lstStyle/>
          <a:p>
            <a:endParaRPr lang="en-US"/>
          </a:p>
        </p:txBody>
      </p:sp>
      <p:sp>
        <p:nvSpPr>
          <p:cNvPr id="802863" name="Line 31"/>
          <p:cNvSpPr>
            <a:spLocks noChangeShapeType="1"/>
          </p:cNvSpPr>
          <p:nvPr/>
        </p:nvSpPr>
        <p:spPr bwMode="auto">
          <a:xfrm flipH="1">
            <a:off x="838200" y="3352800"/>
            <a:ext cx="228600" cy="0"/>
          </a:xfrm>
          <a:prstGeom prst="line">
            <a:avLst/>
          </a:prstGeom>
          <a:noFill/>
          <a:ln w="38100">
            <a:solidFill>
              <a:schemeClr val="tx1"/>
            </a:solidFill>
            <a:round/>
            <a:headEnd/>
            <a:tailEnd/>
          </a:ln>
        </p:spPr>
        <p:txBody>
          <a:bodyPr/>
          <a:lstStyle/>
          <a:p>
            <a:endParaRPr lang="en-US"/>
          </a:p>
        </p:txBody>
      </p:sp>
      <p:sp>
        <p:nvSpPr>
          <p:cNvPr id="802864" name="Line 32"/>
          <p:cNvSpPr>
            <a:spLocks noChangeShapeType="1"/>
          </p:cNvSpPr>
          <p:nvPr/>
        </p:nvSpPr>
        <p:spPr bwMode="auto">
          <a:xfrm flipH="1">
            <a:off x="838200" y="4572000"/>
            <a:ext cx="228600" cy="0"/>
          </a:xfrm>
          <a:prstGeom prst="line">
            <a:avLst/>
          </a:prstGeom>
          <a:noFill/>
          <a:ln w="38100">
            <a:solidFill>
              <a:schemeClr val="tx1"/>
            </a:solidFill>
            <a:round/>
            <a:headEnd/>
            <a:tailEnd/>
          </a:ln>
        </p:spPr>
        <p:txBody>
          <a:bodyPr/>
          <a:lstStyle/>
          <a:p>
            <a:endParaRPr lang="en-US"/>
          </a:p>
        </p:txBody>
      </p:sp>
      <p:sp>
        <p:nvSpPr>
          <p:cNvPr id="802865" name="Line 33"/>
          <p:cNvSpPr>
            <a:spLocks noChangeShapeType="1"/>
          </p:cNvSpPr>
          <p:nvPr/>
        </p:nvSpPr>
        <p:spPr bwMode="auto">
          <a:xfrm flipH="1">
            <a:off x="838200" y="2438400"/>
            <a:ext cx="152400" cy="0"/>
          </a:xfrm>
          <a:prstGeom prst="line">
            <a:avLst/>
          </a:prstGeom>
          <a:noFill/>
          <a:ln w="38100">
            <a:solidFill>
              <a:schemeClr val="tx1"/>
            </a:solidFill>
            <a:round/>
            <a:headEnd/>
            <a:tailEnd/>
          </a:ln>
        </p:spPr>
        <p:txBody>
          <a:bodyPr/>
          <a:lstStyle/>
          <a:p>
            <a:endParaRPr lang="en-US"/>
          </a:p>
        </p:txBody>
      </p:sp>
      <p:sp>
        <p:nvSpPr>
          <p:cNvPr id="802866" name="Line 34"/>
          <p:cNvSpPr>
            <a:spLocks noChangeShapeType="1"/>
          </p:cNvSpPr>
          <p:nvPr/>
        </p:nvSpPr>
        <p:spPr bwMode="auto">
          <a:xfrm flipH="1">
            <a:off x="4343400" y="2638425"/>
            <a:ext cx="0" cy="304800"/>
          </a:xfrm>
          <a:prstGeom prst="line">
            <a:avLst/>
          </a:prstGeom>
          <a:noFill/>
          <a:ln w="76200">
            <a:solidFill>
              <a:schemeClr val="tx1"/>
            </a:solidFill>
            <a:round/>
            <a:headEnd/>
            <a:tailEnd/>
          </a:ln>
        </p:spPr>
        <p:txBody>
          <a:bodyPr/>
          <a:lstStyle/>
          <a:p>
            <a:endParaRPr lang="en-US"/>
          </a:p>
        </p:txBody>
      </p:sp>
      <p:sp>
        <p:nvSpPr>
          <p:cNvPr id="802867" name="AutoShape 35"/>
          <p:cNvSpPr>
            <a:spLocks noChangeArrowheads="1"/>
          </p:cNvSpPr>
          <p:nvPr/>
        </p:nvSpPr>
        <p:spPr bwMode="auto">
          <a:xfrm>
            <a:off x="152400" y="495300"/>
            <a:ext cx="8534400" cy="762000"/>
          </a:xfrm>
          <a:custGeom>
            <a:avLst/>
            <a:gdLst>
              <a:gd name="T0" fmla="*/ 2147483647 w 21600"/>
              <a:gd name="T1" fmla="*/ 13440833 h 21600"/>
              <a:gd name="T2" fmla="*/ 1686018314 w 21600"/>
              <a:gd name="T3" fmla="*/ 26881666 h 21600"/>
              <a:gd name="T4" fmla="*/ 421504578 w 21600"/>
              <a:gd name="T5" fmla="*/ 13440833 h 21600"/>
              <a:gd name="T6" fmla="*/ 168601831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8575">
            <a:solidFill>
              <a:schemeClr val="tx2"/>
            </a:solidFill>
            <a:miter lim="800000"/>
            <a:headEnd/>
            <a:tailEnd/>
          </a:ln>
        </p:spPr>
        <p:txBody>
          <a:bodyPr wrap="none" anchor="ctr"/>
          <a:lstStyle/>
          <a:p>
            <a:pPr algn="ctr"/>
            <a:r>
              <a:rPr lang="en-US">
                <a:solidFill>
                  <a:schemeClr val="tx2"/>
                </a:solidFill>
              </a:rPr>
              <a:t>Governance</a:t>
            </a:r>
          </a:p>
        </p:txBody>
      </p:sp>
      <p:pic>
        <p:nvPicPr>
          <p:cNvPr id="802868" name="Picture 36"/>
          <p:cNvPicPr>
            <a:picLocks noChangeAspect="1" noChangeArrowheads="1"/>
          </p:cNvPicPr>
          <p:nvPr/>
        </p:nvPicPr>
        <p:blipFill>
          <a:blip r:embed="rId3"/>
          <a:srcRect/>
          <a:stretch>
            <a:fillRect/>
          </a:stretch>
        </p:blipFill>
        <p:spPr bwMode="auto">
          <a:xfrm>
            <a:off x="1143000" y="1397000"/>
            <a:ext cx="1038225" cy="609600"/>
          </a:xfrm>
          <a:prstGeom prst="rect">
            <a:avLst/>
          </a:prstGeom>
          <a:noFill/>
          <a:ln w="9525">
            <a:noFill/>
            <a:miter lim="800000"/>
            <a:headEnd/>
            <a:tailEnd/>
          </a:ln>
        </p:spPr>
      </p:pic>
      <p:pic>
        <p:nvPicPr>
          <p:cNvPr id="802869" name="Picture 37"/>
          <p:cNvPicPr>
            <a:picLocks noChangeAspect="1" noChangeArrowheads="1"/>
          </p:cNvPicPr>
          <p:nvPr/>
        </p:nvPicPr>
        <p:blipFill>
          <a:blip r:embed="rId4"/>
          <a:srcRect/>
          <a:stretch>
            <a:fillRect/>
          </a:stretch>
        </p:blipFill>
        <p:spPr bwMode="auto">
          <a:xfrm>
            <a:off x="6242050" y="1397000"/>
            <a:ext cx="1123950" cy="609600"/>
          </a:xfrm>
          <a:prstGeom prst="rect">
            <a:avLst/>
          </a:prstGeom>
          <a:noFill/>
          <a:ln w="9525">
            <a:noFill/>
            <a:miter lim="800000"/>
            <a:headEnd/>
            <a:tailEnd/>
          </a:ln>
        </p:spPr>
      </p:pic>
      <p:sp>
        <p:nvSpPr>
          <p:cNvPr id="802870" name="Text Box 38"/>
          <p:cNvSpPr txBox="1">
            <a:spLocks noChangeArrowheads="1"/>
          </p:cNvSpPr>
          <p:nvPr/>
        </p:nvSpPr>
        <p:spPr bwMode="auto">
          <a:xfrm>
            <a:off x="1295400" y="1752600"/>
            <a:ext cx="685800" cy="304800"/>
          </a:xfrm>
          <a:prstGeom prst="rect">
            <a:avLst/>
          </a:prstGeom>
          <a:noFill/>
          <a:ln w="9525">
            <a:noFill/>
            <a:miter lim="800000"/>
            <a:headEnd/>
            <a:tailEnd/>
          </a:ln>
        </p:spPr>
        <p:txBody>
          <a:bodyPr wrap="none">
            <a:spAutoFit/>
          </a:bodyPr>
          <a:lstStyle/>
          <a:p>
            <a:pPr algn="l"/>
            <a:r>
              <a:rPr lang="en-US" sz="1400" b="1">
                <a:solidFill>
                  <a:srgbClr val="FD1B03"/>
                </a:solidFill>
              </a:rPr>
              <a:t>Office</a:t>
            </a:r>
          </a:p>
        </p:txBody>
      </p:sp>
      <p:sp>
        <p:nvSpPr>
          <p:cNvPr id="802871" name="Text Box 39"/>
          <p:cNvSpPr txBox="1">
            <a:spLocks noChangeArrowheads="1"/>
          </p:cNvSpPr>
          <p:nvPr/>
        </p:nvSpPr>
        <p:spPr bwMode="auto">
          <a:xfrm>
            <a:off x="6451600" y="1752600"/>
            <a:ext cx="854075" cy="304800"/>
          </a:xfrm>
          <a:prstGeom prst="rect">
            <a:avLst/>
          </a:prstGeom>
          <a:noFill/>
          <a:ln w="9525">
            <a:noFill/>
            <a:miter lim="800000"/>
            <a:headEnd/>
            <a:tailEnd/>
          </a:ln>
        </p:spPr>
        <p:txBody>
          <a:bodyPr wrap="none">
            <a:spAutoFit/>
          </a:bodyPr>
          <a:lstStyle/>
          <a:p>
            <a:pPr algn="l"/>
            <a:r>
              <a:rPr lang="en-US" sz="1400" b="1">
                <a:solidFill>
                  <a:srgbClr val="FD1B03"/>
                </a:solidFill>
              </a:rPr>
              <a:t>Web 2.0</a:t>
            </a:r>
          </a:p>
        </p:txBody>
      </p:sp>
      <p:pic>
        <p:nvPicPr>
          <p:cNvPr id="802872" name="Picture 40"/>
          <p:cNvPicPr>
            <a:picLocks noChangeAspect="1" noChangeArrowheads="1"/>
          </p:cNvPicPr>
          <p:nvPr/>
        </p:nvPicPr>
        <p:blipFill>
          <a:blip r:embed="rId5"/>
          <a:srcRect/>
          <a:stretch>
            <a:fillRect/>
          </a:stretch>
        </p:blipFill>
        <p:spPr bwMode="auto">
          <a:xfrm>
            <a:off x="2667000" y="1447800"/>
            <a:ext cx="477838" cy="614363"/>
          </a:xfrm>
          <a:prstGeom prst="rect">
            <a:avLst/>
          </a:prstGeom>
          <a:noFill/>
          <a:ln w="9525">
            <a:noFill/>
            <a:miter lim="800000"/>
            <a:headEnd/>
            <a:tailEnd/>
          </a:ln>
        </p:spPr>
      </p:pic>
      <p:sp>
        <p:nvSpPr>
          <p:cNvPr id="802873" name="AutoShape 41"/>
          <p:cNvSpPr>
            <a:spLocks noChangeArrowheads="1"/>
          </p:cNvSpPr>
          <p:nvPr/>
        </p:nvSpPr>
        <p:spPr bwMode="auto">
          <a:xfrm>
            <a:off x="2235200" y="5078413"/>
            <a:ext cx="452438" cy="622300"/>
          </a:xfrm>
          <a:prstGeom prst="can">
            <a:avLst>
              <a:gd name="adj" fmla="val 34386"/>
            </a:avLst>
          </a:prstGeom>
          <a:solidFill>
            <a:schemeClr val="accent2"/>
          </a:solidFill>
          <a:ln w="9525">
            <a:solidFill>
              <a:schemeClr val="tx1"/>
            </a:solidFill>
            <a:round/>
            <a:headEnd/>
            <a:tailEnd/>
          </a:ln>
        </p:spPr>
        <p:txBody>
          <a:bodyPr wrap="none" anchor="ctr"/>
          <a:lstStyle/>
          <a:p>
            <a:pPr algn="ctr"/>
            <a:r>
              <a:rPr lang="en-US" sz="1600" b="1">
                <a:solidFill>
                  <a:schemeClr val="bg1"/>
                </a:solidFill>
              </a:rPr>
              <a:t>ODS</a:t>
            </a:r>
          </a:p>
        </p:txBody>
      </p:sp>
      <p:pic>
        <p:nvPicPr>
          <p:cNvPr id="802874" name="Picture 42"/>
          <p:cNvPicPr>
            <a:picLocks noChangeAspect="1" noChangeArrowheads="1"/>
          </p:cNvPicPr>
          <p:nvPr/>
        </p:nvPicPr>
        <p:blipFill>
          <a:blip r:embed="rId6"/>
          <a:srcRect/>
          <a:stretch>
            <a:fillRect/>
          </a:stretch>
        </p:blipFill>
        <p:spPr bwMode="auto">
          <a:xfrm>
            <a:off x="5537200" y="1447800"/>
            <a:ext cx="338138" cy="533400"/>
          </a:xfrm>
          <a:prstGeom prst="rect">
            <a:avLst/>
          </a:prstGeom>
          <a:noFill/>
          <a:ln w="9525" algn="ctr">
            <a:noFill/>
            <a:miter lim="800000"/>
            <a:headEnd/>
            <a:tailEnd/>
          </a:ln>
        </p:spPr>
      </p:pic>
      <p:sp>
        <p:nvSpPr>
          <p:cNvPr id="802875" name="AutoShape 43"/>
          <p:cNvSpPr>
            <a:spLocks noChangeArrowheads="1"/>
          </p:cNvSpPr>
          <p:nvPr/>
        </p:nvSpPr>
        <p:spPr bwMode="auto">
          <a:xfrm>
            <a:off x="5776913" y="5130800"/>
            <a:ext cx="685800" cy="838200"/>
          </a:xfrm>
          <a:prstGeom prst="roundRect">
            <a:avLst>
              <a:gd name="adj" fmla="val 16667"/>
            </a:avLst>
          </a:prstGeom>
          <a:solidFill>
            <a:srgbClr val="CC6600"/>
          </a:solidFill>
          <a:ln w="9525">
            <a:solidFill>
              <a:schemeClr val="tx1"/>
            </a:solidFill>
            <a:round/>
            <a:headEnd/>
            <a:tailEnd/>
          </a:ln>
        </p:spPr>
        <p:txBody>
          <a:bodyPr wrap="none" anchor="ctr"/>
          <a:lstStyle/>
          <a:p>
            <a:pPr algn="ctr"/>
            <a:r>
              <a:rPr lang="en-US" sz="1200">
                <a:solidFill>
                  <a:schemeClr val="bg1"/>
                </a:solidFill>
              </a:rPr>
              <a:t>Enterprise</a:t>
            </a:r>
          </a:p>
          <a:p>
            <a:pPr algn="ctr"/>
            <a:r>
              <a:rPr lang="en-US" sz="1200">
                <a:solidFill>
                  <a:schemeClr val="bg1"/>
                </a:solidFill>
              </a:rPr>
              <a:t>Apps</a:t>
            </a:r>
          </a:p>
        </p:txBody>
      </p:sp>
      <p:sp>
        <p:nvSpPr>
          <p:cNvPr id="802876" name="AutoShape 44"/>
          <p:cNvSpPr>
            <a:spLocks noChangeArrowheads="1"/>
          </p:cNvSpPr>
          <p:nvPr/>
        </p:nvSpPr>
        <p:spPr bwMode="auto">
          <a:xfrm>
            <a:off x="3338513" y="5130800"/>
            <a:ext cx="493712" cy="60325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200">
                <a:solidFill>
                  <a:schemeClr val="bg1"/>
                </a:solidFill>
              </a:rPr>
              <a:t>Quality</a:t>
            </a:r>
          </a:p>
          <a:p>
            <a:pPr algn="ctr"/>
            <a:r>
              <a:rPr lang="en-US" sz="1200">
                <a:solidFill>
                  <a:schemeClr val="bg1"/>
                </a:solidFill>
              </a:rPr>
              <a:t>LIMS</a:t>
            </a:r>
          </a:p>
        </p:txBody>
      </p:sp>
      <p:sp>
        <p:nvSpPr>
          <p:cNvPr id="802877" name="AutoShape 45"/>
          <p:cNvSpPr>
            <a:spLocks noChangeArrowheads="1"/>
          </p:cNvSpPr>
          <p:nvPr/>
        </p:nvSpPr>
        <p:spPr bwMode="auto">
          <a:xfrm>
            <a:off x="990600" y="2895600"/>
            <a:ext cx="2133600" cy="990600"/>
          </a:xfrm>
          <a:prstGeom prst="roundRect">
            <a:avLst>
              <a:gd name="adj" fmla="val 16667"/>
            </a:avLst>
          </a:prstGeom>
          <a:solidFill>
            <a:schemeClr val="folHlink"/>
          </a:solidFill>
          <a:ln w="19050">
            <a:solidFill>
              <a:schemeClr val="bg2"/>
            </a:solidFill>
            <a:round/>
            <a:headEnd type="none" w="sm" len="sm"/>
            <a:tailEnd type="none" w="sm" len="sm"/>
          </a:ln>
        </p:spPr>
        <p:txBody>
          <a:bodyPr wrap="none" lIns="45720" rIns="45720" anchor="ctr">
            <a:spAutoFit/>
          </a:bodyPr>
          <a:lstStyle/>
          <a:p>
            <a:pPr algn="ctr"/>
            <a:endParaRPr lang="en-US" sz="1800"/>
          </a:p>
        </p:txBody>
      </p:sp>
      <p:sp>
        <p:nvSpPr>
          <p:cNvPr id="802878" name="AutoShape 46"/>
          <p:cNvSpPr>
            <a:spLocks noChangeArrowheads="1"/>
          </p:cNvSpPr>
          <p:nvPr/>
        </p:nvSpPr>
        <p:spPr bwMode="auto">
          <a:xfrm>
            <a:off x="4572000" y="5130800"/>
            <a:ext cx="471488" cy="576263"/>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400">
                <a:solidFill>
                  <a:schemeClr val="bg1"/>
                </a:solidFill>
              </a:rPr>
              <a:t>EWI</a:t>
            </a:r>
          </a:p>
        </p:txBody>
      </p:sp>
      <p:sp>
        <p:nvSpPr>
          <p:cNvPr id="802879" name="AutoShape 47"/>
          <p:cNvSpPr>
            <a:spLocks noChangeArrowheads="1"/>
          </p:cNvSpPr>
          <p:nvPr/>
        </p:nvSpPr>
        <p:spPr bwMode="auto">
          <a:xfrm>
            <a:off x="3128963" y="2895600"/>
            <a:ext cx="3043237" cy="990600"/>
          </a:xfrm>
          <a:prstGeom prst="roundRect">
            <a:avLst>
              <a:gd name="adj" fmla="val 16667"/>
            </a:avLst>
          </a:prstGeom>
          <a:solidFill>
            <a:schemeClr val="folHlink"/>
          </a:solidFill>
          <a:ln w="19050">
            <a:solidFill>
              <a:schemeClr val="bg2"/>
            </a:solidFill>
            <a:round/>
            <a:headEnd type="none" w="sm" len="sm"/>
            <a:tailEnd type="none" w="sm" len="sm"/>
          </a:ln>
        </p:spPr>
        <p:txBody>
          <a:bodyPr lIns="45720" rIns="45720" anchor="ctr">
            <a:spAutoFit/>
          </a:bodyPr>
          <a:lstStyle/>
          <a:p>
            <a:pPr algn="l"/>
            <a:endParaRPr lang="en-US" sz="2000"/>
          </a:p>
        </p:txBody>
      </p:sp>
      <p:sp>
        <p:nvSpPr>
          <p:cNvPr id="802880" name="AutoShape 48"/>
          <p:cNvSpPr>
            <a:spLocks noChangeArrowheads="1"/>
          </p:cNvSpPr>
          <p:nvPr/>
        </p:nvSpPr>
        <p:spPr bwMode="auto">
          <a:xfrm>
            <a:off x="1752600" y="2928938"/>
            <a:ext cx="1295400" cy="609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a:solidFill>
                  <a:schemeClr val="bg1"/>
                </a:solidFill>
              </a:rPr>
              <a:t>Event/Activity</a:t>
            </a:r>
          </a:p>
          <a:p>
            <a:pPr algn="ctr"/>
            <a:r>
              <a:rPr lang="en-US" sz="1600">
                <a:solidFill>
                  <a:schemeClr val="bg1"/>
                </a:solidFill>
              </a:rPr>
              <a:t>Monitoring</a:t>
            </a:r>
          </a:p>
        </p:txBody>
      </p:sp>
      <p:sp>
        <p:nvSpPr>
          <p:cNvPr id="802881" name="AutoShape 49"/>
          <p:cNvSpPr>
            <a:spLocks noChangeArrowheads="1"/>
          </p:cNvSpPr>
          <p:nvPr/>
        </p:nvSpPr>
        <p:spPr bwMode="auto">
          <a:xfrm>
            <a:off x="1042988" y="2928938"/>
            <a:ext cx="633412" cy="609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800" b="1">
                <a:solidFill>
                  <a:schemeClr val="bg1"/>
                </a:solidFill>
              </a:rPr>
              <a:t>OPM</a:t>
            </a:r>
          </a:p>
        </p:txBody>
      </p:sp>
      <p:sp>
        <p:nvSpPr>
          <p:cNvPr id="802882" name="AutoShape 50"/>
          <p:cNvSpPr>
            <a:spLocks noChangeArrowheads="1"/>
          </p:cNvSpPr>
          <p:nvPr/>
        </p:nvSpPr>
        <p:spPr bwMode="auto">
          <a:xfrm>
            <a:off x="3163888" y="2928938"/>
            <a:ext cx="584200" cy="609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800" b="1">
                <a:solidFill>
                  <a:schemeClr val="bg1"/>
                </a:solidFill>
              </a:rPr>
              <a:t>OI</a:t>
            </a:r>
          </a:p>
        </p:txBody>
      </p:sp>
      <p:sp>
        <p:nvSpPr>
          <p:cNvPr id="802883" name="AutoShape 51"/>
          <p:cNvSpPr>
            <a:spLocks noChangeArrowheads="1"/>
          </p:cNvSpPr>
          <p:nvPr/>
        </p:nvSpPr>
        <p:spPr bwMode="auto">
          <a:xfrm>
            <a:off x="3814763" y="2928938"/>
            <a:ext cx="939800" cy="609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800">
                <a:solidFill>
                  <a:schemeClr val="bg1"/>
                </a:solidFill>
              </a:rPr>
              <a:t>Ops</a:t>
            </a:r>
            <a:br>
              <a:rPr lang="en-US" sz="1800">
                <a:solidFill>
                  <a:schemeClr val="bg1"/>
                </a:solidFill>
              </a:rPr>
            </a:br>
            <a:r>
              <a:rPr lang="en-US" sz="1800">
                <a:solidFill>
                  <a:schemeClr val="bg1"/>
                </a:solidFill>
              </a:rPr>
              <a:t>Portal</a:t>
            </a:r>
          </a:p>
        </p:txBody>
      </p:sp>
      <p:sp>
        <p:nvSpPr>
          <p:cNvPr id="802884" name="AutoShape 52"/>
          <p:cNvSpPr>
            <a:spLocks noChangeArrowheads="1"/>
          </p:cNvSpPr>
          <p:nvPr/>
        </p:nvSpPr>
        <p:spPr bwMode="auto">
          <a:xfrm>
            <a:off x="4802188" y="2928938"/>
            <a:ext cx="1295400" cy="609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800">
                <a:solidFill>
                  <a:schemeClr val="bg1"/>
                </a:solidFill>
              </a:rPr>
              <a:t>Mfg</a:t>
            </a:r>
          </a:p>
          <a:p>
            <a:pPr algn="ctr"/>
            <a:r>
              <a:rPr lang="en-US" sz="1800">
                <a:solidFill>
                  <a:schemeClr val="bg1"/>
                </a:solidFill>
              </a:rPr>
              <a:t>Content</a:t>
            </a:r>
          </a:p>
        </p:txBody>
      </p:sp>
      <p:sp>
        <p:nvSpPr>
          <p:cNvPr id="802885" name="AutoShape 53"/>
          <p:cNvSpPr>
            <a:spLocks noChangeArrowheads="1"/>
          </p:cNvSpPr>
          <p:nvPr/>
        </p:nvSpPr>
        <p:spPr bwMode="auto">
          <a:xfrm>
            <a:off x="6219825" y="2895600"/>
            <a:ext cx="1524000" cy="990600"/>
          </a:xfrm>
          <a:prstGeom prst="roundRect">
            <a:avLst>
              <a:gd name="adj" fmla="val 16667"/>
            </a:avLst>
          </a:prstGeom>
          <a:solidFill>
            <a:schemeClr val="folHlink"/>
          </a:solidFill>
          <a:ln w="19050">
            <a:solidFill>
              <a:schemeClr val="bg2"/>
            </a:solidFill>
            <a:round/>
            <a:headEnd type="none" w="sm" len="sm"/>
            <a:tailEnd type="none" w="sm" len="sm"/>
          </a:ln>
        </p:spPr>
        <p:txBody>
          <a:bodyPr lIns="45720" rIns="45720" anchor="ctr">
            <a:spAutoFit/>
          </a:bodyPr>
          <a:lstStyle/>
          <a:p>
            <a:pPr algn="l"/>
            <a:endParaRPr lang="en-US" sz="2000"/>
          </a:p>
        </p:txBody>
      </p:sp>
      <p:sp>
        <p:nvSpPr>
          <p:cNvPr id="802886" name="AutoShape 54"/>
          <p:cNvSpPr>
            <a:spLocks noChangeArrowheads="1"/>
          </p:cNvSpPr>
          <p:nvPr/>
        </p:nvSpPr>
        <p:spPr bwMode="auto">
          <a:xfrm>
            <a:off x="6262688" y="2928938"/>
            <a:ext cx="1447800" cy="581025"/>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800">
                <a:solidFill>
                  <a:schemeClr val="bg1"/>
                </a:solidFill>
              </a:rPr>
              <a:t>Mfg Service</a:t>
            </a:r>
          </a:p>
          <a:p>
            <a:pPr algn="ctr"/>
            <a:r>
              <a:rPr lang="en-US" sz="1800">
                <a:solidFill>
                  <a:schemeClr val="bg1"/>
                </a:solidFill>
              </a:rPr>
              <a:t>Registry</a:t>
            </a:r>
          </a:p>
        </p:txBody>
      </p:sp>
      <p:sp>
        <p:nvSpPr>
          <p:cNvPr id="802887" name="Text Box 55"/>
          <p:cNvSpPr txBox="1">
            <a:spLocks noChangeArrowheads="1"/>
          </p:cNvSpPr>
          <p:nvPr/>
        </p:nvSpPr>
        <p:spPr bwMode="auto">
          <a:xfrm>
            <a:off x="1258888" y="3505200"/>
            <a:ext cx="1584325" cy="366713"/>
          </a:xfrm>
          <a:prstGeom prst="rect">
            <a:avLst/>
          </a:prstGeom>
          <a:noFill/>
          <a:ln w="19050">
            <a:noFill/>
            <a:miter lim="800000"/>
            <a:headEnd type="none" w="sm" len="sm"/>
            <a:tailEnd type="none" w="sm" len="sm"/>
          </a:ln>
        </p:spPr>
        <p:txBody>
          <a:bodyPr lIns="45720" rIns="45720">
            <a:spAutoFit/>
          </a:bodyPr>
          <a:lstStyle/>
          <a:p>
            <a:pPr algn="l">
              <a:spcBef>
                <a:spcPct val="50000"/>
              </a:spcBef>
            </a:pPr>
            <a:r>
              <a:rPr lang="en-US" sz="1800" b="1">
                <a:solidFill>
                  <a:schemeClr val="bg1"/>
                </a:solidFill>
              </a:rPr>
              <a:t>Ops-Transact</a:t>
            </a:r>
          </a:p>
        </p:txBody>
      </p:sp>
      <p:sp>
        <p:nvSpPr>
          <p:cNvPr id="802888" name="Text Box 56"/>
          <p:cNvSpPr txBox="1">
            <a:spLocks noChangeArrowheads="1"/>
          </p:cNvSpPr>
          <p:nvPr/>
        </p:nvSpPr>
        <p:spPr bwMode="auto">
          <a:xfrm>
            <a:off x="4067175" y="3505200"/>
            <a:ext cx="1368425" cy="366713"/>
          </a:xfrm>
          <a:prstGeom prst="rect">
            <a:avLst/>
          </a:prstGeom>
          <a:noFill/>
          <a:ln w="19050">
            <a:noFill/>
            <a:miter lim="800000"/>
            <a:headEnd type="none" w="sm" len="sm"/>
            <a:tailEnd type="none" w="sm" len="sm"/>
          </a:ln>
        </p:spPr>
        <p:txBody>
          <a:bodyPr lIns="45720" rIns="45720">
            <a:spAutoFit/>
          </a:bodyPr>
          <a:lstStyle/>
          <a:p>
            <a:pPr algn="l">
              <a:spcBef>
                <a:spcPct val="50000"/>
              </a:spcBef>
            </a:pPr>
            <a:r>
              <a:rPr lang="en-US" sz="1800" b="1">
                <a:solidFill>
                  <a:schemeClr val="bg1"/>
                </a:solidFill>
              </a:rPr>
              <a:t>Ops-Enrich</a:t>
            </a:r>
          </a:p>
        </p:txBody>
      </p:sp>
      <p:sp>
        <p:nvSpPr>
          <p:cNvPr id="802889" name="Text Box 57"/>
          <p:cNvSpPr txBox="1">
            <a:spLocks noChangeArrowheads="1"/>
          </p:cNvSpPr>
          <p:nvPr/>
        </p:nvSpPr>
        <p:spPr bwMode="auto">
          <a:xfrm>
            <a:off x="6227763" y="3505200"/>
            <a:ext cx="1511300" cy="366713"/>
          </a:xfrm>
          <a:prstGeom prst="rect">
            <a:avLst/>
          </a:prstGeom>
          <a:noFill/>
          <a:ln w="19050">
            <a:noFill/>
            <a:miter lim="800000"/>
            <a:headEnd type="none" w="sm" len="sm"/>
            <a:tailEnd type="none" w="sm" len="sm"/>
          </a:ln>
        </p:spPr>
        <p:txBody>
          <a:bodyPr lIns="45720" rIns="45720">
            <a:spAutoFit/>
          </a:bodyPr>
          <a:lstStyle/>
          <a:p>
            <a:pPr algn="l">
              <a:spcBef>
                <a:spcPct val="50000"/>
              </a:spcBef>
            </a:pPr>
            <a:r>
              <a:rPr lang="en-US" sz="1800" b="1">
                <a:solidFill>
                  <a:schemeClr val="bg1"/>
                </a:solidFill>
              </a:rPr>
              <a:t>Ops-Manage</a:t>
            </a:r>
          </a:p>
        </p:txBody>
      </p:sp>
      <p:sp>
        <p:nvSpPr>
          <p:cNvPr id="802890" name="Text Box 58"/>
          <p:cNvSpPr txBox="1">
            <a:spLocks noChangeArrowheads="1"/>
          </p:cNvSpPr>
          <p:nvPr/>
        </p:nvSpPr>
        <p:spPr bwMode="auto">
          <a:xfrm>
            <a:off x="2581275" y="3852863"/>
            <a:ext cx="3581400" cy="366712"/>
          </a:xfrm>
          <a:prstGeom prst="rect">
            <a:avLst/>
          </a:prstGeom>
          <a:noFill/>
          <a:ln w="19050">
            <a:noFill/>
            <a:miter lim="800000"/>
            <a:headEnd type="none" w="sm" len="sm"/>
            <a:tailEnd type="none" w="sm" len="sm"/>
          </a:ln>
        </p:spPr>
        <p:txBody>
          <a:bodyPr lIns="45720" rIns="45720">
            <a:spAutoFit/>
          </a:bodyPr>
          <a:lstStyle/>
          <a:p>
            <a:pPr algn="ctr">
              <a:spcBef>
                <a:spcPct val="50000"/>
              </a:spcBef>
            </a:pPr>
            <a:r>
              <a:rPr lang="en-US" sz="1800">
                <a:solidFill>
                  <a:schemeClr val="tx2"/>
                </a:solidFill>
              </a:rPr>
              <a:t>Service Enablement Layer</a:t>
            </a:r>
          </a:p>
        </p:txBody>
      </p:sp>
      <p:sp>
        <p:nvSpPr>
          <p:cNvPr id="802891" name="AutoShape 61"/>
          <p:cNvSpPr>
            <a:spLocks noChangeArrowheads="1"/>
          </p:cNvSpPr>
          <p:nvPr/>
        </p:nvSpPr>
        <p:spPr bwMode="auto">
          <a:xfrm>
            <a:off x="1282700" y="5002213"/>
            <a:ext cx="455613" cy="557212"/>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400">
                <a:solidFill>
                  <a:schemeClr val="bg1"/>
                </a:solidFill>
              </a:rPr>
              <a:t>MES</a:t>
            </a:r>
          </a:p>
        </p:txBody>
      </p:sp>
      <p:sp>
        <p:nvSpPr>
          <p:cNvPr id="802892" name="AutoShape 69"/>
          <p:cNvSpPr>
            <a:spLocks noChangeArrowheads="1"/>
          </p:cNvSpPr>
          <p:nvPr/>
        </p:nvSpPr>
        <p:spPr bwMode="auto">
          <a:xfrm>
            <a:off x="7989888" y="5157788"/>
            <a:ext cx="685800" cy="838200"/>
          </a:xfrm>
          <a:prstGeom prst="roundRect">
            <a:avLst>
              <a:gd name="adj" fmla="val 16667"/>
            </a:avLst>
          </a:prstGeom>
          <a:noFill/>
          <a:ln w="9525">
            <a:noFill/>
            <a:round/>
            <a:headEnd/>
            <a:tailEnd/>
          </a:ln>
        </p:spPr>
        <p:txBody>
          <a:bodyPr wrap="none" anchor="ctr"/>
          <a:lstStyle/>
          <a:p>
            <a:pPr algn="ctr"/>
            <a:r>
              <a:rPr lang="en-US" sz="1200">
                <a:solidFill>
                  <a:schemeClr val="tx2"/>
                </a:solidFill>
              </a:rPr>
              <a:t>Products</a:t>
            </a:r>
          </a:p>
          <a:p>
            <a:pPr algn="ctr"/>
            <a:r>
              <a:rPr lang="en-US" sz="1200">
                <a:solidFill>
                  <a:schemeClr val="tx2"/>
                </a:solidFill>
              </a:rPr>
              <a:t>Assets</a:t>
            </a:r>
          </a:p>
          <a:p>
            <a:pPr algn="ctr"/>
            <a:r>
              <a:rPr lang="en-US" sz="1200">
                <a:solidFill>
                  <a:schemeClr val="tx2"/>
                </a:solidFill>
              </a:rPr>
              <a:t>Processes</a:t>
            </a:r>
          </a:p>
          <a:p>
            <a:pPr algn="ctr"/>
            <a:r>
              <a:rPr lang="en-US" sz="1200">
                <a:solidFill>
                  <a:schemeClr val="tx2"/>
                </a:solidFill>
              </a:rPr>
              <a:t>Etc.</a:t>
            </a:r>
          </a:p>
        </p:txBody>
      </p:sp>
      <p:sp>
        <p:nvSpPr>
          <p:cNvPr id="802893" name="Line 77"/>
          <p:cNvSpPr>
            <a:spLocks noChangeShapeType="1"/>
          </p:cNvSpPr>
          <p:nvPr/>
        </p:nvSpPr>
        <p:spPr bwMode="auto">
          <a:xfrm>
            <a:off x="971550" y="5876925"/>
            <a:ext cx="4537075" cy="0"/>
          </a:xfrm>
          <a:prstGeom prst="line">
            <a:avLst/>
          </a:prstGeom>
          <a:noFill/>
          <a:ln w="38100">
            <a:solidFill>
              <a:schemeClr val="folHlink"/>
            </a:solidFill>
            <a:round/>
            <a:headEnd/>
            <a:tailEnd/>
          </a:ln>
          <a:effectLst>
            <a:prstShdw prst="shdw12">
              <a:schemeClr val="bg2">
                <a:alpha val="50000"/>
              </a:schemeClr>
            </a:prstShdw>
          </a:effectLst>
        </p:spPr>
        <p:txBody>
          <a:bodyPr/>
          <a:lstStyle/>
          <a:p>
            <a:endParaRPr lang="en-US"/>
          </a:p>
        </p:txBody>
      </p:sp>
      <p:sp>
        <p:nvSpPr>
          <p:cNvPr id="802894" name="Line 23"/>
          <p:cNvSpPr>
            <a:spLocks noChangeShapeType="1"/>
          </p:cNvSpPr>
          <p:nvPr/>
        </p:nvSpPr>
        <p:spPr bwMode="auto">
          <a:xfrm flipH="1">
            <a:off x="2124075" y="4868863"/>
            <a:ext cx="0" cy="1008062"/>
          </a:xfrm>
          <a:prstGeom prst="line">
            <a:avLst/>
          </a:prstGeom>
          <a:noFill/>
          <a:ln w="38100">
            <a:solidFill>
              <a:schemeClr val="folHlink"/>
            </a:solidFill>
            <a:round/>
            <a:headEnd/>
            <a:tailEnd/>
          </a:ln>
        </p:spPr>
        <p:txBody>
          <a:bodyPr/>
          <a:lstStyle/>
          <a:p>
            <a:endParaRPr lang="en-US"/>
          </a:p>
        </p:txBody>
      </p:sp>
      <p:sp>
        <p:nvSpPr>
          <p:cNvPr id="802895" name="Text Box 24"/>
          <p:cNvSpPr txBox="1">
            <a:spLocks noChangeArrowheads="1"/>
          </p:cNvSpPr>
          <p:nvPr/>
        </p:nvSpPr>
        <p:spPr bwMode="auto">
          <a:xfrm>
            <a:off x="900113" y="5861050"/>
            <a:ext cx="2070100" cy="304800"/>
          </a:xfrm>
          <a:prstGeom prst="rect">
            <a:avLst/>
          </a:prstGeom>
          <a:noFill/>
          <a:ln w="9525">
            <a:noFill/>
            <a:miter lim="800000"/>
            <a:headEnd/>
            <a:tailEnd/>
          </a:ln>
        </p:spPr>
        <p:txBody>
          <a:bodyPr wrap="none">
            <a:spAutoFit/>
          </a:bodyPr>
          <a:lstStyle/>
          <a:p>
            <a:pPr algn="l"/>
            <a:r>
              <a:rPr lang="en-US" sz="1400">
                <a:solidFill>
                  <a:schemeClr val="folHlink"/>
                </a:solidFill>
              </a:rPr>
              <a:t>DCS, PLC, RFID (OPC)</a:t>
            </a:r>
          </a:p>
        </p:txBody>
      </p:sp>
      <p:sp>
        <p:nvSpPr>
          <p:cNvPr id="802896" name="Line 28"/>
          <p:cNvSpPr>
            <a:spLocks noChangeShapeType="1"/>
          </p:cNvSpPr>
          <p:nvPr/>
        </p:nvSpPr>
        <p:spPr bwMode="auto">
          <a:xfrm flipH="1">
            <a:off x="1763713" y="4797425"/>
            <a:ext cx="0" cy="144463"/>
          </a:xfrm>
          <a:prstGeom prst="line">
            <a:avLst/>
          </a:prstGeom>
          <a:noFill/>
          <a:ln w="38100">
            <a:solidFill>
              <a:schemeClr val="tx1"/>
            </a:solidFill>
            <a:round/>
            <a:headEnd/>
            <a:tailEnd/>
          </a:ln>
        </p:spPr>
        <p:txBody>
          <a:bodyPr/>
          <a:lstStyle/>
          <a:p>
            <a:endParaRPr lang="en-US"/>
          </a:p>
        </p:txBody>
      </p:sp>
      <p:sp>
        <p:nvSpPr>
          <p:cNvPr id="802897" name="Line 28"/>
          <p:cNvSpPr>
            <a:spLocks noChangeShapeType="1"/>
          </p:cNvSpPr>
          <p:nvPr/>
        </p:nvSpPr>
        <p:spPr bwMode="auto">
          <a:xfrm flipH="1">
            <a:off x="1331913" y="4797425"/>
            <a:ext cx="0" cy="360363"/>
          </a:xfrm>
          <a:prstGeom prst="line">
            <a:avLst/>
          </a:prstGeom>
          <a:noFill/>
          <a:ln w="38100">
            <a:solidFill>
              <a:schemeClr val="tx1"/>
            </a:solidFill>
            <a:round/>
            <a:headEnd/>
            <a:tailEnd/>
          </a:ln>
        </p:spPr>
        <p:txBody>
          <a:bodyPr/>
          <a:lstStyle/>
          <a:p>
            <a:endParaRPr lang="en-US"/>
          </a:p>
        </p:txBody>
      </p:sp>
      <p:sp>
        <p:nvSpPr>
          <p:cNvPr id="802898" name="Line 28"/>
          <p:cNvSpPr>
            <a:spLocks noChangeShapeType="1"/>
          </p:cNvSpPr>
          <p:nvPr/>
        </p:nvSpPr>
        <p:spPr bwMode="auto">
          <a:xfrm flipH="1">
            <a:off x="1547813" y="4797425"/>
            <a:ext cx="0" cy="215900"/>
          </a:xfrm>
          <a:prstGeom prst="line">
            <a:avLst/>
          </a:prstGeom>
          <a:noFill/>
          <a:ln w="38100">
            <a:solidFill>
              <a:schemeClr val="tx1"/>
            </a:solidFill>
            <a:round/>
            <a:headEnd/>
            <a:tailEnd/>
          </a:ln>
        </p:spPr>
        <p:txBody>
          <a:bodyPr/>
          <a:lstStyle/>
          <a:p>
            <a:endParaRPr lang="en-US"/>
          </a:p>
        </p:txBody>
      </p:sp>
      <p:sp>
        <p:nvSpPr>
          <p:cNvPr id="802899" name="AutoShape 59"/>
          <p:cNvSpPr>
            <a:spLocks noChangeArrowheads="1"/>
          </p:cNvSpPr>
          <p:nvPr/>
        </p:nvSpPr>
        <p:spPr bwMode="auto">
          <a:xfrm>
            <a:off x="1066800" y="5127625"/>
            <a:ext cx="455613" cy="557213"/>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sz="1400">
                <a:solidFill>
                  <a:schemeClr val="bg1"/>
                </a:solidFill>
              </a:rPr>
              <a:t>MES</a:t>
            </a:r>
          </a:p>
        </p:txBody>
      </p:sp>
      <p:sp>
        <p:nvSpPr>
          <p:cNvPr id="802900" name="Line 28"/>
          <p:cNvSpPr>
            <a:spLocks noChangeShapeType="1"/>
          </p:cNvSpPr>
          <p:nvPr/>
        </p:nvSpPr>
        <p:spPr bwMode="auto">
          <a:xfrm flipH="1">
            <a:off x="2916238" y="4797425"/>
            <a:ext cx="0" cy="144463"/>
          </a:xfrm>
          <a:prstGeom prst="line">
            <a:avLst/>
          </a:prstGeom>
          <a:noFill/>
          <a:ln w="38100">
            <a:solidFill>
              <a:schemeClr val="tx1"/>
            </a:solidFill>
            <a:round/>
            <a:headEnd/>
            <a:tailEnd/>
          </a:ln>
        </p:spPr>
        <p:txBody>
          <a:bodyPr/>
          <a:lstStyle/>
          <a:p>
            <a:endParaRPr lang="en-US"/>
          </a:p>
        </p:txBody>
      </p:sp>
      <p:sp>
        <p:nvSpPr>
          <p:cNvPr id="802901" name="Line 28"/>
          <p:cNvSpPr>
            <a:spLocks noChangeShapeType="1"/>
          </p:cNvSpPr>
          <p:nvPr/>
        </p:nvSpPr>
        <p:spPr bwMode="auto">
          <a:xfrm flipH="1">
            <a:off x="2484438" y="4797425"/>
            <a:ext cx="0" cy="360363"/>
          </a:xfrm>
          <a:prstGeom prst="line">
            <a:avLst/>
          </a:prstGeom>
          <a:noFill/>
          <a:ln w="38100">
            <a:solidFill>
              <a:schemeClr val="tx1"/>
            </a:solidFill>
            <a:round/>
            <a:headEnd/>
            <a:tailEnd/>
          </a:ln>
        </p:spPr>
        <p:txBody>
          <a:bodyPr/>
          <a:lstStyle/>
          <a:p>
            <a:endParaRPr lang="en-US"/>
          </a:p>
        </p:txBody>
      </p:sp>
      <p:sp>
        <p:nvSpPr>
          <p:cNvPr id="802902" name="Line 28"/>
          <p:cNvSpPr>
            <a:spLocks noChangeShapeType="1"/>
          </p:cNvSpPr>
          <p:nvPr/>
        </p:nvSpPr>
        <p:spPr bwMode="auto">
          <a:xfrm flipH="1">
            <a:off x="2700338" y="4797425"/>
            <a:ext cx="0" cy="215900"/>
          </a:xfrm>
          <a:prstGeom prst="line">
            <a:avLst/>
          </a:prstGeom>
          <a:noFill/>
          <a:ln w="38100">
            <a:solidFill>
              <a:schemeClr val="tx1"/>
            </a:solidFill>
            <a:round/>
            <a:headEnd/>
            <a:tailEnd/>
          </a:ln>
        </p:spPr>
        <p:txBody>
          <a:bodyPr/>
          <a:lstStyle/>
          <a:p>
            <a:endParaRPr lang="en-US"/>
          </a:p>
        </p:txBody>
      </p:sp>
      <p:sp>
        <p:nvSpPr>
          <p:cNvPr id="802903" name="Line 28"/>
          <p:cNvSpPr>
            <a:spLocks noChangeShapeType="1"/>
          </p:cNvSpPr>
          <p:nvPr/>
        </p:nvSpPr>
        <p:spPr bwMode="auto">
          <a:xfrm flipH="1">
            <a:off x="4067175" y="4797425"/>
            <a:ext cx="0" cy="144463"/>
          </a:xfrm>
          <a:prstGeom prst="line">
            <a:avLst/>
          </a:prstGeom>
          <a:noFill/>
          <a:ln w="38100">
            <a:solidFill>
              <a:schemeClr val="tx1"/>
            </a:solidFill>
            <a:round/>
            <a:headEnd/>
            <a:tailEnd/>
          </a:ln>
        </p:spPr>
        <p:txBody>
          <a:bodyPr/>
          <a:lstStyle/>
          <a:p>
            <a:endParaRPr lang="en-US"/>
          </a:p>
        </p:txBody>
      </p:sp>
      <p:sp>
        <p:nvSpPr>
          <p:cNvPr id="802904" name="Line 28"/>
          <p:cNvSpPr>
            <a:spLocks noChangeShapeType="1"/>
          </p:cNvSpPr>
          <p:nvPr/>
        </p:nvSpPr>
        <p:spPr bwMode="auto">
          <a:xfrm flipH="1">
            <a:off x="3635375" y="4797425"/>
            <a:ext cx="0" cy="360363"/>
          </a:xfrm>
          <a:prstGeom prst="line">
            <a:avLst/>
          </a:prstGeom>
          <a:noFill/>
          <a:ln w="38100">
            <a:solidFill>
              <a:schemeClr val="tx1"/>
            </a:solidFill>
            <a:round/>
            <a:headEnd/>
            <a:tailEnd/>
          </a:ln>
        </p:spPr>
        <p:txBody>
          <a:bodyPr/>
          <a:lstStyle/>
          <a:p>
            <a:endParaRPr lang="en-US"/>
          </a:p>
        </p:txBody>
      </p:sp>
      <p:sp>
        <p:nvSpPr>
          <p:cNvPr id="802905" name="Line 28"/>
          <p:cNvSpPr>
            <a:spLocks noChangeShapeType="1"/>
          </p:cNvSpPr>
          <p:nvPr/>
        </p:nvSpPr>
        <p:spPr bwMode="auto">
          <a:xfrm flipH="1">
            <a:off x="3851275" y="4797425"/>
            <a:ext cx="0" cy="215900"/>
          </a:xfrm>
          <a:prstGeom prst="line">
            <a:avLst/>
          </a:prstGeom>
          <a:noFill/>
          <a:ln w="38100">
            <a:solidFill>
              <a:schemeClr val="tx1"/>
            </a:solidFill>
            <a:round/>
            <a:headEnd/>
            <a:tailEnd/>
          </a:ln>
        </p:spPr>
        <p:txBody>
          <a:bodyPr/>
          <a:lstStyle/>
          <a:p>
            <a:endParaRPr lang="en-US"/>
          </a:p>
        </p:txBody>
      </p:sp>
      <p:sp>
        <p:nvSpPr>
          <p:cNvPr id="802906" name="Line 28"/>
          <p:cNvSpPr>
            <a:spLocks noChangeShapeType="1"/>
          </p:cNvSpPr>
          <p:nvPr/>
        </p:nvSpPr>
        <p:spPr bwMode="auto">
          <a:xfrm flipH="1">
            <a:off x="5219700" y="4797425"/>
            <a:ext cx="0" cy="144463"/>
          </a:xfrm>
          <a:prstGeom prst="line">
            <a:avLst/>
          </a:prstGeom>
          <a:noFill/>
          <a:ln w="38100">
            <a:solidFill>
              <a:schemeClr val="tx1"/>
            </a:solidFill>
            <a:round/>
            <a:headEnd/>
            <a:tailEnd/>
          </a:ln>
        </p:spPr>
        <p:txBody>
          <a:bodyPr/>
          <a:lstStyle/>
          <a:p>
            <a:endParaRPr lang="en-US"/>
          </a:p>
        </p:txBody>
      </p:sp>
      <p:sp>
        <p:nvSpPr>
          <p:cNvPr id="802907" name="Line 28"/>
          <p:cNvSpPr>
            <a:spLocks noChangeShapeType="1"/>
          </p:cNvSpPr>
          <p:nvPr/>
        </p:nvSpPr>
        <p:spPr bwMode="auto">
          <a:xfrm flipH="1">
            <a:off x="4787900" y="4797425"/>
            <a:ext cx="0" cy="360363"/>
          </a:xfrm>
          <a:prstGeom prst="line">
            <a:avLst/>
          </a:prstGeom>
          <a:noFill/>
          <a:ln w="38100">
            <a:solidFill>
              <a:schemeClr val="tx1"/>
            </a:solidFill>
            <a:round/>
            <a:headEnd/>
            <a:tailEnd/>
          </a:ln>
        </p:spPr>
        <p:txBody>
          <a:bodyPr/>
          <a:lstStyle/>
          <a:p>
            <a:endParaRPr lang="en-US"/>
          </a:p>
        </p:txBody>
      </p:sp>
      <p:sp>
        <p:nvSpPr>
          <p:cNvPr id="802908" name="Line 28"/>
          <p:cNvSpPr>
            <a:spLocks noChangeShapeType="1"/>
          </p:cNvSpPr>
          <p:nvPr/>
        </p:nvSpPr>
        <p:spPr bwMode="auto">
          <a:xfrm flipH="1">
            <a:off x="5003800" y="4797425"/>
            <a:ext cx="0" cy="215900"/>
          </a:xfrm>
          <a:prstGeom prst="line">
            <a:avLst/>
          </a:prstGeom>
          <a:noFill/>
          <a:ln w="38100">
            <a:solidFill>
              <a:schemeClr val="tx1"/>
            </a:solidFill>
            <a:round/>
            <a:headEnd/>
            <a:tailEnd/>
          </a:ln>
        </p:spPr>
        <p:txBody>
          <a:bodyPr/>
          <a:lstStyle/>
          <a:p>
            <a:endParaRPr lang="en-US"/>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lide Number Placeholder 2"/>
          <p:cNvSpPr>
            <a:spLocks noGrp="1"/>
          </p:cNvSpPr>
          <p:nvPr>
            <p:ph type="sldNum" sz="quarter" idx="10"/>
          </p:nvPr>
        </p:nvSpPr>
        <p:spPr/>
        <p:txBody>
          <a:bodyPr/>
          <a:lstStyle/>
          <a:p>
            <a:r>
              <a:rPr lang="en-US"/>
              <a:t> © 2007 AMR Research, Inc.   |   Page </a:t>
            </a:r>
            <a:fld id="{36F82617-651A-44A0-93DD-6C547245E642}" type="slidenum">
              <a:rPr lang="en-US" sz="1200"/>
              <a:pPr/>
              <a:t>23</a:t>
            </a:fld>
            <a:endParaRPr lang="en-US" sz="1200"/>
          </a:p>
        </p:txBody>
      </p:sp>
      <p:grpSp>
        <p:nvGrpSpPr>
          <p:cNvPr id="805890" name="Group 2"/>
          <p:cNvGrpSpPr>
            <a:grpSpLocks/>
          </p:cNvGrpSpPr>
          <p:nvPr/>
        </p:nvGrpSpPr>
        <p:grpSpPr bwMode="auto">
          <a:xfrm>
            <a:off x="685800" y="1447800"/>
            <a:ext cx="8042275" cy="4057650"/>
            <a:chOff x="365" y="1113"/>
            <a:chExt cx="5066" cy="2556"/>
          </a:xfrm>
        </p:grpSpPr>
        <p:grpSp>
          <p:nvGrpSpPr>
            <p:cNvPr id="805891" name="Group 3"/>
            <p:cNvGrpSpPr>
              <a:grpSpLocks/>
            </p:cNvGrpSpPr>
            <p:nvPr/>
          </p:nvGrpSpPr>
          <p:grpSpPr bwMode="auto">
            <a:xfrm>
              <a:off x="365" y="1113"/>
              <a:ext cx="5066" cy="2556"/>
              <a:chOff x="155" y="780"/>
              <a:chExt cx="5447" cy="2760"/>
            </a:xfrm>
          </p:grpSpPr>
          <p:sp>
            <p:nvSpPr>
              <p:cNvPr id="805892" name="Freeform 4"/>
              <p:cNvSpPr>
                <a:spLocks/>
              </p:cNvSpPr>
              <p:nvPr/>
            </p:nvSpPr>
            <p:spPr bwMode="auto">
              <a:xfrm>
                <a:off x="4820" y="2257"/>
                <a:ext cx="1" cy="11"/>
              </a:xfrm>
              <a:custGeom>
                <a:avLst/>
                <a:gdLst>
                  <a:gd name="T0" fmla="*/ 0 w 1"/>
                  <a:gd name="T1" fmla="*/ 11 h 11"/>
                  <a:gd name="T2" fmla="*/ 0 w 1"/>
                  <a:gd name="T3" fmla="*/ 0 h 11"/>
                  <a:gd name="T4" fmla="*/ 0 w 1"/>
                  <a:gd name="T5" fmla="*/ 11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11"/>
                    </a:moveTo>
                    <a:lnTo>
                      <a:pt x="0" y="0"/>
                    </a:lnTo>
                    <a:lnTo>
                      <a:pt x="0" y="11"/>
                    </a:lnTo>
                    <a:close/>
                  </a:path>
                </a:pathLst>
              </a:custGeom>
              <a:solidFill>
                <a:srgbClr val="C0C0C0"/>
              </a:solidFill>
              <a:ln w="9525">
                <a:noFill/>
                <a:round/>
                <a:headEnd/>
                <a:tailEnd/>
              </a:ln>
            </p:spPr>
            <p:txBody>
              <a:bodyPr/>
              <a:lstStyle/>
              <a:p>
                <a:pPr algn="l"/>
                <a:endParaRPr lang="en-US" sz="2000"/>
              </a:p>
            </p:txBody>
          </p:sp>
          <p:sp>
            <p:nvSpPr>
              <p:cNvPr id="805893" name="Freeform 5"/>
              <p:cNvSpPr>
                <a:spLocks noEditPoints="1"/>
              </p:cNvSpPr>
              <p:nvPr/>
            </p:nvSpPr>
            <p:spPr bwMode="auto">
              <a:xfrm>
                <a:off x="3709" y="1008"/>
                <a:ext cx="1893" cy="2532"/>
              </a:xfrm>
              <a:custGeom>
                <a:avLst/>
                <a:gdLst>
                  <a:gd name="T0" fmla="*/ 286 w 1893"/>
                  <a:gd name="T1" fmla="*/ 666 h 2532"/>
                  <a:gd name="T2" fmla="*/ 332 w 1893"/>
                  <a:gd name="T3" fmla="*/ 836 h 2532"/>
                  <a:gd name="T4" fmla="*/ 434 w 1893"/>
                  <a:gd name="T5" fmla="*/ 1028 h 2532"/>
                  <a:gd name="T6" fmla="*/ 436 w 1893"/>
                  <a:gd name="T7" fmla="*/ 986 h 2532"/>
                  <a:gd name="T8" fmla="*/ 507 w 1893"/>
                  <a:gd name="T9" fmla="*/ 1022 h 2532"/>
                  <a:gd name="T10" fmla="*/ 825 w 1893"/>
                  <a:gd name="T11" fmla="*/ 1168 h 2532"/>
                  <a:gd name="T12" fmla="*/ 966 w 1893"/>
                  <a:gd name="T13" fmla="*/ 1207 h 2532"/>
                  <a:gd name="T14" fmla="*/ 1077 w 1893"/>
                  <a:gd name="T15" fmla="*/ 1283 h 2532"/>
                  <a:gd name="T16" fmla="*/ 1129 w 1893"/>
                  <a:gd name="T17" fmla="*/ 1370 h 2532"/>
                  <a:gd name="T18" fmla="*/ 1054 w 1893"/>
                  <a:gd name="T19" fmla="*/ 1525 h 2532"/>
                  <a:gd name="T20" fmla="*/ 1077 w 1893"/>
                  <a:gd name="T21" fmla="*/ 1583 h 2532"/>
                  <a:gd name="T22" fmla="*/ 1275 w 1893"/>
                  <a:gd name="T23" fmla="*/ 1859 h 2532"/>
                  <a:gd name="T24" fmla="*/ 1265 w 1893"/>
                  <a:gd name="T25" fmla="*/ 2285 h 2532"/>
                  <a:gd name="T26" fmla="*/ 1319 w 1893"/>
                  <a:gd name="T27" fmla="*/ 2511 h 2532"/>
                  <a:gd name="T28" fmla="*/ 1344 w 1893"/>
                  <a:gd name="T29" fmla="*/ 2362 h 2532"/>
                  <a:gd name="T30" fmla="*/ 1466 w 1893"/>
                  <a:gd name="T31" fmla="*/ 2177 h 2532"/>
                  <a:gd name="T32" fmla="*/ 1547 w 1893"/>
                  <a:gd name="T33" fmla="*/ 2087 h 2532"/>
                  <a:gd name="T34" fmla="*/ 1799 w 1893"/>
                  <a:gd name="T35" fmla="*/ 1753 h 2532"/>
                  <a:gd name="T36" fmla="*/ 1691 w 1893"/>
                  <a:gd name="T37" fmla="*/ 1489 h 2532"/>
                  <a:gd name="T38" fmla="*/ 1622 w 1893"/>
                  <a:gd name="T39" fmla="*/ 1422 h 2532"/>
                  <a:gd name="T40" fmla="*/ 1520 w 1893"/>
                  <a:gd name="T41" fmla="*/ 1341 h 2532"/>
                  <a:gd name="T42" fmla="*/ 1250 w 1893"/>
                  <a:gd name="T43" fmla="*/ 1260 h 2532"/>
                  <a:gd name="T44" fmla="*/ 1048 w 1893"/>
                  <a:gd name="T45" fmla="*/ 1226 h 2532"/>
                  <a:gd name="T46" fmla="*/ 898 w 1893"/>
                  <a:gd name="T47" fmla="*/ 1147 h 2532"/>
                  <a:gd name="T48" fmla="*/ 906 w 1893"/>
                  <a:gd name="T49" fmla="*/ 1046 h 2532"/>
                  <a:gd name="T50" fmla="*/ 795 w 1893"/>
                  <a:gd name="T51" fmla="*/ 1118 h 2532"/>
                  <a:gd name="T52" fmla="*/ 745 w 1893"/>
                  <a:gd name="T53" fmla="*/ 917 h 2532"/>
                  <a:gd name="T54" fmla="*/ 837 w 1893"/>
                  <a:gd name="T55" fmla="*/ 871 h 2532"/>
                  <a:gd name="T56" fmla="*/ 973 w 1893"/>
                  <a:gd name="T57" fmla="*/ 894 h 2532"/>
                  <a:gd name="T58" fmla="*/ 985 w 1893"/>
                  <a:gd name="T59" fmla="*/ 733 h 2532"/>
                  <a:gd name="T60" fmla="*/ 973 w 1893"/>
                  <a:gd name="T61" fmla="*/ 666 h 2532"/>
                  <a:gd name="T62" fmla="*/ 1019 w 1893"/>
                  <a:gd name="T63" fmla="*/ 585 h 2532"/>
                  <a:gd name="T64" fmla="*/ 1019 w 1893"/>
                  <a:gd name="T65" fmla="*/ 539 h 2532"/>
                  <a:gd name="T66" fmla="*/ 1012 w 1893"/>
                  <a:gd name="T67" fmla="*/ 424 h 2532"/>
                  <a:gd name="T68" fmla="*/ 973 w 1893"/>
                  <a:gd name="T69" fmla="*/ 433 h 2532"/>
                  <a:gd name="T70" fmla="*/ 1054 w 1893"/>
                  <a:gd name="T71" fmla="*/ 345 h 2532"/>
                  <a:gd name="T72" fmla="*/ 962 w 1893"/>
                  <a:gd name="T73" fmla="*/ 274 h 2532"/>
                  <a:gd name="T74" fmla="*/ 829 w 1893"/>
                  <a:gd name="T75" fmla="*/ 240 h 2532"/>
                  <a:gd name="T76" fmla="*/ 768 w 1893"/>
                  <a:gd name="T77" fmla="*/ 332 h 2532"/>
                  <a:gd name="T78" fmla="*/ 824 w 1893"/>
                  <a:gd name="T79" fmla="*/ 437 h 2532"/>
                  <a:gd name="T80" fmla="*/ 766 w 1893"/>
                  <a:gd name="T81" fmla="*/ 410 h 2532"/>
                  <a:gd name="T82" fmla="*/ 641 w 1893"/>
                  <a:gd name="T83" fmla="*/ 386 h 2532"/>
                  <a:gd name="T84" fmla="*/ 664 w 1893"/>
                  <a:gd name="T85" fmla="*/ 230 h 2532"/>
                  <a:gd name="T86" fmla="*/ 664 w 1893"/>
                  <a:gd name="T87" fmla="*/ 263 h 2532"/>
                  <a:gd name="T88" fmla="*/ 676 w 1893"/>
                  <a:gd name="T89" fmla="*/ 207 h 2532"/>
                  <a:gd name="T90" fmla="*/ 653 w 1893"/>
                  <a:gd name="T91" fmla="*/ 161 h 2532"/>
                  <a:gd name="T92" fmla="*/ 580 w 1893"/>
                  <a:gd name="T93" fmla="*/ 107 h 2532"/>
                  <a:gd name="T94" fmla="*/ 526 w 1893"/>
                  <a:gd name="T95" fmla="*/ 119 h 2532"/>
                  <a:gd name="T96" fmla="*/ 557 w 1893"/>
                  <a:gd name="T97" fmla="*/ 96 h 2532"/>
                  <a:gd name="T98" fmla="*/ 580 w 1893"/>
                  <a:gd name="T99" fmla="*/ 188 h 2532"/>
                  <a:gd name="T100" fmla="*/ 497 w 1893"/>
                  <a:gd name="T101" fmla="*/ 217 h 2532"/>
                  <a:gd name="T102" fmla="*/ 447 w 1893"/>
                  <a:gd name="T103" fmla="*/ 196 h 2532"/>
                  <a:gd name="T104" fmla="*/ 401 w 1893"/>
                  <a:gd name="T105" fmla="*/ 117 h 2532"/>
                  <a:gd name="T106" fmla="*/ 474 w 1893"/>
                  <a:gd name="T107" fmla="*/ 115 h 2532"/>
                  <a:gd name="T108" fmla="*/ 538 w 1893"/>
                  <a:gd name="T109" fmla="*/ 161 h 2532"/>
                  <a:gd name="T110" fmla="*/ 424 w 1893"/>
                  <a:gd name="T111" fmla="*/ 184 h 2532"/>
                  <a:gd name="T112" fmla="*/ 349 w 1893"/>
                  <a:gd name="T113" fmla="*/ 150 h 2532"/>
                  <a:gd name="T114" fmla="*/ 217 w 1893"/>
                  <a:gd name="T115" fmla="*/ 11 h 2532"/>
                  <a:gd name="T116" fmla="*/ 154 w 1893"/>
                  <a:gd name="T117" fmla="*/ 40 h 2532"/>
                  <a:gd name="T118" fmla="*/ 56 w 1893"/>
                  <a:gd name="T119" fmla="*/ 138 h 2532"/>
                  <a:gd name="T120" fmla="*/ 15 w 1893"/>
                  <a:gd name="T121" fmla="*/ 219 h 2532"/>
                  <a:gd name="T122" fmla="*/ 148 w 1893"/>
                  <a:gd name="T123" fmla="*/ 230 h 2532"/>
                  <a:gd name="T124" fmla="*/ 240 w 1893"/>
                  <a:gd name="T125" fmla="*/ 426 h 2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3"/>
                  <a:gd name="T190" fmla="*/ 0 h 2532"/>
                  <a:gd name="T191" fmla="*/ 1893 w 1893"/>
                  <a:gd name="T192" fmla="*/ 2532 h 2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3" h="2532">
                    <a:moveTo>
                      <a:pt x="309" y="551"/>
                    </a:moveTo>
                    <a:lnTo>
                      <a:pt x="309" y="562"/>
                    </a:lnTo>
                    <a:lnTo>
                      <a:pt x="309" y="551"/>
                    </a:lnTo>
                    <a:lnTo>
                      <a:pt x="298" y="539"/>
                    </a:lnTo>
                    <a:lnTo>
                      <a:pt x="298" y="541"/>
                    </a:lnTo>
                    <a:lnTo>
                      <a:pt x="298" y="543"/>
                    </a:lnTo>
                    <a:lnTo>
                      <a:pt x="298" y="545"/>
                    </a:lnTo>
                    <a:lnTo>
                      <a:pt x="298" y="547"/>
                    </a:lnTo>
                    <a:lnTo>
                      <a:pt x="298" y="549"/>
                    </a:lnTo>
                    <a:lnTo>
                      <a:pt x="298" y="551"/>
                    </a:lnTo>
                    <a:lnTo>
                      <a:pt x="309" y="551"/>
                    </a:lnTo>
                    <a:close/>
                    <a:moveTo>
                      <a:pt x="286" y="551"/>
                    </a:moveTo>
                    <a:lnTo>
                      <a:pt x="286" y="562"/>
                    </a:lnTo>
                    <a:lnTo>
                      <a:pt x="286" y="574"/>
                    </a:lnTo>
                    <a:lnTo>
                      <a:pt x="286" y="585"/>
                    </a:lnTo>
                    <a:lnTo>
                      <a:pt x="286" y="597"/>
                    </a:lnTo>
                    <a:lnTo>
                      <a:pt x="286" y="608"/>
                    </a:lnTo>
                    <a:lnTo>
                      <a:pt x="286" y="631"/>
                    </a:lnTo>
                    <a:lnTo>
                      <a:pt x="286" y="643"/>
                    </a:lnTo>
                    <a:lnTo>
                      <a:pt x="275" y="666"/>
                    </a:lnTo>
                    <a:lnTo>
                      <a:pt x="286" y="666"/>
                    </a:lnTo>
                    <a:lnTo>
                      <a:pt x="275" y="677"/>
                    </a:lnTo>
                    <a:lnTo>
                      <a:pt x="275" y="689"/>
                    </a:lnTo>
                    <a:lnTo>
                      <a:pt x="275" y="698"/>
                    </a:lnTo>
                    <a:lnTo>
                      <a:pt x="275" y="710"/>
                    </a:lnTo>
                    <a:lnTo>
                      <a:pt x="275" y="721"/>
                    </a:lnTo>
                    <a:lnTo>
                      <a:pt x="275" y="733"/>
                    </a:lnTo>
                    <a:lnTo>
                      <a:pt x="275" y="744"/>
                    </a:lnTo>
                    <a:lnTo>
                      <a:pt x="286" y="744"/>
                    </a:lnTo>
                    <a:lnTo>
                      <a:pt x="286" y="756"/>
                    </a:lnTo>
                    <a:lnTo>
                      <a:pt x="286" y="744"/>
                    </a:lnTo>
                    <a:lnTo>
                      <a:pt x="298" y="756"/>
                    </a:lnTo>
                    <a:lnTo>
                      <a:pt x="298" y="767"/>
                    </a:lnTo>
                    <a:lnTo>
                      <a:pt x="286" y="756"/>
                    </a:lnTo>
                    <a:lnTo>
                      <a:pt x="286" y="767"/>
                    </a:lnTo>
                    <a:lnTo>
                      <a:pt x="286" y="779"/>
                    </a:lnTo>
                    <a:lnTo>
                      <a:pt x="298" y="779"/>
                    </a:lnTo>
                    <a:lnTo>
                      <a:pt x="298" y="790"/>
                    </a:lnTo>
                    <a:lnTo>
                      <a:pt x="298" y="802"/>
                    </a:lnTo>
                    <a:lnTo>
                      <a:pt x="309" y="802"/>
                    </a:lnTo>
                    <a:lnTo>
                      <a:pt x="309" y="813"/>
                    </a:lnTo>
                    <a:lnTo>
                      <a:pt x="309" y="825"/>
                    </a:lnTo>
                    <a:lnTo>
                      <a:pt x="309" y="836"/>
                    </a:lnTo>
                    <a:lnTo>
                      <a:pt x="321" y="836"/>
                    </a:lnTo>
                    <a:lnTo>
                      <a:pt x="332" y="836"/>
                    </a:lnTo>
                    <a:lnTo>
                      <a:pt x="332" y="848"/>
                    </a:lnTo>
                    <a:lnTo>
                      <a:pt x="344" y="848"/>
                    </a:lnTo>
                    <a:lnTo>
                      <a:pt x="355" y="859"/>
                    </a:lnTo>
                    <a:lnTo>
                      <a:pt x="367" y="871"/>
                    </a:lnTo>
                    <a:lnTo>
                      <a:pt x="355" y="882"/>
                    </a:lnTo>
                    <a:lnTo>
                      <a:pt x="367" y="882"/>
                    </a:lnTo>
                    <a:lnTo>
                      <a:pt x="367" y="886"/>
                    </a:lnTo>
                    <a:lnTo>
                      <a:pt x="367" y="892"/>
                    </a:lnTo>
                    <a:lnTo>
                      <a:pt x="367" y="896"/>
                    </a:lnTo>
                    <a:lnTo>
                      <a:pt x="367" y="900"/>
                    </a:lnTo>
                    <a:lnTo>
                      <a:pt x="367" y="904"/>
                    </a:lnTo>
                    <a:lnTo>
                      <a:pt x="367" y="909"/>
                    </a:lnTo>
                    <a:lnTo>
                      <a:pt x="367" y="913"/>
                    </a:lnTo>
                    <a:lnTo>
                      <a:pt x="367" y="917"/>
                    </a:lnTo>
                    <a:lnTo>
                      <a:pt x="390" y="940"/>
                    </a:lnTo>
                    <a:lnTo>
                      <a:pt x="401" y="975"/>
                    </a:lnTo>
                    <a:lnTo>
                      <a:pt x="378" y="975"/>
                    </a:lnTo>
                    <a:lnTo>
                      <a:pt x="390" y="975"/>
                    </a:lnTo>
                    <a:lnTo>
                      <a:pt x="424" y="998"/>
                    </a:lnTo>
                    <a:lnTo>
                      <a:pt x="424" y="1009"/>
                    </a:lnTo>
                    <a:lnTo>
                      <a:pt x="436" y="1009"/>
                    </a:lnTo>
                    <a:lnTo>
                      <a:pt x="436" y="1021"/>
                    </a:lnTo>
                    <a:lnTo>
                      <a:pt x="434" y="1024"/>
                    </a:lnTo>
                    <a:lnTo>
                      <a:pt x="434" y="1028"/>
                    </a:lnTo>
                    <a:lnTo>
                      <a:pt x="434" y="1030"/>
                    </a:lnTo>
                    <a:lnTo>
                      <a:pt x="436" y="1032"/>
                    </a:lnTo>
                    <a:lnTo>
                      <a:pt x="438" y="1032"/>
                    </a:lnTo>
                    <a:lnTo>
                      <a:pt x="442" y="1032"/>
                    </a:lnTo>
                    <a:lnTo>
                      <a:pt x="447" y="1032"/>
                    </a:lnTo>
                    <a:lnTo>
                      <a:pt x="447" y="1044"/>
                    </a:lnTo>
                    <a:lnTo>
                      <a:pt x="457" y="1044"/>
                    </a:lnTo>
                    <a:lnTo>
                      <a:pt x="457" y="1055"/>
                    </a:lnTo>
                    <a:lnTo>
                      <a:pt x="468" y="1055"/>
                    </a:lnTo>
                    <a:lnTo>
                      <a:pt x="468" y="1067"/>
                    </a:lnTo>
                    <a:lnTo>
                      <a:pt x="480" y="1067"/>
                    </a:lnTo>
                    <a:lnTo>
                      <a:pt x="480" y="1070"/>
                    </a:lnTo>
                    <a:lnTo>
                      <a:pt x="480" y="1074"/>
                    </a:lnTo>
                    <a:lnTo>
                      <a:pt x="480" y="1076"/>
                    </a:lnTo>
                    <a:lnTo>
                      <a:pt x="480" y="1078"/>
                    </a:lnTo>
                    <a:lnTo>
                      <a:pt x="482" y="1078"/>
                    </a:lnTo>
                    <a:lnTo>
                      <a:pt x="484" y="1078"/>
                    </a:lnTo>
                    <a:lnTo>
                      <a:pt x="488" y="1078"/>
                    </a:lnTo>
                    <a:lnTo>
                      <a:pt x="491" y="1078"/>
                    </a:lnTo>
                    <a:lnTo>
                      <a:pt x="491" y="1055"/>
                    </a:lnTo>
                    <a:lnTo>
                      <a:pt x="480" y="1055"/>
                    </a:lnTo>
                    <a:lnTo>
                      <a:pt x="468" y="1044"/>
                    </a:lnTo>
                    <a:lnTo>
                      <a:pt x="436" y="986"/>
                    </a:lnTo>
                    <a:lnTo>
                      <a:pt x="436" y="963"/>
                    </a:lnTo>
                    <a:lnTo>
                      <a:pt x="401" y="917"/>
                    </a:lnTo>
                    <a:lnTo>
                      <a:pt x="390" y="917"/>
                    </a:lnTo>
                    <a:lnTo>
                      <a:pt x="390" y="905"/>
                    </a:lnTo>
                    <a:lnTo>
                      <a:pt x="413" y="905"/>
                    </a:lnTo>
                    <a:lnTo>
                      <a:pt x="417" y="911"/>
                    </a:lnTo>
                    <a:lnTo>
                      <a:pt x="419" y="915"/>
                    </a:lnTo>
                    <a:lnTo>
                      <a:pt x="422" y="919"/>
                    </a:lnTo>
                    <a:lnTo>
                      <a:pt x="424" y="923"/>
                    </a:lnTo>
                    <a:lnTo>
                      <a:pt x="426" y="927"/>
                    </a:lnTo>
                    <a:lnTo>
                      <a:pt x="428" y="930"/>
                    </a:lnTo>
                    <a:lnTo>
                      <a:pt x="430" y="934"/>
                    </a:lnTo>
                    <a:lnTo>
                      <a:pt x="436" y="940"/>
                    </a:lnTo>
                    <a:lnTo>
                      <a:pt x="468" y="975"/>
                    </a:lnTo>
                    <a:lnTo>
                      <a:pt x="468" y="986"/>
                    </a:lnTo>
                    <a:lnTo>
                      <a:pt x="480" y="998"/>
                    </a:lnTo>
                    <a:lnTo>
                      <a:pt x="491" y="998"/>
                    </a:lnTo>
                    <a:lnTo>
                      <a:pt x="480" y="1009"/>
                    </a:lnTo>
                    <a:lnTo>
                      <a:pt x="488" y="1009"/>
                    </a:lnTo>
                    <a:lnTo>
                      <a:pt x="491" y="1011"/>
                    </a:lnTo>
                    <a:lnTo>
                      <a:pt x="495" y="1013"/>
                    </a:lnTo>
                    <a:lnTo>
                      <a:pt x="499" y="1015"/>
                    </a:lnTo>
                    <a:lnTo>
                      <a:pt x="503" y="1019"/>
                    </a:lnTo>
                    <a:lnTo>
                      <a:pt x="507" y="1022"/>
                    </a:lnTo>
                    <a:lnTo>
                      <a:pt x="511" y="1026"/>
                    </a:lnTo>
                    <a:lnTo>
                      <a:pt x="515" y="1032"/>
                    </a:lnTo>
                    <a:lnTo>
                      <a:pt x="561" y="1067"/>
                    </a:lnTo>
                    <a:lnTo>
                      <a:pt x="572" y="1124"/>
                    </a:lnTo>
                    <a:lnTo>
                      <a:pt x="572" y="1128"/>
                    </a:lnTo>
                    <a:lnTo>
                      <a:pt x="572" y="1132"/>
                    </a:lnTo>
                    <a:lnTo>
                      <a:pt x="572" y="1134"/>
                    </a:lnTo>
                    <a:lnTo>
                      <a:pt x="574" y="1136"/>
                    </a:lnTo>
                    <a:lnTo>
                      <a:pt x="576" y="1136"/>
                    </a:lnTo>
                    <a:lnTo>
                      <a:pt x="580" y="1136"/>
                    </a:lnTo>
                    <a:lnTo>
                      <a:pt x="584" y="1136"/>
                    </a:lnTo>
                    <a:lnTo>
                      <a:pt x="584" y="1147"/>
                    </a:lnTo>
                    <a:lnTo>
                      <a:pt x="618" y="1147"/>
                    </a:lnTo>
                    <a:lnTo>
                      <a:pt x="630" y="1157"/>
                    </a:lnTo>
                    <a:lnTo>
                      <a:pt x="676" y="1168"/>
                    </a:lnTo>
                    <a:lnTo>
                      <a:pt x="710" y="1168"/>
                    </a:lnTo>
                    <a:lnTo>
                      <a:pt x="768" y="1180"/>
                    </a:lnTo>
                    <a:lnTo>
                      <a:pt x="768" y="1168"/>
                    </a:lnTo>
                    <a:lnTo>
                      <a:pt x="779" y="1168"/>
                    </a:lnTo>
                    <a:lnTo>
                      <a:pt x="779" y="1157"/>
                    </a:lnTo>
                    <a:lnTo>
                      <a:pt x="791" y="1157"/>
                    </a:lnTo>
                    <a:lnTo>
                      <a:pt x="802" y="1168"/>
                    </a:lnTo>
                    <a:lnTo>
                      <a:pt x="825" y="1168"/>
                    </a:lnTo>
                    <a:lnTo>
                      <a:pt x="837" y="1180"/>
                    </a:lnTo>
                    <a:lnTo>
                      <a:pt x="860" y="1180"/>
                    </a:lnTo>
                    <a:lnTo>
                      <a:pt x="868" y="1186"/>
                    </a:lnTo>
                    <a:lnTo>
                      <a:pt x="877" y="1189"/>
                    </a:lnTo>
                    <a:lnTo>
                      <a:pt x="887" y="1191"/>
                    </a:lnTo>
                    <a:lnTo>
                      <a:pt x="895" y="1193"/>
                    </a:lnTo>
                    <a:lnTo>
                      <a:pt x="904" y="1193"/>
                    </a:lnTo>
                    <a:lnTo>
                      <a:pt x="912" y="1191"/>
                    </a:lnTo>
                    <a:lnTo>
                      <a:pt x="919" y="1187"/>
                    </a:lnTo>
                    <a:lnTo>
                      <a:pt x="927" y="1180"/>
                    </a:lnTo>
                    <a:lnTo>
                      <a:pt x="931" y="1186"/>
                    </a:lnTo>
                    <a:lnTo>
                      <a:pt x="935" y="1187"/>
                    </a:lnTo>
                    <a:lnTo>
                      <a:pt x="937" y="1189"/>
                    </a:lnTo>
                    <a:lnTo>
                      <a:pt x="939" y="1191"/>
                    </a:lnTo>
                    <a:lnTo>
                      <a:pt x="941" y="1191"/>
                    </a:lnTo>
                    <a:lnTo>
                      <a:pt x="943" y="1191"/>
                    </a:lnTo>
                    <a:lnTo>
                      <a:pt x="946" y="1191"/>
                    </a:lnTo>
                    <a:lnTo>
                      <a:pt x="950" y="1191"/>
                    </a:lnTo>
                    <a:lnTo>
                      <a:pt x="950" y="1203"/>
                    </a:lnTo>
                    <a:lnTo>
                      <a:pt x="956" y="1203"/>
                    </a:lnTo>
                    <a:lnTo>
                      <a:pt x="960" y="1203"/>
                    </a:lnTo>
                    <a:lnTo>
                      <a:pt x="962" y="1205"/>
                    </a:lnTo>
                    <a:lnTo>
                      <a:pt x="964" y="1205"/>
                    </a:lnTo>
                    <a:lnTo>
                      <a:pt x="966" y="1207"/>
                    </a:lnTo>
                    <a:lnTo>
                      <a:pt x="967" y="1209"/>
                    </a:lnTo>
                    <a:lnTo>
                      <a:pt x="969" y="1211"/>
                    </a:lnTo>
                    <a:lnTo>
                      <a:pt x="973" y="1214"/>
                    </a:lnTo>
                    <a:lnTo>
                      <a:pt x="975" y="1222"/>
                    </a:lnTo>
                    <a:lnTo>
                      <a:pt x="977" y="1228"/>
                    </a:lnTo>
                    <a:lnTo>
                      <a:pt x="981" y="1234"/>
                    </a:lnTo>
                    <a:lnTo>
                      <a:pt x="985" y="1239"/>
                    </a:lnTo>
                    <a:lnTo>
                      <a:pt x="990" y="1243"/>
                    </a:lnTo>
                    <a:lnTo>
                      <a:pt x="996" y="1247"/>
                    </a:lnTo>
                    <a:lnTo>
                      <a:pt x="1002" y="1249"/>
                    </a:lnTo>
                    <a:lnTo>
                      <a:pt x="1008" y="1249"/>
                    </a:lnTo>
                    <a:lnTo>
                      <a:pt x="1019" y="1260"/>
                    </a:lnTo>
                    <a:lnTo>
                      <a:pt x="1025" y="1260"/>
                    </a:lnTo>
                    <a:lnTo>
                      <a:pt x="1029" y="1260"/>
                    </a:lnTo>
                    <a:lnTo>
                      <a:pt x="1031" y="1260"/>
                    </a:lnTo>
                    <a:lnTo>
                      <a:pt x="1033" y="1262"/>
                    </a:lnTo>
                    <a:lnTo>
                      <a:pt x="1035" y="1264"/>
                    </a:lnTo>
                    <a:lnTo>
                      <a:pt x="1037" y="1266"/>
                    </a:lnTo>
                    <a:lnTo>
                      <a:pt x="1038" y="1268"/>
                    </a:lnTo>
                    <a:lnTo>
                      <a:pt x="1042" y="1272"/>
                    </a:lnTo>
                    <a:lnTo>
                      <a:pt x="1065" y="1272"/>
                    </a:lnTo>
                    <a:lnTo>
                      <a:pt x="1065" y="1283"/>
                    </a:lnTo>
                    <a:lnTo>
                      <a:pt x="1071" y="1283"/>
                    </a:lnTo>
                    <a:lnTo>
                      <a:pt x="1077" y="1283"/>
                    </a:lnTo>
                    <a:lnTo>
                      <a:pt x="1083" y="1283"/>
                    </a:lnTo>
                    <a:lnTo>
                      <a:pt x="1088" y="1283"/>
                    </a:lnTo>
                    <a:lnTo>
                      <a:pt x="1094" y="1283"/>
                    </a:lnTo>
                    <a:lnTo>
                      <a:pt x="1100" y="1283"/>
                    </a:lnTo>
                    <a:lnTo>
                      <a:pt x="1106" y="1283"/>
                    </a:lnTo>
                    <a:lnTo>
                      <a:pt x="1111" y="1283"/>
                    </a:lnTo>
                    <a:lnTo>
                      <a:pt x="1111" y="1276"/>
                    </a:lnTo>
                    <a:lnTo>
                      <a:pt x="1111" y="1270"/>
                    </a:lnTo>
                    <a:lnTo>
                      <a:pt x="1109" y="1266"/>
                    </a:lnTo>
                    <a:lnTo>
                      <a:pt x="1109" y="1262"/>
                    </a:lnTo>
                    <a:lnTo>
                      <a:pt x="1111" y="1262"/>
                    </a:lnTo>
                    <a:lnTo>
                      <a:pt x="1113" y="1262"/>
                    </a:lnTo>
                    <a:lnTo>
                      <a:pt x="1117" y="1266"/>
                    </a:lnTo>
                    <a:lnTo>
                      <a:pt x="1123" y="1272"/>
                    </a:lnTo>
                    <a:lnTo>
                      <a:pt x="1123" y="1283"/>
                    </a:lnTo>
                    <a:lnTo>
                      <a:pt x="1134" y="1283"/>
                    </a:lnTo>
                    <a:lnTo>
                      <a:pt x="1134" y="1329"/>
                    </a:lnTo>
                    <a:lnTo>
                      <a:pt x="1134" y="1337"/>
                    </a:lnTo>
                    <a:lnTo>
                      <a:pt x="1134" y="1345"/>
                    </a:lnTo>
                    <a:lnTo>
                      <a:pt x="1134" y="1351"/>
                    </a:lnTo>
                    <a:lnTo>
                      <a:pt x="1134" y="1354"/>
                    </a:lnTo>
                    <a:lnTo>
                      <a:pt x="1134" y="1360"/>
                    </a:lnTo>
                    <a:lnTo>
                      <a:pt x="1133" y="1364"/>
                    </a:lnTo>
                    <a:lnTo>
                      <a:pt x="1129" y="1370"/>
                    </a:lnTo>
                    <a:lnTo>
                      <a:pt x="1123" y="1376"/>
                    </a:lnTo>
                    <a:lnTo>
                      <a:pt x="1123" y="1387"/>
                    </a:lnTo>
                    <a:lnTo>
                      <a:pt x="1111" y="1399"/>
                    </a:lnTo>
                    <a:lnTo>
                      <a:pt x="1111" y="1410"/>
                    </a:lnTo>
                    <a:lnTo>
                      <a:pt x="1106" y="1410"/>
                    </a:lnTo>
                    <a:lnTo>
                      <a:pt x="1104" y="1410"/>
                    </a:lnTo>
                    <a:lnTo>
                      <a:pt x="1100" y="1410"/>
                    </a:lnTo>
                    <a:lnTo>
                      <a:pt x="1098" y="1412"/>
                    </a:lnTo>
                    <a:lnTo>
                      <a:pt x="1096" y="1412"/>
                    </a:lnTo>
                    <a:lnTo>
                      <a:pt x="1094" y="1414"/>
                    </a:lnTo>
                    <a:lnTo>
                      <a:pt x="1092" y="1418"/>
                    </a:lnTo>
                    <a:lnTo>
                      <a:pt x="1088" y="1422"/>
                    </a:lnTo>
                    <a:lnTo>
                      <a:pt x="1077" y="1491"/>
                    </a:lnTo>
                    <a:lnTo>
                      <a:pt x="1088" y="1491"/>
                    </a:lnTo>
                    <a:lnTo>
                      <a:pt x="1086" y="1493"/>
                    </a:lnTo>
                    <a:lnTo>
                      <a:pt x="1083" y="1496"/>
                    </a:lnTo>
                    <a:lnTo>
                      <a:pt x="1081" y="1498"/>
                    </a:lnTo>
                    <a:lnTo>
                      <a:pt x="1077" y="1502"/>
                    </a:lnTo>
                    <a:lnTo>
                      <a:pt x="1075" y="1504"/>
                    </a:lnTo>
                    <a:lnTo>
                      <a:pt x="1071" y="1508"/>
                    </a:lnTo>
                    <a:lnTo>
                      <a:pt x="1069" y="1510"/>
                    </a:lnTo>
                    <a:lnTo>
                      <a:pt x="1065" y="1514"/>
                    </a:lnTo>
                    <a:lnTo>
                      <a:pt x="1065" y="1525"/>
                    </a:lnTo>
                    <a:lnTo>
                      <a:pt x="1054" y="1525"/>
                    </a:lnTo>
                    <a:lnTo>
                      <a:pt x="1058" y="1527"/>
                    </a:lnTo>
                    <a:lnTo>
                      <a:pt x="1060" y="1531"/>
                    </a:lnTo>
                    <a:lnTo>
                      <a:pt x="1062" y="1533"/>
                    </a:lnTo>
                    <a:lnTo>
                      <a:pt x="1063" y="1535"/>
                    </a:lnTo>
                    <a:lnTo>
                      <a:pt x="1065" y="1537"/>
                    </a:lnTo>
                    <a:lnTo>
                      <a:pt x="1065" y="1539"/>
                    </a:lnTo>
                    <a:lnTo>
                      <a:pt x="1065" y="1542"/>
                    </a:lnTo>
                    <a:lnTo>
                      <a:pt x="1065" y="1548"/>
                    </a:lnTo>
                    <a:lnTo>
                      <a:pt x="1063" y="1548"/>
                    </a:lnTo>
                    <a:lnTo>
                      <a:pt x="1062" y="1548"/>
                    </a:lnTo>
                    <a:lnTo>
                      <a:pt x="1060" y="1548"/>
                    </a:lnTo>
                    <a:lnTo>
                      <a:pt x="1058" y="1548"/>
                    </a:lnTo>
                    <a:lnTo>
                      <a:pt x="1056" y="1548"/>
                    </a:lnTo>
                    <a:lnTo>
                      <a:pt x="1054" y="1548"/>
                    </a:lnTo>
                    <a:lnTo>
                      <a:pt x="1058" y="1552"/>
                    </a:lnTo>
                    <a:lnTo>
                      <a:pt x="1063" y="1556"/>
                    </a:lnTo>
                    <a:lnTo>
                      <a:pt x="1067" y="1560"/>
                    </a:lnTo>
                    <a:lnTo>
                      <a:pt x="1069" y="1564"/>
                    </a:lnTo>
                    <a:lnTo>
                      <a:pt x="1073" y="1567"/>
                    </a:lnTo>
                    <a:lnTo>
                      <a:pt x="1075" y="1571"/>
                    </a:lnTo>
                    <a:lnTo>
                      <a:pt x="1077" y="1575"/>
                    </a:lnTo>
                    <a:lnTo>
                      <a:pt x="1077" y="1583"/>
                    </a:lnTo>
                    <a:lnTo>
                      <a:pt x="1181" y="1610"/>
                    </a:lnTo>
                    <a:lnTo>
                      <a:pt x="1188" y="1619"/>
                    </a:lnTo>
                    <a:lnTo>
                      <a:pt x="1123" y="1673"/>
                    </a:lnTo>
                    <a:lnTo>
                      <a:pt x="1129" y="1679"/>
                    </a:lnTo>
                    <a:lnTo>
                      <a:pt x="1133" y="1684"/>
                    </a:lnTo>
                    <a:lnTo>
                      <a:pt x="1136" y="1688"/>
                    </a:lnTo>
                    <a:lnTo>
                      <a:pt x="1140" y="1694"/>
                    </a:lnTo>
                    <a:lnTo>
                      <a:pt x="1142" y="1700"/>
                    </a:lnTo>
                    <a:lnTo>
                      <a:pt x="1144" y="1706"/>
                    </a:lnTo>
                    <a:lnTo>
                      <a:pt x="1146" y="1713"/>
                    </a:lnTo>
                    <a:lnTo>
                      <a:pt x="1146" y="1719"/>
                    </a:lnTo>
                    <a:lnTo>
                      <a:pt x="1169" y="1742"/>
                    </a:lnTo>
                    <a:lnTo>
                      <a:pt x="1179" y="1752"/>
                    </a:lnTo>
                    <a:lnTo>
                      <a:pt x="1190" y="1759"/>
                    </a:lnTo>
                    <a:lnTo>
                      <a:pt x="1202" y="1763"/>
                    </a:lnTo>
                    <a:lnTo>
                      <a:pt x="1215" y="1767"/>
                    </a:lnTo>
                    <a:lnTo>
                      <a:pt x="1227" y="1771"/>
                    </a:lnTo>
                    <a:lnTo>
                      <a:pt x="1240" y="1773"/>
                    </a:lnTo>
                    <a:lnTo>
                      <a:pt x="1253" y="1775"/>
                    </a:lnTo>
                    <a:lnTo>
                      <a:pt x="1267" y="1776"/>
                    </a:lnTo>
                    <a:lnTo>
                      <a:pt x="1259" y="1801"/>
                    </a:lnTo>
                    <a:lnTo>
                      <a:pt x="1284" y="1824"/>
                    </a:lnTo>
                    <a:lnTo>
                      <a:pt x="1280" y="1842"/>
                    </a:lnTo>
                    <a:lnTo>
                      <a:pt x="1275" y="1859"/>
                    </a:lnTo>
                    <a:lnTo>
                      <a:pt x="1271" y="1874"/>
                    </a:lnTo>
                    <a:lnTo>
                      <a:pt x="1267" y="1892"/>
                    </a:lnTo>
                    <a:lnTo>
                      <a:pt x="1263" y="1909"/>
                    </a:lnTo>
                    <a:lnTo>
                      <a:pt x="1259" y="1926"/>
                    </a:lnTo>
                    <a:lnTo>
                      <a:pt x="1253" y="1943"/>
                    </a:lnTo>
                    <a:lnTo>
                      <a:pt x="1250" y="1961"/>
                    </a:lnTo>
                    <a:lnTo>
                      <a:pt x="1250" y="2166"/>
                    </a:lnTo>
                    <a:lnTo>
                      <a:pt x="1238" y="2235"/>
                    </a:lnTo>
                    <a:lnTo>
                      <a:pt x="1250" y="2235"/>
                    </a:lnTo>
                    <a:lnTo>
                      <a:pt x="1250" y="2258"/>
                    </a:lnTo>
                    <a:lnTo>
                      <a:pt x="1244" y="2264"/>
                    </a:lnTo>
                    <a:lnTo>
                      <a:pt x="1240" y="2266"/>
                    </a:lnTo>
                    <a:lnTo>
                      <a:pt x="1238" y="2268"/>
                    </a:lnTo>
                    <a:lnTo>
                      <a:pt x="1238" y="2270"/>
                    </a:lnTo>
                    <a:lnTo>
                      <a:pt x="1238" y="2271"/>
                    </a:lnTo>
                    <a:lnTo>
                      <a:pt x="1240" y="2273"/>
                    </a:lnTo>
                    <a:lnTo>
                      <a:pt x="1244" y="2277"/>
                    </a:lnTo>
                    <a:lnTo>
                      <a:pt x="1250" y="2281"/>
                    </a:lnTo>
                    <a:lnTo>
                      <a:pt x="1253" y="2281"/>
                    </a:lnTo>
                    <a:lnTo>
                      <a:pt x="1257" y="2281"/>
                    </a:lnTo>
                    <a:lnTo>
                      <a:pt x="1259" y="2281"/>
                    </a:lnTo>
                    <a:lnTo>
                      <a:pt x="1261" y="2283"/>
                    </a:lnTo>
                    <a:lnTo>
                      <a:pt x="1263" y="2283"/>
                    </a:lnTo>
                    <a:lnTo>
                      <a:pt x="1265" y="2285"/>
                    </a:lnTo>
                    <a:lnTo>
                      <a:pt x="1269" y="2289"/>
                    </a:lnTo>
                    <a:lnTo>
                      <a:pt x="1273" y="2293"/>
                    </a:lnTo>
                    <a:lnTo>
                      <a:pt x="1273" y="2304"/>
                    </a:lnTo>
                    <a:lnTo>
                      <a:pt x="1261" y="2316"/>
                    </a:lnTo>
                    <a:lnTo>
                      <a:pt x="1250" y="2339"/>
                    </a:lnTo>
                    <a:lnTo>
                      <a:pt x="1250" y="2385"/>
                    </a:lnTo>
                    <a:lnTo>
                      <a:pt x="1261" y="2385"/>
                    </a:lnTo>
                    <a:lnTo>
                      <a:pt x="1261" y="2392"/>
                    </a:lnTo>
                    <a:lnTo>
                      <a:pt x="1259" y="2400"/>
                    </a:lnTo>
                    <a:lnTo>
                      <a:pt x="1259" y="2408"/>
                    </a:lnTo>
                    <a:lnTo>
                      <a:pt x="1259" y="2415"/>
                    </a:lnTo>
                    <a:lnTo>
                      <a:pt x="1261" y="2421"/>
                    </a:lnTo>
                    <a:lnTo>
                      <a:pt x="1263" y="2429"/>
                    </a:lnTo>
                    <a:lnTo>
                      <a:pt x="1267" y="2435"/>
                    </a:lnTo>
                    <a:lnTo>
                      <a:pt x="1273" y="2442"/>
                    </a:lnTo>
                    <a:lnTo>
                      <a:pt x="1273" y="2465"/>
                    </a:lnTo>
                    <a:lnTo>
                      <a:pt x="1278" y="2471"/>
                    </a:lnTo>
                    <a:lnTo>
                      <a:pt x="1284" y="2477"/>
                    </a:lnTo>
                    <a:lnTo>
                      <a:pt x="1290" y="2483"/>
                    </a:lnTo>
                    <a:lnTo>
                      <a:pt x="1296" y="2488"/>
                    </a:lnTo>
                    <a:lnTo>
                      <a:pt x="1301" y="2494"/>
                    </a:lnTo>
                    <a:lnTo>
                      <a:pt x="1307" y="2500"/>
                    </a:lnTo>
                    <a:lnTo>
                      <a:pt x="1313" y="2506"/>
                    </a:lnTo>
                    <a:lnTo>
                      <a:pt x="1319" y="2511"/>
                    </a:lnTo>
                    <a:lnTo>
                      <a:pt x="1307" y="2511"/>
                    </a:lnTo>
                    <a:lnTo>
                      <a:pt x="1319" y="2523"/>
                    </a:lnTo>
                    <a:lnTo>
                      <a:pt x="1319" y="2532"/>
                    </a:lnTo>
                    <a:lnTo>
                      <a:pt x="1386" y="2532"/>
                    </a:lnTo>
                    <a:lnTo>
                      <a:pt x="1374" y="2523"/>
                    </a:lnTo>
                    <a:lnTo>
                      <a:pt x="1363" y="2511"/>
                    </a:lnTo>
                    <a:lnTo>
                      <a:pt x="1351" y="2511"/>
                    </a:lnTo>
                    <a:lnTo>
                      <a:pt x="1351" y="2500"/>
                    </a:lnTo>
                    <a:lnTo>
                      <a:pt x="1340" y="2500"/>
                    </a:lnTo>
                    <a:lnTo>
                      <a:pt x="1340" y="2477"/>
                    </a:lnTo>
                    <a:lnTo>
                      <a:pt x="1340" y="2431"/>
                    </a:lnTo>
                    <a:lnTo>
                      <a:pt x="1342" y="2421"/>
                    </a:lnTo>
                    <a:lnTo>
                      <a:pt x="1342" y="2413"/>
                    </a:lnTo>
                    <a:lnTo>
                      <a:pt x="1344" y="2410"/>
                    </a:lnTo>
                    <a:lnTo>
                      <a:pt x="1346" y="2404"/>
                    </a:lnTo>
                    <a:lnTo>
                      <a:pt x="1347" y="2400"/>
                    </a:lnTo>
                    <a:lnTo>
                      <a:pt x="1351" y="2396"/>
                    </a:lnTo>
                    <a:lnTo>
                      <a:pt x="1357" y="2390"/>
                    </a:lnTo>
                    <a:lnTo>
                      <a:pt x="1363" y="2385"/>
                    </a:lnTo>
                    <a:lnTo>
                      <a:pt x="1363" y="2373"/>
                    </a:lnTo>
                    <a:lnTo>
                      <a:pt x="1351" y="2373"/>
                    </a:lnTo>
                    <a:lnTo>
                      <a:pt x="1351" y="2362"/>
                    </a:lnTo>
                    <a:lnTo>
                      <a:pt x="1347" y="2362"/>
                    </a:lnTo>
                    <a:lnTo>
                      <a:pt x="1344" y="2362"/>
                    </a:lnTo>
                    <a:lnTo>
                      <a:pt x="1342" y="2362"/>
                    </a:lnTo>
                    <a:lnTo>
                      <a:pt x="1340" y="2360"/>
                    </a:lnTo>
                    <a:lnTo>
                      <a:pt x="1340" y="2358"/>
                    </a:lnTo>
                    <a:lnTo>
                      <a:pt x="1340" y="2354"/>
                    </a:lnTo>
                    <a:lnTo>
                      <a:pt x="1340" y="2350"/>
                    </a:lnTo>
                    <a:lnTo>
                      <a:pt x="1351" y="2339"/>
                    </a:lnTo>
                    <a:lnTo>
                      <a:pt x="1351" y="2327"/>
                    </a:lnTo>
                    <a:lnTo>
                      <a:pt x="1363" y="2327"/>
                    </a:lnTo>
                    <a:lnTo>
                      <a:pt x="1363" y="2293"/>
                    </a:lnTo>
                    <a:lnTo>
                      <a:pt x="1374" y="2293"/>
                    </a:lnTo>
                    <a:lnTo>
                      <a:pt x="1374" y="2281"/>
                    </a:lnTo>
                    <a:lnTo>
                      <a:pt x="1386" y="2281"/>
                    </a:lnTo>
                    <a:lnTo>
                      <a:pt x="1386" y="2270"/>
                    </a:lnTo>
                    <a:lnTo>
                      <a:pt x="1374" y="2270"/>
                    </a:lnTo>
                    <a:lnTo>
                      <a:pt x="1374" y="2281"/>
                    </a:lnTo>
                    <a:lnTo>
                      <a:pt x="1363" y="2281"/>
                    </a:lnTo>
                    <a:lnTo>
                      <a:pt x="1363" y="2247"/>
                    </a:lnTo>
                    <a:lnTo>
                      <a:pt x="1397" y="2258"/>
                    </a:lnTo>
                    <a:lnTo>
                      <a:pt x="1397" y="2212"/>
                    </a:lnTo>
                    <a:lnTo>
                      <a:pt x="1420" y="2212"/>
                    </a:lnTo>
                    <a:lnTo>
                      <a:pt x="1455" y="2200"/>
                    </a:lnTo>
                    <a:lnTo>
                      <a:pt x="1466" y="2189"/>
                    </a:lnTo>
                    <a:lnTo>
                      <a:pt x="1466" y="2177"/>
                    </a:lnTo>
                    <a:lnTo>
                      <a:pt x="1478" y="2166"/>
                    </a:lnTo>
                    <a:lnTo>
                      <a:pt x="1478" y="2154"/>
                    </a:lnTo>
                    <a:lnTo>
                      <a:pt x="1466" y="2154"/>
                    </a:lnTo>
                    <a:lnTo>
                      <a:pt x="1466" y="2131"/>
                    </a:lnTo>
                    <a:lnTo>
                      <a:pt x="1455" y="2131"/>
                    </a:lnTo>
                    <a:lnTo>
                      <a:pt x="1455" y="2128"/>
                    </a:lnTo>
                    <a:lnTo>
                      <a:pt x="1455" y="2124"/>
                    </a:lnTo>
                    <a:lnTo>
                      <a:pt x="1455" y="2122"/>
                    </a:lnTo>
                    <a:lnTo>
                      <a:pt x="1455" y="2120"/>
                    </a:lnTo>
                    <a:lnTo>
                      <a:pt x="1457" y="2120"/>
                    </a:lnTo>
                    <a:lnTo>
                      <a:pt x="1459" y="2120"/>
                    </a:lnTo>
                    <a:lnTo>
                      <a:pt x="1463" y="2120"/>
                    </a:lnTo>
                    <a:lnTo>
                      <a:pt x="1466" y="2120"/>
                    </a:lnTo>
                    <a:lnTo>
                      <a:pt x="1466" y="2131"/>
                    </a:lnTo>
                    <a:lnTo>
                      <a:pt x="1480" y="2131"/>
                    </a:lnTo>
                    <a:lnTo>
                      <a:pt x="1490" y="2131"/>
                    </a:lnTo>
                    <a:lnTo>
                      <a:pt x="1499" y="2131"/>
                    </a:lnTo>
                    <a:lnTo>
                      <a:pt x="1507" y="2130"/>
                    </a:lnTo>
                    <a:lnTo>
                      <a:pt x="1514" y="2126"/>
                    </a:lnTo>
                    <a:lnTo>
                      <a:pt x="1522" y="2120"/>
                    </a:lnTo>
                    <a:lnTo>
                      <a:pt x="1528" y="2110"/>
                    </a:lnTo>
                    <a:lnTo>
                      <a:pt x="1536" y="2097"/>
                    </a:lnTo>
                    <a:lnTo>
                      <a:pt x="1541" y="2091"/>
                    </a:lnTo>
                    <a:lnTo>
                      <a:pt x="1547" y="2087"/>
                    </a:lnTo>
                    <a:lnTo>
                      <a:pt x="1551" y="2082"/>
                    </a:lnTo>
                    <a:lnTo>
                      <a:pt x="1555" y="2076"/>
                    </a:lnTo>
                    <a:lnTo>
                      <a:pt x="1559" y="2072"/>
                    </a:lnTo>
                    <a:lnTo>
                      <a:pt x="1562" y="2066"/>
                    </a:lnTo>
                    <a:lnTo>
                      <a:pt x="1566" y="2059"/>
                    </a:lnTo>
                    <a:lnTo>
                      <a:pt x="1570" y="2053"/>
                    </a:lnTo>
                    <a:lnTo>
                      <a:pt x="1605" y="1995"/>
                    </a:lnTo>
                    <a:lnTo>
                      <a:pt x="1616" y="1984"/>
                    </a:lnTo>
                    <a:lnTo>
                      <a:pt x="1639" y="1949"/>
                    </a:lnTo>
                    <a:lnTo>
                      <a:pt x="1639" y="1938"/>
                    </a:lnTo>
                    <a:lnTo>
                      <a:pt x="1674" y="1926"/>
                    </a:lnTo>
                    <a:lnTo>
                      <a:pt x="1720" y="1915"/>
                    </a:lnTo>
                    <a:lnTo>
                      <a:pt x="1731" y="1915"/>
                    </a:lnTo>
                    <a:lnTo>
                      <a:pt x="1766" y="1869"/>
                    </a:lnTo>
                    <a:lnTo>
                      <a:pt x="1777" y="1857"/>
                    </a:lnTo>
                    <a:lnTo>
                      <a:pt x="1777" y="1834"/>
                    </a:lnTo>
                    <a:lnTo>
                      <a:pt x="1779" y="1824"/>
                    </a:lnTo>
                    <a:lnTo>
                      <a:pt x="1783" y="1813"/>
                    </a:lnTo>
                    <a:lnTo>
                      <a:pt x="1787" y="1803"/>
                    </a:lnTo>
                    <a:lnTo>
                      <a:pt x="1791" y="1794"/>
                    </a:lnTo>
                    <a:lnTo>
                      <a:pt x="1795" y="1784"/>
                    </a:lnTo>
                    <a:lnTo>
                      <a:pt x="1797" y="1775"/>
                    </a:lnTo>
                    <a:lnTo>
                      <a:pt x="1799" y="1765"/>
                    </a:lnTo>
                    <a:lnTo>
                      <a:pt x="1799" y="1753"/>
                    </a:lnTo>
                    <a:lnTo>
                      <a:pt x="1879" y="1661"/>
                    </a:lnTo>
                    <a:lnTo>
                      <a:pt x="1879" y="1650"/>
                    </a:lnTo>
                    <a:lnTo>
                      <a:pt x="1885" y="1644"/>
                    </a:lnTo>
                    <a:lnTo>
                      <a:pt x="1889" y="1638"/>
                    </a:lnTo>
                    <a:lnTo>
                      <a:pt x="1891" y="1631"/>
                    </a:lnTo>
                    <a:lnTo>
                      <a:pt x="1893" y="1625"/>
                    </a:lnTo>
                    <a:lnTo>
                      <a:pt x="1893" y="1617"/>
                    </a:lnTo>
                    <a:lnTo>
                      <a:pt x="1893" y="1610"/>
                    </a:lnTo>
                    <a:lnTo>
                      <a:pt x="1891" y="1602"/>
                    </a:lnTo>
                    <a:lnTo>
                      <a:pt x="1891" y="1594"/>
                    </a:lnTo>
                    <a:lnTo>
                      <a:pt x="1879" y="1583"/>
                    </a:lnTo>
                    <a:lnTo>
                      <a:pt x="1856" y="1571"/>
                    </a:lnTo>
                    <a:lnTo>
                      <a:pt x="1845" y="1571"/>
                    </a:lnTo>
                    <a:lnTo>
                      <a:pt x="1810" y="1537"/>
                    </a:lnTo>
                    <a:lnTo>
                      <a:pt x="1799" y="1537"/>
                    </a:lnTo>
                    <a:lnTo>
                      <a:pt x="1787" y="1525"/>
                    </a:lnTo>
                    <a:lnTo>
                      <a:pt x="1766" y="1525"/>
                    </a:lnTo>
                    <a:lnTo>
                      <a:pt x="1754" y="1514"/>
                    </a:lnTo>
                    <a:lnTo>
                      <a:pt x="1743" y="1514"/>
                    </a:lnTo>
                    <a:lnTo>
                      <a:pt x="1731" y="1502"/>
                    </a:lnTo>
                    <a:lnTo>
                      <a:pt x="1720" y="1502"/>
                    </a:lnTo>
                    <a:lnTo>
                      <a:pt x="1708" y="1491"/>
                    </a:lnTo>
                    <a:lnTo>
                      <a:pt x="1699" y="1491"/>
                    </a:lnTo>
                    <a:lnTo>
                      <a:pt x="1691" y="1489"/>
                    </a:lnTo>
                    <a:lnTo>
                      <a:pt x="1685" y="1489"/>
                    </a:lnTo>
                    <a:lnTo>
                      <a:pt x="1681" y="1485"/>
                    </a:lnTo>
                    <a:lnTo>
                      <a:pt x="1678" y="1483"/>
                    </a:lnTo>
                    <a:lnTo>
                      <a:pt x="1674" y="1479"/>
                    </a:lnTo>
                    <a:lnTo>
                      <a:pt x="1668" y="1473"/>
                    </a:lnTo>
                    <a:lnTo>
                      <a:pt x="1662" y="1468"/>
                    </a:lnTo>
                    <a:lnTo>
                      <a:pt x="1656" y="1468"/>
                    </a:lnTo>
                    <a:lnTo>
                      <a:pt x="1655" y="1468"/>
                    </a:lnTo>
                    <a:lnTo>
                      <a:pt x="1651" y="1468"/>
                    </a:lnTo>
                    <a:lnTo>
                      <a:pt x="1651" y="1466"/>
                    </a:lnTo>
                    <a:lnTo>
                      <a:pt x="1651" y="1464"/>
                    </a:lnTo>
                    <a:lnTo>
                      <a:pt x="1651" y="1460"/>
                    </a:lnTo>
                    <a:lnTo>
                      <a:pt x="1651" y="1456"/>
                    </a:lnTo>
                    <a:lnTo>
                      <a:pt x="1647" y="1456"/>
                    </a:lnTo>
                    <a:lnTo>
                      <a:pt x="1645" y="1456"/>
                    </a:lnTo>
                    <a:lnTo>
                      <a:pt x="1641" y="1456"/>
                    </a:lnTo>
                    <a:lnTo>
                      <a:pt x="1639" y="1456"/>
                    </a:lnTo>
                    <a:lnTo>
                      <a:pt x="1635" y="1456"/>
                    </a:lnTo>
                    <a:lnTo>
                      <a:pt x="1633" y="1456"/>
                    </a:lnTo>
                    <a:lnTo>
                      <a:pt x="1630" y="1456"/>
                    </a:lnTo>
                    <a:lnTo>
                      <a:pt x="1628" y="1456"/>
                    </a:lnTo>
                    <a:lnTo>
                      <a:pt x="1628" y="1422"/>
                    </a:lnTo>
                    <a:lnTo>
                      <a:pt x="1622" y="1422"/>
                    </a:lnTo>
                    <a:lnTo>
                      <a:pt x="1620" y="1422"/>
                    </a:lnTo>
                    <a:lnTo>
                      <a:pt x="1618" y="1422"/>
                    </a:lnTo>
                    <a:lnTo>
                      <a:pt x="1616" y="1422"/>
                    </a:lnTo>
                    <a:lnTo>
                      <a:pt x="1616" y="1420"/>
                    </a:lnTo>
                    <a:lnTo>
                      <a:pt x="1616" y="1418"/>
                    </a:lnTo>
                    <a:lnTo>
                      <a:pt x="1616" y="1414"/>
                    </a:lnTo>
                    <a:lnTo>
                      <a:pt x="1616" y="1410"/>
                    </a:lnTo>
                    <a:lnTo>
                      <a:pt x="1605" y="1399"/>
                    </a:lnTo>
                    <a:lnTo>
                      <a:pt x="1582" y="1352"/>
                    </a:lnTo>
                    <a:lnTo>
                      <a:pt x="1578" y="1352"/>
                    </a:lnTo>
                    <a:lnTo>
                      <a:pt x="1572" y="1352"/>
                    </a:lnTo>
                    <a:lnTo>
                      <a:pt x="1568" y="1352"/>
                    </a:lnTo>
                    <a:lnTo>
                      <a:pt x="1564" y="1352"/>
                    </a:lnTo>
                    <a:lnTo>
                      <a:pt x="1561" y="1352"/>
                    </a:lnTo>
                    <a:lnTo>
                      <a:pt x="1557" y="1352"/>
                    </a:lnTo>
                    <a:lnTo>
                      <a:pt x="1551" y="1352"/>
                    </a:lnTo>
                    <a:lnTo>
                      <a:pt x="1547" y="1352"/>
                    </a:lnTo>
                    <a:lnTo>
                      <a:pt x="1541" y="1347"/>
                    </a:lnTo>
                    <a:lnTo>
                      <a:pt x="1537" y="1345"/>
                    </a:lnTo>
                    <a:lnTo>
                      <a:pt x="1536" y="1343"/>
                    </a:lnTo>
                    <a:lnTo>
                      <a:pt x="1532" y="1341"/>
                    </a:lnTo>
                    <a:lnTo>
                      <a:pt x="1530" y="1341"/>
                    </a:lnTo>
                    <a:lnTo>
                      <a:pt x="1526" y="1341"/>
                    </a:lnTo>
                    <a:lnTo>
                      <a:pt x="1520" y="1341"/>
                    </a:lnTo>
                    <a:lnTo>
                      <a:pt x="1513" y="1341"/>
                    </a:lnTo>
                    <a:lnTo>
                      <a:pt x="1490" y="1318"/>
                    </a:lnTo>
                    <a:lnTo>
                      <a:pt x="1478" y="1318"/>
                    </a:lnTo>
                    <a:lnTo>
                      <a:pt x="1409" y="1249"/>
                    </a:lnTo>
                    <a:lnTo>
                      <a:pt x="1397" y="1249"/>
                    </a:lnTo>
                    <a:lnTo>
                      <a:pt x="1386" y="1249"/>
                    </a:lnTo>
                    <a:lnTo>
                      <a:pt x="1374" y="1249"/>
                    </a:lnTo>
                    <a:lnTo>
                      <a:pt x="1363" y="1249"/>
                    </a:lnTo>
                    <a:lnTo>
                      <a:pt x="1351" y="1249"/>
                    </a:lnTo>
                    <a:lnTo>
                      <a:pt x="1340" y="1249"/>
                    </a:lnTo>
                    <a:lnTo>
                      <a:pt x="1330" y="1249"/>
                    </a:lnTo>
                    <a:lnTo>
                      <a:pt x="1319" y="1249"/>
                    </a:lnTo>
                    <a:lnTo>
                      <a:pt x="1319" y="1237"/>
                    </a:lnTo>
                    <a:lnTo>
                      <a:pt x="1296" y="1237"/>
                    </a:lnTo>
                    <a:lnTo>
                      <a:pt x="1296" y="1226"/>
                    </a:lnTo>
                    <a:lnTo>
                      <a:pt x="1290" y="1226"/>
                    </a:lnTo>
                    <a:lnTo>
                      <a:pt x="1286" y="1226"/>
                    </a:lnTo>
                    <a:lnTo>
                      <a:pt x="1282" y="1226"/>
                    </a:lnTo>
                    <a:lnTo>
                      <a:pt x="1278" y="1226"/>
                    </a:lnTo>
                    <a:lnTo>
                      <a:pt x="1273" y="1226"/>
                    </a:lnTo>
                    <a:lnTo>
                      <a:pt x="1269" y="1226"/>
                    </a:lnTo>
                    <a:lnTo>
                      <a:pt x="1265" y="1226"/>
                    </a:lnTo>
                    <a:lnTo>
                      <a:pt x="1261" y="1226"/>
                    </a:lnTo>
                    <a:lnTo>
                      <a:pt x="1250" y="1260"/>
                    </a:lnTo>
                    <a:lnTo>
                      <a:pt x="1238" y="1237"/>
                    </a:lnTo>
                    <a:lnTo>
                      <a:pt x="1250" y="1237"/>
                    </a:lnTo>
                    <a:lnTo>
                      <a:pt x="1250" y="1214"/>
                    </a:lnTo>
                    <a:lnTo>
                      <a:pt x="1255" y="1209"/>
                    </a:lnTo>
                    <a:lnTo>
                      <a:pt x="1257" y="1205"/>
                    </a:lnTo>
                    <a:lnTo>
                      <a:pt x="1259" y="1203"/>
                    </a:lnTo>
                    <a:lnTo>
                      <a:pt x="1257" y="1203"/>
                    </a:lnTo>
                    <a:lnTo>
                      <a:pt x="1255" y="1203"/>
                    </a:lnTo>
                    <a:lnTo>
                      <a:pt x="1250" y="1203"/>
                    </a:lnTo>
                    <a:lnTo>
                      <a:pt x="1244" y="1203"/>
                    </a:lnTo>
                    <a:lnTo>
                      <a:pt x="1238" y="1203"/>
                    </a:lnTo>
                    <a:lnTo>
                      <a:pt x="1238" y="1214"/>
                    </a:lnTo>
                    <a:lnTo>
                      <a:pt x="1227" y="1214"/>
                    </a:lnTo>
                    <a:lnTo>
                      <a:pt x="1215" y="1226"/>
                    </a:lnTo>
                    <a:lnTo>
                      <a:pt x="1205" y="1226"/>
                    </a:lnTo>
                    <a:lnTo>
                      <a:pt x="1198" y="1228"/>
                    </a:lnTo>
                    <a:lnTo>
                      <a:pt x="1192" y="1230"/>
                    </a:lnTo>
                    <a:lnTo>
                      <a:pt x="1188" y="1232"/>
                    </a:lnTo>
                    <a:lnTo>
                      <a:pt x="1184" y="1234"/>
                    </a:lnTo>
                    <a:lnTo>
                      <a:pt x="1181" y="1237"/>
                    </a:lnTo>
                    <a:lnTo>
                      <a:pt x="1175" y="1243"/>
                    </a:lnTo>
                    <a:lnTo>
                      <a:pt x="1169" y="1249"/>
                    </a:lnTo>
                    <a:lnTo>
                      <a:pt x="1146" y="1226"/>
                    </a:lnTo>
                    <a:lnTo>
                      <a:pt x="1048" y="1226"/>
                    </a:lnTo>
                    <a:lnTo>
                      <a:pt x="1042" y="1214"/>
                    </a:lnTo>
                    <a:lnTo>
                      <a:pt x="1031" y="1214"/>
                    </a:lnTo>
                    <a:lnTo>
                      <a:pt x="1031" y="1203"/>
                    </a:lnTo>
                    <a:lnTo>
                      <a:pt x="1008" y="1203"/>
                    </a:lnTo>
                    <a:lnTo>
                      <a:pt x="1008" y="1180"/>
                    </a:lnTo>
                    <a:lnTo>
                      <a:pt x="996" y="1168"/>
                    </a:lnTo>
                    <a:lnTo>
                      <a:pt x="996" y="1136"/>
                    </a:lnTo>
                    <a:lnTo>
                      <a:pt x="992" y="1136"/>
                    </a:lnTo>
                    <a:lnTo>
                      <a:pt x="989" y="1136"/>
                    </a:lnTo>
                    <a:lnTo>
                      <a:pt x="987" y="1136"/>
                    </a:lnTo>
                    <a:lnTo>
                      <a:pt x="985" y="1134"/>
                    </a:lnTo>
                    <a:lnTo>
                      <a:pt x="985" y="1132"/>
                    </a:lnTo>
                    <a:lnTo>
                      <a:pt x="985" y="1128"/>
                    </a:lnTo>
                    <a:lnTo>
                      <a:pt x="985" y="1124"/>
                    </a:lnTo>
                    <a:lnTo>
                      <a:pt x="939" y="1136"/>
                    </a:lnTo>
                    <a:lnTo>
                      <a:pt x="916" y="1136"/>
                    </a:lnTo>
                    <a:lnTo>
                      <a:pt x="912" y="1140"/>
                    </a:lnTo>
                    <a:lnTo>
                      <a:pt x="910" y="1141"/>
                    </a:lnTo>
                    <a:lnTo>
                      <a:pt x="908" y="1143"/>
                    </a:lnTo>
                    <a:lnTo>
                      <a:pt x="906" y="1145"/>
                    </a:lnTo>
                    <a:lnTo>
                      <a:pt x="904" y="1145"/>
                    </a:lnTo>
                    <a:lnTo>
                      <a:pt x="902" y="1147"/>
                    </a:lnTo>
                    <a:lnTo>
                      <a:pt x="898" y="1147"/>
                    </a:lnTo>
                    <a:lnTo>
                      <a:pt x="895" y="1147"/>
                    </a:lnTo>
                    <a:lnTo>
                      <a:pt x="895" y="1141"/>
                    </a:lnTo>
                    <a:lnTo>
                      <a:pt x="895" y="1136"/>
                    </a:lnTo>
                    <a:lnTo>
                      <a:pt x="895" y="1130"/>
                    </a:lnTo>
                    <a:lnTo>
                      <a:pt x="895" y="1124"/>
                    </a:lnTo>
                    <a:lnTo>
                      <a:pt x="895" y="1118"/>
                    </a:lnTo>
                    <a:lnTo>
                      <a:pt x="895" y="1113"/>
                    </a:lnTo>
                    <a:lnTo>
                      <a:pt x="895" y="1107"/>
                    </a:lnTo>
                    <a:lnTo>
                      <a:pt x="895" y="1101"/>
                    </a:lnTo>
                    <a:lnTo>
                      <a:pt x="893" y="1095"/>
                    </a:lnTo>
                    <a:lnTo>
                      <a:pt x="893" y="1092"/>
                    </a:lnTo>
                    <a:lnTo>
                      <a:pt x="893" y="1090"/>
                    </a:lnTo>
                    <a:lnTo>
                      <a:pt x="895" y="1090"/>
                    </a:lnTo>
                    <a:lnTo>
                      <a:pt x="895" y="1088"/>
                    </a:lnTo>
                    <a:lnTo>
                      <a:pt x="896" y="1088"/>
                    </a:lnTo>
                    <a:lnTo>
                      <a:pt x="900" y="1090"/>
                    </a:lnTo>
                    <a:lnTo>
                      <a:pt x="904" y="1090"/>
                    </a:lnTo>
                    <a:lnTo>
                      <a:pt x="895" y="1078"/>
                    </a:lnTo>
                    <a:lnTo>
                      <a:pt x="895" y="1067"/>
                    </a:lnTo>
                    <a:lnTo>
                      <a:pt x="898" y="1061"/>
                    </a:lnTo>
                    <a:lnTo>
                      <a:pt x="902" y="1057"/>
                    </a:lnTo>
                    <a:lnTo>
                      <a:pt x="904" y="1053"/>
                    </a:lnTo>
                    <a:lnTo>
                      <a:pt x="904" y="1049"/>
                    </a:lnTo>
                    <a:lnTo>
                      <a:pt x="906" y="1046"/>
                    </a:lnTo>
                    <a:lnTo>
                      <a:pt x="906" y="1042"/>
                    </a:lnTo>
                    <a:lnTo>
                      <a:pt x="906" y="1038"/>
                    </a:lnTo>
                    <a:lnTo>
                      <a:pt x="904" y="1032"/>
                    </a:lnTo>
                    <a:lnTo>
                      <a:pt x="871" y="1032"/>
                    </a:lnTo>
                    <a:lnTo>
                      <a:pt x="871" y="1044"/>
                    </a:lnTo>
                    <a:lnTo>
                      <a:pt x="848" y="1044"/>
                    </a:lnTo>
                    <a:lnTo>
                      <a:pt x="848" y="1051"/>
                    </a:lnTo>
                    <a:lnTo>
                      <a:pt x="848" y="1057"/>
                    </a:lnTo>
                    <a:lnTo>
                      <a:pt x="848" y="1063"/>
                    </a:lnTo>
                    <a:lnTo>
                      <a:pt x="848" y="1069"/>
                    </a:lnTo>
                    <a:lnTo>
                      <a:pt x="847" y="1072"/>
                    </a:lnTo>
                    <a:lnTo>
                      <a:pt x="845" y="1078"/>
                    </a:lnTo>
                    <a:lnTo>
                      <a:pt x="841" y="1084"/>
                    </a:lnTo>
                    <a:lnTo>
                      <a:pt x="837" y="1090"/>
                    </a:lnTo>
                    <a:lnTo>
                      <a:pt x="837" y="1101"/>
                    </a:lnTo>
                    <a:lnTo>
                      <a:pt x="825" y="1101"/>
                    </a:lnTo>
                    <a:lnTo>
                      <a:pt x="814" y="1113"/>
                    </a:lnTo>
                    <a:lnTo>
                      <a:pt x="808" y="1113"/>
                    </a:lnTo>
                    <a:lnTo>
                      <a:pt x="804" y="1113"/>
                    </a:lnTo>
                    <a:lnTo>
                      <a:pt x="802" y="1113"/>
                    </a:lnTo>
                    <a:lnTo>
                      <a:pt x="800" y="1113"/>
                    </a:lnTo>
                    <a:lnTo>
                      <a:pt x="799" y="1115"/>
                    </a:lnTo>
                    <a:lnTo>
                      <a:pt x="797" y="1117"/>
                    </a:lnTo>
                    <a:lnTo>
                      <a:pt x="795" y="1118"/>
                    </a:lnTo>
                    <a:lnTo>
                      <a:pt x="791" y="1124"/>
                    </a:lnTo>
                    <a:lnTo>
                      <a:pt x="756" y="1113"/>
                    </a:lnTo>
                    <a:lnTo>
                      <a:pt x="745" y="1113"/>
                    </a:lnTo>
                    <a:lnTo>
                      <a:pt x="745" y="1101"/>
                    </a:lnTo>
                    <a:lnTo>
                      <a:pt x="733" y="1101"/>
                    </a:lnTo>
                    <a:lnTo>
                      <a:pt x="722" y="1090"/>
                    </a:lnTo>
                    <a:lnTo>
                      <a:pt x="722" y="1078"/>
                    </a:lnTo>
                    <a:lnTo>
                      <a:pt x="699" y="1044"/>
                    </a:lnTo>
                    <a:lnTo>
                      <a:pt x="710" y="1032"/>
                    </a:lnTo>
                    <a:lnTo>
                      <a:pt x="710" y="998"/>
                    </a:lnTo>
                    <a:lnTo>
                      <a:pt x="699" y="994"/>
                    </a:lnTo>
                    <a:lnTo>
                      <a:pt x="699" y="986"/>
                    </a:lnTo>
                    <a:lnTo>
                      <a:pt x="699" y="975"/>
                    </a:lnTo>
                    <a:lnTo>
                      <a:pt x="699" y="963"/>
                    </a:lnTo>
                    <a:lnTo>
                      <a:pt x="699" y="952"/>
                    </a:lnTo>
                    <a:lnTo>
                      <a:pt x="710" y="952"/>
                    </a:lnTo>
                    <a:lnTo>
                      <a:pt x="710" y="940"/>
                    </a:lnTo>
                    <a:lnTo>
                      <a:pt x="722" y="940"/>
                    </a:lnTo>
                    <a:lnTo>
                      <a:pt x="722" y="928"/>
                    </a:lnTo>
                    <a:lnTo>
                      <a:pt x="733" y="928"/>
                    </a:lnTo>
                    <a:lnTo>
                      <a:pt x="733" y="917"/>
                    </a:lnTo>
                    <a:lnTo>
                      <a:pt x="722" y="917"/>
                    </a:lnTo>
                    <a:lnTo>
                      <a:pt x="733" y="917"/>
                    </a:lnTo>
                    <a:lnTo>
                      <a:pt x="745" y="917"/>
                    </a:lnTo>
                    <a:lnTo>
                      <a:pt x="745" y="905"/>
                    </a:lnTo>
                    <a:lnTo>
                      <a:pt x="756" y="905"/>
                    </a:lnTo>
                    <a:lnTo>
                      <a:pt x="768" y="905"/>
                    </a:lnTo>
                    <a:lnTo>
                      <a:pt x="779" y="905"/>
                    </a:lnTo>
                    <a:lnTo>
                      <a:pt x="791" y="905"/>
                    </a:lnTo>
                    <a:lnTo>
                      <a:pt x="791" y="917"/>
                    </a:lnTo>
                    <a:lnTo>
                      <a:pt x="802" y="917"/>
                    </a:lnTo>
                    <a:lnTo>
                      <a:pt x="802" y="905"/>
                    </a:lnTo>
                    <a:lnTo>
                      <a:pt x="802" y="917"/>
                    </a:lnTo>
                    <a:lnTo>
                      <a:pt x="814" y="917"/>
                    </a:lnTo>
                    <a:lnTo>
                      <a:pt x="814" y="905"/>
                    </a:lnTo>
                    <a:lnTo>
                      <a:pt x="825" y="905"/>
                    </a:lnTo>
                    <a:lnTo>
                      <a:pt x="814" y="905"/>
                    </a:lnTo>
                    <a:lnTo>
                      <a:pt x="814" y="894"/>
                    </a:lnTo>
                    <a:lnTo>
                      <a:pt x="825" y="894"/>
                    </a:lnTo>
                    <a:lnTo>
                      <a:pt x="814" y="894"/>
                    </a:lnTo>
                    <a:lnTo>
                      <a:pt x="802" y="894"/>
                    </a:lnTo>
                    <a:lnTo>
                      <a:pt x="802" y="882"/>
                    </a:lnTo>
                    <a:lnTo>
                      <a:pt x="814" y="882"/>
                    </a:lnTo>
                    <a:lnTo>
                      <a:pt x="814" y="894"/>
                    </a:lnTo>
                    <a:lnTo>
                      <a:pt x="814" y="882"/>
                    </a:lnTo>
                    <a:lnTo>
                      <a:pt x="825" y="882"/>
                    </a:lnTo>
                    <a:lnTo>
                      <a:pt x="837" y="882"/>
                    </a:lnTo>
                    <a:lnTo>
                      <a:pt x="837" y="871"/>
                    </a:lnTo>
                    <a:lnTo>
                      <a:pt x="837" y="882"/>
                    </a:lnTo>
                    <a:lnTo>
                      <a:pt x="848" y="882"/>
                    </a:lnTo>
                    <a:lnTo>
                      <a:pt x="848" y="871"/>
                    </a:lnTo>
                    <a:lnTo>
                      <a:pt x="860" y="871"/>
                    </a:lnTo>
                    <a:lnTo>
                      <a:pt x="871" y="871"/>
                    </a:lnTo>
                    <a:lnTo>
                      <a:pt x="883" y="882"/>
                    </a:lnTo>
                    <a:lnTo>
                      <a:pt x="895" y="882"/>
                    </a:lnTo>
                    <a:lnTo>
                      <a:pt x="895" y="871"/>
                    </a:lnTo>
                    <a:lnTo>
                      <a:pt x="904" y="871"/>
                    </a:lnTo>
                    <a:lnTo>
                      <a:pt x="916" y="871"/>
                    </a:lnTo>
                    <a:lnTo>
                      <a:pt x="927" y="882"/>
                    </a:lnTo>
                    <a:lnTo>
                      <a:pt x="927" y="894"/>
                    </a:lnTo>
                    <a:lnTo>
                      <a:pt x="927" y="905"/>
                    </a:lnTo>
                    <a:lnTo>
                      <a:pt x="939" y="905"/>
                    </a:lnTo>
                    <a:lnTo>
                      <a:pt x="939" y="917"/>
                    </a:lnTo>
                    <a:lnTo>
                      <a:pt x="950" y="917"/>
                    </a:lnTo>
                    <a:lnTo>
                      <a:pt x="950" y="928"/>
                    </a:lnTo>
                    <a:lnTo>
                      <a:pt x="962" y="928"/>
                    </a:lnTo>
                    <a:lnTo>
                      <a:pt x="973" y="940"/>
                    </a:lnTo>
                    <a:lnTo>
                      <a:pt x="985" y="940"/>
                    </a:lnTo>
                    <a:lnTo>
                      <a:pt x="985" y="928"/>
                    </a:lnTo>
                    <a:lnTo>
                      <a:pt x="985" y="917"/>
                    </a:lnTo>
                    <a:lnTo>
                      <a:pt x="973" y="905"/>
                    </a:lnTo>
                    <a:lnTo>
                      <a:pt x="973" y="894"/>
                    </a:lnTo>
                    <a:lnTo>
                      <a:pt x="962" y="882"/>
                    </a:lnTo>
                    <a:lnTo>
                      <a:pt x="962" y="871"/>
                    </a:lnTo>
                    <a:lnTo>
                      <a:pt x="950" y="871"/>
                    </a:lnTo>
                    <a:lnTo>
                      <a:pt x="950" y="859"/>
                    </a:lnTo>
                    <a:lnTo>
                      <a:pt x="939" y="859"/>
                    </a:lnTo>
                    <a:lnTo>
                      <a:pt x="939" y="848"/>
                    </a:lnTo>
                    <a:lnTo>
                      <a:pt x="939" y="836"/>
                    </a:lnTo>
                    <a:lnTo>
                      <a:pt x="939" y="825"/>
                    </a:lnTo>
                    <a:lnTo>
                      <a:pt x="939" y="813"/>
                    </a:lnTo>
                    <a:lnTo>
                      <a:pt x="950" y="802"/>
                    </a:lnTo>
                    <a:lnTo>
                      <a:pt x="950" y="790"/>
                    </a:lnTo>
                    <a:lnTo>
                      <a:pt x="950" y="779"/>
                    </a:lnTo>
                    <a:lnTo>
                      <a:pt x="962" y="779"/>
                    </a:lnTo>
                    <a:lnTo>
                      <a:pt x="962" y="767"/>
                    </a:lnTo>
                    <a:lnTo>
                      <a:pt x="973" y="767"/>
                    </a:lnTo>
                    <a:lnTo>
                      <a:pt x="973" y="756"/>
                    </a:lnTo>
                    <a:lnTo>
                      <a:pt x="985" y="744"/>
                    </a:lnTo>
                    <a:lnTo>
                      <a:pt x="996" y="744"/>
                    </a:lnTo>
                    <a:lnTo>
                      <a:pt x="985" y="744"/>
                    </a:lnTo>
                    <a:lnTo>
                      <a:pt x="973" y="744"/>
                    </a:lnTo>
                    <a:lnTo>
                      <a:pt x="985" y="744"/>
                    </a:lnTo>
                    <a:lnTo>
                      <a:pt x="985" y="733"/>
                    </a:lnTo>
                    <a:lnTo>
                      <a:pt x="973" y="733"/>
                    </a:lnTo>
                    <a:lnTo>
                      <a:pt x="985" y="733"/>
                    </a:lnTo>
                    <a:lnTo>
                      <a:pt x="996" y="733"/>
                    </a:lnTo>
                    <a:lnTo>
                      <a:pt x="996" y="721"/>
                    </a:lnTo>
                    <a:lnTo>
                      <a:pt x="985" y="721"/>
                    </a:lnTo>
                    <a:lnTo>
                      <a:pt x="973" y="721"/>
                    </a:lnTo>
                    <a:lnTo>
                      <a:pt x="985" y="721"/>
                    </a:lnTo>
                    <a:lnTo>
                      <a:pt x="985" y="710"/>
                    </a:lnTo>
                    <a:lnTo>
                      <a:pt x="973" y="698"/>
                    </a:lnTo>
                    <a:lnTo>
                      <a:pt x="973" y="710"/>
                    </a:lnTo>
                    <a:lnTo>
                      <a:pt x="973" y="698"/>
                    </a:lnTo>
                    <a:lnTo>
                      <a:pt x="973" y="689"/>
                    </a:lnTo>
                    <a:lnTo>
                      <a:pt x="962" y="689"/>
                    </a:lnTo>
                    <a:lnTo>
                      <a:pt x="962" y="677"/>
                    </a:lnTo>
                    <a:lnTo>
                      <a:pt x="962" y="666"/>
                    </a:lnTo>
                    <a:lnTo>
                      <a:pt x="962" y="654"/>
                    </a:lnTo>
                    <a:lnTo>
                      <a:pt x="962" y="666"/>
                    </a:lnTo>
                    <a:lnTo>
                      <a:pt x="962" y="677"/>
                    </a:lnTo>
                    <a:lnTo>
                      <a:pt x="973" y="677"/>
                    </a:lnTo>
                    <a:lnTo>
                      <a:pt x="973" y="689"/>
                    </a:lnTo>
                    <a:lnTo>
                      <a:pt x="973" y="698"/>
                    </a:lnTo>
                    <a:lnTo>
                      <a:pt x="985" y="698"/>
                    </a:lnTo>
                    <a:lnTo>
                      <a:pt x="985" y="689"/>
                    </a:lnTo>
                    <a:lnTo>
                      <a:pt x="985" y="677"/>
                    </a:lnTo>
                    <a:lnTo>
                      <a:pt x="985" y="666"/>
                    </a:lnTo>
                    <a:lnTo>
                      <a:pt x="973" y="666"/>
                    </a:lnTo>
                    <a:lnTo>
                      <a:pt x="973" y="654"/>
                    </a:lnTo>
                    <a:lnTo>
                      <a:pt x="985" y="654"/>
                    </a:lnTo>
                    <a:lnTo>
                      <a:pt x="985" y="666"/>
                    </a:lnTo>
                    <a:lnTo>
                      <a:pt x="985" y="654"/>
                    </a:lnTo>
                    <a:lnTo>
                      <a:pt x="985" y="643"/>
                    </a:lnTo>
                    <a:lnTo>
                      <a:pt x="985" y="631"/>
                    </a:lnTo>
                    <a:lnTo>
                      <a:pt x="973" y="631"/>
                    </a:lnTo>
                    <a:lnTo>
                      <a:pt x="985" y="631"/>
                    </a:lnTo>
                    <a:lnTo>
                      <a:pt x="996" y="631"/>
                    </a:lnTo>
                    <a:lnTo>
                      <a:pt x="996" y="620"/>
                    </a:lnTo>
                    <a:lnTo>
                      <a:pt x="1008" y="620"/>
                    </a:lnTo>
                    <a:lnTo>
                      <a:pt x="1008" y="608"/>
                    </a:lnTo>
                    <a:lnTo>
                      <a:pt x="996" y="608"/>
                    </a:lnTo>
                    <a:lnTo>
                      <a:pt x="996" y="620"/>
                    </a:lnTo>
                    <a:lnTo>
                      <a:pt x="985" y="620"/>
                    </a:lnTo>
                    <a:lnTo>
                      <a:pt x="985" y="631"/>
                    </a:lnTo>
                    <a:lnTo>
                      <a:pt x="985" y="620"/>
                    </a:lnTo>
                    <a:lnTo>
                      <a:pt x="985" y="608"/>
                    </a:lnTo>
                    <a:lnTo>
                      <a:pt x="996" y="608"/>
                    </a:lnTo>
                    <a:lnTo>
                      <a:pt x="996" y="597"/>
                    </a:lnTo>
                    <a:lnTo>
                      <a:pt x="1008" y="597"/>
                    </a:lnTo>
                    <a:lnTo>
                      <a:pt x="996" y="597"/>
                    </a:lnTo>
                    <a:lnTo>
                      <a:pt x="1008" y="597"/>
                    </a:lnTo>
                    <a:lnTo>
                      <a:pt x="1019" y="585"/>
                    </a:lnTo>
                    <a:lnTo>
                      <a:pt x="1019" y="597"/>
                    </a:lnTo>
                    <a:lnTo>
                      <a:pt x="1025" y="597"/>
                    </a:lnTo>
                    <a:lnTo>
                      <a:pt x="1029" y="597"/>
                    </a:lnTo>
                    <a:lnTo>
                      <a:pt x="1031" y="597"/>
                    </a:lnTo>
                    <a:lnTo>
                      <a:pt x="1027" y="597"/>
                    </a:lnTo>
                    <a:lnTo>
                      <a:pt x="1025" y="597"/>
                    </a:lnTo>
                    <a:lnTo>
                      <a:pt x="1019" y="597"/>
                    </a:lnTo>
                    <a:lnTo>
                      <a:pt x="1019" y="585"/>
                    </a:lnTo>
                    <a:lnTo>
                      <a:pt x="1031" y="585"/>
                    </a:lnTo>
                    <a:lnTo>
                      <a:pt x="1031" y="574"/>
                    </a:lnTo>
                    <a:lnTo>
                      <a:pt x="1031" y="585"/>
                    </a:lnTo>
                    <a:lnTo>
                      <a:pt x="1019" y="585"/>
                    </a:lnTo>
                    <a:lnTo>
                      <a:pt x="1019" y="574"/>
                    </a:lnTo>
                    <a:lnTo>
                      <a:pt x="1008" y="574"/>
                    </a:lnTo>
                    <a:lnTo>
                      <a:pt x="1008" y="562"/>
                    </a:lnTo>
                    <a:lnTo>
                      <a:pt x="1019" y="562"/>
                    </a:lnTo>
                    <a:lnTo>
                      <a:pt x="1008" y="562"/>
                    </a:lnTo>
                    <a:lnTo>
                      <a:pt x="996" y="562"/>
                    </a:lnTo>
                    <a:lnTo>
                      <a:pt x="1008" y="562"/>
                    </a:lnTo>
                    <a:lnTo>
                      <a:pt x="1008" y="551"/>
                    </a:lnTo>
                    <a:lnTo>
                      <a:pt x="1008" y="539"/>
                    </a:lnTo>
                    <a:lnTo>
                      <a:pt x="1019" y="539"/>
                    </a:lnTo>
                    <a:lnTo>
                      <a:pt x="1019" y="528"/>
                    </a:lnTo>
                    <a:lnTo>
                      <a:pt x="1031" y="528"/>
                    </a:lnTo>
                    <a:lnTo>
                      <a:pt x="1031" y="516"/>
                    </a:lnTo>
                    <a:lnTo>
                      <a:pt x="1042" y="504"/>
                    </a:lnTo>
                    <a:lnTo>
                      <a:pt x="1031" y="504"/>
                    </a:lnTo>
                    <a:lnTo>
                      <a:pt x="1031" y="493"/>
                    </a:lnTo>
                    <a:lnTo>
                      <a:pt x="1042" y="481"/>
                    </a:lnTo>
                    <a:lnTo>
                      <a:pt x="1054" y="481"/>
                    </a:lnTo>
                    <a:lnTo>
                      <a:pt x="1042" y="516"/>
                    </a:lnTo>
                    <a:lnTo>
                      <a:pt x="1054" y="528"/>
                    </a:lnTo>
                    <a:lnTo>
                      <a:pt x="1065" y="493"/>
                    </a:lnTo>
                    <a:lnTo>
                      <a:pt x="1088" y="470"/>
                    </a:lnTo>
                    <a:lnTo>
                      <a:pt x="1077" y="458"/>
                    </a:lnTo>
                    <a:lnTo>
                      <a:pt x="1077" y="447"/>
                    </a:lnTo>
                    <a:lnTo>
                      <a:pt x="1065" y="447"/>
                    </a:lnTo>
                    <a:lnTo>
                      <a:pt x="1042" y="447"/>
                    </a:lnTo>
                    <a:lnTo>
                      <a:pt x="1042" y="458"/>
                    </a:lnTo>
                    <a:lnTo>
                      <a:pt x="1019" y="435"/>
                    </a:lnTo>
                    <a:lnTo>
                      <a:pt x="1019" y="447"/>
                    </a:lnTo>
                    <a:lnTo>
                      <a:pt x="1008" y="435"/>
                    </a:lnTo>
                    <a:lnTo>
                      <a:pt x="1019" y="435"/>
                    </a:lnTo>
                    <a:lnTo>
                      <a:pt x="1019" y="424"/>
                    </a:lnTo>
                    <a:lnTo>
                      <a:pt x="1015" y="424"/>
                    </a:lnTo>
                    <a:lnTo>
                      <a:pt x="1012" y="424"/>
                    </a:lnTo>
                    <a:lnTo>
                      <a:pt x="1008" y="424"/>
                    </a:lnTo>
                    <a:lnTo>
                      <a:pt x="1002" y="424"/>
                    </a:lnTo>
                    <a:lnTo>
                      <a:pt x="998" y="424"/>
                    </a:lnTo>
                    <a:lnTo>
                      <a:pt x="994" y="424"/>
                    </a:lnTo>
                    <a:lnTo>
                      <a:pt x="990" y="424"/>
                    </a:lnTo>
                    <a:lnTo>
                      <a:pt x="985" y="424"/>
                    </a:lnTo>
                    <a:lnTo>
                      <a:pt x="985" y="435"/>
                    </a:lnTo>
                    <a:lnTo>
                      <a:pt x="973" y="447"/>
                    </a:lnTo>
                    <a:lnTo>
                      <a:pt x="962" y="481"/>
                    </a:lnTo>
                    <a:lnTo>
                      <a:pt x="950" y="493"/>
                    </a:lnTo>
                    <a:lnTo>
                      <a:pt x="962" y="481"/>
                    </a:lnTo>
                    <a:lnTo>
                      <a:pt x="962" y="476"/>
                    </a:lnTo>
                    <a:lnTo>
                      <a:pt x="962" y="470"/>
                    </a:lnTo>
                    <a:lnTo>
                      <a:pt x="962" y="464"/>
                    </a:lnTo>
                    <a:lnTo>
                      <a:pt x="962" y="458"/>
                    </a:lnTo>
                    <a:lnTo>
                      <a:pt x="962" y="453"/>
                    </a:lnTo>
                    <a:lnTo>
                      <a:pt x="962" y="447"/>
                    </a:lnTo>
                    <a:lnTo>
                      <a:pt x="962" y="441"/>
                    </a:lnTo>
                    <a:lnTo>
                      <a:pt x="962" y="435"/>
                    </a:lnTo>
                    <a:lnTo>
                      <a:pt x="967" y="435"/>
                    </a:lnTo>
                    <a:lnTo>
                      <a:pt x="971" y="435"/>
                    </a:lnTo>
                    <a:lnTo>
                      <a:pt x="973" y="435"/>
                    </a:lnTo>
                    <a:lnTo>
                      <a:pt x="973" y="433"/>
                    </a:lnTo>
                    <a:lnTo>
                      <a:pt x="973" y="432"/>
                    </a:lnTo>
                    <a:lnTo>
                      <a:pt x="973" y="430"/>
                    </a:lnTo>
                    <a:lnTo>
                      <a:pt x="973" y="424"/>
                    </a:lnTo>
                    <a:lnTo>
                      <a:pt x="985" y="412"/>
                    </a:lnTo>
                    <a:lnTo>
                      <a:pt x="1008" y="389"/>
                    </a:lnTo>
                    <a:lnTo>
                      <a:pt x="1054" y="389"/>
                    </a:lnTo>
                    <a:lnTo>
                      <a:pt x="1042" y="389"/>
                    </a:lnTo>
                    <a:lnTo>
                      <a:pt x="1031" y="401"/>
                    </a:lnTo>
                    <a:lnTo>
                      <a:pt x="1008" y="401"/>
                    </a:lnTo>
                    <a:lnTo>
                      <a:pt x="1019" y="378"/>
                    </a:lnTo>
                    <a:lnTo>
                      <a:pt x="1031" y="378"/>
                    </a:lnTo>
                    <a:lnTo>
                      <a:pt x="1035" y="374"/>
                    </a:lnTo>
                    <a:lnTo>
                      <a:pt x="1038" y="372"/>
                    </a:lnTo>
                    <a:lnTo>
                      <a:pt x="1040" y="368"/>
                    </a:lnTo>
                    <a:lnTo>
                      <a:pt x="1042" y="366"/>
                    </a:lnTo>
                    <a:lnTo>
                      <a:pt x="1046" y="366"/>
                    </a:lnTo>
                    <a:lnTo>
                      <a:pt x="1048" y="366"/>
                    </a:lnTo>
                    <a:lnTo>
                      <a:pt x="1054" y="366"/>
                    </a:lnTo>
                    <a:lnTo>
                      <a:pt x="1054" y="363"/>
                    </a:lnTo>
                    <a:lnTo>
                      <a:pt x="1054" y="359"/>
                    </a:lnTo>
                    <a:lnTo>
                      <a:pt x="1054" y="353"/>
                    </a:lnTo>
                    <a:lnTo>
                      <a:pt x="1054" y="349"/>
                    </a:lnTo>
                    <a:lnTo>
                      <a:pt x="1054" y="345"/>
                    </a:lnTo>
                    <a:lnTo>
                      <a:pt x="1054" y="341"/>
                    </a:lnTo>
                    <a:lnTo>
                      <a:pt x="1054" y="338"/>
                    </a:lnTo>
                    <a:lnTo>
                      <a:pt x="1054" y="332"/>
                    </a:lnTo>
                    <a:lnTo>
                      <a:pt x="1065" y="297"/>
                    </a:lnTo>
                    <a:lnTo>
                      <a:pt x="1060" y="292"/>
                    </a:lnTo>
                    <a:lnTo>
                      <a:pt x="1054" y="288"/>
                    </a:lnTo>
                    <a:lnTo>
                      <a:pt x="1050" y="282"/>
                    </a:lnTo>
                    <a:lnTo>
                      <a:pt x="1046" y="280"/>
                    </a:lnTo>
                    <a:lnTo>
                      <a:pt x="1040" y="278"/>
                    </a:lnTo>
                    <a:lnTo>
                      <a:pt x="1035" y="276"/>
                    </a:lnTo>
                    <a:lnTo>
                      <a:pt x="1029" y="276"/>
                    </a:lnTo>
                    <a:lnTo>
                      <a:pt x="1019" y="274"/>
                    </a:lnTo>
                    <a:lnTo>
                      <a:pt x="1014" y="274"/>
                    </a:lnTo>
                    <a:lnTo>
                      <a:pt x="1008" y="274"/>
                    </a:lnTo>
                    <a:lnTo>
                      <a:pt x="1002" y="274"/>
                    </a:lnTo>
                    <a:lnTo>
                      <a:pt x="996" y="274"/>
                    </a:lnTo>
                    <a:lnTo>
                      <a:pt x="990" y="274"/>
                    </a:lnTo>
                    <a:lnTo>
                      <a:pt x="985" y="274"/>
                    </a:lnTo>
                    <a:lnTo>
                      <a:pt x="979" y="274"/>
                    </a:lnTo>
                    <a:lnTo>
                      <a:pt x="973" y="274"/>
                    </a:lnTo>
                    <a:lnTo>
                      <a:pt x="971" y="274"/>
                    </a:lnTo>
                    <a:lnTo>
                      <a:pt x="967" y="274"/>
                    </a:lnTo>
                    <a:lnTo>
                      <a:pt x="966" y="274"/>
                    </a:lnTo>
                    <a:lnTo>
                      <a:pt x="962" y="274"/>
                    </a:lnTo>
                    <a:lnTo>
                      <a:pt x="960" y="274"/>
                    </a:lnTo>
                    <a:lnTo>
                      <a:pt x="956" y="274"/>
                    </a:lnTo>
                    <a:lnTo>
                      <a:pt x="954" y="274"/>
                    </a:lnTo>
                    <a:lnTo>
                      <a:pt x="950" y="274"/>
                    </a:lnTo>
                    <a:lnTo>
                      <a:pt x="950" y="263"/>
                    </a:lnTo>
                    <a:lnTo>
                      <a:pt x="939" y="251"/>
                    </a:lnTo>
                    <a:lnTo>
                      <a:pt x="916" y="251"/>
                    </a:lnTo>
                    <a:lnTo>
                      <a:pt x="916" y="240"/>
                    </a:lnTo>
                    <a:lnTo>
                      <a:pt x="895" y="240"/>
                    </a:lnTo>
                    <a:lnTo>
                      <a:pt x="895" y="230"/>
                    </a:lnTo>
                    <a:lnTo>
                      <a:pt x="883" y="230"/>
                    </a:lnTo>
                    <a:lnTo>
                      <a:pt x="883" y="274"/>
                    </a:lnTo>
                    <a:lnTo>
                      <a:pt x="877" y="274"/>
                    </a:lnTo>
                    <a:lnTo>
                      <a:pt x="873" y="274"/>
                    </a:lnTo>
                    <a:lnTo>
                      <a:pt x="870" y="274"/>
                    </a:lnTo>
                    <a:lnTo>
                      <a:pt x="866" y="274"/>
                    </a:lnTo>
                    <a:lnTo>
                      <a:pt x="860" y="274"/>
                    </a:lnTo>
                    <a:lnTo>
                      <a:pt x="856" y="274"/>
                    </a:lnTo>
                    <a:lnTo>
                      <a:pt x="852" y="274"/>
                    </a:lnTo>
                    <a:lnTo>
                      <a:pt x="848" y="274"/>
                    </a:lnTo>
                    <a:lnTo>
                      <a:pt x="848" y="263"/>
                    </a:lnTo>
                    <a:lnTo>
                      <a:pt x="837" y="263"/>
                    </a:lnTo>
                    <a:lnTo>
                      <a:pt x="837" y="240"/>
                    </a:lnTo>
                    <a:lnTo>
                      <a:pt x="829" y="240"/>
                    </a:lnTo>
                    <a:lnTo>
                      <a:pt x="822" y="240"/>
                    </a:lnTo>
                    <a:lnTo>
                      <a:pt x="814" y="240"/>
                    </a:lnTo>
                    <a:lnTo>
                      <a:pt x="808" y="240"/>
                    </a:lnTo>
                    <a:lnTo>
                      <a:pt x="800" y="240"/>
                    </a:lnTo>
                    <a:lnTo>
                      <a:pt x="793" y="240"/>
                    </a:lnTo>
                    <a:lnTo>
                      <a:pt x="785" y="240"/>
                    </a:lnTo>
                    <a:lnTo>
                      <a:pt x="779" y="240"/>
                    </a:lnTo>
                    <a:lnTo>
                      <a:pt x="776" y="244"/>
                    </a:lnTo>
                    <a:lnTo>
                      <a:pt x="774" y="247"/>
                    </a:lnTo>
                    <a:lnTo>
                      <a:pt x="772" y="249"/>
                    </a:lnTo>
                    <a:lnTo>
                      <a:pt x="770" y="249"/>
                    </a:lnTo>
                    <a:lnTo>
                      <a:pt x="766" y="251"/>
                    </a:lnTo>
                    <a:lnTo>
                      <a:pt x="764" y="251"/>
                    </a:lnTo>
                    <a:lnTo>
                      <a:pt x="760" y="251"/>
                    </a:lnTo>
                    <a:lnTo>
                      <a:pt x="756" y="251"/>
                    </a:lnTo>
                    <a:lnTo>
                      <a:pt x="756" y="261"/>
                    </a:lnTo>
                    <a:lnTo>
                      <a:pt x="756" y="269"/>
                    </a:lnTo>
                    <a:lnTo>
                      <a:pt x="758" y="276"/>
                    </a:lnTo>
                    <a:lnTo>
                      <a:pt x="760" y="282"/>
                    </a:lnTo>
                    <a:lnTo>
                      <a:pt x="762" y="290"/>
                    </a:lnTo>
                    <a:lnTo>
                      <a:pt x="768" y="295"/>
                    </a:lnTo>
                    <a:lnTo>
                      <a:pt x="772" y="303"/>
                    </a:lnTo>
                    <a:lnTo>
                      <a:pt x="779" y="309"/>
                    </a:lnTo>
                    <a:lnTo>
                      <a:pt x="768" y="332"/>
                    </a:lnTo>
                    <a:lnTo>
                      <a:pt x="772" y="332"/>
                    </a:lnTo>
                    <a:lnTo>
                      <a:pt x="776" y="332"/>
                    </a:lnTo>
                    <a:lnTo>
                      <a:pt x="781" y="332"/>
                    </a:lnTo>
                    <a:lnTo>
                      <a:pt x="785" y="332"/>
                    </a:lnTo>
                    <a:lnTo>
                      <a:pt x="789" y="332"/>
                    </a:lnTo>
                    <a:lnTo>
                      <a:pt x="793" y="332"/>
                    </a:lnTo>
                    <a:lnTo>
                      <a:pt x="797" y="332"/>
                    </a:lnTo>
                    <a:lnTo>
                      <a:pt x="802" y="332"/>
                    </a:lnTo>
                    <a:lnTo>
                      <a:pt x="802" y="343"/>
                    </a:lnTo>
                    <a:lnTo>
                      <a:pt x="814" y="343"/>
                    </a:lnTo>
                    <a:lnTo>
                      <a:pt x="814" y="378"/>
                    </a:lnTo>
                    <a:lnTo>
                      <a:pt x="808" y="384"/>
                    </a:lnTo>
                    <a:lnTo>
                      <a:pt x="806" y="387"/>
                    </a:lnTo>
                    <a:lnTo>
                      <a:pt x="802" y="391"/>
                    </a:lnTo>
                    <a:lnTo>
                      <a:pt x="802" y="393"/>
                    </a:lnTo>
                    <a:lnTo>
                      <a:pt x="802" y="397"/>
                    </a:lnTo>
                    <a:lnTo>
                      <a:pt x="802" y="401"/>
                    </a:lnTo>
                    <a:lnTo>
                      <a:pt x="802" y="407"/>
                    </a:lnTo>
                    <a:lnTo>
                      <a:pt x="802" y="412"/>
                    </a:lnTo>
                    <a:lnTo>
                      <a:pt x="808" y="418"/>
                    </a:lnTo>
                    <a:lnTo>
                      <a:pt x="814" y="424"/>
                    </a:lnTo>
                    <a:lnTo>
                      <a:pt x="818" y="428"/>
                    </a:lnTo>
                    <a:lnTo>
                      <a:pt x="822" y="432"/>
                    </a:lnTo>
                    <a:lnTo>
                      <a:pt x="824" y="437"/>
                    </a:lnTo>
                    <a:lnTo>
                      <a:pt x="824" y="443"/>
                    </a:lnTo>
                    <a:lnTo>
                      <a:pt x="825" y="449"/>
                    </a:lnTo>
                    <a:lnTo>
                      <a:pt x="825" y="458"/>
                    </a:lnTo>
                    <a:lnTo>
                      <a:pt x="820" y="458"/>
                    </a:lnTo>
                    <a:lnTo>
                      <a:pt x="816" y="458"/>
                    </a:lnTo>
                    <a:lnTo>
                      <a:pt x="812" y="458"/>
                    </a:lnTo>
                    <a:lnTo>
                      <a:pt x="808" y="458"/>
                    </a:lnTo>
                    <a:lnTo>
                      <a:pt x="802" y="458"/>
                    </a:lnTo>
                    <a:lnTo>
                      <a:pt x="799" y="458"/>
                    </a:lnTo>
                    <a:lnTo>
                      <a:pt x="795" y="458"/>
                    </a:lnTo>
                    <a:lnTo>
                      <a:pt x="791" y="458"/>
                    </a:lnTo>
                    <a:lnTo>
                      <a:pt x="779" y="447"/>
                    </a:lnTo>
                    <a:lnTo>
                      <a:pt x="779" y="441"/>
                    </a:lnTo>
                    <a:lnTo>
                      <a:pt x="779" y="439"/>
                    </a:lnTo>
                    <a:lnTo>
                      <a:pt x="779" y="435"/>
                    </a:lnTo>
                    <a:lnTo>
                      <a:pt x="777" y="433"/>
                    </a:lnTo>
                    <a:lnTo>
                      <a:pt x="777" y="432"/>
                    </a:lnTo>
                    <a:lnTo>
                      <a:pt x="774" y="430"/>
                    </a:lnTo>
                    <a:lnTo>
                      <a:pt x="772" y="428"/>
                    </a:lnTo>
                    <a:lnTo>
                      <a:pt x="768" y="424"/>
                    </a:lnTo>
                    <a:lnTo>
                      <a:pt x="768" y="418"/>
                    </a:lnTo>
                    <a:lnTo>
                      <a:pt x="768" y="416"/>
                    </a:lnTo>
                    <a:lnTo>
                      <a:pt x="768" y="412"/>
                    </a:lnTo>
                    <a:lnTo>
                      <a:pt x="766" y="410"/>
                    </a:lnTo>
                    <a:lnTo>
                      <a:pt x="764" y="409"/>
                    </a:lnTo>
                    <a:lnTo>
                      <a:pt x="760" y="405"/>
                    </a:lnTo>
                    <a:lnTo>
                      <a:pt x="756" y="401"/>
                    </a:lnTo>
                    <a:lnTo>
                      <a:pt x="751" y="407"/>
                    </a:lnTo>
                    <a:lnTo>
                      <a:pt x="745" y="410"/>
                    </a:lnTo>
                    <a:lnTo>
                      <a:pt x="741" y="412"/>
                    </a:lnTo>
                    <a:lnTo>
                      <a:pt x="735" y="412"/>
                    </a:lnTo>
                    <a:lnTo>
                      <a:pt x="729" y="412"/>
                    </a:lnTo>
                    <a:lnTo>
                      <a:pt x="724" y="412"/>
                    </a:lnTo>
                    <a:lnTo>
                      <a:pt x="718" y="412"/>
                    </a:lnTo>
                    <a:lnTo>
                      <a:pt x="710" y="412"/>
                    </a:lnTo>
                    <a:lnTo>
                      <a:pt x="699" y="401"/>
                    </a:lnTo>
                    <a:lnTo>
                      <a:pt x="687" y="401"/>
                    </a:lnTo>
                    <a:lnTo>
                      <a:pt x="664" y="389"/>
                    </a:lnTo>
                    <a:lnTo>
                      <a:pt x="660" y="395"/>
                    </a:lnTo>
                    <a:lnTo>
                      <a:pt x="657" y="399"/>
                    </a:lnTo>
                    <a:lnTo>
                      <a:pt x="655" y="401"/>
                    </a:lnTo>
                    <a:lnTo>
                      <a:pt x="653" y="401"/>
                    </a:lnTo>
                    <a:lnTo>
                      <a:pt x="651" y="401"/>
                    </a:lnTo>
                    <a:lnTo>
                      <a:pt x="649" y="399"/>
                    </a:lnTo>
                    <a:lnTo>
                      <a:pt x="647" y="395"/>
                    </a:lnTo>
                    <a:lnTo>
                      <a:pt x="641" y="389"/>
                    </a:lnTo>
                    <a:lnTo>
                      <a:pt x="641" y="386"/>
                    </a:lnTo>
                    <a:lnTo>
                      <a:pt x="641" y="382"/>
                    </a:lnTo>
                    <a:lnTo>
                      <a:pt x="641" y="378"/>
                    </a:lnTo>
                    <a:lnTo>
                      <a:pt x="641" y="376"/>
                    </a:lnTo>
                    <a:lnTo>
                      <a:pt x="639" y="376"/>
                    </a:lnTo>
                    <a:lnTo>
                      <a:pt x="637" y="374"/>
                    </a:lnTo>
                    <a:lnTo>
                      <a:pt x="634" y="370"/>
                    </a:lnTo>
                    <a:lnTo>
                      <a:pt x="630" y="366"/>
                    </a:lnTo>
                    <a:lnTo>
                      <a:pt x="618" y="355"/>
                    </a:lnTo>
                    <a:lnTo>
                      <a:pt x="620" y="343"/>
                    </a:lnTo>
                    <a:lnTo>
                      <a:pt x="622" y="330"/>
                    </a:lnTo>
                    <a:lnTo>
                      <a:pt x="626" y="318"/>
                    </a:lnTo>
                    <a:lnTo>
                      <a:pt x="630" y="309"/>
                    </a:lnTo>
                    <a:lnTo>
                      <a:pt x="635" y="297"/>
                    </a:lnTo>
                    <a:lnTo>
                      <a:pt x="641" y="286"/>
                    </a:lnTo>
                    <a:lnTo>
                      <a:pt x="647" y="274"/>
                    </a:lnTo>
                    <a:lnTo>
                      <a:pt x="653" y="263"/>
                    </a:lnTo>
                    <a:lnTo>
                      <a:pt x="658" y="259"/>
                    </a:lnTo>
                    <a:lnTo>
                      <a:pt x="660" y="255"/>
                    </a:lnTo>
                    <a:lnTo>
                      <a:pt x="664" y="251"/>
                    </a:lnTo>
                    <a:lnTo>
                      <a:pt x="664" y="249"/>
                    </a:lnTo>
                    <a:lnTo>
                      <a:pt x="664" y="245"/>
                    </a:lnTo>
                    <a:lnTo>
                      <a:pt x="664" y="242"/>
                    </a:lnTo>
                    <a:lnTo>
                      <a:pt x="664" y="236"/>
                    </a:lnTo>
                    <a:lnTo>
                      <a:pt x="664" y="230"/>
                    </a:lnTo>
                    <a:lnTo>
                      <a:pt x="676" y="219"/>
                    </a:lnTo>
                    <a:lnTo>
                      <a:pt x="676" y="224"/>
                    </a:lnTo>
                    <a:lnTo>
                      <a:pt x="676" y="228"/>
                    </a:lnTo>
                    <a:lnTo>
                      <a:pt x="678" y="230"/>
                    </a:lnTo>
                    <a:lnTo>
                      <a:pt x="680" y="230"/>
                    </a:lnTo>
                    <a:lnTo>
                      <a:pt x="683" y="230"/>
                    </a:lnTo>
                    <a:lnTo>
                      <a:pt x="687" y="230"/>
                    </a:lnTo>
                    <a:lnTo>
                      <a:pt x="693" y="230"/>
                    </a:lnTo>
                    <a:lnTo>
                      <a:pt x="699" y="230"/>
                    </a:lnTo>
                    <a:lnTo>
                      <a:pt x="710" y="240"/>
                    </a:lnTo>
                    <a:lnTo>
                      <a:pt x="722" y="251"/>
                    </a:lnTo>
                    <a:lnTo>
                      <a:pt x="687" y="274"/>
                    </a:lnTo>
                    <a:lnTo>
                      <a:pt x="683" y="270"/>
                    </a:lnTo>
                    <a:lnTo>
                      <a:pt x="680" y="267"/>
                    </a:lnTo>
                    <a:lnTo>
                      <a:pt x="678" y="265"/>
                    </a:lnTo>
                    <a:lnTo>
                      <a:pt x="676" y="263"/>
                    </a:lnTo>
                    <a:lnTo>
                      <a:pt x="676" y="265"/>
                    </a:lnTo>
                    <a:lnTo>
                      <a:pt x="676" y="269"/>
                    </a:lnTo>
                    <a:lnTo>
                      <a:pt x="676" y="274"/>
                    </a:lnTo>
                    <a:lnTo>
                      <a:pt x="670" y="270"/>
                    </a:lnTo>
                    <a:lnTo>
                      <a:pt x="668" y="267"/>
                    </a:lnTo>
                    <a:lnTo>
                      <a:pt x="664" y="265"/>
                    </a:lnTo>
                    <a:lnTo>
                      <a:pt x="664" y="263"/>
                    </a:lnTo>
                    <a:lnTo>
                      <a:pt x="668" y="261"/>
                    </a:lnTo>
                    <a:lnTo>
                      <a:pt x="670" y="257"/>
                    </a:lnTo>
                    <a:lnTo>
                      <a:pt x="676" y="251"/>
                    </a:lnTo>
                    <a:lnTo>
                      <a:pt x="676" y="245"/>
                    </a:lnTo>
                    <a:lnTo>
                      <a:pt x="674" y="242"/>
                    </a:lnTo>
                    <a:lnTo>
                      <a:pt x="672" y="238"/>
                    </a:lnTo>
                    <a:lnTo>
                      <a:pt x="670" y="234"/>
                    </a:lnTo>
                    <a:lnTo>
                      <a:pt x="668" y="232"/>
                    </a:lnTo>
                    <a:lnTo>
                      <a:pt x="666" y="228"/>
                    </a:lnTo>
                    <a:lnTo>
                      <a:pt x="664" y="224"/>
                    </a:lnTo>
                    <a:lnTo>
                      <a:pt x="664" y="219"/>
                    </a:lnTo>
                    <a:lnTo>
                      <a:pt x="657" y="219"/>
                    </a:lnTo>
                    <a:lnTo>
                      <a:pt x="653" y="219"/>
                    </a:lnTo>
                    <a:lnTo>
                      <a:pt x="655" y="219"/>
                    </a:lnTo>
                    <a:lnTo>
                      <a:pt x="657" y="217"/>
                    </a:lnTo>
                    <a:lnTo>
                      <a:pt x="660" y="215"/>
                    </a:lnTo>
                    <a:lnTo>
                      <a:pt x="662" y="211"/>
                    </a:lnTo>
                    <a:lnTo>
                      <a:pt x="664" y="207"/>
                    </a:lnTo>
                    <a:lnTo>
                      <a:pt x="668" y="207"/>
                    </a:lnTo>
                    <a:lnTo>
                      <a:pt x="670" y="207"/>
                    </a:lnTo>
                    <a:lnTo>
                      <a:pt x="672" y="207"/>
                    </a:lnTo>
                    <a:lnTo>
                      <a:pt x="676" y="207"/>
                    </a:lnTo>
                    <a:lnTo>
                      <a:pt x="678" y="207"/>
                    </a:lnTo>
                    <a:lnTo>
                      <a:pt x="681" y="207"/>
                    </a:lnTo>
                    <a:lnTo>
                      <a:pt x="683" y="207"/>
                    </a:lnTo>
                    <a:lnTo>
                      <a:pt x="687" y="207"/>
                    </a:lnTo>
                    <a:lnTo>
                      <a:pt x="687" y="184"/>
                    </a:lnTo>
                    <a:lnTo>
                      <a:pt x="676" y="184"/>
                    </a:lnTo>
                    <a:lnTo>
                      <a:pt x="676" y="176"/>
                    </a:lnTo>
                    <a:lnTo>
                      <a:pt x="676" y="171"/>
                    </a:lnTo>
                    <a:lnTo>
                      <a:pt x="676" y="167"/>
                    </a:lnTo>
                    <a:lnTo>
                      <a:pt x="676" y="165"/>
                    </a:lnTo>
                    <a:lnTo>
                      <a:pt x="676" y="161"/>
                    </a:lnTo>
                    <a:lnTo>
                      <a:pt x="672" y="157"/>
                    </a:lnTo>
                    <a:lnTo>
                      <a:pt x="670" y="153"/>
                    </a:lnTo>
                    <a:lnTo>
                      <a:pt x="664" y="150"/>
                    </a:lnTo>
                    <a:lnTo>
                      <a:pt x="662" y="150"/>
                    </a:lnTo>
                    <a:lnTo>
                      <a:pt x="658" y="150"/>
                    </a:lnTo>
                    <a:lnTo>
                      <a:pt x="657" y="150"/>
                    </a:lnTo>
                    <a:lnTo>
                      <a:pt x="653" y="150"/>
                    </a:lnTo>
                    <a:lnTo>
                      <a:pt x="651" y="150"/>
                    </a:lnTo>
                    <a:lnTo>
                      <a:pt x="647" y="150"/>
                    </a:lnTo>
                    <a:lnTo>
                      <a:pt x="645" y="150"/>
                    </a:lnTo>
                    <a:lnTo>
                      <a:pt x="641" y="150"/>
                    </a:lnTo>
                    <a:lnTo>
                      <a:pt x="641" y="161"/>
                    </a:lnTo>
                    <a:lnTo>
                      <a:pt x="653" y="161"/>
                    </a:lnTo>
                    <a:lnTo>
                      <a:pt x="653" y="167"/>
                    </a:lnTo>
                    <a:lnTo>
                      <a:pt x="653" y="173"/>
                    </a:lnTo>
                    <a:lnTo>
                      <a:pt x="653" y="176"/>
                    </a:lnTo>
                    <a:lnTo>
                      <a:pt x="653" y="180"/>
                    </a:lnTo>
                    <a:lnTo>
                      <a:pt x="651" y="182"/>
                    </a:lnTo>
                    <a:lnTo>
                      <a:pt x="649" y="186"/>
                    </a:lnTo>
                    <a:lnTo>
                      <a:pt x="647" y="190"/>
                    </a:lnTo>
                    <a:lnTo>
                      <a:pt x="641" y="196"/>
                    </a:lnTo>
                    <a:lnTo>
                      <a:pt x="641" y="207"/>
                    </a:lnTo>
                    <a:lnTo>
                      <a:pt x="641" y="196"/>
                    </a:lnTo>
                    <a:lnTo>
                      <a:pt x="630" y="173"/>
                    </a:lnTo>
                    <a:lnTo>
                      <a:pt x="618" y="161"/>
                    </a:lnTo>
                    <a:lnTo>
                      <a:pt x="618" y="173"/>
                    </a:lnTo>
                    <a:lnTo>
                      <a:pt x="595" y="173"/>
                    </a:lnTo>
                    <a:lnTo>
                      <a:pt x="595" y="150"/>
                    </a:lnTo>
                    <a:lnTo>
                      <a:pt x="572" y="127"/>
                    </a:lnTo>
                    <a:lnTo>
                      <a:pt x="584" y="115"/>
                    </a:lnTo>
                    <a:lnTo>
                      <a:pt x="578" y="115"/>
                    </a:lnTo>
                    <a:lnTo>
                      <a:pt x="574" y="115"/>
                    </a:lnTo>
                    <a:lnTo>
                      <a:pt x="572" y="115"/>
                    </a:lnTo>
                    <a:lnTo>
                      <a:pt x="572" y="113"/>
                    </a:lnTo>
                    <a:lnTo>
                      <a:pt x="574" y="113"/>
                    </a:lnTo>
                    <a:lnTo>
                      <a:pt x="576" y="109"/>
                    </a:lnTo>
                    <a:lnTo>
                      <a:pt x="580" y="107"/>
                    </a:lnTo>
                    <a:lnTo>
                      <a:pt x="584" y="104"/>
                    </a:lnTo>
                    <a:lnTo>
                      <a:pt x="595" y="104"/>
                    </a:lnTo>
                    <a:lnTo>
                      <a:pt x="595" y="92"/>
                    </a:lnTo>
                    <a:lnTo>
                      <a:pt x="591" y="88"/>
                    </a:lnTo>
                    <a:lnTo>
                      <a:pt x="589" y="84"/>
                    </a:lnTo>
                    <a:lnTo>
                      <a:pt x="587" y="82"/>
                    </a:lnTo>
                    <a:lnTo>
                      <a:pt x="586" y="80"/>
                    </a:lnTo>
                    <a:lnTo>
                      <a:pt x="584" y="80"/>
                    </a:lnTo>
                    <a:lnTo>
                      <a:pt x="582" y="80"/>
                    </a:lnTo>
                    <a:lnTo>
                      <a:pt x="578" y="80"/>
                    </a:lnTo>
                    <a:lnTo>
                      <a:pt x="572" y="80"/>
                    </a:lnTo>
                    <a:lnTo>
                      <a:pt x="572" y="92"/>
                    </a:lnTo>
                    <a:lnTo>
                      <a:pt x="538" y="92"/>
                    </a:lnTo>
                    <a:lnTo>
                      <a:pt x="534" y="96"/>
                    </a:lnTo>
                    <a:lnTo>
                      <a:pt x="530" y="100"/>
                    </a:lnTo>
                    <a:lnTo>
                      <a:pt x="528" y="102"/>
                    </a:lnTo>
                    <a:lnTo>
                      <a:pt x="526" y="102"/>
                    </a:lnTo>
                    <a:lnTo>
                      <a:pt x="526" y="104"/>
                    </a:lnTo>
                    <a:lnTo>
                      <a:pt x="528" y="104"/>
                    </a:lnTo>
                    <a:lnTo>
                      <a:pt x="532" y="104"/>
                    </a:lnTo>
                    <a:lnTo>
                      <a:pt x="538" y="104"/>
                    </a:lnTo>
                    <a:lnTo>
                      <a:pt x="538" y="115"/>
                    </a:lnTo>
                    <a:lnTo>
                      <a:pt x="526" y="115"/>
                    </a:lnTo>
                    <a:lnTo>
                      <a:pt x="526" y="119"/>
                    </a:lnTo>
                    <a:lnTo>
                      <a:pt x="526" y="123"/>
                    </a:lnTo>
                    <a:lnTo>
                      <a:pt x="526" y="125"/>
                    </a:lnTo>
                    <a:lnTo>
                      <a:pt x="526" y="127"/>
                    </a:lnTo>
                    <a:lnTo>
                      <a:pt x="528" y="127"/>
                    </a:lnTo>
                    <a:lnTo>
                      <a:pt x="530" y="127"/>
                    </a:lnTo>
                    <a:lnTo>
                      <a:pt x="534" y="127"/>
                    </a:lnTo>
                    <a:lnTo>
                      <a:pt x="538" y="127"/>
                    </a:lnTo>
                    <a:lnTo>
                      <a:pt x="538" y="138"/>
                    </a:lnTo>
                    <a:lnTo>
                      <a:pt x="549" y="150"/>
                    </a:lnTo>
                    <a:lnTo>
                      <a:pt x="555" y="144"/>
                    </a:lnTo>
                    <a:lnTo>
                      <a:pt x="559" y="140"/>
                    </a:lnTo>
                    <a:lnTo>
                      <a:pt x="561" y="136"/>
                    </a:lnTo>
                    <a:lnTo>
                      <a:pt x="561" y="134"/>
                    </a:lnTo>
                    <a:lnTo>
                      <a:pt x="562" y="130"/>
                    </a:lnTo>
                    <a:lnTo>
                      <a:pt x="561" y="127"/>
                    </a:lnTo>
                    <a:lnTo>
                      <a:pt x="561" y="123"/>
                    </a:lnTo>
                    <a:lnTo>
                      <a:pt x="561" y="115"/>
                    </a:lnTo>
                    <a:lnTo>
                      <a:pt x="555" y="113"/>
                    </a:lnTo>
                    <a:lnTo>
                      <a:pt x="549" y="113"/>
                    </a:lnTo>
                    <a:lnTo>
                      <a:pt x="547" y="109"/>
                    </a:lnTo>
                    <a:lnTo>
                      <a:pt x="549" y="107"/>
                    </a:lnTo>
                    <a:lnTo>
                      <a:pt x="551" y="104"/>
                    </a:lnTo>
                    <a:lnTo>
                      <a:pt x="553" y="100"/>
                    </a:lnTo>
                    <a:lnTo>
                      <a:pt x="557" y="96"/>
                    </a:lnTo>
                    <a:lnTo>
                      <a:pt x="561" y="92"/>
                    </a:lnTo>
                    <a:lnTo>
                      <a:pt x="561" y="104"/>
                    </a:lnTo>
                    <a:lnTo>
                      <a:pt x="572" y="104"/>
                    </a:lnTo>
                    <a:lnTo>
                      <a:pt x="572" y="150"/>
                    </a:lnTo>
                    <a:lnTo>
                      <a:pt x="561" y="150"/>
                    </a:lnTo>
                    <a:lnTo>
                      <a:pt x="572" y="161"/>
                    </a:lnTo>
                    <a:lnTo>
                      <a:pt x="572" y="173"/>
                    </a:lnTo>
                    <a:lnTo>
                      <a:pt x="595" y="173"/>
                    </a:lnTo>
                    <a:lnTo>
                      <a:pt x="595" y="178"/>
                    </a:lnTo>
                    <a:lnTo>
                      <a:pt x="595" y="184"/>
                    </a:lnTo>
                    <a:lnTo>
                      <a:pt x="595" y="188"/>
                    </a:lnTo>
                    <a:lnTo>
                      <a:pt x="595" y="192"/>
                    </a:lnTo>
                    <a:lnTo>
                      <a:pt x="595" y="194"/>
                    </a:lnTo>
                    <a:lnTo>
                      <a:pt x="593" y="198"/>
                    </a:lnTo>
                    <a:lnTo>
                      <a:pt x="589" y="201"/>
                    </a:lnTo>
                    <a:lnTo>
                      <a:pt x="584" y="207"/>
                    </a:lnTo>
                    <a:lnTo>
                      <a:pt x="572" y="207"/>
                    </a:lnTo>
                    <a:lnTo>
                      <a:pt x="572" y="201"/>
                    </a:lnTo>
                    <a:lnTo>
                      <a:pt x="572" y="198"/>
                    </a:lnTo>
                    <a:lnTo>
                      <a:pt x="572" y="196"/>
                    </a:lnTo>
                    <a:lnTo>
                      <a:pt x="574" y="194"/>
                    </a:lnTo>
                    <a:lnTo>
                      <a:pt x="574" y="192"/>
                    </a:lnTo>
                    <a:lnTo>
                      <a:pt x="578" y="190"/>
                    </a:lnTo>
                    <a:lnTo>
                      <a:pt x="580" y="188"/>
                    </a:lnTo>
                    <a:lnTo>
                      <a:pt x="584" y="184"/>
                    </a:lnTo>
                    <a:lnTo>
                      <a:pt x="572" y="184"/>
                    </a:lnTo>
                    <a:lnTo>
                      <a:pt x="572" y="173"/>
                    </a:lnTo>
                    <a:lnTo>
                      <a:pt x="561" y="184"/>
                    </a:lnTo>
                    <a:lnTo>
                      <a:pt x="561" y="188"/>
                    </a:lnTo>
                    <a:lnTo>
                      <a:pt x="561" y="192"/>
                    </a:lnTo>
                    <a:lnTo>
                      <a:pt x="561" y="196"/>
                    </a:lnTo>
                    <a:lnTo>
                      <a:pt x="561" y="201"/>
                    </a:lnTo>
                    <a:lnTo>
                      <a:pt x="561" y="205"/>
                    </a:lnTo>
                    <a:lnTo>
                      <a:pt x="561" y="209"/>
                    </a:lnTo>
                    <a:lnTo>
                      <a:pt x="561" y="213"/>
                    </a:lnTo>
                    <a:lnTo>
                      <a:pt x="561" y="219"/>
                    </a:lnTo>
                    <a:lnTo>
                      <a:pt x="555" y="217"/>
                    </a:lnTo>
                    <a:lnTo>
                      <a:pt x="551" y="217"/>
                    </a:lnTo>
                    <a:lnTo>
                      <a:pt x="547" y="215"/>
                    </a:lnTo>
                    <a:lnTo>
                      <a:pt x="543" y="213"/>
                    </a:lnTo>
                    <a:lnTo>
                      <a:pt x="541" y="209"/>
                    </a:lnTo>
                    <a:lnTo>
                      <a:pt x="538" y="207"/>
                    </a:lnTo>
                    <a:lnTo>
                      <a:pt x="532" y="207"/>
                    </a:lnTo>
                    <a:lnTo>
                      <a:pt x="526" y="207"/>
                    </a:lnTo>
                    <a:lnTo>
                      <a:pt x="503" y="207"/>
                    </a:lnTo>
                    <a:lnTo>
                      <a:pt x="503" y="196"/>
                    </a:lnTo>
                    <a:lnTo>
                      <a:pt x="491" y="219"/>
                    </a:lnTo>
                    <a:lnTo>
                      <a:pt x="497" y="217"/>
                    </a:lnTo>
                    <a:lnTo>
                      <a:pt x="501" y="217"/>
                    </a:lnTo>
                    <a:lnTo>
                      <a:pt x="503" y="217"/>
                    </a:lnTo>
                    <a:lnTo>
                      <a:pt x="503" y="219"/>
                    </a:lnTo>
                    <a:lnTo>
                      <a:pt x="505" y="219"/>
                    </a:lnTo>
                    <a:lnTo>
                      <a:pt x="505" y="221"/>
                    </a:lnTo>
                    <a:lnTo>
                      <a:pt x="503" y="224"/>
                    </a:lnTo>
                    <a:lnTo>
                      <a:pt x="503" y="230"/>
                    </a:lnTo>
                    <a:lnTo>
                      <a:pt x="499" y="230"/>
                    </a:lnTo>
                    <a:lnTo>
                      <a:pt x="495" y="230"/>
                    </a:lnTo>
                    <a:lnTo>
                      <a:pt x="493" y="230"/>
                    </a:lnTo>
                    <a:lnTo>
                      <a:pt x="491" y="228"/>
                    </a:lnTo>
                    <a:lnTo>
                      <a:pt x="491" y="226"/>
                    </a:lnTo>
                    <a:lnTo>
                      <a:pt x="491" y="222"/>
                    </a:lnTo>
                    <a:lnTo>
                      <a:pt x="491" y="219"/>
                    </a:lnTo>
                    <a:lnTo>
                      <a:pt x="468" y="207"/>
                    </a:lnTo>
                    <a:lnTo>
                      <a:pt x="457" y="207"/>
                    </a:lnTo>
                    <a:lnTo>
                      <a:pt x="457" y="219"/>
                    </a:lnTo>
                    <a:lnTo>
                      <a:pt x="447" y="219"/>
                    </a:lnTo>
                    <a:lnTo>
                      <a:pt x="447" y="213"/>
                    </a:lnTo>
                    <a:lnTo>
                      <a:pt x="447" y="209"/>
                    </a:lnTo>
                    <a:lnTo>
                      <a:pt x="447" y="205"/>
                    </a:lnTo>
                    <a:lnTo>
                      <a:pt x="447" y="201"/>
                    </a:lnTo>
                    <a:lnTo>
                      <a:pt x="447" y="196"/>
                    </a:lnTo>
                    <a:lnTo>
                      <a:pt x="447" y="192"/>
                    </a:lnTo>
                    <a:lnTo>
                      <a:pt x="447" y="188"/>
                    </a:lnTo>
                    <a:lnTo>
                      <a:pt x="447" y="184"/>
                    </a:lnTo>
                    <a:lnTo>
                      <a:pt x="457" y="173"/>
                    </a:lnTo>
                    <a:lnTo>
                      <a:pt x="468" y="161"/>
                    </a:lnTo>
                    <a:lnTo>
                      <a:pt x="457" y="161"/>
                    </a:lnTo>
                    <a:lnTo>
                      <a:pt x="436" y="150"/>
                    </a:lnTo>
                    <a:lnTo>
                      <a:pt x="436" y="138"/>
                    </a:lnTo>
                    <a:lnTo>
                      <a:pt x="447" y="104"/>
                    </a:lnTo>
                    <a:lnTo>
                      <a:pt x="457" y="92"/>
                    </a:lnTo>
                    <a:lnTo>
                      <a:pt x="447" y="92"/>
                    </a:lnTo>
                    <a:lnTo>
                      <a:pt x="413" y="80"/>
                    </a:lnTo>
                    <a:lnTo>
                      <a:pt x="413" y="82"/>
                    </a:lnTo>
                    <a:lnTo>
                      <a:pt x="413" y="86"/>
                    </a:lnTo>
                    <a:lnTo>
                      <a:pt x="413" y="88"/>
                    </a:lnTo>
                    <a:lnTo>
                      <a:pt x="413" y="92"/>
                    </a:lnTo>
                    <a:lnTo>
                      <a:pt x="413" y="94"/>
                    </a:lnTo>
                    <a:lnTo>
                      <a:pt x="413" y="98"/>
                    </a:lnTo>
                    <a:lnTo>
                      <a:pt x="413" y="100"/>
                    </a:lnTo>
                    <a:lnTo>
                      <a:pt x="413" y="104"/>
                    </a:lnTo>
                    <a:lnTo>
                      <a:pt x="401" y="104"/>
                    </a:lnTo>
                    <a:lnTo>
                      <a:pt x="401" y="107"/>
                    </a:lnTo>
                    <a:lnTo>
                      <a:pt x="401" y="111"/>
                    </a:lnTo>
                    <a:lnTo>
                      <a:pt x="401" y="117"/>
                    </a:lnTo>
                    <a:lnTo>
                      <a:pt x="401" y="121"/>
                    </a:lnTo>
                    <a:lnTo>
                      <a:pt x="401" y="125"/>
                    </a:lnTo>
                    <a:lnTo>
                      <a:pt x="401" y="128"/>
                    </a:lnTo>
                    <a:lnTo>
                      <a:pt x="401" y="132"/>
                    </a:lnTo>
                    <a:lnTo>
                      <a:pt x="401" y="138"/>
                    </a:lnTo>
                    <a:lnTo>
                      <a:pt x="436" y="127"/>
                    </a:lnTo>
                    <a:lnTo>
                      <a:pt x="442" y="125"/>
                    </a:lnTo>
                    <a:lnTo>
                      <a:pt x="445" y="125"/>
                    </a:lnTo>
                    <a:lnTo>
                      <a:pt x="451" y="123"/>
                    </a:lnTo>
                    <a:lnTo>
                      <a:pt x="455" y="119"/>
                    </a:lnTo>
                    <a:lnTo>
                      <a:pt x="457" y="115"/>
                    </a:lnTo>
                    <a:lnTo>
                      <a:pt x="461" y="111"/>
                    </a:lnTo>
                    <a:lnTo>
                      <a:pt x="465" y="107"/>
                    </a:lnTo>
                    <a:lnTo>
                      <a:pt x="468" y="104"/>
                    </a:lnTo>
                    <a:lnTo>
                      <a:pt x="468" y="105"/>
                    </a:lnTo>
                    <a:lnTo>
                      <a:pt x="468" y="111"/>
                    </a:lnTo>
                    <a:lnTo>
                      <a:pt x="468" y="117"/>
                    </a:lnTo>
                    <a:lnTo>
                      <a:pt x="468" y="123"/>
                    </a:lnTo>
                    <a:lnTo>
                      <a:pt x="468" y="125"/>
                    </a:lnTo>
                    <a:lnTo>
                      <a:pt x="468" y="127"/>
                    </a:lnTo>
                    <a:lnTo>
                      <a:pt x="468" y="123"/>
                    </a:lnTo>
                    <a:lnTo>
                      <a:pt x="468" y="115"/>
                    </a:lnTo>
                    <a:lnTo>
                      <a:pt x="472" y="115"/>
                    </a:lnTo>
                    <a:lnTo>
                      <a:pt x="474" y="115"/>
                    </a:lnTo>
                    <a:lnTo>
                      <a:pt x="478" y="115"/>
                    </a:lnTo>
                    <a:lnTo>
                      <a:pt x="480" y="115"/>
                    </a:lnTo>
                    <a:lnTo>
                      <a:pt x="484" y="115"/>
                    </a:lnTo>
                    <a:lnTo>
                      <a:pt x="486" y="115"/>
                    </a:lnTo>
                    <a:lnTo>
                      <a:pt x="490" y="115"/>
                    </a:lnTo>
                    <a:lnTo>
                      <a:pt x="491" y="115"/>
                    </a:lnTo>
                    <a:lnTo>
                      <a:pt x="491" y="138"/>
                    </a:lnTo>
                    <a:lnTo>
                      <a:pt x="503" y="115"/>
                    </a:lnTo>
                    <a:lnTo>
                      <a:pt x="509" y="119"/>
                    </a:lnTo>
                    <a:lnTo>
                      <a:pt x="511" y="123"/>
                    </a:lnTo>
                    <a:lnTo>
                      <a:pt x="515" y="127"/>
                    </a:lnTo>
                    <a:lnTo>
                      <a:pt x="515" y="130"/>
                    </a:lnTo>
                    <a:lnTo>
                      <a:pt x="515" y="134"/>
                    </a:lnTo>
                    <a:lnTo>
                      <a:pt x="515" y="138"/>
                    </a:lnTo>
                    <a:lnTo>
                      <a:pt x="515" y="142"/>
                    </a:lnTo>
                    <a:lnTo>
                      <a:pt x="515" y="150"/>
                    </a:lnTo>
                    <a:lnTo>
                      <a:pt x="518" y="153"/>
                    </a:lnTo>
                    <a:lnTo>
                      <a:pt x="522" y="155"/>
                    </a:lnTo>
                    <a:lnTo>
                      <a:pt x="524" y="157"/>
                    </a:lnTo>
                    <a:lnTo>
                      <a:pt x="526" y="159"/>
                    </a:lnTo>
                    <a:lnTo>
                      <a:pt x="528" y="159"/>
                    </a:lnTo>
                    <a:lnTo>
                      <a:pt x="530" y="161"/>
                    </a:lnTo>
                    <a:lnTo>
                      <a:pt x="534" y="161"/>
                    </a:lnTo>
                    <a:lnTo>
                      <a:pt x="538" y="161"/>
                    </a:lnTo>
                    <a:lnTo>
                      <a:pt x="538" y="173"/>
                    </a:lnTo>
                    <a:lnTo>
                      <a:pt x="549" y="173"/>
                    </a:lnTo>
                    <a:lnTo>
                      <a:pt x="538" y="173"/>
                    </a:lnTo>
                    <a:lnTo>
                      <a:pt x="526" y="196"/>
                    </a:lnTo>
                    <a:lnTo>
                      <a:pt x="526" y="190"/>
                    </a:lnTo>
                    <a:lnTo>
                      <a:pt x="526" y="188"/>
                    </a:lnTo>
                    <a:lnTo>
                      <a:pt x="526" y="184"/>
                    </a:lnTo>
                    <a:lnTo>
                      <a:pt x="526" y="186"/>
                    </a:lnTo>
                    <a:lnTo>
                      <a:pt x="526" y="190"/>
                    </a:lnTo>
                    <a:lnTo>
                      <a:pt x="526" y="196"/>
                    </a:lnTo>
                    <a:lnTo>
                      <a:pt x="526" y="184"/>
                    </a:lnTo>
                    <a:lnTo>
                      <a:pt x="480" y="196"/>
                    </a:lnTo>
                    <a:lnTo>
                      <a:pt x="457" y="196"/>
                    </a:lnTo>
                    <a:lnTo>
                      <a:pt x="457" y="184"/>
                    </a:lnTo>
                    <a:lnTo>
                      <a:pt x="453" y="184"/>
                    </a:lnTo>
                    <a:lnTo>
                      <a:pt x="449" y="184"/>
                    </a:lnTo>
                    <a:lnTo>
                      <a:pt x="445" y="184"/>
                    </a:lnTo>
                    <a:lnTo>
                      <a:pt x="442" y="184"/>
                    </a:lnTo>
                    <a:lnTo>
                      <a:pt x="436" y="184"/>
                    </a:lnTo>
                    <a:lnTo>
                      <a:pt x="432" y="184"/>
                    </a:lnTo>
                    <a:lnTo>
                      <a:pt x="428" y="184"/>
                    </a:lnTo>
                    <a:lnTo>
                      <a:pt x="424" y="184"/>
                    </a:lnTo>
                    <a:lnTo>
                      <a:pt x="401" y="161"/>
                    </a:lnTo>
                    <a:lnTo>
                      <a:pt x="401" y="165"/>
                    </a:lnTo>
                    <a:lnTo>
                      <a:pt x="401" y="169"/>
                    </a:lnTo>
                    <a:lnTo>
                      <a:pt x="401" y="171"/>
                    </a:lnTo>
                    <a:lnTo>
                      <a:pt x="401" y="173"/>
                    </a:lnTo>
                    <a:lnTo>
                      <a:pt x="399" y="173"/>
                    </a:lnTo>
                    <a:lnTo>
                      <a:pt x="397" y="173"/>
                    </a:lnTo>
                    <a:lnTo>
                      <a:pt x="394" y="173"/>
                    </a:lnTo>
                    <a:lnTo>
                      <a:pt x="390" y="173"/>
                    </a:lnTo>
                    <a:lnTo>
                      <a:pt x="390" y="161"/>
                    </a:lnTo>
                    <a:lnTo>
                      <a:pt x="384" y="161"/>
                    </a:lnTo>
                    <a:lnTo>
                      <a:pt x="380" y="159"/>
                    </a:lnTo>
                    <a:lnTo>
                      <a:pt x="378" y="159"/>
                    </a:lnTo>
                    <a:lnTo>
                      <a:pt x="378" y="161"/>
                    </a:lnTo>
                    <a:lnTo>
                      <a:pt x="376" y="161"/>
                    </a:lnTo>
                    <a:lnTo>
                      <a:pt x="376" y="163"/>
                    </a:lnTo>
                    <a:lnTo>
                      <a:pt x="378" y="167"/>
                    </a:lnTo>
                    <a:lnTo>
                      <a:pt x="378" y="173"/>
                    </a:lnTo>
                    <a:lnTo>
                      <a:pt x="378" y="150"/>
                    </a:lnTo>
                    <a:lnTo>
                      <a:pt x="372" y="150"/>
                    </a:lnTo>
                    <a:lnTo>
                      <a:pt x="367" y="150"/>
                    </a:lnTo>
                    <a:lnTo>
                      <a:pt x="361" y="150"/>
                    </a:lnTo>
                    <a:lnTo>
                      <a:pt x="355" y="150"/>
                    </a:lnTo>
                    <a:lnTo>
                      <a:pt x="349" y="150"/>
                    </a:lnTo>
                    <a:lnTo>
                      <a:pt x="344" y="150"/>
                    </a:lnTo>
                    <a:lnTo>
                      <a:pt x="338" y="150"/>
                    </a:lnTo>
                    <a:lnTo>
                      <a:pt x="332" y="150"/>
                    </a:lnTo>
                    <a:lnTo>
                      <a:pt x="321" y="138"/>
                    </a:lnTo>
                    <a:lnTo>
                      <a:pt x="309" y="138"/>
                    </a:lnTo>
                    <a:lnTo>
                      <a:pt x="298" y="127"/>
                    </a:lnTo>
                    <a:lnTo>
                      <a:pt x="298" y="115"/>
                    </a:lnTo>
                    <a:lnTo>
                      <a:pt x="286" y="104"/>
                    </a:lnTo>
                    <a:lnTo>
                      <a:pt x="275" y="92"/>
                    </a:lnTo>
                    <a:lnTo>
                      <a:pt x="275" y="80"/>
                    </a:lnTo>
                    <a:lnTo>
                      <a:pt x="263" y="69"/>
                    </a:lnTo>
                    <a:lnTo>
                      <a:pt x="263" y="57"/>
                    </a:lnTo>
                    <a:lnTo>
                      <a:pt x="252" y="57"/>
                    </a:lnTo>
                    <a:lnTo>
                      <a:pt x="252" y="34"/>
                    </a:lnTo>
                    <a:lnTo>
                      <a:pt x="229" y="34"/>
                    </a:lnTo>
                    <a:lnTo>
                      <a:pt x="229" y="29"/>
                    </a:lnTo>
                    <a:lnTo>
                      <a:pt x="229" y="27"/>
                    </a:lnTo>
                    <a:lnTo>
                      <a:pt x="229" y="25"/>
                    </a:lnTo>
                    <a:lnTo>
                      <a:pt x="229" y="23"/>
                    </a:lnTo>
                    <a:lnTo>
                      <a:pt x="227" y="23"/>
                    </a:lnTo>
                    <a:lnTo>
                      <a:pt x="225" y="23"/>
                    </a:lnTo>
                    <a:lnTo>
                      <a:pt x="223" y="23"/>
                    </a:lnTo>
                    <a:lnTo>
                      <a:pt x="217" y="23"/>
                    </a:lnTo>
                    <a:lnTo>
                      <a:pt x="217" y="11"/>
                    </a:lnTo>
                    <a:lnTo>
                      <a:pt x="211" y="11"/>
                    </a:lnTo>
                    <a:lnTo>
                      <a:pt x="206" y="11"/>
                    </a:lnTo>
                    <a:lnTo>
                      <a:pt x="202" y="11"/>
                    </a:lnTo>
                    <a:lnTo>
                      <a:pt x="198" y="11"/>
                    </a:lnTo>
                    <a:lnTo>
                      <a:pt x="196" y="9"/>
                    </a:lnTo>
                    <a:lnTo>
                      <a:pt x="192" y="8"/>
                    </a:lnTo>
                    <a:lnTo>
                      <a:pt x="188" y="4"/>
                    </a:lnTo>
                    <a:lnTo>
                      <a:pt x="182" y="0"/>
                    </a:lnTo>
                    <a:lnTo>
                      <a:pt x="159" y="23"/>
                    </a:lnTo>
                    <a:lnTo>
                      <a:pt x="159" y="29"/>
                    </a:lnTo>
                    <a:lnTo>
                      <a:pt x="159" y="34"/>
                    </a:lnTo>
                    <a:lnTo>
                      <a:pt x="159" y="40"/>
                    </a:lnTo>
                    <a:lnTo>
                      <a:pt x="159" y="46"/>
                    </a:lnTo>
                    <a:lnTo>
                      <a:pt x="159" y="52"/>
                    </a:lnTo>
                    <a:lnTo>
                      <a:pt x="159" y="57"/>
                    </a:lnTo>
                    <a:lnTo>
                      <a:pt x="159" y="63"/>
                    </a:lnTo>
                    <a:lnTo>
                      <a:pt x="159" y="69"/>
                    </a:lnTo>
                    <a:lnTo>
                      <a:pt x="156" y="63"/>
                    </a:lnTo>
                    <a:lnTo>
                      <a:pt x="152" y="59"/>
                    </a:lnTo>
                    <a:lnTo>
                      <a:pt x="148" y="56"/>
                    </a:lnTo>
                    <a:lnTo>
                      <a:pt x="148" y="52"/>
                    </a:lnTo>
                    <a:lnTo>
                      <a:pt x="148" y="50"/>
                    </a:lnTo>
                    <a:lnTo>
                      <a:pt x="150" y="46"/>
                    </a:lnTo>
                    <a:lnTo>
                      <a:pt x="154" y="40"/>
                    </a:lnTo>
                    <a:lnTo>
                      <a:pt x="159" y="34"/>
                    </a:lnTo>
                    <a:lnTo>
                      <a:pt x="136" y="34"/>
                    </a:lnTo>
                    <a:lnTo>
                      <a:pt x="125" y="23"/>
                    </a:lnTo>
                    <a:lnTo>
                      <a:pt x="121" y="27"/>
                    </a:lnTo>
                    <a:lnTo>
                      <a:pt x="117" y="31"/>
                    </a:lnTo>
                    <a:lnTo>
                      <a:pt x="115" y="31"/>
                    </a:lnTo>
                    <a:lnTo>
                      <a:pt x="115" y="33"/>
                    </a:lnTo>
                    <a:lnTo>
                      <a:pt x="113" y="34"/>
                    </a:lnTo>
                    <a:lnTo>
                      <a:pt x="113" y="36"/>
                    </a:lnTo>
                    <a:lnTo>
                      <a:pt x="113" y="40"/>
                    </a:lnTo>
                    <a:lnTo>
                      <a:pt x="113" y="46"/>
                    </a:lnTo>
                    <a:lnTo>
                      <a:pt x="102" y="46"/>
                    </a:lnTo>
                    <a:lnTo>
                      <a:pt x="125" y="80"/>
                    </a:lnTo>
                    <a:lnTo>
                      <a:pt x="136" y="80"/>
                    </a:lnTo>
                    <a:lnTo>
                      <a:pt x="125" y="92"/>
                    </a:lnTo>
                    <a:lnTo>
                      <a:pt x="113" y="104"/>
                    </a:lnTo>
                    <a:lnTo>
                      <a:pt x="113" y="92"/>
                    </a:lnTo>
                    <a:lnTo>
                      <a:pt x="102" y="92"/>
                    </a:lnTo>
                    <a:lnTo>
                      <a:pt x="102" y="80"/>
                    </a:lnTo>
                    <a:lnTo>
                      <a:pt x="67" y="92"/>
                    </a:lnTo>
                    <a:lnTo>
                      <a:pt x="44" y="115"/>
                    </a:lnTo>
                    <a:lnTo>
                      <a:pt x="33" y="127"/>
                    </a:lnTo>
                    <a:lnTo>
                      <a:pt x="56" y="127"/>
                    </a:lnTo>
                    <a:lnTo>
                      <a:pt x="56" y="138"/>
                    </a:lnTo>
                    <a:lnTo>
                      <a:pt x="33" y="161"/>
                    </a:lnTo>
                    <a:lnTo>
                      <a:pt x="37" y="161"/>
                    </a:lnTo>
                    <a:lnTo>
                      <a:pt x="39" y="161"/>
                    </a:lnTo>
                    <a:lnTo>
                      <a:pt x="42" y="161"/>
                    </a:lnTo>
                    <a:lnTo>
                      <a:pt x="44" y="161"/>
                    </a:lnTo>
                    <a:lnTo>
                      <a:pt x="48" y="161"/>
                    </a:lnTo>
                    <a:lnTo>
                      <a:pt x="50" y="161"/>
                    </a:lnTo>
                    <a:lnTo>
                      <a:pt x="54" y="161"/>
                    </a:lnTo>
                    <a:lnTo>
                      <a:pt x="56" y="161"/>
                    </a:lnTo>
                    <a:lnTo>
                      <a:pt x="56" y="167"/>
                    </a:lnTo>
                    <a:lnTo>
                      <a:pt x="56" y="173"/>
                    </a:lnTo>
                    <a:lnTo>
                      <a:pt x="56" y="176"/>
                    </a:lnTo>
                    <a:lnTo>
                      <a:pt x="56" y="178"/>
                    </a:lnTo>
                    <a:lnTo>
                      <a:pt x="56" y="180"/>
                    </a:lnTo>
                    <a:lnTo>
                      <a:pt x="58" y="182"/>
                    </a:lnTo>
                    <a:lnTo>
                      <a:pt x="62" y="184"/>
                    </a:lnTo>
                    <a:lnTo>
                      <a:pt x="67" y="184"/>
                    </a:lnTo>
                    <a:lnTo>
                      <a:pt x="67" y="196"/>
                    </a:lnTo>
                    <a:lnTo>
                      <a:pt x="56" y="196"/>
                    </a:lnTo>
                    <a:lnTo>
                      <a:pt x="21" y="196"/>
                    </a:lnTo>
                    <a:lnTo>
                      <a:pt x="10" y="196"/>
                    </a:lnTo>
                    <a:lnTo>
                      <a:pt x="0" y="219"/>
                    </a:lnTo>
                    <a:lnTo>
                      <a:pt x="8" y="219"/>
                    </a:lnTo>
                    <a:lnTo>
                      <a:pt x="15" y="219"/>
                    </a:lnTo>
                    <a:lnTo>
                      <a:pt x="25" y="219"/>
                    </a:lnTo>
                    <a:lnTo>
                      <a:pt x="33" y="219"/>
                    </a:lnTo>
                    <a:lnTo>
                      <a:pt x="42" y="219"/>
                    </a:lnTo>
                    <a:lnTo>
                      <a:pt x="50" y="219"/>
                    </a:lnTo>
                    <a:lnTo>
                      <a:pt x="60" y="219"/>
                    </a:lnTo>
                    <a:lnTo>
                      <a:pt x="67" y="219"/>
                    </a:lnTo>
                    <a:lnTo>
                      <a:pt x="67" y="230"/>
                    </a:lnTo>
                    <a:lnTo>
                      <a:pt x="79" y="230"/>
                    </a:lnTo>
                    <a:lnTo>
                      <a:pt x="90" y="219"/>
                    </a:lnTo>
                    <a:lnTo>
                      <a:pt x="102" y="219"/>
                    </a:lnTo>
                    <a:lnTo>
                      <a:pt x="102" y="207"/>
                    </a:lnTo>
                    <a:lnTo>
                      <a:pt x="113" y="207"/>
                    </a:lnTo>
                    <a:lnTo>
                      <a:pt x="125" y="196"/>
                    </a:lnTo>
                    <a:lnTo>
                      <a:pt x="159" y="207"/>
                    </a:lnTo>
                    <a:lnTo>
                      <a:pt x="136" y="207"/>
                    </a:lnTo>
                    <a:lnTo>
                      <a:pt x="136" y="219"/>
                    </a:lnTo>
                    <a:lnTo>
                      <a:pt x="113" y="219"/>
                    </a:lnTo>
                    <a:lnTo>
                      <a:pt x="113" y="230"/>
                    </a:lnTo>
                    <a:lnTo>
                      <a:pt x="119" y="230"/>
                    </a:lnTo>
                    <a:lnTo>
                      <a:pt x="125" y="230"/>
                    </a:lnTo>
                    <a:lnTo>
                      <a:pt x="131" y="230"/>
                    </a:lnTo>
                    <a:lnTo>
                      <a:pt x="136" y="230"/>
                    </a:lnTo>
                    <a:lnTo>
                      <a:pt x="142" y="230"/>
                    </a:lnTo>
                    <a:lnTo>
                      <a:pt x="148" y="230"/>
                    </a:lnTo>
                    <a:lnTo>
                      <a:pt x="154" y="230"/>
                    </a:lnTo>
                    <a:lnTo>
                      <a:pt x="159" y="230"/>
                    </a:lnTo>
                    <a:lnTo>
                      <a:pt x="171" y="219"/>
                    </a:lnTo>
                    <a:lnTo>
                      <a:pt x="171" y="230"/>
                    </a:lnTo>
                    <a:lnTo>
                      <a:pt x="179" y="236"/>
                    </a:lnTo>
                    <a:lnTo>
                      <a:pt x="182" y="242"/>
                    </a:lnTo>
                    <a:lnTo>
                      <a:pt x="186" y="245"/>
                    </a:lnTo>
                    <a:lnTo>
                      <a:pt x="190" y="249"/>
                    </a:lnTo>
                    <a:lnTo>
                      <a:pt x="192" y="253"/>
                    </a:lnTo>
                    <a:lnTo>
                      <a:pt x="194" y="259"/>
                    </a:lnTo>
                    <a:lnTo>
                      <a:pt x="194" y="267"/>
                    </a:lnTo>
                    <a:lnTo>
                      <a:pt x="194" y="274"/>
                    </a:lnTo>
                    <a:lnTo>
                      <a:pt x="206" y="297"/>
                    </a:lnTo>
                    <a:lnTo>
                      <a:pt x="217" y="297"/>
                    </a:lnTo>
                    <a:lnTo>
                      <a:pt x="217" y="309"/>
                    </a:lnTo>
                    <a:lnTo>
                      <a:pt x="229" y="297"/>
                    </a:lnTo>
                    <a:lnTo>
                      <a:pt x="252" y="355"/>
                    </a:lnTo>
                    <a:lnTo>
                      <a:pt x="252" y="389"/>
                    </a:lnTo>
                    <a:lnTo>
                      <a:pt x="263" y="389"/>
                    </a:lnTo>
                    <a:lnTo>
                      <a:pt x="263" y="412"/>
                    </a:lnTo>
                    <a:lnTo>
                      <a:pt x="240" y="412"/>
                    </a:lnTo>
                    <a:lnTo>
                      <a:pt x="240" y="416"/>
                    </a:lnTo>
                    <a:lnTo>
                      <a:pt x="240" y="422"/>
                    </a:lnTo>
                    <a:lnTo>
                      <a:pt x="240" y="426"/>
                    </a:lnTo>
                    <a:lnTo>
                      <a:pt x="240" y="430"/>
                    </a:lnTo>
                    <a:lnTo>
                      <a:pt x="240" y="433"/>
                    </a:lnTo>
                    <a:lnTo>
                      <a:pt x="240" y="439"/>
                    </a:lnTo>
                    <a:lnTo>
                      <a:pt x="240" y="443"/>
                    </a:lnTo>
                    <a:lnTo>
                      <a:pt x="240" y="447"/>
                    </a:lnTo>
                    <a:lnTo>
                      <a:pt x="252" y="493"/>
                    </a:lnTo>
                    <a:lnTo>
                      <a:pt x="263" y="493"/>
                    </a:lnTo>
                    <a:lnTo>
                      <a:pt x="252" y="504"/>
                    </a:lnTo>
                    <a:lnTo>
                      <a:pt x="252" y="493"/>
                    </a:lnTo>
                    <a:lnTo>
                      <a:pt x="240" y="493"/>
                    </a:lnTo>
                    <a:lnTo>
                      <a:pt x="275" y="539"/>
                    </a:lnTo>
                    <a:lnTo>
                      <a:pt x="275" y="551"/>
                    </a:lnTo>
                    <a:lnTo>
                      <a:pt x="275" y="562"/>
                    </a:lnTo>
                    <a:lnTo>
                      <a:pt x="286" y="551"/>
                    </a:lnTo>
                    <a:close/>
                  </a:path>
                </a:pathLst>
              </a:custGeom>
              <a:solidFill>
                <a:srgbClr val="C0C0C0"/>
              </a:solidFill>
              <a:ln w="9525">
                <a:noFill/>
                <a:round/>
                <a:headEnd/>
                <a:tailEnd/>
              </a:ln>
            </p:spPr>
            <p:txBody>
              <a:bodyPr/>
              <a:lstStyle/>
              <a:p>
                <a:pPr algn="l"/>
                <a:endParaRPr lang="en-US" sz="2000"/>
              </a:p>
            </p:txBody>
          </p:sp>
          <p:sp>
            <p:nvSpPr>
              <p:cNvPr id="805894" name="Freeform 6"/>
              <p:cNvSpPr>
                <a:spLocks/>
              </p:cNvSpPr>
              <p:nvPr/>
            </p:nvSpPr>
            <p:spPr bwMode="auto">
              <a:xfrm>
                <a:off x="4740" y="1501"/>
                <a:ext cx="1" cy="11"/>
              </a:xfrm>
              <a:custGeom>
                <a:avLst/>
                <a:gdLst>
                  <a:gd name="T0" fmla="*/ 0 w 1"/>
                  <a:gd name="T1" fmla="*/ 0 h 11"/>
                  <a:gd name="T2" fmla="*/ 0 w 1"/>
                  <a:gd name="T3" fmla="*/ 11 h 11"/>
                  <a:gd name="T4" fmla="*/ 0 w 1"/>
                  <a:gd name="T5" fmla="*/ 0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0" y="11"/>
                    </a:lnTo>
                    <a:lnTo>
                      <a:pt x="0" y="0"/>
                    </a:lnTo>
                    <a:close/>
                  </a:path>
                </a:pathLst>
              </a:custGeom>
              <a:solidFill>
                <a:srgbClr val="C0C0C0"/>
              </a:solidFill>
              <a:ln w="9525">
                <a:noFill/>
                <a:round/>
                <a:headEnd/>
                <a:tailEnd/>
              </a:ln>
            </p:spPr>
            <p:txBody>
              <a:bodyPr/>
              <a:lstStyle/>
              <a:p>
                <a:pPr algn="l"/>
                <a:endParaRPr lang="en-US" sz="2000"/>
              </a:p>
            </p:txBody>
          </p:sp>
          <p:sp>
            <p:nvSpPr>
              <p:cNvPr id="805895" name="Freeform 7"/>
              <p:cNvSpPr>
                <a:spLocks/>
              </p:cNvSpPr>
              <p:nvPr/>
            </p:nvSpPr>
            <p:spPr bwMode="auto">
              <a:xfrm>
                <a:off x="4346" y="1559"/>
                <a:ext cx="16" cy="1"/>
              </a:xfrm>
              <a:custGeom>
                <a:avLst/>
                <a:gdLst>
                  <a:gd name="T0" fmla="*/ 16 w 16"/>
                  <a:gd name="T1" fmla="*/ 0 h 1"/>
                  <a:gd name="T2" fmla="*/ 0 w 16"/>
                  <a:gd name="T3" fmla="*/ 1 h 1"/>
                  <a:gd name="T4" fmla="*/ 2 w 16"/>
                  <a:gd name="T5" fmla="*/ 1 h 1"/>
                  <a:gd name="T6" fmla="*/ 4 w 16"/>
                  <a:gd name="T7" fmla="*/ 0 h 1"/>
                  <a:gd name="T8" fmla="*/ 6 w 16"/>
                  <a:gd name="T9" fmla="*/ 0 h 1"/>
                  <a:gd name="T10" fmla="*/ 8 w 16"/>
                  <a:gd name="T11" fmla="*/ 0 h 1"/>
                  <a:gd name="T12" fmla="*/ 10 w 16"/>
                  <a:gd name="T13" fmla="*/ 0 h 1"/>
                  <a:gd name="T14" fmla="*/ 12 w 16"/>
                  <a:gd name="T15" fmla="*/ 0 h 1"/>
                  <a:gd name="T16" fmla="*/ 14 w 16"/>
                  <a:gd name="T17" fmla="*/ 0 h 1"/>
                  <a:gd name="T18" fmla="*/ 16 w 1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0"/>
                    </a:moveTo>
                    <a:lnTo>
                      <a:pt x="0" y="1"/>
                    </a:lnTo>
                    <a:lnTo>
                      <a:pt x="2" y="1"/>
                    </a:lnTo>
                    <a:lnTo>
                      <a:pt x="4" y="0"/>
                    </a:lnTo>
                    <a:lnTo>
                      <a:pt x="6" y="0"/>
                    </a:lnTo>
                    <a:lnTo>
                      <a:pt x="8" y="0"/>
                    </a:lnTo>
                    <a:lnTo>
                      <a:pt x="10" y="0"/>
                    </a:lnTo>
                    <a:lnTo>
                      <a:pt x="12" y="0"/>
                    </a:lnTo>
                    <a:lnTo>
                      <a:pt x="14" y="0"/>
                    </a:lnTo>
                    <a:lnTo>
                      <a:pt x="16" y="0"/>
                    </a:lnTo>
                    <a:close/>
                  </a:path>
                </a:pathLst>
              </a:custGeom>
              <a:solidFill>
                <a:srgbClr val="C0C0C0"/>
              </a:solidFill>
              <a:ln w="9525">
                <a:noFill/>
                <a:round/>
                <a:headEnd/>
                <a:tailEnd/>
              </a:ln>
            </p:spPr>
            <p:txBody>
              <a:bodyPr/>
              <a:lstStyle/>
              <a:p>
                <a:pPr algn="l"/>
                <a:endParaRPr lang="en-US" sz="2000"/>
              </a:p>
            </p:txBody>
          </p:sp>
          <p:sp>
            <p:nvSpPr>
              <p:cNvPr id="805896" name="Freeform 8"/>
              <p:cNvSpPr>
                <a:spLocks noEditPoints="1"/>
              </p:cNvSpPr>
              <p:nvPr/>
            </p:nvSpPr>
            <p:spPr bwMode="auto">
              <a:xfrm>
                <a:off x="245" y="870"/>
                <a:ext cx="2833" cy="1721"/>
              </a:xfrm>
              <a:custGeom>
                <a:avLst/>
                <a:gdLst>
                  <a:gd name="T0" fmla="*/ 276 w 2833"/>
                  <a:gd name="T1" fmla="*/ 585 h 1721"/>
                  <a:gd name="T2" fmla="*/ 219 w 2833"/>
                  <a:gd name="T3" fmla="*/ 781 h 1721"/>
                  <a:gd name="T4" fmla="*/ 447 w 2833"/>
                  <a:gd name="T5" fmla="*/ 748 h 1721"/>
                  <a:gd name="T6" fmla="*/ 612 w 2833"/>
                  <a:gd name="T7" fmla="*/ 700 h 1721"/>
                  <a:gd name="T8" fmla="*/ 697 w 2833"/>
                  <a:gd name="T9" fmla="*/ 700 h 1721"/>
                  <a:gd name="T10" fmla="*/ 802 w 2833"/>
                  <a:gd name="T11" fmla="*/ 619 h 1721"/>
                  <a:gd name="T12" fmla="*/ 894 w 2833"/>
                  <a:gd name="T13" fmla="*/ 516 h 1721"/>
                  <a:gd name="T14" fmla="*/ 837 w 2833"/>
                  <a:gd name="T15" fmla="*/ 504 h 1721"/>
                  <a:gd name="T16" fmla="*/ 689 w 2833"/>
                  <a:gd name="T17" fmla="*/ 447 h 1721"/>
                  <a:gd name="T18" fmla="*/ 597 w 2833"/>
                  <a:gd name="T19" fmla="*/ 654 h 1721"/>
                  <a:gd name="T20" fmla="*/ 539 w 2833"/>
                  <a:gd name="T21" fmla="*/ 414 h 1721"/>
                  <a:gd name="T22" fmla="*/ 654 w 2833"/>
                  <a:gd name="T23" fmla="*/ 242 h 1721"/>
                  <a:gd name="T24" fmla="*/ 848 w 2833"/>
                  <a:gd name="T25" fmla="*/ 138 h 1721"/>
                  <a:gd name="T26" fmla="*/ 977 w 2833"/>
                  <a:gd name="T27" fmla="*/ 265 h 1721"/>
                  <a:gd name="T28" fmla="*/ 998 w 2833"/>
                  <a:gd name="T29" fmla="*/ 345 h 1721"/>
                  <a:gd name="T30" fmla="*/ 1021 w 2833"/>
                  <a:gd name="T31" fmla="*/ 149 h 1721"/>
                  <a:gd name="T32" fmla="*/ 1125 w 2833"/>
                  <a:gd name="T33" fmla="*/ 115 h 1721"/>
                  <a:gd name="T34" fmla="*/ 1445 w 2833"/>
                  <a:gd name="T35" fmla="*/ 138 h 1721"/>
                  <a:gd name="T36" fmla="*/ 1823 w 2833"/>
                  <a:gd name="T37" fmla="*/ 96 h 1721"/>
                  <a:gd name="T38" fmla="*/ 2201 w 2833"/>
                  <a:gd name="T39" fmla="*/ 136 h 1721"/>
                  <a:gd name="T40" fmla="*/ 2758 w 2833"/>
                  <a:gd name="T41" fmla="*/ 186 h 1721"/>
                  <a:gd name="T42" fmla="*/ 2773 w 2833"/>
                  <a:gd name="T43" fmla="*/ 253 h 1721"/>
                  <a:gd name="T44" fmla="*/ 2775 w 2833"/>
                  <a:gd name="T45" fmla="*/ 424 h 1721"/>
                  <a:gd name="T46" fmla="*/ 2591 w 2833"/>
                  <a:gd name="T47" fmla="*/ 322 h 1721"/>
                  <a:gd name="T48" fmla="*/ 2470 w 2833"/>
                  <a:gd name="T49" fmla="*/ 524 h 1721"/>
                  <a:gd name="T50" fmla="*/ 2316 w 2833"/>
                  <a:gd name="T51" fmla="*/ 666 h 1721"/>
                  <a:gd name="T52" fmla="*/ 2259 w 2833"/>
                  <a:gd name="T53" fmla="*/ 773 h 1721"/>
                  <a:gd name="T54" fmla="*/ 2259 w 2833"/>
                  <a:gd name="T55" fmla="*/ 882 h 1721"/>
                  <a:gd name="T56" fmla="*/ 2134 w 2833"/>
                  <a:gd name="T57" fmla="*/ 769 h 1721"/>
                  <a:gd name="T58" fmla="*/ 2098 w 2833"/>
                  <a:gd name="T59" fmla="*/ 871 h 1721"/>
                  <a:gd name="T60" fmla="*/ 2190 w 2833"/>
                  <a:gd name="T61" fmla="*/ 974 h 1721"/>
                  <a:gd name="T62" fmla="*/ 1984 w 2833"/>
                  <a:gd name="T63" fmla="*/ 1230 h 1721"/>
                  <a:gd name="T64" fmla="*/ 1984 w 2833"/>
                  <a:gd name="T65" fmla="*/ 1398 h 1721"/>
                  <a:gd name="T66" fmla="*/ 1817 w 2833"/>
                  <a:gd name="T67" fmla="*/ 1456 h 1721"/>
                  <a:gd name="T68" fmla="*/ 1858 w 2833"/>
                  <a:gd name="T69" fmla="*/ 1606 h 1721"/>
                  <a:gd name="T70" fmla="*/ 1792 w 2833"/>
                  <a:gd name="T71" fmla="*/ 1586 h 1721"/>
                  <a:gd name="T72" fmla="*/ 1656 w 2833"/>
                  <a:gd name="T73" fmla="*/ 1387 h 1721"/>
                  <a:gd name="T74" fmla="*/ 1558 w 2833"/>
                  <a:gd name="T75" fmla="*/ 1364 h 1721"/>
                  <a:gd name="T76" fmla="*/ 1491 w 2833"/>
                  <a:gd name="T77" fmla="*/ 1421 h 1721"/>
                  <a:gd name="T78" fmla="*/ 1399 w 2833"/>
                  <a:gd name="T79" fmla="*/ 1504 h 1721"/>
                  <a:gd name="T80" fmla="*/ 1261 w 2833"/>
                  <a:gd name="T81" fmla="*/ 1490 h 1721"/>
                  <a:gd name="T82" fmla="*/ 1182 w 2833"/>
                  <a:gd name="T83" fmla="*/ 1341 h 1721"/>
                  <a:gd name="T84" fmla="*/ 906 w 2833"/>
                  <a:gd name="T85" fmla="*/ 1318 h 1721"/>
                  <a:gd name="T86" fmla="*/ 1021 w 2833"/>
                  <a:gd name="T87" fmla="*/ 1467 h 1721"/>
                  <a:gd name="T88" fmla="*/ 883 w 2833"/>
                  <a:gd name="T89" fmla="*/ 1571 h 1721"/>
                  <a:gd name="T90" fmla="*/ 695 w 2833"/>
                  <a:gd name="T91" fmla="*/ 1329 h 1721"/>
                  <a:gd name="T92" fmla="*/ 792 w 2833"/>
                  <a:gd name="T93" fmla="*/ 1216 h 1721"/>
                  <a:gd name="T94" fmla="*/ 643 w 2833"/>
                  <a:gd name="T95" fmla="*/ 1043 h 1721"/>
                  <a:gd name="T96" fmla="*/ 601 w 2833"/>
                  <a:gd name="T97" fmla="*/ 997 h 1721"/>
                  <a:gd name="T98" fmla="*/ 589 w 2833"/>
                  <a:gd name="T99" fmla="*/ 1059 h 1721"/>
                  <a:gd name="T100" fmla="*/ 712 w 2833"/>
                  <a:gd name="T101" fmla="*/ 1182 h 1721"/>
                  <a:gd name="T102" fmla="*/ 654 w 2833"/>
                  <a:gd name="T103" fmla="*/ 1228 h 1721"/>
                  <a:gd name="T104" fmla="*/ 620 w 2833"/>
                  <a:gd name="T105" fmla="*/ 1170 h 1721"/>
                  <a:gd name="T106" fmla="*/ 487 w 2833"/>
                  <a:gd name="T107" fmla="*/ 1032 h 1721"/>
                  <a:gd name="T108" fmla="*/ 397 w 2833"/>
                  <a:gd name="T109" fmla="*/ 1051 h 1721"/>
                  <a:gd name="T110" fmla="*/ 340 w 2833"/>
                  <a:gd name="T111" fmla="*/ 1084 h 1721"/>
                  <a:gd name="T112" fmla="*/ 236 w 2833"/>
                  <a:gd name="T113" fmla="*/ 1185 h 1721"/>
                  <a:gd name="T114" fmla="*/ 88 w 2833"/>
                  <a:gd name="T115" fmla="*/ 1228 h 1721"/>
                  <a:gd name="T116" fmla="*/ 11 w 2833"/>
                  <a:gd name="T117" fmla="*/ 1126 h 1721"/>
                  <a:gd name="T118" fmla="*/ 182 w 2833"/>
                  <a:gd name="T119" fmla="*/ 1007 h 1721"/>
                  <a:gd name="T120" fmla="*/ 207 w 2833"/>
                  <a:gd name="T121" fmla="*/ 848 h 1721"/>
                  <a:gd name="T122" fmla="*/ 315 w 2833"/>
                  <a:gd name="T123" fmla="*/ 838 h 1721"/>
                  <a:gd name="T124" fmla="*/ 357 w 2833"/>
                  <a:gd name="T125" fmla="*/ 702 h 17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3"/>
                  <a:gd name="T190" fmla="*/ 0 h 1721"/>
                  <a:gd name="T191" fmla="*/ 2833 w 2833"/>
                  <a:gd name="T192" fmla="*/ 1721 h 17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3" h="1721">
                    <a:moveTo>
                      <a:pt x="1399" y="1629"/>
                    </a:moveTo>
                    <a:lnTo>
                      <a:pt x="1399" y="1709"/>
                    </a:lnTo>
                    <a:lnTo>
                      <a:pt x="1434" y="1698"/>
                    </a:lnTo>
                    <a:lnTo>
                      <a:pt x="1445" y="1698"/>
                    </a:lnTo>
                    <a:lnTo>
                      <a:pt x="1445" y="1686"/>
                    </a:lnTo>
                    <a:lnTo>
                      <a:pt x="1422" y="1663"/>
                    </a:lnTo>
                    <a:lnTo>
                      <a:pt x="1422" y="1654"/>
                    </a:lnTo>
                    <a:lnTo>
                      <a:pt x="1422" y="1648"/>
                    </a:lnTo>
                    <a:lnTo>
                      <a:pt x="1422" y="1642"/>
                    </a:lnTo>
                    <a:lnTo>
                      <a:pt x="1420" y="1636"/>
                    </a:lnTo>
                    <a:lnTo>
                      <a:pt x="1416" y="1632"/>
                    </a:lnTo>
                    <a:lnTo>
                      <a:pt x="1412" y="1631"/>
                    </a:lnTo>
                    <a:lnTo>
                      <a:pt x="1407" y="1629"/>
                    </a:lnTo>
                    <a:lnTo>
                      <a:pt x="1399" y="1629"/>
                    </a:lnTo>
                    <a:close/>
                    <a:moveTo>
                      <a:pt x="311" y="504"/>
                    </a:moveTo>
                    <a:lnTo>
                      <a:pt x="299" y="516"/>
                    </a:lnTo>
                    <a:lnTo>
                      <a:pt x="288" y="516"/>
                    </a:lnTo>
                    <a:lnTo>
                      <a:pt x="276" y="539"/>
                    </a:lnTo>
                    <a:lnTo>
                      <a:pt x="276" y="527"/>
                    </a:lnTo>
                    <a:lnTo>
                      <a:pt x="265" y="550"/>
                    </a:lnTo>
                    <a:lnTo>
                      <a:pt x="276" y="550"/>
                    </a:lnTo>
                    <a:lnTo>
                      <a:pt x="265" y="550"/>
                    </a:lnTo>
                    <a:lnTo>
                      <a:pt x="253" y="562"/>
                    </a:lnTo>
                    <a:lnTo>
                      <a:pt x="253" y="573"/>
                    </a:lnTo>
                    <a:lnTo>
                      <a:pt x="276" y="562"/>
                    </a:lnTo>
                    <a:lnTo>
                      <a:pt x="276" y="573"/>
                    </a:lnTo>
                    <a:lnTo>
                      <a:pt x="265" y="573"/>
                    </a:lnTo>
                    <a:lnTo>
                      <a:pt x="253" y="608"/>
                    </a:lnTo>
                    <a:lnTo>
                      <a:pt x="276" y="585"/>
                    </a:lnTo>
                    <a:lnTo>
                      <a:pt x="276" y="608"/>
                    </a:lnTo>
                    <a:lnTo>
                      <a:pt x="276" y="619"/>
                    </a:lnTo>
                    <a:lnTo>
                      <a:pt x="288" y="631"/>
                    </a:lnTo>
                    <a:lnTo>
                      <a:pt x="299" y="642"/>
                    </a:lnTo>
                    <a:lnTo>
                      <a:pt x="288" y="642"/>
                    </a:lnTo>
                    <a:lnTo>
                      <a:pt x="299" y="666"/>
                    </a:lnTo>
                    <a:lnTo>
                      <a:pt x="299" y="677"/>
                    </a:lnTo>
                    <a:lnTo>
                      <a:pt x="288" y="689"/>
                    </a:lnTo>
                    <a:lnTo>
                      <a:pt x="299" y="689"/>
                    </a:lnTo>
                    <a:lnTo>
                      <a:pt x="265" y="677"/>
                    </a:lnTo>
                    <a:lnTo>
                      <a:pt x="253" y="677"/>
                    </a:lnTo>
                    <a:lnTo>
                      <a:pt x="253" y="689"/>
                    </a:lnTo>
                    <a:lnTo>
                      <a:pt x="265" y="700"/>
                    </a:lnTo>
                    <a:lnTo>
                      <a:pt x="265" y="712"/>
                    </a:lnTo>
                    <a:lnTo>
                      <a:pt x="230" y="723"/>
                    </a:lnTo>
                    <a:lnTo>
                      <a:pt x="253" y="735"/>
                    </a:lnTo>
                    <a:lnTo>
                      <a:pt x="288" y="746"/>
                    </a:lnTo>
                    <a:lnTo>
                      <a:pt x="282" y="750"/>
                    </a:lnTo>
                    <a:lnTo>
                      <a:pt x="276" y="754"/>
                    </a:lnTo>
                    <a:lnTo>
                      <a:pt x="270" y="756"/>
                    </a:lnTo>
                    <a:lnTo>
                      <a:pt x="267" y="758"/>
                    </a:lnTo>
                    <a:lnTo>
                      <a:pt x="261" y="758"/>
                    </a:lnTo>
                    <a:lnTo>
                      <a:pt x="255" y="758"/>
                    </a:lnTo>
                    <a:lnTo>
                      <a:pt x="249" y="758"/>
                    </a:lnTo>
                    <a:lnTo>
                      <a:pt x="242" y="758"/>
                    </a:lnTo>
                    <a:lnTo>
                      <a:pt x="219" y="758"/>
                    </a:lnTo>
                    <a:lnTo>
                      <a:pt x="219" y="769"/>
                    </a:lnTo>
                    <a:lnTo>
                      <a:pt x="207" y="769"/>
                    </a:lnTo>
                    <a:lnTo>
                      <a:pt x="219" y="781"/>
                    </a:lnTo>
                    <a:lnTo>
                      <a:pt x="242" y="781"/>
                    </a:lnTo>
                    <a:lnTo>
                      <a:pt x="242" y="792"/>
                    </a:lnTo>
                    <a:lnTo>
                      <a:pt x="276" y="781"/>
                    </a:lnTo>
                    <a:lnTo>
                      <a:pt x="299" y="781"/>
                    </a:lnTo>
                    <a:lnTo>
                      <a:pt x="299" y="784"/>
                    </a:lnTo>
                    <a:lnTo>
                      <a:pt x="299" y="788"/>
                    </a:lnTo>
                    <a:lnTo>
                      <a:pt x="299" y="790"/>
                    </a:lnTo>
                    <a:lnTo>
                      <a:pt x="299" y="792"/>
                    </a:lnTo>
                    <a:lnTo>
                      <a:pt x="299" y="790"/>
                    </a:lnTo>
                    <a:lnTo>
                      <a:pt x="299" y="786"/>
                    </a:lnTo>
                    <a:lnTo>
                      <a:pt x="299" y="781"/>
                    </a:lnTo>
                    <a:lnTo>
                      <a:pt x="322" y="781"/>
                    </a:lnTo>
                    <a:lnTo>
                      <a:pt x="355" y="792"/>
                    </a:lnTo>
                    <a:lnTo>
                      <a:pt x="389" y="781"/>
                    </a:lnTo>
                    <a:lnTo>
                      <a:pt x="401" y="781"/>
                    </a:lnTo>
                    <a:lnTo>
                      <a:pt x="401" y="769"/>
                    </a:lnTo>
                    <a:lnTo>
                      <a:pt x="412" y="769"/>
                    </a:lnTo>
                    <a:lnTo>
                      <a:pt x="412" y="758"/>
                    </a:lnTo>
                    <a:lnTo>
                      <a:pt x="412" y="769"/>
                    </a:lnTo>
                    <a:lnTo>
                      <a:pt x="424" y="746"/>
                    </a:lnTo>
                    <a:lnTo>
                      <a:pt x="435" y="746"/>
                    </a:lnTo>
                    <a:lnTo>
                      <a:pt x="435" y="735"/>
                    </a:lnTo>
                    <a:lnTo>
                      <a:pt x="439" y="736"/>
                    </a:lnTo>
                    <a:lnTo>
                      <a:pt x="441" y="740"/>
                    </a:lnTo>
                    <a:lnTo>
                      <a:pt x="445" y="742"/>
                    </a:lnTo>
                    <a:lnTo>
                      <a:pt x="445" y="744"/>
                    </a:lnTo>
                    <a:lnTo>
                      <a:pt x="447" y="746"/>
                    </a:lnTo>
                    <a:lnTo>
                      <a:pt x="447" y="748"/>
                    </a:lnTo>
                    <a:lnTo>
                      <a:pt x="447" y="752"/>
                    </a:lnTo>
                    <a:lnTo>
                      <a:pt x="447" y="758"/>
                    </a:lnTo>
                    <a:lnTo>
                      <a:pt x="447" y="746"/>
                    </a:lnTo>
                    <a:lnTo>
                      <a:pt x="447" y="735"/>
                    </a:lnTo>
                    <a:lnTo>
                      <a:pt x="453" y="735"/>
                    </a:lnTo>
                    <a:lnTo>
                      <a:pt x="457" y="735"/>
                    </a:lnTo>
                    <a:lnTo>
                      <a:pt x="459" y="735"/>
                    </a:lnTo>
                    <a:lnTo>
                      <a:pt x="460" y="733"/>
                    </a:lnTo>
                    <a:lnTo>
                      <a:pt x="462" y="731"/>
                    </a:lnTo>
                    <a:lnTo>
                      <a:pt x="464" y="729"/>
                    </a:lnTo>
                    <a:lnTo>
                      <a:pt x="466" y="727"/>
                    </a:lnTo>
                    <a:lnTo>
                      <a:pt x="470" y="723"/>
                    </a:lnTo>
                    <a:lnTo>
                      <a:pt x="474" y="723"/>
                    </a:lnTo>
                    <a:lnTo>
                      <a:pt x="480" y="723"/>
                    </a:lnTo>
                    <a:lnTo>
                      <a:pt x="483" y="723"/>
                    </a:lnTo>
                    <a:lnTo>
                      <a:pt x="487" y="723"/>
                    </a:lnTo>
                    <a:lnTo>
                      <a:pt x="491" y="723"/>
                    </a:lnTo>
                    <a:lnTo>
                      <a:pt x="497" y="723"/>
                    </a:lnTo>
                    <a:lnTo>
                      <a:pt x="501" y="723"/>
                    </a:lnTo>
                    <a:lnTo>
                      <a:pt x="505" y="723"/>
                    </a:lnTo>
                    <a:lnTo>
                      <a:pt x="505" y="735"/>
                    </a:lnTo>
                    <a:lnTo>
                      <a:pt x="528" y="735"/>
                    </a:lnTo>
                    <a:lnTo>
                      <a:pt x="551" y="723"/>
                    </a:lnTo>
                    <a:lnTo>
                      <a:pt x="551" y="712"/>
                    </a:lnTo>
                    <a:lnTo>
                      <a:pt x="551" y="723"/>
                    </a:lnTo>
                    <a:lnTo>
                      <a:pt x="585" y="723"/>
                    </a:lnTo>
                    <a:lnTo>
                      <a:pt x="608" y="712"/>
                    </a:lnTo>
                    <a:lnTo>
                      <a:pt x="608" y="700"/>
                    </a:lnTo>
                    <a:lnTo>
                      <a:pt x="612" y="700"/>
                    </a:lnTo>
                    <a:lnTo>
                      <a:pt x="616" y="700"/>
                    </a:lnTo>
                    <a:lnTo>
                      <a:pt x="618" y="700"/>
                    </a:lnTo>
                    <a:lnTo>
                      <a:pt x="620" y="700"/>
                    </a:lnTo>
                    <a:lnTo>
                      <a:pt x="620" y="702"/>
                    </a:lnTo>
                    <a:lnTo>
                      <a:pt x="620" y="706"/>
                    </a:lnTo>
                    <a:lnTo>
                      <a:pt x="620" y="712"/>
                    </a:lnTo>
                    <a:lnTo>
                      <a:pt x="620" y="713"/>
                    </a:lnTo>
                    <a:lnTo>
                      <a:pt x="620" y="715"/>
                    </a:lnTo>
                    <a:lnTo>
                      <a:pt x="620" y="717"/>
                    </a:lnTo>
                    <a:lnTo>
                      <a:pt x="620" y="719"/>
                    </a:lnTo>
                    <a:lnTo>
                      <a:pt x="620" y="721"/>
                    </a:lnTo>
                    <a:lnTo>
                      <a:pt x="620" y="723"/>
                    </a:lnTo>
                    <a:lnTo>
                      <a:pt x="631" y="723"/>
                    </a:lnTo>
                    <a:lnTo>
                      <a:pt x="643" y="735"/>
                    </a:lnTo>
                    <a:lnTo>
                      <a:pt x="643" y="729"/>
                    </a:lnTo>
                    <a:lnTo>
                      <a:pt x="643" y="725"/>
                    </a:lnTo>
                    <a:lnTo>
                      <a:pt x="645" y="721"/>
                    </a:lnTo>
                    <a:lnTo>
                      <a:pt x="647" y="721"/>
                    </a:lnTo>
                    <a:lnTo>
                      <a:pt x="650" y="721"/>
                    </a:lnTo>
                    <a:lnTo>
                      <a:pt x="654" y="721"/>
                    </a:lnTo>
                    <a:lnTo>
                      <a:pt x="658" y="723"/>
                    </a:lnTo>
                    <a:lnTo>
                      <a:pt x="666" y="723"/>
                    </a:lnTo>
                    <a:lnTo>
                      <a:pt x="666" y="712"/>
                    </a:lnTo>
                    <a:lnTo>
                      <a:pt x="689" y="700"/>
                    </a:lnTo>
                    <a:lnTo>
                      <a:pt x="693" y="700"/>
                    </a:lnTo>
                    <a:lnTo>
                      <a:pt x="697" y="700"/>
                    </a:lnTo>
                    <a:lnTo>
                      <a:pt x="700" y="700"/>
                    </a:lnTo>
                    <a:lnTo>
                      <a:pt x="706" y="700"/>
                    </a:lnTo>
                    <a:lnTo>
                      <a:pt x="710" y="700"/>
                    </a:lnTo>
                    <a:lnTo>
                      <a:pt x="714" y="700"/>
                    </a:lnTo>
                    <a:lnTo>
                      <a:pt x="718" y="700"/>
                    </a:lnTo>
                    <a:lnTo>
                      <a:pt x="723" y="700"/>
                    </a:lnTo>
                    <a:lnTo>
                      <a:pt x="735" y="712"/>
                    </a:lnTo>
                    <a:lnTo>
                      <a:pt x="739" y="712"/>
                    </a:lnTo>
                    <a:lnTo>
                      <a:pt x="743" y="712"/>
                    </a:lnTo>
                    <a:lnTo>
                      <a:pt x="744" y="712"/>
                    </a:lnTo>
                    <a:lnTo>
                      <a:pt x="746" y="712"/>
                    </a:lnTo>
                    <a:lnTo>
                      <a:pt x="746" y="710"/>
                    </a:lnTo>
                    <a:lnTo>
                      <a:pt x="746" y="708"/>
                    </a:lnTo>
                    <a:lnTo>
                      <a:pt x="746" y="704"/>
                    </a:lnTo>
                    <a:lnTo>
                      <a:pt x="746" y="700"/>
                    </a:lnTo>
                    <a:lnTo>
                      <a:pt x="746" y="689"/>
                    </a:lnTo>
                    <a:lnTo>
                      <a:pt x="769" y="689"/>
                    </a:lnTo>
                    <a:lnTo>
                      <a:pt x="769" y="679"/>
                    </a:lnTo>
                    <a:lnTo>
                      <a:pt x="769" y="667"/>
                    </a:lnTo>
                    <a:lnTo>
                      <a:pt x="769" y="658"/>
                    </a:lnTo>
                    <a:lnTo>
                      <a:pt x="769" y="648"/>
                    </a:lnTo>
                    <a:lnTo>
                      <a:pt x="769" y="639"/>
                    </a:lnTo>
                    <a:lnTo>
                      <a:pt x="769" y="627"/>
                    </a:lnTo>
                    <a:lnTo>
                      <a:pt x="769" y="618"/>
                    </a:lnTo>
                    <a:lnTo>
                      <a:pt x="769" y="608"/>
                    </a:lnTo>
                    <a:lnTo>
                      <a:pt x="792" y="596"/>
                    </a:lnTo>
                    <a:lnTo>
                      <a:pt x="792" y="608"/>
                    </a:lnTo>
                    <a:lnTo>
                      <a:pt x="802" y="608"/>
                    </a:lnTo>
                    <a:lnTo>
                      <a:pt x="802" y="619"/>
                    </a:lnTo>
                    <a:lnTo>
                      <a:pt x="810" y="619"/>
                    </a:lnTo>
                    <a:lnTo>
                      <a:pt x="814" y="619"/>
                    </a:lnTo>
                    <a:lnTo>
                      <a:pt x="817" y="618"/>
                    </a:lnTo>
                    <a:lnTo>
                      <a:pt x="821" y="616"/>
                    </a:lnTo>
                    <a:lnTo>
                      <a:pt x="823" y="612"/>
                    </a:lnTo>
                    <a:lnTo>
                      <a:pt x="825" y="608"/>
                    </a:lnTo>
                    <a:lnTo>
                      <a:pt x="825" y="602"/>
                    </a:lnTo>
                    <a:lnTo>
                      <a:pt x="825" y="596"/>
                    </a:lnTo>
                    <a:lnTo>
                      <a:pt x="814" y="596"/>
                    </a:lnTo>
                    <a:lnTo>
                      <a:pt x="814" y="585"/>
                    </a:lnTo>
                    <a:lnTo>
                      <a:pt x="825" y="573"/>
                    </a:lnTo>
                    <a:lnTo>
                      <a:pt x="817" y="573"/>
                    </a:lnTo>
                    <a:lnTo>
                      <a:pt x="812" y="571"/>
                    </a:lnTo>
                    <a:lnTo>
                      <a:pt x="808" y="570"/>
                    </a:lnTo>
                    <a:lnTo>
                      <a:pt x="806" y="566"/>
                    </a:lnTo>
                    <a:lnTo>
                      <a:pt x="804" y="560"/>
                    </a:lnTo>
                    <a:lnTo>
                      <a:pt x="804" y="554"/>
                    </a:lnTo>
                    <a:lnTo>
                      <a:pt x="802" y="547"/>
                    </a:lnTo>
                    <a:lnTo>
                      <a:pt x="802" y="539"/>
                    </a:lnTo>
                    <a:lnTo>
                      <a:pt x="810" y="533"/>
                    </a:lnTo>
                    <a:lnTo>
                      <a:pt x="816" y="531"/>
                    </a:lnTo>
                    <a:lnTo>
                      <a:pt x="823" y="527"/>
                    </a:lnTo>
                    <a:lnTo>
                      <a:pt x="829" y="527"/>
                    </a:lnTo>
                    <a:lnTo>
                      <a:pt x="837" y="527"/>
                    </a:lnTo>
                    <a:lnTo>
                      <a:pt x="844" y="527"/>
                    </a:lnTo>
                    <a:lnTo>
                      <a:pt x="852" y="527"/>
                    </a:lnTo>
                    <a:lnTo>
                      <a:pt x="860" y="527"/>
                    </a:lnTo>
                    <a:lnTo>
                      <a:pt x="883" y="516"/>
                    </a:lnTo>
                    <a:lnTo>
                      <a:pt x="894" y="516"/>
                    </a:lnTo>
                    <a:lnTo>
                      <a:pt x="894" y="512"/>
                    </a:lnTo>
                    <a:lnTo>
                      <a:pt x="894" y="508"/>
                    </a:lnTo>
                    <a:lnTo>
                      <a:pt x="894" y="506"/>
                    </a:lnTo>
                    <a:lnTo>
                      <a:pt x="894" y="504"/>
                    </a:lnTo>
                    <a:lnTo>
                      <a:pt x="896" y="504"/>
                    </a:lnTo>
                    <a:lnTo>
                      <a:pt x="898" y="504"/>
                    </a:lnTo>
                    <a:lnTo>
                      <a:pt x="902" y="504"/>
                    </a:lnTo>
                    <a:lnTo>
                      <a:pt x="906" y="504"/>
                    </a:lnTo>
                    <a:lnTo>
                      <a:pt x="940" y="504"/>
                    </a:lnTo>
                    <a:lnTo>
                      <a:pt x="940" y="493"/>
                    </a:lnTo>
                    <a:lnTo>
                      <a:pt x="952" y="458"/>
                    </a:lnTo>
                    <a:lnTo>
                      <a:pt x="948" y="458"/>
                    </a:lnTo>
                    <a:lnTo>
                      <a:pt x="944" y="458"/>
                    </a:lnTo>
                    <a:lnTo>
                      <a:pt x="940" y="458"/>
                    </a:lnTo>
                    <a:lnTo>
                      <a:pt x="938" y="458"/>
                    </a:lnTo>
                    <a:lnTo>
                      <a:pt x="938" y="456"/>
                    </a:lnTo>
                    <a:lnTo>
                      <a:pt x="936" y="454"/>
                    </a:lnTo>
                    <a:lnTo>
                      <a:pt x="933" y="451"/>
                    </a:lnTo>
                    <a:lnTo>
                      <a:pt x="929" y="447"/>
                    </a:lnTo>
                    <a:lnTo>
                      <a:pt x="906" y="447"/>
                    </a:lnTo>
                    <a:lnTo>
                      <a:pt x="917" y="481"/>
                    </a:lnTo>
                    <a:lnTo>
                      <a:pt x="929" y="493"/>
                    </a:lnTo>
                    <a:lnTo>
                      <a:pt x="929" y="504"/>
                    </a:lnTo>
                    <a:lnTo>
                      <a:pt x="883" y="504"/>
                    </a:lnTo>
                    <a:lnTo>
                      <a:pt x="883" y="493"/>
                    </a:lnTo>
                    <a:lnTo>
                      <a:pt x="871" y="493"/>
                    </a:lnTo>
                    <a:lnTo>
                      <a:pt x="860" y="504"/>
                    </a:lnTo>
                    <a:lnTo>
                      <a:pt x="860" y="493"/>
                    </a:lnTo>
                    <a:lnTo>
                      <a:pt x="837" y="504"/>
                    </a:lnTo>
                    <a:lnTo>
                      <a:pt x="833" y="504"/>
                    </a:lnTo>
                    <a:lnTo>
                      <a:pt x="829" y="504"/>
                    </a:lnTo>
                    <a:lnTo>
                      <a:pt x="827" y="504"/>
                    </a:lnTo>
                    <a:lnTo>
                      <a:pt x="825" y="506"/>
                    </a:lnTo>
                    <a:lnTo>
                      <a:pt x="823" y="506"/>
                    </a:lnTo>
                    <a:lnTo>
                      <a:pt x="821" y="510"/>
                    </a:lnTo>
                    <a:lnTo>
                      <a:pt x="817" y="512"/>
                    </a:lnTo>
                    <a:lnTo>
                      <a:pt x="814" y="516"/>
                    </a:lnTo>
                    <a:lnTo>
                      <a:pt x="814" y="504"/>
                    </a:lnTo>
                    <a:lnTo>
                      <a:pt x="814" y="516"/>
                    </a:lnTo>
                    <a:lnTo>
                      <a:pt x="802" y="527"/>
                    </a:lnTo>
                    <a:lnTo>
                      <a:pt x="792" y="516"/>
                    </a:lnTo>
                    <a:lnTo>
                      <a:pt x="781" y="516"/>
                    </a:lnTo>
                    <a:lnTo>
                      <a:pt x="781" y="504"/>
                    </a:lnTo>
                    <a:lnTo>
                      <a:pt x="758" y="470"/>
                    </a:lnTo>
                    <a:lnTo>
                      <a:pt x="758" y="424"/>
                    </a:lnTo>
                    <a:lnTo>
                      <a:pt x="802" y="357"/>
                    </a:lnTo>
                    <a:lnTo>
                      <a:pt x="802" y="322"/>
                    </a:lnTo>
                    <a:lnTo>
                      <a:pt x="798" y="322"/>
                    </a:lnTo>
                    <a:lnTo>
                      <a:pt x="794" y="322"/>
                    </a:lnTo>
                    <a:lnTo>
                      <a:pt x="791" y="322"/>
                    </a:lnTo>
                    <a:lnTo>
                      <a:pt x="787" y="322"/>
                    </a:lnTo>
                    <a:lnTo>
                      <a:pt x="781" y="322"/>
                    </a:lnTo>
                    <a:lnTo>
                      <a:pt x="777" y="322"/>
                    </a:lnTo>
                    <a:lnTo>
                      <a:pt x="773" y="322"/>
                    </a:lnTo>
                    <a:lnTo>
                      <a:pt x="769" y="322"/>
                    </a:lnTo>
                    <a:lnTo>
                      <a:pt x="758" y="357"/>
                    </a:lnTo>
                    <a:lnTo>
                      <a:pt x="758" y="378"/>
                    </a:lnTo>
                    <a:lnTo>
                      <a:pt x="689" y="447"/>
                    </a:lnTo>
                    <a:lnTo>
                      <a:pt x="689" y="481"/>
                    </a:lnTo>
                    <a:lnTo>
                      <a:pt x="693" y="487"/>
                    </a:lnTo>
                    <a:lnTo>
                      <a:pt x="698" y="493"/>
                    </a:lnTo>
                    <a:lnTo>
                      <a:pt x="702" y="497"/>
                    </a:lnTo>
                    <a:lnTo>
                      <a:pt x="704" y="502"/>
                    </a:lnTo>
                    <a:lnTo>
                      <a:pt x="708" y="508"/>
                    </a:lnTo>
                    <a:lnTo>
                      <a:pt x="710" y="514"/>
                    </a:lnTo>
                    <a:lnTo>
                      <a:pt x="710" y="520"/>
                    </a:lnTo>
                    <a:lnTo>
                      <a:pt x="712" y="527"/>
                    </a:lnTo>
                    <a:lnTo>
                      <a:pt x="723" y="539"/>
                    </a:lnTo>
                    <a:lnTo>
                      <a:pt x="700" y="562"/>
                    </a:lnTo>
                    <a:lnTo>
                      <a:pt x="700" y="573"/>
                    </a:lnTo>
                    <a:lnTo>
                      <a:pt x="689" y="585"/>
                    </a:lnTo>
                    <a:lnTo>
                      <a:pt x="689" y="593"/>
                    </a:lnTo>
                    <a:lnTo>
                      <a:pt x="689" y="598"/>
                    </a:lnTo>
                    <a:lnTo>
                      <a:pt x="687" y="604"/>
                    </a:lnTo>
                    <a:lnTo>
                      <a:pt x="687" y="608"/>
                    </a:lnTo>
                    <a:lnTo>
                      <a:pt x="685" y="614"/>
                    </a:lnTo>
                    <a:lnTo>
                      <a:pt x="683" y="618"/>
                    </a:lnTo>
                    <a:lnTo>
                      <a:pt x="681" y="623"/>
                    </a:lnTo>
                    <a:lnTo>
                      <a:pt x="677" y="631"/>
                    </a:lnTo>
                    <a:lnTo>
                      <a:pt x="643" y="654"/>
                    </a:lnTo>
                    <a:lnTo>
                      <a:pt x="620" y="677"/>
                    </a:lnTo>
                    <a:lnTo>
                      <a:pt x="620" y="689"/>
                    </a:lnTo>
                    <a:lnTo>
                      <a:pt x="608" y="666"/>
                    </a:lnTo>
                    <a:lnTo>
                      <a:pt x="602" y="660"/>
                    </a:lnTo>
                    <a:lnTo>
                      <a:pt x="601" y="658"/>
                    </a:lnTo>
                    <a:lnTo>
                      <a:pt x="597" y="656"/>
                    </a:lnTo>
                    <a:lnTo>
                      <a:pt x="597" y="654"/>
                    </a:lnTo>
                    <a:lnTo>
                      <a:pt x="597" y="652"/>
                    </a:lnTo>
                    <a:lnTo>
                      <a:pt x="601" y="650"/>
                    </a:lnTo>
                    <a:lnTo>
                      <a:pt x="602" y="646"/>
                    </a:lnTo>
                    <a:lnTo>
                      <a:pt x="608" y="642"/>
                    </a:lnTo>
                    <a:lnTo>
                      <a:pt x="608" y="631"/>
                    </a:lnTo>
                    <a:lnTo>
                      <a:pt x="585" y="539"/>
                    </a:lnTo>
                    <a:lnTo>
                      <a:pt x="581" y="543"/>
                    </a:lnTo>
                    <a:lnTo>
                      <a:pt x="578" y="547"/>
                    </a:lnTo>
                    <a:lnTo>
                      <a:pt x="574" y="552"/>
                    </a:lnTo>
                    <a:lnTo>
                      <a:pt x="570" y="554"/>
                    </a:lnTo>
                    <a:lnTo>
                      <a:pt x="566" y="558"/>
                    </a:lnTo>
                    <a:lnTo>
                      <a:pt x="562" y="560"/>
                    </a:lnTo>
                    <a:lnTo>
                      <a:pt x="556" y="562"/>
                    </a:lnTo>
                    <a:lnTo>
                      <a:pt x="551" y="562"/>
                    </a:lnTo>
                    <a:lnTo>
                      <a:pt x="551" y="573"/>
                    </a:lnTo>
                    <a:lnTo>
                      <a:pt x="539" y="573"/>
                    </a:lnTo>
                    <a:lnTo>
                      <a:pt x="539" y="585"/>
                    </a:lnTo>
                    <a:lnTo>
                      <a:pt x="505" y="585"/>
                    </a:lnTo>
                    <a:lnTo>
                      <a:pt x="493" y="539"/>
                    </a:lnTo>
                    <a:lnTo>
                      <a:pt x="493" y="481"/>
                    </a:lnTo>
                    <a:lnTo>
                      <a:pt x="505" y="447"/>
                    </a:lnTo>
                    <a:lnTo>
                      <a:pt x="516" y="435"/>
                    </a:lnTo>
                    <a:lnTo>
                      <a:pt x="516" y="424"/>
                    </a:lnTo>
                    <a:lnTo>
                      <a:pt x="528" y="424"/>
                    </a:lnTo>
                    <a:lnTo>
                      <a:pt x="531" y="420"/>
                    </a:lnTo>
                    <a:lnTo>
                      <a:pt x="535" y="418"/>
                    </a:lnTo>
                    <a:lnTo>
                      <a:pt x="537" y="416"/>
                    </a:lnTo>
                    <a:lnTo>
                      <a:pt x="537" y="414"/>
                    </a:lnTo>
                    <a:lnTo>
                      <a:pt x="539" y="414"/>
                    </a:lnTo>
                    <a:lnTo>
                      <a:pt x="543" y="412"/>
                    </a:lnTo>
                    <a:lnTo>
                      <a:pt x="545" y="412"/>
                    </a:lnTo>
                    <a:lnTo>
                      <a:pt x="551" y="412"/>
                    </a:lnTo>
                    <a:lnTo>
                      <a:pt x="562" y="401"/>
                    </a:lnTo>
                    <a:lnTo>
                      <a:pt x="574" y="401"/>
                    </a:lnTo>
                    <a:lnTo>
                      <a:pt x="574" y="389"/>
                    </a:lnTo>
                    <a:lnTo>
                      <a:pt x="608" y="345"/>
                    </a:lnTo>
                    <a:lnTo>
                      <a:pt x="620" y="334"/>
                    </a:lnTo>
                    <a:lnTo>
                      <a:pt x="620" y="322"/>
                    </a:lnTo>
                    <a:lnTo>
                      <a:pt x="631" y="311"/>
                    </a:lnTo>
                    <a:lnTo>
                      <a:pt x="631" y="303"/>
                    </a:lnTo>
                    <a:lnTo>
                      <a:pt x="633" y="299"/>
                    </a:lnTo>
                    <a:lnTo>
                      <a:pt x="635" y="295"/>
                    </a:lnTo>
                    <a:lnTo>
                      <a:pt x="637" y="293"/>
                    </a:lnTo>
                    <a:lnTo>
                      <a:pt x="639" y="289"/>
                    </a:lnTo>
                    <a:lnTo>
                      <a:pt x="641" y="286"/>
                    </a:lnTo>
                    <a:lnTo>
                      <a:pt x="643" y="282"/>
                    </a:lnTo>
                    <a:lnTo>
                      <a:pt x="643" y="276"/>
                    </a:lnTo>
                    <a:lnTo>
                      <a:pt x="647" y="270"/>
                    </a:lnTo>
                    <a:lnTo>
                      <a:pt x="650" y="266"/>
                    </a:lnTo>
                    <a:lnTo>
                      <a:pt x="652" y="263"/>
                    </a:lnTo>
                    <a:lnTo>
                      <a:pt x="654" y="261"/>
                    </a:lnTo>
                    <a:lnTo>
                      <a:pt x="654" y="257"/>
                    </a:lnTo>
                    <a:lnTo>
                      <a:pt x="654" y="253"/>
                    </a:lnTo>
                    <a:lnTo>
                      <a:pt x="654" y="247"/>
                    </a:lnTo>
                    <a:lnTo>
                      <a:pt x="654" y="242"/>
                    </a:lnTo>
                    <a:lnTo>
                      <a:pt x="677" y="230"/>
                    </a:lnTo>
                    <a:lnTo>
                      <a:pt x="654" y="230"/>
                    </a:lnTo>
                    <a:lnTo>
                      <a:pt x="654" y="242"/>
                    </a:lnTo>
                    <a:lnTo>
                      <a:pt x="643" y="253"/>
                    </a:lnTo>
                    <a:lnTo>
                      <a:pt x="631" y="253"/>
                    </a:lnTo>
                    <a:lnTo>
                      <a:pt x="643" y="242"/>
                    </a:lnTo>
                    <a:lnTo>
                      <a:pt x="643" y="230"/>
                    </a:lnTo>
                    <a:lnTo>
                      <a:pt x="677" y="207"/>
                    </a:lnTo>
                    <a:lnTo>
                      <a:pt x="689" y="195"/>
                    </a:lnTo>
                    <a:lnTo>
                      <a:pt x="689" y="184"/>
                    </a:lnTo>
                    <a:lnTo>
                      <a:pt x="700" y="184"/>
                    </a:lnTo>
                    <a:lnTo>
                      <a:pt x="704" y="180"/>
                    </a:lnTo>
                    <a:lnTo>
                      <a:pt x="708" y="174"/>
                    </a:lnTo>
                    <a:lnTo>
                      <a:pt x="712" y="171"/>
                    </a:lnTo>
                    <a:lnTo>
                      <a:pt x="718" y="167"/>
                    </a:lnTo>
                    <a:lnTo>
                      <a:pt x="721" y="163"/>
                    </a:lnTo>
                    <a:lnTo>
                      <a:pt x="725" y="157"/>
                    </a:lnTo>
                    <a:lnTo>
                      <a:pt x="729" y="153"/>
                    </a:lnTo>
                    <a:lnTo>
                      <a:pt x="735" y="149"/>
                    </a:lnTo>
                    <a:lnTo>
                      <a:pt x="741" y="149"/>
                    </a:lnTo>
                    <a:lnTo>
                      <a:pt x="744" y="147"/>
                    </a:lnTo>
                    <a:lnTo>
                      <a:pt x="750" y="146"/>
                    </a:lnTo>
                    <a:lnTo>
                      <a:pt x="754" y="142"/>
                    </a:lnTo>
                    <a:lnTo>
                      <a:pt x="758" y="140"/>
                    </a:lnTo>
                    <a:lnTo>
                      <a:pt x="760" y="136"/>
                    </a:lnTo>
                    <a:lnTo>
                      <a:pt x="764" y="130"/>
                    </a:lnTo>
                    <a:lnTo>
                      <a:pt x="769" y="126"/>
                    </a:lnTo>
                    <a:lnTo>
                      <a:pt x="837" y="126"/>
                    </a:lnTo>
                    <a:lnTo>
                      <a:pt x="837" y="138"/>
                    </a:lnTo>
                    <a:lnTo>
                      <a:pt x="842" y="138"/>
                    </a:lnTo>
                    <a:lnTo>
                      <a:pt x="846" y="138"/>
                    </a:lnTo>
                    <a:lnTo>
                      <a:pt x="848" y="138"/>
                    </a:lnTo>
                    <a:lnTo>
                      <a:pt x="846" y="138"/>
                    </a:lnTo>
                    <a:lnTo>
                      <a:pt x="842" y="138"/>
                    </a:lnTo>
                    <a:lnTo>
                      <a:pt x="837" y="138"/>
                    </a:lnTo>
                    <a:lnTo>
                      <a:pt x="860" y="138"/>
                    </a:lnTo>
                    <a:lnTo>
                      <a:pt x="860" y="149"/>
                    </a:lnTo>
                    <a:lnTo>
                      <a:pt x="837" y="149"/>
                    </a:lnTo>
                    <a:lnTo>
                      <a:pt x="837" y="161"/>
                    </a:lnTo>
                    <a:lnTo>
                      <a:pt x="894" y="172"/>
                    </a:lnTo>
                    <a:lnTo>
                      <a:pt x="929" y="172"/>
                    </a:lnTo>
                    <a:lnTo>
                      <a:pt x="940" y="184"/>
                    </a:lnTo>
                    <a:lnTo>
                      <a:pt x="946" y="184"/>
                    </a:lnTo>
                    <a:lnTo>
                      <a:pt x="952" y="184"/>
                    </a:lnTo>
                    <a:lnTo>
                      <a:pt x="956" y="184"/>
                    </a:lnTo>
                    <a:lnTo>
                      <a:pt x="959" y="184"/>
                    </a:lnTo>
                    <a:lnTo>
                      <a:pt x="963" y="186"/>
                    </a:lnTo>
                    <a:lnTo>
                      <a:pt x="967" y="188"/>
                    </a:lnTo>
                    <a:lnTo>
                      <a:pt x="971" y="190"/>
                    </a:lnTo>
                    <a:lnTo>
                      <a:pt x="975" y="195"/>
                    </a:lnTo>
                    <a:lnTo>
                      <a:pt x="998" y="195"/>
                    </a:lnTo>
                    <a:lnTo>
                      <a:pt x="1009" y="207"/>
                    </a:lnTo>
                    <a:lnTo>
                      <a:pt x="1009" y="218"/>
                    </a:lnTo>
                    <a:lnTo>
                      <a:pt x="1021" y="230"/>
                    </a:lnTo>
                    <a:lnTo>
                      <a:pt x="1021" y="242"/>
                    </a:lnTo>
                    <a:lnTo>
                      <a:pt x="998" y="265"/>
                    </a:lnTo>
                    <a:lnTo>
                      <a:pt x="990" y="265"/>
                    </a:lnTo>
                    <a:lnTo>
                      <a:pt x="984" y="265"/>
                    </a:lnTo>
                    <a:lnTo>
                      <a:pt x="977" y="265"/>
                    </a:lnTo>
                    <a:lnTo>
                      <a:pt x="969" y="265"/>
                    </a:lnTo>
                    <a:lnTo>
                      <a:pt x="961" y="265"/>
                    </a:lnTo>
                    <a:lnTo>
                      <a:pt x="956" y="265"/>
                    </a:lnTo>
                    <a:lnTo>
                      <a:pt x="948" y="265"/>
                    </a:lnTo>
                    <a:lnTo>
                      <a:pt x="940" y="265"/>
                    </a:lnTo>
                    <a:lnTo>
                      <a:pt x="929" y="253"/>
                    </a:lnTo>
                    <a:lnTo>
                      <a:pt x="925" y="253"/>
                    </a:lnTo>
                    <a:lnTo>
                      <a:pt x="921" y="253"/>
                    </a:lnTo>
                    <a:lnTo>
                      <a:pt x="915" y="253"/>
                    </a:lnTo>
                    <a:lnTo>
                      <a:pt x="911" y="253"/>
                    </a:lnTo>
                    <a:lnTo>
                      <a:pt x="908" y="253"/>
                    </a:lnTo>
                    <a:lnTo>
                      <a:pt x="904" y="253"/>
                    </a:lnTo>
                    <a:lnTo>
                      <a:pt x="900" y="253"/>
                    </a:lnTo>
                    <a:lnTo>
                      <a:pt x="894" y="253"/>
                    </a:lnTo>
                    <a:lnTo>
                      <a:pt x="894" y="265"/>
                    </a:lnTo>
                    <a:lnTo>
                      <a:pt x="917" y="276"/>
                    </a:lnTo>
                    <a:lnTo>
                      <a:pt x="929" y="276"/>
                    </a:lnTo>
                    <a:lnTo>
                      <a:pt x="940" y="311"/>
                    </a:lnTo>
                    <a:lnTo>
                      <a:pt x="952" y="345"/>
                    </a:lnTo>
                    <a:lnTo>
                      <a:pt x="975" y="345"/>
                    </a:lnTo>
                    <a:lnTo>
                      <a:pt x="975" y="357"/>
                    </a:lnTo>
                    <a:lnTo>
                      <a:pt x="982" y="357"/>
                    </a:lnTo>
                    <a:lnTo>
                      <a:pt x="986" y="357"/>
                    </a:lnTo>
                    <a:lnTo>
                      <a:pt x="990" y="357"/>
                    </a:lnTo>
                    <a:lnTo>
                      <a:pt x="994" y="357"/>
                    </a:lnTo>
                    <a:lnTo>
                      <a:pt x="996" y="357"/>
                    </a:lnTo>
                    <a:lnTo>
                      <a:pt x="998" y="355"/>
                    </a:lnTo>
                    <a:lnTo>
                      <a:pt x="998" y="351"/>
                    </a:lnTo>
                    <a:lnTo>
                      <a:pt x="998" y="345"/>
                    </a:lnTo>
                    <a:lnTo>
                      <a:pt x="1009" y="334"/>
                    </a:lnTo>
                    <a:lnTo>
                      <a:pt x="975" y="311"/>
                    </a:lnTo>
                    <a:lnTo>
                      <a:pt x="982" y="311"/>
                    </a:lnTo>
                    <a:lnTo>
                      <a:pt x="990" y="311"/>
                    </a:lnTo>
                    <a:lnTo>
                      <a:pt x="996" y="311"/>
                    </a:lnTo>
                    <a:lnTo>
                      <a:pt x="1004" y="311"/>
                    </a:lnTo>
                    <a:lnTo>
                      <a:pt x="1011" y="311"/>
                    </a:lnTo>
                    <a:lnTo>
                      <a:pt x="1019" y="311"/>
                    </a:lnTo>
                    <a:lnTo>
                      <a:pt x="1025" y="311"/>
                    </a:lnTo>
                    <a:lnTo>
                      <a:pt x="1032" y="311"/>
                    </a:lnTo>
                    <a:lnTo>
                      <a:pt x="1032" y="299"/>
                    </a:lnTo>
                    <a:lnTo>
                      <a:pt x="1021" y="299"/>
                    </a:lnTo>
                    <a:lnTo>
                      <a:pt x="1009" y="288"/>
                    </a:lnTo>
                    <a:lnTo>
                      <a:pt x="1021" y="288"/>
                    </a:lnTo>
                    <a:lnTo>
                      <a:pt x="1009" y="276"/>
                    </a:lnTo>
                    <a:lnTo>
                      <a:pt x="1044" y="230"/>
                    </a:lnTo>
                    <a:lnTo>
                      <a:pt x="1067" y="230"/>
                    </a:lnTo>
                    <a:lnTo>
                      <a:pt x="1067" y="242"/>
                    </a:lnTo>
                    <a:lnTo>
                      <a:pt x="1067" y="238"/>
                    </a:lnTo>
                    <a:lnTo>
                      <a:pt x="1067" y="232"/>
                    </a:lnTo>
                    <a:lnTo>
                      <a:pt x="1067" y="228"/>
                    </a:lnTo>
                    <a:lnTo>
                      <a:pt x="1067" y="224"/>
                    </a:lnTo>
                    <a:lnTo>
                      <a:pt x="1067" y="220"/>
                    </a:lnTo>
                    <a:lnTo>
                      <a:pt x="1067" y="215"/>
                    </a:lnTo>
                    <a:lnTo>
                      <a:pt x="1067" y="211"/>
                    </a:lnTo>
                    <a:lnTo>
                      <a:pt x="1067" y="207"/>
                    </a:lnTo>
                    <a:lnTo>
                      <a:pt x="1044" y="161"/>
                    </a:lnTo>
                    <a:lnTo>
                      <a:pt x="1021" y="161"/>
                    </a:lnTo>
                    <a:lnTo>
                      <a:pt x="1021" y="149"/>
                    </a:lnTo>
                    <a:lnTo>
                      <a:pt x="1067" y="149"/>
                    </a:lnTo>
                    <a:lnTo>
                      <a:pt x="1071" y="153"/>
                    </a:lnTo>
                    <a:lnTo>
                      <a:pt x="1075" y="157"/>
                    </a:lnTo>
                    <a:lnTo>
                      <a:pt x="1077" y="159"/>
                    </a:lnTo>
                    <a:lnTo>
                      <a:pt x="1078" y="159"/>
                    </a:lnTo>
                    <a:lnTo>
                      <a:pt x="1078" y="161"/>
                    </a:lnTo>
                    <a:lnTo>
                      <a:pt x="1078" y="163"/>
                    </a:lnTo>
                    <a:lnTo>
                      <a:pt x="1078" y="167"/>
                    </a:lnTo>
                    <a:lnTo>
                      <a:pt x="1078" y="172"/>
                    </a:lnTo>
                    <a:lnTo>
                      <a:pt x="1067" y="172"/>
                    </a:lnTo>
                    <a:lnTo>
                      <a:pt x="1067" y="174"/>
                    </a:lnTo>
                    <a:lnTo>
                      <a:pt x="1067" y="178"/>
                    </a:lnTo>
                    <a:lnTo>
                      <a:pt x="1067" y="180"/>
                    </a:lnTo>
                    <a:lnTo>
                      <a:pt x="1067" y="184"/>
                    </a:lnTo>
                    <a:lnTo>
                      <a:pt x="1067" y="186"/>
                    </a:lnTo>
                    <a:lnTo>
                      <a:pt x="1067" y="190"/>
                    </a:lnTo>
                    <a:lnTo>
                      <a:pt x="1067" y="192"/>
                    </a:lnTo>
                    <a:lnTo>
                      <a:pt x="1067" y="195"/>
                    </a:lnTo>
                    <a:lnTo>
                      <a:pt x="1071" y="195"/>
                    </a:lnTo>
                    <a:lnTo>
                      <a:pt x="1075" y="195"/>
                    </a:lnTo>
                    <a:lnTo>
                      <a:pt x="1080" y="195"/>
                    </a:lnTo>
                    <a:lnTo>
                      <a:pt x="1084" y="195"/>
                    </a:lnTo>
                    <a:lnTo>
                      <a:pt x="1088" y="195"/>
                    </a:lnTo>
                    <a:lnTo>
                      <a:pt x="1092" y="195"/>
                    </a:lnTo>
                    <a:lnTo>
                      <a:pt x="1098" y="195"/>
                    </a:lnTo>
                    <a:lnTo>
                      <a:pt x="1101" y="195"/>
                    </a:lnTo>
                    <a:lnTo>
                      <a:pt x="1101" y="149"/>
                    </a:lnTo>
                    <a:lnTo>
                      <a:pt x="1113" y="126"/>
                    </a:lnTo>
                    <a:lnTo>
                      <a:pt x="1125" y="115"/>
                    </a:lnTo>
                    <a:lnTo>
                      <a:pt x="1136" y="115"/>
                    </a:lnTo>
                    <a:lnTo>
                      <a:pt x="1148" y="103"/>
                    </a:lnTo>
                    <a:lnTo>
                      <a:pt x="1171" y="103"/>
                    </a:lnTo>
                    <a:lnTo>
                      <a:pt x="1159" y="92"/>
                    </a:lnTo>
                    <a:lnTo>
                      <a:pt x="1171" y="92"/>
                    </a:lnTo>
                    <a:lnTo>
                      <a:pt x="1182" y="80"/>
                    </a:lnTo>
                    <a:lnTo>
                      <a:pt x="1205" y="80"/>
                    </a:lnTo>
                    <a:lnTo>
                      <a:pt x="1217" y="92"/>
                    </a:lnTo>
                    <a:lnTo>
                      <a:pt x="1228" y="92"/>
                    </a:lnTo>
                    <a:lnTo>
                      <a:pt x="1272" y="115"/>
                    </a:lnTo>
                    <a:lnTo>
                      <a:pt x="1284" y="103"/>
                    </a:lnTo>
                    <a:lnTo>
                      <a:pt x="1284" y="92"/>
                    </a:lnTo>
                    <a:lnTo>
                      <a:pt x="1295" y="80"/>
                    </a:lnTo>
                    <a:lnTo>
                      <a:pt x="1307" y="80"/>
                    </a:lnTo>
                    <a:lnTo>
                      <a:pt x="1307" y="69"/>
                    </a:lnTo>
                    <a:lnTo>
                      <a:pt x="1313" y="65"/>
                    </a:lnTo>
                    <a:lnTo>
                      <a:pt x="1316" y="61"/>
                    </a:lnTo>
                    <a:lnTo>
                      <a:pt x="1320" y="59"/>
                    </a:lnTo>
                    <a:lnTo>
                      <a:pt x="1322" y="57"/>
                    </a:lnTo>
                    <a:lnTo>
                      <a:pt x="1326" y="57"/>
                    </a:lnTo>
                    <a:lnTo>
                      <a:pt x="1330" y="57"/>
                    </a:lnTo>
                    <a:lnTo>
                      <a:pt x="1336" y="57"/>
                    </a:lnTo>
                    <a:lnTo>
                      <a:pt x="1341" y="57"/>
                    </a:lnTo>
                    <a:lnTo>
                      <a:pt x="1353" y="46"/>
                    </a:lnTo>
                    <a:lnTo>
                      <a:pt x="1376" y="46"/>
                    </a:lnTo>
                    <a:lnTo>
                      <a:pt x="1422" y="80"/>
                    </a:lnTo>
                    <a:lnTo>
                      <a:pt x="1434" y="103"/>
                    </a:lnTo>
                    <a:lnTo>
                      <a:pt x="1434" y="126"/>
                    </a:lnTo>
                    <a:lnTo>
                      <a:pt x="1445" y="138"/>
                    </a:lnTo>
                    <a:lnTo>
                      <a:pt x="1445" y="149"/>
                    </a:lnTo>
                    <a:lnTo>
                      <a:pt x="1468" y="138"/>
                    </a:lnTo>
                    <a:lnTo>
                      <a:pt x="1457" y="92"/>
                    </a:lnTo>
                    <a:lnTo>
                      <a:pt x="1457" y="69"/>
                    </a:lnTo>
                    <a:lnTo>
                      <a:pt x="1491" y="57"/>
                    </a:lnTo>
                    <a:lnTo>
                      <a:pt x="1503" y="57"/>
                    </a:lnTo>
                    <a:lnTo>
                      <a:pt x="1512" y="53"/>
                    </a:lnTo>
                    <a:lnTo>
                      <a:pt x="1520" y="48"/>
                    </a:lnTo>
                    <a:lnTo>
                      <a:pt x="1529" y="42"/>
                    </a:lnTo>
                    <a:lnTo>
                      <a:pt x="1537" y="34"/>
                    </a:lnTo>
                    <a:lnTo>
                      <a:pt x="1545" y="27"/>
                    </a:lnTo>
                    <a:lnTo>
                      <a:pt x="1553" y="19"/>
                    </a:lnTo>
                    <a:lnTo>
                      <a:pt x="1560" y="11"/>
                    </a:lnTo>
                    <a:lnTo>
                      <a:pt x="1595" y="0"/>
                    </a:lnTo>
                    <a:lnTo>
                      <a:pt x="1618" y="0"/>
                    </a:lnTo>
                    <a:lnTo>
                      <a:pt x="1708" y="57"/>
                    </a:lnTo>
                    <a:lnTo>
                      <a:pt x="1766" y="57"/>
                    </a:lnTo>
                    <a:lnTo>
                      <a:pt x="1777" y="69"/>
                    </a:lnTo>
                    <a:lnTo>
                      <a:pt x="1785" y="69"/>
                    </a:lnTo>
                    <a:lnTo>
                      <a:pt x="1791" y="71"/>
                    </a:lnTo>
                    <a:lnTo>
                      <a:pt x="1796" y="73"/>
                    </a:lnTo>
                    <a:lnTo>
                      <a:pt x="1800" y="75"/>
                    </a:lnTo>
                    <a:lnTo>
                      <a:pt x="1806" y="77"/>
                    </a:lnTo>
                    <a:lnTo>
                      <a:pt x="1812" y="78"/>
                    </a:lnTo>
                    <a:lnTo>
                      <a:pt x="1817" y="80"/>
                    </a:lnTo>
                    <a:lnTo>
                      <a:pt x="1823" y="80"/>
                    </a:lnTo>
                    <a:lnTo>
                      <a:pt x="1835" y="92"/>
                    </a:lnTo>
                    <a:lnTo>
                      <a:pt x="1823" y="92"/>
                    </a:lnTo>
                    <a:lnTo>
                      <a:pt x="1823" y="96"/>
                    </a:lnTo>
                    <a:lnTo>
                      <a:pt x="1823" y="98"/>
                    </a:lnTo>
                    <a:lnTo>
                      <a:pt x="1823" y="101"/>
                    </a:lnTo>
                    <a:lnTo>
                      <a:pt x="1823" y="103"/>
                    </a:lnTo>
                    <a:lnTo>
                      <a:pt x="1823" y="107"/>
                    </a:lnTo>
                    <a:lnTo>
                      <a:pt x="1823" y="109"/>
                    </a:lnTo>
                    <a:lnTo>
                      <a:pt x="1823" y="113"/>
                    </a:lnTo>
                    <a:lnTo>
                      <a:pt x="1823" y="115"/>
                    </a:lnTo>
                    <a:lnTo>
                      <a:pt x="1846" y="115"/>
                    </a:lnTo>
                    <a:lnTo>
                      <a:pt x="1869" y="115"/>
                    </a:lnTo>
                    <a:lnTo>
                      <a:pt x="1892" y="115"/>
                    </a:lnTo>
                    <a:lnTo>
                      <a:pt x="1915" y="115"/>
                    </a:lnTo>
                    <a:lnTo>
                      <a:pt x="1938" y="115"/>
                    </a:lnTo>
                    <a:lnTo>
                      <a:pt x="1961" y="115"/>
                    </a:lnTo>
                    <a:lnTo>
                      <a:pt x="1984" y="115"/>
                    </a:lnTo>
                    <a:lnTo>
                      <a:pt x="2007" y="115"/>
                    </a:lnTo>
                    <a:lnTo>
                      <a:pt x="2042" y="126"/>
                    </a:lnTo>
                    <a:lnTo>
                      <a:pt x="2053" y="138"/>
                    </a:lnTo>
                    <a:lnTo>
                      <a:pt x="2100" y="149"/>
                    </a:lnTo>
                    <a:lnTo>
                      <a:pt x="2109" y="155"/>
                    </a:lnTo>
                    <a:lnTo>
                      <a:pt x="2119" y="157"/>
                    </a:lnTo>
                    <a:lnTo>
                      <a:pt x="2128" y="159"/>
                    </a:lnTo>
                    <a:lnTo>
                      <a:pt x="2138" y="161"/>
                    </a:lnTo>
                    <a:lnTo>
                      <a:pt x="2147" y="161"/>
                    </a:lnTo>
                    <a:lnTo>
                      <a:pt x="2157" y="161"/>
                    </a:lnTo>
                    <a:lnTo>
                      <a:pt x="2167" y="161"/>
                    </a:lnTo>
                    <a:lnTo>
                      <a:pt x="2178" y="161"/>
                    </a:lnTo>
                    <a:lnTo>
                      <a:pt x="2190" y="126"/>
                    </a:lnTo>
                    <a:lnTo>
                      <a:pt x="2195" y="132"/>
                    </a:lnTo>
                    <a:lnTo>
                      <a:pt x="2201" y="136"/>
                    </a:lnTo>
                    <a:lnTo>
                      <a:pt x="2207" y="142"/>
                    </a:lnTo>
                    <a:lnTo>
                      <a:pt x="2213" y="147"/>
                    </a:lnTo>
                    <a:lnTo>
                      <a:pt x="2217" y="153"/>
                    </a:lnTo>
                    <a:lnTo>
                      <a:pt x="2220" y="159"/>
                    </a:lnTo>
                    <a:lnTo>
                      <a:pt x="2224" y="167"/>
                    </a:lnTo>
                    <a:lnTo>
                      <a:pt x="2224" y="172"/>
                    </a:lnTo>
                    <a:lnTo>
                      <a:pt x="2236" y="172"/>
                    </a:lnTo>
                    <a:lnTo>
                      <a:pt x="2247" y="207"/>
                    </a:lnTo>
                    <a:lnTo>
                      <a:pt x="2397" y="218"/>
                    </a:lnTo>
                    <a:lnTo>
                      <a:pt x="2432" y="207"/>
                    </a:lnTo>
                    <a:lnTo>
                      <a:pt x="2466" y="207"/>
                    </a:lnTo>
                    <a:lnTo>
                      <a:pt x="2481" y="203"/>
                    </a:lnTo>
                    <a:lnTo>
                      <a:pt x="2495" y="201"/>
                    </a:lnTo>
                    <a:lnTo>
                      <a:pt x="2510" y="199"/>
                    </a:lnTo>
                    <a:lnTo>
                      <a:pt x="2524" y="197"/>
                    </a:lnTo>
                    <a:lnTo>
                      <a:pt x="2537" y="195"/>
                    </a:lnTo>
                    <a:lnTo>
                      <a:pt x="2551" y="195"/>
                    </a:lnTo>
                    <a:lnTo>
                      <a:pt x="2564" y="195"/>
                    </a:lnTo>
                    <a:lnTo>
                      <a:pt x="2579" y="195"/>
                    </a:lnTo>
                    <a:lnTo>
                      <a:pt x="2599" y="190"/>
                    </a:lnTo>
                    <a:lnTo>
                      <a:pt x="2618" y="186"/>
                    </a:lnTo>
                    <a:lnTo>
                      <a:pt x="2635" y="184"/>
                    </a:lnTo>
                    <a:lnTo>
                      <a:pt x="2654" y="184"/>
                    </a:lnTo>
                    <a:lnTo>
                      <a:pt x="2671" y="184"/>
                    </a:lnTo>
                    <a:lnTo>
                      <a:pt x="2691" y="184"/>
                    </a:lnTo>
                    <a:lnTo>
                      <a:pt x="2710" y="184"/>
                    </a:lnTo>
                    <a:lnTo>
                      <a:pt x="2729" y="184"/>
                    </a:lnTo>
                    <a:lnTo>
                      <a:pt x="2744" y="184"/>
                    </a:lnTo>
                    <a:lnTo>
                      <a:pt x="2758" y="186"/>
                    </a:lnTo>
                    <a:lnTo>
                      <a:pt x="2769" y="188"/>
                    </a:lnTo>
                    <a:lnTo>
                      <a:pt x="2783" y="190"/>
                    </a:lnTo>
                    <a:lnTo>
                      <a:pt x="2794" y="194"/>
                    </a:lnTo>
                    <a:lnTo>
                      <a:pt x="2806" y="197"/>
                    </a:lnTo>
                    <a:lnTo>
                      <a:pt x="2819" y="201"/>
                    </a:lnTo>
                    <a:lnTo>
                      <a:pt x="2833" y="207"/>
                    </a:lnTo>
                    <a:lnTo>
                      <a:pt x="2821" y="207"/>
                    </a:lnTo>
                    <a:lnTo>
                      <a:pt x="2815" y="213"/>
                    </a:lnTo>
                    <a:lnTo>
                      <a:pt x="2808" y="217"/>
                    </a:lnTo>
                    <a:lnTo>
                      <a:pt x="2802" y="218"/>
                    </a:lnTo>
                    <a:lnTo>
                      <a:pt x="2794" y="218"/>
                    </a:lnTo>
                    <a:lnTo>
                      <a:pt x="2789" y="218"/>
                    </a:lnTo>
                    <a:lnTo>
                      <a:pt x="2781" y="218"/>
                    </a:lnTo>
                    <a:lnTo>
                      <a:pt x="2773" y="218"/>
                    </a:lnTo>
                    <a:lnTo>
                      <a:pt x="2764" y="218"/>
                    </a:lnTo>
                    <a:lnTo>
                      <a:pt x="2752" y="207"/>
                    </a:lnTo>
                    <a:lnTo>
                      <a:pt x="2729" y="207"/>
                    </a:lnTo>
                    <a:lnTo>
                      <a:pt x="2718" y="218"/>
                    </a:lnTo>
                    <a:lnTo>
                      <a:pt x="2729" y="218"/>
                    </a:lnTo>
                    <a:lnTo>
                      <a:pt x="2729" y="230"/>
                    </a:lnTo>
                    <a:lnTo>
                      <a:pt x="2741" y="230"/>
                    </a:lnTo>
                    <a:lnTo>
                      <a:pt x="2741" y="242"/>
                    </a:lnTo>
                    <a:lnTo>
                      <a:pt x="2752" y="242"/>
                    </a:lnTo>
                    <a:lnTo>
                      <a:pt x="2758" y="245"/>
                    </a:lnTo>
                    <a:lnTo>
                      <a:pt x="2762" y="249"/>
                    </a:lnTo>
                    <a:lnTo>
                      <a:pt x="2764" y="251"/>
                    </a:lnTo>
                    <a:lnTo>
                      <a:pt x="2767" y="253"/>
                    </a:lnTo>
                    <a:lnTo>
                      <a:pt x="2769" y="253"/>
                    </a:lnTo>
                    <a:lnTo>
                      <a:pt x="2773" y="253"/>
                    </a:lnTo>
                    <a:lnTo>
                      <a:pt x="2779" y="253"/>
                    </a:lnTo>
                    <a:lnTo>
                      <a:pt x="2787" y="253"/>
                    </a:lnTo>
                    <a:lnTo>
                      <a:pt x="2787" y="276"/>
                    </a:lnTo>
                    <a:lnTo>
                      <a:pt x="2783" y="280"/>
                    </a:lnTo>
                    <a:lnTo>
                      <a:pt x="2779" y="284"/>
                    </a:lnTo>
                    <a:lnTo>
                      <a:pt x="2773" y="288"/>
                    </a:lnTo>
                    <a:lnTo>
                      <a:pt x="2769" y="293"/>
                    </a:lnTo>
                    <a:lnTo>
                      <a:pt x="2766" y="297"/>
                    </a:lnTo>
                    <a:lnTo>
                      <a:pt x="2762" y="301"/>
                    </a:lnTo>
                    <a:lnTo>
                      <a:pt x="2756" y="305"/>
                    </a:lnTo>
                    <a:lnTo>
                      <a:pt x="2752" y="311"/>
                    </a:lnTo>
                    <a:lnTo>
                      <a:pt x="2718" y="322"/>
                    </a:lnTo>
                    <a:lnTo>
                      <a:pt x="2683" y="322"/>
                    </a:lnTo>
                    <a:lnTo>
                      <a:pt x="2694" y="322"/>
                    </a:lnTo>
                    <a:lnTo>
                      <a:pt x="2694" y="345"/>
                    </a:lnTo>
                    <a:lnTo>
                      <a:pt x="2700" y="345"/>
                    </a:lnTo>
                    <a:lnTo>
                      <a:pt x="2706" y="347"/>
                    </a:lnTo>
                    <a:lnTo>
                      <a:pt x="2710" y="349"/>
                    </a:lnTo>
                    <a:lnTo>
                      <a:pt x="2714" y="351"/>
                    </a:lnTo>
                    <a:lnTo>
                      <a:pt x="2718" y="355"/>
                    </a:lnTo>
                    <a:lnTo>
                      <a:pt x="2721" y="359"/>
                    </a:lnTo>
                    <a:lnTo>
                      <a:pt x="2725" y="362"/>
                    </a:lnTo>
                    <a:lnTo>
                      <a:pt x="2729" y="368"/>
                    </a:lnTo>
                    <a:lnTo>
                      <a:pt x="2741" y="368"/>
                    </a:lnTo>
                    <a:lnTo>
                      <a:pt x="2752" y="378"/>
                    </a:lnTo>
                    <a:lnTo>
                      <a:pt x="2764" y="378"/>
                    </a:lnTo>
                    <a:lnTo>
                      <a:pt x="2764" y="389"/>
                    </a:lnTo>
                    <a:lnTo>
                      <a:pt x="2775" y="401"/>
                    </a:lnTo>
                    <a:lnTo>
                      <a:pt x="2775" y="424"/>
                    </a:lnTo>
                    <a:lnTo>
                      <a:pt x="2787" y="435"/>
                    </a:lnTo>
                    <a:lnTo>
                      <a:pt x="2787" y="447"/>
                    </a:lnTo>
                    <a:lnTo>
                      <a:pt x="2792" y="453"/>
                    </a:lnTo>
                    <a:lnTo>
                      <a:pt x="2794" y="458"/>
                    </a:lnTo>
                    <a:lnTo>
                      <a:pt x="2798" y="464"/>
                    </a:lnTo>
                    <a:lnTo>
                      <a:pt x="2798" y="468"/>
                    </a:lnTo>
                    <a:lnTo>
                      <a:pt x="2798" y="474"/>
                    </a:lnTo>
                    <a:lnTo>
                      <a:pt x="2798" y="479"/>
                    </a:lnTo>
                    <a:lnTo>
                      <a:pt x="2798" y="485"/>
                    </a:lnTo>
                    <a:lnTo>
                      <a:pt x="2798" y="493"/>
                    </a:lnTo>
                    <a:lnTo>
                      <a:pt x="2798" y="516"/>
                    </a:lnTo>
                    <a:lnTo>
                      <a:pt x="2787" y="527"/>
                    </a:lnTo>
                    <a:lnTo>
                      <a:pt x="2741" y="527"/>
                    </a:lnTo>
                    <a:lnTo>
                      <a:pt x="2729" y="516"/>
                    </a:lnTo>
                    <a:lnTo>
                      <a:pt x="2718" y="516"/>
                    </a:lnTo>
                    <a:lnTo>
                      <a:pt x="2706" y="504"/>
                    </a:lnTo>
                    <a:lnTo>
                      <a:pt x="2706" y="493"/>
                    </a:lnTo>
                    <a:lnTo>
                      <a:pt x="2671" y="447"/>
                    </a:lnTo>
                    <a:lnTo>
                      <a:pt x="2637" y="412"/>
                    </a:lnTo>
                    <a:lnTo>
                      <a:pt x="2631" y="401"/>
                    </a:lnTo>
                    <a:lnTo>
                      <a:pt x="2625" y="391"/>
                    </a:lnTo>
                    <a:lnTo>
                      <a:pt x="2620" y="380"/>
                    </a:lnTo>
                    <a:lnTo>
                      <a:pt x="2614" y="368"/>
                    </a:lnTo>
                    <a:lnTo>
                      <a:pt x="2610" y="357"/>
                    </a:lnTo>
                    <a:lnTo>
                      <a:pt x="2606" y="345"/>
                    </a:lnTo>
                    <a:lnTo>
                      <a:pt x="2604" y="334"/>
                    </a:lnTo>
                    <a:lnTo>
                      <a:pt x="2602" y="322"/>
                    </a:lnTo>
                    <a:lnTo>
                      <a:pt x="2597" y="322"/>
                    </a:lnTo>
                    <a:lnTo>
                      <a:pt x="2591" y="322"/>
                    </a:lnTo>
                    <a:lnTo>
                      <a:pt x="2585" y="322"/>
                    </a:lnTo>
                    <a:lnTo>
                      <a:pt x="2581" y="322"/>
                    </a:lnTo>
                    <a:lnTo>
                      <a:pt x="2576" y="322"/>
                    </a:lnTo>
                    <a:lnTo>
                      <a:pt x="2570" y="322"/>
                    </a:lnTo>
                    <a:lnTo>
                      <a:pt x="2564" y="322"/>
                    </a:lnTo>
                    <a:lnTo>
                      <a:pt x="2558" y="322"/>
                    </a:lnTo>
                    <a:lnTo>
                      <a:pt x="2547" y="334"/>
                    </a:lnTo>
                    <a:lnTo>
                      <a:pt x="2524" y="334"/>
                    </a:lnTo>
                    <a:lnTo>
                      <a:pt x="2503" y="334"/>
                    </a:lnTo>
                    <a:lnTo>
                      <a:pt x="2481" y="334"/>
                    </a:lnTo>
                    <a:lnTo>
                      <a:pt x="2460" y="334"/>
                    </a:lnTo>
                    <a:lnTo>
                      <a:pt x="2439" y="334"/>
                    </a:lnTo>
                    <a:lnTo>
                      <a:pt x="2416" y="334"/>
                    </a:lnTo>
                    <a:lnTo>
                      <a:pt x="2395" y="334"/>
                    </a:lnTo>
                    <a:lnTo>
                      <a:pt x="2374" y="334"/>
                    </a:lnTo>
                    <a:lnTo>
                      <a:pt x="2397" y="435"/>
                    </a:lnTo>
                    <a:lnTo>
                      <a:pt x="2405" y="439"/>
                    </a:lnTo>
                    <a:lnTo>
                      <a:pt x="2412" y="443"/>
                    </a:lnTo>
                    <a:lnTo>
                      <a:pt x="2420" y="447"/>
                    </a:lnTo>
                    <a:lnTo>
                      <a:pt x="2428" y="451"/>
                    </a:lnTo>
                    <a:lnTo>
                      <a:pt x="2433" y="454"/>
                    </a:lnTo>
                    <a:lnTo>
                      <a:pt x="2441" y="460"/>
                    </a:lnTo>
                    <a:lnTo>
                      <a:pt x="2447" y="464"/>
                    </a:lnTo>
                    <a:lnTo>
                      <a:pt x="2455" y="470"/>
                    </a:lnTo>
                    <a:lnTo>
                      <a:pt x="2478" y="481"/>
                    </a:lnTo>
                    <a:lnTo>
                      <a:pt x="2478" y="493"/>
                    </a:lnTo>
                    <a:lnTo>
                      <a:pt x="2476" y="504"/>
                    </a:lnTo>
                    <a:lnTo>
                      <a:pt x="2474" y="514"/>
                    </a:lnTo>
                    <a:lnTo>
                      <a:pt x="2470" y="524"/>
                    </a:lnTo>
                    <a:lnTo>
                      <a:pt x="2468" y="533"/>
                    </a:lnTo>
                    <a:lnTo>
                      <a:pt x="2464" y="543"/>
                    </a:lnTo>
                    <a:lnTo>
                      <a:pt x="2458" y="552"/>
                    </a:lnTo>
                    <a:lnTo>
                      <a:pt x="2455" y="562"/>
                    </a:lnTo>
                    <a:lnTo>
                      <a:pt x="2455" y="570"/>
                    </a:lnTo>
                    <a:lnTo>
                      <a:pt x="2453" y="575"/>
                    </a:lnTo>
                    <a:lnTo>
                      <a:pt x="2451" y="581"/>
                    </a:lnTo>
                    <a:lnTo>
                      <a:pt x="2447" y="587"/>
                    </a:lnTo>
                    <a:lnTo>
                      <a:pt x="2445" y="593"/>
                    </a:lnTo>
                    <a:lnTo>
                      <a:pt x="2441" y="598"/>
                    </a:lnTo>
                    <a:lnTo>
                      <a:pt x="2435" y="602"/>
                    </a:lnTo>
                    <a:lnTo>
                      <a:pt x="2432" y="608"/>
                    </a:lnTo>
                    <a:lnTo>
                      <a:pt x="2428" y="616"/>
                    </a:lnTo>
                    <a:lnTo>
                      <a:pt x="2422" y="625"/>
                    </a:lnTo>
                    <a:lnTo>
                      <a:pt x="2414" y="635"/>
                    </a:lnTo>
                    <a:lnTo>
                      <a:pt x="2409" y="644"/>
                    </a:lnTo>
                    <a:lnTo>
                      <a:pt x="2401" y="652"/>
                    </a:lnTo>
                    <a:lnTo>
                      <a:pt x="2391" y="660"/>
                    </a:lnTo>
                    <a:lnTo>
                      <a:pt x="2384" y="664"/>
                    </a:lnTo>
                    <a:lnTo>
                      <a:pt x="2374" y="666"/>
                    </a:lnTo>
                    <a:lnTo>
                      <a:pt x="2368" y="660"/>
                    </a:lnTo>
                    <a:lnTo>
                      <a:pt x="2362" y="656"/>
                    </a:lnTo>
                    <a:lnTo>
                      <a:pt x="2359" y="654"/>
                    </a:lnTo>
                    <a:lnTo>
                      <a:pt x="2353" y="654"/>
                    </a:lnTo>
                    <a:lnTo>
                      <a:pt x="2347" y="654"/>
                    </a:lnTo>
                    <a:lnTo>
                      <a:pt x="2341" y="654"/>
                    </a:lnTo>
                    <a:lnTo>
                      <a:pt x="2336" y="654"/>
                    </a:lnTo>
                    <a:lnTo>
                      <a:pt x="2328" y="654"/>
                    </a:lnTo>
                    <a:lnTo>
                      <a:pt x="2316" y="666"/>
                    </a:lnTo>
                    <a:lnTo>
                      <a:pt x="2316" y="671"/>
                    </a:lnTo>
                    <a:lnTo>
                      <a:pt x="2314" y="675"/>
                    </a:lnTo>
                    <a:lnTo>
                      <a:pt x="2313" y="679"/>
                    </a:lnTo>
                    <a:lnTo>
                      <a:pt x="2311" y="683"/>
                    </a:lnTo>
                    <a:lnTo>
                      <a:pt x="2309" y="685"/>
                    </a:lnTo>
                    <a:lnTo>
                      <a:pt x="2307" y="689"/>
                    </a:lnTo>
                    <a:lnTo>
                      <a:pt x="2305" y="694"/>
                    </a:lnTo>
                    <a:lnTo>
                      <a:pt x="2305" y="700"/>
                    </a:lnTo>
                    <a:lnTo>
                      <a:pt x="2305" y="706"/>
                    </a:lnTo>
                    <a:lnTo>
                      <a:pt x="2307" y="710"/>
                    </a:lnTo>
                    <a:lnTo>
                      <a:pt x="2309" y="713"/>
                    </a:lnTo>
                    <a:lnTo>
                      <a:pt x="2311" y="717"/>
                    </a:lnTo>
                    <a:lnTo>
                      <a:pt x="2313" y="719"/>
                    </a:lnTo>
                    <a:lnTo>
                      <a:pt x="2314" y="723"/>
                    </a:lnTo>
                    <a:lnTo>
                      <a:pt x="2316" y="729"/>
                    </a:lnTo>
                    <a:lnTo>
                      <a:pt x="2316" y="735"/>
                    </a:lnTo>
                    <a:lnTo>
                      <a:pt x="2309" y="735"/>
                    </a:lnTo>
                    <a:lnTo>
                      <a:pt x="2305" y="733"/>
                    </a:lnTo>
                    <a:lnTo>
                      <a:pt x="2299" y="733"/>
                    </a:lnTo>
                    <a:lnTo>
                      <a:pt x="2297" y="733"/>
                    </a:lnTo>
                    <a:lnTo>
                      <a:pt x="2295" y="733"/>
                    </a:lnTo>
                    <a:lnTo>
                      <a:pt x="2293" y="735"/>
                    </a:lnTo>
                    <a:lnTo>
                      <a:pt x="2293" y="738"/>
                    </a:lnTo>
                    <a:lnTo>
                      <a:pt x="2293" y="746"/>
                    </a:lnTo>
                    <a:lnTo>
                      <a:pt x="2282" y="746"/>
                    </a:lnTo>
                    <a:lnTo>
                      <a:pt x="2272" y="756"/>
                    </a:lnTo>
                    <a:lnTo>
                      <a:pt x="2265" y="763"/>
                    </a:lnTo>
                    <a:lnTo>
                      <a:pt x="2261" y="769"/>
                    </a:lnTo>
                    <a:lnTo>
                      <a:pt x="2259" y="773"/>
                    </a:lnTo>
                    <a:lnTo>
                      <a:pt x="2261" y="779"/>
                    </a:lnTo>
                    <a:lnTo>
                      <a:pt x="2265" y="784"/>
                    </a:lnTo>
                    <a:lnTo>
                      <a:pt x="2272" y="792"/>
                    </a:lnTo>
                    <a:lnTo>
                      <a:pt x="2282" y="804"/>
                    </a:lnTo>
                    <a:lnTo>
                      <a:pt x="2290" y="809"/>
                    </a:lnTo>
                    <a:lnTo>
                      <a:pt x="2295" y="815"/>
                    </a:lnTo>
                    <a:lnTo>
                      <a:pt x="2301" y="821"/>
                    </a:lnTo>
                    <a:lnTo>
                      <a:pt x="2305" y="829"/>
                    </a:lnTo>
                    <a:lnTo>
                      <a:pt x="2311" y="834"/>
                    </a:lnTo>
                    <a:lnTo>
                      <a:pt x="2314" y="842"/>
                    </a:lnTo>
                    <a:lnTo>
                      <a:pt x="2316" y="852"/>
                    </a:lnTo>
                    <a:lnTo>
                      <a:pt x="2316" y="859"/>
                    </a:lnTo>
                    <a:lnTo>
                      <a:pt x="2316" y="869"/>
                    </a:lnTo>
                    <a:lnTo>
                      <a:pt x="2316" y="875"/>
                    </a:lnTo>
                    <a:lnTo>
                      <a:pt x="2318" y="880"/>
                    </a:lnTo>
                    <a:lnTo>
                      <a:pt x="2316" y="886"/>
                    </a:lnTo>
                    <a:lnTo>
                      <a:pt x="2316" y="890"/>
                    </a:lnTo>
                    <a:lnTo>
                      <a:pt x="2314" y="896"/>
                    </a:lnTo>
                    <a:lnTo>
                      <a:pt x="2311" y="900"/>
                    </a:lnTo>
                    <a:lnTo>
                      <a:pt x="2305" y="905"/>
                    </a:lnTo>
                    <a:lnTo>
                      <a:pt x="2299" y="911"/>
                    </a:lnTo>
                    <a:lnTo>
                      <a:pt x="2293" y="915"/>
                    </a:lnTo>
                    <a:lnTo>
                      <a:pt x="2288" y="917"/>
                    </a:lnTo>
                    <a:lnTo>
                      <a:pt x="2282" y="919"/>
                    </a:lnTo>
                    <a:lnTo>
                      <a:pt x="2276" y="917"/>
                    </a:lnTo>
                    <a:lnTo>
                      <a:pt x="2270" y="915"/>
                    </a:lnTo>
                    <a:lnTo>
                      <a:pt x="2265" y="911"/>
                    </a:lnTo>
                    <a:lnTo>
                      <a:pt x="2259" y="905"/>
                    </a:lnTo>
                    <a:lnTo>
                      <a:pt x="2259" y="882"/>
                    </a:lnTo>
                    <a:lnTo>
                      <a:pt x="2247" y="848"/>
                    </a:lnTo>
                    <a:lnTo>
                      <a:pt x="2253" y="848"/>
                    </a:lnTo>
                    <a:lnTo>
                      <a:pt x="2257" y="848"/>
                    </a:lnTo>
                    <a:lnTo>
                      <a:pt x="2261" y="848"/>
                    </a:lnTo>
                    <a:lnTo>
                      <a:pt x="2261" y="846"/>
                    </a:lnTo>
                    <a:lnTo>
                      <a:pt x="2261" y="842"/>
                    </a:lnTo>
                    <a:lnTo>
                      <a:pt x="2261" y="838"/>
                    </a:lnTo>
                    <a:lnTo>
                      <a:pt x="2259" y="832"/>
                    </a:lnTo>
                    <a:lnTo>
                      <a:pt x="2259" y="827"/>
                    </a:lnTo>
                    <a:lnTo>
                      <a:pt x="2247" y="827"/>
                    </a:lnTo>
                    <a:lnTo>
                      <a:pt x="2213" y="827"/>
                    </a:lnTo>
                    <a:lnTo>
                      <a:pt x="2213" y="815"/>
                    </a:lnTo>
                    <a:lnTo>
                      <a:pt x="2224" y="815"/>
                    </a:lnTo>
                    <a:lnTo>
                      <a:pt x="2224" y="804"/>
                    </a:lnTo>
                    <a:lnTo>
                      <a:pt x="2213" y="792"/>
                    </a:lnTo>
                    <a:lnTo>
                      <a:pt x="2209" y="792"/>
                    </a:lnTo>
                    <a:lnTo>
                      <a:pt x="2205" y="792"/>
                    </a:lnTo>
                    <a:lnTo>
                      <a:pt x="2201" y="792"/>
                    </a:lnTo>
                    <a:lnTo>
                      <a:pt x="2195" y="792"/>
                    </a:lnTo>
                    <a:lnTo>
                      <a:pt x="2192" y="792"/>
                    </a:lnTo>
                    <a:lnTo>
                      <a:pt x="2188" y="792"/>
                    </a:lnTo>
                    <a:lnTo>
                      <a:pt x="2184" y="792"/>
                    </a:lnTo>
                    <a:lnTo>
                      <a:pt x="2178" y="792"/>
                    </a:lnTo>
                    <a:lnTo>
                      <a:pt x="2178" y="804"/>
                    </a:lnTo>
                    <a:lnTo>
                      <a:pt x="2144" y="827"/>
                    </a:lnTo>
                    <a:lnTo>
                      <a:pt x="2134" y="827"/>
                    </a:lnTo>
                    <a:lnTo>
                      <a:pt x="2134" y="792"/>
                    </a:lnTo>
                    <a:lnTo>
                      <a:pt x="2144" y="781"/>
                    </a:lnTo>
                    <a:lnTo>
                      <a:pt x="2134" y="769"/>
                    </a:lnTo>
                    <a:lnTo>
                      <a:pt x="2134" y="758"/>
                    </a:lnTo>
                    <a:lnTo>
                      <a:pt x="2111" y="781"/>
                    </a:lnTo>
                    <a:lnTo>
                      <a:pt x="2111" y="804"/>
                    </a:lnTo>
                    <a:lnTo>
                      <a:pt x="2100" y="804"/>
                    </a:lnTo>
                    <a:lnTo>
                      <a:pt x="2100" y="815"/>
                    </a:lnTo>
                    <a:lnTo>
                      <a:pt x="2092" y="813"/>
                    </a:lnTo>
                    <a:lnTo>
                      <a:pt x="2088" y="813"/>
                    </a:lnTo>
                    <a:lnTo>
                      <a:pt x="2084" y="813"/>
                    </a:lnTo>
                    <a:lnTo>
                      <a:pt x="2080" y="815"/>
                    </a:lnTo>
                    <a:lnTo>
                      <a:pt x="2076" y="815"/>
                    </a:lnTo>
                    <a:lnTo>
                      <a:pt x="2073" y="817"/>
                    </a:lnTo>
                    <a:lnTo>
                      <a:pt x="2069" y="821"/>
                    </a:lnTo>
                    <a:lnTo>
                      <a:pt x="2065" y="827"/>
                    </a:lnTo>
                    <a:lnTo>
                      <a:pt x="2053" y="827"/>
                    </a:lnTo>
                    <a:lnTo>
                      <a:pt x="2053" y="831"/>
                    </a:lnTo>
                    <a:lnTo>
                      <a:pt x="2053" y="834"/>
                    </a:lnTo>
                    <a:lnTo>
                      <a:pt x="2052" y="836"/>
                    </a:lnTo>
                    <a:lnTo>
                      <a:pt x="2053" y="836"/>
                    </a:lnTo>
                    <a:lnTo>
                      <a:pt x="2053" y="838"/>
                    </a:lnTo>
                    <a:lnTo>
                      <a:pt x="2055" y="838"/>
                    </a:lnTo>
                    <a:lnTo>
                      <a:pt x="2059" y="838"/>
                    </a:lnTo>
                    <a:lnTo>
                      <a:pt x="2065" y="836"/>
                    </a:lnTo>
                    <a:lnTo>
                      <a:pt x="2065" y="848"/>
                    </a:lnTo>
                    <a:lnTo>
                      <a:pt x="2076" y="848"/>
                    </a:lnTo>
                    <a:lnTo>
                      <a:pt x="2088" y="859"/>
                    </a:lnTo>
                    <a:lnTo>
                      <a:pt x="2088" y="871"/>
                    </a:lnTo>
                    <a:lnTo>
                      <a:pt x="2092" y="871"/>
                    </a:lnTo>
                    <a:lnTo>
                      <a:pt x="2096" y="871"/>
                    </a:lnTo>
                    <a:lnTo>
                      <a:pt x="2098" y="871"/>
                    </a:lnTo>
                    <a:lnTo>
                      <a:pt x="2100" y="871"/>
                    </a:lnTo>
                    <a:lnTo>
                      <a:pt x="2101" y="869"/>
                    </a:lnTo>
                    <a:lnTo>
                      <a:pt x="2103" y="867"/>
                    </a:lnTo>
                    <a:lnTo>
                      <a:pt x="2107" y="865"/>
                    </a:lnTo>
                    <a:lnTo>
                      <a:pt x="2111" y="859"/>
                    </a:lnTo>
                    <a:lnTo>
                      <a:pt x="2123" y="859"/>
                    </a:lnTo>
                    <a:lnTo>
                      <a:pt x="2123" y="848"/>
                    </a:lnTo>
                    <a:lnTo>
                      <a:pt x="2134" y="848"/>
                    </a:lnTo>
                    <a:lnTo>
                      <a:pt x="2138" y="854"/>
                    </a:lnTo>
                    <a:lnTo>
                      <a:pt x="2142" y="857"/>
                    </a:lnTo>
                    <a:lnTo>
                      <a:pt x="2146" y="859"/>
                    </a:lnTo>
                    <a:lnTo>
                      <a:pt x="2149" y="859"/>
                    </a:lnTo>
                    <a:lnTo>
                      <a:pt x="2151" y="861"/>
                    </a:lnTo>
                    <a:lnTo>
                      <a:pt x="2157" y="861"/>
                    </a:lnTo>
                    <a:lnTo>
                      <a:pt x="2161" y="859"/>
                    </a:lnTo>
                    <a:lnTo>
                      <a:pt x="2167" y="859"/>
                    </a:lnTo>
                    <a:lnTo>
                      <a:pt x="2190" y="951"/>
                    </a:lnTo>
                    <a:lnTo>
                      <a:pt x="2190" y="986"/>
                    </a:lnTo>
                    <a:lnTo>
                      <a:pt x="2178" y="951"/>
                    </a:lnTo>
                    <a:lnTo>
                      <a:pt x="2178" y="917"/>
                    </a:lnTo>
                    <a:lnTo>
                      <a:pt x="2190" y="917"/>
                    </a:lnTo>
                    <a:lnTo>
                      <a:pt x="2190" y="925"/>
                    </a:lnTo>
                    <a:lnTo>
                      <a:pt x="2190" y="932"/>
                    </a:lnTo>
                    <a:lnTo>
                      <a:pt x="2190" y="940"/>
                    </a:lnTo>
                    <a:lnTo>
                      <a:pt x="2190" y="946"/>
                    </a:lnTo>
                    <a:lnTo>
                      <a:pt x="2190" y="953"/>
                    </a:lnTo>
                    <a:lnTo>
                      <a:pt x="2190" y="961"/>
                    </a:lnTo>
                    <a:lnTo>
                      <a:pt x="2190" y="967"/>
                    </a:lnTo>
                    <a:lnTo>
                      <a:pt x="2190" y="974"/>
                    </a:lnTo>
                    <a:lnTo>
                      <a:pt x="2186" y="990"/>
                    </a:lnTo>
                    <a:lnTo>
                      <a:pt x="2180" y="1003"/>
                    </a:lnTo>
                    <a:lnTo>
                      <a:pt x="2174" y="1019"/>
                    </a:lnTo>
                    <a:lnTo>
                      <a:pt x="2167" y="1032"/>
                    </a:lnTo>
                    <a:lnTo>
                      <a:pt x="2161" y="1045"/>
                    </a:lnTo>
                    <a:lnTo>
                      <a:pt x="2155" y="1061"/>
                    </a:lnTo>
                    <a:lnTo>
                      <a:pt x="2149" y="1074"/>
                    </a:lnTo>
                    <a:lnTo>
                      <a:pt x="2144" y="1090"/>
                    </a:lnTo>
                    <a:lnTo>
                      <a:pt x="2132" y="1101"/>
                    </a:lnTo>
                    <a:lnTo>
                      <a:pt x="2119" y="1113"/>
                    </a:lnTo>
                    <a:lnTo>
                      <a:pt x="2105" y="1124"/>
                    </a:lnTo>
                    <a:lnTo>
                      <a:pt x="2094" y="1136"/>
                    </a:lnTo>
                    <a:lnTo>
                      <a:pt x="2080" y="1147"/>
                    </a:lnTo>
                    <a:lnTo>
                      <a:pt x="2067" y="1157"/>
                    </a:lnTo>
                    <a:lnTo>
                      <a:pt x="2053" y="1168"/>
                    </a:lnTo>
                    <a:lnTo>
                      <a:pt x="2042" y="1182"/>
                    </a:lnTo>
                    <a:lnTo>
                      <a:pt x="2030" y="1185"/>
                    </a:lnTo>
                    <a:lnTo>
                      <a:pt x="2023" y="1187"/>
                    </a:lnTo>
                    <a:lnTo>
                      <a:pt x="2015" y="1191"/>
                    </a:lnTo>
                    <a:lnTo>
                      <a:pt x="2009" y="1195"/>
                    </a:lnTo>
                    <a:lnTo>
                      <a:pt x="2004" y="1199"/>
                    </a:lnTo>
                    <a:lnTo>
                      <a:pt x="1998" y="1203"/>
                    </a:lnTo>
                    <a:lnTo>
                      <a:pt x="1992" y="1208"/>
                    </a:lnTo>
                    <a:lnTo>
                      <a:pt x="1984" y="1216"/>
                    </a:lnTo>
                    <a:lnTo>
                      <a:pt x="1984" y="1218"/>
                    </a:lnTo>
                    <a:lnTo>
                      <a:pt x="1984" y="1222"/>
                    </a:lnTo>
                    <a:lnTo>
                      <a:pt x="1984" y="1224"/>
                    </a:lnTo>
                    <a:lnTo>
                      <a:pt x="1984" y="1228"/>
                    </a:lnTo>
                    <a:lnTo>
                      <a:pt x="1984" y="1230"/>
                    </a:lnTo>
                    <a:lnTo>
                      <a:pt x="1984" y="1233"/>
                    </a:lnTo>
                    <a:lnTo>
                      <a:pt x="1984" y="1235"/>
                    </a:lnTo>
                    <a:lnTo>
                      <a:pt x="1984" y="1239"/>
                    </a:lnTo>
                    <a:lnTo>
                      <a:pt x="1977" y="1237"/>
                    </a:lnTo>
                    <a:lnTo>
                      <a:pt x="1971" y="1235"/>
                    </a:lnTo>
                    <a:lnTo>
                      <a:pt x="1965" y="1233"/>
                    </a:lnTo>
                    <a:lnTo>
                      <a:pt x="1963" y="1230"/>
                    </a:lnTo>
                    <a:lnTo>
                      <a:pt x="1961" y="1224"/>
                    </a:lnTo>
                    <a:lnTo>
                      <a:pt x="1961" y="1218"/>
                    </a:lnTo>
                    <a:lnTo>
                      <a:pt x="1961" y="1212"/>
                    </a:lnTo>
                    <a:lnTo>
                      <a:pt x="1961" y="1205"/>
                    </a:lnTo>
                    <a:lnTo>
                      <a:pt x="1957" y="1205"/>
                    </a:lnTo>
                    <a:lnTo>
                      <a:pt x="1952" y="1205"/>
                    </a:lnTo>
                    <a:lnTo>
                      <a:pt x="1948" y="1205"/>
                    </a:lnTo>
                    <a:lnTo>
                      <a:pt x="1944" y="1205"/>
                    </a:lnTo>
                    <a:lnTo>
                      <a:pt x="1940" y="1205"/>
                    </a:lnTo>
                    <a:lnTo>
                      <a:pt x="1934" y="1205"/>
                    </a:lnTo>
                    <a:lnTo>
                      <a:pt x="1931" y="1205"/>
                    </a:lnTo>
                    <a:lnTo>
                      <a:pt x="1927" y="1205"/>
                    </a:lnTo>
                    <a:lnTo>
                      <a:pt x="1915" y="1216"/>
                    </a:lnTo>
                    <a:lnTo>
                      <a:pt x="1915" y="1228"/>
                    </a:lnTo>
                    <a:lnTo>
                      <a:pt x="1892" y="1285"/>
                    </a:lnTo>
                    <a:lnTo>
                      <a:pt x="1892" y="1295"/>
                    </a:lnTo>
                    <a:lnTo>
                      <a:pt x="1904" y="1306"/>
                    </a:lnTo>
                    <a:lnTo>
                      <a:pt x="1915" y="1306"/>
                    </a:lnTo>
                    <a:lnTo>
                      <a:pt x="1915" y="1318"/>
                    </a:lnTo>
                    <a:lnTo>
                      <a:pt x="1927" y="1318"/>
                    </a:lnTo>
                    <a:lnTo>
                      <a:pt x="1927" y="1329"/>
                    </a:lnTo>
                    <a:lnTo>
                      <a:pt x="1984" y="1398"/>
                    </a:lnTo>
                    <a:lnTo>
                      <a:pt x="1996" y="1410"/>
                    </a:lnTo>
                    <a:lnTo>
                      <a:pt x="1996" y="1433"/>
                    </a:lnTo>
                    <a:lnTo>
                      <a:pt x="1984" y="1444"/>
                    </a:lnTo>
                    <a:lnTo>
                      <a:pt x="1984" y="1467"/>
                    </a:lnTo>
                    <a:lnTo>
                      <a:pt x="1981" y="1471"/>
                    </a:lnTo>
                    <a:lnTo>
                      <a:pt x="1975" y="1475"/>
                    </a:lnTo>
                    <a:lnTo>
                      <a:pt x="1971" y="1479"/>
                    </a:lnTo>
                    <a:lnTo>
                      <a:pt x="1969" y="1483"/>
                    </a:lnTo>
                    <a:lnTo>
                      <a:pt x="1965" y="1487"/>
                    </a:lnTo>
                    <a:lnTo>
                      <a:pt x="1963" y="1490"/>
                    </a:lnTo>
                    <a:lnTo>
                      <a:pt x="1961" y="1496"/>
                    </a:lnTo>
                    <a:lnTo>
                      <a:pt x="1961" y="1502"/>
                    </a:lnTo>
                    <a:lnTo>
                      <a:pt x="1915" y="1560"/>
                    </a:lnTo>
                    <a:lnTo>
                      <a:pt x="1904" y="1537"/>
                    </a:lnTo>
                    <a:lnTo>
                      <a:pt x="1915" y="1525"/>
                    </a:lnTo>
                    <a:lnTo>
                      <a:pt x="1915" y="1514"/>
                    </a:lnTo>
                    <a:lnTo>
                      <a:pt x="1904" y="1502"/>
                    </a:lnTo>
                    <a:lnTo>
                      <a:pt x="1892" y="1502"/>
                    </a:lnTo>
                    <a:lnTo>
                      <a:pt x="1892" y="1490"/>
                    </a:lnTo>
                    <a:lnTo>
                      <a:pt x="1886" y="1490"/>
                    </a:lnTo>
                    <a:lnTo>
                      <a:pt x="1881" y="1489"/>
                    </a:lnTo>
                    <a:lnTo>
                      <a:pt x="1877" y="1487"/>
                    </a:lnTo>
                    <a:lnTo>
                      <a:pt x="1873" y="1485"/>
                    </a:lnTo>
                    <a:lnTo>
                      <a:pt x="1869" y="1481"/>
                    </a:lnTo>
                    <a:lnTo>
                      <a:pt x="1865" y="1477"/>
                    </a:lnTo>
                    <a:lnTo>
                      <a:pt x="1862" y="1473"/>
                    </a:lnTo>
                    <a:lnTo>
                      <a:pt x="1858" y="1467"/>
                    </a:lnTo>
                    <a:lnTo>
                      <a:pt x="1823" y="1456"/>
                    </a:lnTo>
                    <a:lnTo>
                      <a:pt x="1817" y="1456"/>
                    </a:lnTo>
                    <a:lnTo>
                      <a:pt x="1815" y="1456"/>
                    </a:lnTo>
                    <a:lnTo>
                      <a:pt x="1812" y="1456"/>
                    </a:lnTo>
                    <a:lnTo>
                      <a:pt x="1810" y="1454"/>
                    </a:lnTo>
                    <a:lnTo>
                      <a:pt x="1808" y="1452"/>
                    </a:lnTo>
                    <a:lnTo>
                      <a:pt x="1804" y="1448"/>
                    </a:lnTo>
                    <a:lnTo>
                      <a:pt x="1800" y="1444"/>
                    </a:lnTo>
                    <a:lnTo>
                      <a:pt x="1800" y="1433"/>
                    </a:lnTo>
                    <a:lnTo>
                      <a:pt x="1796" y="1433"/>
                    </a:lnTo>
                    <a:lnTo>
                      <a:pt x="1792" y="1433"/>
                    </a:lnTo>
                    <a:lnTo>
                      <a:pt x="1791" y="1433"/>
                    </a:lnTo>
                    <a:lnTo>
                      <a:pt x="1789" y="1433"/>
                    </a:lnTo>
                    <a:lnTo>
                      <a:pt x="1789" y="1435"/>
                    </a:lnTo>
                    <a:lnTo>
                      <a:pt x="1789" y="1437"/>
                    </a:lnTo>
                    <a:lnTo>
                      <a:pt x="1789" y="1441"/>
                    </a:lnTo>
                    <a:lnTo>
                      <a:pt x="1789" y="1444"/>
                    </a:lnTo>
                    <a:lnTo>
                      <a:pt x="1777" y="1444"/>
                    </a:lnTo>
                    <a:lnTo>
                      <a:pt x="1789" y="1456"/>
                    </a:lnTo>
                    <a:lnTo>
                      <a:pt x="1789" y="1467"/>
                    </a:lnTo>
                    <a:lnTo>
                      <a:pt x="1789" y="1479"/>
                    </a:lnTo>
                    <a:lnTo>
                      <a:pt x="1789" y="1490"/>
                    </a:lnTo>
                    <a:lnTo>
                      <a:pt x="1789" y="1502"/>
                    </a:lnTo>
                    <a:lnTo>
                      <a:pt x="1789" y="1514"/>
                    </a:lnTo>
                    <a:lnTo>
                      <a:pt x="1789" y="1525"/>
                    </a:lnTo>
                    <a:lnTo>
                      <a:pt x="1789" y="1537"/>
                    </a:lnTo>
                    <a:lnTo>
                      <a:pt x="1789" y="1548"/>
                    </a:lnTo>
                    <a:lnTo>
                      <a:pt x="1800" y="1560"/>
                    </a:lnTo>
                    <a:lnTo>
                      <a:pt x="1823" y="1571"/>
                    </a:lnTo>
                    <a:lnTo>
                      <a:pt x="1858" y="1606"/>
                    </a:lnTo>
                    <a:lnTo>
                      <a:pt x="1892" y="1663"/>
                    </a:lnTo>
                    <a:lnTo>
                      <a:pt x="1904" y="1675"/>
                    </a:lnTo>
                    <a:lnTo>
                      <a:pt x="1904" y="1686"/>
                    </a:lnTo>
                    <a:lnTo>
                      <a:pt x="1908" y="1690"/>
                    </a:lnTo>
                    <a:lnTo>
                      <a:pt x="1911" y="1694"/>
                    </a:lnTo>
                    <a:lnTo>
                      <a:pt x="1917" y="1698"/>
                    </a:lnTo>
                    <a:lnTo>
                      <a:pt x="1921" y="1703"/>
                    </a:lnTo>
                    <a:lnTo>
                      <a:pt x="1925" y="1707"/>
                    </a:lnTo>
                    <a:lnTo>
                      <a:pt x="1929" y="1711"/>
                    </a:lnTo>
                    <a:lnTo>
                      <a:pt x="1934" y="1715"/>
                    </a:lnTo>
                    <a:lnTo>
                      <a:pt x="1938" y="1721"/>
                    </a:lnTo>
                    <a:lnTo>
                      <a:pt x="1892" y="1721"/>
                    </a:lnTo>
                    <a:lnTo>
                      <a:pt x="1888" y="1715"/>
                    </a:lnTo>
                    <a:lnTo>
                      <a:pt x="1885" y="1711"/>
                    </a:lnTo>
                    <a:lnTo>
                      <a:pt x="1881" y="1707"/>
                    </a:lnTo>
                    <a:lnTo>
                      <a:pt x="1877" y="1703"/>
                    </a:lnTo>
                    <a:lnTo>
                      <a:pt x="1873" y="1702"/>
                    </a:lnTo>
                    <a:lnTo>
                      <a:pt x="1869" y="1700"/>
                    </a:lnTo>
                    <a:lnTo>
                      <a:pt x="1863" y="1698"/>
                    </a:lnTo>
                    <a:lnTo>
                      <a:pt x="1858" y="1698"/>
                    </a:lnTo>
                    <a:lnTo>
                      <a:pt x="1858" y="1686"/>
                    </a:lnTo>
                    <a:lnTo>
                      <a:pt x="1823" y="1640"/>
                    </a:lnTo>
                    <a:lnTo>
                      <a:pt x="1812" y="1629"/>
                    </a:lnTo>
                    <a:lnTo>
                      <a:pt x="1812" y="1606"/>
                    </a:lnTo>
                    <a:lnTo>
                      <a:pt x="1808" y="1602"/>
                    </a:lnTo>
                    <a:lnTo>
                      <a:pt x="1804" y="1596"/>
                    </a:lnTo>
                    <a:lnTo>
                      <a:pt x="1800" y="1592"/>
                    </a:lnTo>
                    <a:lnTo>
                      <a:pt x="1796" y="1588"/>
                    </a:lnTo>
                    <a:lnTo>
                      <a:pt x="1792" y="1586"/>
                    </a:lnTo>
                    <a:lnTo>
                      <a:pt x="1789" y="1584"/>
                    </a:lnTo>
                    <a:lnTo>
                      <a:pt x="1783" y="1583"/>
                    </a:lnTo>
                    <a:lnTo>
                      <a:pt x="1777" y="1583"/>
                    </a:lnTo>
                    <a:lnTo>
                      <a:pt x="1766" y="1583"/>
                    </a:lnTo>
                    <a:lnTo>
                      <a:pt x="1766" y="1567"/>
                    </a:lnTo>
                    <a:lnTo>
                      <a:pt x="1767" y="1552"/>
                    </a:lnTo>
                    <a:lnTo>
                      <a:pt x="1767" y="1538"/>
                    </a:lnTo>
                    <a:lnTo>
                      <a:pt x="1767" y="1523"/>
                    </a:lnTo>
                    <a:lnTo>
                      <a:pt x="1766" y="1510"/>
                    </a:lnTo>
                    <a:lnTo>
                      <a:pt x="1764" y="1494"/>
                    </a:lnTo>
                    <a:lnTo>
                      <a:pt x="1760" y="1481"/>
                    </a:lnTo>
                    <a:lnTo>
                      <a:pt x="1754" y="1467"/>
                    </a:lnTo>
                    <a:lnTo>
                      <a:pt x="1754" y="1444"/>
                    </a:lnTo>
                    <a:lnTo>
                      <a:pt x="1731" y="1398"/>
                    </a:lnTo>
                    <a:lnTo>
                      <a:pt x="1719" y="1375"/>
                    </a:lnTo>
                    <a:lnTo>
                      <a:pt x="1696" y="1375"/>
                    </a:lnTo>
                    <a:lnTo>
                      <a:pt x="1696" y="1383"/>
                    </a:lnTo>
                    <a:lnTo>
                      <a:pt x="1696" y="1387"/>
                    </a:lnTo>
                    <a:lnTo>
                      <a:pt x="1695" y="1391"/>
                    </a:lnTo>
                    <a:lnTo>
                      <a:pt x="1693" y="1395"/>
                    </a:lnTo>
                    <a:lnTo>
                      <a:pt x="1689" y="1396"/>
                    </a:lnTo>
                    <a:lnTo>
                      <a:pt x="1685" y="1398"/>
                    </a:lnTo>
                    <a:lnTo>
                      <a:pt x="1681" y="1398"/>
                    </a:lnTo>
                    <a:lnTo>
                      <a:pt x="1675" y="1398"/>
                    </a:lnTo>
                    <a:lnTo>
                      <a:pt x="1670" y="1395"/>
                    </a:lnTo>
                    <a:lnTo>
                      <a:pt x="1666" y="1391"/>
                    </a:lnTo>
                    <a:lnTo>
                      <a:pt x="1662" y="1389"/>
                    </a:lnTo>
                    <a:lnTo>
                      <a:pt x="1660" y="1387"/>
                    </a:lnTo>
                    <a:lnTo>
                      <a:pt x="1656" y="1387"/>
                    </a:lnTo>
                    <a:lnTo>
                      <a:pt x="1652" y="1387"/>
                    </a:lnTo>
                    <a:lnTo>
                      <a:pt x="1647" y="1387"/>
                    </a:lnTo>
                    <a:lnTo>
                      <a:pt x="1641" y="1387"/>
                    </a:lnTo>
                    <a:lnTo>
                      <a:pt x="1641" y="1375"/>
                    </a:lnTo>
                    <a:lnTo>
                      <a:pt x="1629" y="1364"/>
                    </a:lnTo>
                    <a:lnTo>
                      <a:pt x="1629" y="1358"/>
                    </a:lnTo>
                    <a:lnTo>
                      <a:pt x="1629" y="1352"/>
                    </a:lnTo>
                    <a:lnTo>
                      <a:pt x="1629" y="1349"/>
                    </a:lnTo>
                    <a:lnTo>
                      <a:pt x="1627" y="1345"/>
                    </a:lnTo>
                    <a:lnTo>
                      <a:pt x="1627" y="1343"/>
                    </a:lnTo>
                    <a:lnTo>
                      <a:pt x="1625" y="1339"/>
                    </a:lnTo>
                    <a:lnTo>
                      <a:pt x="1622" y="1335"/>
                    </a:lnTo>
                    <a:lnTo>
                      <a:pt x="1618" y="1329"/>
                    </a:lnTo>
                    <a:lnTo>
                      <a:pt x="1606" y="1329"/>
                    </a:lnTo>
                    <a:lnTo>
                      <a:pt x="1618" y="1341"/>
                    </a:lnTo>
                    <a:lnTo>
                      <a:pt x="1612" y="1341"/>
                    </a:lnTo>
                    <a:lnTo>
                      <a:pt x="1608" y="1341"/>
                    </a:lnTo>
                    <a:lnTo>
                      <a:pt x="1606" y="1343"/>
                    </a:lnTo>
                    <a:lnTo>
                      <a:pt x="1604" y="1343"/>
                    </a:lnTo>
                    <a:lnTo>
                      <a:pt x="1602" y="1345"/>
                    </a:lnTo>
                    <a:lnTo>
                      <a:pt x="1600" y="1347"/>
                    </a:lnTo>
                    <a:lnTo>
                      <a:pt x="1599" y="1349"/>
                    </a:lnTo>
                    <a:lnTo>
                      <a:pt x="1595" y="1352"/>
                    </a:lnTo>
                    <a:lnTo>
                      <a:pt x="1572" y="1352"/>
                    </a:lnTo>
                    <a:lnTo>
                      <a:pt x="1572" y="1364"/>
                    </a:lnTo>
                    <a:lnTo>
                      <a:pt x="1566" y="1364"/>
                    </a:lnTo>
                    <a:lnTo>
                      <a:pt x="1562" y="1364"/>
                    </a:lnTo>
                    <a:lnTo>
                      <a:pt x="1560" y="1364"/>
                    </a:lnTo>
                    <a:lnTo>
                      <a:pt x="1558" y="1364"/>
                    </a:lnTo>
                    <a:lnTo>
                      <a:pt x="1556" y="1362"/>
                    </a:lnTo>
                    <a:lnTo>
                      <a:pt x="1554" y="1360"/>
                    </a:lnTo>
                    <a:lnTo>
                      <a:pt x="1553" y="1356"/>
                    </a:lnTo>
                    <a:lnTo>
                      <a:pt x="1549" y="1352"/>
                    </a:lnTo>
                    <a:lnTo>
                      <a:pt x="1545" y="1356"/>
                    </a:lnTo>
                    <a:lnTo>
                      <a:pt x="1543" y="1358"/>
                    </a:lnTo>
                    <a:lnTo>
                      <a:pt x="1539" y="1362"/>
                    </a:lnTo>
                    <a:lnTo>
                      <a:pt x="1537" y="1364"/>
                    </a:lnTo>
                    <a:lnTo>
                      <a:pt x="1533" y="1368"/>
                    </a:lnTo>
                    <a:lnTo>
                      <a:pt x="1531" y="1370"/>
                    </a:lnTo>
                    <a:lnTo>
                      <a:pt x="1528" y="1373"/>
                    </a:lnTo>
                    <a:lnTo>
                      <a:pt x="1526" y="1375"/>
                    </a:lnTo>
                    <a:lnTo>
                      <a:pt x="1529" y="1375"/>
                    </a:lnTo>
                    <a:lnTo>
                      <a:pt x="1533" y="1375"/>
                    </a:lnTo>
                    <a:lnTo>
                      <a:pt x="1535" y="1375"/>
                    </a:lnTo>
                    <a:lnTo>
                      <a:pt x="1537" y="1375"/>
                    </a:lnTo>
                    <a:lnTo>
                      <a:pt x="1537" y="1377"/>
                    </a:lnTo>
                    <a:lnTo>
                      <a:pt x="1537" y="1379"/>
                    </a:lnTo>
                    <a:lnTo>
                      <a:pt x="1537" y="1383"/>
                    </a:lnTo>
                    <a:lnTo>
                      <a:pt x="1537" y="1387"/>
                    </a:lnTo>
                    <a:lnTo>
                      <a:pt x="1526" y="1387"/>
                    </a:lnTo>
                    <a:lnTo>
                      <a:pt x="1526" y="1398"/>
                    </a:lnTo>
                    <a:lnTo>
                      <a:pt x="1514" y="1398"/>
                    </a:lnTo>
                    <a:lnTo>
                      <a:pt x="1514" y="1410"/>
                    </a:lnTo>
                    <a:lnTo>
                      <a:pt x="1508" y="1410"/>
                    </a:lnTo>
                    <a:lnTo>
                      <a:pt x="1503" y="1412"/>
                    </a:lnTo>
                    <a:lnTo>
                      <a:pt x="1499" y="1414"/>
                    </a:lnTo>
                    <a:lnTo>
                      <a:pt x="1495" y="1418"/>
                    </a:lnTo>
                    <a:lnTo>
                      <a:pt x="1491" y="1421"/>
                    </a:lnTo>
                    <a:lnTo>
                      <a:pt x="1487" y="1425"/>
                    </a:lnTo>
                    <a:lnTo>
                      <a:pt x="1483" y="1429"/>
                    </a:lnTo>
                    <a:lnTo>
                      <a:pt x="1480" y="1433"/>
                    </a:lnTo>
                    <a:lnTo>
                      <a:pt x="1476" y="1437"/>
                    </a:lnTo>
                    <a:lnTo>
                      <a:pt x="1470" y="1443"/>
                    </a:lnTo>
                    <a:lnTo>
                      <a:pt x="1466" y="1446"/>
                    </a:lnTo>
                    <a:lnTo>
                      <a:pt x="1462" y="1450"/>
                    </a:lnTo>
                    <a:lnTo>
                      <a:pt x="1458" y="1454"/>
                    </a:lnTo>
                    <a:lnTo>
                      <a:pt x="1455" y="1460"/>
                    </a:lnTo>
                    <a:lnTo>
                      <a:pt x="1449" y="1464"/>
                    </a:lnTo>
                    <a:lnTo>
                      <a:pt x="1445" y="1467"/>
                    </a:lnTo>
                    <a:lnTo>
                      <a:pt x="1434" y="1479"/>
                    </a:lnTo>
                    <a:lnTo>
                      <a:pt x="1430" y="1479"/>
                    </a:lnTo>
                    <a:lnTo>
                      <a:pt x="1426" y="1479"/>
                    </a:lnTo>
                    <a:lnTo>
                      <a:pt x="1424" y="1479"/>
                    </a:lnTo>
                    <a:lnTo>
                      <a:pt x="1422" y="1479"/>
                    </a:lnTo>
                    <a:lnTo>
                      <a:pt x="1422" y="1481"/>
                    </a:lnTo>
                    <a:lnTo>
                      <a:pt x="1422" y="1483"/>
                    </a:lnTo>
                    <a:lnTo>
                      <a:pt x="1422" y="1487"/>
                    </a:lnTo>
                    <a:lnTo>
                      <a:pt x="1422" y="1490"/>
                    </a:lnTo>
                    <a:lnTo>
                      <a:pt x="1420" y="1490"/>
                    </a:lnTo>
                    <a:lnTo>
                      <a:pt x="1416" y="1490"/>
                    </a:lnTo>
                    <a:lnTo>
                      <a:pt x="1414" y="1490"/>
                    </a:lnTo>
                    <a:lnTo>
                      <a:pt x="1410" y="1490"/>
                    </a:lnTo>
                    <a:lnTo>
                      <a:pt x="1409" y="1490"/>
                    </a:lnTo>
                    <a:lnTo>
                      <a:pt x="1405" y="1490"/>
                    </a:lnTo>
                    <a:lnTo>
                      <a:pt x="1403" y="1490"/>
                    </a:lnTo>
                    <a:lnTo>
                      <a:pt x="1399" y="1490"/>
                    </a:lnTo>
                    <a:lnTo>
                      <a:pt x="1399" y="1504"/>
                    </a:lnTo>
                    <a:lnTo>
                      <a:pt x="1399" y="1517"/>
                    </a:lnTo>
                    <a:lnTo>
                      <a:pt x="1401" y="1531"/>
                    </a:lnTo>
                    <a:lnTo>
                      <a:pt x="1399" y="1544"/>
                    </a:lnTo>
                    <a:lnTo>
                      <a:pt x="1399" y="1556"/>
                    </a:lnTo>
                    <a:lnTo>
                      <a:pt x="1397" y="1569"/>
                    </a:lnTo>
                    <a:lnTo>
                      <a:pt x="1393" y="1581"/>
                    </a:lnTo>
                    <a:lnTo>
                      <a:pt x="1387" y="1594"/>
                    </a:lnTo>
                    <a:lnTo>
                      <a:pt x="1376" y="1617"/>
                    </a:lnTo>
                    <a:lnTo>
                      <a:pt x="1376" y="1619"/>
                    </a:lnTo>
                    <a:lnTo>
                      <a:pt x="1376" y="1623"/>
                    </a:lnTo>
                    <a:lnTo>
                      <a:pt x="1376" y="1625"/>
                    </a:lnTo>
                    <a:lnTo>
                      <a:pt x="1376" y="1629"/>
                    </a:lnTo>
                    <a:lnTo>
                      <a:pt x="1376" y="1631"/>
                    </a:lnTo>
                    <a:lnTo>
                      <a:pt x="1376" y="1634"/>
                    </a:lnTo>
                    <a:lnTo>
                      <a:pt x="1376" y="1636"/>
                    </a:lnTo>
                    <a:lnTo>
                      <a:pt x="1376" y="1640"/>
                    </a:lnTo>
                    <a:lnTo>
                      <a:pt x="1370" y="1640"/>
                    </a:lnTo>
                    <a:lnTo>
                      <a:pt x="1364" y="1640"/>
                    </a:lnTo>
                    <a:lnTo>
                      <a:pt x="1361" y="1642"/>
                    </a:lnTo>
                    <a:lnTo>
                      <a:pt x="1359" y="1644"/>
                    </a:lnTo>
                    <a:lnTo>
                      <a:pt x="1355" y="1648"/>
                    </a:lnTo>
                    <a:lnTo>
                      <a:pt x="1355" y="1652"/>
                    </a:lnTo>
                    <a:lnTo>
                      <a:pt x="1353" y="1657"/>
                    </a:lnTo>
                    <a:lnTo>
                      <a:pt x="1353" y="1663"/>
                    </a:lnTo>
                    <a:lnTo>
                      <a:pt x="1318" y="1663"/>
                    </a:lnTo>
                    <a:lnTo>
                      <a:pt x="1318" y="1629"/>
                    </a:lnTo>
                    <a:lnTo>
                      <a:pt x="1295" y="1594"/>
                    </a:lnTo>
                    <a:lnTo>
                      <a:pt x="1261" y="1514"/>
                    </a:lnTo>
                    <a:lnTo>
                      <a:pt x="1261" y="1490"/>
                    </a:lnTo>
                    <a:lnTo>
                      <a:pt x="1259" y="1483"/>
                    </a:lnTo>
                    <a:lnTo>
                      <a:pt x="1255" y="1477"/>
                    </a:lnTo>
                    <a:lnTo>
                      <a:pt x="1253" y="1473"/>
                    </a:lnTo>
                    <a:lnTo>
                      <a:pt x="1251" y="1467"/>
                    </a:lnTo>
                    <a:lnTo>
                      <a:pt x="1251" y="1464"/>
                    </a:lnTo>
                    <a:lnTo>
                      <a:pt x="1251" y="1458"/>
                    </a:lnTo>
                    <a:lnTo>
                      <a:pt x="1251" y="1452"/>
                    </a:lnTo>
                    <a:lnTo>
                      <a:pt x="1249" y="1444"/>
                    </a:lnTo>
                    <a:lnTo>
                      <a:pt x="1249" y="1431"/>
                    </a:lnTo>
                    <a:lnTo>
                      <a:pt x="1249" y="1420"/>
                    </a:lnTo>
                    <a:lnTo>
                      <a:pt x="1249" y="1406"/>
                    </a:lnTo>
                    <a:lnTo>
                      <a:pt x="1249" y="1393"/>
                    </a:lnTo>
                    <a:lnTo>
                      <a:pt x="1249" y="1381"/>
                    </a:lnTo>
                    <a:lnTo>
                      <a:pt x="1249" y="1368"/>
                    </a:lnTo>
                    <a:lnTo>
                      <a:pt x="1249" y="1354"/>
                    </a:lnTo>
                    <a:lnTo>
                      <a:pt x="1249" y="1341"/>
                    </a:lnTo>
                    <a:lnTo>
                      <a:pt x="1249" y="1352"/>
                    </a:lnTo>
                    <a:lnTo>
                      <a:pt x="1245" y="1358"/>
                    </a:lnTo>
                    <a:lnTo>
                      <a:pt x="1242" y="1362"/>
                    </a:lnTo>
                    <a:lnTo>
                      <a:pt x="1238" y="1366"/>
                    </a:lnTo>
                    <a:lnTo>
                      <a:pt x="1234" y="1370"/>
                    </a:lnTo>
                    <a:lnTo>
                      <a:pt x="1232" y="1372"/>
                    </a:lnTo>
                    <a:lnTo>
                      <a:pt x="1228" y="1373"/>
                    </a:lnTo>
                    <a:lnTo>
                      <a:pt x="1222" y="1375"/>
                    </a:lnTo>
                    <a:lnTo>
                      <a:pt x="1217" y="1375"/>
                    </a:lnTo>
                    <a:lnTo>
                      <a:pt x="1217" y="1387"/>
                    </a:lnTo>
                    <a:lnTo>
                      <a:pt x="1194" y="1375"/>
                    </a:lnTo>
                    <a:lnTo>
                      <a:pt x="1194" y="1364"/>
                    </a:lnTo>
                    <a:lnTo>
                      <a:pt x="1182" y="1341"/>
                    </a:lnTo>
                    <a:lnTo>
                      <a:pt x="1171" y="1341"/>
                    </a:lnTo>
                    <a:lnTo>
                      <a:pt x="1182" y="1341"/>
                    </a:lnTo>
                    <a:lnTo>
                      <a:pt x="1148" y="1364"/>
                    </a:lnTo>
                    <a:lnTo>
                      <a:pt x="1055" y="1364"/>
                    </a:lnTo>
                    <a:lnTo>
                      <a:pt x="1048" y="1360"/>
                    </a:lnTo>
                    <a:lnTo>
                      <a:pt x="1040" y="1358"/>
                    </a:lnTo>
                    <a:lnTo>
                      <a:pt x="1034" y="1356"/>
                    </a:lnTo>
                    <a:lnTo>
                      <a:pt x="1029" y="1354"/>
                    </a:lnTo>
                    <a:lnTo>
                      <a:pt x="1021" y="1354"/>
                    </a:lnTo>
                    <a:lnTo>
                      <a:pt x="1015" y="1352"/>
                    </a:lnTo>
                    <a:lnTo>
                      <a:pt x="1007" y="1352"/>
                    </a:lnTo>
                    <a:lnTo>
                      <a:pt x="998" y="1352"/>
                    </a:lnTo>
                    <a:lnTo>
                      <a:pt x="992" y="1352"/>
                    </a:lnTo>
                    <a:lnTo>
                      <a:pt x="990" y="1352"/>
                    </a:lnTo>
                    <a:lnTo>
                      <a:pt x="986" y="1352"/>
                    </a:lnTo>
                    <a:lnTo>
                      <a:pt x="984" y="1352"/>
                    </a:lnTo>
                    <a:lnTo>
                      <a:pt x="984" y="1350"/>
                    </a:lnTo>
                    <a:lnTo>
                      <a:pt x="982" y="1349"/>
                    </a:lnTo>
                    <a:lnTo>
                      <a:pt x="979" y="1347"/>
                    </a:lnTo>
                    <a:lnTo>
                      <a:pt x="975" y="1341"/>
                    </a:lnTo>
                    <a:lnTo>
                      <a:pt x="952" y="1341"/>
                    </a:lnTo>
                    <a:lnTo>
                      <a:pt x="940" y="1329"/>
                    </a:lnTo>
                    <a:lnTo>
                      <a:pt x="929" y="1329"/>
                    </a:lnTo>
                    <a:lnTo>
                      <a:pt x="925" y="1325"/>
                    </a:lnTo>
                    <a:lnTo>
                      <a:pt x="921" y="1322"/>
                    </a:lnTo>
                    <a:lnTo>
                      <a:pt x="917" y="1320"/>
                    </a:lnTo>
                    <a:lnTo>
                      <a:pt x="913" y="1320"/>
                    </a:lnTo>
                    <a:lnTo>
                      <a:pt x="910" y="1318"/>
                    </a:lnTo>
                    <a:lnTo>
                      <a:pt x="906" y="1318"/>
                    </a:lnTo>
                    <a:lnTo>
                      <a:pt x="902" y="1318"/>
                    </a:lnTo>
                    <a:lnTo>
                      <a:pt x="894" y="1318"/>
                    </a:lnTo>
                    <a:lnTo>
                      <a:pt x="906" y="1329"/>
                    </a:lnTo>
                    <a:lnTo>
                      <a:pt x="908" y="1337"/>
                    </a:lnTo>
                    <a:lnTo>
                      <a:pt x="911" y="1345"/>
                    </a:lnTo>
                    <a:lnTo>
                      <a:pt x="917" y="1352"/>
                    </a:lnTo>
                    <a:lnTo>
                      <a:pt x="923" y="1360"/>
                    </a:lnTo>
                    <a:lnTo>
                      <a:pt x="931" y="1368"/>
                    </a:lnTo>
                    <a:lnTo>
                      <a:pt x="938" y="1375"/>
                    </a:lnTo>
                    <a:lnTo>
                      <a:pt x="946" y="1381"/>
                    </a:lnTo>
                    <a:lnTo>
                      <a:pt x="952" y="1387"/>
                    </a:lnTo>
                    <a:lnTo>
                      <a:pt x="963" y="1387"/>
                    </a:lnTo>
                    <a:lnTo>
                      <a:pt x="969" y="1393"/>
                    </a:lnTo>
                    <a:lnTo>
                      <a:pt x="973" y="1395"/>
                    </a:lnTo>
                    <a:lnTo>
                      <a:pt x="977" y="1396"/>
                    </a:lnTo>
                    <a:lnTo>
                      <a:pt x="979" y="1398"/>
                    </a:lnTo>
                    <a:lnTo>
                      <a:pt x="982" y="1398"/>
                    </a:lnTo>
                    <a:lnTo>
                      <a:pt x="986" y="1398"/>
                    </a:lnTo>
                    <a:lnTo>
                      <a:pt x="992" y="1398"/>
                    </a:lnTo>
                    <a:lnTo>
                      <a:pt x="998" y="1398"/>
                    </a:lnTo>
                    <a:lnTo>
                      <a:pt x="1004" y="1404"/>
                    </a:lnTo>
                    <a:lnTo>
                      <a:pt x="1006" y="1408"/>
                    </a:lnTo>
                    <a:lnTo>
                      <a:pt x="1007" y="1412"/>
                    </a:lnTo>
                    <a:lnTo>
                      <a:pt x="1009" y="1414"/>
                    </a:lnTo>
                    <a:lnTo>
                      <a:pt x="1009" y="1418"/>
                    </a:lnTo>
                    <a:lnTo>
                      <a:pt x="1009" y="1421"/>
                    </a:lnTo>
                    <a:lnTo>
                      <a:pt x="1009" y="1427"/>
                    </a:lnTo>
                    <a:lnTo>
                      <a:pt x="1009" y="1433"/>
                    </a:lnTo>
                    <a:lnTo>
                      <a:pt x="1021" y="1467"/>
                    </a:lnTo>
                    <a:lnTo>
                      <a:pt x="1019" y="1471"/>
                    </a:lnTo>
                    <a:lnTo>
                      <a:pt x="1015" y="1473"/>
                    </a:lnTo>
                    <a:lnTo>
                      <a:pt x="1013" y="1477"/>
                    </a:lnTo>
                    <a:lnTo>
                      <a:pt x="1009" y="1479"/>
                    </a:lnTo>
                    <a:lnTo>
                      <a:pt x="1007" y="1483"/>
                    </a:lnTo>
                    <a:lnTo>
                      <a:pt x="1004" y="1485"/>
                    </a:lnTo>
                    <a:lnTo>
                      <a:pt x="1002" y="1489"/>
                    </a:lnTo>
                    <a:lnTo>
                      <a:pt x="998" y="1490"/>
                    </a:lnTo>
                    <a:lnTo>
                      <a:pt x="986" y="1490"/>
                    </a:lnTo>
                    <a:lnTo>
                      <a:pt x="986" y="1502"/>
                    </a:lnTo>
                    <a:lnTo>
                      <a:pt x="975" y="1502"/>
                    </a:lnTo>
                    <a:lnTo>
                      <a:pt x="963" y="1514"/>
                    </a:lnTo>
                    <a:lnTo>
                      <a:pt x="958" y="1514"/>
                    </a:lnTo>
                    <a:lnTo>
                      <a:pt x="954" y="1515"/>
                    </a:lnTo>
                    <a:lnTo>
                      <a:pt x="948" y="1517"/>
                    </a:lnTo>
                    <a:lnTo>
                      <a:pt x="944" y="1521"/>
                    </a:lnTo>
                    <a:lnTo>
                      <a:pt x="940" y="1525"/>
                    </a:lnTo>
                    <a:lnTo>
                      <a:pt x="936" y="1529"/>
                    </a:lnTo>
                    <a:lnTo>
                      <a:pt x="933" y="1533"/>
                    </a:lnTo>
                    <a:lnTo>
                      <a:pt x="929" y="1537"/>
                    </a:lnTo>
                    <a:lnTo>
                      <a:pt x="917" y="1537"/>
                    </a:lnTo>
                    <a:lnTo>
                      <a:pt x="913" y="1540"/>
                    </a:lnTo>
                    <a:lnTo>
                      <a:pt x="910" y="1544"/>
                    </a:lnTo>
                    <a:lnTo>
                      <a:pt x="906" y="1550"/>
                    </a:lnTo>
                    <a:lnTo>
                      <a:pt x="900" y="1554"/>
                    </a:lnTo>
                    <a:lnTo>
                      <a:pt x="896" y="1558"/>
                    </a:lnTo>
                    <a:lnTo>
                      <a:pt x="892" y="1561"/>
                    </a:lnTo>
                    <a:lnTo>
                      <a:pt x="888" y="1567"/>
                    </a:lnTo>
                    <a:lnTo>
                      <a:pt x="883" y="1571"/>
                    </a:lnTo>
                    <a:lnTo>
                      <a:pt x="825" y="1571"/>
                    </a:lnTo>
                    <a:lnTo>
                      <a:pt x="802" y="1537"/>
                    </a:lnTo>
                    <a:lnTo>
                      <a:pt x="769" y="1490"/>
                    </a:lnTo>
                    <a:lnTo>
                      <a:pt x="752" y="1481"/>
                    </a:lnTo>
                    <a:lnTo>
                      <a:pt x="737" y="1471"/>
                    </a:lnTo>
                    <a:lnTo>
                      <a:pt x="723" y="1458"/>
                    </a:lnTo>
                    <a:lnTo>
                      <a:pt x="712" y="1444"/>
                    </a:lnTo>
                    <a:lnTo>
                      <a:pt x="702" y="1429"/>
                    </a:lnTo>
                    <a:lnTo>
                      <a:pt x="695" y="1412"/>
                    </a:lnTo>
                    <a:lnTo>
                      <a:pt x="691" y="1395"/>
                    </a:lnTo>
                    <a:lnTo>
                      <a:pt x="689" y="1375"/>
                    </a:lnTo>
                    <a:lnTo>
                      <a:pt x="689" y="1364"/>
                    </a:lnTo>
                    <a:lnTo>
                      <a:pt x="677" y="1352"/>
                    </a:lnTo>
                    <a:lnTo>
                      <a:pt x="672" y="1352"/>
                    </a:lnTo>
                    <a:lnTo>
                      <a:pt x="670" y="1354"/>
                    </a:lnTo>
                    <a:lnTo>
                      <a:pt x="666" y="1354"/>
                    </a:lnTo>
                    <a:lnTo>
                      <a:pt x="666" y="1352"/>
                    </a:lnTo>
                    <a:lnTo>
                      <a:pt x="666" y="1350"/>
                    </a:lnTo>
                    <a:lnTo>
                      <a:pt x="666" y="1347"/>
                    </a:lnTo>
                    <a:lnTo>
                      <a:pt x="666" y="1341"/>
                    </a:lnTo>
                    <a:lnTo>
                      <a:pt x="677" y="1341"/>
                    </a:lnTo>
                    <a:lnTo>
                      <a:pt x="677" y="1329"/>
                    </a:lnTo>
                    <a:lnTo>
                      <a:pt x="679" y="1329"/>
                    </a:lnTo>
                    <a:lnTo>
                      <a:pt x="683" y="1329"/>
                    </a:lnTo>
                    <a:lnTo>
                      <a:pt x="685" y="1329"/>
                    </a:lnTo>
                    <a:lnTo>
                      <a:pt x="689" y="1329"/>
                    </a:lnTo>
                    <a:lnTo>
                      <a:pt x="691" y="1329"/>
                    </a:lnTo>
                    <a:lnTo>
                      <a:pt x="695" y="1329"/>
                    </a:lnTo>
                    <a:lnTo>
                      <a:pt x="697" y="1329"/>
                    </a:lnTo>
                    <a:lnTo>
                      <a:pt x="700" y="1329"/>
                    </a:lnTo>
                    <a:lnTo>
                      <a:pt x="706" y="1324"/>
                    </a:lnTo>
                    <a:lnTo>
                      <a:pt x="710" y="1320"/>
                    </a:lnTo>
                    <a:lnTo>
                      <a:pt x="714" y="1316"/>
                    </a:lnTo>
                    <a:lnTo>
                      <a:pt x="720" y="1312"/>
                    </a:lnTo>
                    <a:lnTo>
                      <a:pt x="723" y="1310"/>
                    </a:lnTo>
                    <a:lnTo>
                      <a:pt x="729" y="1308"/>
                    </a:lnTo>
                    <a:lnTo>
                      <a:pt x="737" y="1308"/>
                    </a:lnTo>
                    <a:lnTo>
                      <a:pt x="746" y="1306"/>
                    </a:lnTo>
                    <a:lnTo>
                      <a:pt x="752" y="1301"/>
                    </a:lnTo>
                    <a:lnTo>
                      <a:pt x="760" y="1293"/>
                    </a:lnTo>
                    <a:lnTo>
                      <a:pt x="768" y="1285"/>
                    </a:lnTo>
                    <a:lnTo>
                      <a:pt x="775" y="1279"/>
                    </a:lnTo>
                    <a:lnTo>
                      <a:pt x="781" y="1272"/>
                    </a:lnTo>
                    <a:lnTo>
                      <a:pt x="789" y="1264"/>
                    </a:lnTo>
                    <a:lnTo>
                      <a:pt x="796" y="1256"/>
                    </a:lnTo>
                    <a:lnTo>
                      <a:pt x="802" y="1251"/>
                    </a:lnTo>
                    <a:lnTo>
                      <a:pt x="802" y="1239"/>
                    </a:lnTo>
                    <a:lnTo>
                      <a:pt x="808" y="1233"/>
                    </a:lnTo>
                    <a:lnTo>
                      <a:pt x="812" y="1231"/>
                    </a:lnTo>
                    <a:lnTo>
                      <a:pt x="814" y="1230"/>
                    </a:lnTo>
                    <a:lnTo>
                      <a:pt x="814" y="1228"/>
                    </a:lnTo>
                    <a:lnTo>
                      <a:pt x="812" y="1228"/>
                    </a:lnTo>
                    <a:lnTo>
                      <a:pt x="808" y="1228"/>
                    </a:lnTo>
                    <a:lnTo>
                      <a:pt x="802" y="1228"/>
                    </a:lnTo>
                    <a:lnTo>
                      <a:pt x="802" y="1216"/>
                    </a:lnTo>
                    <a:lnTo>
                      <a:pt x="792" y="1216"/>
                    </a:lnTo>
                    <a:lnTo>
                      <a:pt x="787" y="1212"/>
                    </a:lnTo>
                    <a:lnTo>
                      <a:pt x="785" y="1208"/>
                    </a:lnTo>
                    <a:lnTo>
                      <a:pt x="783" y="1207"/>
                    </a:lnTo>
                    <a:lnTo>
                      <a:pt x="781" y="1205"/>
                    </a:lnTo>
                    <a:lnTo>
                      <a:pt x="781" y="1203"/>
                    </a:lnTo>
                    <a:lnTo>
                      <a:pt x="781" y="1201"/>
                    </a:lnTo>
                    <a:lnTo>
                      <a:pt x="781" y="1197"/>
                    </a:lnTo>
                    <a:lnTo>
                      <a:pt x="781" y="1193"/>
                    </a:lnTo>
                    <a:lnTo>
                      <a:pt x="769" y="1193"/>
                    </a:lnTo>
                    <a:lnTo>
                      <a:pt x="769" y="1182"/>
                    </a:lnTo>
                    <a:lnTo>
                      <a:pt x="758" y="1182"/>
                    </a:lnTo>
                    <a:lnTo>
                      <a:pt x="758" y="1174"/>
                    </a:lnTo>
                    <a:lnTo>
                      <a:pt x="758" y="1166"/>
                    </a:lnTo>
                    <a:lnTo>
                      <a:pt x="758" y="1160"/>
                    </a:lnTo>
                    <a:lnTo>
                      <a:pt x="758" y="1153"/>
                    </a:lnTo>
                    <a:lnTo>
                      <a:pt x="758" y="1145"/>
                    </a:lnTo>
                    <a:lnTo>
                      <a:pt x="758" y="1137"/>
                    </a:lnTo>
                    <a:lnTo>
                      <a:pt x="758" y="1132"/>
                    </a:lnTo>
                    <a:lnTo>
                      <a:pt x="758" y="1124"/>
                    </a:lnTo>
                    <a:lnTo>
                      <a:pt x="723" y="1101"/>
                    </a:lnTo>
                    <a:lnTo>
                      <a:pt x="723" y="1090"/>
                    </a:lnTo>
                    <a:lnTo>
                      <a:pt x="712" y="1090"/>
                    </a:lnTo>
                    <a:lnTo>
                      <a:pt x="712" y="1078"/>
                    </a:lnTo>
                    <a:lnTo>
                      <a:pt x="700" y="1078"/>
                    </a:lnTo>
                    <a:lnTo>
                      <a:pt x="677" y="1066"/>
                    </a:lnTo>
                    <a:lnTo>
                      <a:pt x="666" y="1055"/>
                    </a:lnTo>
                    <a:lnTo>
                      <a:pt x="654" y="1055"/>
                    </a:lnTo>
                    <a:lnTo>
                      <a:pt x="654" y="1043"/>
                    </a:lnTo>
                    <a:lnTo>
                      <a:pt x="643" y="1043"/>
                    </a:lnTo>
                    <a:lnTo>
                      <a:pt x="643" y="1032"/>
                    </a:lnTo>
                    <a:lnTo>
                      <a:pt x="631" y="1032"/>
                    </a:lnTo>
                    <a:lnTo>
                      <a:pt x="631" y="1026"/>
                    </a:lnTo>
                    <a:lnTo>
                      <a:pt x="631" y="1024"/>
                    </a:lnTo>
                    <a:lnTo>
                      <a:pt x="631" y="1020"/>
                    </a:lnTo>
                    <a:lnTo>
                      <a:pt x="629" y="1019"/>
                    </a:lnTo>
                    <a:lnTo>
                      <a:pt x="627" y="1017"/>
                    </a:lnTo>
                    <a:lnTo>
                      <a:pt x="624" y="1013"/>
                    </a:lnTo>
                    <a:lnTo>
                      <a:pt x="620" y="1009"/>
                    </a:lnTo>
                    <a:lnTo>
                      <a:pt x="620" y="1020"/>
                    </a:lnTo>
                    <a:lnTo>
                      <a:pt x="616" y="1020"/>
                    </a:lnTo>
                    <a:lnTo>
                      <a:pt x="614" y="1020"/>
                    </a:lnTo>
                    <a:lnTo>
                      <a:pt x="610" y="1020"/>
                    </a:lnTo>
                    <a:lnTo>
                      <a:pt x="608" y="1020"/>
                    </a:lnTo>
                    <a:lnTo>
                      <a:pt x="604" y="1020"/>
                    </a:lnTo>
                    <a:lnTo>
                      <a:pt x="602" y="1020"/>
                    </a:lnTo>
                    <a:lnTo>
                      <a:pt x="599" y="1020"/>
                    </a:lnTo>
                    <a:lnTo>
                      <a:pt x="597" y="1020"/>
                    </a:lnTo>
                    <a:lnTo>
                      <a:pt x="597" y="1015"/>
                    </a:lnTo>
                    <a:lnTo>
                      <a:pt x="597" y="1013"/>
                    </a:lnTo>
                    <a:lnTo>
                      <a:pt x="597" y="1009"/>
                    </a:lnTo>
                    <a:lnTo>
                      <a:pt x="599" y="1007"/>
                    </a:lnTo>
                    <a:lnTo>
                      <a:pt x="601" y="1005"/>
                    </a:lnTo>
                    <a:lnTo>
                      <a:pt x="604" y="1001"/>
                    </a:lnTo>
                    <a:lnTo>
                      <a:pt x="608" y="997"/>
                    </a:lnTo>
                    <a:lnTo>
                      <a:pt x="602" y="997"/>
                    </a:lnTo>
                    <a:lnTo>
                      <a:pt x="601" y="997"/>
                    </a:lnTo>
                    <a:lnTo>
                      <a:pt x="599" y="997"/>
                    </a:lnTo>
                    <a:lnTo>
                      <a:pt x="597" y="997"/>
                    </a:lnTo>
                    <a:lnTo>
                      <a:pt x="597" y="994"/>
                    </a:lnTo>
                    <a:lnTo>
                      <a:pt x="597" y="992"/>
                    </a:lnTo>
                    <a:lnTo>
                      <a:pt x="597" y="986"/>
                    </a:lnTo>
                    <a:lnTo>
                      <a:pt x="597" y="997"/>
                    </a:lnTo>
                    <a:lnTo>
                      <a:pt x="593" y="997"/>
                    </a:lnTo>
                    <a:lnTo>
                      <a:pt x="591" y="997"/>
                    </a:lnTo>
                    <a:lnTo>
                      <a:pt x="587" y="997"/>
                    </a:lnTo>
                    <a:lnTo>
                      <a:pt x="585" y="997"/>
                    </a:lnTo>
                    <a:lnTo>
                      <a:pt x="581" y="997"/>
                    </a:lnTo>
                    <a:lnTo>
                      <a:pt x="579" y="997"/>
                    </a:lnTo>
                    <a:lnTo>
                      <a:pt x="578" y="997"/>
                    </a:lnTo>
                    <a:lnTo>
                      <a:pt x="574" y="997"/>
                    </a:lnTo>
                    <a:lnTo>
                      <a:pt x="574" y="1001"/>
                    </a:lnTo>
                    <a:lnTo>
                      <a:pt x="574" y="1003"/>
                    </a:lnTo>
                    <a:lnTo>
                      <a:pt x="574" y="1007"/>
                    </a:lnTo>
                    <a:lnTo>
                      <a:pt x="574" y="1009"/>
                    </a:lnTo>
                    <a:lnTo>
                      <a:pt x="574" y="1013"/>
                    </a:lnTo>
                    <a:lnTo>
                      <a:pt x="574" y="1015"/>
                    </a:lnTo>
                    <a:lnTo>
                      <a:pt x="574" y="1019"/>
                    </a:lnTo>
                    <a:lnTo>
                      <a:pt x="574" y="1020"/>
                    </a:lnTo>
                    <a:lnTo>
                      <a:pt x="562" y="1020"/>
                    </a:lnTo>
                    <a:lnTo>
                      <a:pt x="568" y="1030"/>
                    </a:lnTo>
                    <a:lnTo>
                      <a:pt x="572" y="1038"/>
                    </a:lnTo>
                    <a:lnTo>
                      <a:pt x="578" y="1045"/>
                    </a:lnTo>
                    <a:lnTo>
                      <a:pt x="583" y="1051"/>
                    </a:lnTo>
                    <a:lnTo>
                      <a:pt x="589" y="1059"/>
                    </a:lnTo>
                    <a:lnTo>
                      <a:pt x="595" y="1065"/>
                    </a:lnTo>
                    <a:lnTo>
                      <a:pt x="601" y="1070"/>
                    </a:lnTo>
                    <a:lnTo>
                      <a:pt x="608" y="1078"/>
                    </a:lnTo>
                    <a:lnTo>
                      <a:pt x="608" y="1101"/>
                    </a:lnTo>
                    <a:lnTo>
                      <a:pt x="620" y="1113"/>
                    </a:lnTo>
                    <a:lnTo>
                      <a:pt x="631" y="1113"/>
                    </a:lnTo>
                    <a:lnTo>
                      <a:pt x="631" y="1124"/>
                    </a:lnTo>
                    <a:lnTo>
                      <a:pt x="635" y="1124"/>
                    </a:lnTo>
                    <a:lnTo>
                      <a:pt x="639" y="1124"/>
                    </a:lnTo>
                    <a:lnTo>
                      <a:pt x="645" y="1124"/>
                    </a:lnTo>
                    <a:lnTo>
                      <a:pt x="650" y="1124"/>
                    </a:lnTo>
                    <a:lnTo>
                      <a:pt x="652" y="1124"/>
                    </a:lnTo>
                    <a:lnTo>
                      <a:pt x="654" y="1124"/>
                    </a:lnTo>
                    <a:lnTo>
                      <a:pt x="650" y="1124"/>
                    </a:lnTo>
                    <a:lnTo>
                      <a:pt x="643" y="1124"/>
                    </a:lnTo>
                    <a:lnTo>
                      <a:pt x="643" y="1136"/>
                    </a:lnTo>
                    <a:lnTo>
                      <a:pt x="666" y="1136"/>
                    </a:lnTo>
                    <a:lnTo>
                      <a:pt x="666" y="1147"/>
                    </a:lnTo>
                    <a:lnTo>
                      <a:pt x="668" y="1147"/>
                    </a:lnTo>
                    <a:lnTo>
                      <a:pt x="672" y="1147"/>
                    </a:lnTo>
                    <a:lnTo>
                      <a:pt x="673" y="1147"/>
                    </a:lnTo>
                    <a:lnTo>
                      <a:pt x="677" y="1147"/>
                    </a:lnTo>
                    <a:lnTo>
                      <a:pt x="679" y="1147"/>
                    </a:lnTo>
                    <a:lnTo>
                      <a:pt x="683" y="1147"/>
                    </a:lnTo>
                    <a:lnTo>
                      <a:pt x="685" y="1147"/>
                    </a:lnTo>
                    <a:lnTo>
                      <a:pt x="689" y="1147"/>
                    </a:lnTo>
                    <a:lnTo>
                      <a:pt x="689" y="1159"/>
                    </a:lnTo>
                    <a:lnTo>
                      <a:pt x="700" y="1159"/>
                    </a:lnTo>
                    <a:lnTo>
                      <a:pt x="712" y="1182"/>
                    </a:lnTo>
                    <a:lnTo>
                      <a:pt x="700" y="1182"/>
                    </a:lnTo>
                    <a:lnTo>
                      <a:pt x="689" y="1182"/>
                    </a:lnTo>
                    <a:lnTo>
                      <a:pt x="689" y="1176"/>
                    </a:lnTo>
                    <a:lnTo>
                      <a:pt x="689" y="1174"/>
                    </a:lnTo>
                    <a:lnTo>
                      <a:pt x="689" y="1170"/>
                    </a:lnTo>
                    <a:lnTo>
                      <a:pt x="687" y="1170"/>
                    </a:lnTo>
                    <a:lnTo>
                      <a:pt x="685" y="1170"/>
                    </a:lnTo>
                    <a:lnTo>
                      <a:pt x="681" y="1170"/>
                    </a:lnTo>
                    <a:lnTo>
                      <a:pt x="677" y="1170"/>
                    </a:lnTo>
                    <a:lnTo>
                      <a:pt x="672" y="1170"/>
                    </a:lnTo>
                    <a:lnTo>
                      <a:pt x="668" y="1170"/>
                    </a:lnTo>
                    <a:lnTo>
                      <a:pt x="666" y="1170"/>
                    </a:lnTo>
                    <a:lnTo>
                      <a:pt x="664" y="1170"/>
                    </a:lnTo>
                    <a:lnTo>
                      <a:pt x="662" y="1172"/>
                    </a:lnTo>
                    <a:lnTo>
                      <a:pt x="660" y="1174"/>
                    </a:lnTo>
                    <a:lnTo>
                      <a:pt x="658" y="1178"/>
                    </a:lnTo>
                    <a:lnTo>
                      <a:pt x="654" y="1182"/>
                    </a:lnTo>
                    <a:lnTo>
                      <a:pt x="658" y="1185"/>
                    </a:lnTo>
                    <a:lnTo>
                      <a:pt x="662" y="1189"/>
                    </a:lnTo>
                    <a:lnTo>
                      <a:pt x="664" y="1193"/>
                    </a:lnTo>
                    <a:lnTo>
                      <a:pt x="666" y="1197"/>
                    </a:lnTo>
                    <a:lnTo>
                      <a:pt x="666" y="1201"/>
                    </a:lnTo>
                    <a:lnTo>
                      <a:pt x="666" y="1205"/>
                    </a:lnTo>
                    <a:lnTo>
                      <a:pt x="666" y="1210"/>
                    </a:lnTo>
                    <a:lnTo>
                      <a:pt x="666" y="1216"/>
                    </a:lnTo>
                    <a:lnTo>
                      <a:pt x="654" y="1216"/>
                    </a:lnTo>
                    <a:lnTo>
                      <a:pt x="654" y="1222"/>
                    </a:lnTo>
                    <a:lnTo>
                      <a:pt x="654" y="1228"/>
                    </a:lnTo>
                    <a:lnTo>
                      <a:pt x="656" y="1231"/>
                    </a:lnTo>
                    <a:lnTo>
                      <a:pt x="656" y="1235"/>
                    </a:lnTo>
                    <a:lnTo>
                      <a:pt x="654" y="1237"/>
                    </a:lnTo>
                    <a:lnTo>
                      <a:pt x="652" y="1237"/>
                    </a:lnTo>
                    <a:lnTo>
                      <a:pt x="649" y="1239"/>
                    </a:lnTo>
                    <a:lnTo>
                      <a:pt x="643" y="1239"/>
                    </a:lnTo>
                    <a:lnTo>
                      <a:pt x="631" y="1251"/>
                    </a:lnTo>
                    <a:lnTo>
                      <a:pt x="631" y="1245"/>
                    </a:lnTo>
                    <a:lnTo>
                      <a:pt x="631" y="1241"/>
                    </a:lnTo>
                    <a:lnTo>
                      <a:pt x="631" y="1239"/>
                    </a:lnTo>
                    <a:lnTo>
                      <a:pt x="633" y="1237"/>
                    </a:lnTo>
                    <a:lnTo>
                      <a:pt x="635" y="1237"/>
                    </a:lnTo>
                    <a:lnTo>
                      <a:pt x="637" y="1239"/>
                    </a:lnTo>
                    <a:lnTo>
                      <a:pt x="643" y="1239"/>
                    </a:lnTo>
                    <a:lnTo>
                      <a:pt x="643" y="1228"/>
                    </a:lnTo>
                    <a:lnTo>
                      <a:pt x="643" y="1216"/>
                    </a:lnTo>
                    <a:lnTo>
                      <a:pt x="643" y="1208"/>
                    </a:lnTo>
                    <a:lnTo>
                      <a:pt x="643" y="1201"/>
                    </a:lnTo>
                    <a:lnTo>
                      <a:pt x="643" y="1195"/>
                    </a:lnTo>
                    <a:lnTo>
                      <a:pt x="641" y="1189"/>
                    </a:lnTo>
                    <a:lnTo>
                      <a:pt x="639" y="1185"/>
                    </a:lnTo>
                    <a:lnTo>
                      <a:pt x="633" y="1184"/>
                    </a:lnTo>
                    <a:lnTo>
                      <a:pt x="627" y="1182"/>
                    </a:lnTo>
                    <a:lnTo>
                      <a:pt x="620" y="1182"/>
                    </a:lnTo>
                    <a:lnTo>
                      <a:pt x="620" y="1178"/>
                    </a:lnTo>
                    <a:lnTo>
                      <a:pt x="620" y="1176"/>
                    </a:lnTo>
                    <a:lnTo>
                      <a:pt x="620" y="1172"/>
                    </a:lnTo>
                    <a:lnTo>
                      <a:pt x="620" y="1170"/>
                    </a:lnTo>
                    <a:lnTo>
                      <a:pt x="620" y="1166"/>
                    </a:lnTo>
                    <a:lnTo>
                      <a:pt x="620" y="1164"/>
                    </a:lnTo>
                    <a:lnTo>
                      <a:pt x="620" y="1160"/>
                    </a:lnTo>
                    <a:lnTo>
                      <a:pt x="620" y="1159"/>
                    </a:lnTo>
                    <a:lnTo>
                      <a:pt x="597" y="1159"/>
                    </a:lnTo>
                    <a:lnTo>
                      <a:pt x="597" y="1153"/>
                    </a:lnTo>
                    <a:lnTo>
                      <a:pt x="595" y="1147"/>
                    </a:lnTo>
                    <a:lnTo>
                      <a:pt x="595" y="1143"/>
                    </a:lnTo>
                    <a:lnTo>
                      <a:pt x="593" y="1139"/>
                    </a:lnTo>
                    <a:lnTo>
                      <a:pt x="589" y="1137"/>
                    </a:lnTo>
                    <a:lnTo>
                      <a:pt x="585" y="1136"/>
                    </a:lnTo>
                    <a:lnTo>
                      <a:pt x="579" y="1136"/>
                    </a:lnTo>
                    <a:lnTo>
                      <a:pt x="574" y="1136"/>
                    </a:lnTo>
                    <a:lnTo>
                      <a:pt x="572" y="1132"/>
                    </a:lnTo>
                    <a:lnTo>
                      <a:pt x="568" y="1130"/>
                    </a:lnTo>
                    <a:lnTo>
                      <a:pt x="566" y="1126"/>
                    </a:lnTo>
                    <a:lnTo>
                      <a:pt x="562" y="1124"/>
                    </a:lnTo>
                    <a:lnTo>
                      <a:pt x="560" y="1120"/>
                    </a:lnTo>
                    <a:lnTo>
                      <a:pt x="556" y="1118"/>
                    </a:lnTo>
                    <a:lnTo>
                      <a:pt x="554" y="1114"/>
                    </a:lnTo>
                    <a:lnTo>
                      <a:pt x="551" y="1113"/>
                    </a:lnTo>
                    <a:lnTo>
                      <a:pt x="539" y="1113"/>
                    </a:lnTo>
                    <a:lnTo>
                      <a:pt x="539" y="1101"/>
                    </a:lnTo>
                    <a:lnTo>
                      <a:pt x="516" y="1078"/>
                    </a:lnTo>
                    <a:lnTo>
                      <a:pt x="505" y="1032"/>
                    </a:lnTo>
                    <a:lnTo>
                      <a:pt x="501" y="1032"/>
                    </a:lnTo>
                    <a:lnTo>
                      <a:pt x="497" y="1032"/>
                    </a:lnTo>
                    <a:lnTo>
                      <a:pt x="491" y="1032"/>
                    </a:lnTo>
                    <a:lnTo>
                      <a:pt x="487" y="1032"/>
                    </a:lnTo>
                    <a:lnTo>
                      <a:pt x="483" y="1032"/>
                    </a:lnTo>
                    <a:lnTo>
                      <a:pt x="480" y="1032"/>
                    </a:lnTo>
                    <a:lnTo>
                      <a:pt x="474" y="1032"/>
                    </a:lnTo>
                    <a:lnTo>
                      <a:pt x="470" y="1032"/>
                    </a:lnTo>
                    <a:lnTo>
                      <a:pt x="459" y="1043"/>
                    </a:lnTo>
                    <a:lnTo>
                      <a:pt x="447" y="1043"/>
                    </a:lnTo>
                    <a:lnTo>
                      <a:pt x="435" y="1055"/>
                    </a:lnTo>
                    <a:lnTo>
                      <a:pt x="432" y="1055"/>
                    </a:lnTo>
                    <a:lnTo>
                      <a:pt x="428" y="1055"/>
                    </a:lnTo>
                    <a:lnTo>
                      <a:pt x="426" y="1055"/>
                    </a:lnTo>
                    <a:lnTo>
                      <a:pt x="424" y="1055"/>
                    </a:lnTo>
                    <a:lnTo>
                      <a:pt x="424" y="1057"/>
                    </a:lnTo>
                    <a:lnTo>
                      <a:pt x="424" y="1059"/>
                    </a:lnTo>
                    <a:lnTo>
                      <a:pt x="424" y="1061"/>
                    </a:lnTo>
                    <a:lnTo>
                      <a:pt x="424" y="1066"/>
                    </a:lnTo>
                    <a:lnTo>
                      <a:pt x="420" y="1066"/>
                    </a:lnTo>
                    <a:lnTo>
                      <a:pt x="416" y="1066"/>
                    </a:lnTo>
                    <a:lnTo>
                      <a:pt x="414" y="1066"/>
                    </a:lnTo>
                    <a:lnTo>
                      <a:pt x="412" y="1066"/>
                    </a:lnTo>
                    <a:lnTo>
                      <a:pt x="412" y="1065"/>
                    </a:lnTo>
                    <a:lnTo>
                      <a:pt x="412" y="1063"/>
                    </a:lnTo>
                    <a:lnTo>
                      <a:pt x="412" y="1061"/>
                    </a:lnTo>
                    <a:lnTo>
                      <a:pt x="412" y="1055"/>
                    </a:lnTo>
                    <a:lnTo>
                      <a:pt x="409" y="1055"/>
                    </a:lnTo>
                    <a:lnTo>
                      <a:pt x="405" y="1055"/>
                    </a:lnTo>
                    <a:lnTo>
                      <a:pt x="403" y="1055"/>
                    </a:lnTo>
                    <a:lnTo>
                      <a:pt x="401" y="1053"/>
                    </a:lnTo>
                    <a:lnTo>
                      <a:pt x="399" y="1053"/>
                    </a:lnTo>
                    <a:lnTo>
                      <a:pt x="397" y="1051"/>
                    </a:lnTo>
                    <a:lnTo>
                      <a:pt x="393" y="1047"/>
                    </a:lnTo>
                    <a:lnTo>
                      <a:pt x="389" y="1043"/>
                    </a:lnTo>
                    <a:lnTo>
                      <a:pt x="388" y="1043"/>
                    </a:lnTo>
                    <a:lnTo>
                      <a:pt x="384" y="1043"/>
                    </a:lnTo>
                    <a:lnTo>
                      <a:pt x="382" y="1043"/>
                    </a:lnTo>
                    <a:lnTo>
                      <a:pt x="378" y="1043"/>
                    </a:lnTo>
                    <a:lnTo>
                      <a:pt x="376" y="1043"/>
                    </a:lnTo>
                    <a:lnTo>
                      <a:pt x="372" y="1043"/>
                    </a:lnTo>
                    <a:lnTo>
                      <a:pt x="370" y="1043"/>
                    </a:lnTo>
                    <a:lnTo>
                      <a:pt x="366" y="1043"/>
                    </a:lnTo>
                    <a:lnTo>
                      <a:pt x="366" y="1032"/>
                    </a:lnTo>
                    <a:lnTo>
                      <a:pt x="363" y="1036"/>
                    </a:lnTo>
                    <a:lnTo>
                      <a:pt x="361" y="1040"/>
                    </a:lnTo>
                    <a:lnTo>
                      <a:pt x="359" y="1042"/>
                    </a:lnTo>
                    <a:lnTo>
                      <a:pt x="357" y="1042"/>
                    </a:lnTo>
                    <a:lnTo>
                      <a:pt x="355" y="1043"/>
                    </a:lnTo>
                    <a:lnTo>
                      <a:pt x="353" y="1043"/>
                    </a:lnTo>
                    <a:lnTo>
                      <a:pt x="349" y="1043"/>
                    </a:lnTo>
                    <a:lnTo>
                      <a:pt x="345" y="1043"/>
                    </a:lnTo>
                    <a:lnTo>
                      <a:pt x="345" y="1047"/>
                    </a:lnTo>
                    <a:lnTo>
                      <a:pt x="345" y="1053"/>
                    </a:lnTo>
                    <a:lnTo>
                      <a:pt x="345" y="1057"/>
                    </a:lnTo>
                    <a:lnTo>
                      <a:pt x="345" y="1061"/>
                    </a:lnTo>
                    <a:lnTo>
                      <a:pt x="345" y="1065"/>
                    </a:lnTo>
                    <a:lnTo>
                      <a:pt x="345" y="1068"/>
                    </a:lnTo>
                    <a:lnTo>
                      <a:pt x="345" y="1074"/>
                    </a:lnTo>
                    <a:lnTo>
                      <a:pt x="345" y="1078"/>
                    </a:lnTo>
                    <a:lnTo>
                      <a:pt x="341" y="1080"/>
                    </a:lnTo>
                    <a:lnTo>
                      <a:pt x="340" y="1084"/>
                    </a:lnTo>
                    <a:lnTo>
                      <a:pt x="336" y="1086"/>
                    </a:lnTo>
                    <a:lnTo>
                      <a:pt x="334" y="1090"/>
                    </a:lnTo>
                    <a:lnTo>
                      <a:pt x="330" y="1091"/>
                    </a:lnTo>
                    <a:lnTo>
                      <a:pt x="328" y="1095"/>
                    </a:lnTo>
                    <a:lnTo>
                      <a:pt x="324" y="1097"/>
                    </a:lnTo>
                    <a:lnTo>
                      <a:pt x="322" y="1101"/>
                    </a:lnTo>
                    <a:lnTo>
                      <a:pt x="311" y="1101"/>
                    </a:lnTo>
                    <a:lnTo>
                      <a:pt x="303" y="1101"/>
                    </a:lnTo>
                    <a:lnTo>
                      <a:pt x="295" y="1101"/>
                    </a:lnTo>
                    <a:lnTo>
                      <a:pt x="290" y="1103"/>
                    </a:lnTo>
                    <a:lnTo>
                      <a:pt x="284" y="1107"/>
                    </a:lnTo>
                    <a:lnTo>
                      <a:pt x="278" y="1111"/>
                    </a:lnTo>
                    <a:lnTo>
                      <a:pt x="272" y="1116"/>
                    </a:lnTo>
                    <a:lnTo>
                      <a:pt x="265" y="1124"/>
                    </a:lnTo>
                    <a:lnTo>
                      <a:pt x="253" y="1124"/>
                    </a:lnTo>
                    <a:lnTo>
                      <a:pt x="253" y="1136"/>
                    </a:lnTo>
                    <a:lnTo>
                      <a:pt x="247" y="1141"/>
                    </a:lnTo>
                    <a:lnTo>
                      <a:pt x="244" y="1143"/>
                    </a:lnTo>
                    <a:lnTo>
                      <a:pt x="242" y="1147"/>
                    </a:lnTo>
                    <a:lnTo>
                      <a:pt x="242" y="1151"/>
                    </a:lnTo>
                    <a:lnTo>
                      <a:pt x="240" y="1153"/>
                    </a:lnTo>
                    <a:lnTo>
                      <a:pt x="242" y="1157"/>
                    </a:lnTo>
                    <a:lnTo>
                      <a:pt x="242" y="1162"/>
                    </a:lnTo>
                    <a:lnTo>
                      <a:pt x="242" y="1170"/>
                    </a:lnTo>
                    <a:lnTo>
                      <a:pt x="253" y="1170"/>
                    </a:lnTo>
                    <a:lnTo>
                      <a:pt x="247" y="1174"/>
                    </a:lnTo>
                    <a:lnTo>
                      <a:pt x="244" y="1178"/>
                    </a:lnTo>
                    <a:lnTo>
                      <a:pt x="240" y="1182"/>
                    </a:lnTo>
                    <a:lnTo>
                      <a:pt x="236" y="1185"/>
                    </a:lnTo>
                    <a:lnTo>
                      <a:pt x="234" y="1189"/>
                    </a:lnTo>
                    <a:lnTo>
                      <a:pt x="232" y="1193"/>
                    </a:lnTo>
                    <a:lnTo>
                      <a:pt x="230" y="1199"/>
                    </a:lnTo>
                    <a:lnTo>
                      <a:pt x="230" y="1205"/>
                    </a:lnTo>
                    <a:lnTo>
                      <a:pt x="219" y="1205"/>
                    </a:lnTo>
                    <a:lnTo>
                      <a:pt x="213" y="1208"/>
                    </a:lnTo>
                    <a:lnTo>
                      <a:pt x="209" y="1212"/>
                    </a:lnTo>
                    <a:lnTo>
                      <a:pt x="205" y="1214"/>
                    </a:lnTo>
                    <a:lnTo>
                      <a:pt x="203" y="1214"/>
                    </a:lnTo>
                    <a:lnTo>
                      <a:pt x="199" y="1216"/>
                    </a:lnTo>
                    <a:lnTo>
                      <a:pt x="196" y="1216"/>
                    </a:lnTo>
                    <a:lnTo>
                      <a:pt x="190" y="1216"/>
                    </a:lnTo>
                    <a:lnTo>
                      <a:pt x="184" y="1216"/>
                    </a:lnTo>
                    <a:lnTo>
                      <a:pt x="184" y="1228"/>
                    </a:lnTo>
                    <a:lnTo>
                      <a:pt x="176" y="1228"/>
                    </a:lnTo>
                    <a:lnTo>
                      <a:pt x="171" y="1228"/>
                    </a:lnTo>
                    <a:lnTo>
                      <a:pt x="165" y="1228"/>
                    </a:lnTo>
                    <a:lnTo>
                      <a:pt x="159" y="1228"/>
                    </a:lnTo>
                    <a:lnTo>
                      <a:pt x="153" y="1226"/>
                    </a:lnTo>
                    <a:lnTo>
                      <a:pt x="150" y="1224"/>
                    </a:lnTo>
                    <a:lnTo>
                      <a:pt x="144" y="1220"/>
                    </a:lnTo>
                    <a:lnTo>
                      <a:pt x="138" y="1216"/>
                    </a:lnTo>
                    <a:lnTo>
                      <a:pt x="132" y="1220"/>
                    </a:lnTo>
                    <a:lnTo>
                      <a:pt x="125" y="1224"/>
                    </a:lnTo>
                    <a:lnTo>
                      <a:pt x="119" y="1226"/>
                    </a:lnTo>
                    <a:lnTo>
                      <a:pt x="111" y="1228"/>
                    </a:lnTo>
                    <a:lnTo>
                      <a:pt x="103" y="1228"/>
                    </a:lnTo>
                    <a:lnTo>
                      <a:pt x="96" y="1228"/>
                    </a:lnTo>
                    <a:lnTo>
                      <a:pt x="88" y="1228"/>
                    </a:lnTo>
                    <a:lnTo>
                      <a:pt x="80" y="1228"/>
                    </a:lnTo>
                    <a:lnTo>
                      <a:pt x="69" y="1216"/>
                    </a:lnTo>
                    <a:lnTo>
                      <a:pt x="69" y="1205"/>
                    </a:lnTo>
                    <a:lnTo>
                      <a:pt x="61" y="1197"/>
                    </a:lnTo>
                    <a:lnTo>
                      <a:pt x="55" y="1189"/>
                    </a:lnTo>
                    <a:lnTo>
                      <a:pt x="52" y="1185"/>
                    </a:lnTo>
                    <a:lnTo>
                      <a:pt x="48" y="1184"/>
                    </a:lnTo>
                    <a:lnTo>
                      <a:pt x="44" y="1182"/>
                    </a:lnTo>
                    <a:lnTo>
                      <a:pt x="40" y="1182"/>
                    </a:lnTo>
                    <a:lnTo>
                      <a:pt x="32" y="1182"/>
                    </a:lnTo>
                    <a:lnTo>
                      <a:pt x="23" y="1182"/>
                    </a:lnTo>
                    <a:lnTo>
                      <a:pt x="0" y="1182"/>
                    </a:lnTo>
                    <a:lnTo>
                      <a:pt x="11" y="1182"/>
                    </a:lnTo>
                    <a:lnTo>
                      <a:pt x="11" y="1170"/>
                    </a:lnTo>
                    <a:lnTo>
                      <a:pt x="17" y="1164"/>
                    </a:lnTo>
                    <a:lnTo>
                      <a:pt x="21" y="1159"/>
                    </a:lnTo>
                    <a:lnTo>
                      <a:pt x="23" y="1153"/>
                    </a:lnTo>
                    <a:lnTo>
                      <a:pt x="23" y="1149"/>
                    </a:lnTo>
                    <a:lnTo>
                      <a:pt x="25" y="1143"/>
                    </a:lnTo>
                    <a:lnTo>
                      <a:pt x="23" y="1137"/>
                    </a:lnTo>
                    <a:lnTo>
                      <a:pt x="23" y="1132"/>
                    </a:lnTo>
                    <a:lnTo>
                      <a:pt x="23" y="1124"/>
                    </a:lnTo>
                    <a:lnTo>
                      <a:pt x="23" y="1136"/>
                    </a:lnTo>
                    <a:lnTo>
                      <a:pt x="17" y="1136"/>
                    </a:lnTo>
                    <a:lnTo>
                      <a:pt x="13" y="1136"/>
                    </a:lnTo>
                    <a:lnTo>
                      <a:pt x="11" y="1134"/>
                    </a:lnTo>
                    <a:lnTo>
                      <a:pt x="9" y="1132"/>
                    </a:lnTo>
                    <a:lnTo>
                      <a:pt x="9" y="1130"/>
                    </a:lnTo>
                    <a:lnTo>
                      <a:pt x="11" y="1126"/>
                    </a:lnTo>
                    <a:lnTo>
                      <a:pt x="11" y="1120"/>
                    </a:lnTo>
                    <a:lnTo>
                      <a:pt x="11" y="1113"/>
                    </a:lnTo>
                    <a:lnTo>
                      <a:pt x="11" y="1101"/>
                    </a:lnTo>
                    <a:lnTo>
                      <a:pt x="19" y="1093"/>
                    </a:lnTo>
                    <a:lnTo>
                      <a:pt x="27" y="1088"/>
                    </a:lnTo>
                    <a:lnTo>
                      <a:pt x="32" y="1082"/>
                    </a:lnTo>
                    <a:lnTo>
                      <a:pt x="36" y="1076"/>
                    </a:lnTo>
                    <a:lnTo>
                      <a:pt x="40" y="1070"/>
                    </a:lnTo>
                    <a:lnTo>
                      <a:pt x="44" y="1063"/>
                    </a:lnTo>
                    <a:lnTo>
                      <a:pt x="46" y="1055"/>
                    </a:lnTo>
                    <a:lnTo>
                      <a:pt x="46" y="1043"/>
                    </a:lnTo>
                    <a:lnTo>
                      <a:pt x="52" y="1034"/>
                    </a:lnTo>
                    <a:lnTo>
                      <a:pt x="54" y="1024"/>
                    </a:lnTo>
                    <a:lnTo>
                      <a:pt x="55" y="1017"/>
                    </a:lnTo>
                    <a:lnTo>
                      <a:pt x="57" y="1009"/>
                    </a:lnTo>
                    <a:lnTo>
                      <a:pt x="57" y="1003"/>
                    </a:lnTo>
                    <a:lnTo>
                      <a:pt x="57" y="994"/>
                    </a:lnTo>
                    <a:lnTo>
                      <a:pt x="57" y="986"/>
                    </a:lnTo>
                    <a:lnTo>
                      <a:pt x="57" y="974"/>
                    </a:lnTo>
                    <a:lnTo>
                      <a:pt x="103" y="974"/>
                    </a:lnTo>
                    <a:lnTo>
                      <a:pt x="115" y="986"/>
                    </a:lnTo>
                    <a:lnTo>
                      <a:pt x="138" y="986"/>
                    </a:lnTo>
                    <a:lnTo>
                      <a:pt x="150" y="997"/>
                    </a:lnTo>
                    <a:lnTo>
                      <a:pt x="155" y="997"/>
                    </a:lnTo>
                    <a:lnTo>
                      <a:pt x="161" y="999"/>
                    </a:lnTo>
                    <a:lnTo>
                      <a:pt x="167" y="1001"/>
                    </a:lnTo>
                    <a:lnTo>
                      <a:pt x="173" y="1003"/>
                    </a:lnTo>
                    <a:lnTo>
                      <a:pt x="178" y="1005"/>
                    </a:lnTo>
                    <a:lnTo>
                      <a:pt x="182" y="1007"/>
                    </a:lnTo>
                    <a:lnTo>
                      <a:pt x="188" y="1009"/>
                    </a:lnTo>
                    <a:lnTo>
                      <a:pt x="196" y="1009"/>
                    </a:lnTo>
                    <a:lnTo>
                      <a:pt x="207" y="1020"/>
                    </a:lnTo>
                    <a:lnTo>
                      <a:pt x="230" y="1020"/>
                    </a:lnTo>
                    <a:lnTo>
                      <a:pt x="240" y="1011"/>
                    </a:lnTo>
                    <a:lnTo>
                      <a:pt x="247" y="999"/>
                    </a:lnTo>
                    <a:lnTo>
                      <a:pt x="253" y="990"/>
                    </a:lnTo>
                    <a:lnTo>
                      <a:pt x="257" y="978"/>
                    </a:lnTo>
                    <a:lnTo>
                      <a:pt x="261" y="967"/>
                    </a:lnTo>
                    <a:lnTo>
                      <a:pt x="263" y="955"/>
                    </a:lnTo>
                    <a:lnTo>
                      <a:pt x="265" y="942"/>
                    </a:lnTo>
                    <a:lnTo>
                      <a:pt x="265" y="928"/>
                    </a:lnTo>
                    <a:lnTo>
                      <a:pt x="259" y="923"/>
                    </a:lnTo>
                    <a:lnTo>
                      <a:pt x="255" y="919"/>
                    </a:lnTo>
                    <a:lnTo>
                      <a:pt x="253" y="913"/>
                    </a:lnTo>
                    <a:lnTo>
                      <a:pt x="253" y="907"/>
                    </a:lnTo>
                    <a:lnTo>
                      <a:pt x="251" y="901"/>
                    </a:lnTo>
                    <a:lnTo>
                      <a:pt x="253" y="896"/>
                    </a:lnTo>
                    <a:lnTo>
                      <a:pt x="253" y="890"/>
                    </a:lnTo>
                    <a:lnTo>
                      <a:pt x="253" y="882"/>
                    </a:lnTo>
                    <a:lnTo>
                      <a:pt x="247" y="882"/>
                    </a:lnTo>
                    <a:lnTo>
                      <a:pt x="242" y="880"/>
                    </a:lnTo>
                    <a:lnTo>
                      <a:pt x="238" y="878"/>
                    </a:lnTo>
                    <a:lnTo>
                      <a:pt x="234" y="877"/>
                    </a:lnTo>
                    <a:lnTo>
                      <a:pt x="230" y="873"/>
                    </a:lnTo>
                    <a:lnTo>
                      <a:pt x="226" y="869"/>
                    </a:lnTo>
                    <a:lnTo>
                      <a:pt x="222" y="865"/>
                    </a:lnTo>
                    <a:lnTo>
                      <a:pt x="219" y="859"/>
                    </a:lnTo>
                    <a:lnTo>
                      <a:pt x="207" y="848"/>
                    </a:lnTo>
                    <a:lnTo>
                      <a:pt x="196" y="848"/>
                    </a:lnTo>
                    <a:lnTo>
                      <a:pt x="207" y="848"/>
                    </a:lnTo>
                    <a:lnTo>
                      <a:pt x="207" y="842"/>
                    </a:lnTo>
                    <a:lnTo>
                      <a:pt x="207" y="838"/>
                    </a:lnTo>
                    <a:lnTo>
                      <a:pt x="209" y="836"/>
                    </a:lnTo>
                    <a:lnTo>
                      <a:pt x="213" y="836"/>
                    </a:lnTo>
                    <a:lnTo>
                      <a:pt x="217" y="836"/>
                    </a:lnTo>
                    <a:lnTo>
                      <a:pt x="222" y="836"/>
                    </a:lnTo>
                    <a:lnTo>
                      <a:pt x="230" y="836"/>
                    </a:lnTo>
                    <a:lnTo>
                      <a:pt x="253" y="848"/>
                    </a:lnTo>
                    <a:lnTo>
                      <a:pt x="257" y="848"/>
                    </a:lnTo>
                    <a:lnTo>
                      <a:pt x="261" y="848"/>
                    </a:lnTo>
                    <a:lnTo>
                      <a:pt x="265" y="848"/>
                    </a:lnTo>
                    <a:lnTo>
                      <a:pt x="270" y="848"/>
                    </a:lnTo>
                    <a:lnTo>
                      <a:pt x="274" y="848"/>
                    </a:lnTo>
                    <a:lnTo>
                      <a:pt x="278" y="848"/>
                    </a:lnTo>
                    <a:lnTo>
                      <a:pt x="282" y="848"/>
                    </a:lnTo>
                    <a:lnTo>
                      <a:pt x="288" y="848"/>
                    </a:lnTo>
                    <a:lnTo>
                      <a:pt x="276" y="848"/>
                    </a:lnTo>
                    <a:lnTo>
                      <a:pt x="276" y="815"/>
                    </a:lnTo>
                    <a:lnTo>
                      <a:pt x="288" y="827"/>
                    </a:lnTo>
                    <a:lnTo>
                      <a:pt x="292" y="831"/>
                    </a:lnTo>
                    <a:lnTo>
                      <a:pt x="295" y="834"/>
                    </a:lnTo>
                    <a:lnTo>
                      <a:pt x="299" y="836"/>
                    </a:lnTo>
                    <a:lnTo>
                      <a:pt x="303" y="836"/>
                    </a:lnTo>
                    <a:lnTo>
                      <a:pt x="307" y="838"/>
                    </a:lnTo>
                    <a:lnTo>
                      <a:pt x="311" y="838"/>
                    </a:lnTo>
                    <a:lnTo>
                      <a:pt x="315" y="838"/>
                    </a:lnTo>
                    <a:lnTo>
                      <a:pt x="322" y="836"/>
                    </a:lnTo>
                    <a:lnTo>
                      <a:pt x="334" y="827"/>
                    </a:lnTo>
                    <a:lnTo>
                      <a:pt x="338" y="827"/>
                    </a:lnTo>
                    <a:lnTo>
                      <a:pt x="341" y="827"/>
                    </a:lnTo>
                    <a:lnTo>
                      <a:pt x="343" y="827"/>
                    </a:lnTo>
                    <a:lnTo>
                      <a:pt x="343" y="825"/>
                    </a:lnTo>
                    <a:lnTo>
                      <a:pt x="345" y="825"/>
                    </a:lnTo>
                    <a:lnTo>
                      <a:pt x="345" y="823"/>
                    </a:lnTo>
                    <a:lnTo>
                      <a:pt x="345" y="819"/>
                    </a:lnTo>
                    <a:lnTo>
                      <a:pt x="345" y="815"/>
                    </a:lnTo>
                    <a:lnTo>
                      <a:pt x="355" y="781"/>
                    </a:lnTo>
                    <a:lnTo>
                      <a:pt x="366" y="781"/>
                    </a:lnTo>
                    <a:lnTo>
                      <a:pt x="366" y="769"/>
                    </a:lnTo>
                    <a:lnTo>
                      <a:pt x="378" y="735"/>
                    </a:lnTo>
                    <a:lnTo>
                      <a:pt x="374" y="729"/>
                    </a:lnTo>
                    <a:lnTo>
                      <a:pt x="370" y="725"/>
                    </a:lnTo>
                    <a:lnTo>
                      <a:pt x="366" y="723"/>
                    </a:lnTo>
                    <a:lnTo>
                      <a:pt x="363" y="723"/>
                    </a:lnTo>
                    <a:lnTo>
                      <a:pt x="361" y="721"/>
                    </a:lnTo>
                    <a:lnTo>
                      <a:pt x="357" y="723"/>
                    </a:lnTo>
                    <a:lnTo>
                      <a:pt x="351" y="723"/>
                    </a:lnTo>
                    <a:lnTo>
                      <a:pt x="345" y="723"/>
                    </a:lnTo>
                    <a:lnTo>
                      <a:pt x="345" y="712"/>
                    </a:lnTo>
                    <a:lnTo>
                      <a:pt x="351" y="712"/>
                    </a:lnTo>
                    <a:lnTo>
                      <a:pt x="355" y="712"/>
                    </a:lnTo>
                    <a:lnTo>
                      <a:pt x="357" y="710"/>
                    </a:lnTo>
                    <a:lnTo>
                      <a:pt x="357" y="708"/>
                    </a:lnTo>
                    <a:lnTo>
                      <a:pt x="357" y="706"/>
                    </a:lnTo>
                    <a:lnTo>
                      <a:pt x="357" y="702"/>
                    </a:lnTo>
                    <a:lnTo>
                      <a:pt x="357" y="696"/>
                    </a:lnTo>
                    <a:lnTo>
                      <a:pt x="355" y="689"/>
                    </a:lnTo>
                    <a:lnTo>
                      <a:pt x="345" y="677"/>
                    </a:lnTo>
                    <a:lnTo>
                      <a:pt x="345" y="666"/>
                    </a:lnTo>
                    <a:lnTo>
                      <a:pt x="334" y="654"/>
                    </a:lnTo>
                    <a:lnTo>
                      <a:pt x="334" y="608"/>
                    </a:lnTo>
                    <a:lnTo>
                      <a:pt x="322" y="596"/>
                    </a:lnTo>
                    <a:lnTo>
                      <a:pt x="322" y="585"/>
                    </a:lnTo>
                    <a:lnTo>
                      <a:pt x="334" y="573"/>
                    </a:lnTo>
                    <a:lnTo>
                      <a:pt x="345" y="573"/>
                    </a:lnTo>
                    <a:lnTo>
                      <a:pt x="345" y="562"/>
                    </a:lnTo>
                    <a:lnTo>
                      <a:pt x="355" y="550"/>
                    </a:lnTo>
                    <a:lnTo>
                      <a:pt x="345" y="550"/>
                    </a:lnTo>
                    <a:lnTo>
                      <a:pt x="340" y="547"/>
                    </a:lnTo>
                    <a:lnTo>
                      <a:pt x="336" y="543"/>
                    </a:lnTo>
                    <a:lnTo>
                      <a:pt x="332" y="541"/>
                    </a:lnTo>
                    <a:lnTo>
                      <a:pt x="328" y="539"/>
                    </a:lnTo>
                    <a:lnTo>
                      <a:pt x="324" y="539"/>
                    </a:lnTo>
                    <a:lnTo>
                      <a:pt x="320" y="539"/>
                    </a:lnTo>
                    <a:lnTo>
                      <a:pt x="316" y="539"/>
                    </a:lnTo>
                    <a:lnTo>
                      <a:pt x="311" y="539"/>
                    </a:lnTo>
                    <a:lnTo>
                      <a:pt x="322" y="527"/>
                    </a:lnTo>
                    <a:lnTo>
                      <a:pt x="345" y="527"/>
                    </a:lnTo>
                    <a:lnTo>
                      <a:pt x="345" y="516"/>
                    </a:lnTo>
                    <a:lnTo>
                      <a:pt x="334" y="504"/>
                    </a:lnTo>
                    <a:lnTo>
                      <a:pt x="311" y="504"/>
                    </a:lnTo>
                    <a:close/>
                  </a:path>
                </a:pathLst>
              </a:custGeom>
              <a:solidFill>
                <a:srgbClr val="C0C0C0"/>
              </a:solidFill>
              <a:ln w="9525">
                <a:noFill/>
                <a:round/>
                <a:headEnd/>
                <a:tailEnd/>
              </a:ln>
            </p:spPr>
            <p:txBody>
              <a:bodyPr/>
              <a:lstStyle/>
              <a:p>
                <a:pPr algn="l"/>
                <a:endParaRPr lang="en-US" sz="2000"/>
              </a:p>
            </p:txBody>
          </p:sp>
          <p:sp>
            <p:nvSpPr>
              <p:cNvPr id="805897" name="Freeform 9"/>
              <p:cNvSpPr>
                <a:spLocks/>
              </p:cNvSpPr>
              <p:nvPr/>
            </p:nvSpPr>
            <p:spPr bwMode="auto">
              <a:xfrm>
                <a:off x="371" y="1466"/>
                <a:ext cx="127" cy="116"/>
              </a:xfrm>
              <a:custGeom>
                <a:avLst/>
                <a:gdLst>
                  <a:gd name="T0" fmla="*/ 112 w 127"/>
                  <a:gd name="T1" fmla="*/ 12 h 116"/>
                  <a:gd name="T2" fmla="*/ 123 w 127"/>
                  <a:gd name="T3" fmla="*/ 18 h 116"/>
                  <a:gd name="T4" fmla="*/ 127 w 127"/>
                  <a:gd name="T5" fmla="*/ 27 h 116"/>
                  <a:gd name="T6" fmla="*/ 127 w 127"/>
                  <a:gd name="T7" fmla="*/ 39 h 116"/>
                  <a:gd name="T8" fmla="*/ 121 w 127"/>
                  <a:gd name="T9" fmla="*/ 46 h 116"/>
                  <a:gd name="T10" fmla="*/ 116 w 127"/>
                  <a:gd name="T11" fmla="*/ 46 h 116"/>
                  <a:gd name="T12" fmla="*/ 112 w 127"/>
                  <a:gd name="T13" fmla="*/ 48 h 116"/>
                  <a:gd name="T14" fmla="*/ 108 w 127"/>
                  <a:gd name="T15" fmla="*/ 54 h 116"/>
                  <a:gd name="T16" fmla="*/ 104 w 127"/>
                  <a:gd name="T17" fmla="*/ 68 h 116"/>
                  <a:gd name="T18" fmla="*/ 102 w 127"/>
                  <a:gd name="T19" fmla="*/ 83 h 116"/>
                  <a:gd name="T20" fmla="*/ 96 w 127"/>
                  <a:gd name="T21" fmla="*/ 94 h 116"/>
                  <a:gd name="T22" fmla="*/ 87 w 127"/>
                  <a:gd name="T23" fmla="*/ 108 h 116"/>
                  <a:gd name="T24" fmla="*/ 81 w 127"/>
                  <a:gd name="T25" fmla="*/ 104 h 116"/>
                  <a:gd name="T26" fmla="*/ 35 w 127"/>
                  <a:gd name="T27" fmla="*/ 116 h 116"/>
                  <a:gd name="T28" fmla="*/ 12 w 127"/>
                  <a:gd name="T29" fmla="*/ 110 h 116"/>
                  <a:gd name="T30" fmla="*/ 12 w 127"/>
                  <a:gd name="T31" fmla="*/ 104 h 116"/>
                  <a:gd name="T32" fmla="*/ 10 w 127"/>
                  <a:gd name="T33" fmla="*/ 104 h 116"/>
                  <a:gd name="T34" fmla="*/ 6 w 127"/>
                  <a:gd name="T35" fmla="*/ 104 h 116"/>
                  <a:gd name="T36" fmla="*/ 0 w 127"/>
                  <a:gd name="T37" fmla="*/ 81 h 116"/>
                  <a:gd name="T38" fmla="*/ 8 w 127"/>
                  <a:gd name="T39" fmla="*/ 81 h 116"/>
                  <a:gd name="T40" fmla="*/ 18 w 127"/>
                  <a:gd name="T41" fmla="*/ 81 h 116"/>
                  <a:gd name="T42" fmla="*/ 25 w 127"/>
                  <a:gd name="T43" fmla="*/ 81 h 116"/>
                  <a:gd name="T44" fmla="*/ 35 w 127"/>
                  <a:gd name="T45" fmla="*/ 81 h 116"/>
                  <a:gd name="T46" fmla="*/ 43 w 127"/>
                  <a:gd name="T47" fmla="*/ 73 h 116"/>
                  <a:gd name="T48" fmla="*/ 47 w 127"/>
                  <a:gd name="T49" fmla="*/ 70 h 116"/>
                  <a:gd name="T50" fmla="*/ 45 w 127"/>
                  <a:gd name="T51" fmla="*/ 70 h 116"/>
                  <a:gd name="T52" fmla="*/ 35 w 127"/>
                  <a:gd name="T53" fmla="*/ 70 h 116"/>
                  <a:gd name="T54" fmla="*/ 24 w 127"/>
                  <a:gd name="T55" fmla="*/ 35 h 116"/>
                  <a:gd name="T56" fmla="*/ 35 w 127"/>
                  <a:gd name="T57" fmla="*/ 23 h 116"/>
                  <a:gd name="T58" fmla="*/ 47 w 127"/>
                  <a:gd name="T59" fmla="*/ 23 h 116"/>
                  <a:gd name="T60" fmla="*/ 54 w 127"/>
                  <a:gd name="T61" fmla="*/ 23 h 116"/>
                  <a:gd name="T62" fmla="*/ 60 w 127"/>
                  <a:gd name="T63" fmla="*/ 27 h 116"/>
                  <a:gd name="T64" fmla="*/ 70 w 127"/>
                  <a:gd name="T65" fmla="*/ 35 h 116"/>
                  <a:gd name="T66" fmla="*/ 70 w 127"/>
                  <a:gd name="T67" fmla="*/ 16 h 116"/>
                  <a:gd name="T68" fmla="*/ 75 w 127"/>
                  <a:gd name="T69" fmla="*/ 4 h 116"/>
                  <a:gd name="T70" fmla="*/ 83 w 127"/>
                  <a:gd name="T71" fmla="*/ 0 h 116"/>
                  <a:gd name="T72" fmla="*/ 96 w 127"/>
                  <a:gd name="T73" fmla="*/ 0 h 116"/>
                  <a:gd name="T74" fmla="*/ 104 w 127"/>
                  <a:gd name="T75" fmla="*/ 12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6"/>
                  <a:gd name="T116" fmla="*/ 127 w 127"/>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6">
                    <a:moveTo>
                      <a:pt x="104" y="12"/>
                    </a:moveTo>
                    <a:lnTo>
                      <a:pt x="112" y="12"/>
                    </a:lnTo>
                    <a:lnTo>
                      <a:pt x="118" y="14"/>
                    </a:lnTo>
                    <a:lnTo>
                      <a:pt x="123" y="18"/>
                    </a:lnTo>
                    <a:lnTo>
                      <a:pt x="125" y="22"/>
                    </a:lnTo>
                    <a:lnTo>
                      <a:pt x="127" y="27"/>
                    </a:lnTo>
                    <a:lnTo>
                      <a:pt x="127" y="33"/>
                    </a:lnTo>
                    <a:lnTo>
                      <a:pt x="127" y="39"/>
                    </a:lnTo>
                    <a:lnTo>
                      <a:pt x="127" y="46"/>
                    </a:lnTo>
                    <a:lnTo>
                      <a:pt x="121" y="46"/>
                    </a:lnTo>
                    <a:lnTo>
                      <a:pt x="118" y="46"/>
                    </a:lnTo>
                    <a:lnTo>
                      <a:pt x="116" y="46"/>
                    </a:lnTo>
                    <a:lnTo>
                      <a:pt x="114" y="46"/>
                    </a:lnTo>
                    <a:lnTo>
                      <a:pt x="112" y="48"/>
                    </a:lnTo>
                    <a:lnTo>
                      <a:pt x="110" y="50"/>
                    </a:lnTo>
                    <a:lnTo>
                      <a:pt x="108" y="54"/>
                    </a:lnTo>
                    <a:lnTo>
                      <a:pt x="104" y="58"/>
                    </a:lnTo>
                    <a:lnTo>
                      <a:pt x="104" y="68"/>
                    </a:lnTo>
                    <a:lnTo>
                      <a:pt x="102" y="75"/>
                    </a:lnTo>
                    <a:lnTo>
                      <a:pt x="102" y="83"/>
                    </a:lnTo>
                    <a:lnTo>
                      <a:pt x="100" y="89"/>
                    </a:lnTo>
                    <a:lnTo>
                      <a:pt x="96" y="94"/>
                    </a:lnTo>
                    <a:lnTo>
                      <a:pt x="93" y="102"/>
                    </a:lnTo>
                    <a:lnTo>
                      <a:pt x="87" y="108"/>
                    </a:lnTo>
                    <a:lnTo>
                      <a:pt x="81" y="116"/>
                    </a:lnTo>
                    <a:lnTo>
                      <a:pt x="81" y="104"/>
                    </a:lnTo>
                    <a:lnTo>
                      <a:pt x="70" y="104"/>
                    </a:lnTo>
                    <a:lnTo>
                      <a:pt x="35" y="116"/>
                    </a:lnTo>
                    <a:lnTo>
                      <a:pt x="12" y="116"/>
                    </a:lnTo>
                    <a:lnTo>
                      <a:pt x="12" y="110"/>
                    </a:lnTo>
                    <a:lnTo>
                      <a:pt x="12" y="108"/>
                    </a:lnTo>
                    <a:lnTo>
                      <a:pt x="12" y="104"/>
                    </a:lnTo>
                    <a:lnTo>
                      <a:pt x="10" y="104"/>
                    </a:lnTo>
                    <a:lnTo>
                      <a:pt x="8" y="104"/>
                    </a:lnTo>
                    <a:lnTo>
                      <a:pt x="6" y="104"/>
                    </a:lnTo>
                    <a:lnTo>
                      <a:pt x="0" y="104"/>
                    </a:lnTo>
                    <a:lnTo>
                      <a:pt x="0" y="81"/>
                    </a:lnTo>
                    <a:lnTo>
                      <a:pt x="4" y="81"/>
                    </a:lnTo>
                    <a:lnTo>
                      <a:pt x="8" y="81"/>
                    </a:lnTo>
                    <a:lnTo>
                      <a:pt x="14" y="81"/>
                    </a:lnTo>
                    <a:lnTo>
                      <a:pt x="18" y="81"/>
                    </a:lnTo>
                    <a:lnTo>
                      <a:pt x="22" y="81"/>
                    </a:lnTo>
                    <a:lnTo>
                      <a:pt x="25" y="81"/>
                    </a:lnTo>
                    <a:lnTo>
                      <a:pt x="31" y="81"/>
                    </a:lnTo>
                    <a:lnTo>
                      <a:pt x="35" y="81"/>
                    </a:lnTo>
                    <a:lnTo>
                      <a:pt x="39" y="77"/>
                    </a:lnTo>
                    <a:lnTo>
                      <a:pt x="43" y="73"/>
                    </a:lnTo>
                    <a:lnTo>
                      <a:pt x="45" y="71"/>
                    </a:lnTo>
                    <a:lnTo>
                      <a:pt x="47" y="70"/>
                    </a:lnTo>
                    <a:lnTo>
                      <a:pt x="45" y="70"/>
                    </a:lnTo>
                    <a:lnTo>
                      <a:pt x="41" y="70"/>
                    </a:lnTo>
                    <a:lnTo>
                      <a:pt x="35" y="70"/>
                    </a:lnTo>
                    <a:lnTo>
                      <a:pt x="35" y="58"/>
                    </a:lnTo>
                    <a:lnTo>
                      <a:pt x="24" y="35"/>
                    </a:lnTo>
                    <a:lnTo>
                      <a:pt x="35" y="35"/>
                    </a:lnTo>
                    <a:lnTo>
                      <a:pt x="35" y="23"/>
                    </a:lnTo>
                    <a:lnTo>
                      <a:pt x="43" y="23"/>
                    </a:lnTo>
                    <a:lnTo>
                      <a:pt x="47" y="23"/>
                    </a:lnTo>
                    <a:lnTo>
                      <a:pt x="52" y="23"/>
                    </a:lnTo>
                    <a:lnTo>
                      <a:pt x="54" y="23"/>
                    </a:lnTo>
                    <a:lnTo>
                      <a:pt x="58" y="23"/>
                    </a:lnTo>
                    <a:lnTo>
                      <a:pt x="60" y="27"/>
                    </a:lnTo>
                    <a:lnTo>
                      <a:pt x="64" y="29"/>
                    </a:lnTo>
                    <a:lnTo>
                      <a:pt x="70" y="35"/>
                    </a:lnTo>
                    <a:lnTo>
                      <a:pt x="70" y="23"/>
                    </a:lnTo>
                    <a:lnTo>
                      <a:pt x="70" y="16"/>
                    </a:lnTo>
                    <a:lnTo>
                      <a:pt x="71" y="8"/>
                    </a:lnTo>
                    <a:lnTo>
                      <a:pt x="75" y="4"/>
                    </a:lnTo>
                    <a:lnTo>
                      <a:pt x="79" y="2"/>
                    </a:lnTo>
                    <a:lnTo>
                      <a:pt x="83" y="0"/>
                    </a:lnTo>
                    <a:lnTo>
                      <a:pt x="89" y="0"/>
                    </a:lnTo>
                    <a:lnTo>
                      <a:pt x="96" y="0"/>
                    </a:lnTo>
                    <a:lnTo>
                      <a:pt x="104" y="0"/>
                    </a:lnTo>
                    <a:lnTo>
                      <a:pt x="104" y="12"/>
                    </a:lnTo>
                    <a:close/>
                  </a:path>
                </a:pathLst>
              </a:custGeom>
              <a:solidFill>
                <a:srgbClr val="C0C0C0"/>
              </a:solidFill>
              <a:ln w="9525">
                <a:noFill/>
                <a:round/>
                <a:headEnd/>
                <a:tailEnd/>
              </a:ln>
            </p:spPr>
            <p:txBody>
              <a:bodyPr/>
              <a:lstStyle/>
              <a:p>
                <a:pPr algn="l"/>
                <a:endParaRPr lang="en-US" sz="2000"/>
              </a:p>
            </p:txBody>
          </p:sp>
          <p:sp>
            <p:nvSpPr>
              <p:cNvPr id="805898" name="Freeform 10"/>
              <p:cNvSpPr>
                <a:spLocks/>
              </p:cNvSpPr>
              <p:nvPr/>
            </p:nvSpPr>
            <p:spPr bwMode="auto">
              <a:xfrm>
                <a:off x="761" y="1466"/>
                <a:ext cx="81" cy="104"/>
              </a:xfrm>
              <a:custGeom>
                <a:avLst/>
                <a:gdLst>
                  <a:gd name="T0" fmla="*/ 0 w 81"/>
                  <a:gd name="T1" fmla="*/ 104 h 104"/>
                  <a:gd name="T2" fmla="*/ 0 w 81"/>
                  <a:gd name="T3" fmla="*/ 94 h 104"/>
                  <a:gd name="T4" fmla="*/ 0 w 81"/>
                  <a:gd name="T5" fmla="*/ 87 h 104"/>
                  <a:gd name="T6" fmla="*/ 0 w 81"/>
                  <a:gd name="T7" fmla="*/ 77 h 104"/>
                  <a:gd name="T8" fmla="*/ 0 w 81"/>
                  <a:gd name="T9" fmla="*/ 70 h 104"/>
                  <a:gd name="T10" fmla="*/ 0 w 81"/>
                  <a:gd name="T11" fmla="*/ 60 h 104"/>
                  <a:gd name="T12" fmla="*/ 0 w 81"/>
                  <a:gd name="T13" fmla="*/ 52 h 104"/>
                  <a:gd name="T14" fmla="*/ 0 w 81"/>
                  <a:gd name="T15" fmla="*/ 43 h 104"/>
                  <a:gd name="T16" fmla="*/ 0 w 81"/>
                  <a:gd name="T17" fmla="*/ 35 h 104"/>
                  <a:gd name="T18" fmla="*/ 4 w 81"/>
                  <a:gd name="T19" fmla="*/ 31 h 104"/>
                  <a:gd name="T20" fmla="*/ 8 w 81"/>
                  <a:gd name="T21" fmla="*/ 25 h 104"/>
                  <a:gd name="T22" fmla="*/ 12 w 81"/>
                  <a:gd name="T23" fmla="*/ 22 h 104"/>
                  <a:gd name="T24" fmla="*/ 15 w 81"/>
                  <a:gd name="T25" fmla="*/ 18 h 104"/>
                  <a:gd name="T26" fmla="*/ 19 w 81"/>
                  <a:gd name="T27" fmla="*/ 16 h 104"/>
                  <a:gd name="T28" fmla="*/ 23 w 81"/>
                  <a:gd name="T29" fmla="*/ 14 h 104"/>
                  <a:gd name="T30" fmla="*/ 29 w 81"/>
                  <a:gd name="T31" fmla="*/ 12 h 104"/>
                  <a:gd name="T32" fmla="*/ 35 w 81"/>
                  <a:gd name="T33" fmla="*/ 12 h 104"/>
                  <a:gd name="T34" fmla="*/ 58 w 81"/>
                  <a:gd name="T35" fmla="*/ 0 h 104"/>
                  <a:gd name="T36" fmla="*/ 58 w 81"/>
                  <a:gd name="T37" fmla="*/ 12 h 104"/>
                  <a:gd name="T38" fmla="*/ 46 w 81"/>
                  <a:gd name="T39" fmla="*/ 23 h 104"/>
                  <a:gd name="T40" fmla="*/ 46 w 81"/>
                  <a:gd name="T41" fmla="*/ 35 h 104"/>
                  <a:gd name="T42" fmla="*/ 46 w 81"/>
                  <a:gd name="T43" fmla="*/ 58 h 104"/>
                  <a:gd name="T44" fmla="*/ 46 w 81"/>
                  <a:gd name="T45" fmla="*/ 70 h 104"/>
                  <a:gd name="T46" fmla="*/ 50 w 81"/>
                  <a:gd name="T47" fmla="*/ 70 h 104"/>
                  <a:gd name="T48" fmla="*/ 52 w 81"/>
                  <a:gd name="T49" fmla="*/ 70 h 104"/>
                  <a:gd name="T50" fmla="*/ 56 w 81"/>
                  <a:gd name="T51" fmla="*/ 70 h 104"/>
                  <a:gd name="T52" fmla="*/ 58 w 81"/>
                  <a:gd name="T53" fmla="*/ 70 h 104"/>
                  <a:gd name="T54" fmla="*/ 62 w 81"/>
                  <a:gd name="T55" fmla="*/ 70 h 104"/>
                  <a:gd name="T56" fmla="*/ 63 w 81"/>
                  <a:gd name="T57" fmla="*/ 70 h 104"/>
                  <a:gd name="T58" fmla="*/ 65 w 81"/>
                  <a:gd name="T59" fmla="*/ 70 h 104"/>
                  <a:gd name="T60" fmla="*/ 69 w 81"/>
                  <a:gd name="T61" fmla="*/ 70 h 104"/>
                  <a:gd name="T62" fmla="*/ 69 w 81"/>
                  <a:gd name="T63" fmla="*/ 81 h 104"/>
                  <a:gd name="T64" fmla="*/ 81 w 81"/>
                  <a:gd name="T65" fmla="*/ 81 h 104"/>
                  <a:gd name="T66" fmla="*/ 81 w 81"/>
                  <a:gd name="T67" fmla="*/ 104 h 104"/>
                  <a:gd name="T68" fmla="*/ 0 w 81"/>
                  <a:gd name="T69" fmla="*/ 104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04"/>
                  <a:gd name="T107" fmla="*/ 81 w 81"/>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04">
                    <a:moveTo>
                      <a:pt x="0" y="104"/>
                    </a:moveTo>
                    <a:lnTo>
                      <a:pt x="0" y="94"/>
                    </a:lnTo>
                    <a:lnTo>
                      <a:pt x="0" y="87"/>
                    </a:lnTo>
                    <a:lnTo>
                      <a:pt x="0" y="77"/>
                    </a:lnTo>
                    <a:lnTo>
                      <a:pt x="0" y="70"/>
                    </a:lnTo>
                    <a:lnTo>
                      <a:pt x="0" y="60"/>
                    </a:lnTo>
                    <a:lnTo>
                      <a:pt x="0" y="52"/>
                    </a:lnTo>
                    <a:lnTo>
                      <a:pt x="0" y="43"/>
                    </a:lnTo>
                    <a:lnTo>
                      <a:pt x="0" y="35"/>
                    </a:lnTo>
                    <a:lnTo>
                      <a:pt x="4" y="31"/>
                    </a:lnTo>
                    <a:lnTo>
                      <a:pt x="8" y="25"/>
                    </a:lnTo>
                    <a:lnTo>
                      <a:pt x="12" y="22"/>
                    </a:lnTo>
                    <a:lnTo>
                      <a:pt x="15" y="18"/>
                    </a:lnTo>
                    <a:lnTo>
                      <a:pt x="19" y="16"/>
                    </a:lnTo>
                    <a:lnTo>
                      <a:pt x="23" y="14"/>
                    </a:lnTo>
                    <a:lnTo>
                      <a:pt x="29" y="12"/>
                    </a:lnTo>
                    <a:lnTo>
                      <a:pt x="35" y="12"/>
                    </a:lnTo>
                    <a:lnTo>
                      <a:pt x="58" y="0"/>
                    </a:lnTo>
                    <a:lnTo>
                      <a:pt x="58" y="12"/>
                    </a:lnTo>
                    <a:lnTo>
                      <a:pt x="46" y="23"/>
                    </a:lnTo>
                    <a:lnTo>
                      <a:pt x="46" y="35"/>
                    </a:lnTo>
                    <a:lnTo>
                      <a:pt x="46" y="58"/>
                    </a:lnTo>
                    <a:lnTo>
                      <a:pt x="46" y="70"/>
                    </a:lnTo>
                    <a:lnTo>
                      <a:pt x="50" y="70"/>
                    </a:lnTo>
                    <a:lnTo>
                      <a:pt x="52" y="70"/>
                    </a:lnTo>
                    <a:lnTo>
                      <a:pt x="56" y="70"/>
                    </a:lnTo>
                    <a:lnTo>
                      <a:pt x="58" y="70"/>
                    </a:lnTo>
                    <a:lnTo>
                      <a:pt x="62" y="70"/>
                    </a:lnTo>
                    <a:lnTo>
                      <a:pt x="63" y="70"/>
                    </a:lnTo>
                    <a:lnTo>
                      <a:pt x="65" y="70"/>
                    </a:lnTo>
                    <a:lnTo>
                      <a:pt x="69" y="70"/>
                    </a:lnTo>
                    <a:lnTo>
                      <a:pt x="69" y="81"/>
                    </a:lnTo>
                    <a:lnTo>
                      <a:pt x="81" y="81"/>
                    </a:lnTo>
                    <a:lnTo>
                      <a:pt x="81" y="104"/>
                    </a:lnTo>
                    <a:lnTo>
                      <a:pt x="0" y="104"/>
                    </a:lnTo>
                    <a:close/>
                  </a:path>
                </a:pathLst>
              </a:custGeom>
              <a:solidFill>
                <a:srgbClr val="C0C0C0"/>
              </a:solidFill>
              <a:ln w="9525">
                <a:noFill/>
                <a:round/>
                <a:headEnd/>
                <a:tailEnd/>
              </a:ln>
            </p:spPr>
            <p:txBody>
              <a:bodyPr/>
              <a:lstStyle/>
              <a:p>
                <a:pPr algn="l"/>
                <a:endParaRPr lang="en-US" sz="2000"/>
              </a:p>
            </p:txBody>
          </p:sp>
          <p:sp>
            <p:nvSpPr>
              <p:cNvPr id="805899" name="Freeform 11"/>
              <p:cNvSpPr>
                <a:spLocks noEditPoints="1"/>
              </p:cNvSpPr>
              <p:nvPr/>
            </p:nvSpPr>
            <p:spPr bwMode="auto">
              <a:xfrm>
                <a:off x="155" y="1971"/>
                <a:ext cx="1042" cy="1272"/>
              </a:xfrm>
              <a:custGeom>
                <a:avLst/>
                <a:gdLst>
                  <a:gd name="T0" fmla="*/ 641 w 1042"/>
                  <a:gd name="T1" fmla="*/ 161 h 1272"/>
                  <a:gd name="T2" fmla="*/ 675 w 1042"/>
                  <a:gd name="T3" fmla="*/ 184 h 1272"/>
                  <a:gd name="T4" fmla="*/ 694 w 1042"/>
                  <a:gd name="T5" fmla="*/ 190 h 1272"/>
                  <a:gd name="T6" fmla="*/ 710 w 1042"/>
                  <a:gd name="T7" fmla="*/ 192 h 1272"/>
                  <a:gd name="T8" fmla="*/ 560 w 1042"/>
                  <a:gd name="T9" fmla="*/ 19 h 1272"/>
                  <a:gd name="T10" fmla="*/ 566 w 1042"/>
                  <a:gd name="T11" fmla="*/ 46 h 1272"/>
                  <a:gd name="T12" fmla="*/ 572 w 1042"/>
                  <a:gd name="T13" fmla="*/ 35 h 1272"/>
                  <a:gd name="T14" fmla="*/ 572 w 1042"/>
                  <a:gd name="T15" fmla="*/ 2 h 1272"/>
                  <a:gd name="T16" fmla="*/ 583 w 1042"/>
                  <a:gd name="T17" fmla="*/ 69 h 1272"/>
                  <a:gd name="T18" fmla="*/ 570 w 1042"/>
                  <a:gd name="T19" fmla="*/ 104 h 1272"/>
                  <a:gd name="T20" fmla="*/ 721 w 1042"/>
                  <a:gd name="T21" fmla="*/ 263 h 1272"/>
                  <a:gd name="T22" fmla="*/ 731 w 1042"/>
                  <a:gd name="T23" fmla="*/ 307 h 1272"/>
                  <a:gd name="T24" fmla="*/ 802 w 1042"/>
                  <a:gd name="T25" fmla="*/ 395 h 1272"/>
                  <a:gd name="T26" fmla="*/ 813 w 1042"/>
                  <a:gd name="T27" fmla="*/ 424 h 1272"/>
                  <a:gd name="T28" fmla="*/ 875 w 1042"/>
                  <a:gd name="T29" fmla="*/ 497 h 1272"/>
                  <a:gd name="T30" fmla="*/ 1007 w 1042"/>
                  <a:gd name="T31" fmla="*/ 528 h 1272"/>
                  <a:gd name="T32" fmla="*/ 1034 w 1042"/>
                  <a:gd name="T33" fmla="*/ 516 h 1272"/>
                  <a:gd name="T34" fmla="*/ 915 w 1042"/>
                  <a:gd name="T35" fmla="*/ 714 h 1272"/>
                  <a:gd name="T36" fmla="*/ 859 w 1042"/>
                  <a:gd name="T37" fmla="*/ 779 h 1272"/>
                  <a:gd name="T38" fmla="*/ 848 w 1042"/>
                  <a:gd name="T39" fmla="*/ 848 h 1272"/>
                  <a:gd name="T40" fmla="*/ 859 w 1042"/>
                  <a:gd name="T41" fmla="*/ 963 h 1272"/>
                  <a:gd name="T42" fmla="*/ 767 w 1042"/>
                  <a:gd name="T43" fmla="*/ 1049 h 1272"/>
                  <a:gd name="T44" fmla="*/ 779 w 1042"/>
                  <a:gd name="T45" fmla="*/ 1078 h 1272"/>
                  <a:gd name="T46" fmla="*/ 763 w 1042"/>
                  <a:gd name="T47" fmla="*/ 1115 h 1272"/>
                  <a:gd name="T48" fmla="*/ 733 w 1042"/>
                  <a:gd name="T49" fmla="*/ 1140 h 1272"/>
                  <a:gd name="T50" fmla="*/ 698 w 1042"/>
                  <a:gd name="T51" fmla="*/ 1191 h 1272"/>
                  <a:gd name="T52" fmla="*/ 529 w 1042"/>
                  <a:gd name="T53" fmla="*/ 1272 h 1272"/>
                  <a:gd name="T54" fmla="*/ 504 w 1042"/>
                  <a:gd name="T55" fmla="*/ 1251 h 1272"/>
                  <a:gd name="T56" fmla="*/ 502 w 1042"/>
                  <a:gd name="T57" fmla="*/ 1220 h 1272"/>
                  <a:gd name="T58" fmla="*/ 479 w 1042"/>
                  <a:gd name="T59" fmla="*/ 1168 h 1272"/>
                  <a:gd name="T60" fmla="*/ 431 w 1042"/>
                  <a:gd name="T61" fmla="*/ 1034 h 1272"/>
                  <a:gd name="T62" fmla="*/ 418 w 1042"/>
                  <a:gd name="T63" fmla="*/ 927 h 1272"/>
                  <a:gd name="T64" fmla="*/ 435 w 1042"/>
                  <a:gd name="T65" fmla="*/ 837 h 1272"/>
                  <a:gd name="T66" fmla="*/ 389 w 1042"/>
                  <a:gd name="T67" fmla="*/ 664 h 1272"/>
                  <a:gd name="T68" fmla="*/ 312 w 1042"/>
                  <a:gd name="T69" fmla="*/ 614 h 1272"/>
                  <a:gd name="T70" fmla="*/ 263 w 1042"/>
                  <a:gd name="T71" fmla="*/ 608 h 1272"/>
                  <a:gd name="T72" fmla="*/ 234 w 1042"/>
                  <a:gd name="T73" fmla="*/ 620 h 1272"/>
                  <a:gd name="T74" fmla="*/ 159 w 1042"/>
                  <a:gd name="T75" fmla="*/ 620 h 1272"/>
                  <a:gd name="T76" fmla="*/ 124 w 1042"/>
                  <a:gd name="T77" fmla="*/ 629 h 1272"/>
                  <a:gd name="T78" fmla="*/ 90 w 1042"/>
                  <a:gd name="T79" fmla="*/ 602 h 1272"/>
                  <a:gd name="T80" fmla="*/ 78 w 1042"/>
                  <a:gd name="T81" fmla="*/ 597 h 1272"/>
                  <a:gd name="T82" fmla="*/ 11 w 1042"/>
                  <a:gd name="T83" fmla="*/ 485 h 1272"/>
                  <a:gd name="T84" fmla="*/ 21 w 1042"/>
                  <a:gd name="T85" fmla="*/ 365 h 1272"/>
                  <a:gd name="T86" fmla="*/ 55 w 1042"/>
                  <a:gd name="T87" fmla="*/ 297 h 1272"/>
                  <a:gd name="T88" fmla="*/ 145 w 1042"/>
                  <a:gd name="T89" fmla="*/ 228 h 1272"/>
                  <a:gd name="T90" fmla="*/ 159 w 1042"/>
                  <a:gd name="T91" fmla="*/ 194 h 1272"/>
                  <a:gd name="T92" fmla="*/ 192 w 1042"/>
                  <a:gd name="T93" fmla="*/ 173 h 1272"/>
                  <a:gd name="T94" fmla="*/ 241 w 1042"/>
                  <a:gd name="T95" fmla="*/ 148 h 1272"/>
                  <a:gd name="T96" fmla="*/ 297 w 1042"/>
                  <a:gd name="T97" fmla="*/ 161 h 1272"/>
                  <a:gd name="T98" fmla="*/ 408 w 1042"/>
                  <a:gd name="T99" fmla="*/ 150 h 1272"/>
                  <a:gd name="T100" fmla="*/ 445 w 1042"/>
                  <a:gd name="T101" fmla="*/ 161 h 1272"/>
                  <a:gd name="T102" fmla="*/ 445 w 1042"/>
                  <a:gd name="T103" fmla="*/ 180 h 1272"/>
                  <a:gd name="T104" fmla="*/ 445 w 1042"/>
                  <a:gd name="T105" fmla="*/ 217 h 1272"/>
                  <a:gd name="T106" fmla="*/ 491 w 1042"/>
                  <a:gd name="T107" fmla="*/ 228 h 1272"/>
                  <a:gd name="T108" fmla="*/ 525 w 1042"/>
                  <a:gd name="T109" fmla="*/ 251 h 1272"/>
                  <a:gd name="T110" fmla="*/ 552 w 1042"/>
                  <a:gd name="T111" fmla="*/ 261 h 1272"/>
                  <a:gd name="T112" fmla="*/ 698 w 1042"/>
                  <a:gd name="T113" fmla="*/ 251 h 1272"/>
                  <a:gd name="T114" fmla="*/ 721 w 1042"/>
                  <a:gd name="T115" fmla="*/ 251 h 1272"/>
                  <a:gd name="T116" fmla="*/ 733 w 1042"/>
                  <a:gd name="T117" fmla="*/ 286 h 1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2"/>
                  <a:gd name="T178" fmla="*/ 0 h 1272"/>
                  <a:gd name="T179" fmla="*/ 1042 w 1042"/>
                  <a:gd name="T180" fmla="*/ 1272 h 1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2" h="1272">
                    <a:moveTo>
                      <a:pt x="710" y="150"/>
                    </a:moveTo>
                    <a:lnTo>
                      <a:pt x="687" y="150"/>
                    </a:lnTo>
                    <a:lnTo>
                      <a:pt x="664" y="150"/>
                    </a:lnTo>
                    <a:lnTo>
                      <a:pt x="652" y="161"/>
                    </a:lnTo>
                    <a:lnTo>
                      <a:pt x="646" y="161"/>
                    </a:lnTo>
                    <a:lnTo>
                      <a:pt x="643" y="161"/>
                    </a:lnTo>
                    <a:lnTo>
                      <a:pt x="641" y="161"/>
                    </a:lnTo>
                    <a:lnTo>
                      <a:pt x="643" y="163"/>
                    </a:lnTo>
                    <a:lnTo>
                      <a:pt x="644" y="165"/>
                    </a:lnTo>
                    <a:lnTo>
                      <a:pt x="648" y="167"/>
                    </a:lnTo>
                    <a:lnTo>
                      <a:pt x="652" y="173"/>
                    </a:lnTo>
                    <a:lnTo>
                      <a:pt x="675" y="173"/>
                    </a:lnTo>
                    <a:lnTo>
                      <a:pt x="675" y="184"/>
                    </a:lnTo>
                    <a:lnTo>
                      <a:pt x="681" y="184"/>
                    </a:lnTo>
                    <a:lnTo>
                      <a:pt x="683" y="184"/>
                    </a:lnTo>
                    <a:lnTo>
                      <a:pt x="687" y="184"/>
                    </a:lnTo>
                    <a:lnTo>
                      <a:pt x="689" y="184"/>
                    </a:lnTo>
                    <a:lnTo>
                      <a:pt x="691" y="186"/>
                    </a:lnTo>
                    <a:lnTo>
                      <a:pt x="692" y="188"/>
                    </a:lnTo>
                    <a:lnTo>
                      <a:pt x="694" y="190"/>
                    </a:lnTo>
                    <a:lnTo>
                      <a:pt x="698" y="194"/>
                    </a:lnTo>
                    <a:lnTo>
                      <a:pt x="702" y="196"/>
                    </a:lnTo>
                    <a:lnTo>
                      <a:pt x="706" y="196"/>
                    </a:lnTo>
                    <a:lnTo>
                      <a:pt x="708" y="196"/>
                    </a:lnTo>
                    <a:lnTo>
                      <a:pt x="710" y="194"/>
                    </a:lnTo>
                    <a:lnTo>
                      <a:pt x="710" y="192"/>
                    </a:lnTo>
                    <a:lnTo>
                      <a:pt x="710" y="188"/>
                    </a:lnTo>
                    <a:lnTo>
                      <a:pt x="710" y="184"/>
                    </a:lnTo>
                    <a:lnTo>
                      <a:pt x="710" y="150"/>
                    </a:lnTo>
                    <a:close/>
                    <a:moveTo>
                      <a:pt x="572" y="12"/>
                    </a:moveTo>
                    <a:lnTo>
                      <a:pt x="560" y="12"/>
                    </a:lnTo>
                    <a:lnTo>
                      <a:pt x="560" y="15"/>
                    </a:lnTo>
                    <a:lnTo>
                      <a:pt x="560" y="19"/>
                    </a:lnTo>
                    <a:lnTo>
                      <a:pt x="560" y="25"/>
                    </a:lnTo>
                    <a:lnTo>
                      <a:pt x="560" y="29"/>
                    </a:lnTo>
                    <a:lnTo>
                      <a:pt x="560" y="33"/>
                    </a:lnTo>
                    <a:lnTo>
                      <a:pt x="560" y="36"/>
                    </a:lnTo>
                    <a:lnTo>
                      <a:pt x="560" y="42"/>
                    </a:lnTo>
                    <a:lnTo>
                      <a:pt x="560" y="46"/>
                    </a:lnTo>
                    <a:lnTo>
                      <a:pt x="566" y="46"/>
                    </a:lnTo>
                    <a:lnTo>
                      <a:pt x="568" y="46"/>
                    </a:lnTo>
                    <a:lnTo>
                      <a:pt x="572" y="46"/>
                    </a:lnTo>
                    <a:lnTo>
                      <a:pt x="572" y="44"/>
                    </a:lnTo>
                    <a:lnTo>
                      <a:pt x="572" y="42"/>
                    </a:lnTo>
                    <a:lnTo>
                      <a:pt x="572" y="38"/>
                    </a:lnTo>
                    <a:lnTo>
                      <a:pt x="572" y="35"/>
                    </a:lnTo>
                    <a:lnTo>
                      <a:pt x="572" y="23"/>
                    </a:lnTo>
                    <a:lnTo>
                      <a:pt x="583" y="23"/>
                    </a:lnTo>
                    <a:lnTo>
                      <a:pt x="583" y="12"/>
                    </a:lnTo>
                    <a:lnTo>
                      <a:pt x="577" y="10"/>
                    </a:lnTo>
                    <a:lnTo>
                      <a:pt x="573" y="8"/>
                    </a:lnTo>
                    <a:lnTo>
                      <a:pt x="572" y="6"/>
                    </a:lnTo>
                    <a:lnTo>
                      <a:pt x="572" y="2"/>
                    </a:lnTo>
                    <a:lnTo>
                      <a:pt x="572" y="0"/>
                    </a:lnTo>
                    <a:lnTo>
                      <a:pt x="572" y="2"/>
                    </a:lnTo>
                    <a:lnTo>
                      <a:pt x="572" y="4"/>
                    </a:lnTo>
                    <a:lnTo>
                      <a:pt x="572" y="12"/>
                    </a:lnTo>
                    <a:close/>
                    <a:moveTo>
                      <a:pt x="560" y="58"/>
                    </a:moveTo>
                    <a:lnTo>
                      <a:pt x="572" y="58"/>
                    </a:lnTo>
                    <a:lnTo>
                      <a:pt x="583" y="69"/>
                    </a:lnTo>
                    <a:lnTo>
                      <a:pt x="572" y="92"/>
                    </a:lnTo>
                    <a:lnTo>
                      <a:pt x="572" y="96"/>
                    </a:lnTo>
                    <a:lnTo>
                      <a:pt x="572" y="100"/>
                    </a:lnTo>
                    <a:lnTo>
                      <a:pt x="572" y="102"/>
                    </a:lnTo>
                    <a:lnTo>
                      <a:pt x="572" y="104"/>
                    </a:lnTo>
                    <a:lnTo>
                      <a:pt x="570" y="104"/>
                    </a:lnTo>
                    <a:lnTo>
                      <a:pt x="566" y="104"/>
                    </a:lnTo>
                    <a:lnTo>
                      <a:pt x="560" y="104"/>
                    </a:lnTo>
                    <a:lnTo>
                      <a:pt x="560" y="58"/>
                    </a:lnTo>
                    <a:close/>
                    <a:moveTo>
                      <a:pt x="733" y="286"/>
                    </a:moveTo>
                    <a:lnTo>
                      <a:pt x="733" y="274"/>
                    </a:lnTo>
                    <a:lnTo>
                      <a:pt x="721" y="274"/>
                    </a:lnTo>
                    <a:lnTo>
                      <a:pt x="721" y="263"/>
                    </a:lnTo>
                    <a:lnTo>
                      <a:pt x="710" y="263"/>
                    </a:lnTo>
                    <a:lnTo>
                      <a:pt x="710" y="286"/>
                    </a:lnTo>
                    <a:lnTo>
                      <a:pt x="714" y="292"/>
                    </a:lnTo>
                    <a:lnTo>
                      <a:pt x="717" y="295"/>
                    </a:lnTo>
                    <a:lnTo>
                      <a:pt x="723" y="299"/>
                    </a:lnTo>
                    <a:lnTo>
                      <a:pt x="727" y="303"/>
                    </a:lnTo>
                    <a:lnTo>
                      <a:pt x="731" y="307"/>
                    </a:lnTo>
                    <a:lnTo>
                      <a:pt x="735" y="313"/>
                    </a:lnTo>
                    <a:lnTo>
                      <a:pt x="740" y="317"/>
                    </a:lnTo>
                    <a:lnTo>
                      <a:pt x="744" y="320"/>
                    </a:lnTo>
                    <a:lnTo>
                      <a:pt x="779" y="366"/>
                    </a:lnTo>
                    <a:lnTo>
                      <a:pt x="790" y="389"/>
                    </a:lnTo>
                    <a:lnTo>
                      <a:pt x="802" y="389"/>
                    </a:lnTo>
                    <a:lnTo>
                      <a:pt x="802" y="395"/>
                    </a:lnTo>
                    <a:lnTo>
                      <a:pt x="804" y="401"/>
                    </a:lnTo>
                    <a:lnTo>
                      <a:pt x="806" y="403"/>
                    </a:lnTo>
                    <a:lnTo>
                      <a:pt x="808" y="407"/>
                    </a:lnTo>
                    <a:lnTo>
                      <a:pt x="810" y="411"/>
                    </a:lnTo>
                    <a:lnTo>
                      <a:pt x="811" y="413"/>
                    </a:lnTo>
                    <a:lnTo>
                      <a:pt x="811" y="418"/>
                    </a:lnTo>
                    <a:lnTo>
                      <a:pt x="813" y="424"/>
                    </a:lnTo>
                    <a:lnTo>
                      <a:pt x="825" y="436"/>
                    </a:lnTo>
                    <a:lnTo>
                      <a:pt x="825" y="447"/>
                    </a:lnTo>
                    <a:lnTo>
                      <a:pt x="834" y="457"/>
                    </a:lnTo>
                    <a:lnTo>
                      <a:pt x="844" y="466"/>
                    </a:lnTo>
                    <a:lnTo>
                      <a:pt x="854" y="478"/>
                    </a:lnTo>
                    <a:lnTo>
                      <a:pt x="865" y="487"/>
                    </a:lnTo>
                    <a:lnTo>
                      <a:pt x="875" y="497"/>
                    </a:lnTo>
                    <a:lnTo>
                      <a:pt x="884" y="507"/>
                    </a:lnTo>
                    <a:lnTo>
                      <a:pt x="894" y="518"/>
                    </a:lnTo>
                    <a:lnTo>
                      <a:pt x="904" y="528"/>
                    </a:lnTo>
                    <a:lnTo>
                      <a:pt x="904" y="539"/>
                    </a:lnTo>
                    <a:lnTo>
                      <a:pt x="996" y="539"/>
                    </a:lnTo>
                    <a:lnTo>
                      <a:pt x="996" y="528"/>
                    </a:lnTo>
                    <a:lnTo>
                      <a:pt x="1007" y="528"/>
                    </a:lnTo>
                    <a:lnTo>
                      <a:pt x="1007" y="516"/>
                    </a:lnTo>
                    <a:lnTo>
                      <a:pt x="1011" y="516"/>
                    </a:lnTo>
                    <a:lnTo>
                      <a:pt x="1017" y="516"/>
                    </a:lnTo>
                    <a:lnTo>
                      <a:pt x="1021" y="516"/>
                    </a:lnTo>
                    <a:lnTo>
                      <a:pt x="1025" y="516"/>
                    </a:lnTo>
                    <a:lnTo>
                      <a:pt x="1028" y="516"/>
                    </a:lnTo>
                    <a:lnTo>
                      <a:pt x="1034" y="516"/>
                    </a:lnTo>
                    <a:lnTo>
                      <a:pt x="1038" y="516"/>
                    </a:lnTo>
                    <a:lnTo>
                      <a:pt x="1042" y="516"/>
                    </a:lnTo>
                    <a:lnTo>
                      <a:pt x="1019" y="574"/>
                    </a:lnTo>
                    <a:lnTo>
                      <a:pt x="984" y="631"/>
                    </a:lnTo>
                    <a:lnTo>
                      <a:pt x="938" y="698"/>
                    </a:lnTo>
                    <a:lnTo>
                      <a:pt x="927" y="706"/>
                    </a:lnTo>
                    <a:lnTo>
                      <a:pt x="915" y="714"/>
                    </a:lnTo>
                    <a:lnTo>
                      <a:pt x="906" y="721"/>
                    </a:lnTo>
                    <a:lnTo>
                      <a:pt x="896" y="729"/>
                    </a:lnTo>
                    <a:lnTo>
                      <a:pt x="886" y="739"/>
                    </a:lnTo>
                    <a:lnTo>
                      <a:pt x="877" y="748"/>
                    </a:lnTo>
                    <a:lnTo>
                      <a:pt x="869" y="758"/>
                    </a:lnTo>
                    <a:lnTo>
                      <a:pt x="859" y="767"/>
                    </a:lnTo>
                    <a:lnTo>
                      <a:pt x="859" y="779"/>
                    </a:lnTo>
                    <a:lnTo>
                      <a:pt x="848" y="779"/>
                    </a:lnTo>
                    <a:lnTo>
                      <a:pt x="848" y="790"/>
                    </a:lnTo>
                    <a:lnTo>
                      <a:pt x="848" y="802"/>
                    </a:lnTo>
                    <a:lnTo>
                      <a:pt x="848" y="813"/>
                    </a:lnTo>
                    <a:lnTo>
                      <a:pt x="848" y="825"/>
                    </a:lnTo>
                    <a:lnTo>
                      <a:pt x="848" y="837"/>
                    </a:lnTo>
                    <a:lnTo>
                      <a:pt x="848" y="848"/>
                    </a:lnTo>
                    <a:lnTo>
                      <a:pt x="848" y="860"/>
                    </a:lnTo>
                    <a:lnTo>
                      <a:pt x="848" y="871"/>
                    </a:lnTo>
                    <a:lnTo>
                      <a:pt x="859" y="871"/>
                    </a:lnTo>
                    <a:lnTo>
                      <a:pt x="859" y="894"/>
                    </a:lnTo>
                    <a:lnTo>
                      <a:pt x="871" y="906"/>
                    </a:lnTo>
                    <a:lnTo>
                      <a:pt x="871" y="952"/>
                    </a:lnTo>
                    <a:lnTo>
                      <a:pt x="859" y="963"/>
                    </a:lnTo>
                    <a:lnTo>
                      <a:pt x="859" y="986"/>
                    </a:lnTo>
                    <a:lnTo>
                      <a:pt x="848" y="998"/>
                    </a:lnTo>
                    <a:lnTo>
                      <a:pt x="836" y="998"/>
                    </a:lnTo>
                    <a:lnTo>
                      <a:pt x="813" y="1021"/>
                    </a:lnTo>
                    <a:lnTo>
                      <a:pt x="802" y="1021"/>
                    </a:lnTo>
                    <a:lnTo>
                      <a:pt x="767" y="1044"/>
                    </a:lnTo>
                    <a:lnTo>
                      <a:pt x="767" y="1049"/>
                    </a:lnTo>
                    <a:lnTo>
                      <a:pt x="767" y="1055"/>
                    </a:lnTo>
                    <a:lnTo>
                      <a:pt x="767" y="1059"/>
                    </a:lnTo>
                    <a:lnTo>
                      <a:pt x="767" y="1061"/>
                    </a:lnTo>
                    <a:lnTo>
                      <a:pt x="769" y="1065"/>
                    </a:lnTo>
                    <a:lnTo>
                      <a:pt x="771" y="1069"/>
                    </a:lnTo>
                    <a:lnTo>
                      <a:pt x="773" y="1072"/>
                    </a:lnTo>
                    <a:lnTo>
                      <a:pt x="779" y="1078"/>
                    </a:lnTo>
                    <a:lnTo>
                      <a:pt x="767" y="1090"/>
                    </a:lnTo>
                    <a:lnTo>
                      <a:pt x="767" y="1096"/>
                    </a:lnTo>
                    <a:lnTo>
                      <a:pt x="767" y="1099"/>
                    </a:lnTo>
                    <a:lnTo>
                      <a:pt x="767" y="1105"/>
                    </a:lnTo>
                    <a:lnTo>
                      <a:pt x="767" y="1107"/>
                    </a:lnTo>
                    <a:lnTo>
                      <a:pt x="765" y="1111"/>
                    </a:lnTo>
                    <a:lnTo>
                      <a:pt x="763" y="1115"/>
                    </a:lnTo>
                    <a:lnTo>
                      <a:pt x="760" y="1119"/>
                    </a:lnTo>
                    <a:lnTo>
                      <a:pt x="756" y="1122"/>
                    </a:lnTo>
                    <a:lnTo>
                      <a:pt x="744" y="1122"/>
                    </a:lnTo>
                    <a:lnTo>
                      <a:pt x="739" y="1128"/>
                    </a:lnTo>
                    <a:lnTo>
                      <a:pt x="737" y="1132"/>
                    </a:lnTo>
                    <a:lnTo>
                      <a:pt x="735" y="1136"/>
                    </a:lnTo>
                    <a:lnTo>
                      <a:pt x="733" y="1140"/>
                    </a:lnTo>
                    <a:lnTo>
                      <a:pt x="733" y="1142"/>
                    </a:lnTo>
                    <a:lnTo>
                      <a:pt x="733" y="1145"/>
                    </a:lnTo>
                    <a:lnTo>
                      <a:pt x="733" y="1151"/>
                    </a:lnTo>
                    <a:lnTo>
                      <a:pt x="733" y="1157"/>
                    </a:lnTo>
                    <a:lnTo>
                      <a:pt x="721" y="1168"/>
                    </a:lnTo>
                    <a:lnTo>
                      <a:pt x="721" y="1180"/>
                    </a:lnTo>
                    <a:lnTo>
                      <a:pt x="698" y="1191"/>
                    </a:lnTo>
                    <a:lnTo>
                      <a:pt x="606" y="1272"/>
                    </a:lnTo>
                    <a:lnTo>
                      <a:pt x="593" y="1272"/>
                    </a:lnTo>
                    <a:lnTo>
                      <a:pt x="581" y="1272"/>
                    </a:lnTo>
                    <a:lnTo>
                      <a:pt x="568" y="1272"/>
                    </a:lnTo>
                    <a:lnTo>
                      <a:pt x="554" y="1272"/>
                    </a:lnTo>
                    <a:lnTo>
                      <a:pt x="543" y="1272"/>
                    </a:lnTo>
                    <a:lnTo>
                      <a:pt x="529" y="1272"/>
                    </a:lnTo>
                    <a:lnTo>
                      <a:pt x="516" y="1272"/>
                    </a:lnTo>
                    <a:lnTo>
                      <a:pt x="502" y="1272"/>
                    </a:lnTo>
                    <a:lnTo>
                      <a:pt x="504" y="1266"/>
                    </a:lnTo>
                    <a:lnTo>
                      <a:pt x="504" y="1261"/>
                    </a:lnTo>
                    <a:lnTo>
                      <a:pt x="504" y="1257"/>
                    </a:lnTo>
                    <a:lnTo>
                      <a:pt x="504" y="1253"/>
                    </a:lnTo>
                    <a:lnTo>
                      <a:pt x="504" y="1251"/>
                    </a:lnTo>
                    <a:lnTo>
                      <a:pt x="502" y="1251"/>
                    </a:lnTo>
                    <a:lnTo>
                      <a:pt x="499" y="1249"/>
                    </a:lnTo>
                    <a:lnTo>
                      <a:pt x="491" y="1249"/>
                    </a:lnTo>
                    <a:lnTo>
                      <a:pt x="491" y="1237"/>
                    </a:lnTo>
                    <a:lnTo>
                      <a:pt x="502" y="1237"/>
                    </a:lnTo>
                    <a:lnTo>
                      <a:pt x="502" y="1228"/>
                    </a:lnTo>
                    <a:lnTo>
                      <a:pt x="502" y="1220"/>
                    </a:lnTo>
                    <a:lnTo>
                      <a:pt x="502" y="1214"/>
                    </a:lnTo>
                    <a:lnTo>
                      <a:pt x="501" y="1207"/>
                    </a:lnTo>
                    <a:lnTo>
                      <a:pt x="497" y="1201"/>
                    </a:lnTo>
                    <a:lnTo>
                      <a:pt x="493" y="1195"/>
                    </a:lnTo>
                    <a:lnTo>
                      <a:pt x="487" y="1188"/>
                    </a:lnTo>
                    <a:lnTo>
                      <a:pt x="479" y="1180"/>
                    </a:lnTo>
                    <a:lnTo>
                      <a:pt x="479" y="1168"/>
                    </a:lnTo>
                    <a:lnTo>
                      <a:pt x="456" y="1078"/>
                    </a:lnTo>
                    <a:lnTo>
                      <a:pt x="453" y="1071"/>
                    </a:lnTo>
                    <a:lnTo>
                      <a:pt x="449" y="1063"/>
                    </a:lnTo>
                    <a:lnTo>
                      <a:pt x="445" y="1055"/>
                    </a:lnTo>
                    <a:lnTo>
                      <a:pt x="441" y="1049"/>
                    </a:lnTo>
                    <a:lnTo>
                      <a:pt x="435" y="1042"/>
                    </a:lnTo>
                    <a:lnTo>
                      <a:pt x="431" y="1034"/>
                    </a:lnTo>
                    <a:lnTo>
                      <a:pt x="428" y="1028"/>
                    </a:lnTo>
                    <a:lnTo>
                      <a:pt x="424" y="1021"/>
                    </a:lnTo>
                    <a:lnTo>
                      <a:pt x="412" y="963"/>
                    </a:lnTo>
                    <a:lnTo>
                      <a:pt x="412" y="952"/>
                    </a:lnTo>
                    <a:lnTo>
                      <a:pt x="412" y="944"/>
                    </a:lnTo>
                    <a:lnTo>
                      <a:pt x="416" y="934"/>
                    </a:lnTo>
                    <a:lnTo>
                      <a:pt x="418" y="927"/>
                    </a:lnTo>
                    <a:lnTo>
                      <a:pt x="422" y="919"/>
                    </a:lnTo>
                    <a:lnTo>
                      <a:pt x="426" y="911"/>
                    </a:lnTo>
                    <a:lnTo>
                      <a:pt x="430" y="904"/>
                    </a:lnTo>
                    <a:lnTo>
                      <a:pt x="435" y="894"/>
                    </a:lnTo>
                    <a:lnTo>
                      <a:pt x="445" y="894"/>
                    </a:lnTo>
                    <a:lnTo>
                      <a:pt x="435" y="860"/>
                    </a:lnTo>
                    <a:lnTo>
                      <a:pt x="435" y="837"/>
                    </a:lnTo>
                    <a:lnTo>
                      <a:pt x="424" y="802"/>
                    </a:lnTo>
                    <a:lnTo>
                      <a:pt x="401" y="779"/>
                    </a:lnTo>
                    <a:lnTo>
                      <a:pt x="401" y="767"/>
                    </a:lnTo>
                    <a:lnTo>
                      <a:pt x="389" y="756"/>
                    </a:lnTo>
                    <a:lnTo>
                      <a:pt x="378" y="710"/>
                    </a:lnTo>
                    <a:lnTo>
                      <a:pt x="389" y="687"/>
                    </a:lnTo>
                    <a:lnTo>
                      <a:pt x="389" y="664"/>
                    </a:lnTo>
                    <a:lnTo>
                      <a:pt x="378" y="652"/>
                    </a:lnTo>
                    <a:lnTo>
                      <a:pt x="378" y="643"/>
                    </a:lnTo>
                    <a:lnTo>
                      <a:pt x="332" y="643"/>
                    </a:lnTo>
                    <a:lnTo>
                      <a:pt x="332" y="631"/>
                    </a:lnTo>
                    <a:lnTo>
                      <a:pt x="320" y="631"/>
                    </a:lnTo>
                    <a:lnTo>
                      <a:pt x="320" y="620"/>
                    </a:lnTo>
                    <a:lnTo>
                      <a:pt x="312" y="614"/>
                    </a:lnTo>
                    <a:lnTo>
                      <a:pt x="307" y="610"/>
                    </a:lnTo>
                    <a:lnTo>
                      <a:pt x="301" y="608"/>
                    </a:lnTo>
                    <a:lnTo>
                      <a:pt x="293" y="606"/>
                    </a:lnTo>
                    <a:lnTo>
                      <a:pt x="286" y="606"/>
                    </a:lnTo>
                    <a:lnTo>
                      <a:pt x="278" y="606"/>
                    </a:lnTo>
                    <a:lnTo>
                      <a:pt x="270" y="606"/>
                    </a:lnTo>
                    <a:lnTo>
                      <a:pt x="263" y="608"/>
                    </a:lnTo>
                    <a:lnTo>
                      <a:pt x="257" y="612"/>
                    </a:lnTo>
                    <a:lnTo>
                      <a:pt x="253" y="616"/>
                    </a:lnTo>
                    <a:lnTo>
                      <a:pt x="251" y="618"/>
                    </a:lnTo>
                    <a:lnTo>
                      <a:pt x="247" y="618"/>
                    </a:lnTo>
                    <a:lnTo>
                      <a:pt x="243" y="620"/>
                    </a:lnTo>
                    <a:lnTo>
                      <a:pt x="240" y="620"/>
                    </a:lnTo>
                    <a:lnTo>
                      <a:pt x="234" y="620"/>
                    </a:lnTo>
                    <a:lnTo>
                      <a:pt x="228" y="620"/>
                    </a:lnTo>
                    <a:lnTo>
                      <a:pt x="216" y="620"/>
                    </a:lnTo>
                    <a:lnTo>
                      <a:pt x="205" y="620"/>
                    </a:lnTo>
                    <a:lnTo>
                      <a:pt x="193" y="620"/>
                    </a:lnTo>
                    <a:lnTo>
                      <a:pt x="182" y="620"/>
                    </a:lnTo>
                    <a:lnTo>
                      <a:pt x="170" y="620"/>
                    </a:lnTo>
                    <a:lnTo>
                      <a:pt x="159" y="620"/>
                    </a:lnTo>
                    <a:lnTo>
                      <a:pt x="147" y="620"/>
                    </a:lnTo>
                    <a:lnTo>
                      <a:pt x="136" y="620"/>
                    </a:lnTo>
                    <a:lnTo>
                      <a:pt x="132" y="624"/>
                    </a:lnTo>
                    <a:lnTo>
                      <a:pt x="130" y="625"/>
                    </a:lnTo>
                    <a:lnTo>
                      <a:pt x="128" y="627"/>
                    </a:lnTo>
                    <a:lnTo>
                      <a:pt x="126" y="629"/>
                    </a:lnTo>
                    <a:lnTo>
                      <a:pt x="124" y="629"/>
                    </a:lnTo>
                    <a:lnTo>
                      <a:pt x="122" y="631"/>
                    </a:lnTo>
                    <a:lnTo>
                      <a:pt x="119" y="631"/>
                    </a:lnTo>
                    <a:lnTo>
                      <a:pt x="113" y="631"/>
                    </a:lnTo>
                    <a:lnTo>
                      <a:pt x="101" y="620"/>
                    </a:lnTo>
                    <a:lnTo>
                      <a:pt x="101" y="608"/>
                    </a:lnTo>
                    <a:lnTo>
                      <a:pt x="90" y="608"/>
                    </a:lnTo>
                    <a:lnTo>
                      <a:pt x="90" y="602"/>
                    </a:lnTo>
                    <a:lnTo>
                      <a:pt x="90" y="599"/>
                    </a:lnTo>
                    <a:lnTo>
                      <a:pt x="90" y="597"/>
                    </a:lnTo>
                    <a:lnTo>
                      <a:pt x="90" y="595"/>
                    </a:lnTo>
                    <a:lnTo>
                      <a:pt x="88" y="595"/>
                    </a:lnTo>
                    <a:lnTo>
                      <a:pt x="84" y="597"/>
                    </a:lnTo>
                    <a:lnTo>
                      <a:pt x="78" y="597"/>
                    </a:lnTo>
                    <a:lnTo>
                      <a:pt x="44" y="539"/>
                    </a:lnTo>
                    <a:lnTo>
                      <a:pt x="21" y="516"/>
                    </a:lnTo>
                    <a:lnTo>
                      <a:pt x="21" y="508"/>
                    </a:lnTo>
                    <a:lnTo>
                      <a:pt x="21" y="503"/>
                    </a:lnTo>
                    <a:lnTo>
                      <a:pt x="19" y="497"/>
                    </a:lnTo>
                    <a:lnTo>
                      <a:pt x="15" y="491"/>
                    </a:lnTo>
                    <a:lnTo>
                      <a:pt x="11" y="485"/>
                    </a:lnTo>
                    <a:lnTo>
                      <a:pt x="7" y="480"/>
                    </a:lnTo>
                    <a:lnTo>
                      <a:pt x="3" y="476"/>
                    </a:lnTo>
                    <a:lnTo>
                      <a:pt x="0" y="470"/>
                    </a:lnTo>
                    <a:lnTo>
                      <a:pt x="21" y="389"/>
                    </a:lnTo>
                    <a:lnTo>
                      <a:pt x="21" y="382"/>
                    </a:lnTo>
                    <a:lnTo>
                      <a:pt x="21" y="372"/>
                    </a:lnTo>
                    <a:lnTo>
                      <a:pt x="21" y="365"/>
                    </a:lnTo>
                    <a:lnTo>
                      <a:pt x="21" y="355"/>
                    </a:lnTo>
                    <a:lnTo>
                      <a:pt x="21" y="347"/>
                    </a:lnTo>
                    <a:lnTo>
                      <a:pt x="21" y="338"/>
                    </a:lnTo>
                    <a:lnTo>
                      <a:pt x="21" y="330"/>
                    </a:lnTo>
                    <a:lnTo>
                      <a:pt x="21" y="320"/>
                    </a:lnTo>
                    <a:lnTo>
                      <a:pt x="32" y="297"/>
                    </a:lnTo>
                    <a:lnTo>
                      <a:pt x="55" y="297"/>
                    </a:lnTo>
                    <a:lnTo>
                      <a:pt x="55" y="286"/>
                    </a:lnTo>
                    <a:lnTo>
                      <a:pt x="67" y="286"/>
                    </a:lnTo>
                    <a:lnTo>
                      <a:pt x="78" y="263"/>
                    </a:lnTo>
                    <a:lnTo>
                      <a:pt x="101" y="251"/>
                    </a:lnTo>
                    <a:lnTo>
                      <a:pt x="101" y="240"/>
                    </a:lnTo>
                    <a:lnTo>
                      <a:pt x="136" y="228"/>
                    </a:lnTo>
                    <a:lnTo>
                      <a:pt x="145" y="228"/>
                    </a:lnTo>
                    <a:lnTo>
                      <a:pt x="151" y="226"/>
                    </a:lnTo>
                    <a:lnTo>
                      <a:pt x="155" y="224"/>
                    </a:lnTo>
                    <a:lnTo>
                      <a:pt x="157" y="221"/>
                    </a:lnTo>
                    <a:lnTo>
                      <a:pt x="159" y="215"/>
                    </a:lnTo>
                    <a:lnTo>
                      <a:pt x="159" y="209"/>
                    </a:lnTo>
                    <a:lnTo>
                      <a:pt x="159" y="201"/>
                    </a:lnTo>
                    <a:lnTo>
                      <a:pt x="159" y="194"/>
                    </a:lnTo>
                    <a:lnTo>
                      <a:pt x="170" y="194"/>
                    </a:lnTo>
                    <a:lnTo>
                      <a:pt x="170" y="184"/>
                    </a:lnTo>
                    <a:lnTo>
                      <a:pt x="182" y="184"/>
                    </a:lnTo>
                    <a:lnTo>
                      <a:pt x="186" y="178"/>
                    </a:lnTo>
                    <a:lnTo>
                      <a:pt x="190" y="177"/>
                    </a:lnTo>
                    <a:lnTo>
                      <a:pt x="190" y="175"/>
                    </a:lnTo>
                    <a:lnTo>
                      <a:pt x="192" y="173"/>
                    </a:lnTo>
                    <a:lnTo>
                      <a:pt x="193" y="173"/>
                    </a:lnTo>
                    <a:lnTo>
                      <a:pt x="197" y="173"/>
                    </a:lnTo>
                    <a:lnTo>
                      <a:pt x="199" y="173"/>
                    </a:lnTo>
                    <a:lnTo>
                      <a:pt x="205" y="173"/>
                    </a:lnTo>
                    <a:lnTo>
                      <a:pt x="228" y="138"/>
                    </a:lnTo>
                    <a:lnTo>
                      <a:pt x="240" y="138"/>
                    </a:lnTo>
                    <a:lnTo>
                      <a:pt x="241" y="148"/>
                    </a:lnTo>
                    <a:lnTo>
                      <a:pt x="245" y="154"/>
                    </a:lnTo>
                    <a:lnTo>
                      <a:pt x="251" y="159"/>
                    </a:lnTo>
                    <a:lnTo>
                      <a:pt x="259" y="161"/>
                    </a:lnTo>
                    <a:lnTo>
                      <a:pt x="268" y="161"/>
                    </a:lnTo>
                    <a:lnTo>
                      <a:pt x="278" y="161"/>
                    </a:lnTo>
                    <a:lnTo>
                      <a:pt x="287" y="161"/>
                    </a:lnTo>
                    <a:lnTo>
                      <a:pt x="297" y="161"/>
                    </a:lnTo>
                    <a:lnTo>
                      <a:pt x="332" y="150"/>
                    </a:lnTo>
                    <a:lnTo>
                      <a:pt x="343" y="150"/>
                    </a:lnTo>
                    <a:lnTo>
                      <a:pt x="357" y="150"/>
                    </a:lnTo>
                    <a:lnTo>
                      <a:pt x="370" y="150"/>
                    </a:lnTo>
                    <a:lnTo>
                      <a:pt x="383" y="150"/>
                    </a:lnTo>
                    <a:lnTo>
                      <a:pt x="395" y="150"/>
                    </a:lnTo>
                    <a:lnTo>
                      <a:pt x="408" y="150"/>
                    </a:lnTo>
                    <a:lnTo>
                      <a:pt x="422" y="150"/>
                    </a:lnTo>
                    <a:lnTo>
                      <a:pt x="435" y="150"/>
                    </a:lnTo>
                    <a:lnTo>
                      <a:pt x="435" y="161"/>
                    </a:lnTo>
                    <a:lnTo>
                      <a:pt x="439" y="159"/>
                    </a:lnTo>
                    <a:lnTo>
                      <a:pt x="443" y="159"/>
                    </a:lnTo>
                    <a:lnTo>
                      <a:pt x="445" y="159"/>
                    </a:lnTo>
                    <a:lnTo>
                      <a:pt x="445" y="161"/>
                    </a:lnTo>
                    <a:lnTo>
                      <a:pt x="447" y="161"/>
                    </a:lnTo>
                    <a:lnTo>
                      <a:pt x="447" y="163"/>
                    </a:lnTo>
                    <a:lnTo>
                      <a:pt x="447" y="167"/>
                    </a:lnTo>
                    <a:lnTo>
                      <a:pt x="445" y="173"/>
                    </a:lnTo>
                    <a:lnTo>
                      <a:pt x="445" y="175"/>
                    </a:lnTo>
                    <a:lnTo>
                      <a:pt x="445" y="178"/>
                    </a:lnTo>
                    <a:lnTo>
                      <a:pt x="445" y="180"/>
                    </a:lnTo>
                    <a:lnTo>
                      <a:pt x="445" y="184"/>
                    </a:lnTo>
                    <a:lnTo>
                      <a:pt x="445" y="186"/>
                    </a:lnTo>
                    <a:lnTo>
                      <a:pt x="445" y="190"/>
                    </a:lnTo>
                    <a:lnTo>
                      <a:pt x="445" y="192"/>
                    </a:lnTo>
                    <a:lnTo>
                      <a:pt x="445" y="194"/>
                    </a:lnTo>
                    <a:lnTo>
                      <a:pt x="435" y="217"/>
                    </a:lnTo>
                    <a:lnTo>
                      <a:pt x="445" y="217"/>
                    </a:lnTo>
                    <a:lnTo>
                      <a:pt x="456" y="228"/>
                    </a:lnTo>
                    <a:lnTo>
                      <a:pt x="468" y="228"/>
                    </a:lnTo>
                    <a:lnTo>
                      <a:pt x="479" y="217"/>
                    </a:lnTo>
                    <a:lnTo>
                      <a:pt x="485" y="221"/>
                    </a:lnTo>
                    <a:lnTo>
                      <a:pt x="487" y="224"/>
                    </a:lnTo>
                    <a:lnTo>
                      <a:pt x="489" y="226"/>
                    </a:lnTo>
                    <a:lnTo>
                      <a:pt x="491" y="228"/>
                    </a:lnTo>
                    <a:lnTo>
                      <a:pt x="491" y="230"/>
                    </a:lnTo>
                    <a:lnTo>
                      <a:pt x="491" y="232"/>
                    </a:lnTo>
                    <a:lnTo>
                      <a:pt x="491" y="236"/>
                    </a:lnTo>
                    <a:lnTo>
                      <a:pt x="491" y="240"/>
                    </a:lnTo>
                    <a:lnTo>
                      <a:pt x="502" y="240"/>
                    </a:lnTo>
                    <a:lnTo>
                      <a:pt x="502" y="251"/>
                    </a:lnTo>
                    <a:lnTo>
                      <a:pt x="525" y="251"/>
                    </a:lnTo>
                    <a:lnTo>
                      <a:pt x="525" y="263"/>
                    </a:lnTo>
                    <a:lnTo>
                      <a:pt x="533" y="263"/>
                    </a:lnTo>
                    <a:lnTo>
                      <a:pt x="539" y="265"/>
                    </a:lnTo>
                    <a:lnTo>
                      <a:pt x="543" y="265"/>
                    </a:lnTo>
                    <a:lnTo>
                      <a:pt x="545" y="263"/>
                    </a:lnTo>
                    <a:lnTo>
                      <a:pt x="549" y="263"/>
                    </a:lnTo>
                    <a:lnTo>
                      <a:pt x="552" y="261"/>
                    </a:lnTo>
                    <a:lnTo>
                      <a:pt x="556" y="257"/>
                    </a:lnTo>
                    <a:lnTo>
                      <a:pt x="560" y="251"/>
                    </a:lnTo>
                    <a:lnTo>
                      <a:pt x="560" y="228"/>
                    </a:lnTo>
                    <a:lnTo>
                      <a:pt x="583" y="240"/>
                    </a:lnTo>
                    <a:lnTo>
                      <a:pt x="629" y="240"/>
                    </a:lnTo>
                    <a:lnTo>
                      <a:pt x="641" y="251"/>
                    </a:lnTo>
                    <a:lnTo>
                      <a:pt x="698" y="251"/>
                    </a:lnTo>
                    <a:lnTo>
                      <a:pt x="698" y="240"/>
                    </a:lnTo>
                    <a:lnTo>
                      <a:pt x="710" y="240"/>
                    </a:lnTo>
                    <a:lnTo>
                      <a:pt x="710" y="251"/>
                    </a:lnTo>
                    <a:lnTo>
                      <a:pt x="712" y="251"/>
                    </a:lnTo>
                    <a:lnTo>
                      <a:pt x="715" y="251"/>
                    </a:lnTo>
                    <a:lnTo>
                      <a:pt x="717" y="251"/>
                    </a:lnTo>
                    <a:lnTo>
                      <a:pt x="721" y="251"/>
                    </a:lnTo>
                    <a:lnTo>
                      <a:pt x="723" y="251"/>
                    </a:lnTo>
                    <a:lnTo>
                      <a:pt x="727" y="251"/>
                    </a:lnTo>
                    <a:lnTo>
                      <a:pt x="729" y="251"/>
                    </a:lnTo>
                    <a:lnTo>
                      <a:pt x="733" y="251"/>
                    </a:lnTo>
                    <a:lnTo>
                      <a:pt x="733" y="263"/>
                    </a:lnTo>
                    <a:lnTo>
                      <a:pt x="744" y="274"/>
                    </a:lnTo>
                    <a:lnTo>
                      <a:pt x="733" y="286"/>
                    </a:lnTo>
                    <a:close/>
                  </a:path>
                </a:pathLst>
              </a:custGeom>
              <a:solidFill>
                <a:srgbClr val="C0C0C0"/>
              </a:solidFill>
              <a:ln w="9525">
                <a:noFill/>
                <a:round/>
                <a:headEnd/>
                <a:tailEnd/>
              </a:ln>
            </p:spPr>
            <p:txBody>
              <a:bodyPr/>
              <a:lstStyle/>
              <a:p>
                <a:pPr algn="l"/>
                <a:endParaRPr lang="en-US" sz="2000"/>
              </a:p>
            </p:txBody>
          </p:sp>
          <p:sp>
            <p:nvSpPr>
              <p:cNvPr id="805900" name="Freeform 12"/>
              <p:cNvSpPr>
                <a:spLocks/>
              </p:cNvSpPr>
              <p:nvPr/>
            </p:nvSpPr>
            <p:spPr bwMode="auto">
              <a:xfrm>
                <a:off x="1059" y="2888"/>
                <a:ext cx="126" cy="228"/>
              </a:xfrm>
              <a:custGeom>
                <a:avLst/>
                <a:gdLst>
                  <a:gd name="T0" fmla="*/ 92 w 126"/>
                  <a:gd name="T1" fmla="*/ 23 h 228"/>
                  <a:gd name="T2" fmla="*/ 80 w 126"/>
                  <a:gd name="T3" fmla="*/ 46 h 228"/>
                  <a:gd name="T4" fmla="*/ 69 w 126"/>
                  <a:gd name="T5" fmla="*/ 58 h 228"/>
                  <a:gd name="T6" fmla="*/ 46 w 126"/>
                  <a:gd name="T7" fmla="*/ 69 h 228"/>
                  <a:gd name="T8" fmla="*/ 23 w 126"/>
                  <a:gd name="T9" fmla="*/ 77 h 228"/>
                  <a:gd name="T10" fmla="*/ 23 w 126"/>
                  <a:gd name="T11" fmla="*/ 94 h 228"/>
                  <a:gd name="T12" fmla="*/ 23 w 126"/>
                  <a:gd name="T13" fmla="*/ 111 h 228"/>
                  <a:gd name="T14" fmla="*/ 23 w 126"/>
                  <a:gd name="T15" fmla="*/ 129 h 228"/>
                  <a:gd name="T16" fmla="*/ 0 w 126"/>
                  <a:gd name="T17" fmla="*/ 217 h 228"/>
                  <a:gd name="T18" fmla="*/ 23 w 126"/>
                  <a:gd name="T19" fmla="*/ 228 h 228"/>
                  <a:gd name="T20" fmla="*/ 34 w 126"/>
                  <a:gd name="T21" fmla="*/ 226 h 228"/>
                  <a:gd name="T22" fmla="*/ 40 w 126"/>
                  <a:gd name="T23" fmla="*/ 223 h 228"/>
                  <a:gd name="T24" fmla="*/ 48 w 126"/>
                  <a:gd name="T25" fmla="*/ 219 h 228"/>
                  <a:gd name="T26" fmla="*/ 57 w 126"/>
                  <a:gd name="T27" fmla="*/ 217 h 228"/>
                  <a:gd name="T28" fmla="*/ 69 w 126"/>
                  <a:gd name="T29" fmla="*/ 184 h 228"/>
                  <a:gd name="T30" fmla="*/ 78 w 126"/>
                  <a:gd name="T31" fmla="*/ 173 h 228"/>
                  <a:gd name="T32" fmla="*/ 86 w 126"/>
                  <a:gd name="T33" fmla="*/ 163 h 228"/>
                  <a:gd name="T34" fmla="*/ 90 w 126"/>
                  <a:gd name="T35" fmla="*/ 152 h 228"/>
                  <a:gd name="T36" fmla="*/ 92 w 126"/>
                  <a:gd name="T37" fmla="*/ 138 h 228"/>
                  <a:gd name="T38" fmla="*/ 99 w 126"/>
                  <a:gd name="T39" fmla="*/ 123 h 228"/>
                  <a:gd name="T40" fmla="*/ 107 w 126"/>
                  <a:gd name="T41" fmla="*/ 104 h 228"/>
                  <a:gd name="T42" fmla="*/ 113 w 126"/>
                  <a:gd name="T43" fmla="*/ 85 h 228"/>
                  <a:gd name="T44" fmla="*/ 115 w 126"/>
                  <a:gd name="T45" fmla="*/ 69 h 228"/>
                  <a:gd name="T46" fmla="*/ 115 w 126"/>
                  <a:gd name="T47" fmla="*/ 63 h 228"/>
                  <a:gd name="T48" fmla="*/ 115 w 126"/>
                  <a:gd name="T49" fmla="*/ 58 h 228"/>
                  <a:gd name="T50" fmla="*/ 115 w 126"/>
                  <a:gd name="T51" fmla="*/ 52 h 228"/>
                  <a:gd name="T52" fmla="*/ 115 w 126"/>
                  <a:gd name="T53" fmla="*/ 46 h 228"/>
                  <a:gd name="T54" fmla="*/ 115 w 126"/>
                  <a:gd name="T55" fmla="*/ 54 h 228"/>
                  <a:gd name="T56" fmla="*/ 117 w 126"/>
                  <a:gd name="T57" fmla="*/ 58 h 228"/>
                  <a:gd name="T58" fmla="*/ 119 w 126"/>
                  <a:gd name="T59" fmla="*/ 61 h 228"/>
                  <a:gd name="T60" fmla="*/ 126 w 126"/>
                  <a:gd name="T61" fmla="*/ 69 h 228"/>
                  <a:gd name="T62" fmla="*/ 115 w 126"/>
                  <a:gd name="T63" fmla="*/ 12 h 228"/>
                  <a:gd name="T64" fmla="*/ 111 w 126"/>
                  <a:gd name="T65" fmla="*/ 0 h 228"/>
                  <a:gd name="T66" fmla="*/ 105 w 126"/>
                  <a:gd name="T67" fmla="*/ 0 h 228"/>
                  <a:gd name="T68" fmla="*/ 103 w 126"/>
                  <a:gd name="T69" fmla="*/ 2 h 228"/>
                  <a:gd name="T70" fmla="*/ 103 w 126"/>
                  <a:gd name="T71" fmla="*/ 6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228"/>
                  <a:gd name="T110" fmla="*/ 126 w 12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228">
                    <a:moveTo>
                      <a:pt x="103" y="12"/>
                    </a:moveTo>
                    <a:lnTo>
                      <a:pt x="92" y="23"/>
                    </a:lnTo>
                    <a:lnTo>
                      <a:pt x="92" y="35"/>
                    </a:lnTo>
                    <a:lnTo>
                      <a:pt x="80" y="46"/>
                    </a:lnTo>
                    <a:lnTo>
                      <a:pt x="69" y="46"/>
                    </a:lnTo>
                    <a:lnTo>
                      <a:pt x="69" y="58"/>
                    </a:lnTo>
                    <a:lnTo>
                      <a:pt x="46" y="58"/>
                    </a:lnTo>
                    <a:lnTo>
                      <a:pt x="46" y="69"/>
                    </a:lnTo>
                    <a:lnTo>
                      <a:pt x="23" y="69"/>
                    </a:lnTo>
                    <a:lnTo>
                      <a:pt x="23" y="77"/>
                    </a:lnTo>
                    <a:lnTo>
                      <a:pt x="23" y="86"/>
                    </a:lnTo>
                    <a:lnTo>
                      <a:pt x="23" y="94"/>
                    </a:lnTo>
                    <a:lnTo>
                      <a:pt x="23" y="104"/>
                    </a:lnTo>
                    <a:lnTo>
                      <a:pt x="23" y="111"/>
                    </a:lnTo>
                    <a:lnTo>
                      <a:pt x="23" y="121"/>
                    </a:lnTo>
                    <a:lnTo>
                      <a:pt x="23" y="129"/>
                    </a:lnTo>
                    <a:lnTo>
                      <a:pt x="23" y="138"/>
                    </a:lnTo>
                    <a:lnTo>
                      <a:pt x="0" y="217"/>
                    </a:lnTo>
                    <a:lnTo>
                      <a:pt x="23" y="217"/>
                    </a:lnTo>
                    <a:lnTo>
                      <a:pt x="23" y="228"/>
                    </a:lnTo>
                    <a:lnTo>
                      <a:pt x="30" y="228"/>
                    </a:lnTo>
                    <a:lnTo>
                      <a:pt x="34" y="226"/>
                    </a:lnTo>
                    <a:lnTo>
                      <a:pt x="38" y="226"/>
                    </a:lnTo>
                    <a:lnTo>
                      <a:pt x="40" y="223"/>
                    </a:lnTo>
                    <a:lnTo>
                      <a:pt x="44" y="221"/>
                    </a:lnTo>
                    <a:lnTo>
                      <a:pt x="48" y="219"/>
                    </a:lnTo>
                    <a:lnTo>
                      <a:pt x="51" y="219"/>
                    </a:lnTo>
                    <a:lnTo>
                      <a:pt x="57" y="217"/>
                    </a:lnTo>
                    <a:lnTo>
                      <a:pt x="69" y="205"/>
                    </a:lnTo>
                    <a:lnTo>
                      <a:pt x="69" y="184"/>
                    </a:lnTo>
                    <a:lnTo>
                      <a:pt x="74" y="179"/>
                    </a:lnTo>
                    <a:lnTo>
                      <a:pt x="78" y="173"/>
                    </a:lnTo>
                    <a:lnTo>
                      <a:pt x="82" y="169"/>
                    </a:lnTo>
                    <a:lnTo>
                      <a:pt x="86" y="163"/>
                    </a:lnTo>
                    <a:lnTo>
                      <a:pt x="88" y="157"/>
                    </a:lnTo>
                    <a:lnTo>
                      <a:pt x="90" y="152"/>
                    </a:lnTo>
                    <a:lnTo>
                      <a:pt x="92" y="144"/>
                    </a:lnTo>
                    <a:lnTo>
                      <a:pt x="92" y="138"/>
                    </a:lnTo>
                    <a:lnTo>
                      <a:pt x="96" y="131"/>
                    </a:lnTo>
                    <a:lnTo>
                      <a:pt x="99" y="123"/>
                    </a:lnTo>
                    <a:lnTo>
                      <a:pt x="103" y="113"/>
                    </a:lnTo>
                    <a:lnTo>
                      <a:pt x="107" y="104"/>
                    </a:lnTo>
                    <a:lnTo>
                      <a:pt x="111" y="94"/>
                    </a:lnTo>
                    <a:lnTo>
                      <a:pt x="113" y="85"/>
                    </a:lnTo>
                    <a:lnTo>
                      <a:pt x="115" y="75"/>
                    </a:lnTo>
                    <a:lnTo>
                      <a:pt x="115" y="69"/>
                    </a:lnTo>
                    <a:lnTo>
                      <a:pt x="115" y="65"/>
                    </a:lnTo>
                    <a:lnTo>
                      <a:pt x="115" y="63"/>
                    </a:lnTo>
                    <a:lnTo>
                      <a:pt x="115" y="60"/>
                    </a:lnTo>
                    <a:lnTo>
                      <a:pt x="115" y="58"/>
                    </a:lnTo>
                    <a:lnTo>
                      <a:pt x="115" y="54"/>
                    </a:lnTo>
                    <a:lnTo>
                      <a:pt x="115" y="52"/>
                    </a:lnTo>
                    <a:lnTo>
                      <a:pt x="115" y="48"/>
                    </a:lnTo>
                    <a:lnTo>
                      <a:pt x="115" y="46"/>
                    </a:lnTo>
                    <a:lnTo>
                      <a:pt x="115" y="52"/>
                    </a:lnTo>
                    <a:lnTo>
                      <a:pt x="115" y="54"/>
                    </a:lnTo>
                    <a:lnTo>
                      <a:pt x="115" y="58"/>
                    </a:lnTo>
                    <a:lnTo>
                      <a:pt x="117" y="58"/>
                    </a:lnTo>
                    <a:lnTo>
                      <a:pt x="117" y="60"/>
                    </a:lnTo>
                    <a:lnTo>
                      <a:pt x="119" y="61"/>
                    </a:lnTo>
                    <a:lnTo>
                      <a:pt x="122" y="65"/>
                    </a:lnTo>
                    <a:lnTo>
                      <a:pt x="126" y="69"/>
                    </a:lnTo>
                    <a:lnTo>
                      <a:pt x="126" y="12"/>
                    </a:lnTo>
                    <a:lnTo>
                      <a:pt x="115" y="12"/>
                    </a:lnTo>
                    <a:lnTo>
                      <a:pt x="115" y="0"/>
                    </a:lnTo>
                    <a:lnTo>
                      <a:pt x="111" y="0"/>
                    </a:lnTo>
                    <a:lnTo>
                      <a:pt x="107" y="0"/>
                    </a:lnTo>
                    <a:lnTo>
                      <a:pt x="105" y="0"/>
                    </a:lnTo>
                    <a:lnTo>
                      <a:pt x="103" y="0"/>
                    </a:lnTo>
                    <a:lnTo>
                      <a:pt x="103" y="2"/>
                    </a:lnTo>
                    <a:lnTo>
                      <a:pt x="103" y="4"/>
                    </a:lnTo>
                    <a:lnTo>
                      <a:pt x="103" y="6"/>
                    </a:lnTo>
                    <a:lnTo>
                      <a:pt x="103" y="12"/>
                    </a:lnTo>
                    <a:close/>
                  </a:path>
                </a:pathLst>
              </a:custGeom>
              <a:solidFill>
                <a:srgbClr val="C0C0C0"/>
              </a:solidFill>
              <a:ln w="9525">
                <a:noFill/>
                <a:round/>
                <a:headEnd/>
                <a:tailEnd/>
              </a:ln>
            </p:spPr>
            <p:txBody>
              <a:bodyPr/>
              <a:lstStyle/>
              <a:p>
                <a:pPr algn="l"/>
                <a:endParaRPr lang="en-US" sz="2000"/>
              </a:p>
            </p:txBody>
          </p:sp>
          <p:sp>
            <p:nvSpPr>
              <p:cNvPr id="805901" name="Freeform 13"/>
              <p:cNvSpPr>
                <a:spLocks noEditPoints="1"/>
              </p:cNvSpPr>
              <p:nvPr/>
            </p:nvSpPr>
            <p:spPr bwMode="auto">
              <a:xfrm>
                <a:off x="3922" y="780"/>
                <a:ext cx="1025" cy="1249"/>
              </a:xfrm>
              <a:custGeom>
                <a:avLst/>
                <a:gdLst>
                  <a:gd name="T0" fmla="*/ 417 w 1025"/>
                  <a:gd name="T1" fmla="*/ 239 h 1249"/>
                  <a:gd name="T2" fmla="*/ 374 w 1025"/>
                  <a:gd name="T3" fmla="*/ 262 h 1249"/>
                  <a:gd name="T4" fmla="*/ 359 w 1025"/>
                  <a:gd name="T5" fmla="*/ 274 h 1249"/>
                  <a:gd name="T6" fmla="*/ 411 w 1025"/>
                  <a:gd name="T7" fmla="*/ 285 h 1249"/>
                  <a:gd name="T8" fmla="*/ 394 w 1025"/>
                  <a:gd name="T9" fmla="*/ 272 h 1249"/>
                  <a:gd name="T10" fmla="*/ 359 w 1025"/>
                  <a:gd name="T11" fmla="*/ 251 h 1249"/>
                  <a:gd name="T12" fmla="*/ 336 w 1025"/>
                  <a:gd name="T13" fmla="*/ 226 h 1249"/>
                  <a:gd name="T14" fmla="*/ 325 w 1025"/>
                  <a:gd name="T15" fmla="*/ 197 h 1249"/>
                  <a:gd name="T16" fmla="*/ 348 w 1025"/>
                  <a:gd name="T17" fmla="*/ 182 h 1249"/>
                  <a:gd name="T18" fmla="*/ 365 w 1025"/>
                  <a:gd name="T19" fmla="*/ 119 h 1249"/>
                  <a:gd name="T20" fmla="*/ 417 w 1025"/>
                  <a:gd name="T21" fmla="*/ 32 h 1249"/>
                  <a:gd name="T22" fmla="*/ 440 w 1025"/>
                  <a:gd name="T23" fmla="*/ 44 h 1249"/>
                  <a:gd name="T24" fmla="*/ 440 w 1025"/>
                  <a:gd name="T25" fmla="*/ 9 h 1249"/>
                  <a:gd name="T26" fmla="*/ 482 w 1025"/>
                  <a:gd name="T27" fmla="*/ 19 h 1249"/>
                  <a:gd name="T28" fmla="*/ 566 w 1025"/>
                  <a:gd name="T29" fmla="*/ 21 h 1249"/>
                  <a:gd name="T30" fmla="*/ 601 w 1025"/>
                  <a:gd name="T31" fmla="*/ 21 h 1249"/>
                  <a:gd name="T32" fmla="*/ 670 w 1025"/>
                  <a:gd name="T33" fmla="*/ 57 h 1249"/>
                  <a:gd name="T34" fmla="*/ 754 w 1025"/>
                  <a:gd name="T35" fmla="*/ 220 h 1249"/>
                  <a:gd name="T36" fmla="*/ 793 w 1025"/>
                  <a:gd name="T37" fmla="*/ 261 h 1249"/>
                  <a:gd name="T38" fmla="*/ 829 w 1025"/>
                  <a:gd name="T39" fmla="*/ 308 h 1249"/>
                  <a:gd name="T40" fmla="*/ 801 w 1025"/>
                  <a:gd name="T41" fmla="*/ 320 h 1249"/>
                  <a:gd name="T42" fmla="*/ 726 w 1025"/>
                  <a:gd name="T43" fmla="*/ 320 h 1249"/>
                  <a:gd name="T44" fmla="*/ 635 w 1025"/>
                  <a:gd name="T45" fmla="*/ 274 h 1249"/>
                  <a:gd name="T46" fmla="*/ 624 w 1025"/>
                  <a:gd name="T47" fmla="*/ 243 h 1249"/>
                  <a:gd name="T48" fmla="*/ 611 w 1025"/>
                  <a:gd name="T49" fmla="*/ 262 h 1249"/>
                  <a:gd name="T50" fmla="*/ 589 w 1025"/>
                  <a:gd name="T51" fmla="*/ 243 h 1249"/>
                  <a:gd name="T52" fmla="*/ 589 w 1025"/>
                  <a:gd name="T53" fmla="*/ 228 h 1249"/>
                  <a:gd name="T54" fmla="*/ 543 w 1025"/>
                  <a:gd name="T55" fmla="*/ 216 h 1249"/>
                  <a:gd name="T56" fmla="*/ 463 w 1025"/>
                  <a:gd name="T57" fmla="*/ 216 h 1249"/>
                  <a:gd name="T58" fmla="*/ 405 w 1025"/>
                  <a:gd name="T59" fmla="*/ 142 h 1249"/>
                  <a:gd name="T60" fmla="*/ 428 w 1025"/>
                  <a:gd name="T61" fmla="*/ 90 h 1249"/>
                  <a:gd name="T62" fmla="*/ 760 w 1025"/>
                  <a:gd name="T63" fmla="*/ 756 h 1249"/>
                  <a:gd name="T64" fmla="*/ 1002 w 1025"/>
                  <a:gd name="T65" fmla="*/ 1191 h 1249"/>
                  <a:gd name="T66" fmla="*/ 933 w 1025"/>
                  <a:gd name="T67" fmla="*/ 1214 h 1249"/>
                  <a:gd name="T68" fmla="*/ 916 w 1025"/>
                  <a:gd name="T69" fmla="*/ 1249 h 1249"/>
                  <a:gd name="T70" fmla="*/ 968 w 1025"/>
                  <a:gd name="T71" fmla="*/ 1237 h 1249"/>
                  <a:gd name="T72" fmla="*/ 829 w 1025"/>
                  <a:gd name="T73" fmla="*/ 686 h 1249"/>
                  <a:gd name="T74" fmla="*/ 845 w 1025"/>
                  <a:gd name="T75" fmla="*/ 1203 h 1249"/>
                  <a:gd name="T76" fmla="*/ 714 w 1025"/>
                  <a:gd name="T77" fmla="*/ 1237 h 1249"/>
                  <a:gd name="T78" fmla="*/ 804 w 1025"/>
                  <a:gd name="T79" fmla="*/ 1226 h 1249"/>
                  <a:gd name="T80" fmla="*/ 864 w 1025"/>
                  <a:gd name="T81" fmla="*/ 1229 h 1249"/>
                  <a:gd name="T82" fmla="*/ 889 w 1025"/>
                  <a:gd name="T83" fmla="*/ 1237 h 1249"/>
                  <a:gd name="T84" fmla="*/ 904 w 1025"/>
                  <a:gd name="T85" fmla="*/ 1214 h 1249"/>
                  <a:gd name="T86" fmla="*/ 497 w 1025"/>
                  <a:gd name="T87" fmla="*/ 502 h 1249"/>
                  <a:gd name="T88" fmla="*/ 509 w 1025"/>
                  <a:gd name="T89" fmla="*/ 491 h 1249"/>
                  <a:gd name="T90" fmla="*/ 417 w 1025"/>
                  <a:gd name="T91" fmla="*/ 378 h 1249"/>
                  <a:gd name="T92" fmla="*/ 459 w 1025"/>
                  <a:gd name="T93" fmla="*/ 366 h 1249"/>
                  <a:gd name="T94" fmla="*/ 492 w 1025"/>
                  <a:gd name="T95" fmla="*/ 366 h 1249"/>
                  <a:gd name="T96" fmla="*/ 538 w 1025"/>
                  <a:gd name="T97" fmla="*/ 418 h 1249"/>
                  <a:gd name="T98" fmla="*/ 520 w 1025"/>
                  <a:gd name="T99" fmla="*/ 450 h 1249"/>
                  <a:gd name="T100" fmla="*/ 555 w 1025"/>
                  <a:gd name="T101" fmla="*/ 433 h 1249"/>
                  <a:gd name="T102" fmla="*/ 603 w 1025"/>
                  <a:gd name="T103" fmla="*/ 445 h 1249"/>
                  <a:gd name="T104" fmla="*/ 641 w 1025"/>
                  <a:gd name="T105" fmla="*/ 447 h 1249"/>
                  <a:gd name="T106" fmla="*/ 624 w 1025"/>
                  <a:gd name="T107" fmla="*/ 399 h 1249"/>
                  <a:gd name="T108" fmla="*/ 580 w 1025"/>
                  <a:gd name="T109" fmla="*/ 379 h 1249"/>
                  <a:gd name="T110" fmla="*/ 612 w 1025"/>
                  <a:gd name="T111" fmla="*/ 343 h 1249"/>
                  <a:gd name="T112" fmla="*/ 563 w 1025"/>
                  <a:gd name="T113" fmla="*/ 343 h 1249"/>
                  <a:gd name="T114" fmla="*/ 503 w 1025"/>
                  <a:gd name="T115" fmla="*/ 308 h 1249"/>
                  <a:gd name="T116" fmla="*/ 451 w 1025"/>
                  <a:gd name="T117" fmla="*/ 308 h 1249"/>
                  <a:gd name="T118" fmla="*/ 436 w 1025"/>
                  <a:gd name="T119" fmla="*/ 328 h 1249"/>
                  <a:gd name="T120" fmla="*/ 422 w 1025"/>
                  <a:gd name="T121" fmla="*/ 291 h 1249"/>
                  <a:gd name="T122" fmla="*/ 394 w 1025"/>
                  <a:gd name="T123" fmla="*/ 308 h 12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1249"/>
                  <a:gd name="T188" fmla="*/ 1025 w 1025"/>
                  <a:gd name="T189" fmla="*/ 1249 h 12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1249">
                    <a:moveTo>
                      <a:pt x="394" y="147"/>
                    </a:moveTo>
                    <a:lnTo>
                      <a:pt x="394" y="182"/>
                    </a:lnTo>
                    <a:lnTo>
                      <a:pt x="399" y="188"/>
                    </a:lnTo>
                    <a:lnTo>
                      <a:pt x="401" y="191"/>
                    </a:lnTo>
                    <a:lnTo>
                      <a:pt x="405" y="195"/>
                    </a:lnTo>
                    <a:lnTo>
                      <a:pt x="405" y="197"/>
                    </a:lnTo>
                    <a:lnTo>
                      <a:pt x="405" y="201"/>
                    </a:lnTo>
                    <a:lnTo>
                      <a:pt x="405" y="205"/>
                    </a:lnTo>
                    <a:lnTo>
                      <a:pt x="405" y="211"/>
                    </a:lnTo>
                    <a:lnTo>
                      <a:pt x="405" y="216"/>
                    </a:lnTo>
                    <a:lnTo>
                      <a:pt x="417" y="239"/>
                    </a:lnTo>
                    <a:lnTo>
                      <a:pt x="417" y="251"/>
                    </a:lnTo>
                    <a:lnTo>
                      <a:pt x="409" y="251"/>
                    </a:lnTo>
                    <a:lnTo>
                      <a:pt x="405" y="251"/>
                    </a:lnTo>
                    <a:lnTo>
                      <a:pt x="399" y="251"/>
                    </a:lnTo>
                    <a:lnTo>
                      <a:pt x="397" y="251"/>
                    </a:lnTo>
                    <a:lnTo>
                      <a:pt x="394" y="251"/>
                    </a:lnTo>
                    <a:lnTo>
                      <a:pt x="392" y="255"/>
                    </a:lnTo>
                    <a:lnTo>
                      <a:pt x="388" y="257"/>
                    </a:lnTo>
                    <a:lnTo>
                      <a:pt x="382" y="262"/>
                    </a:lnTo>
                    <a:lnTo>
                      <a:pt x="378" y="262"/>
                    </a:lnTo>
                    <a:lnTo>
                      <a:pt x="374" y="262"/>
                    </a:lnTo>
                    <a:lnTo>
                      <a:pt x="369" y="262"/>
                    </a:lnTo>
                    <a:lnTo>
                      <a:pt x="365" y="262"/>
                    </a:lnTo>
                    <a:lnTo>
                      <a:pt x="361" y="262"/>
                    </a:lnTo>
                    <a:lnTo>
                      <a:pt x="357" y="262"/>
                    </a:lnTo>
                    <a:lnTo>
                      <a:pt x="351" y="262"/>
                    </a:lnTo>
                    <a:lnTo>
                      <a:pt x="348" y="262"/>
                    </a:lnTo>
                    <a:lnTo>
                      <a:pt x="348" y="251"/>
                    </a:lnTo>
                    <a:lnTo>
                      <a:pt x="348" y="262"/>
                    </a:lnTo>
                    <a:lnTo>
                      <a:pt x="336" y="262"/>
                    </a:lnTo>
                    <a:lnTo>
                      <a:pt x="336" y="274"/>
                    </a:lnTo>
                    <a:lnTo>
                      <a:pt x="359" y="274"/>
                    </a:lnTo>
                    <a:lnTo>
                      <a:pt x="359" y="297"/>
                    </a:lnTo>
                    <a:lnTo>
                      <a:pt x="365" y="297"/>
                    </a:lnTo>
                    <a:lnTo>
                      <a:pt x="371" y="297"/>
                    </a:lnTo>
                    <a:lnTo>
                      <a:pt x="376" y="297"/>
                    </a:lnTo>
                    <a:lnTo>
                      <a:pt x="382" y="297"/>
                    </a:lnTo>
                    <a:lnTo>
                      <a:pt x="388" y="297"/>
                    </a:lnTo>
                    <a:lnTo>
                      <a:pt x="394" y="297"/>
                    </a:lnTo>
                    <a:lnTo>
                      <a:pt x="399" y="297"/>
                    </a:lnTo>
                    <a:lnTo>
                      <a:pt x="405" y="297"/>
                    </a:lnTo>
                    <a:lnTo>
                      <a:pt x="405" y="285"/>
                    </a:lnTo>
                    <a:lnTo>
                      <a:pt x="411" y="285"/>
                    </a:lnTo>
                    <a:lnTo>
                      <a:pt x="415" y="284"/>
                    </a:lnTo>
                    <a:lnTo>
                      <a:pt x="417" y="284"/>
                    </a:lnTo>
                    <a:lnTo>
                      <a:pt x="419" y="282"/>
                    </a:lnTo>
                    <a:lnTo>
                      <a:pt x="419" y="278"/>
                    </a:lnTo>
                    <a:lnTo>
                      <a:pt x="419" y="274"/>
                    </a:lnTo>
                    <a:lnTo>
                      <a:pt x="417" y="268"/>
                    </a:lnTo>
                    <a:lnTo>
                      <a:pt x="417" y="262"/>
                    </a:lnTo>
                    <a:lnTo>
                      <a:pt x="405" y="262"/>
                    </a:lnTo>
                    <a:lnTo>
                      <a:pt x="401" y="266"/>
                    </a:lnTo>
                    <a:lnTo>
                      <a:pt x="397" y="270"/>
                    </a:lnTo>
                    <a:lnTo>
                      <a:pt x="394" y="272"/>
                    </a:lnTo>
                    <a:lnTo>
                      <a:pt x="390" y="274"/>
                    </a:lnTo>
                    <a:lnTo>
                      <a:pt x="386" y="274"/>
                    </a:lnTo>
                    <a:lnTo>
                      <a:pt x="382" y="274"/>
                    </a:lnTo>
                    <a:lnTo>
                      <a:pt x="376" y="274"/>
                    </a:lnTo>
                    <a:lnTo>
                      <a:pt x="371" y="274"/>
                    </a:lnTo>
                    <a:lnTo>
                      <a:pt x="371" y="262"/>
                    </a:lnTo>
                    <a:lnTo>
                      <a:pt x="367" y="259"/>
                    </a:lnTo>
                    <a:lnTo>
                      <a:pt x="363" y="255"/>
                    </a:lnTo>
                    <a:lnTo>
                      <a:pt x="361" y="253"/>
                    </a:lnTo>
                    <a:lnTo>
                      <a:pt x="359" y="251"/>
                    </a:lnTo>
                    <a:lnTo>
                      <a:pt x="361" y="251"/>
                    </a:lnTo>
                    <a:lnTo>
                      <a:pt x="365" y="251"/>
                    </a:lnTo>
                    <a:lnTo>
                      <a:pt x="371" y="251"/>
                    </a:lnTo>
                    <a:lnTo>
                      <a:pt x="359" y="239"/>
                    </a:lnTo>
                    <a:lnTo>
                      <a:pt x="371" y="239"/>
                    </a:lnTo>
                    <a:lnTo>
                      <a:pt x="371" y="228"/>
                    </a:lnTo>
                    <a:lnTo>
                      <a:pt x="359" y="228"/>
                    </a:lnTo>
                    <a:lnTo>
                      <a:pt x="371" y="216"/>
                    </a:lnTo>
                    <a:lnTo>
                      <a:pt x="359" y="228"/>
                    </a:lnTo>
                    <a:lnTo>
                      <a:pt x="336" y="228"/>
                    </a:lnTo>
                    <a:lnTo>
                      <a:pt x="336" y="226"/>
                    </a:lnTo>
                    <a:lnTo>
                      <a:pt x="336" y="222"/>
                    </a:lnTo>
                    <a:lnTo>
                      <a:pt x="336" y="220"/>
                    </a:lnTo>
                    <a:lnTo>
                      <a:pt x="336" y="216"/>
                    </a:lnTo>
                    <a:lnTo>
                      <a:pt x="336" y="214"/>
                    </a:lnTo>
                    <a:lnTo>
                      <a:pt x="336" y="211"/>
                    </a:lnTo>
                    <a:lnTo>
                      <a:pt x="336" y="209"/>
                    </a:lnTo>
                    <a:lnTo>
                      <a:pt x="336" y="205"/>
                    </a:lnTo>
                    <a:lnTo>
                      <a:pt x="325" y="205"/>
                    </a:lnTo>
                    <a:lnTo>
                      <a:pt x="325" y="203"/>
                    </a:lnTo>
                    <a:lnTo>
                      <a:pt x="325" y="199"/>
                    </a:lnTo>
                    <a:lnTo>
                      <a:pt x="325" y="197"/>
                    </a:lnTo>
                    <a:lnTo>
                      <a:pt x="325" y="193"/>
                    </a:lnTo>
                    <a:lnTo>
                      <a:pt x="325" y="191"/>
                    </a:lnTo>
                    <a:lnTo>
                      <a:pt x="325" y="188"/>
                    </a:lnTo>
                    <a:lnTo>
                      <a:pt x="325" y="186"/>
                    </a:lnTo>
                    <a:lnTo>
                      <a:pt x="325" y="182"/>
                    </a:lnTo>
                    <a:lnTo>
                      <a:pt x="313" y="170"/>
                    </a:lnTo>
                    <a:lnTo>
                      <a:pt x="359" y="182"/>
                    </a:lnTo>
                    <a:lnTo>
                      <a:pt x="371" y="159"/>
                    </a:lnTo>
                    <a:lnTo>
                      <a:pt x="348" y="170"/>
                    </a:lnTo>
                    <a:lnTo>
                      <a:pt x="359" y="170"/>
                    </a:lnTo>
                    <a:lnTo>
                      <a:pt x="348" y="182"/>
                    </a:lnTo>
                    <a:lnTo>
                      <a:pt x="342" y="174"/>
                    </a:lnTo>
                    <a:lnTo>
                      <a:pt x="338" y="168"/>
                    </a:lnTo>
                    <a:lnTo>
                      <a:pt x="336" y="163"/>
                    </a:lnTo>
                    <a:lnTo>
                      <a:pt x="338" y="157"/>
                    </a:lnTo>
                    <a:lnTo>
                      <a:pt x="342" y="153"/>
                    </a:lnTo>
                    <a:lnTo>
                      <a:pt x="346" y="149"/>
                    </a:lnTo>
                    <a:lnTo>
                      <a:pt x="353" y="143"/>
                    </a:lnTo>
                    <a:lnTo>
                      <a:pt x="359" y="136"/>
                    </a:lnTo>
                    <a:lnTo>
                      <a:pt x="361" y="128"/>
                    </a:lnTo>
                    <a:lnTo>
                      <a:pt x="363" y="122"/>
                    </a:lnTo>
                    <a:lnTo>
                      <a:pt x="365" y="119"/>
                    </a:lnTo>
                    <a:lnTo>
                      <a:pt x="371" y="115"/>
                    </a:lnTo>
                    <a:lnTo>
                      <a:pt x="374" y="115"/>
                    </a:lnTo>
                    <a:lnTo>
                      <a:pt x="380" y="113"/>
                    </a:lnTo>
                    <a:lnTo>
                      <a:pt x="388" y="113"/>
                    </a:lnTo>
                    <a:lnTo>
                      <a:pt x="394" y="113"/>
                    </a:lnTo>
                    <a:lnTo>
                      <a:pt x="394" y="147"/>
                    </a:lnTo>
                    <a:close/>
                    <a:moveTo>
                      <a:pt x="417" y="90"/>
                    </a:moveTo>
                    <a:lnTo>
                      <a:pt x="405" y="78"/>
                    </a:lnTo>
                    <a:lnTo>
                      <a:pt x="394" y="67"/>
                    </a:lnTo>
                    <a:lnTo>
                      <a:pt x="417" y="44"/>
                    </a:lnTo>
                    <a:lnTo>
                      <a:pt x="417" y="32"/>
                    </a:lnTo>
                    <a:lnTo>
                      <a:pt x="428" y="44"/>
                    </a:lnTo>
                    <a:lnTo>
                      <a:pt x="440" y="55"/>
                    </a:lnTo>
                    <a:lnTo>
                      <a:pt x="440" y="67"/>
                    </a:lnTo>
                    <a:lnTo>
                      <a:pt x="440" y="55"/>
                    </a:lnTo>
                    <a:lnTo>
                      <a:pt x="428" y="55"/>
                    </a:lnTo>
                    <a:lnTo>
                      <a:pt x="428" y="44"/>
                    </a:lnTo>
                    <a:lnTo>
                      <a:pt x="440" y="32"/>
                    </a:lnTo>
                    <a:lnTo>
                      <a:pt x="440" y="38"/>
                    </a:lnTo>
                    <a:lnTo>
                      <a:pt x="440" y="42"/>
                    </a:lnTo>
                    <a:lnTo>
                      <a:pt x="440" y="44"/>
                    </a:lnTo>
                    <a:lnTo>
                      <a:pt x="440" y="42"/>
                    </a:lnTo>
                    <a:lnTo>
                      <a:pt x="440" y="38"/>
                    </a:lnTo>
                    <a:lnTo>
                      <a:pt x="440" y="32"/>
                    </a:lnTo>
                    <a:lnTo>
                      <a:pt x="463" y="32"/>
                    </a:lnTo>
                    <a:lnTo>
                      <a:pt x="463" y="44"/>
                    </a:lnTo>
                    <a:lnTo>
                      <a:pt x="463" y="21"/>
                    </a:lnTo>
                    <a:lnTo>
                      <a:pt x="453" y="21"/>
                    </a:lnTo>
                    <a:lnTo>
                      <a:pt x="445" y="19"/>
                    </a:lnTo>
                    <a:lnTo>
                      <a:pt x="442" y="15"/>
                    </a:lnTo>
                    <a:lnTo>
                      <a:pt x="440" y="9"/>
                    </a:lnTo>
                    <a:lnTo>
                      <a:pt x="442" y="5"/>
                    </a:lnTo>
                    <a:lnTo>
                      <a:pt x="445" y="2"/>
                    </a:lnTo>
                    <a:lnTo>
                      <a:pt x="453" y="0"/>
                    </a:lnTo>
                    <a:lnTo>
                      <a:pt x="463" y="0"/>
                    </a:lnTo>
                    <a:lnTo>
                      <a:pt x="465" y="2"/>
                    </a:lnTo>
                    <a:lnTo>
                      <a:pt x="468" y="3"/>
                    </a:lnTo>
                    <a:lnTo>
                      <a:pt x="470" y="7"/>
                    </a:lnTo>
                    <a:lnTo>
                      <a:pt x="474" y="9"/>
                    </a:lnTo>
                    <a:lnTo>
                      <a:pt x="476" y="13"/>
                    </a:lnTo>
                    <a:lnTo>
                      <a:pt x="480" y="15"/>
                    </a:lnTo>
                    <a:lnTo>
                      <a:pt x="482" y="19"/>
                    </a:lnTo>
                    <a:lnTo>
                      <a:pt x="486" y="21"/>
                    </a:lnTo>
                    <a:lnTo>
                      <a:pt x="543" y="21"/>
                    </a:lnTo>
                    <a:lnTo>
                      <a:pt x="555" y="32"/>
                    </a:lnTo>
                    <a:lnTo>
                      <a:pt x="555" y="28"/>
                    </a:lnTo>
                    <a:lnTo>
                      <a:pt x="555" y="25"/>
                    </a:lnTo>
                    <a:lnTo>
                      <a:pt x="555" y="23"/>
                    </a:lnTo>
                    <a:lnTo>
                      <a:pt x="555" y="21"/>
                    </a:lnTo>
                    <a:lnTo>
                      <a:pt x="559" y="21"/>
                    </a:lnTo>
                    <a:lnTo>
                      <a:pt x="561" y="21"/>
                    </a:lnTo>
                    <a:lnTo>
                      <a:pt x="566" y="21"/>
                    </a:lnTo>
                    <a:lnTo>
                      <a:pt x="566" y="9"/>
                    </a:lnTo>
                    <a:lnTo>
                      <a:pt x="570" y="9"/>
                    </a:lnTo>
                    <a:lnTo>
                      <a:pt x="574" y="9"/>
                    </a:lnTo>
                    <a:lnTo>
                      <a:pt x="576" y="9"/>
                    </a:lnTo>
                    <a:lnTo>
                      <a:pt x="578" y="11"/>
                    </a:lnTo>
                    <a:lnTo>
                      <a:pt x="578" y="13"/>
                    </a:lnTo>
                    <a:lnTo>
                      <a:pt x="578" y="17"/>
                    </a:lnTo>
                    <a:lnTo>
                      <a:pt x="578" y="21"/>
                    </a:lnTo>
                    <a:lnTo>
                      <a:pt x="589" y="21"/>
                    </a:lnTo>
                    <a:lnTo>
                      <a:pt x="601" y="21"/>
                    </a:lnTo>
                    <a:lnTo>
                      <a:pt x="612" y="32"/>
                    </a:lnTo>
                    <a:lnTo>
                      <a:pt x="635" y="32"/>
                    </a:lnTo>
                    <a:lnTo>
                      <a:pt x="635" y="44"/>
                    </a:lnTo>
                    <a:lnTo>
                      <a:pt x="682" y="44"/>
                    </a:lnTo>
                    <a:lnTo>
                      <a:pt x="647" y="55"/>
                    </a:lnTo>
                    <a:lnTo>
                      <a:pt x="658" y="55"/>
                    </a:lnTo>
                    <a:lnTo>
                      <a:pt x="662" y="55"/>
                    </a:lnTo>
                    <a:lnTo>
                      <a:pt x="666" y="55"/>
                    </a:lnTo>
                    <a:lnTo>
                      <a:pt x="668" y="55"/>
                    </a:lnTo>
                    <a:lnTo>
                      <a:pt x="670" y="57"/>
                    </a:lnTo>
                    <a:lnTo>
                      <a:pt x="670" y="59"/>
                    </a:lnTo>
                    <a:lnTo>
                      <a:pt x="670" y="63"/>
                    </a:lnTo>
                    <a:lnTo>
                      <a:pt x="670" y="67"/>
                    </a:lnTo>
                    <a:lnTo>
                      <a:pt x="682" y="78"/>
                    </a:lnTo>
                    <a:lnTo>
                      <a:pt x="682" y="32"/>
                    </a:lnTo>
                    <a:lnTo>
                      <a:pt x="703" y="78"/>
                    </a:lnTo>
                    <a:lnTo>
                      <a:pt x="737" y="182"/>
                    </a:lnTo>
                    <a:lnTo>
                      <a:pt x="737" y="205"/>
                    </a:lnTo>
                    <a:lnTo>
                      <a:pt x="749" y="205"/>
                    </a:lnTo>
                    <a:lnTo>
                      <a:pt x="749" y="216"/>
                    </a:lnTo>
                    <a:lnTo>
                      <a:pt x="754" y="220"/>
                    </a:lnTo>
                    <a:lnTo>
                      <a:pt x="758" y="226"/>
                    </a:lnTo>
                    <a:lnTo>
                      <a:pt x="760" y="230"/>
                    </a:lnTo>
                    <a:lnTo>
                      <a:pt x="764" y="232"/>
                    </a:lnTo>
                    <a:lnTo>
                      <a:pt x="768" y="236"/>
                    </a:lnTo>
                    <a:lnTo>
                      <a:pt x="774" y="237"/>
                    </a:lnTo>
                    <a:lnTo>
                      <a:pt x="777" y="239"/>
                    </a:lnTo>
                    <a:lnTo>
                      <a:pt x="783" y="239"/>
                    </a:lnTo>
                    <a:lnTo>
                      <a:pt x="783" y="251"/>
                    </a:lnTo>
                    <a:lnTo>
                      <a:pt x="787" y="255"/>
                    </a:lnTo>
                    <a:lnTo>
                      <a:pt x="791" y="259"/>
                    </a:lnTo>
                    <a:lnTo>
                      <a:pt x="793" y="261"/>
                    </a:lnTo>
                    <a:lnTo>
                      <a:pt x="795" y="261"/>
                    </a:lnTo>
                    <a:lnTo>
                      <a:pt x="795" y="262"/>
                    </a:lnTo>
                    <a:lnTo>
                      <a:pt x="799" y="262"/>
                    </a:lnTo>
                    <a:lnTo>
                      <a:pt x="802" y="262"/>
                    </a:lnTo>
                    <a:lnTo>
                      <a:pt x="806" y="262"/>
                    </a:lnTo>
                    <a:lnTo>
                      <a:pt x="841" y="297"/>
                    </a:lnTo>
                    <a:lnTo>
                      <a:pt x="829" y="297"/>
                    </a:lnTo>
                    <a:lnTo>
                      <a:pt x="829" y="301"/>
                    </a:lnTo>
                    <a:lnTo>
                      <a:pt x="829" y="305"/>
                    </a:lnTo>
                    <a:lnTo>
                      <a:pt x="829" y="307"/>
                    </a:lnTo>
                    <a:lnTo>
                      <a:pt x="829" y="308"/>
                    </a:lnTo>
                    <a:lnTo>
                      <a:pt x="825" y="308"/>
                    </a:lnTo>
                    <a:lnTo>
                      <a:pt x="824" y="308"/>
                    </a:lnTo>
                    <a:lnTo>
                      <a:pt x="818" y="308"/>
                    </a:lnTo>
                    <a:lnTo>
                      <a:pt x="814" y="312"/>
                    </a:lnTo>
                    <a:lnTo>
                      <a:pt x="812" y="314"/>
                    </a:lnTo>
                    <a:lnTo>
                      <a:pt x="810" y="316"/>
                    </a:lnTo>
                    <a:lnTo>
                      <a:pt x="808" y="318"/>
                    </a:lnTo>
                    <a:lnTo>
                      <a:pt x="806" y="318"/>
                    </a:lnTo>
                    <a:lnTo>
                      <a:pt x="804" y="320"/>
                    </a:lnTo>
                    <a:lnTo>
                      <a:pt x="801" y="320"/>
                    </a:lnTo>
                    <a:lnTo>
                      <a:pt x="795" y="320"/>
                    </a:lnTo>
                    <a:lnTo>
                      <a:pt x="795" y="332"/>
                    </a:lnTo>
                    <a:lnTo>
                      <a:pt x="789" y="332"/>
                    </a:lnTo>
                    <a:lnTo>
                      <a:pt x="783" y="332"/>
                    </a:lnTo>
                    <a:lnTo>
                      <a:pt x="779" y="332"/>
                    </a:lnTo>
                    <a:lnTo>
                      <a:pt x="776" y="332"/>
                    </a:lnTo>
                    <a:lnTo>
                      <a:pt x="774" y="330"/>
                    </a:lnTo>
                    <a:lnTo>
                      <a:pt x="770" y="328"/>
                    </a:lnTo>
                    <a:lnTo>
                      <a:pt x="766" y="324"/>
                    </a:lnTo>
                    <a:lnTo>
                      <a:pt x="760" y="320"/>
                    </a:lnTo>
                    <a:lnTo>
                      <a:pt x="726" y="320"/>
                    </a:lnTo>
                    <a:lnTo>
                      <a:pt x="691" y="308"/>
                    </a:lnTo>
                    <a:lnTo>
                      <a:pt x="682" y="297"/>
                    </a:lnTo>
                    <a:lnTo>
                      <a:pt x="658" y="285"/>
                    </a:lnTo>
                    <a:lnTo>
                      <a:pt x="653" y="285"/>
                    </a:lnTo>
                    <a:lnTo>
                      <a:pt x="649" y="285"/>
                    </a:lnTo>
                    <a:lnTo>
                      <a:pt x="647" y="285"/>
                    </a:lnTo>
                    <a:lnTo>
                      <a:pt x="645" y="284"/>
                    </a:lnTo>
                    <a:lnTo>
                      <a:pt x="643" y="284"/>
                    </a:lnTo>
                    <a:lnTo>
                      <a:pt x="641" y="282"/>
                    </a:lnTo>
                    <a:lnTo>
                      <a:pt x="639" y="278"/>
                    </a:lnTo>
                    <a:lnTo>
                      <a:pt x="635" y="274"/>
                    </a:lnTo>
                    <a:lnTo>
                      <a:pt x="635" y="270"/>
                    </a:lnTo>
                    <a:lnTo>
                      <a:pt x="635" y="268"/>
                    </a:lnTo>
                    <a:lnTo>
                      <a:pt x="635" y="264"/>
                    </a:lnTo>
                    <a:lnTo>
                      <a:pt x="635" y="262"/>
                    </a:lnTo>
                    <a:lnTo>
                      <a:pt x="635" y="259"/>
                    </a:lnTo>
                    <a:lnTo>
                      <a:pt x="635" y="257"/>
                    </a:lnTo>
                    <a:lnTo>
                      <a:pt x="635" y="253"/>
                    </a:lnTo>
                    <a:lnTo>
                      <a:pt x="635" y="251"/>
                    </a:lnTo>
                    <a:lnTo>
                      <a:pt x="624" y="251"/>
                    </a:lnTo>
                    <a:lnTo>
                      <a:pt x="624" y="247"/>
                    </a:lnTo>
                    <a:lnTo>
                      <a:pt x="624" y="243"/>
                    </a:lnTo>
                    <a:lnTo>
                      <a:pt x="624" y="241"/>
                    </a:lnTo>
                    <a:lnTo>
                      <a:pt x="624" y="239"/>
                    </a:lnTo>
                    <a:lnTo>
                      <a:pt x="624" y="241"/>
                    </a:lnTo>
                    <a:lnTo>
                      <a:pt x="624" y="245"/>
                    </a:lnTo>
                    <a:lnTo>
                      <a:pt x="624" y="251"/>
                    </a:lnTo>
                    <a:lnTo>
                      <a:pt x="620" y="255"/>
                    </a:lnTo>
                    <a:lnTo>
                      <a:pt x="616" y="259"/>
                    </a:lnTo>
                    <a:lnTo>
                      <a:pt x="614" y="261"/>
                    </a:lnTo>
                    <a:lnTo>
                      <a:pt x="612" y="261"/>
                    </a:lnTo>
                    <a:lnTo>
                      <a:pt x="611" y="262"/>
                    </a:lnTo>
                    <a:lnTo>
                      <a:pt x="609" y="262"/>
                    </a:lnTo>
                    <a:lnTo>
                      <a:pt x="605" y="262"/>
                    </a:lnTo>
                    <a:lnTo>
                      <a:pt x="601" y="262"/>
                    </a:lnTo>
                    <a:lnTo>
                      <a:pt x="601" y="251"/>
                    </a:lnTo>
                    <a:lnTo>
                      <a:pt x="595" y="251"/>
                    </a:lnTo>
                    <a:lnTo>
                      <a:pt x="591" y="251"/>
                    </a:lnTo>
                    <a:lnTo>
                      <a:pt x="589" y="251"/>
                    </a:lnTo>
                    <a:lnTo>
                      <a:pt x="589" y="249"/>
                    </a:lnTo>
                    <a:lnTo>
                      <a:pt x="589" y="247"/>
                    </a:lnTo>
                    <a:lnTo>
                      <a:pt x="589" y="243"/>
                    </a:lnTo>
                    <a:lnTo>
                      <a:pt x="589" y="239"/>
                    </a:lnTo>
                    <a:lnTo>
                      <a:pt x="601" y="239"/>
                    </a:lnTo>
                    <a:lnTo>
                      <a:pt x="589" y="228"/>
                    </a:lnTo>
                    <a:lnTo>
                      <a:pt x="589" y="232"/>
                    </a:lnTo>
                    <a:lnTo>
                      <a:pt x="589" y="236"/>
                    </a:lnTo>
                    <a:lnTo>
                      <a:pt x="589" y="237"/>
                    </a:lnTo>
                    <a:lnTo>
                      <a:pt x="589" y="239"/>
                    </a:lnTo>
                    <a:lnTo>
                      <a:pt x="589" y="237"/>
                    </a:lnTo>
                    <a:lnTo>
                      <a:pt x="589" y="234"/>
                    </a:lnTo>
                    <a:lnTo>
                      <a:pt x="589" y="228"/>
                    </a:lnTo>
                    <a:lnTo>
                      <a:pt x="578" y="239"/>
                    </a:lnTo>
                    <a:lnTo>
                      <a:pt x="572" y="239"/>
                    </a:lnTo>
                    <a:lnTo>
                      <a:pt x="568" y="239"/>
                    </a:lnTo>
                    <a:lnTo>
                      <a:pt x="566" y="239"/>
                    </a:lnTo>
                    <a:lnTo>
                      <a:pt x="564" y="237"/>
                    </a:lnTo>
                    <a:lnTo>
                      <a:pt x="563" y="237"/>
                    </a:lnTo>
                    <a:lnTo>
                      <a:pt x="561" y="236"/>
                    </a:lnTo>
                    <a:lnTo>
                      <a:pt x="559" y="232"/>
                    </a:lnTo>
                    <a:lnTo>
                      <a:pt x="555" y="228"/>
                    </a:lnTo>
                    <a:lnTo>
                      <a:pt x="543" y="228"/>
                    </a:lnTo>
                    <a:lnTo>
                      <a:pt x="543" y="216"/>
                    </a:lnTo>
                    <a:lnTo>
                      <a:pt x="540" y="216"/>
                    </a:lnTo>
                    <a:lnTo>
                      <a:pt x="538" y="216"/>
                    </a:lnTo>
                    <a:lnTo>
                      <a:pt x="534" y="216"/>
                    </a:lnTo>
                    <a:lnTo>
                      <a:pt x="532" y="216"/>
                    </a:lnTo>
                    <a:lnTo>
                      <a:pt x="528" y="216"/>
                    </a:lnTo>
                    <a:lnTo>
                      <a:pt x="526" y="216"/>
                    </a:lnTo>
                    <a:lnTo>
                      <a:pt x="522" y="216"/>
                    </a:lnTo>
                    <a:lnTo>
                      <a:pt x="520" y="216"/>
                    </a:lnTo>
                    <a:lnTo>
                      <a:pt x="520" y="205"/>
                    </a:lnTo>
                    <a:lnTo>
                      <a:pt x="486" y="205"/>
                    </a:lnTo>
                    <a:lnTo>
                      <a:pt x="463" y="216"/>
                    </a:lnTo>
                    <a:lnTo>
                      <a:pt x="463" y="228"/>
                    </a:lnTo>
                    <a:lnTo>
                      <a:pt x="440" y="228"/>
                    </a:lnTo>
                    <a:lnTo>
                      <a:pt x="440" y="216"/>
                    </a:lnTo>
                    <a:lnTo>
                      <a:pt x="440" y="205"/>
                    </a:lnTo>
                    <a:lnTo>
                      <a:pt x="417" y="182"/>
                    </a:lnTo>
                    <a:lnTo>
                      <a:pt x="428" y="182"/>
                    </a:lnTo>
                    <a:lnTo>
                      <a:pt x="428" y="170"/>
                    </a:lnTo>
                    <a:lnTo>
                      <a:pt x="405" y="159"/>
                    </a:lnTo>
                    <a:lnTo>
                      <a:pt x="405" y="153"/>
                    </a:lnTo>
                    <a:lnTo>
                      <a:pt x="405" y="147"/>
                    </a:lnTo>
                    <a:lnTo>
                      <a:pt x="405" y="142"/>
                    </a:lnTo>
                    <a:lnTo>
                      <a:pt x="405" y="136"/>
                    </a:lnTo>
                    <a:lnTo>
                      <a:pt x="405" y="130"/>
                    </a:lnTo>
                    <a:lnTo>
                      <a:pt x="405" y="124"/>
                    </a:lnTo>
                    <a:lnTo>
                      <a:pt x="405" y="119"/>
                    </a:lnTo>
                    <a:lnTo>
                      <a:pt x="405" y="113"/>
                    </a:lnTo>
                    <a:lnTo>
                      <a:pt x="417" y="90"/>
                    </a:lnTo>
                    <a:lnTo>
                      <a:pt x="440" y="90"/>
                    </a:lnTo>
                    <a:lnTo>
                      <a:pt x="438" y="90"/>
                    </a:lnTo>
                    <a:lnTo>
                      <a:pt x="434" y="90"/>
                    </a:lnTo>
                    <a:lnTo>
                      <a:pt x="432" y="90"/>
                    </a:lnTo>
                    <a:lnTo>
                      <a:pt x="428" y="90"/>
                    </a:lnTo>
                    <a:lnTo>
                      <a:pt x="426" y="90"/>
                    </a:lnTo>
                    <a:lnTo>
                      <a:pt x="422" y="90"/>
                    </a:lnTo>
                    <a:lnTo>
                      <a:pt x="421" y="90"/>
                    </a:lnTo>
                    <a:lnTo>
                      <a:pt x="417" y="90"/>
                    </a:lnTo>
                    <a:close/>
                    <a:moveTo>
                      <a:pt x="829" y="686"/>
                    </a:moveTo>
                    <a:lnTo>
                      <a:pt x="841" y="698"/>
                    </a:lnTo>
                    <a:lnTo>
                      <a:pt x="852" y="686"/>
                    </a:lnTo>
                    <a:lnTo>
                      <a:pt x="841" y="698"/>
                    </a:lnTo>
                    <a:lnTo>
                      <a:pt x="829" y="686"/>
                    </a:lnTo>
                    <a:close/>
                    <a:moveTo>
                      <a:pt x="749" y="767"/>
                    </a:moveTo>
                    <a:lnTo>
                      <a:pt x="760" y="756"/>
                    </a:lnTo>
                    <a:lnTo>
                      <a:pt x="760" y="761"/>
                    </a:lnTo>
                    <a:lnTo>
                      <a:pt x="749" y="767"/>
                    </a:lnTo>
                    <a:close/>
                    <a:moveTo>
                      <a:pt x="0" y="462"/>
                    </a:moveTo>
                    <a:lnTo>
                      <a:pt x="12" y="443"/>
                    </a:lnTo>
                    <a:lnTo>
                      <a:pt x="0" y="462"/>
                    </a:lnTo>
                    <a:close/>
                    <a:moveTo>
                      <a:pt x="37" y="402"/>
                    </a:moveTo>
                    <a:lnTo>
                      <a:pt x="42" y="393"/>
                    </a:lnTo>
                    <a:lnTo>
                      <a:pt x="37" y="402"/>
                    </a:lnTo>
                    <a:close/>
                    <a:moveTo>
                      <a:pt x="1025" y="1203"/>
                    </a:moveTo>
                    <a:lnTo>
                      <a:pt x="1002" y="1203"/>
                    </a:lnTo>
                    <a:lnTo>
                      <a:pt x="1002" y="1191"/>
                    </a:lnTo>
                    <a:lnTo>
                      <a:pt x="968" y="1203"/>
                    </a:lnTo>
                    <a:lnTo>
                      <a:pt x="960" y="1203"/>
                    </a:lnTo>
                    <a:lnTo>
                      <a:pt x="954" y="1203"/>
                    </a:lnTo>
                    <a:lnTo>
                      <a:pt x="950" y="1203"/>
                    </a:lnTo>
                    <a:lnTo>
                      <a:pt x="948" y="1203"/>
                    </a:lnTo>
                    <a:lnTo>
                      <a:pt x="944" y="1203"/>
                    </a:lnTo>
                    <a:lnTo>
                      <a:pt x="943" y="1204"/>
                    </a:lnTo>
                    <a:lnTo>
                      <a:pt x="939" y="1208"/>
                    </a:lnTo>
                    <a:lnTo>
                      <a:pt x="933" y="1214"/>
                    </a:lnTo>
                    <a:lnTo>
                      <a:pt x="921" y="1214"/>
                    </a:lnTo>
                    <a:lnTo>
                      <a:pt x="933" y="1214"/>
                    </a:lnTo>
                    <a:lnTo>
                      <a:pt x="933" y="1226"/>
                    </a:lnTo>
                    <a:lnTo>
                      <a:pt x="941" y="1226"/>
                    </a:lnTo>
                    <a:lnTo>
                      <a:pt x="946" y="1224"/>
                    </a:lnTo>
                    <a:lnTo>
                      <a:pt x="950" y="1224"/>
                    </a:lnTo>
                    <a:lnTo>
                      <a:pt x="954" y="1224"/>
                    </a:lnTo>
                    <a:lnTo>
                      <a:pt x="954" y="1226"/>
                    </a:lnTo>
                    <a:lnTo>
                      <a:pt x="954" y="1227"/>
                    </a:lnTo>
                    <a:lnTo>
                      <a:pt x="950" y="1231"/>
                    </a:lnTo>
                    <a:lnTo>
                      <a:pt x="944" y="1237"/>
                    </a:lnTo>
                    <a:lnTo>
                      <a:pt x="910" y="1249"/>
                    </a:lnTo>
                    <a:lnTo>
                      <a:pt x="916" y="1249"/>
                    </a:lnTo>
                    <a:lnTo>
                      <a:pt x="921" y="1249"/>
                    </a:lnTo>
                    <a:lnTo>
                      <a:pt x="927" y="1249"/>
                    </a:lnTo>
                    <a:lnTo>
                      <a:pt x="933" y="1249"/>
                    </a:lnTo>
                    <a:lnTo>
                      <a:pt x="939" y="1249"/>
                    </a:lnTo>
                    <a:lnTo>
                      <a:pt x="944" y="1249"/>
                    </a:lnTo>
                    <a:lnTo>
                      <a:pt x="950" y="1249"/>
                    </a:lnTo>
                    <a:lnTo>
                      <a:pt x="956" y="1249"/>
                    </a:lnTo>
                    <a:lnTo>
                      <a:pt x="956" y="1237"/>
                    </a:lnTo>
                    <a:lnTo>
                      <a:pt x="962" y="1237"/>
                    </a:lnTo>
                    <a:lnTo>
                      <a:pt x="964" y="1237"/>
                    </a:lnTo>
                    <a:lnTo>
                      <a:pt x="968" y="1237"/>
                    </a:lnTo>
                    <a:lnTo>
                      <a:pt x="969" y="1235"/>
                    </a:lnTo>
                    <a:lnTo>
                      <a:pt x="971" y="1231"/>
                    </a:lnTo>
                    <a:lnTo>
                      <a:pt x="975" y="1229"/>
                    </a:lnTo>
                    <a:lnTo>
                      <a:pt x="979" y="1226"/>
                    </a:lnTo>
                    <a:lnTo>
                      <a:pt x="991" y="1226"/>
                    </a:lnTo>
                    <a:lnTo>
                      <a:pt x="991" y="1214"/>
                    </a:lnTo>
                    <a:lnTo>
                      <a:pt x="1025" y="1203"/>
                    </a:lnTo>
                    <a:lnTo>
                      <a:pt x="1014" y="1191"/>
                    </a:lnTo>
                    <a:lnTo>
                      <a:pt x="1025" y="1203"/>
                    </a:lnTo>
                    <a:close/>
                    <a:moveTo>
                      <a:pt x="829" y="686"/>
                    </a:moveTo>
                    <a:lnTo>
                      <a:pt x="852" y="686"/>
                    </a:lnTo>
                    <a:lnTo>
                      <a:pt x="829" y="686"/>
                    </a:lnTo>
                    <a:close/>
                    <a:moveTo>
                      <a:pt x="910" y="1214"/>
                    </a:moveTo>
                    <a:lnTo>
                      <a:pt x="898" y="1214"/>
                    </a:lnTo>
                    <a:lnTo>
                      <a:pt x="887" y="1203"/>
                    </a:lnTo>
                    <a:lnTo>
                      <a:pt x="879" y="1203"/>
                    </a:lnTo>
                    <a:lnTo>
                      <a:pt x="873" y="1203"/>
                    </a:lnTo>
                    <a:lnTo>
                      <a:pt x="866" y="1203"/>
                    </a:lnTo>
                    <a:lnTo>
                      <a:pt x="858" y="1203"/>
                    </a:lnTo>
                    <a:lnTo>
                      <a:pt x="850" y="1203"/>
                    </a:lnTo>
                    <a:lnTo>
                      <a:pt x="845" y="1203"/>
                    </a:lnTo>
                    <a:lnTo>
                      <a:pt x="837" y="1203"/>
                    </a:lnTo>
                    <a:lnTo>
                      <a:pt x="829" y="1203"/>
                    </a:lnTo>
                    <a:lnTo>
                      <a:pt x="829" y="1191"/>
                    </a:lnTo>
                    <a:lnTo>
                      <a:pt x="806" y="1203"/>
                    </a:lnTo>
                    <a:lnTo>
                      <a:pt x="795" y="1191"/>
                    </a:lnTo>
                    <a:lnTo>
                      <a:pt x="772" y="1191"/>
                    </a:lnTo>
                    <a:lnTo>
                      <a:pt x="749" y="1203"/>
                    </a:lnTo>
                    <a:lnTo>
                      <a:pt x="737" y="1214"/>
                    </a:lnTo>
                    <a:lnTo>
                      <a:pt x="726" y="1214"/>
                    </a:lnTo>
                    <a:lnTo>
                      <a:pt x="726" y="1226"/>
                    </a:lnTo>
                    <a:lnTo>
                      <a:pt x="714" y="1237"/>
                    </a:lnTo>
                    <a:lnTo>
                      <a:pt x="749" y="1214"/>
                    </a:lnTo>
                    <a:lnTo>
                      <a:pt x="772" y="1214"/>
                    </a:lnTo>
                    <a:lnTo>
                      <a:pt x="777" y="1214"/>
                    </a:lnTo>
                    <a:lnTo>
                      <a:pt x="781" y="1214"/>
                    </a:lnTo>
                    <a:lnTo>
                      <a:pt x="783" y="1214"/>
                    </a:lnTo>
                    <a:lnTo>
                      <a:pt x="785" y="1214"/>
                    </a:lnTo>
                    <a:lnTo>
                      <a:pt x="787" y="1216"/>
                    </a:lnTo>
                    <a:lnTo>
                      <a:pt x="789" y="1218"/>
                    </a:lnTo>
                    <a:lnTo>
                      <a:pt x="791" y="1222"/>
                    </a:lnTo>
                    <a:lnTo>
                      <a:pt x="795" y="1226"/>
                    </a:lnTo>
                    <a:lnTo>
                      <a:pt x="804" y="1226"/>
                    </a:lnTo>
                    <a:lnTo>
                      <a:pt x="812" y="1226"/>
                    </a:lnTo>
                    <a:lnTo>
                      <a:pt x="822" y="1226"/>
                    </a:lnTo>
                    <a:lnTo>
                      <a:pt x="829" y="1226"/>
                    </a:lnTo>
                    <a:lnTo>
                      <a:pt x="839" y="1226"/>
                    </a:lnTo>
                    <a:lnTo>
                      <a:pt x="847" y="1226"/>
                    </a:lnTo>
                    <a:lnTo>
                      <a:pt x="856" y="1226"/>
                    </a:lnTo>
                    <a:lnTo>
                      <a:pt x="864" y="1226"/>
                    </a:lnTo>
                    <a:lnTo>
                      <a:pt x="852" y="1237"/>
                    </a:lnTo>
                    <a:lnTo>
                      <a:pt x="864" y="1237"/>
                    </a:lnTo>
                    <a:lnTo>
                      <a:pt x="864" y="1231"/>
                    </a:lnTo>
                    <a:lnTo>
                      <a:pt x="864" y="1229"/>
                    </a:lnTo>
                    <a:lnTo>
                      <a:pt x="864" y="1226"/>
                    </a:lnTo>
                    <a:lnTo>
                      <a:pt x="866" y="1226"/>
                    </a:lnTo>
                    <a:lnTo>
                      <a:pt x="868" y="1226"/>
                    </a:lnTo>
                    <a:lnTo>
                      <a:pt x="872" y="1226"/>
                    </a:lnTo>
                    <a:lnTo>
                      <a:pt x="875" y="1226"/>
                    </a:lnTo>
                    <a:lnTo>
                      <a:pt x="887" y="1226"/>
                    </a:lnTo>
                    <a:lnTo>
                      <a:pt x="887" y="1231"/>
                    </a:lnTo>
                    <a:lnTo>
                      <a:pt x="887" y="1235"/>
                    </a:lnTo>
                    <a:lnTo>
                      <a:pt x="887" y="1237"/>
                    </a:lnTo>
                    <a:lnTo>
                      <a:pt x="889" y="1237"/>
                    </a:lnTo>
                    <a:lnTo>
                      <a:pt x="889" y="1235"/>
                    </a:lnTo>
                    <a:lnTo>
                      <a:pt x="891" y="1233"/>
                    </a:lnTo>
                    <a:lnTo>
                      <a:pt x="895" y="1229"/>
                    </a:lnTo>
                    <a:lnTo>
                      <a:pt x="898" y="1226"/>
                    </a:lnTo>
                    <a:lnTo>
                      <a:pt x="902" y="1222"/>
                    </a:lnTo>
                    <a:lnTo>
                      <a:pt x="906" y="1218"/>
                    </a:lnTo>
                    <a:lnTo>
                      <a:pt x="908" y="1216"/>
                    </a:lnTo>
                    <a:lnTo>
                      <a:pt x="910" y="1214"/>
                    </a:lnTo>
                    <a:lnTo>
                      <a:pt x="908" y="1214"/>
                    </a:lnTo>
                    <a:lnTo>
                      <a:pt x="904" y="1214"/>
                    </a:lnTo>
                    <a:lnTo>
                      <a:pt x="898" y="1214"/>
                    </a:lnTo>
                    <a:lnTo>
                      <a:pt x="910" y="1214"/>
                    </a:lnTo>
                    <a:close/>
                    <a:moveTo>
                      <a:pt x="509" y="491"/>
                    </a:moveTo>
                    <a:lnTo>
                      <a:pt x="503" y="491"/>
                    </a:lnTo>
                    <a:lnTo>
                      <a:pt x="501" y="491"/>
                    </a:lnTo>
                    <a:lnTo>
                      <a:pt x="499" y="491"/>
                    </a:lnTo>
                    <a:lnTo>
                      <a:pt x="497" y="491"/>
                    </a:lnTo>
                    <a:lnTo>
                      <a:pt x="497" y="493"/>
                    </a:lnTo>
                    <a:lnTo>
                      <a:pt x="497" y="495"/>
                    </a:lnTo>
                    <a:lnTo>
                      <a:pt x="497" y="498"/>
                    </a:lnTo>
                    <a:lnTo>
                      <a:pt x="497" y="502"/>
                    </a:lnTo>
                    <a:lnTo>
                      <a:pt x="486" y="502"/>
                    </a:lnTo>
                    <a:lnTo>
                      <a:pt x="492" y="504"/>
                    </a:lnTo>
                    <a:lnTo>
                      <a:pt x="495" y="506"/>
                    </a:lnTo>
                    <a:lnTo>
                      <a:pt x="497" y="510"/>
                    </a:lnTo>
                    <a:lnTo>
                      <a:pt x="497" y="512"/>
                    </a:lnTo>
                    <a:lnTo>
                      <a:pt x="497" y="514"/>
                    </a:lnTo>
                    <a:lnTo>
                      <a:pt x="497" y="510"/>
                    </a:lnTo>
                    <a:lnTo>
                      <a:pt x="497" y="502"/>
                    </a:lnTo>
                    <a:lnTo>
                      <a:pt x="509" y="502"/>
                    </a:lnTo>
                    <a:lnTo>
                      <a:pt x="509" y="491"/>
                    </a:lnTo>
                    <a:close/>
                    <a:moveTo>
                      <a:pt x="532" y="491"/>
                    </a:moveTo>
                    <a:lnTo>
                      <a:pt x="532" y="497"/>
                    </a:lnTo>
                    <a:lnTo>
                      <a:pt x="532" y="500"/>
                    </a:lnTo>
                    <a:lnTo>
                      <a:pt x="532" y="502"/>
                    </a:lnTo>
                    <a:lnTo>
                      <a:pt x="530" y="504"/>
                    </a:lnTo>
                    <a:lnTo>
                      <a:pt x="528" y="504"/>
                    </a:lnTo>
                    <a:lnTo>
                      <a:pt x="524" y="502"/>
                    </a:lnTo>
                    <a:lnTo>
                      <a:pt x="520" y="502"/>
                    </a:lnTo>
                    <a:lnTo>
                      <a:pt x="532" y="491"/>
                    </a:lnTo>
                    <a:close/>
                    <a:moveTo>
                      <a:pt x="417" y="378"/>
                    </a:moveTo>
                    <a:lnTo>
                      <a:pt x="422" y="372"/>
                    </a:lnTo>
                    <a:lnTo>
                      <a:pt x="426" y="368"/>
                    </a:lnTo>
                    <a:lnTo>
                      <a:pt x="430" y="366"/>
                    </a:lnTo>
                    <a:lnTo>
                      <a:pt x="432" y="366"/>
                    </a:lnTo>
                    <a:lnTo>
                      <a:pt x="436" y="364"/>
                    </a:lnTo>
                    <a:lnTo>
                      <a:pt x="440" y="366"/>
                    </a:lnTo>
                    <a:lnTo>
                      <a:pt x="445" y="366"/>
                    </a:lnTo>
                    <a:lnTo>
                      <a:pt x="451" y="366"/>
                    </a:lnTo>
                    <a:lnTo>
                      <a:pt x="455" y="366"/>
                    </a:lnTo>
                    <a:lnTo>
                      <a:pt x="457" y="366"/>
                    </a:lnTo>
                    <a:lnTo>
                      <a:pt x="459" y="366"/>
                    </a:lnTo>
                    <a:lnTo>
                      <a:pt x="463" y="366"/>
                    </a:lnTo>
                    <a:lnTo>
                      <a:pt x="465" y="366"/>
                    </a:lnTo>
                    <a:lnTo>
                      <a:pt x="468" y="366"/>
                    </a:lnTo>
                    <a:lnTo>
                      <a:pt x="470" y="366"/>
                    </a:lnTo>
                    <a:lnTo>
                      <a:pt x="474" y="366"/>
                    </a:lnTo>
                    <a:lnTo>
                      <a:pt x="474" y="355"/>
                    </a:lnTo>
                    <a:lnTo>
                      <a:pt x="480" y="358"/>
                    </a:lnTo>
                    <a:lnTo>
                      <a:pt x="484" y="362"/>
                    </a:lnTo>
                    <a:lnTo>
                      <a:pt x="486" y="364"/>
                    </a:lnTo>
                    <a:lnTo>
                      <a:pt x="490" y="366"/>
                    </a:lnTo>
                    <a:lnTo>
                      <a:pt x="492" y="366"/>
                    </a:lnTo>
                    <a:lnTo>
                      <a:pt x="495" y="366"/>
                    </a:lnTo>
                    <a:lnTo>
                      <a:pt x="501" y="366"/>
                    </a:lnTo>
                    <a:lnTo>
                      <a:pt x="509" y="366"/>
                    </a:lnTo>
                    <a:lnTo>
                      <a:pt x="532" y="378"/>
                    </a:lnTo>
                    <a:lnTo>
                      <a:pt x="532" y="385"/>
                    </a:lnTo>
                    <a:lnTo>
                      <a:pt x="532" y="391"/>
                    </a:lnTo>
                    <a:lnTo>
                      <a:pt x="532" y="397"/>
                    </a:lnTo>
                    <a:lnTo>
                      <a:pt x="532" y="402"/>
                    </a:lnTo>
                    <a:lnTo>
                      <a:pt x="532" y="406"/>
                    </a:lnTo>
                    <a:lnTo>
                      <a:pt x="534" y="412"/>
                    </a:lnTo>
                    <a:lnTo>
                      <a:pt x="538" y="418"/>
                    </a:lnTo>
                    <a:lnTo>
                      <a:pt x="543" y="424"/>
                    </a:lnTo>
                    <a:lnTo>
                      <a:pt x="520" y="424"/>
                    </a:lnTo>
                    <a:lnTo>
                      <a:pt x="520" y="426"/>
                    </a:lnTo>
                    <a:lnTo>
                      <a:pt x="520" y="429"/>
                    </a:lnTo>
                    <a:lnTo>
                      <a:pt x="520" y="431"/>
                    </a:lnTo>
                    <a:lnTo>
                      <a:pt x="520" y="435"/>
                    </a:lnTo>
                    <a:lnTo>
                      <a:pt x="520" y="437"/>
                    </a:lnTo>
                    <a:lnTo>
                      <a:pt x="520" y="441"/>
                    </a:lnTo>
                    <a:lnTo>
                      <a:pt x="520" y="443"/>
                    </a:lnTo>
                    <a:lnTo>
                      <a:pt x="520" y="447"/>
                    </a:lnTo>
                    <a:lnTo>
                      <a:pt x="520" y="450"/>
                    </a:lnTo>
                    <a:lnTo>
                      <a:pt x="520" y="454"/>
                    </a:lnTo>
                    <a:lnTo>
                      <a:pt x="520" y="456"/>
                    </a:lnTo>
                    <a:lnTo>
                      <a:pt x="522" y="458"/>
                    </a:lnTo>
                    <a:lnTo>
                      <a:pt x="524" y="458"/>
                    </a:lnTo>
                    <a:lnTo>
                      <a:pt x="526" y="458"/>
                    </a:lnTo>
                    <a:lnTo>
                      <a:pt x="532" y="458"/>
                    </a:lnTo>
                    <a:lnTo>
                      <a:pt x="532" y="447"/>
                    </a:lnTo>
                    <a:lnTo>
                      <a:pt x="543" y="435"/>
                    </a:lnTo>
                    <a:lnTo>
                      <a:pt x="549" y="433"/>
                    </a:lnTo>
                    <a:lnTo>
                      <a:pt x="555" y="433"/>
                    </a:lnTo>
                    <a:lnTo>
                      <a:pt x="559" y="433"/>
                    </a:lnTo>
                    <a:lnTo>
                      <a:pt x="563" y="435"/>
                    </a:lnTo>
                    <a:lnTo>
                      <a:pt x="564" y="435"/>
                    </a:lnTo>
                    <a:lnTo>
                      <a:pt x="568" y="437"/>
                    </a:lnTo>
                    <a:lnTo>
                      <a:pt x="572" y="441"/>
                    </a:lnTo>
                    <a:lnTo>
                      <a:pt x="578" y="447"/>
                    </a:lnTo>
                    <a:lnTo>
                      <a:pt x="589" y="447"/>
                    </a:lnTo>
                    <a:lnTo>
                      <a:pt x="601" y="458"/>
                    </a:lnTo>
                    <a:lnTo>
                      <a:pt x="601" y="450"/>
                    </a:lnTo>
                    <a:lnTo>
                      <a:pt x="601" y="447"/>
                    </a:lnTo>
                    <a:lnTo>
                      <a:pt x="603" y="445"/>
                    </a:lnTo>
                    <a:lnTo>
                      <a:pt x="605" y="445"/>
                    </a:lnTo>
                    <a:lnTo>
                      <a:pt x="607" y="445"/>
                    </a:lnTo>
                    <a:lnTo>
                      <a:pt x="612" y="445"/>
                    </a:lnTo>
                    <a:lnTo>
                      <a:pt x="616" y="445"/>
                    </a:lnTo>
                    <a:lnTo>
                      <a:pt x="624" y="447"/>
                    </a:lnTo>
                    <a:lnTo>
                      <a:pt x="626" y="447"/>
                    </a:lnTo>
                    <a:lnTo>
                      <a:pt x="630" y="447"/>
                    </a:lnTo>
                    <a:lnTo>
                      <a:pt x="632" y="447"/>
                    </a:lnTo>
                    <a:lnTo>
                      <a:pt x="635" y="447"/>
                    </a:lnTo>
                    <a:lnTo>
                      <a:pt x="637" y="447"/>
                    </a:lnTo>
                    <a:lnTo>
                      <a:pt x="641" y="447"/>
                    </a:lnTo>
                    <a:lnTo>
                      <a:pt x="643" y="447"/>
                    </a:lnTo>
                    <a:lnTo>
                      <a:pt x="647" y="447"/>
                    </a:lnTo>
                    <a:lnTo>
                      <a:pt x="635" y="435"/>
                    </a:lnTo>
                    <a:lnTo>
                      <a:pt x="612" y="435"/>
                    </a:lnTo>
                    <a:lnTo>
                      <a:pt x="612" y="424"/>
                    </a:lnTo>
                    <a:lnTo>
                      <a:pt x="647" y="412"/>
                    </a:lnTo>
                    <a:lnTo>
                      <a:pt x="635" y="412"/>
                    </a:lnTo>
                    <a:lnTo>
                      <a:pt x="635" y="401"/>
                    </a:lnTo>
                    <a:lnTo>
                      <a:pt x="630" y="401"/>
                    </a:lnTo>
                    <a:lnTo>
                      <a:pt x="626" y="401"/>
                    </a:lnTo>
                    <a:lnTo>
                      <a:pt x="624" y="399"/>
                    </a:lnTo>
                    <a:lnTo>
                      <a:pt x="622" y="399"/>
                    </a:lnTo>
                    <a:lnTo>
                      <a:pt x="620" y="397"/>
                    </a:lnTo>
                    <a:lnTo>
                      <a:pt x="618" y="395"/>
                    </a:lnTo>
                    <a:lnTo>
                      <a:pt x="616" y="393"/>
                    </a:lnTo>
                    <a:lnTo>
                      <a:pt x="612" y="389"/>
                    </a:lnTo>
                    <a:lnTo>
                      <a:pt x="605" y="389"/>
                    </a:lnTo>
                    <a:lnTo>
                      <a:pt x="597" y="389"/>
                    </a:lnTo>
                    <a:lnTo>
                      <a:pt x="591" y="387"/>
                    </a:lnTo>
                    <a:lnTo>
                      <a:pt x="587" y="387"/>
                    </a:lnTo>
                    <a:lnTo>
                      <a:pt x="584" y="385"/>
                    </a:lnTo>
                    <a:lnTo>
                      <a:pt x="580" y="379"/>
                    </a:lnTo>
                    <a:lnTo>
                      <a:pt x="578" y="374"/>
                    </a:lnTo>
                    <a:lnTo>
                      <a:pt x="578" y="366"/>
                    </a:lnTo>
                    <a:lnTo>
                      <a:pt x="578" y="378"/>
                    </a:lnTo>
                    <a:lnTo>
                      <a:pt x="612" y="389"/>
                    </a:lnTo>
                    <a:lnTo>
                      <a:pt x="624" y="389"/>
                    </a:lnTo>
                    <a:lnTo>
                      <a:pt x="624" y="378"/>
                    </a:lnTo>
                    <a:lnTo>
                      <a:pt x="624" y="355"/>
                    </a:lnTo>
                    <a:lnTo>
                      <a:pt x="612" y="355"/>
                    </a:lnTo>
                    <a:lnTo>
                      <a:pt x="612" y="349"/>
                    </a:lnTo>
                    <a:lnTo>
                      <a:pt x="612" y="347"/>
                    </a:lnTo>
                    <a:lnTo>
                      <a:pt x="612" y="343"/>
                    </a:lnTo>
                    <a:lnTo>
                      <a:pt x="611" y="343"/>
                    </a:lnTo>
                    <a:lnTo>
                      <a:pt x="609" y="343"/>
                    </a:lnTo>
                    <a:lnTo>
                      <a:pt x="605" y="343"/>
                    </a:lnTo>
                    <a:lnTo>
                      <a:pt x="601" y="343"/>
                    </a:lnTo>
                    <a:lnTo>
                      <a:pt x="601" y="332"/>
                    </a:lnTo>
                    <a:lnTo>
                      <a:pt x="578" y="332"/>
                    </a:lnTo>
                    <a:lnTo>
                      <a:pt x="572" y="335"/>
                    </a:lnTo>
                    <a:lnTo>
                      <a:pt x="568" y="339"/>
                    </a:lnTo>
                    <a:lnTo>
                      <a:pt x="564" y="341"/>
                    </a:lnTo>
                    <a:lnTo>
                      <a:pt x="563" y="343"/>
                    </a:lnTo>
                    <a:lnTo>
                      <a:pt x="559" y="343"/>
                    </a:lnTo>
                    <a:lnTo>
                      <a:pt x="555" y="343"/>
                    </a:lnTo>
                    <a:lnTo>
                      <a:pt x="551" y="343"/>
                    </a:lnTo>
                    <a:lnTo>
                      <a:pt x="543" y="343"/>
                    </a:lnTo>
                    <a:lnTo>
                      <a:pt x="555" y="320"/>
                    </a:lnTo>
                    <a:lnTo>
                      <a:pt x="532" y="320"/>
                    </a:lnTo>
                    <a:lnTo>
                      <a:pt x="532" y="308"/>
                    </a:lnTo>
                    <a:lnTo>
                      <a:pt x="524" y="308"/>
                    </a:lnTo>
                    <a:lnTo>
                      <a:pt x="516" y="308"/>
                    </a:lnTo>
                    <a:lnTo>
                      <a:pt x="511" y="308"/>
                    </a:lnTo>
                    <a:lnTo>
                      <a:pt x="503" y="308"/>
                    </a:lnTo>
                    <a:lnTo>
                      <a:pt x="495" y="308"/>
                    </a:lnTo>
                    <a:lnTo>
                      <a:pt x="488" y="308"/>
                    </a:lnTo>
                    <a:lnTo>
                      <a:pt x="482" y="308"/>
                    </a:lnTo>
                    <a:lnTo>
                      <a:pt x="474" y="308"/>
                    </a:lnTo>
                    <a:lnTo>
                      <a:pt x="474" y="297"/>
                    </a:lnTo>
                    <a:lnTo>
                      <a:pt x="468" y="297"/>
                    </a:lnTo>
                    <a:lnTo>
                      <a:pt x="463" y="297"/>
                    </a:lnTo>
                    <a:lnTo>
                      <a:pt x="459" y="299"/>
                    </a:lnTo>
                    <a:lnTo>
                      <a:pt x="455" y="301"/>
                    </a:lnTo>
                    <a:lnTo>
                      <a:pt x="453" y="305"/>
                    </a:lnTo>
                    <a:lnTo>
                      <a:pt x="451" y="308"/>
                    </a:lnTo>
                    <a:lnTo>
                      <a:pt x="451" y="314"/>
                    </a:lnTo>
                    <a:lnTo>
                      <a:pt x="451" y="320"/>
                    </a:lnTo>
                    <a:lnTo>
                      <a:pt x="445" y="320"/>
                    </a:lnTo>
                    <a:lnTo>
                      <a:pt x="444" y="320"/>
                    </a:lnTo>
                    <a:lnTo>
                      <a:pt x="442" y="320"/>
                    </a:lnTo>
                    <a:lnTo>
                      <a:pt x="440" y="320"/>
                    </a:lnTo>
                    <a:lnTo>
                      <a:pt x="440" y="322"/>
                    </a:lnTo>
                    <a:lnTo>
                      <a:pt x="440" y="326"/>
                    </a:lnTo>
                    <a:lnTo>
                      <a:pt x="440" y="332"/>
                    </a:lnTo>
                    <a:lnTo>
                      <a:pt x="436" y="328"/>
                    </a:lnTo>
                    <a:lnTo>
                      <a:pt x="432" y="324"/>
                    </a:lnTo>
                    <a:lnTo>
                      <a:pt x="430" y="322"/>
                    </a:lnTo>
                    <a:lnTo>
                      <a:pt x="428" y="320"/>
                    </a:lnTo>
                    <a:lnTo>
                      <a:pt x="428" y="316"/>
                    </a:lnTo>
                    <a:lnTo>
                      <a:pt x="428" y="312"/>
                    </a:lnTo>
                    <a:lnTo>
                      <a:pt x="428" y="308"/>
                    </a:lnTo>
                    <a:lnTo>
                      <a:pt x="451" y="308"/>
                    </a:lnTo>
                    <a:lnTo>
                      <a:pt x="451" y="285"/>
                    </a:lnTo>
                    <a:lnTo>
                      <a:pt x="428" y="285"/>
                    </a:lnTo>
                    <a:lnTo>
                      <a:pt x="422" y="291"/>
                    </a:lnTo>
                    <a:lnTo>
                      <a:pt x="421" y="295"/>
                    </a:lnTo>
                    <a:lnTo>
                      <a:pt x="419" y="297"/>
                    </a:lnTo>
                    <a:lnTo>
                      <a:pt x="417" y="301"/>
                    </a:lnTo>
                    <a:lnTo>
                      <a:pt x="417" y="303"/>
                    </a:lnTo>
                    <a:lnTo>
                      <a:pt x="417" y="307"/>
                    </a:lnTo>
                    <a:lnTo>
                      <a:pt x="417" y="312"/>
                    </a:lnTo>
                    <a:lnTo>
                      <a:pt x="417" y="320"/>
                    </a:lnTo>
                    <a:lnTo>
                      <a:pt x="417" y="343"/>
                    </a:lnTo>
                    <a:lnTo>
                      <a:pt x="417" y="332"/>
                    </a:lnTo>
                    <a:lnTo>
                      <a:pt x="405" y="332"/>
                    </a:lnTo>
                    <a:lnTo>
                      <a:pt x="394" y="308"/>
                    </a:lnTo>
                    <a:lnTo>
                      <a:pt x="394" y="314"/>
                    </a:lnTo>
                    <a:lnTo>
                      <a:pt x="394" y="320"/>
                    </a:lnTo>
                    <a:lnTo>
                      <a:pt x="394" y="326"/>
                    </a:lnTo>
                    <a:lnTo>
                      <a:pt x="394" y="332"/>
                    </a:lnTo>
                    <a:lnTo>
                      <a:pt x="394" y="337"/>
                    </a:lnTo>
                    <a:lnTo>
                      <a:pt x="394" y="343"/>
                    </a:lnTo>
                    <a:lnTo>
                      <a:pt x="394" y="349"/>
                    </a:lnTo>
                    <a:lnTo>
                      <a:pt x="394" y="355"/>
                    </a:lnTo>
                    <a:lnTo>
                      <a:pt x="417" y="378"/>
                    </a:lnTo>
                    <a:close/>
                  </a:path>
                </a:pathLst>
              </a:custGeom>
              <a:solidFill>
                <a:srgbClr val="C0C0C0"/>
              </a:solidFill>
              <a:ln w="9525">
                <a:noFill/>
                <a:round/>
                <a:headEnd/>
                <a:tailEnd/>
              </a:ln>
            </p:spPr>
            <p:txBody>
              <a:bodyPr/>
              <a:lstStyle/>
              <a:p>
                <a:pPr algn="l"/>
                <a:endParaRPr lang="en-US" sz="2000"/>
              </a:p>
            </p:txBody>
          </p:sp>
          <p:sp>
            <p:nvSpPr>
              <p:cNvPr id="805902" name="Freeform 14"/>
              <p:cNvSpPr>
                <a:spLocks/>
              </p:cNvSpPr>
              <p:nvPr/>
            </p:nvSpPr>
            <p:spPr bwMode="auto">
              <a:xfrm>
                <a:off x="4786" y="1305"/>
                <a:ext cx="92" cy="104"/>
              </a:xfrm>
              <a:custGeom>
                <a:avLst/>
                <a:gdLst>
                  <a:gd name="T0" fmla="*/ 11 w 92"/>
                  <a:gd name="T1" fmla="*/ 12 h 104"/>
                  <a:gd name="T2" fmla="*/ 11 w 92"/>
                  <a:gd name="T3" fmla="*/ 46 h 104"/>
                  <a:gd name="T4" fmla="*/ 23 w 92"/>
                  <a:gd name="T5" fmla="*/ 46 h 104"/>
                  <a:gd name="T6" fmla="*/ 23 w 92"/>
                  <a:gd name="T7" fmla="*/ 41 h 104"/>
                  <a:gd name="T8" fmla="*/ 23 w 92"/>
                  <a:gd name="T9" fmla="*/ 37 h 104"/>
                  <a:gd name="T10" fmla="*/ 23 w 92"/>
                  <a:gd name="T11" fmla="*/ 35 h 104"/>
                  <a:gd name="T12" fmla="*/ 23 w 92"/>
                  <a:gd name="T13" fmla="*/ 35 h 104"/>
                  <a:gd name="T14" fmla="*/ 25 w 92"/>
                  <a:gd name="T15" fmla="*/ 37 h 104"/>
                  <a:gd name="T16" fmla="*/ 27 w 92"/>
                  <a:gd name="T17" fmla="*/ 39 h 104"/>
                  <a:gd name="T18" fmla="*/ 31 w 92"/>
                  <a:gd name="T19" fmla="*/ 42 h 104"/>
                  <a:gd name="T20" fmla="*/ 34 w 92"/>
                  <a:gd name="T21" fmla="*/ 46 h 104"/>
                  <a:gd name="T22" fmla="*/ 38 w 92"/>
                  <a:gd name="T23" fmla="*/ 44 h 104"/>
                  <a:gd name="T24" fmla="*/ 40 w 92"/>
                  <a:gd name="T25" fmla="*/ 41 h 104"/>
                  <a:gd name="T26" fmla="*/ 42 w 92"/>
                  <a:gd name="T27" fmla="*/ 39 h 104"/>
                  <a:gd name="T28" fmla="*/ 46 w 92"/>
                  <a:gd name="T29" fmla="*/ 35 h 104"/>
                  <a:gd name="T30" fmla="*/ 48 w 92"/>
                  <a:gd name="T31" fmla="*/ 33 h 104"/>
                  <a:gd name="T32" fmla="*/ 52 w 92"/>
                  <a:gd name="T33" fmla="*/ 29 h 104"/>
                  <a:gd name="T34" fmla="*/ 54 w 92"/>
                  <a:gd name="T35" fmla="*/ 27 h 104"/>
                  <a:gd name="T36" fmla="*/ 57 w 92"/>
                  <a:gd name="T37" fmla="*/ 23 h 104"/>
                  <a:gd name="T38" fmla="*/ 57 w 92"/>
                  <a:gd name="T39" fmla="*/ 35 h 104"/>
                  <a:gd name="T40" fmla="*/ 61 w 92"/>
                  <a:gd name="T41" fmla="*/ 35 h 104"/>
                  <a:gd name="T42" fmla="*/ 65 w 92"/>
                  <a:gd name="T43" fmla="*/ 35 h 104"/>
                  <a:gd name="T44" fmla="*/ 67 w 92"/>
                  <a:gd name="T45" fmla="*/ 35 h 104"/>
                  <a:gd name="T46" fmla="*/ 69 w 92"/>
                  <a:gd name="T47" fmla="*/ 35 h 104"/>
                  <a:gd name="T48" fmla="*/ 69 w 92"/>
                  <a:gd name="T49" fmla="*/ 37 h 104"/>
                  <a:gd name="T50" fmla="*/ 69 w 92"/>
                  <a:gd name="T51" fmla="*/ 39 h 104"/>
                  <a:gd name="T52" fmla="*/ 69 w 92"/>
                  <a:gd name="T53" fmla="*/ 42 h 104"/>
                  <a:gd name="T54" fmla="*/ 69 w 92"/>
                  <a:gd name="T55" fmla="*/ 46 h 104"/>
                  <a:gd name="T56" fmla="*/ 92 w 92"/>
                  <a:gd name="T57" fmla="*/ 69 h 104"/>
                  <a:gd name="T58" fmla="*/ 69 w 92"/>
                  <a:gd name="T59" fmla="*/ 69 h 104"/>
                  <a:gd name="T60" fmla="*/ 69 w 92"/>
                  <a:gd name="T61" fmla="*/ 58 h 104"/>
                  <a:gd name="T62" fmla="*/ 69 w 92"/>
                  <a:gd name="T63" fmla="*/ 81 h 104"/>
                  <a:gd name="T64" fmla="*/ 61 w 92"/>
                  <a:gd name="T65" fmla="*/ 81 h 104"/>
                  <a:gd name="T66" fmla="*/ 57 w 92"/>
                  <a:gd name="T67" fmla="*/ 81 h 104"/>
                  <a:gd name="T68" fmla="*/ 54 w 92"/>
                  <a:gd name="T69" fmla="*/ 81 h 104"/>
                  <a:gd name="T70" fmla="*/ 50 w 92"/>
                  <a:gd name="T71" fmla="*/ 81 h 104"/>
                  <a:gd name="T72" fmla="*/ 46 w 92"/>
                  <a:gd name="T73" fmla="*/ 83 h 104"/>
                  <a:gd name="T74" fmla="*/ 44 w 92"/>
                  <a:gd name="T75" fmla="*/ 85 h 104"/>
                  <a:gd name="T76" fmla="*/ 40 w 92"/>
                  <a:gd name="T77" fmla="*/ 89 h 104"/>
                  <a:gd name="T78" fmla="*/ 34 w 92"/>
                  <a:gd name="T79" fmla="*/ 92 h 104"/>
                  <a:gd name="T80" fmla="*/ 11 w 92"/>
                  <a:gd name="T81" fmla="*/ 104 h 104"/>
                  <a:gd name="T82" fmla="*/ 11 w 92"/>
                  <a:gd name="T83" fmla="*/ 81 h 104"/>
                  <a:gd name="T84" fmla="*/ 8 w 92"/>
                  <a:gd name="T85" fmla="*/ 71 h 104"/>
                  <a:gd name="T86" fmla="*/ 4 w 92"/>
                  <a:gd name="T87" fmla="*/ 62 h 104"/>
                  <a:gd name="T88" fmla="*/ 2 w 92"/>
                  <a:gd name="T89" fmla="*/ 50 h 104"/>
                  <a:gd name="T90" fmla="*/ 0 w 92"/>
                  <a:gd name="T91" fmla="*/ 42 h 104"/>
                  <a:gd name="T92" fmla="*/ 0 w 92"/>
                  <a:gd name="T93" fmla="*/ 33 h 104"/>
                  <a:gd name="T94" fmla="*/ 0 w 92"/>
                  <a:gd name="T95" fmla="*/ 21 h 104"/>
                  <a:gd name="T96" fmla="*/ 0 w 92"/>
                  <a:gd name="T97" fmla="*/ 12 h 104"/>
                  <a:gd name="T98" fmla="*/ 0 w 92"/>
                  <a:gd name="T99" fmla="*/ 0 h 104"/>
                  <a:gd name="T100" fmla="*/ 0 w 92"/>
                  <a:gd name="T101" fmla="*/ 6 h 104"/>
                  <a:gd name="T102" fmla="*/ 0 w 92"/>
                  <a:gd name="T103" fmla="*/ 10 h 104"/>
                  <a:gd name="T104" fmla="*/ 0 w 92"/>
                  <a:gd name="T105" fmla="*/ 12 h 104"/>
                  <a:gd name="T106" fmla="*/ 0 w 92"/>
                  <a:gd name="T107" fmla="*/ 12 h 104"/>
                  <a:gd name="T108" fmla="*/ 2 w 92"/>
                  <a:gd name="T109" fmla="*/ 14 h 104"/>
                  <a:gd name="T110" fmla="*/ 4 w 92"/>
                  <a:gd name="T111" fmla="*/ 14 h 104"/>
                  <a:gd name="T112" fmla="*/ 8 w 92"/>
                  <a:gd name="T113" fmla="*/ 12 h 104"/>
                  <a:gd name="T114" fmla="*/ 11 w 92"/>
                  <a:gd name="T115" fmla="*/ 12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04"/>
                  <a:gd name="T176" fmla="*/ 92 w 9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04">
                    <a:moveTo>
                      <a:pt x="11" y="12"/>
                    </a:moveTo>
                    <a:lnTo>
                      <a:pt x="11" y="46"/>
                    </a:lnTo>
                    <a:lnTo>
                      <a:pt x="23" y="46"/>
                    </a:lnTo>
                    <a:lnTo>
                      <a:pt x="23" y="41"/>
                    </a:lnTo>
                    <a:lnTo>
                      <a:pt x="23" y="37"/>
                    </a:lnTo>
                    <a:lnTo>
                      <a:pt x="23" y="35"/>
                    </a:lnTo>
                    <a:lnTo>
                      <a:pt x="25" y="37"/>
                    </a:lnTo>
                    <a:lnTo>
                      <a:pt x="27" y="39"/>
                    </a:lnTo>
                    <a:lnTo>
                      <a:pt x="31" y="42"/>
                    </a:lnTo>
                    <a:lnTo>
                      <a:pt x="34" y="46"/>
                    </a:lnTo>
                    <a:lnTo>
                      <a:pt x="38" y="44"/>
                    </a:lnTo>
                    <a:lnTo>
                      <a:pt x="40" y="41"/>
                    </a:lnTo>
                    <a:lnTo>
                      <a:pt x="42" y="39"/>
                    </a:lnTo>
                    <a:lnTo>
                      <a:pt x="46" y="35"/>
                    </a:lnTo>
                    <a:lnTo>
                      <a:pt x="48" y="33"/>
                    </a:lnTo>
                    <a:lnTo>
                      <a:pt x="52" y="29"/>
                    </a:lnTo>
                    <a:lnTo>
                      <a:pt x="54" y="27"/>
                    </a:lnTo>
                    <a:lnTo>
                      <a:pt x="57" y="23"/>
                    </a:lnTo>
                    <a:lnTo>
                      <a:pt x="57" y="35"/>
                    </a:lnTo>
                    <a:lnTo>
                      <a:pt x="61" y="35"/>
                    </a:lnTo>
                    <a:lnTo>
                      <a:pt x="65" y="35"/>
                    </a:lnTo>
                    <a:lnTo>
                      <a:pt x="67" y="35"/>
                    </a:lnTo>
                    <a:lnTo>
                      <a:pt x="69" y="35"/>
                    </a:lnTo>
                    <a:lnTo>
                      <a:pt x="69" y="37"/>
                    </a:lnTo>
                    <a:lnTo>
                      <a:pt x="69" y="39"/>
                    </a:lnTo>
                    <a:lnTo>
                      <a:pt x="69" y="42"/>
                    </a:lnTo>
                    <a:lnTo>
                      <a:pt x="69" y="46"/>
                    </a:lnTo>
                    <a:lnTo>
                      <a:pt x="92" y="69"/>
                    </a:lnTo>
                    <a:lnTo>
                      <a:pt x="69" y="69"/>
                    </a:lnTo>
                    <a:lnTo>
                      <a:pt x="69" y="58"/>
                    </a:lnTo>
                    <a:lnTo>
                      <a:pt x="69" y="81"/>
                    </a:lnTo>
                    <a:lnTo>
                      <a:pt x="61" y="81"/>
                    </a:lnTo>
                    <a:lnTo>
                      <a:pt x="57" y="81"/>
                    </a:lnTo>
                    <a:lnTo>
                      <a:pt x="54" y="81"/>
                    </a:lnTo>
                    <a:lnTo>
                      <a:pt x="50" y="81"/>
                    </a:lnTo>
                    <a:lnTo>
                      <a:pt x="46" y="83"/>
                    </a:lnTo>
                    <a:lnTo>
                      <a:pt x="44" y="85"/>
                    </a:lnTo>
                    <a:lnTo>
                      <a:pt x="40" y="89"/>
                    </a:lnTo>
                    <a:lnTo>
                      <a:pt x="34" y="92"/>
                    </a:lnTo>
                    <a:lnTo>
                      <a:pt x="11" y="104"/>
                    </a:lnTo>
                    <a:lnTo>
                      <a:pt x="11" y="81"/>
                    </a:lnTo>
                    <a:lnTo>
                      <a:pt x="8" y="71"/>
                    </a:lnTo>
                    <a:lnTo>
                      <a:pt x="4" y="62"/>
                    </a:lnTo>
                    <a:lnTo>
                      <a:pt x="2" y="50"/>
                    </a:lnTo>
                    <a:lnTo>
                      <a:pt x="0" y="42"/>
                    </a:lnTo>
                    <a:lnTo>
                      <a:pt x="0" y="33"/>
                    </a:lnTo>
                    <a:lnTo>
                      <a:pt x="0" y="21"/>
                    </a:lnTo>
                    <a:lnTo>
                      <a:pt x="0" y="12"/>
                    </a:lnTo>
                    <a:lnTo>
                      <a:pt x="0" y="0"/>
                    </a:lnTo>
                    <a:lnTo>
                      <a:pt x="0" y="6"/>
                    </a:lnTo>
                    <a:lnTo>
                      <a:pt x="0" y="10"/>
                    </a:lnTo>
                    <a:lnTo>
                      <a:pt x="0" y="12"/>
                    </a:lnTo>
                    <a:lnTo>
                      <a:pt x="2" y="14"/>
                    </a:lnTo>
                    <a:lnTo>
                      <a:pt x="4" y="14"/>
                    </a:lnTo>
                    <a:lnTo>
                      <a:pt x="8" y="12"/>
                    </a:lnTo>
                    <a:lnTo>
                      <a:pt x="11" y="12"/>
                    </a:lnTo>
                    <a:close/>
                  </a:path>
                </a:pathLst>
              </a:custGeom>
              <a:solidFill>
                <a:srgbClr val="C0C0C0"/>
              </a:solidFill>
              <a:ln w="9525">
                <a:noFill/>
                <a:round/>
                <a:headEnd/>
                <a:tailEnd/>
              </a:ln>
            </p:spPr>
            <p:txBody>
              <a:bodyPr/>
              <a:lstStyle/>
              <a:p>
                <a:pPr algn="l"/>
                <a:endParaRPr lang="en-US" sz="2000"/>
              </a:p>
            </p:txBody>
          </p:sp>
          <p:sp>
            <p:nvSpPr>
              <p:cNvPr id="805903" name="Freeform 15"/>
              <p:cNvSpPr>
                <a:spLocks noEditPoints="1"/>
              </p:cNvSpPr>
              <p:nvPr/>
            </p:nvSpPr>
            <p:spPr bwMode="auto">
              <a:xfrm>
                <a:off x="1964" y="1420"/>
                <a:ext cx="1503" cy="1961"/>
              </a:xfrm>
              <a:custGeom>
                <a:avLst/>
                <a:gdLst>
                  <a:gd name="T0" fmla="*/ 1411 w 1503"/>
                  <a:gd name="T1" fmla="*/ 1696 h 1961"/>
                  <a:gd name="T2" fmla="*/ 1446 w 1503"/>
                  <a:gd name="T3" fmla="*/ 1800 h 1961"/>
                  <a:gd name="T4" fmla="*/ 1457 w 1503"/>
                  <a:gd name="T5" fmla="*/ 1754 h 1961"/>
                  <a:gd name="T6" fmla="*/ 1331 w 1503"/>
                  <a:gd name="T7" fmla="*/ 1915 h 1961"/>
                  <a:gd name="T8" fmla="*/ 1114 w 1503"/>
                  <a:gd name="T9" fmla="*/ 1915 h 1961"/>
                  <a:gd name="T10" fmla="*/ 678 w 1503"/>
                  <a:gd name="T11" fmla="*/ 1526 h 1961"/>
                  <a:gd name="T12" fmla="*/ 690 w 1503"/>
                  <a:gd name="T13" fmla="*/ 1788 h 1961"/>
                  <a:gd name="T14" fmla="*/ 851 w 1503"/>
                  <a:gd name="T15" fmla="*/ 1719 h 1961"/>
                  <a:gd name="T16" fmla="*/ 1010 w 1503"/>
                  <a:gd name="T17" fmla="*/ 1754 h 1961"/>
                  <a:gd name="T18" fmla="*/ 1056 w 1503"/>
                  <a:gd name="T19" fmla="*/ 1846 h 1961"/>
                  <a:gd name="T20" fmla="*/ 1263 w 1503"/>
                  <a:gd name="T21" fmla="*/ 1742 h 1961"/>
                  <a:gd name="T22" fmla="*/ 1160 w 1503"/>
                  <a:gd name="T23" fmla="*/ 1376 h 1961"/>
                  <a:gd name="T24" fmla="*/ 1056 w 1503"/>
                  <a:gd name="T25" fmla="*/ 1439 h 1961"/>
                  <a:gd name="T26" fmla="*/ 1010 w 1503"/>
                  <a:gd name="T27" fmla="*/ 1347 h 1961"/>
                  <a:gd name="T28" fmla="*/ 933 w 1503"/>
                  <a:gd name="T29" fmla="*/ 1349 h 1961"/>
                  <a:gd name="T30" fmla="*/ 632 w 1503"/>
                  <a:gd name="T31" fmla="*/ 879 h 1961"/>
                  <a:gd name="T32" fmla="*/ 586 w 1503"/>
                  <a:gd name="T33" fmla="*/ 912 h 1961"/>
                  <a:gd name="T34" fmla="*/ 592 w 1503"/>
                  <a:gd name="T35" fmla="*/ 952 h 1961"/>
                  <a:gd name="T36" fmla="*/ 620 w 1503"/>
                  <a:gd name="T37" fmla="*/ 946 h 1961"/>
                  <a:gd name="T38" fmla="*/ 655 w 1503"/>
                  <a:gd name="T39" fmla="*/ 929 h 1961"/>
                  <a:gd name="T40" fmla="*/ 643 w 1503"/>
                  <a:gd name="T41" fmla="*/ 871 h 1961"/>
                  <a:gd name="T42" fmla="*/ 467 w 1503"/>
                  <a:gd name="T43" fmla="*/ 923 h 1961"/>
                  <a:gd name="T44" fmla="*/ 505 w 1503"/>
                  <a:gd name="T45" fmla="*/ 848 h 1961"/>
                  <a:gd name="T46" fmla="*/ 628 w 1503"/>
                  <a:gd name="T47" fmla="*/ 860 h 1961"/>
                  <a:gd name="T48" fmla="*/ 528 w 1503"/>
                  <a:gd name="T49" fmla="*/ 800 h 1961"/>
                  <a:gd name="T50" fmla="*/ 540 w 1503"/>
                  <a:gd name="T51" fmla="*/ 833 h 1961"/>
                  <a:gd name="T52" fmla="*/ 415 w 1503"/>
                  <a:gd name="T53" fmla="*/ 1056 h 1961"/>
                  <a:gd name="T54" fmla="*/ 334 w 1503"/>
                  <a:gd name="T55" fmla="*/ 1136 h 1961"/>
                  <a:gd name="T56" fmla="*/ 404 w 1503"/>
                  <a:gd name="T57" fmla="*/ 1249 h 1961"/>
                  <a:gd name="T58" fmla="*/ 505 w 1503"/>
                  <a:gd name="T59" fmla="*/ 1232 h 1961"/>
                  <a:gd name="T60" fmla="*/ 70 w 1503"/>
                  <a:gd name="T61" fmla="*/ 1113 h 1961"/>
                  <a:gd name="T62" fmla="*/ 279 w 1503"/>
                  <a:gd name="T63" fmla="*/ 1288 h 1961"/>
                  <a:gd name="T64" fmla="*/ 16 w 1503"/>
                  <a:gd name="T65" fmla="*/ 1105 h 1961"/>
                  <a:gd name="T66" fmla="*/ 1388 w 1503"/>
                  <a:gd name="T67" fmla="*/ 1136 h 1961"/>
                  <a:gd name="T68" fmla="*/ 1263 w 1503"/>
                  <a:gd name="T69" fmla="*/ 1148 h 1961"/>
                  <a:gd name="T70" fmla="*/ 1010 w 1503"/>
                  <a:gd name="T71" fmla="*/ 1261 h 1961"/>
                  <a:gd name="T72" fmla="*/ 966 w 1503"/>
                  <a:gd name="T73" fmla="*/ 1194 h 1961"/>
                  <a:gd name="T74" fmla="*/ 835 w 1503"/>
                  <a:gd name="T75" fmla="*/ 1148 h 1961"/>
                  <a:gd name="T76" fmla="*/ 807 w 1503"/>
                  <a:gd name="T77" fmla="*/ 1102 h 1961"/>
                  <a:gd name="T78" fmla="*/ 1154 w 1503"/>
                  <a:gd name="T79" fmla="*/ 1159 h 1961"/>
                  <a:gd name="T80" fmla="*/ 1229 w 1503"/>
                  <a:gd name="T81" fmla="*/ 1232 h 1961"/>
                  <a:gd name="T82" fmla="*/ 1286 w 1503"/>
                  <a:gd name="T83" fmla="*/ 1270 h 1961"/>
                  <a:gd name="T84" fmla="*/ 1123 w 1503"/>
                  <a:gd name="T85" fmla="*/ 1223 h 1961"/>
                  <a:gd name="T86" fmla="*/ 586 w 1503"/>
                  <a:gd name="T87" fmla="*/ 779 h 1961"/>
                  <a:gd name="T88" fmla="*/ 530 w 1503"/>
                  <a:gd name="T89" fmla="*/ 779 h 1961"/>
                  <a:gd name="T90" fmla="*/ 498 w 1503"/>
                  <a:gd name="T91" fmla="*/ 772 h 1961"/>
                  <a:gd name="T92" fmla="*/ 505 w 1503"/>
                  <a:gd name="T93" fmla="*/ 666 h 1961"/>
                  <a:gd name="T94" fmla="*/ 540 w 1503"/>
                  <a:gd name="T95" fmla="*/ 724 h 1961"/>
                  <a:gd name="T96" fmla="*/ 494 w 1503"/>
                  <a:gd name="T97" fmla="*/ 597 h 1961"/>
                  <a:gd name="T98" fmla="*/ 895 w 1503"/>
                  <a:gd name="T99" fmla="*/ 31 h 1961"/>
                  <a:gd name="T100" fmla="*/ 828 w 1503"/>
                  <a:gd name="T101" fmla="*/ 45 h 1961"/>
                  <a:gd name="T102" fmla="*/ 816 w 1503"/>
                  <a:gd name="T103" fmla="*/ 73 h 1961"/>
                  <a:gd name="T104" fmla="*/ 835 w 1503"/>
                  <a:gd name="T105" fmla="*/ 108 h 1961"/>
                  <a:gd name="T106" fmla="*/ 883 w 1503"/>
                  <a:gd name="T107" fmla="*/ 75 h 1961"/>
                  <a:gd name="T108" fmla="*/ 851 w 1503"/>
                  <a:gd name="T109" fmla="*/ 116 h 1961"/>
                  <a:gd name="T110" fmla="*/ 833 w 1503"/>
                  <a:gd name="T111" fmla="*/ 131 h 1961"/>
                  <a:gd name="T112" fmla="*/ 632 w 1503"/>
                  <a:gd name="T113" fmla="*/ 340 h 1961"/>
                  <a:gd name="T114" fmla="*/ 628 w 1503"/>
                  <a:gd name="T115" fmla="*/ 419 h 1961"/>
                  <a:gd name="T116" fmla="*/ 663 w 1503"/>
                  <a:gd name="T117" fmla="*/ 382 h 1961"/>
                  <a:gd name="T118" fmla="*/ 701 w 1503"/>
                  <a:gd name="T119" fmla="*/ 328 h 1961"/>
                  <a:gd name="T120" fmla="*/ 793 w 1503"/>
                  <a:gd name="T121" fmla="*/ 321 h 1961"/>
                  <a:gd name="T122" fmla="*/ 860 w 1503"/>
                  <a:gd name="T123" fmla="*/ 150 h 19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3"/>
                  <a:gd name="T187" fmla="*/ 0 h 1961"/>
                  <a:gd name="T188" fmla="*/ 1503 w 1503"/>
                  <a:gd name="T189" fmla="*/ 1961 h 19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3" h="1961">
                    <a:moveTo>
                      <a:pt x="713" y="332"/>
                    </a:moveTo>
                    <a:lnTo>
                      <a:pt x="701" y="344"/>
                    </a:lnTo>
                    <a:lnTo>
                      <a:pt x="678" y="344"/>
                    </a:lnTo>
                    <a:lnTo>
                      <a:pt x="666" y="355"/>
                    </a:lnTo>
                    <a:lnTo>
                      <a:pt x="678" y="367"/>
                    </a:lnTo>
                    <a:lnTo>
                      <a:pt x="678" y="390"/>
                    </a:lnTo>
                    <a:lnTo>
                      <a:pt x="678" y="378"/>
                    </a:lnTo>
                    <a:lnTo>
                      <a:pt x="690" y="378"/>
                    </a:lnTo>
                    <a:lnTo>
                      <a:pt x="690" y="367"/>
                    </a:lnTo>
                    <a:lnTo>
                      <a:pt x="701" y="367"/>
                    </a:lnTo>
                    <a:lnTo>
                      <a:pt x="713" y="367"/>
                    </a:lnTo>
                    <a:lnTo>
                      <a:pt x="713" y="355"/>
                    </a:lnTo>
                    <a:lnTo>
                      <a:pt x="720" y="355"/>
                    </a:lnTo>
                    <a:lnTo>
                      <a:pt x="724" y="353"/>
                    </a:lnTo>
                    <a:lnTo>
                      <a:pt x="726" y="351"/>
                    </a:lnTo>
                    <a:lnTo>
                      <a:pt x="726" y="348"/>
                    </a:lnTo>
                    <a:lnTo>
                      <a:pt x="722" y="344"/>
                    </a:lnTo>
                    <a:lnTo>
                      <a:pt x="720" y="340"/>
                    </a:lnTo>
                    <a:lnTo>
                      <a:pt x="716" y="336"/>
                    </a:lnTo>
                    <a:lnTo>
                      <a:pt x="713" y="332"/>
                    </a:lnTo>
                    <a:close/>
                    <a:moveTo>
                      <a:pt x="1400" y="1696"/>
                    </a:moveTo>
                    <a:lnTo>
                      <a:pt x="1411" y="1696"/>
                    </a:lnTo>
                    <a:lnTo>
                      <a:pt x="1413" y="1704"/>
                    </a:lnTo>
                    <a:lnTo>
                      <a:pt x="1413" y="1708"/>
                    </a:lnTo>
                    <a:lnTo>
                      <a:pt x="1415" y="1712"/>
                    </a:lnTo>
                    <a:lnTo>
                      <a:pt x="1417" y="1714"/>
                    </a:lnTo>
                    <a:lnTo>
                      <a:pt x="1419" y="1718"/>
                    </a:lnTo>
                    <a:lnTo>
                      <a:pt x="1421" y="1721"/>
                    </a:lnTo>
                    <a:lnTo>
                      <a:pt x="1423" y="1725"/>
                    </a:lnTo>
                    <a:lnTo>
                      <a:pt x="1423" y="1731"/>
                    </a:lnTo>
                    <a:lnTo>
                      <a:pt x="1434" y="1731"/>
                    </a:lnTo>
                    <a:lnTo>
                      <a:pt x="1434" y="1754"/>
                    </a:lnTo>
                    <a:lnTo>
                      <a:pt x="1434" y="1788"/>
                    </a:lnTo>
                    <a:lnTo>
                      <a:pt x="1428" y="1788"/>
                    </a:lnTo>
                    <a:lnTo>
                      <a:pt x="1425" y="1788"/>
                    </a:lnTo>
                    <a:lnTo>
                      <a:pt x="1423" y="1788"/>
                    </a:lnTo>
                    <a:lnTo>
                      <a:pt x="1423" y="1790"/>
                    </a:lnTo>
                    <a:lnTo>
                      <a:pt x="1425" y="1790"/>
                    </a:lnTo>
                    <a:lnTo>
                      <a:pt x="1427" y="1792"/>
                    </a:lnTo>
                    <a:lnTo>
                      <a:pt x="1430" y="1796"/>
                    </a:lnTo>
                    <a:lnTo>
                      <a:pt x="1434" y="1800"/>
                    </a:lnTo>
                    <a:lnTo>
                      <a:pt x="1440" y="1800"/>
                    </a:lnTo>
                    <a:lnTo>
                      <a:pt x="1442" y="1800"/>
                    </a:lnTo>
                    <a:lnTo>
                      <a:pt x="1446" y="1800"/>
                    </a:lnTo>
                    <a:lnTo>
                      <a:pt x="1446" y="1802"/>
                    </a:lnTo>
                    <a:lnTo>
                      <a:pt x="1446" y="1804"/>
                    </a:lnTo>
                    <a:lnTo>
                      <a:pt x="1446" y="1808"/>
                    </a:lnTo>
                    <a:lnTo>
                      <a:pt x="1446" y="1812"/>
                    </a:lnTo>
                    <a:lnTo>
                      <a:pt x="1446" y="1835"/>
                    </a:lnTo>
                    <a:lnTo>
                      <a:pt x="1451" y="1835"/>
                    </a:lnTo>
                    <a:lnTo>
                      <a:pt x="1453" y="1835"/>
                    </a:lnTo>
                    <a:lnTo>
                      <a:pt x="1457" y="1835"/>
                    </a:lnTo>
                    <a:lnTo>
                      <a:pt x="1457" y="1831"/>
                    </a:lnTo>
                    <a:lnTo>
                      <a:pt x="1457" y="1829"/>
                    </a:lnTo>
                    <a:lnTo>
                      <a:pt x="1457" y="1823"/>
                    </a:lnTo>
                    <a:lnTo>
                      <a:pt x="1469" y="1823"/>
                    </a:lnTo>
                    <a:lnTo>
                      <a:pt x="1469" y="1812"/>
                    </a:lnTo>
                    <a:lnTo>
                      <a:pt x="1480" y="1788"/>
                    </a:lnTo>
                    <a:lnTo>
                      <a:pt x="1492" y="1788"/>
                    </a:lnTo>
                    <a:lnTo>
                      <a:pt x="1503" y="1765"/>
                    </a:lnTo>
                    <a:lnTo>
                      <a:pt x="1492" y="1754"/>
                    </a:lnTo>
                    <a:lnTo>
                      <a:pt x="1469" y="1765"/>
                    </a:lnTo>
                    <a:lnTo>
                      <a:pt x="1457" y="1754"/>
                    </a:lnTo>
                    <a:lnTo>
                      <a:pt x="1457" y="1731"/>
                    </a:lnTo>
                    <a:lnTo>
                      <a:pt x="1446" y="1731"/>
                    </a:lnTo>
                    <a:lnTo>
                      <a:pt x="1446" y="1742"/>
                    </a:lnTo>
                    <a:lnTo>
                      <a:pt x="1446" y="1731"/>
                    </a:lnTo>
                    <a:lnTo>
                      <a:pt x="1442" y="1731"/>
                    </a:lnTo>
                    <a:lnTo>
                      <a:pt x="1438" y="1733"/>
                    </a:lnTo>
                    <a:lnTo>
                      <a:pt x="1436" y="1733"/>
                    </a:lnTo>
                    <a:lnTo>
                      <a:pt x="1434" y="1731"/>
                    </a:lnTo>
                    <a:lnTo>
                      <a:pt x="1434" y="1729"/>
                    </a:lnTo>
                    <a:lnTo>
                      <a:pt x="1434" y="1725"/>
                    </a:lnTo>
                    <a:lnTo>
                      <a:pt x="1434" y="1719"/>
                    </a:lnTo>
                    <a:lnTo>
                      <a:pt x="1434" y="1708"/>
                    </a:lnTo>
                    <a:lnTo>
                      <a:pt x="1423" y="1696"/>
                    </a:lnTo>
                    <a:lnTo>
                      <a:pt x="1411" y="1696"/>
                    </a:lnTo>
                    <a:lnTo>
                      <a:pt x="1400" y="1696"/>
                    </a:lnTo>
                    <a:close/>
                    <a:moveTo>
                      <a:pt x="1354" y="1950"/>
                    </a:moveTo>
                    <a:lnTo>
                      <a:pt x="1357" y="1944"/>
                    </a:lnTo>
                    <a:lnTo>
                      <a:pt x="1342" y="1950"/>
                    </a:lnTo>
                    <a:lnTo>
                      <a:pt x="1354" y="1961"/>
                    </a:lnTo>
                    <a:lnTo>
                      <a:pt x="1342" y="1938"/>
                    </a:lnTo>
                    <a:lnTo>
                      <a:pt x="1331" y="1915"/>
                    </a:lnTo>
                    <a:lnTo>
                      <a:pt x="1342" y="1904"/>
                    </a:lnTo>
                    <a:lnTo>
                      <a:pt x="1354" y="1892"/>
                    </a:lnTo>
                    <a:lnTo>
                      <a:pt x="1377" y="1881"/>
                    </a:lnTo>
                    <a:lnTo>
                      <a:pt x="1400" y="1835"/>
                    </a:lnTo>
                    <a:lnTo>
                      <a:pt x="1411" y="1835"/>
                    </a:lnTo>
                    <a:lnTo>
                      <a:pt x="1434" y="1823"/>
                    </a:lnTo>
                    <a:lnTo>
                      <a:pt x="1423" y="1858"/>
                    </a:lnTo>
                    <a:lnTo>
                      <a:pt x="1411" y="1881"/>
                    </a:lnTo>
                    <a:lnTo>
                      <a:pt x="1388" y="1892"/>
                    </a:lnTo>
                    <a:lnTo>
                      <a:pt x="1388" y="1927"/>
                    </a:lnTo>
                    <a:lnTo>
                      <a:pt x="1377" y="1927"/>
                    </a:lnTo>
                    <a:lnTo>
                      <a:pt x="1354" y="1950"/>
                    </a:lnTo>
                    <a:close/>
                    <a:moveTo>
                      <a:pt x="1160" y="1904"/>
                    </a:moveTo>
                    <a:lnTo>
                      <a:pt x="1156" y="1904"/>
                    </a:lnTo>
                    <a:lnTo>
                      <a:pt x="1150" y="1904"/>
                    </a:lnTo>
                    <a:lnTo>
                      <a:pt x="1146" y="1904"/>
                    </a:lnTo>
                    <a:lnTo>
                      <a:pt x="1142" y="1904"/>
                    </a:lnTo>
                    <a:lnTo>
                      <a:pt x="1139" y="1904"/>
                    </a:lnTo>
                    <a:lnTo>
                      <a:pt x="1133" y="1904"/>
                    </a:lnTo>
                    <a:lnTo>
                      <a:pt x="1129" y="1904"/>
                    </a:lnTo>
                    <a:lnTo>
                      <a:pt x="1125" y="1904"/>
                    </a:lnTo>
                    <a:lnTo>
                      <a:pt x="1114" y="1915"/>
                    </a:lnTo>
                    <a:lnTo>
                      <a:pt x="1125" y="1950"/>
                    </a:lnTo>
                    <a:lnTo>
                      <a:pt x="1137" y="1950"/>
                    </a:lnTo>
                    <a:lnTo>
                      <a:pt x="1148" y="1950"/>
                    </a:lnTo>
                    <a:lnTo>
                      <a:pt x="1160" y="1927"/>
                    </a:lnTo>
                    <a:lnTo>
                      <a:pt x="1160" y="1938"/>
                    </a:lnTo>
                    <a:lnTo>
                      <a:pt x="1160" y="1904"/>
                    </a:lnTo>
                    <a:close/>
                    <a:moveTo>
                      <a:pt x="895" y="1399"/>
                    </a:moveTo>
                    <a:lnTo>
                      <a:pt x="872" y="1399"/>
                    </a:lnTo>
                    <a:lnTo>
                      <a:pt x="872" y="1388"/>
                    </a:lnTo>
                    <a:lnTo>
                      <a:pt x="860" y="1388"/>
                    </a:lnTo>
                    <a:lnTo>
                      <a:pt x="860" y="1376"/>
                    </a:lnTo>
                    <a:lnTo>
                      <a:pt x="851" y="1399"/>
                    </a:lnTo>
                    <a:lnTo>
                      <a:pt x="816" y="1411"/>
                    </a:lnTo>
                    <a:lnTo>
                      <a:pt x="816" y="1422"/>
                    </a:lnTo>
                    <a:lnTo>
                      <a:pt x="805" y="1445"/>
                    </a:lnTo>
                    <a:lnTo>
                      <a:pt x="793" y="1434"/>
                    </a:lnTo>
                    <a:lnTo>
                      <a:pt x="782" y="1468"/>
                    </a:lnTo>
                    <a:lnTo>
                      <a:pt x="770" y="1468"/>
                    </a:lnTo>
                    <a:lnTo>
                      <a:pt x="724" y="1503"/>
                    </a:lnTo>
                    <a:lnTo>
                      <a:pt x="713" y="1514"/>
                    </a:lnTo>
                    <a:lnTo>
                      <a:pt x="678" y="1514"/>
                    </a:lnTo>
                    <a:lnTo>
                      <a:pt x="678" y="1526"/>
                    </a:lnTo>
                    <a:lnTo>
                      <a:pt x="643" y="1549"/>
                    </a:lnTo>
                    <a:lnTo>
                      <a:pt x="643" y="1537"/>
                    </a:lnTo>
                    <a:lnTo>
                      <a:pt x="643" y="1549"/>
                    </a:lnTo>
                    <a:lnTo>
                      <a:pt x="632" y="1549"/>
                    </a:lnTo>
                    <a:lnTo>
                      <a:pt x="655" y="1629"/>
                    </a:lnTo>
                    <a:lnTo>
                      <a:pt x="649" y="1629"/>
                    </a:lnTo>
                    <a:lnTo>
                      <a:pt x="645" y="1629"/>
                    </a:lnTo>
                    <a:lnTo>
                      <a:pt x="643" y="1627"/>
                    </a:lnTo>
                    <a:lnTo>
                      <a:pt x="642" y="1627"/>
                    </a:lnTo>
                    <a:lnTo>
                      <a:pt x="640" y="1625"/>
                    </a:lnTo>
                    <a:lnTo>
                      <a:pt x="638" y="1623"/>
                    </a:lnTo>
                    <a:lnTo>
                      <a:pt x="636" y="1622"/>
                    </a:lnTo>
                    <a:lnTo>
                      <a:pt x="632" y="1618"/>
                    </a:lnTo>
                    <a:lnTo>
                      <a:pt x="632" y="1629"/>
                    </a:lnTo>
                    <a:lnTo>
                      <a:pt x="643" y="1652"/>
                    </a:lnTo>
                    <a:lnTo>
                      <a:pt x="655" y="1652"/>
                    </a:lnTo>
                    <a:lnTo>
                      <a:pt x="655" y="1673"/>
                    </a:lnTo>
                    <a:lnTo>
                      <a:pt x="666" y="1696"/>
                    </a:lnTo>
                    <a:lnTo>
                      <a:pt x="678" y="1731"/>
                    </a:lnTo>
                    <a:lnTo>
                      <a:pt x="678" y="1765"/>
                    </a:lnTo>
                    <a:lnTo>
                      <a:pt x="678" y="1777"/>
                    </a:lnTo>
                    <a:lnTo>
                      <a:pt x="690" y="1788"/>
                    </a:lnTo>
                    <a:lnTo>
                      <a:pt x="690" y="1777"/>
                    </a:lnTo>
                    <a:lnTo>
                      <a:pt x="724" y="1788"/>
                    </a:lnTo>
                    <a:lnTo>
                      <a:pt x="724" y="1777"/>
                    </a:lnTo>
                    <a:lnTo>
                      <a:pt x="747" y="1777"/>
                    </a:lnTo>
                    <a:lnTo>
                      <a:pt x="747" y="1773"/>
                    </a:lnTo>
                    <a:lnTo>
                      <a:pt x="747" y="1769"/>
                    </a:lnTo>
                    <a:lnTo>
                      <a:pt x="747" y="1765"/>
                    </a:lnTo>
                    <a:lnTo>
                      <a:pt x="749" y="1764"/>
                    </a:lnTo>
                    <a:lnTo>
                      <a:pt x="751" y="1762"/>
                    </a:lnTo>
                    <a:lnTo>
                      <a:pt x="755" y="1758"/>
                    </a:lnTo>
                    <a:lnTo>
                      <a:pt x="759" y="1754"/>
                    </a:lnTo>
                    <a:lnTo>
                      <a:pt x="816" y="1754"/>
                    </a:lnTo>
                    <a:lnTo>
                      <a:pt x="839" y="1731"/>
                    </a:lnTo>
                    <a:lnTo>
                      <a:pt x="837" y="1727"/>
                    </a:lnTo>
                    <a:lnTo>
                      <a:pt x="837" y="1723"/>
                    </a:lnTo>
                    <a:lnTo>
                      <a:pt x="837" y="1721"/>
                    </a:lnTo>
                    <a:lnTo>
                      <a:pt x="839" y="1719"/>
                    </a:lnTo>
                    <a:lnTo>
                      <a:pt x="841" y="1719"/>
                    </a:lnTo>
                    <a:lnTo>
                      <a:pt x="845" y="1719"/>
                    </a:lnTo>
                    <a:lnTo>
                      <a:pt x="851" y="1719"/>
                    </a:lnTo>
                    <a:lnTo>
                      <a:pt x="883" y="1708"/>
                    </a:lnTo>
                    <a:lnTo>
                      <a:pt x="929" y="1708"/>
                    </a:lnTo>
                    <a:lnTo>
                      <a:pt x="941" y="1719"/>
                    </a:lnTo>
                    <a:lnTo>
                      <a:pt x="945" y="1719"/>
                    </a:lnTo>
                    <a:lnTo>
                      <a:pt x="947" y="1719"/>
                    </a:lnTo>
                    <a:lnTo>
                      <a:pt x="951" y="1719"/>
                    </a:lnTo>
                    <a:lnTo>
                      <a:pt x="952" y="1719"/>
                    </a:lnTo>
                    <a:lnTo>
                      <a:pt x="956" y="1719"/>
                    </a:lnTo>
                    <a:lnTo>
                      <a:pt x="958" y="1719"/>
                    </a:lnTo>
                    <a:lnTo>
                      <a:pt x="962" y="1719"/>
                    </a:lnTo>
                    <a:lnTo>
                      <a:pt x="964" y="1719"/>
                    </a:lnTo>
                    <a:lnTo>
                      <a:pt x="964" y="1727"/>
                    </a:lnTo>
                    <a:lnTo>
                      <a:pt x="966" y="1733"/>
                    </a:lnTo>
                    <a:lnTo>
                      <a:pt x="968" y="1741"/>
                    </a:lnTo>
                    <a:lnTo>
                      <a:pt x="970" y="1744"/>
                    </a:lnTo>
                    <a:lnTo>
                      <a:pt x="974" y="1750"/>
                    </a:lnTo>
                    <a:lnTo>
                      <a:pt x="977" y="1756"/>
                    </a:lnTo>
                    <a:lnTo>
                      <a:pt x="983" y="1762"/>
                    </a:lnTo>
                    <a:lnTo>
                      <a:pt x="987" y="1765"/>
                    </a:lnTo>
                    <a:lnTo>
                      <a:pt x="999" y="1765"/>
                    </a:lnTo>
                    <a:lnTo>
                      <a:pt x="999" y="1754"/>
                    </a:lnTo>
                    <a:lnTo>
                      <a:pt x="1010" y="1754"/>
                    </a:lnTo>
                    <a:lnTo>
                      <a:pt x="1022" y="1742"/>
                    </a:lnTo>
                    <a:lnTo>
                      <a:pt x="1022" y="1748"/>
                    </a:lnTo>
                    <a:lnTo>
                      <a:pt x="1022" y="1752"/>
                    </a:lnTo>
                    <a:lnTo>
                      <a:pt x="1020" y="1758"/>
                    </a:lnTo>
                    <a:lnTo>
                      <a:pt x="1018" y="1762"/>
                    </a:lnTo>
                    <a:lnTo>
                      <a:pt x="1018" y="1765"/>
                    </a:lnTo>
                    <a:lnTo>
                      <a:pt x="1016" y="1769"/>
                    </a:lnTo>
                    <a:lnTo>
                      <a:pt x="1012" y="1773"/>
                    </a:lnTo>
                    <a:lnTo>
                      <a:pt x="1010" y="1777"/>
                    </a:lnTo>
                    <a:lnTo>
                      <a:pt x="999" y="1777"/>
                    </a:lnTo>
                    <a:lnTo>
                      <a:pt x="1022" y="1777"/>
                    </a:lnTo>
                    <a:lnTo>
                      <a:pt x="1033" y="1765"/>
                    </a:lnTo>
                    <a:lnTo>
                      <a:pt x="1031" y="1775"/>
                    </a:lnTo>
                    <a:lnTo>
                      <a:pt x="1029" y="1781"/>
                    </a:lnTo>
                    <a:lnTo>
                      <a:pt x="1025" y="1785"/>
                    </a:lnTo>
                    <a:lnTo>
                      <a:pt x="1023" y="1787"/>
                    </a:lnTo>
                    <a:lnTo>
                      <a:pt x="1023" y="1788"/>
                    </a:lnTo>
                    <a:lnTo>
                      <a:pt x="1025" y="1788"/>
                    </a:lnTo>
                    <a:lnTo>
                      <a:pt x="1033" y="1788"/>
                    </a:lnTo>
                    <a:lnTo>
                      <a:pt x="1045" y="1788"/>
                    </a:lnTo>
                    <a:lnTo>
                      <a:pt x="1045" y="1835"/>
                    </a:lnTo>
                    <a:lnTo>
                      <a:pt x="1056" y="1846"/>
                    </a:lnTo>
                    <a:lnTo>
                      <a:pt x="1079" y="1846"/>
                    </a:lnTo>
                    <a:lnTo>
                      <a:pt x="1079" y="1858"/>
                    </a:lnTo>
                    <a:lnTo>
                      <a:pt x="1114" y="1846"/>
                    </a:lnTo>
                    <a:lnTo>
                      <a:pt x="1125" y="1858"/>
                    </a:lnTo>
                    <a:lnTo>
                      <a:pt x="1148" y="1869"/>
                    </a:lnTo>
                    <a:lnTo>
                      <a:pt x="1137" y="1858"/>
                    </a:lnTo>
                    <a:lnTo>
                      <a:pt x="1160" y="1858"/>
                    </a:lnTo>
                    <a:lnTo>
                      <a:pt x="1194" y="1846"/>
                    </a:lnTo>
                    <a:lnTo>
                      <a:pt x="1206" y="1846"/>
                    </a:lnTo>
                    <a:lnTo>
                      <a:pt x="1206" y="1812"/>
                    </a:lnTo>
                    <a:lnTo>
                      <a:pt x="1217" y="1812"/>
                    </a:lnTo>
                    <a:lnTo>
                      <a:pt x="1217" y="1800"/>
                    </a:lnTo>
                    <a:lnTo>
                      <a:pt x="1229" y="1788"/>
                    </a:lnTo>
                    <a:lnTo>
                      <a:pt x="1233" y="1785"/>
                    </a:lnTo>
                    <a:lnTo>
                      <a:pt x="1238" y="1781"/>
                    </a:lnTo>
                    <a:lnTo>
                      <a:pt x="1242" y="1777"/>
                    </a:lnTo>
                    <a:lnTo>
                      <a:pt x="1244" y="1773"/>
                    </a:lnTo>
                    <a:lnTo>
                      <a:pt x="1248" y="1769"/>
                    </a:lnTo>
                    <a:lnTo>
                      <a:pt x="1250" y="1765"/>
                    </a:lnTo>
                    <a:lnTo>
                      <a:pt x="1250" y="1762"/>
                    </a:lnTo>
                    <a:lnTo>
                      <a:pt x="1252" y="1754"/>
                    </a:lnTo>
                    <a:lnTo>
                      <a:pt x="1263" y="1742"/>
                    </a:lnTo>
                    <a:lnTo>
                      <a:pt x="1275" y="1742"/>
                    </a:lnTo>
                    <a:lnTo>
                      <a:pt x="1275" y="1708"/>
                    </a:lnTo>
                    <a:lnTo>
                      <a:pt x="1286" y="1708"/>
                    </a:lnTo>
                    <a:lnTo>
                      <a:pt x="1286" y="1629"/>
                    </a:lnTo>
                    <a:lnTo>
                      <a:pt x="1283" y="1622"/>
                    </a:lnTo>
                    <a:lnTo>
                      <a:pt x="1281" y="1616"/>
                    </a:lnTo>
                    <a:lnTo>
                      <a:pt x="1279" y="1612"/>
                    </a:lnTo>
                    <a:lnTo>
                      <a:pt x="1277" y="1610"/>
                    </a:lnTo>
                    <a:lnTo>
                      <a:pt x="1275" y="1608"/>
                    </a:lnTo>
                    <a:lnTo>
                      <a:pt x="1273" y="1606"/>
                    </a:lnTo>
                    <a:lnTo>
                      <a:pt x="1269" y="1606"/>
                    </a:lnTo>
                    <a:lnTo>
                      <a:pt x="1263" y="1606"/>
                    </a:lnTo>
                    <a:lnTo>
                      <a:pt x="1263" y="1572"/>
                    </a:lnTo>
                    <a:lnTo>
                      <a:pt x="1240" y="1537"/>
                    </a:lnTo>
                    <a:lnTo>
                      <a:pt x="1229" y="1537"/>
                    </a:lnTo>
                    <a:lnTo>
                      <a:pt x="1229" y="1514"/>
                    </a:lnTo>
                    <a:lnTo>
                      <a:pt x="1194" y="1480"/>
                    </a:lnTo>
                    <a:lnTo>
                      <a:pt x="1183" y="1457"/>
                    </a:lnTo>
                    <a:lnTo>
                      <a:pt x="1183" y="1411"/>
                    </a:lnTo>
                    <a:lnTo>
                      <a:pt x="1171" y="1399"/>
                    </a:lnTo>
                    <a:lnTo>
                      <a:pt x="1160" y="1411"/>
                    </a:lnTo>
                    <a:lnTo>
                      <a:pt x="1160" y="1376"/>
                    </a:lnTo>
                    <a:lnTo>
                      <a:pt x="1148" y="1376"/>
                    </a:lnTo>
                    <a:lnTo>
                      <a:pt x="1148" y="1330"/>
                    </a:lnTo>
                    <a:lnTo>
                      <a:pt x="1137" y="1330"/>
                    </a:lnTo>
                    <a:lnTo>
                      <a:pt x="1125" y="1353"/>
                    </a:lnTo>
                    <a:lnTo>
                      <a:pt x="1125" y="1388"/>
                    </a:lnTo>
                    <a:lnTo>
                      <a:pt x="1114" y="1388"/>
                    </a:lnTo>
                    <a:lnTo>
                      <a:pt x="1114" y="1399"/>
                    </a:lnTo>
                    <a:lnTo>
                      <a:pt x="1125" y="1411"/>
                    </a:lnTo>
                    <a:lnTo>
                      <a:pt x="1114" y="1411"/>
                    </a:lnTo>
                    <a:lnTo>
                      <a:pt x="1102" y="1445"/>
                    </a:lnTo>
                    <a:lnTo>
                      <a:pt x="1102" y="1451"/>
                    </a:lnTo>
                    <a:lnTo>
                      <a:pt x="1100" y="1455"/>
                    </a:lnTo>
                    <a:lnTo>
                      <a:pt x="1098" y="1457"/>
                    </a:lnTo>
                    <a:lnTo>
                      <a:pt x="1096" y="1459"/>
                    </a:lnTo>
                    <a:lnTo>
                      <a:pt x="1093" y="1459"/>
                    </a:lnTo>
                    <a:lnTo>
                      <a:pt x="1089" y="1457"/>
                    </a:lnTo>
                    <a:lnTo>
                      <a:pt x="1085" y="1457"/>
                    </a:lnTo>
                    <a:lnTo>
                      <a:pt x="1079" y="1457"/>
                    </a:lnTo>
                    <a:lnTo>
                      <a:pt x="1073" y="1451"/>
                    </a:lnTo>
                    <a:lnTo>
                      <a:pt x="1068" y="1447"/>
                    </a:lnTo>
                    <a:lnTo>
                      <a:pt x="1062" y="1443"/>
                    </a:lnTo>
                    <a:lnTo>
                      <a:pt x="1056" y="1439"/>
                    </a:lnTo>
                    <a:lnTo>
                      <a:pt x="1050" y="1435"/>
                    </a:lnTo>
                    <a:lnTo>
                      <a:pt x="1045" y="1432"/>
                    </a:lnTo>
                    <a:lnTo>
                      <a:pt x="1039" y="1428"/>
                    </a:lnTo>
                    <a:lnTo>
                      <a:pt x="1033" y="1422"/>
                    </a:lnTo>
                    <a:lnTo>
                      <a:pt x="1027" y="1422"/>
                    </a:lnTo>
                    <a:lnTo>
                      <a:pt x="1022" y="1420"/>
                    </a:lnTo>
                    <a:lnTo>
                      <a:pt x="1018" y="1420"/>
                    </a:lnTo>
                    <a:lnTo>
                      <a:pt x="1014" y="1416"/>
                    </a:lnTo>
                    <a:lnTo>
                      <a:pt x="1012" y="1414"/>
                    </a:lnTo>
                    <a:lnTo>
                      <a:pt x="1012" y="1411"/>
                    </a:lnTo>
                    <a:lnTo>
                      <a:pt x="1010" y="1405"/>
                    </a:lnTo>
                    <a:lnTo>
                      <a:pt x="1010" y="1399"/>
                    </a:lnTo>
                    <a:lnTo>
                      <a:pt x="999" y="1399"/>
                    </a:lnTo>
                    <a:lnTo>
                      <a:pt x="1022" y="1376"/>
                    </a:lnTo>
                    <a:lnTo>
                      <a:pt x="1022" y="1364"/>
                    </a:lnTo>
                    <a:lnTo>
                      <a:pt x="1022" y="1376"/>
                    </a:lnTo>
                    <a:lnTo>
                      <a:pt x="1022" y="1364"/>
                    </a:lnTo>
                    <a:lnTo>
                      <a:pt x="1033" y="1364"/>
                    </a:lnTo>
                    <a:lnTo>
                      <a:pt x="1022" y="1353"/>
                    </a:lnTo>
                    <a:lnTo>
                      <a:pt x="1016" y="1353"/>
                    </a:lnTo>
                    <a:lnTo>
                      <a:pt x="1014" y="1349"/>
                    </a:lnTo>
                    <a:lnTo>
                      <a:pt x="1010" y="1347"/>
                    </a:lnTo>
                    <a:lnTo>
                      <a:pt x="1010" y="1345"/>
                    </a:lnTo>
                    <a:lnTo>
                      <a:pt x="1010" y="1343"/>
                    </a:lnTo>
                    <a:lnTo>
                      <a:pt x="1010" y="1347"/>
                    </a:lnTo>
                    <a:lnTo>
                      <a:pt x="1010" y="1353"/>
                    </a:lnTo>
                    <a:lnTo>
                      <a:pt x="999" y="1341"/>
                    </a:lnTo>
                    <a:lnTo>
                      <a:pt x="993" y="1343"/>
                    </a:lnTo>
                    <a:lnTo>
                      <a:pt x="991" y="1345"/>
                    </a:lnTo>
                    <a:lnTo>
                      <a:pt x="987" y="1349"/>
                    </a:lnTo>
                    <a:lnTo>
                      <a:pt x="987" y="1351"/>
                    </a:lnTo>
                    <a:lnTo>
                      <a:pt x="987" y="1353"/>
                    </a:lnTo>
                    <a:lnTo>
                      <a:pt x="987" y="1349"/>
                    </a:lnTo>
                    <a:lnTo>
                      <a:pt x="987" y="1341"/>
                    </a:lnTo>
                    <a:lnTo>
                      <a:pt x="964" y="1341"/>
                    </a:lnTo>
                    <a:lnTo>
                      <a:pt x="964" y="1332"/>
                    </a:lnTo>
                    <a:lnTo>
                      <a:pt x="960" y="1328"/>
                    </a:lnTo>
                    <a:lnTo>
                      <a:pt x="954" y="1330"/>
                    </a:lnTo>
                    <a:lnTo>
                      <a:pt x="949" y="1334"/>
                    </a:lnTo>
                    <a:lnTo>
                      <a:pt x="943" y="1338"/>
                    </a:lnTo>
                    <a:lnTo>
                      <a:pt x="937" y="1345"/>
                    </a:lnTo>
                    <a:lnTo>
                      <a:pt x="933" y="1349"/>
                    </a:lnTo>
                    <a:lnTo>
                      <a:pt x="929" y="1353"/>
                    </a:lnTo>
                    <a:lnTo>
                      <a:pt x="924" y="1353"/>
                    </a:lnTo>
                    <a:lnTo>
                      <a:pt x="920" y="1355"/>
                    </a:lnTo>
                    <a:lnTo>
                      <a:pt x="916" y="1355"/>
                    </a:lnTo>
                    <a:lnTo>
                      <a:pt x="914" y="1357"/>
                    </a:lnTo>
                    <a:lnTo>
                      <a:pt x="914" y="1361"/>
                    </a:lnTo>
                    <a:lnTo>
                      <a:pt x="912" y="1364"/>
                    </a:lnTo>
                    <a:lnTo>
                      <a:pt x="910" y="1370"/>
                    </a:lnTo>
                    <a:lnTo>
                      <a:pt x="906" y="1376"/>
                    </a:lnTo>
                    <a:lnTo>
                      <a:pt x="895" y="1376"/>
                    </a:lnTo>
                    <a:lnTo>
                      <a:pt x="895" y="1380"/>
                    </a:lnTo>
                    <a:lnTo>
                      <a:pt x="895" y="1382"/>
                    </a:lnTo>
                    <a:lnTo>
                      <a:pt x="895" y="1386"/>
                    </a:lnTo>
                    <a:lnTo>
                      <a:pt x="895" y="1388"/>
                    </a:lnTo>
                    <a:lnTo>
                      <a:pt x="895" y="1391"/>
                    </a:lnTo>
                    <a:lnTo>
                      <a:pt x="895" y="1393"/>
                    </a:lnTo>
                    <a:lnTo>
                      <a:pt x="895" y="1397"/>
                    </a:lnTo>
                    <a:lnTo>
                      <a:pt x="895" y="1399"/>
                    </a:lnTo>
                    <a:close/>
                    <a:moveTo>
                      <a:pt x="643" y="871"/>
                    </a:moveTo>
                    <a:lnTo>
                      <a:pt x="632" y="871"/>
                    </a:lnTo>
                    <a:lnTo>
                      <a:pt x="632" y="877"/>
                    </a:lnTo>
                    <a:lnTo>
                      <a:pt x="632" y="879"/>
                    </a:lnTo>
                    <a:lnTo>
                      <a:pt x="632" y="883"/>
                    </a:lnTo>
                    <a:lnTo>
                      <a:pt x="630" y="883"/>
                    </a:lnTo>
                    <a:lnTo>
                      <a:pt x="628" y="883"/>
                    </a:lnTo>
                    <a:lnTo>
                      <a:pt x="626" y="883"/>
                    </a:lnTo>
                    <a:lnTo>
                      <a:pt x="620" y="883"/>
                    </a:lnTo>
                    <a:lnTo>
                      <a:pt x="620" y="891"/>
                    </a:lnTo>
                    <a:lnTo>
                      <a:pt x="622" y="896"/>
                    </a:lnTo>
                    <a:lnTo>
                      <a:pt x="622" y="900"/>
                    </a:lnTo>
                    <a:lnTo>
                      <a:pt x="622" y="902"/>
                    </a:lnTo>
                    <a:lnTo>
                      <a:pt x="620" y="904"/>
                    </a:lnTo>
                    <a:lnTo>
                      <a:pt x="619" y="906"/>
                    </a:lnTo>
                    <a:lnTo>
                      <a:pt x="615" y="906"/>
                    </a:lnTo>
                    <a:lnTo>
                      <a:pt x="609" y="906"/>
                    </a:lnTo>
                    <a:lnTo>
                      <a:pt x="597" y="894"/>
                    </a:lnTo>
                    <a:lnTo>
                      <a:pt x="594" y="898"/>
                    </a:lnTo>
                    <a:lnTo>
                      <a:pt x="590" y="902"/>
                    </a:lnTo>
                    <a:lnTo>
                      <a:pt x="588" y="904"/>
                    </a:lnTo>
                    <a:lnTo>
                      <a:pt x="586" y="906"/>
                    </a:lnTo>
                    <a:lnTo>
                      <a:pt x="586" y="910"/>
                    </a:lnTo>
                    <a:lnTo>
                      <a:pt x="586" y="912"/>
                    </a:lnTo>
                    <a:lnTo>
                      <a:pt x="586" y="917"/>
                    </a:lnTo>
                    <a:lnTo>
                      <a:pt x="574" y="917"/>
                    </a:lnTo>
                    <a:lnTo>
                      <a:pt x="574" y="929"/>
                    </a:lnTo>
                    <a:lnTo>
                      <a:pt x="563" y="929"/>
                    </a:lnTo>
                    <a:lnTo>
                      <a:pt x="563" y="964"/>
                    </a:lnTo>
                    <a:lnTo>
                      <a:pt x="569" y="964"/>
                    </a:lnTo>
                    <a:lnTo>
                      <a:pt x="571" y="964"/>
                    </a:lnTo>
                    <a:lnTo>
                      <a:pt x="572" y="964"/>
                    </a:lnTo>
                    <a:lnTo>
                      <a:pt x="574" y="964"/>
                    </a:lnTo>
                    <a:lnTo>
                      <a:pt x="574" y="962"/>
                    </a:lnTo>
                    <a:lnTo>
                      <a:pt x="574" y="960"/>
                    </a:lnTo>
                    <a:lnTo>
                      <a:pt x="574" y="958"/>
                    </a:lnTo>
                    <a:lnTo>
                      <a:pt x="574" y="952"/>
                    </a:lnTo>
                    <a:lnTo>
                      <a:pt x="578" y="948"/>
                    </a:lnTo>
                    <a:lnTo>
                      <a:pt x="582" y="944"/>
                    </a:lnTo>
                    <a:lnTo>
                      <a:pt x="584" y="940"/>
                    </a:lnTo>
                    <a:lnTo>
                      <a:pt x="586" y="940"/>
                    </a:lnTo>
                    <a:lnTo>
                      <a:pt x="586" y="942"/>
                    </a:lnTo>
                    <a:lnTo>
                      <a:pt x="586" y="946"/>
                    </a:lnTo>
                    <a:lnTo>
                      <a:pt x="586" y="952"/>
                    </a:lnTo>
                    <a:lnTo>
                      <a:pt x="592" y="952"/>
                    </a:lnTo>
                    <a:lnTo>
                      <a:pt x="594" y="952"/>
                    </a:lnTo>
                    <a:lnTo>
                      <a:pt x="595" y="952"/>
                    </a:lnTo>
                    <a:lnTo>
                      <a:pt x="597" y="952"/>
                    </a:lnTo>
                    <a:lnTo>
                      <a:pt x="597" y="950"/>
                    </a:lnTo>
                    <a:lnTo>
                      <a:pt x="597" y="948"/>
                    </a:lnTo>
                    <a:lnTo>
                      <a:pt x="597" y="946"/>
                    </a:lnTo>
                    <a:lnTo>
                      <a:pt x="597" y="940"/>
                    </a:lnTo>
                    <a:lnTo>
                      <a:pt x="609" y="940"/>
                    </a:lnTo>
                    <a:lnTo>
                      <a:pt x="609" y="937"/>
                    </a:lnTo>
                    <a:lnTo>
                      <a:pt x="609" y="933"/>
                    </a:lnTo>
                    <a:lnTo>
                      <a:pt x="609" y="931"/>
                    </a:lnTo>
                    <a:lnTo>
                      <a:pt x="609" y="929"/>
                    </a:lnTo>
                    <a:lnTo>
                      <a:pt x="611" y="929"/>
                    </a:lnTo>
                    <a:lnTo>
                      <a:pt x="613" y="929"/>
                    </a:lnTo>
                    <a:lnTo>
                      <a:pt x="617" y="929"/>
                    </a:lnTo>
                    <a:lnTo>
                      <a:pt x="620" y="929"/>
                    </a:lnTo>
                    <a:lnTo>
                      <a:pt x="620" y="933"/>
                    </a:lnTo>
                    <a:lnTo>
                      <a:pt x="620" y="935"/>
                    </a:lnTo>
                    <a:lnTo>
                      <a:pt x="620" y="939"/>
                    </a:lnTo>
                    <a:lnTo>
                      <a:pt x="620" y="940"/>
                    </a:lnTo>
                    <a:lnTo>
                      <a:pt x="620" y="944"/>
                    </a:lnTo>
                    <a:lnTo>
                      <a:pt x="620" y="946"/>
                    </a:lnTo>
                    <a:lnTo>
                      <a:pt x="620" y="950"/>
                    </a:lnTo>
                    <a:lnTo>
                      <a:pt x="620" y="952"/>
                    </a:lnTo>
                    <a:lnTo>
                      <a:pt x="632" y="964"/>
                    </a:lnTo>
                    <a:lnTo>
                      <a:pt x="632" y="975"/>
                    </a:lnTo>
                    <a:lnTo>
                      <a:pt x="643" y="975"/>
                    </a:lnTo>
                    <a:lnTo>
                      <a:pt x="643" y="987"/>
                    </a:lnTo>
                    <a:lnTo>
                      <a:pt x="655" y="987"/>
                    </a:lnTo>
                    <a:lnTo>
                      <a:pt x="655" y="975"/>
                    </a:lnTo>
                    <a:lnTo>
                      <a:pt x="666" y="975"/>
                    </a:lnTo>
                    <a:lnTo>
                      <a:pt x="666" y="969"/>
                    </a:lnTo>
                    <a:lnTo>
                      <a:pt x="665" y="964"/>
                    </a:lnTo>
                    <a:lnTo>
                      <a:pt x="663" y="960"/>
                    </a:lnTo>
                    <a:lnTo>
                      <a:pt x="661" y="956"/>
                    </a:lnTo>
                    <a:lnTo>
                      <a:pt x="657" y="952"/>
                    </a:lnTo>
                    <a:lnTo>
                      <a:pt x="653" y="950"/>
                    </a:lnTo>
                    <a:lnTo>
                      <a:pt x="649" y="946"/>
                    </a:lnTo>
                    <a:lnTo>
                      <a:pt x="643" y="940"/>
                    </a:lnTo>
                    <a:lnTo>
                      <a:pt x="643" y="929"/>
                    </a:lnTo>
                    <a:lnTo>
                      <a:pt x="649" y="929"/>
                    </a:lnTo>
                    <a:lnTo>
                      <a:pt x="651" y="929"/>
                    </a:lnTo>
                    <a:lnTo>
                      <a:pt x="653" y="929"/>
                    </a:lnTo>
                    <a:lnTo>
                      <a:pt x="655" y="929"/>
                    </a:lnTo>
                    <a:lnTo>
                      <a:pt x="655" y="931"/>
                    </a:lnTo>
                    <a:lnTo>
                      <a:pt x="655" y="933"/>
                    </a:lnTo>
                    <a:lnTo>
                      <a:pt x="655" y="937"/>
                    </a:lnTo>
                    <a:lnTo>
                      <a:pt x="655" y="940"/>
                    </a:lnTo>
                    <a:lnTo>
                      <a:pt x="659" y="940"/>
                    </a:lnTo>
                    <a:lnTo>
                      <a:pt x="663" y="940"/>
                    </a:lnTo>
                    <a:lnTo>
                      <a:pt x="665" y="940"/>
                    </a:lnTo>
                    <a:lnTo>
                      <a:pt x="666" y="940"/>
                    </a:lnTo>
                    <a:lnTo>
                      <a:pt x="666" y="942"/>
                    </a:lnTo>
                    <a:lnTo>
                      <a:pt x="666" y="944"/>
                    </a:lnTo>
                    <a:lnTo>
                      <a:pt x="666" y="948"/>
                    </a:lnTo>
                    <a:lnTo>
                      <a:pt x="666" y="952"/>
                    </a:lnTo>
                    <a:lnTo>
                      <a:pt x="678" y="917"/>
                    </a:lnTo>
                    <a:lnTo>
                      <a:pt x="666" y="906"/>
                    </a:lnTo>
                    <a:lnTo>
                      <a:pt x="666" y="898"/>
                    </a:lnTo>
                    <a:lnTo>
                      <a:pt x="666" y="891"/>
                    </a:lnTo>
                    <a:lnTo>
                      <a:pt x="666" y="885"/>
                    </a:lnTo>
                    <a:lnTo>
                      <a:pt x="665" y="881"/>
                    </a:lnTo>
                    <a:lnTo>
                      <a:pt x="663" y="877"/>
                    </a:lnTo>
                    <a:lnTo>
                      <a:pt x="659" y="873"/>
                    </a:lnTo>
                    <a:lnTo>
                      <a:pt x="651" y="873"/>
                    </a:lnTo>
                    <a:lnTo>
                      <a:pt x="643" y="871"/>
                    </a:lnTo>
                    <a:close/>
                    <a:moveTo>
                      <a:pt x="505" y="848"/>
                    </a:moveTo>
                    <a:lnTo>
                      <a:pt x="505" y="854"/>
                    </a:lnTo>
                    <a:lnTo>
                      <a:pt x="505" y="860"/>
                    </a:lnTo>
                    <a:lnTo>
                      <a:pt x="505" y="866"/>
                    </a:lnTo>
                    <a:lnTo>
                      <a:pt x="505" y="871"/>
                    </a:lnTo>
                    <a:lnTo>
                      <a:pt x="505" y="877"/>
                    </a:lnTo>
                    <a:lnTo>
                      <a:pt x="505" y="883"/>
                    </a:lnTo>
                    <a:lnTo>
                      <a:pt x="505" y="889"/>
                    </a:lnTo>
                    <a:lnTo>
                      <a:pt x="505" y="894"/>
                    </a:lnTo>
                    <a:lnTo>
                      <a:pt x="501" y="898"/>
                    </a:lnTo>
                    <a:lnTo>
                      <a:pt x="498" y="902"/>
                    </a:lnTo>
                    <a:lnTo>
                      <a:pt x="494" y="906"/>
                    </a:lnTo>
                    <a:lnTo>
                      <a:pt x="490" y="910"/>
                    </a:lnTo>
                    <a:lnTo>
                      <a:pt x="488" y="914"/>
                    </a:lnTo>
                    <a:lnTo>
                      <a:pt x="484" y="917"/>
                    </a:lnTo>
                    <a:lnTo>
                      <a:pt x="484" y="923"/>
                    </a:lnTo>
                    <a:lnTo>
                      <a:pt x="482" y="929"/>
                    </a:lnTo>
                    <a:lnTo>
                      <a:pt x="471" y="929"/>
                    </a:lnTo>
                    <a:lnTo>
                      <a:pt x="471" y="940"/>
                    </a:lnTo>
                    <a:lnTo>
                      <a:pt x="459" y="929"/>
                    </a:lnTo>
                    <a:lnTo>
                      <a:pt x="463" y="925"/>
                    </a:lnTo>
                    <a:lnTo>
                      <a:pt x="467" y="923"/>
                    </a:lnTo>
                    <a:lnTo>
                      <a:pt x="469" y="921"/>
                    </a:lnTo>
                    <a:lnTo>
                      <a:pt x="469" y="919"/>
                    </a:lnTo>
                    <a:lnTo>
                      <a:pt x="471" y="917"/>
                    </a:lnTo>
                    <a:lnTo>
                      <a:pt x="471" y="914"/>
                    </a:lnTo>
                    <a:lnTo>
                      <a:pt x="471" y="912"/>
                    </a:lnTo>
                    <a:lnTo>
                      <a:pt x="471" y="906"/>
                    </a:lnTo>
                    <a:lnTo>
                      <a:pt x="475" y="902"/>
                    </a:lnTo>
                    <a:lnTo>
                      <a:pt x="476" y="896"/>
                    </a:lnTo>
                    <a:lnTo>
                      <a:pt x="478" y="893"/>
                    </a:lnTo>
                    <a:lnTo>
                      <a:pt x="480" y="889"/>
                    </a:lnTo>
                    <a:lnTo>
                      <a:pt x="480" y="885"/>
                    </a:lnTo>
                    <a:lnTo>
                      <a:pt x="482" y="881"/>
                    </a:lnTo>
                    <a:lnTo>
                      <a:pt x="482" y="877"/>
                    </a:lnTo>
                    <a:lnTo>
                      <a:pt x="482" y="871"/>
                    </a:lnTo>
                    <a:lnTo>
                      <a:pt x="486" y="870"/>
                    </a:lnTo>
                    <a:lnTo>
                      <a:pt x="488" y="866"/>
                    </a:lnTo>
                    <a:lnTo>
                      <a:pt x="492" y="864"/>
                    </a:lnTo>
                    <a:lnTo>
                      <a:pt x="494" y="860"/>
                    </a:lnTo>
                    <a:lnTo>
                      <a:pt x="498" y="858"/>
                    </a:lnTo>
                    <a:lnTo>
                      <a:pt x="500" y="854"/>
                    </a:lnTo>
                    <a:lnTo>
                      <a:pt x="503" y="852"/>
                    </a:lnTo>
                    <a:lnTo>
                      <a:pt x="505" y="848"/>
                    </a:lnTo>
                    <a:close/>
                    <a:moveTo>
                      <a:pt x="609" y="802"/>
                    </a:moveTo>
                    <a:lnTo>
                      <a:pt x="605" y="802"/>
                    </a:lnTo>
                    <a:lnTo>
                      <a:pt x="601" y="802"/>
                    </a:lnTo>
                    <a:lnTo>
                      <a:pt x="599" y="802"/>
                    </a:lnTo>
                    <a:lnTo>
                      <a:pt x="597" y="802"/>
                    </a:lnTo>
                    <a:lnTo>
                      <a:pt x="597" y="804"/>
                    </a:lnTo>
                    <a:lnTo>
                      <a:pt x="597" y="806"/>
                    </a:lnTo>
                    <a:lnTo>
                      <a:pt x="597" y="810"/>
                    </a:lnTo>
                    <a:lnTo>
                      <a:pt x="597" y="814"/>
                    </a:lnTo>
                    <a:lnTo>
                      <a:pt x="603" y="814"/>
                    </a:lnTo>
                    <a:lnTo>
                      <a:pt x="607" y="814"/>
                    </a:lnTo>
                    <a:lnTo>
                      <a:pt x="609" y="816"/>
                    </a:lnTo>
                    <a:lnTo>
                      <a:pt x="611" y="816"/>
                    </a:lnTo>
                    <a:lnTo>
                      <a:pt x="613" y="818"/>
                    </a:lnTo>
                    <a:lnTo>
                      <a:pt x="615" y="820"/>
                    </a:lnTo>
                    <a:lnTo>
                      <a:pt x="617" y="822"/>
                    </a:lnTo>
                    <a:lnTo>
                      <a:pt x="620" y="825"/>
                    </a:lnTo>
                    <a:lnTo>
                      <a:pt x="609" y="848"/>
                    </a:lnTo>
                    <a:lnTo>
                      <a:pt x="620" y="848"/>
                    </a:lnTo>
                    <a:lnTo>
                      <a:pt x="620" y="860"/>
                    </a:lnTo>
                    <a:lnTo>
                      <a:pt x="626" y="860"/>
                    </a:lnTo>
                    <a:lnTo>
                      <a:pt x="628" y="860"/>
                    </a:lnTo>
                    <a:lnTo>
                      <a:pt x="630" y="860"/>
                    </a:lnTo>
                    <a:lnTo>
                      <a:pt x="632" y="860"/>
                    </a:lnTo>
                    <a:lnTo>
                      <a:pt x="632" y="858"/>
                    </a:lnTo>
                    <a:lnTo>
                      <a:pt x="632" y="854"/>
                    </a:lnTo>
                    <a:lnTo>
                      <a:pt x="632" y="848"/>
                    </a:lnTo>
                    <a:lnTo>
                      <a:pt x="632" y="843"/>
                    </a:lnTo>
                    <a:lnTo>
                      <a:pt x="632" y="837"/>
                    </a:lnTo>
                    <a:lnTo>
                      <a:pt x="632" y="831"/>
                    </a:lnTo>
                    <a:lnTo>
                      <a:pt x="632" y="825"/>
                    </a:lnTo>
                    <a:lnTo>
                      <a:pt x="632" y="820"/>
                    </a:lnTo>
                    <a:lnTo>
                      <a:pt x="632" y="814"/>
                    </a:lnTo>
                    <a:lnTo>
                      <a:pt x="632" y="808"/>
                    </a:lnTo>
                    <a:lnTo>
                      <a:pt x="632" y="802"/>
                    </a:lnTo>
                    <a:lnTo>
                      <a:pt x="609" y="802"/>
                    </a:lnTo>
                    <a:close/>
                    <a:moveTo>
                      <a:pt x="540" y="802"/>
                    </a:moveTo>
                    <a:lnTo>
                      <a:pt x="536" y="802"/>
                    </a:lnTo>
                    <a:lnTo>
                      <a:pt x="532" y="804"/>
                    </a:lnTo>
                    <a:lnTo>
                      <a:pt x="530" y="804"/>
                    </a:lnTo>
                    <a:lnTo>
                      <a:pt x="528" y="802"/>
                    </a:lnTo>
                    <a:lnTo>
                      <a:pt x="528" y="800"/>
                    </a:lnTo>
                    <a:lnTo>
                      <a:pt x="528" y="797"/>
                    </a:lnTo>
                    <a:lnTo>
                      <a:pt x="528" y="791"/>
                    </a:lnTo>
                    <a:lnTo>
                      <a:pt x="517" y="791"/>
                    </a:lnTo>
                    <a:lnTo>
                      <a:pt x="505" y="802"/>
                    </a:lnTo>
                    <a:lnTo>
                      <a:pt x="509" y="806"/>
                    </a:lnTo>
                    <a:lnTo>
                      <a:pt x="513" y="810"/>
                    </a:lnTo>
                    <a:lnTo>
                      <a:pt x="515" y="812"/>
                    </a:lnTo>
                    <a:lnTo>
                      <a:pt x="517" y="814"/>
                    </a:lnTo>
                    <a:lnTo>
                      <a:pt x="521" y="814"/>
                    </a:lnTo>
                    <a:lnTo>
                      <a:pt x="524" y="814"/>
                    </a:lnTo>
                    <a:lnTo>
                      <a:pt x="528" y="814"/>
                    </a:lnTo>
                    <a:lnTo>
                      <a:pt x="528" y="818"/>
                    </a:lnTo>
                    <a:lnTo>
                      <a:pt x="528" y="820"/>
                    </a:lnTo>
                    <a:lnTo>
                      <a:pt x="528" y="823"/>
                    </a:lnTo>
                    <a:lnTo>
                      <a:pt x="528" y="825"/>
                    </a:lnTo>
                    <a:lnTo>
                      <a:pt x="528" y="829"/>
                    </a:lnTo>
                    <a:lnTo>
                      <a:pt x="528" y="831"/>
                    </a:lnTo>
                    <a:lnTo>
                      <a:pt x="528" y="835"/>
                    </a:lnTo>
                    <a:lnTo>
                      <a:pt x="528" y="837"/>
                    </a:lnTo>
                    <a:lnTo>
                      <a:pt x="540" y="837"/>
                    </a:lnTo>
                    <a:lnTo>
                      <a:pt x="540" y="833"/>
                    </a:lnTo>
                    <a:lnTo>
                      <a:pt x="540" y="829"/>
                    </a:lnTo>
                    <a:lnTo>
                      <a:pt x="540" y="825"/>
                    </a:lnTo>
                    <a:lnTo>
                      <a:pt x="540" y="820"/>
                    </a:lnTo>
                    <a:lnTo>
                      <a:pt x="540" y="816"/>
                    </a:lnTo>
                    <a:lnTo>
                      <a:pt x="540" y="812"/>
                    </a:lnTo>
                    <a:lnTo>
                      <a:pt x="540" y="808"/>
                    </a:lnTo>
                    <a:lnTo>
                      <a:pt x="540" y="802"/>
                    </a:lnTo>
                    <a:close/>
                    <a:moveTo>
                      <a:pt x="448" y="1010"/>
                    </a:moveTo>
                    <a:lnTo>
                      <a:pt x="446" y="1013"/>
                    </a:lnTo>
                    <a:lnTo>
                      <a:pt x="442" y="1015"/>
                    </a:lnTo>
                    <a:lnTo>
                      <a:pt x="440" y="1017"/>
                    </a:lnTo>
                    <a:lnTo>
                      <a:pt x="438" y="1019"/>
                    </a:lnTo>
                    <a:lnTo>
                      <a:pt x="438" y="1021"/>
                    </a:lnTo>
                    <a:lnTo>
                      <a:pt x="438" y="1025"/>
                    </a:lnTo>
                    <a:lnTo>
                      <a:pt x="436" y="1027"/>
                    </a:lnTo>
                    <a:lnTo>
                      <a:pt x="436" y="1033"/>
                    </a:lnTo>
                    <a:lnTo>
                      <a:pt x="432" y="1036"/>
                    </a:lnTo>
                    <a:lnTo>
                      <a:pt x="428" y="1040"/>
                    </a:lnTo>
                    <a:lnTo>
                      <a:pt x="423" y="1044"/>
                    </a:lnTo>
                    <a:lnTo>
                      <a:pt x="421" y="1048"/>
                    </a:lnTo>
                    <a:lnTo>
                      <a:pt x="417" y="1052"/>
                    </a:lnTo>
                    <a:lnTo>
                      <a:pt x="415" y="1056"/>
                    </a:lnTo>
                    <a:lnTo>
                      <a:pt x="415" y="1059"/>
                    </a:lnTo>
                    <a:lnTo>
                      <a:pt x="415" y="1067"/>
                    </a:lnTo>
                    <a:lnTo>
                      <a:pt x="404" y="1067"/>
                    </a:lnTo>
                    <a:lnTo>
                      <a:pt x="404" y="1071"/>
                    </a:lnTo>
                    <a:lnTo>
                      <a:pt x="404" y="1075"/>
                    </a:lnTo>
                    <a:lnTo>
                      <a:pt x="404" y="1077"/>
                    </a:lnTo>
                    <a:lnTo>
                      <a:pt x="404" y="1079"/>
                    </a:lnTo>
                    <a:lnTo>
                      <a:pt x="402" y="1079"/>
                    </a:lnTo>
                    <a:lnTo>
                      <a:pt x="400" y="1079"/>
                    </a:lnTo>
                    <a:lnTo>
                      <a:pt x="396" y="1079"/>
                    </a:lnTo>
                    <a:lnTo>
                      <a:pt x="392" y="1079"/>
                    </a:lnTo>
                    <a:lnTo>
                      <a:pt x="381" y="1090"/>
                    </a:lnTo>
                    <a:lnTo>
                      <a:pt x="381" y="1102"/>
                    </a:lnTo>
                    <a:lnTo>
                      <a:pt x="369" y="1102"/>
                    </a:lnTo>
                    <a:lnTo>
                      <a:pt x="369" y="1125"/>
                    </a:lnTo>
                    <a:lnTo>
                      <a:pt x="357" y="1125"/>
                    </a:lnTo>
                    <a:lnTo>
                      <a:pt x="356" y="1130"/>
                    </a:lnTo>
                    <a:lnTo>
                      <a:pt x="354" y="1134"/>
                    </a:lnTo>
                    <a:lnTo>
                      <a:pt x="350" y="1136"/>
                    </a:lnTo>
                    <a:lnTo>
                      <a:pt x="346" y="1138"/>
                    </a:lnTo>
                    <a:lnTo>
                      <a:pt x="340" y="1138"/>
                    </a:lnTo>
                    <a:lnTo>
                      <a:pt x="334" y="1136"/>
                    </a:lnTo>
                    <a:lnTo>
                      <a:pt x="329" y="1136"/>
                    </a:lnTo>
                    <a:lnTo>
                      <a:pt x="323" y="1136"/>
                    </a:lnTo>
                    <a:lnTo>
                      <a:pt x="319" y="1140"/>
                    </a:lnTo>
                    <a:lnTo>
                      <a:pt x="317" y="1144"/>
                    </a:lnTo>
                    <a:lnTo>
                      <a:pt x="315" y="1148"/>
                    </a:lnTo>
                    <a:lnTo>
                      <a:pt x="313" y="1152"/>
                    </a:lnTo>
                    <a:lnTo>
                      <a:pt x="313" y="1155"/>
                    </a:lnTo>
                    <a:lnTo>
                      <a:pt x="311" y="1159"/>
                    </a:lnTo>
                    <a:lnTo>
                      <a:pt x="311" y="1165"/>
                    </a:lnTo>
                    <a:lnTo>
                      <a:pt x="311" y="1171"/>
                    </a:lnTo>
                    <a:lnTo>
                      <a:pt x="323" y="1182"/>
                    </a:lnTo>
                    <a:lnTo>
                      <a:pt x="346" y="1215"/>
                    </a:lnTo>
                    <a:lnTo>
                      <a:pt x="357" y="1215"/>
                    </a:lnTo>
                    <a:lnTo>
                      <a:pt x="357" y="1223"/>
                    </a:lnTo>
                    <a:lnTo>
                      <a:pt x="359" y="1226"/>
                    </a:lnTo>
                    <a:lnTo>
                      <a:pt x="361" y="1230"/>
                    </a:lnTo>
                    <a:lnTo>
                      <a:pt x="363" y="1232"/>
                    </a:lnTo>
                    <a:lnTo>
                      <a:pt x="365" y="1236"/>
                    </a:lnTo>
                    <a:lnTo>
                      <a:pt x="367" y="1240"/>
                    </a:lnTo>
                    <a:lnTo>
                      <a:pt x="367" y="1244"/>
                    </a:lnTo>
                    <a:lnTo>
                      <a:pt x="369" y="1249"/>
                    </a:lnTo>
                    <a:lnTo>
                      <a:pt x="404" y="1249"/>
                    </a:lnTo>
                    <a:lnTo>
                      <a:pt x="402" y="1255"/>
                    </a:lnTo>
                    <a:lnTo>
                      <a:pt x="402" y="1259"/>
                    </a:lnTo>
                    <a:lnTo>
                      <a:pt x="402" y="1261"/>
                    </a:lnTo>
                    <a:lnTo>
                      <a:pt x="404" y="1261"/>
                    </a:lnTo>
                    <a:lnTo>
                      <a:pt x="404" y="1263"/>
                    </a:lnTo>
                    <a:lnTo>
                      <a:pt x="405" y="1263"/>
                    </a:lnTo>
                    <a:lnTo>
                      <a:pt x="409" y="1261"/>
                    </a:lnTo>
                    <a:lnTo>
                      <a:pt x="415" y="1261"/>
                    </a:lnTo>
                    <a:lnTo>
                      <a:pt x="423" y="1253"/>
                    </a:lnTo>
                    <a:lnTo>
                      <a:pt x="432" y="1249"/>
                    </a:lnTo>
                    <a:lnTo>
                      <a:pt x="440" y="1247"/>
                    </a:lnTo>
                    <a:lnTo>
                      <a:pt x="450" y="1247"/>
                    </a:lnTo>
                    <a:lnTo>
                      <a:pt x="457" y="1249"/>
                    </a:lnTo>
                    <a:lnTo>
                      <a:pt x="465" y="1253"/>
                    </a:lnTo>
                    <a:lnTo>
                      <a:pt x="475" y="1257"/>
                    </a:lnTo>
                    <a:lnTo>
                      <a:pt x="482" y="1261"/>
                    </a:lnTo>
                    <a:lnTo>
                      <a:pt x="482" y="1249"/>
                    </a:lnTo>
                    <a:lnTo>
                      <a:pt x="494" y="1249"/>
                    </a:lnTo>
                    <a:lnTo>
                      <a:pt x="505" y="1261"/>
                    </a:lnTo>
                    <a:lnTo>
                      <a:pt x="505" y="1251"/>
                    </a:lnTo>
                    <a:lnTo>
                      <a:pt x="505" y="1242"/>
                    </a:lnTo>
                    <a:lnTo>
                      <a:pt x="505" y="1232"/>
                    </a:lnTo>
                    <a:lnTo>
                      <a:pt x="505" y="1221"/>
                    </a:lnTo>
                    <a:lnTo>
                      <a:pt x="505" y="1211"/>
                    </a:lnTo>
                    <a:lnTo>
                      <a:pt x="505" y="1201"/>
                    </a:lnTo>
                    <a:lnTo>
                      <a:pt x="505" y="1192"/>
                    </a:lnTo>
                    <a:lnTo>
                      <a:pt x="505" y="1182"/>
                    </a:lnTo>
                    <a:lnTo>
                      <a:pt x="517" y="1171"/>
                    </a:lnTo>
                    <a:lnTo>
                      <a:pt x="517" y="1125"/>
                    </a:lnTo>
                    <a:lnTo>
                      <a:pt x="528" y="1102"/>
                    </a:lnTo>
                    <a:lnTo>
                      <a:pt x="517" y="1102"/>
                    </a:lnTo>
                    <a:lnTo>
                      <a:pt x="505" y="1090"/>
                    </a:lnTo>
                    <a:lnTo>
                      <a:pt x="505" y="1044"/>
                    </a:lnTo>
                    <a:lnTo>
                      <a:pt x="517" y="1044"/>
                    </a:lnTo>
                    <a:lnTo>
                      <a:pt x="505" y="1021"/>
                    </a:lnTo>
                    <a:lnTo>
                      <a:pt x="517" y="1021"/>
                    </a:lnTo>
                    <a:lnTo>
                      <a:pt x="528" y="1010"/>
                    </a:lnTo>
                    <a:lnTo>
                      <a:pt x="505" y="1010"/>
                    </a:lnTo>
                    <a:lnTo>
                      <a:pt x="505" y="998"/>
                    </a:lnTo>
                    <a:lnTo>
                      <a:pt x="459" y="987"/>
                    </a:lnTo>
                    <a:lnTo>
                      <a:pt x="448" y="998"/>
                    </a:lnTo>
                    <a:lnTo>
                      <a:pt x="448" y="1010"/>
                    </a:lnTo>
                    <a:close/>
                    <a:moveTo>
                      <a:pt x="35" y="1113"/>
                    </a:moveTo>
                    <a:lnTo>
                      <a:pt x="70" y="1113"/>
                    </a:lnTo>
                    <a:lnTo>
                      <a:pt x="70" y="1125"/>
                    </a:lnTo>
                    <a:lnTo>
                      <a:pt x="81" y="1125"/>
                    </a:lnTo>
                    <a:lnTo>
                      <a:pt x="81" y="1136"/>
                    </a:lnTo>
                    <a:lnTo>
                      <a:pt x="150" y="1171"/>
                    </a:lnTo>
                    <a:lnTo>
                      <a:pt x="173" y="1171"/>
                    </a:lnTo>
                    <a:lnTo>
                      <a:pt x="208" y="1203"/>
                    </a:lnTo>
                    <a:lnTo>
                      <a:pt x="219" y="1203"/>
                    </a:lnTo>
                    <a:lnTo>
                      <a:pt x="219" y="1211"/>
                    </a:lnTo>
                    <a:lnTo>
                      <a:pt x="219" y="1217"/>
                    </a:lnTo>
                    <a:lnTo>
                      <a:pt x="219" y="1221"/>
                    </a:lnTo>
                    <a:lnTo>
                      <a:pt x="219" y="1224"/>
                    </a:lnTo>
                    <a:lnTo>
                      <a:pt x="219" y="1226"/>
                    </a:lnTo>
                    <a:lnTo>
                      <a:pt x="221" y="1230"/>
                    </a:lnTo>
                    <a:lnTo>
                      <a:pt x="225" y="1234"/>
                    </a:lnTo>
                    <a:lnTo>
                      <a:pt x="231" y="1238"/>
                    </a:lnTo>
                    <a:lnTo>
                      <a:pt x="242" y="1238"/>
                    </a:lnTo>
                    <a:lnTo>
                      <a:pt x="242" y="1249"/>
                    </a:lnTo>
                    <a:lnTo>
                      <a:pt x="254" y="1249"/>
                    </a:lnTo>
                    <a:lnTo>
                      <a:pt x="265" y="1261"/>
                    </a:lnTo>
                    <a:lnTo>
                      <a:pt x="265" y="1272"/>
                    </a:lnTo>
                    <a:lnTo>
                      <a:pt x="273" y="1282"/>
                    </a:lnTo>
                    <a:lnTo>
                      <a:pt x="279" y="1288"/>
                    </a:lnTo>
                    <a:lnTo>
                      <a:pt x="283" y="1294"/>
                    </a:lnTo>
                    <a:lnTo>
                      <a:pt x="286" y="1299"/>
                    </a:lnTo>
                    <a:lnTo>
                      <a:pt x="286" y="1303"/>
                    </a:lnTo>
                    <a:lnTo>
                      <a:pt x="288" y="1311"/>
                    </a:lnTo>
                    <a:lnTo>
                      <a:pt x="288" y="1318"/>
                    </a:lnTo>
                    <a:lnTo>
                      <a:pt x="288" y="1330"/>
                    </a:lnTo>
                    <a:lnTo>
                      <a:pt x="300" y="1341"/>
                    </a:lnTo>
                    <a:lnTo>
                      <a:pt x="265" y="1341"/>
                    </a:lnTo>
                    <a:lnTo>
                      <a:pt x="254" y="1353"/>
                    </a:lnTo>
                    <a:lnTo>
                      <a:pt x="185" y="1307"/>
                    </a:lnTo>
                    <a:lnTo>
                      <a:pt x="162" y="1272"/>
                    </a:lnTo>
                    <a:lnTo>
                      <a:pt x="127" y="1226"/>
                    </a:lnTo>
                    <a:lnTo>
                      <a:pt x="116" y="1226"/>
                    </a:lnTo>
                    <a:lnTo>
                      <a:pt x="116" y="1215"/>
                    </a:lnTo>
                    <a:lnTo>
                      <a:pt x="104" y="1215"/>
                    </a:lnTo>
                    <a:lnTo>
                      <a:pt x="104" y="1203"/>
                    </a:lnTo>
                    <a:lnTo>
                      <a:pt x="0" y="1125"/>
                    </a:lnTo>
                    <a:lnTo>
                      <a:pt x="0" y="1090"/>
                    </a:lnTo>
                    <a:lnTo>
                      <a:pt x="6" y="1094"/>
                    </a:lnTo>
                    <a:lnTo>
                      <a:pt x="10" y="1098"/>
                    </a:lnTo>
                    <a:lnTo>
                      <a:pt x="12" y="1102"/>
                    </a:lnTo>
                    <a:lnTo>
                      <a:pt x="16" y="1105"/>
                    </a:lnTo>
                    <a:lnTo>
                      <a:pt x="20" y="1109"/>
                    </a:lnTo>
                    <a:lnTo>
                      <a:pt x="25" y="1111"/>
                    </a:lnTo>
                    <a:lnTo>
                      <a:pt x="29" y="1111"/>
                    </a:lnTo>
                    <a:lnTo>
                      <a:pt x="35" y="1113"/>
                    </a:lnTo>
                    <a:close/>
                    <a:moveTo>
                      <a:pt x="1263" y="1079"/>
                    </a:moveTo>
                    <a:lnTo>
                      <a:pt x="1286" y="1079"/>
                    </a:lnTo>
                    <a:lnTo>
                      <a:pt x="1286" y="1090"/>
                    </a:lnTo>
                    <a:lnTo>
                      <a:pt x="1308" y="1102"/>
                    </a:lnTo>
                    <a:lnTo>
                      <a:pt x="1331" y="1125"/>
                    </a:lnTo>
                    <a:lnTo>
                      <a:pt x="1327" y="1125"/>
                    </a:lnTo>
                    <a:lnTo>
                      <a:pt x="1323" y="1125"/>
                    </a:lnTo>
                    <a:lnTo>
                      <a:pt x="1321" y="1125"/>
                    </a:lnTo>
                    <a:lnTo>
                      <a:pt x="1319" y="1125"/>
                    </a:lnTo>
                    <a:lnTo>
                      <a:pt x="1319" y="1123"/>
                    </a:lnTo>
                    <a:lnTo>
                      <a:pt x="1319" y="1121"/>
                    </a:lnTo>
                    <a:lnTo>
                      <a:pt x="1319" y="1117"/>
                    </a:lnTo>
                    <a:lnTo>
                      <a:pt x="1319" y="1113"/>
                    </a:lnTo>
                    <a:lnTo>
                      <a:pt x="1275" y="1090"/>
                    </a:lnTo>
                    <a:lnTo>
                      <a:pt x="1275" y="1079"/>
                    </a:lnTo>
                    <a:lnTo>
                      <a:pt x="1263" y="1079"/>
                    </a:lnTo>
                    <a:close/>
                    <a:moveTo>
                      <a:pt x="1365" y="1125"/>
                    </a:moveTo>
                    <a:lnTo>
                      <a:pt x="1388" y="1136"/>
                    </a:lnTo>
                    <a:lnTo>
                      <a:pt x="1400" y="1148"/>
                    </a:lnTo>
                    <a:lnTo>
                      <a:pt x="1400" y="1159"/>
                    </a:lnTo>
                    <a:lnTo>
                      <a:pt x="1388" y="1171"/>
                    </a:lnTo>
                    <a:lnTo>
                      <a:pt x="1388" y="1148"/>
                    </a:lnTo>
                    <a:lnTo>
                      <a:pt x="1382" y="1146"/>
                    </a:lnTo>
                    <a:lnTo>
                      <a:pt x="1377" y="1146"/>
                    </a:lnTo>
                    <a:lnTo>
                      <a:pt x="1373" y="1144"/>
                    </a:lnTo>
                    <a:lnTo>
                      <a:pt x="1371" y="1142"/>
                    </a:lnTo>
                    <a:lnTo>
                      <a:pt x="1369" y="1140"/>
                    </a:lnTo>
                    <a:lnTo>
                      <a:pt x="1367" y="1136"/>
                    </a:lnTo>
                    <a:lnTo>
                      <a:pt x="1365" y="1130"/>
                    </a:lnTo>
                    <a:lnTo>
                      <a:pt x="1365" y="1125"/>
                    </a:lnTo>
                    <a:close/>
                    <a:moveTo>
                      <a:pt x="1298" y="1113"/>
                    </a:moveTo>
                    <a:lnTo>
                      <a:pt x="1292" y="1113"/>
                    </a:lnTo>
                    <a:lnTo>
                      <a:pt x="1288" y="1113"/>
                    </a:lnTo>
                    <a:lnTo>
                      <a:pt x="1286" y="1113"/>
                    </a:lnTo>
                    <a:lnTo>
                      <a:pt x="1285" y="1113"/>
                    </a:lnTo>
                    <a:lnTo>
                      <a:pt x="1285" y="1115"/>
                    </a:lnTo>
                    <a:lnTo>
                      <a:pt x="1285" y="1119"/>
                    </a:lnTo>
                    <a:lnTo>
                      <a:pt x="1286" y="1125"/>
                    </a:lnTo>
                    <a:lnTo>
                      <a:pt x="1263" y="1148"/>
                    </a:lnTo>
                    <a:lnTo>
                      <a:pt x="1252" y="1148"/>
                    </a:lnTo>
                    <a:lnTo>
                      <a:pt x="1217" y="1148"/>
                    </a:lnTo>
                    <a:lnTo>
                      <a:pt x="1225" y="1155"/>
                    </a:lnTo>
                    <a:lnTo>
                      <a:pt x="1231" y="1161"/>
                    </a:lnTo>
                    <a:lnTo>
                      <a:pt x="1237" y="1167"/>
                    </a:lnTo>
                    <a:lnTo>
                      <a:pt x="1240" y="1169"/>
                    </a:lnTo>
                    <a:lnTo>
                      <a:pt x="1244" y="1171"/>
                    </a:lnTo>
                    <a:lnTo>
                      <a:pt x="1252" y="1171"/>
                    </a:lnTo>
                    <a:lnTo>
                      <a:pt x="1261" y="1171"/>
                    </a:lnTo>
                    <a:lnTo>
                      <a:pt x="1275" y="1171"/>
                    </a:lnTo>
                    <a:lnTo>
                      <a:pt x="1308" y="1136"/>
                    </a:lnTo>
                    <a:lnTo>
                      <a:pt x="1309" y="1130"/>
                    </a:lnTo>
                    <a:lnTo>
                      <a:pt x="1309" y="1127"/>
                    </a:lnTo>
                    <a:lnTo>
                      <a:pt x="1309" y="1123"/>
                    </a:lnTo>
                    <a:lnTo>
                      <a:pt x="1309" y="1119"/>
                    </a:lnTo>
                    <a:lnTo>
                      <a:pt x="1308" y="1117"/>
                    </a:lnTo>
                    <a:lnTo>
                      <a:pt x="1306" y="1115"/>
                    </a:lnTo>
                    <a:lnTo>
                      <a:pt x="1302" y="1113"/>
                    </a:lnTo>
                    <a:lnTo>
                      <a:pt x="1298" y="1113"/>
                    </a:lnTo>
                    <a:close/>
                    <a:moveTo>
                      <a:pt x="1102" y="1261"/>
                    </a:moveTo>
                    <a:lnTo>
                      <a:pt x="1033" y="1249"/>
                    </a:lnTo>
                    <a:lnTo>
                      <a:pt x="1010" y="1261"/>
                    </a:lnTo>
                    <a:lnTo>
                      <a:pt x="975" y="1261"/>
                    </a:lnTo>
                    <a:lnTo>
                      <a:pt x="975" y="1272"/>
                    </a:lnTo>
                    <a:lnTo>
                      <a:pt x="979" y="1269"/>
                    </a:lnTo>
                    <a:lnTo>
                      <a:pt x="981" y="1263"/>
                    </a:lnTo>
                    <a:lnTo>
                      <a:pt x="983" y="1259"/>
                    </a:lnTo>
                    <a:lnTo>
                      <a:pt x="985" y="1255"/>
                    </a:lnTo>
                    <a:lnTo>
                      <a:pt x="989" y="1251"/>
                    </a:lnTo>
                    <a:lnTo>
                      <a:pt x="991" y="1247"/>
                    </a:lnTo>
                    <a:lnTo>
                      <a:pt x="995" y="1244"/>
                    </a:lnTo>
                    <a:lnTo>
                      <a:pt x="999" y="1238"/>
                    </a:lnTo>
                    <a:lnTo>
                      <a:pt x="999" y="1234"/>
                    </a:lnTo>
                    <a:lnTo>
                      <a:pt x="999" y="1230"/>
                    </a:lnTo>
                    <a:lnTo>
                      <a:pt x="999" y="1228"/>
                    </a:lnTo>
                    <a:lnTo>
                      <a:pt x="999" y="1226"/>
                    </a:lnTo>
                    <a:lnTo>
                      <a:pt x="997" y="1224"/>
                    </a:lnTo>
                    <a:lnTo>
                      <a:pt x="995" y="1223"/>
                    </a:lnTo>
                    <a:lnTo>
                      <a:pt x="991" y="1219"/>
                    </a:lnTo>
                    <a:lnTo>
                      <a:pt x="987" y="1215"/>
                    </a:lnTo>
                    <a:lnTo>
                      <a:pt x="987" y="1203"/>
                    </a:lnTo>
                    <a:lnTo>
                      <a:pt x="975" y="1194"/>
                    </a:lnTo>
                    <a:lnTo>
                      <a:pt x="970" y="1194"/>
                    </a:lnTo>
                    <a:lnTo>
                      <a:pt x="966" y="1194"/>
                    </a:lnTo>
                    <a:lnTo>
                      <a:pt x="962" y="1194"/>
                    </a:lnTo>
                    <a:lnTo>
                      <a:pt x="958" y="1192"/>
                    </a:lnTo>
                    <a:lnTo>
                      <a:pt x="954" y="1192"/>
                    </a:lnTo>
                    <a:lnTo>
                      <a:pt x="951" y="1190"/>
                    </a:lnTo>
                    <a:lnTo>
                      <a:pt x="947" y="1186"/>
                    </a:lnTo>
                    <a:lnTo>
                      <a:pt x="941" y="1182"/>
                    </a:lnTo>
                    <a:lnTo>
                      <a:pt x="883" y="1182"/>
                    </a:lnTo>
                    <a:lnTo>
                      <a:pt x="883" y="1171"/>
                    </a:lnTo>
                    <a:lnTo>
                      <a:pt x="860" y="1171"/>
                    </a:lnTo>
                    <a:lnTo>
                      <a:pt x="857" y="1165"/>
                    </a:lnTo>
                    <a:lnTo>
                      <a:pt x="855" y="1161"/>
                    </a:lnTo>
                    <a:lnTo>
                      <a:pt x="853" y="1159"/>
                    </a:lnTo>
                    <a:lnTo>
                      <a:pt x="851" y="1159"/>
                    </a:lnTo>
                    <a:lnTo>
                      <a:pt x="851" y="1161"/>
                    </a:lnTo>
                    <a:lnTo>
                      <a:pt x="851" y="1165"/>
                    </a:lnTo>
                    <a:lnTo>
                      <a:pt x="851" y="1171"/>
                    </a:lnTo>
                    <a:lnTo>
                      <a:pt x="839" y="1171"/>
                    </a:lnTo>
                    <a:lnTo>
                      <a:pt x="828" y="1159"/>
                    </a:lnTo>
                    <a:lnTo>
                      <a:pt x="805" y="1159"/>
                    </a:lnTo>
                    <a:lnTo>
                      <a:pt x="828" y="1148"/>
                    </a:lnTo>
                    <a:lnTo>
                      <a:pt x="835" y="1148"/>
                    </a:lnTo>
                    <a:lnTo>
                      <a:pt x="839" y="1148"/>
                    </a:lnTo>
                    <a:lnTo>
                      <a:pt x="845" y="1148"/>
                    </a:lnTo>
                    <a:lnTo>
                      <a:pt x="847" y="1148"/>
                    </a:lnTo>
                    <a:lnTo>
                      <a:pt x="849" y="1148"/>
                    </a:lnTo>
                    <a:lnTo>
                      <a:pt x="849" y="1146"/>
                    </a:lnTo>
                    <a:lnTo>
                      <a:pt x="851" y="1142"/>
                    </a:lnTo>
                    <a:lnTo>
                      <a:pt x="851" y="1136"/>
                    </a:lnTo>
                    <a:lnTo>
                      <a:pt x="839" y="1148"/>
                    </a:lnTo>
                    <a:lnTo>
                      <a:pt x="805" y="1148"/>
                    </a:lnTo>
                    <a:lnTo>
                      <a:pt x="805" y="1142"/>
                    </a:lnTo>
                    <a:lnTo>
                      <a:pt x="805" y="1138"/>
                    </a:lnTo>
                    <a:lnTo>
                      <a:pt x="803" y="1136"/>
                    </a:lnTo>
                    <a:lnTo>
                      <a:pt x="803" y="1134"/>
                    </a:lnTo>
                    <a:lnTo>
                      <a:pt x="801" y="1132"/>
                    </a:lnTo>
                    <a:lnTo>
                      <a:pt x="799" y="1130"/>
                    </a:lnTo>
                    <a:lnTo>
                      <a:pt x="797" y="1129"/>
                    </a:lnTo>
                    <a:lnTo>
                      <a:pt x="793" y="1125"/>
                    </a:lnTo>
                    <a:lnTo>
                      <a:pt x="782" y="1136"/>
                    </a:lnTo>
                    <a:lnTo>
                      <a:pt x="782" y="1113"/>
                    </a:lnTo>
                    <a:lnTo>
                      <a:pt x="789" y="1107"/>
                    </a:lnTo>
                    <a:lnTo>
                      <a:pt x="799" y="1104"/>
                    </a:lnTo>
                    <a:lnTo>
                      <a:pt x="807" y="1102"/>
                    </a:lnTo>
                    <a:lnTo>
                      <a:pt x="816" y="1100"/>
                    </a:lnTo>
                    <a:lnTo>
                      <a:pt x="824" y="1100"/>
                    </a:lnTo>
                    <a:lnTo>
                      <a:pt x="833" y="1102"/>
                    </a:lnTo>
                    <a:lnTo>
                      <a:pt x="841" y="1105"/>
                    </a:lnTo>
                    <a:lnTo>
                      <a:pt x="851" y="1113"/>
                    </a:lnTo>
                    <a:lnTo>
                      <a:pt x="855" y="1117"/>
                    </a:lnTo>
                    <a:lnTo>
                      <a:pt x="858" y="1121"/>
                    </a:lnTo>
                    <a:lnTo>
                      <a:pt x="860" y="1125"/>
                    </a:lnTo>
                    <a:lnTo>
                      <a:pt x="862" y="1127"/>
                    </a:lnTo>
                    <a:lnTo>
                      <a:pt x="862" y="1129"/>
                    </a:lnTo>
                    <a:lnTo>
                      <a:pt x="862" y="1134"/>
                    </a:lnTo>
                    <a:lnTo>
                      <a:pt x="862" y="1138"/>
                    </a:lnTo>
                    <a:lnTo>
                      <a:pt x="860" y="1148"/>
                    </a:lnTo>
                    <a:lnTo>
                      <a:pt x="883" y="1148"/>
                    </a:lnTo>
                    <a:lnTo>
                      <a:pt x="883" y="1159"/>
                    </a:lnTo>
                    <a:lnTo>
                      <a:pt x="929" y="1125"/>
                    </a:lnTo>
                    <a:lnTo>
                      <a:pt x="999" y="1102"/>
                    </a:lnTo>
                    <a:lnTo>
                      <a:pt x="999" y="1113"/>
                    </a:lnTo>
                    <a:lnTo>
                      <a:pt x="1056" y="1113"/>
                    </a:lnTo>
                    <a:lnTo>
                      <a:pt x="1114" y="1125"/>
                    </a:lnTo>
                    <a:lnTo>
                      <a:pt x="1148" y="1159"/>
                    </a:lnTo>
                    <a:lnTo>
                      <a:pt x="1154" y="1159"/>
                    </a:lnTo>
                    <a:lnTo>
                      <a:pt x="1158" y="1159"/>
                    </a:lnTo>
                    <a:lnTo>
                      <a:pt x="1162" y="1161"/>
                    </a:lnTo>
                    <a:lnTo>
                      <a:pt x="1166" y="1161"/>
                    </a:lnTo>
                    <a:lnTo>
                      <a:pt x="1169" y="1163"/>
                    </a:lnTo>
                    <a:lnTo>
                      <a:pt x="1173" y="1165"/>
                    </a:lnTo>
                    <a:lnTo>
                      <a:pt x="1177" y="1167"/>
                    </a:lnTo>
                    <a:lnTo>
                      <a:pt x="1183" y="1171"/>
                    </a:lnTo>
                    <a:lnTo>
                      <a:pt x="1206" y="1171"/>
                    </a:lnTo>
                    <a:lnTo>
                      <a:pt x="1194" y="1182"/>
                    </a:lnTo>
                    <a:lnTo>
                      <a:pt x="1192" y="1186"/>
                    </a:lnTo>
                    <a:lnTo>
                      <a:pt x="1190" y="1190"/>
                    </a:lnTo>
                    <a:lnTo>
                      <a:pt x="1189" y="1192"/>
                    </a:lnTo>
                    <a:lnTo>
                      <a:pt x="1185" y="1194"/>
                    </a:lnTo>
                    <a:lnTo>
                      <a:pt x="1183" y="1194"/>
                    </a:lnTo>
                    <a:lnTo>
                      <a:pt x="1185" y="1194"/>
                    </a:lnTo>
                    <a:lnTo>
                      <a:pt x="1187" y="1194"/>
                    </a:lnTo>
                    <a:lnTo>
                      <a:pt x="1194" y="1194"/>
                    </a:lnTo>
                    <a:lnTo>
                      <a:pt x="1217" y="1226"/>
                    </a:lnTo>
                    <a:lnTo>
                      <a:pt x="1223" y="1228"/>
                    </a:lnTo>
                    <a:lnTo>
                      <a:pt x="1227" y="1228"/>
                    </a:lnTo>
                    <a:lnTo>
                      <a:pt x="1229" y="1230"/>
                    </a:lnTo>
                    <a:lnTo>
                      <a:pt x="1229" y="1232"/>
                    </a:lnTo>
                    <a:lnTo>
                      <a:pt x="1229" y="1236"/>
                    </a:lnTo>
                    <a:lnTo>
                      <a:pt x="1233" y="1238"/>
                    </a:lnTo>
                    <a:lnTo>
                      <a:pt x="1240" y="1238"/>
                    </a:lnTo>
                    <a:lnTo>
                      <a:pt x="1244" y="1244"/>
                    </a:lnTo>
                    <a:lnTo>
                      <a:pt x="1248" y="1247"/>
                    </a:lnTo>
                    <a:lnTo>
                      <a:pt x="1252" y="1249"/>
                    </a:lnTo>
                    <a:lnTo>
                      <a:pt x="1254" y="1251"/>
                    </a:lnTo>
                    <a:lnTo>
                      <a:pt x="1256" y="1251"/>
                    </a:lnTo>
                    <a:lnTo>
                      <a:pt x="1261" y="1251"/>
                    </a:lnTo>
                    <a:lnTo>
                      <a:pt x="1265" y="1249"/>
                    </a:lnTo>
                    <a:lnTo>
                      <a:pt x="1275" y="1249"/>
                    </a:lnTo>
                    <a:lnTo>
                      <a:pt x="1269" y="1255"/>
                    </a:lnTo>
                    <a:lnTo>
                      <a:pt x="1265" y="1259"/>
                    </a:lnTo>
                    <a:lnTo>
                      <a:pt x="1263" y="1261"/>
                    </a:lnTo>
                    <a:lnTo>
                      <a:pt x="1263" y="1263"/>
                    </a:lnTo>
                    <a:lnTo>
                      <a:pt x="1265" y="1263"/>
                    </a:lnTo>
                    <a:lnTo>
                      <a:pt x="1271" y="1263"/>
                    </a:lnTo>
                    <a:lnTo>
                      <a:pt x="1277" y="1261"/>
                    </a:lnTo>
                    <a:lnTo>
                      <a:pt x="1286" y="1261"/>
                    </a:lnTo>
                    <a:lnTo>
                      <a:pt x="1286" y="1267"/>
                    </a:lnTo>
                    <a:lnTo>
                      <a:pt x="1286" y="1270"/>
                    </a:lnTo>
                    <a:lnTo>
                      <a:pt x="1286" y="1272"/>
                    </a:lnTo>
                    <a:lnTo>
                      <a:pt x="1285" y="1272"/>
                    </a:lnTo>
                    <a:lnTo>
                      <a:pt x="1285" y="1274"/>
                    </a:lnTo>
                    <a:lnTo>
                      <a:pt x="1283" y="1274"/>
                    </a:lnTo>
                    <a:lnTo>
                      <a:pt x="1279" y="1272"/>
                    </a:lnTo>
                    <a:lnTo>
                      <a:pt x="1275" y="1272"/>
                    </a:lnTo>
                    <a:lnTo>
                      <a:pt x="1217" y="1272"/>
                    </a:lnTo>
                    <a:lnTo>
                      <a:pt x="1208" y="1267"/>
                    </a:lnTo>
                    <a:lnTo>
                      <a:pt x="1200" y="1263"/>
                    </a:lnTo>
                    <a:lnTo>
                      <a:pt x="1194" y="1257"/>
                    </a:lnTo>
                    <a:lnTo>
                      <a:pt x="1187" y="1251"/>
                    </a:lnTo>
                    <a:lnTo>
                      <a:pt x="1179" y="1246"/>
                    </a:lnTo>
                    <a:lnTo>
                      <a:pt x="1173" y="1240"/>
                    </a:lnTo>
                    <a:lnTo>
                      <a:pt x="1166" y="1234"/>
                    </a:lnTo>
                    <a:lnTo>
                      <a:pt x="1160" y="1226"/>
                    </a:lnTo>
                    <a:lnTo>
                      <a:pt x="1150" y="1223"/>
                    </a:lnTo>
                    <a:lnTo>
                      <a:pt x="1144" y="1219"/>
                    </a:lnTo>
                    <a:lnTo>
                      <a:pt x="1141" y="1217"/>
                    </a:lnTo>
                    <a:lnTo>
                      <a:pt x="1137" y="1217"/>
                    </a:lnTo>
                    <a:lnTo>
                      <a:pt x="1133" y="1217"/>
                    </a:lnTo>
                    <a:lnTo>
                      <a:pt x="1129" y="1219"/>
                    </a:lnTo>
                    <a:lnTo>
                      <a:pt x="1123" y="1223"/>
                    </a:lnTo>
                    <a:lnTo>
                      <a:pt x="1114" y="1226"/>
                    </a:lnTo>
                    <a:lnTo>
                      <a:pt x="1114" y="1232"/>
                    </a:lnTo>
                    <a:lnTo>
                      <a:pt x="1114" y="1238"/>
                    </a:lnTo>
                    <a:lnTo>
                      <a:pt x="1112" y="1242"/>
                    </a:lnTo>
                    <a:lnTo>
                      <a:pt x="1112" y="1244"/>
                    </a:lnTo>
                    <a:lnTo>
                      <a:pt x="1110" y="1247"/>
                    </a:lnTo>
                    <a:lnTo>
                      <a:pt x="1108" y="1251"/>
                    </a:lnTo>
                    <a:lnTo>
                      <a:pt x="1104" y="1257"/>
                    </a:lnTo>
                    <a:lnTo>
                      <a:pt x="1102" y="1261"/>
                    </a:lnTo>
                    <a:close/>
                    <a:moveTo>
                      <a:pt x="551" y="779"/>
                    </a:moveTo>
                    <a:lnTo>
                      <a:pt x="555" y="775"/>
                    </a:lnTo>
                    <a:lnTo>
                      <a:pt x="559" y="774"/>
                    </a:lnTo>
                    <a:lnTo>
                      <a:pt x="561" y="770"/>
                    </a:lnTo>
                    <a:lnTo>
                      <a:pt x="563" y="770"/>
                    </a:lnTo>
                    <a:lnTo>
                      <a:pt x="567" y="768"/>
                    </a:lnTo>
                    <a:lnTo>
                      <a:pt x="569" y="768"/>
                    </a:lnTo>
                    <a:lnTo>
                      <a:pt x="574" y="768"/>
                    </a:lnTo>
                    <a:lnTo>
                      <a:pt x="574" y="779"/>
                    </a:lnTo>
                    <a:lnTo>
                      <a:pt x="580" y="779"/>
                    </a:lnTo>
                    <a:lnTo>
                      <a:pt x="584" y="779"/>
                    </a:lnTo>
                    <a:lnTo>
                      <a:pt x="586" y="779"/>
                    </a:lnTo>
                    <a:lnTo>
                      <a:pt x="588" y="781"/>
                    </a:lnTo>
                    <a:lnTo>
                      <a:pt x="590" y="781"/>
                    </a:lnTo>
                    <a:lnTo>
                      <a:pt x="592" y="785"/>
                    </a:lnTo>
                    <a:lnTo>
                      <a:pt x="594" y="787"/>
                    </a:lnTo>
                    <a:lnTo>
                      <a:pt x="597" y="791"/>
                    </a:lnTo>
                    <a:lnTo>
                      <a:pt x="574" y="802"/>
                    </a:lnTo>
                    <a:lnTo>
                      <a:pt x="574" y="791"/>
                    </a:lnTo>
                    <a:lnTo>
                      <a:pt x="563" y="779"/>
                    </a:lnTo>
                    <a:lnTo>
                      <a:pt x="551" y="791"/>
                    </a:lnTo>
                    <a:lnTo>
                      <a:pt x="557" y="797"/>
                    </a:lnTo>
                    <a:lnTo>
                      <a:pt x="561" y="800"/>
                    </a:lnTo>
                    <a:lnTo>
                      <a:pt x="563" y="802"/>
                    </a:lnTo>
                    <a:lnTo>
                      <a:pt x="561" y="804"/>
                    </a:lnTo>
                    <a:lnTo>
                      <a:pt x="559" y="804"/>
                    </a:lnTo>
                    <a:lnTo>
                      <a:pt x="553" y="804"/>
                    </a:lnTo>
                    <a:lnTo>
                      <a:pt x="547" y="804"/>
                    </a:lnTo>
                    <a:lnTo>
                      <a:pt x="540" y="802"/>
                    </a:lnTo>
                    <a:lnTo>
                      <a:pt x="540" y="791"/>
                    </a:lnTo>
                    <a:lnTo>
                      <a:pt x="536" y="787"/>
                    </a:lnTo>
                    <a:lnTo>
                      <a:pt x="534" y="783"/>
                    </a:lnTo>
                    <a:lnTo>
                      <a:pt x="530" y="781"/>
                    </a:lnTo>
                    <a:lnTo>
                      <a:pt x="530" y="779"/>
                    </a:lnTo>
                    <a:lnTo>
                      <a:pt x="528" y="781"/>
                    </a:lnTo>
                    <a:lnTo>
                      <a:pt x="528" y="785"/>
                    </a:lnTo>
                    <a:lnTo>
                      <a:pt x="528" y="791"/>
                    </a:lnTo>
                    <a:lnTo>
                      <a:pt x="524" y="791"/>
                    </a:lnTo>
                    <a:lnTo>
                      <a:pt x="521" y="793"/>
                    </a:lnTo>
                    <a:lnTo>
                      <a:pt x="519" y="793"/>
                    </a:lnTo>
                    <a:lnTo>
                      <a:pt x="517" y="791"/>
                    </a:lnTo>
                    <a:lnTo>
                      <a:pt x="517" y="789"/>
                    </a:lnTo>
                    <a:lnTo>
                      <a:pt x="517" y="785"/>
                    </a:lnTo>
                    <a:lnTo>
                      <a:pt x="517" y="779"/>
                    </a:lnTo>
                    <a:lnTo>
                      <a:pt x="505" y="779"/>
                    </a:lnTo>
                    <a:lnTo>
                      <a:pt x="505" y="775"/>
                    </a:lnTo>
                    <a:lnTo>
                      <a:pt x="505" y="772"/>
                    </a:lnTo>
                    <a:lnTo>
                      <a:pt x="505" y="770"/>
                    </a:lnTo>
                    <a:lnTo>
                      <a:pt x="505" y="768"/>
                    </a:lnTo>
                    <a:lnTo>
                      <a:pt x="505" y="770"/>
                    </a:lnTo>
                    <a:lnTo>
                      <a:pt x="505" y="774"/>
                    </a:lnTo>
                    <a:lnTo>
                      <a:pt x="505" y="779"/>
                    </a:lnTo>
                    <a:lnTo>
                      <a:pt x="498" y="772"/>
                    </a:lnTo>
                    <a:lnTo>
                      <a:pt x="492" y="764"/>
                    </a:lnTo>
                    <a:lnTo>
                      <a:pt x="488" y="756"/>
                    </a:lnTo>
                    <a:lnTo>
                      <a:pt x="486" y="749"/>
                    </a:lnTo>
                    <a:lnTo>
                      <a:pt x="484" y="741"/>
                    </a:lnTo>
                    <a:lnTo>
                      <a:pt x="482" y="731"/>
                    </a:lnTo>
                    <a:lnTo>
                      <a:pt x="482" y="722"/>
                    </a:lnTo>
                    <a:lnTo>
                      <a:pt x="482" y="712"/>
                    </a:lnTo>
                    <a:lnTo>
                      <a:pt x="488" y="712"/>
                    </a:lnTo>
                    <a:lnTo>
                      <a:pt x="492" y="712"/>
                    </a:lnTo>
                    <a:lnTo>
                      <a:pt x="494" y="712"/>
                    </a:lnTo>
                    <a:lnTo>
                      <a:pt x="494" y="710"/>
                    </a:lnTo>
                    <a:lnTo>
                      <a:pt x="494" y="708"/>
                    </a:lnTo>
                    <a:lnTo>
                      <a:pt x="494" y="705"/>
                    </a:lnTo>
                    <a:lnTo>
                      <a:pt x="494" y="701"/>
                    </a:lnTo>
                    <a:lnTo>
                      <a:pt x="482" y="689"/>
                    </a:lnTo>
                    <a:lnTo>
                      <a:pt x="482" y="666"/>
                    </a:lnTo>
                    <a:lnTo>
                      <a:pt x="488" y="666"/>
                    </a:lnTo>
                    <a:lnTo>
                      <a:pt x="492" y="666"/>
                    </a:lnTo>
                    <a:lnTo>
                      <a:pt x="496" y="666"/>
                    </a:lnTo>
                    <a:lnTo>
                      <a:pt x="500" y="666"/>
                    </a:lnTo>
                    <a:lnTo>
                      <a:pt x="505" y="666"/>
                    </a:lnTo>
                    <a:lnTo>
                      <a:pt x="509" y="666"/>
                    </a:lnTo>
                    <a:lnTo>
                      <a:pt x="513" y="666"/>
                    </a:lnTo>
                    <a:lnTo>
                      <a:pt x="517" y="666"/>
                    </a:lnTo>
                    <a:lnTo>
                      <a:pt x="517" y="655"/>
                    </a:lnTo>
                    <a:lnTo>
                      <a:pt x="523" y="655"/>
                    </a:lnTo>
                    <a:lnTo>
                      <a:pt x="524" y="655"/>
                    </a:lnTo>
                    <a:lnTo>
                      <a:pt x="528" y="655"/>
                    </a:lnTo>
                    <a:lnTo>
                      <a:pt x="528" y="657"/>
                    </a:lnTo>
                    <a:lnTo>
                      <a:pt x="528" y="660"/>
                    </a:lnTo>
                    <a:lnTo>
                      <a:pt x="528" y="666"/>
                    </a:lnTo>
                    <a:lnTo>
                      <a:pt x="540" y="678"/>
                    </a:lnTo>
                    <a:lnTo>
                      <a:pt x="540" y="689"/>
                    </a:lnTo>
                    <a:lnTo>
                      <a:pt x="546" y="693"/>
                    </a:lnTo>
                    <a:lnTo>
                      <a:pt x="549" y="699"/>
                    </a:lnTo>
                    <a:lnTo>
                      <a:pt x="551" y="703"/>
                    </a:lnTo>
                    <a:lnTo>
                      <a:pt x="553" y="705"/>
                    </a:lnTo>
                    <a:lnTo>
                      <a:pt x="551" y="708"/>
                    </a:lnTo>
                    <a:lnTo>
                      <a:pt x="549" y="712"/>
                    </a:lnTo>
                    <a:lnTo>
                      <a:pt x="546" y="716"/>
                    </a:lnTo>
                    <a:lnTo>
                      <a:pt x="540" y="724"/>
                    </a:lnTo>
                    <a:lnTo>
                      <a:pt x="528" y="724"/>
                    </a:lnTo>
                    <a:lnTo>
                      <a:pt x="528" y="756"/>
                    </a:lnTo>
                    <a:lnTo>
                      <a:pt x="551" y="779"/>
                    </a:lnTo>
                    <a:close/>
                    <a:moveTo>
                      <a:pt x="494" y="493"/>
                    </a:moveTo>
                    <a:lnTo>
                      <a:pt x="486" y="493"/>
                    </a:lnTo>
                    <a:lnTo>
                      <a:pt x="480" y="495"/>
                    </a:lnTo>
                    <a:lnTo>
                      <a:pt x="476" y="499"/>
                    </a:lnTo>
                    <a:lnTo>
                      <a:pt x="475" y="503"/>
                    </a:lnTo>
                    <a:lnTo>
                      <a:pt x="473" y="507"/>
                    </a:lnTo>
                    <a:lnTo>
                      <a:pt x="471" y="513"/>
                    </a:lnTo>
                    <a:lnTo>
                      <a:pt x="471" y="520"/>
                    </a:lnTo>
                    <a:lnTo>
                      <a:pt x="471" y="528"/>
                    </a:lnTo>
                    <a:lnTo>
                      <a:pt x="459" y="540"/>
                    </a:lnTo>
                    <a:lnTo>
                      <a:pt x="459" y="551"/>
                    </a:lnTo>
                    <a:lnTo>
                      <a:pt x="471" y="563"/>
                    </a:lnTo>
                    <a:lnTo>
                      <a:pt x="471" y="586"/>
                    </a:lnTo>
                    <a:lnTo>
                      <a:pt x="482" y="586"/>
                    </a:lnTo>
                    <a:lnTo>
                      <a:pt x="486" y="589"/>
                    </a:lnTo>
                    <a:lnTo>
                      <a:pt x="490" y="593"/>
                    </a:lnTo>
                    <a:lnTo>
                      <a:pt x="492" y="595"/>
                    </a:lnTo>
                    <a:lnTo>
                      <a:pt x="494" y="597"/>
                    </a:lnTo>
                    <a:lnTo>
                      <a:pt x="494" y="595"/>
                    </a:lnTo>
                    <a:lnTo>
                      <a:pt x="494" y="591"/>
                    </a:lnTo>
                    <a:lnTo>
                      <a:pt x="494" y="586"/>
                    </a:lnTo>
                    <a:lnTo>
                      <a:pt x="494" y="576"/>
                    </a:lnTo>
                    <a:lnTo>
                      <a:pt x="494" y="564"/>
                    </a:lnTo>
                    <a:lnTo>
                      <a:pt x="494" y="555"/>
                    </a:lnTo>
                    <a:lnTo>
                      <a:pt x="494" y="545"/>
                    </a:lnTo>
                    <a:lnTo>
                      <a:pt x="494" y="536"/>
                    </a:lnTo>
                    <a:lnTo>
                      <a:pt x="494" y="524"/>
                    </a:lnTo>
                    <a:lnTo>
                      <a:pt x="494" y="515"/>
                    </a:lnTo>
                    <a:lnTo>
                      <a:pt x="494" y="505"/>
                    </a:lnTo>
                    <a:lnTo>
                      <a:pt x="505" y="493"/>
                    </a:lnTo>
                    <a:lnTo>
                      <a:pt x="494" y="493"/>
                    </a:lnTo>
                    <a:close/>
                    <a:moveTo>
                      <a:pt x="906" y="12"/>
                    </a:moveTo>
                    <a:lnTo>
                      <a:pt x="906" y="23"/>
                    </a:lnTo>
                    <a:lnTo>
                      <a:pt x="903" y="23"/>
                    </a:lnTo>
                    <a:lnTo>
                      <a:pt x="899" y="23"/>
                    </a:lnTo>
                    <a:lnTo>
                      <a:pt x="897" y="23"/>
                    </a:lnTo>
                    <a:lnTo>
                      <a:pt x="895" y="23"/>
                    </a:lnTo>
                    <a:lnTo>
                      <a:pt x="895" y="25"/>
                    </a:lnTo>
                    <a:lnTo>
                      <a:pt x="895" y="27"/>
                    </a:lnTo>
                    <a:lnTo>
                      <a:pt x="895" y="31"/>
                    </a:lnTo>
                    <a:lnTo>
                      <a:pt x="895" y="35"/>
                    </a:lnTo>
                    <a:lnTo>
                      <a:pt x="891" y="31"/>
                    </a:lnTo>
                    <a:lnTo>
                      <a:pt x="889" y="27"/>
                    </a:lnTo>
                    <a:lnTo>
                      <a:pt x="887" y="25"/>
                    </a:lnTo>
                    <a:lnTo>
                      <a:pt x="885" y="25"/>
                    </a:lnTo>
                    <a:lnTo>
                      <a:pt x="883" y="23"/>
                    </a:lnTo>
                    <a:lnTo>
                      <a:pt x="881" y="23"/>
                    </a:lnTo>
                    <a:lnTo>
                      <a:pt x="878" y="23"/>
                    </a:lnTo>
                    <a:lnTo>
                      <a:pt x="872" y="23"/>
                    </a:lnTo>
                    <a:lnTo>
                      <a:pt x="868" y="20"/>
                    </a:lnTo>
                    <a:lnTo>
                      <a:pt x="862" y="16"/>
                    </a:lnTo>
                    <a:lnTo>
                      <a:pt x="857" y="12"/>
                    </a:lnTo>
                    <a:lnTo>
                      <a:pt x="851" y="8"/>
                    </a:lnTo>
                    <a:lnTo>
                      <a:pt x="845" y="4"/>
                    </a:lnTo>
                    <a:lnTo>
                      <a:pt x="839" y="2"/>
                    </a:lnTo>
                    <a:lnTo>
                      <a:pt x="833" y="0"/>
                    </a:lnTo>
                    <a:lnTo>
                      <a:pt x="828" y="0"/>
                    </a:lnTo>
                    <a:lnTo>
                      <a:pt x="839" y="35"/>
                    </a:lnTo>
                    <a:lnTo>
                      <a:pt x="833" y="39"/>
                    </a:lnTo>
                    <a:lnTo>
                      <a:pt x="832" y="41"/>
                    </a:lnTo>
                    <a:lnTo>
                      <a:pt x="830" y="43"/>
                    </a:lnTo>
                    <a:lnTo>
                      <a:pt x="828" y="45"/>
                    </a:lnTo>
                    <a:lnTo>
                      <a:pt x="828" y="46"/>
                    </a:lnTo>
                    <a:lnTo>
                      <a:pt x="828" y="48"/>
                    </a:lnTo>
                    <a:lnTo>
                      <a:pt x="828" y="52"/>
                    </a:lnTo>
                    <a:lnTo>
                      <a:pt x="828" y="58"/>
                    </a:lnTo>
                    <a:lnTo>
                      <a:pt x="839" y="58"/>
                    </a:lnTo>
                    <a:lnTo>
                      <a:pt x="833" y="58"/>
                    </a:lnTo>
                    <a:lnTo>
                      <a:pt x="830" y="62"/>
                    </a:lnTo>
                    <a:lnTo>
                      <a:pt x="828" y="64"/>
                    </a:lnTo>
                    <a:lnTo>
                      <a:pt x="826" y="68"/>
                    </a:lnTo>
                    <a:lnTo>
                      <a:pt x="826" y="64"/>
                    </a:lnTo>
                    <a:lnTo>
                      <a:pt x="828" y="58"/>
                    </a:lnTo>
                    <a:lnTo>
                      <a:pt x="820" y="64"/>
                    </a:lnTo>
                    <a:lnTo>
                      <a:pt x="816" y="64"/>
                    </a:lnTo>
                    <a:lnTo>
                      <a:pt x="814" y="64"/>
                    </a:lnTo>
                    <a:lnTo>
                      <a:pt x="814" y="62"/>
                    </a:lnTo>
                    <a:lnTo>
                      <a:pt x="814" y="58"/>
                    </a:lnTo>
                    <a:lnTo>
                      <a:pt x="814" y="62"/>
                    </a:lnTo>
                    <a:lnTo>
                      <a:pt x="816" y="69"/>
                    </a:lnTo>
                    <a:lnTo>
                      <a:pt x="816" y="73"/>
                    </a:lnTo>
                    <a:lnTo>
                      <a:pt x="816" y="77"/>
                    </a:lnTo>
                    <a:lnTo>
                      <a:pt x="816" y="79"/>
                    </a:lnTo>
                    <a:lnTo>
                      <a:pt x="816" y="81"/>
                    </a:lnTo>
                    <a:lnTo>
                      <a:pt x="814" y="81"/>
                    </a:lnTo>
                    <a:lnTo>
                      <a:pt x="812" y="81"/>
                    </a:lnTo>
                    <a:lnTo>
                      <a:pt x="809" y="81"/>
                    </a:lnTo>
                    <a:lnTo>
                      <a:pt x="805" y="81"/>
                    </a:lnTo>
                    <a:lnTo>
                      <a:pt x="805" y="87"/>
                    </a:lnTo>
                    <a:lnTo>
                      <a:pt x="807" y="92"/>
                    </a:lnTo>
                    <a:lnTo>
                      <a:pt x="809" y="96"/>
                    </a:lnTo>
                    <a:lnTo>
                      <a:pt x="810" y="100"/>
                    </a:lnTo>
                    <a:lnTo>
                      <a:pt x="814" y="104"/>
                    </a:lnTo>
                    <a:lnTo>
                      <a:pt x="818" y="108"/>
                    </a:lnTo>
                    <a:lnTo>
                      <a:pt x="822" y="112"/>
                    </a:lnTo>
                    <a:lnTo>
                      <a:pt x="828" y="116"/>
                    </a:lnTo>
                    <a:lnTo>
                      <a:pt x="839" y="104"/>
                    </a:lnTo>
                    <a:lnTo>
                      <a:pt x="839" y="112"/>
                    </a:lnTo>
                    <a:lnTo>
                      <a:pt x="839" y="114"/>
                    </a:lnTo>
                    <a:lnTo>
                      <a:pt x="839" y="116"/>
                    </a:lnTo>
                    <a:lnTo>
                      <a:pt x="839" y="114"/>
                    </a:lnTo>
                    <a:lnTo>
                      <a:pt x="837" y="110"/>
                    </a:lnTo>
                    <a:lnTo>
                      <a:pt x="835" y="108"/>
                    </a:lnTo>
                    <a:lnTo>
                      <a:pt x="832" y="104"/>
                    </a:lnTo>
                    <a:lnTo>
                      <a:pt x="828" y="104"/>
                    </a:lnTo>
                    <a:lnTo>
                      <a:pt x="822" y="98"/>
                    </a:lnTo>
                    <a:lnTo>
                      <a:pt x="818" y="96"/>
                    </a:lnTo>
                    <a:lnTo>
                      <a:pt x="816" y="94"/>
                    </a:lnTo>
                    <a:lnTo>
                      <a:pt x="816" y="92"/>
                    </a:lnTo>
                    <a:lnTo>
                      <a:pt x="816" y="91"/>
                    </a:lnTo>
                    <a:lnTo>
                      <a:pt x="818" y="89"/>
                    </a:lnTo>
                    <a:lnTo>
                      <a:pt x="822" y="85"/>
                    </a:lnTo>
                    <a:lnTo>
                      <a:pt x="828" y="81"/>
                    </a:lnTo>
                    <a:lnTo>
                      <a:pt x="835" y="81"/>
                    </a:lnTo>
                    <a:lnTo>
                      <a:pt x="843" y="81"/>
                    </a:lnTo>
                    <a:lnTo>
                      <a:pt x="849" y="81"/>
                    </a:lnTo>
                    <a:lnTo>
                      <a:pt x="857" y="83"/>
                    </a:lnTo>
                    <a:lnTo>
                      <a:pt x="862" y="83"/>
                    </a:lnTo>
                    <a:lnTo>
                      <a:pt x="868" y="85"/>
                    </a:lnTo>
                    <a:lnTo>
                      <a:pt x="876" y="89"/>
                    </a:lnTo>
                    <a:lnTo>
                      <a:pt x="883" y="92"/>
                    </a:lnTo>
                    <a:lnTo>
                      <a:pt x="883" y="89"/>
                    </a:lnTo>
                    <a:lnTo>
                      <a:pt x="883" y="83"/>
                    </a:lnTo>
                    <a:lnTo>
                      <a:pt x="883" y="79"/>
                    </a:lnTo>
                    <a:lnTo>
                      <a:pt x="883" y="75"/>
                    </a:lnTo>
                    <a:lnTo>
                      <a:pt x="883" y="71"/>
                    </a:lnTo>
                    <a:lnTo>
                      <a:pt x="883" y="66"/>
                    </a:lnTo>
                    <a:lnTo>
                      <a:pt x="883" y="62"/>
                    </a:lnTo>
                    <a:lnTo>
                      <a:pt x="883" y="58"/>
                    </a:lnTo>
                    <a:lnTo>
                      <a:pt x="918" y="35"/>
                    </a:lnTo>
                    <a:lnTo>
                      <a:pt x="918" y="41"/>
                    </a:lnTo>
                    <a:lnTo>
                      <a:pt x="918" y="45"/>
                    </a:lnTo>
                    <a:lnTo>
                      <a:pt x="918" y="46"/>
                    </a:lnTo>
                    <a:lnTo>
                      <a:pt x="916" y="46"/>
                    </a:lnTo>
                    <a:lnTo>
                      <a:pt x="916" y="45"/>
                    </a:lnTo>
                    <a:lnTo>
                      <a:pt x="914" y="43"/>
                    </a:lnTo>
                    <a:lnTo>
                      <a:pt x="910" y="39"/>
                    </a:lnTo>
                    <a:lnTo>
                      <a:pt x="906" y="35"/>
                    </a:lnTo>
                    <a:lnTo>
                      <a:pt x="906" y="23"/>
                    </a:lnTo>
                    <a:lnTo>
                      <a:pt x="906" y="18"/>
                    </a:lnTo>
                    <a:lnTo>
                      <a:pt x="906" y="16"/>
                    </a:lnTo>
                    <a:lnTo>
                      <a:pt x="906" y="12"/>
                    </a:lnTo>
                    <a:close/>
                    <a:moveTo>
                      <a:pt x="851" y="116"/>
                    </a:moveTo>
                    <a:lnTo>
                      <a:pt x="845" y="116"/>
                    </a:lnTo>
                    <a:lnTo>
                      <a:pt x="841" y="116"/>
                    </a:lnTo>
                    <a:lnTo>
                      <a:pt x="839" y="116"/>
                    </a:lnTo>
                    <a:lnTo>
                      <a:pt x="841" y="116"/>
                    </a:lnTo>
                    <a:lnTo>
                      <a:pt x="845" y="116"/>
                    </a:lnTo>
                    <a:lnTo>
                      <a:pt x="851" y="116"/>
                    </a:lnTo>
                    <a:lnTo>
                      <a:pt x="845" y="119"/>
                    </a:lnTo>
                    <a:lnTo>
                      <a:pt x="843" y="121"/>
                    </a:lnTo>
                    <a:lnTo>
                      <a:pt x="841" y="123"/>
                    </a:lnTo>
                    <a:lnTo>
                      <a:pt x="839" y="125"/>
                    </a:lnTo>
                    <a:lnTo>
                      <a:pt x="839" y="127"/>
                    </a:lnTo>
                    <a:lnTo>
                      <a:pt x="839" y="129"/>
                    </a:lnTo>
                    <a:lnTo>
                      <a:pt x="839" y="133"/>
                    </a:lnTo>
                    <a:lnTo>
                      <a:pt x="839" y="139"/>
                    </a:lnTo>
                    <a:lnTo>
                      <a:pt x="839" y="133"/>
                    </a:lnTo>
                    <a:lnTo>
                      <a:pt x="839" y="129"/>
                    </a:lnTo>
                    <a:lnTo>
                      <a:pt x="837" y="127"/>
                    </a:lnTo>
                    <a:lnTo>
                      <a:pt x="835" y="127"/>
                    </a:lnTo>
                    <a:lnTo>
                      <a:pt x="833" y="131"/>
                    </a:lnTo>
                    <a:lnTo>
                      <a:pt x="832" y="135"/>
                    </a:lnTo>
                    <a:lnTo>
                      <a:pt x="828" y="139"/>
                    </a:lnTo>
                    <a:lnTo>
                      <a:pt x="828" y="219"/>
                    </a:lnTo>
                    <a:lnTo>
                      <a:pt x="816" y="231"/>
                    </a:lnTo>
                    <a:lnTo>
                      <a:pt x="805" y="231"/>
                    </a:lnTo>
                    <a:lnTo>
                      <a:pt x="805" y="254"/>
                    </a:lnTo>
                    <a:lnTo>
                      <a:pt x="782" y="265"/>
                    </a:lnTo>
                    <a:lnTo>
                      <a:pt x="770" y="254"/>
                    </a:lnTo>
                    <a:lnTo>
                      <a:pt x="774" y="248"/>
                    </a:lnTo>
                    <a:lnTo>
                      <a:pt x="778" y="246"/>
                    </a:lnTo>
                    <a:lnTo>
                      <a:pt x="780" y="244"/>
                    </a:lnTo>
                    <a:lnTo>
                      <a:pt x="782" y="242"/>
                    </a:lnTo>
                    <a:lnTo>
                      <a:pt x="780" y="242"/>
                    </a:lnTo>
                    <a:lnTo>
                      <a:pt x="776" y="242"/>
                    </a:lnTo>
                    <a:lnTo>
                      <a:pt x="770" y="242"/>
                    </a:lnTo>
                    <a:lnTo>
                      <a:pt x="770" y="254"/>
                    </a:lnTo>
                    <a:lnTo>
                      <a:pt x="759" y="265"/>
                    </a:lnTo>
                    <a:lnTo>
                      <a:pt x="701" y="309"/>
                    </a:lnTo>
                    <a:lnTo>
                      <a:pt x="690" y="298"/>
                    </a:lnTo>
                    <a:lnTo>
                      <a:pt x="632" y="332"/>
                    </a:lnTo>
                    <a:lnTo>
                      <a:pt x="632" y="340"/>
                    </a:lnTo>
                    <a:lnTo>
                      <a:pt x="630" y="346"/>
                    </a:lnTo>
                    <a:lnTo>
                      <a:pt x="626" y="351"/>
                    </a:lnTo>
                    <a:lnTo>
                      <a:pt x="622" y="355"/>
                    </a:lnTo>
                    <a:lnTo>
                      <a:pt x="617" y="359"/>
                    </a:lnTo>
                    <a:lnTo>
                      <a:pt x="611" y="361"/>
                    </a:lnTo>
                    <a:lnTo>
                      <a:pt x="605" y="365"/>
                    </a:lnTo>
                    <a:lnTo>
                      <a:pt x="597" y="367"/>
                    </a:lnTo>
                    <a:lnTo>
                      <a:pt x="620" y="378"/>
                    </a:lnTo>
                    <a:lnTo>
                      <a:pt x="620" y="388"/>
                    </a:lnTo>
                    <a:lnTo>
                      <a:pt x="620" y="390"/>
                    </a:lnTo>
                    <a:lnTo>
                      <a:pt x="620" y="386"/>
                    </a:lnTo>
                    <a:lnTo>
                      <a:pt x="620" y="380"/>
                    </a:lnTo>
                    <a:lnTo>
                      <a:pt x="620" y="375"/>
                    </a:lnTo>
                    <a:lnTo>
                      <a:pt x="620" y="371"/>
                    </a:lnTo>
                    <a:lnTo>
                      <a:pt x="620" y="367"/>
                    </a:lnTo>
                    <a:lnTo>
                      <a:pt x="632" y="390"/>
                    </a:lnTo>
                    <a:lnTo>
                      <a:pt x="620" y="390"/>
                    </a:lnTo>
                    <a:lnTo>
                      <a:pt x="609" y="424"/>
                    </a:lnTo>
                    <a:lnTo>
                      <a:pt x="619" y="424"/>
                    </a:lnTo>
                    <a:lnTo>
                      <a:pt x="624" y="421"/>
                    </a:lnTo>
                    <a:lnTo>
                      <a:pt x="628" y="419"/>
                    </a:lnTo>
                    <a:lnTo>
                      <a:pt x="630" y="417"/>
                    </a:lnTo>
                    <a:lnTo>
                      <a:pt x="632" y="415"/>
                    </a:lnTo>
                    <a:lnTo>
                      <a:pt x="632" y="419"/>
                    </a:lnTo>
                    <a:lnTo>
                      <a:pt x="632" y="424"/>
                    </a:lnTo>
                    <a:lnTo>
                      <a:pt x="632" y="436"/>
                    </a:lnTo>
                    <a:lnTo>
                      <a:pt x="632" y="424"/>
                    </a:lnTo>
                    <a:lnTo>
                      <a:pt x="638" y="424"/>
                    </a:lnTo>
                    <a:lnTo>
                      <a:pt x="642" y="424"/>
                    </a:lnTo>
                    <a:lnTo>
                      <a:pt x="643" y="424"/>
                    </a:lnTo>
                    <a:lnTo>
                      <a:pt x="645" y="422"/>
                    </a:lnTo>
                    <a:lnTo>
                      <a:pt x="645" y="419"/>
                    </a:lnTo>
                    <a:lnTo>
                      <a:pt x="643" y="415"/>
                    </a:lnTo>
                    <a:lnTo>
                      <a:pt x="643" y="409"/>
                    </a:lnTo>
                    <a:lnTo>
                      <a:pt x="643" y="401"/>
                    </a:lnTo>
                    <a:lnTo>
                      <a:pt x="655" y="401"/>
                    </a:lnTo>
                    <a:lnTo>
                      <a:pt x="655" y="398"/>
                    </a:lnTo>
                    <a:lnTo>
                      <a:pt x="655" y="394"/>
                    </a:lnTo>
                    <a:lnTo>
                      <a:pt x="655" y="390"/>
                    </a:lnTo>
                    <a:lnTo>
                      <a:pt x="657" y="388"/>
                    </a:lnTo>
                    <a:lnTo>
                      <a:pt x="659" y="386"/>
                    </a:lnTo>
                    <a:lnTo>
                      <a:pt x="663" y="382"/>
                    </a:lnTo>
                    <a:lnTo>
                      <a:pt x="666" y="378"/>
                    </a:lnTo>
                    <a:lnTo>
                      <a:pt x="655" y="367"/>
                    </a:lnTo>
                    <a:lnTo>
                      <a:pt x="643" y="367"/>
                    </a:lnTo>
                    <a:lnTo>
                      <a:pt x="647" y="367"/>
                    </a:lnTo>
                    <a:lnTo>
                      <a:pt x="651" y="367"/>
                    </a:lnTo>
                    <a:lnTo>
                      <a:pt x="653" y="367"/>
                    </a:lnTo>
                    <a:lnTo>
                      <a:pt x="655" y="367"/>
                    </a:lnTo>
                    <a:lnTo>
                      <a:pt x="655" y="365"/>
                    </a:lnTo>
                    <a:lnTo>
                      <a:pt x="655" y="361"/>
                    </a:lnTo>
                    <a:lnTo>
                      <a:pt x="655" y="355"/>
                    </a:lnTo>
                    <a:lnTo>
                      <a:pt x="632" y="344"/>
                    </a:lnTo>
                    <a:lnTo>
                      <a:pt x="655" y="344"/>
                    </a:lnTo>
                    <a:lnTo>
                      <a:pt x="655" y="355"/>
                    </a:lnTo>
                    <a:lnTo>
                      <a:pt x="666" y="344"/>
                    </a:lnTo>
                    <a:lnTo>
                      <a:pt x="666" y="332"/>
                    </a:lnTo>
                    <a:lnTo>
                      <a:pt x="666" y="344"/>
                    </a:lnTo>
                    <a:lnTo>
                      <a:pt x="674" y="342"/>
                    </a:lnTo>
                    <a:lnTo>
                      <a:pt x="680" y="338"/>
                    </a:lnTo>
                    <a:lnTo>
                      <a:pt x="688" y="334"/>
                    </a:lnTo>
                    <a:lnTo>
                      <a:pt x="695" y="332"/>
                    </a:lnTo>
                    <a:lnTo>
                      <a:pt x="701" y="328"/>
                    </a:lnTo>
                    <a:lnTo>
                      <a:pt x="709" y="327"/>
                    </a:lnTo>
                    <a:lnTo>
                      <a:pt x="716" y="325"/>
                    </a:lnTo>
                    <a:lnTo>
                      <a:pt x="724" y="321"/>
                    </a:lnTo>
                    <a:lnTo>
                      <a:pt x="724" y="332"/>
                    </a:lnTo>
                    <a:lnTo>
                      <a:pt x="736" y="332"/>
                    </a:lnTo>
                    <a:lnTo>
                      <a:pt x="747" y="321"/>
                    </a:lnTo>
                    <a:lnTo>
                      <a:pt x="736" y="355"/>
                    </a:lnTo>
                    <a:lnTo>
                      <a:pt x="759" y="355"/>
                    </a:lnTo>
                    <a:lnTo>
                      <a:pt x="761" y="350"/>
                    </a:lnTo>
                    <a:lnTo>
                      <a:pt x="762" y="346"/>
                    </a:lnTo>
                    <a:lnTo>
                      <a:pt x="764" y="342"/>
                    </a:lnTo>
                    <a:lnTo>
                      <a:pt x="766" y="338"/>
                    </a:lnTo>
                    <a:lnTo>
                      <a:pt x="768" y="336"/>
                    </a:lnTo>
                    <a:lnTo>
                      <a:pt x="768" y="332"/>
                    </a:lnTo>
                    <a:lnTo>
                      <a:pt x="770" y="327"/>
                    </a:lnTo>
                    <a:lnTo>
                      <a:pt x="770" y="321"/>
                    </a:lnTo>
                    <a:lnTo>
                      <a:pt x="782" y="309"/>
                    </a:lnTo>
                    <a:lnTo>
                      <a:pt x="770" y="321"/>
                    </a:lnTo>
                    <a:lnTo>
                      <a:pt x="776" y="321"/>
                    </a:lnTo>
                    <a:lnTo>
                      <a:pt x="782" y="321"/>
                    </a:lnTo>
                    <a:lnTo>
                      <a:pt x="787" y="321"/>
                    </a:lnTo>
                    <a:lnTo>
                      <a:pt x="793" y="321"/>
                    </a:lnTo>
                    <a:lnTo>
                      <a:pt x="799" y="321"/>
                    </a:lnTo>
                    <a:lnTo>
                      <a:pt x="805" y="321"/>
                    </a:lnTo>
                    <a:lnTo>
                      <a:pt x="810" y="321"/>
                    </a:lnTo>
                    <a:lnTo>
                      <a:pt x="816" y="321"/>
                    </a:lnTo>
                    <a:lnTo>
                      <a:pt x="816" y="298"/>
                    </a:lnTo>
                    <a:lnTo>
                      <a:pt x="816" y="309"/>
                    </a:lnTo>
                    <a:lnTo>
                      <a:pt x="828" y="309"/>
                    </a:lnTo>
                    <a:lnTo>
                      <a:pt x="828" y="298"/>
                    </a:lnTo>
                    <a:lnTo>
                      <a:pt x="839" y="286"/>
                    </a:lnTo>
                    <a:lnTo>
                      <a:pt x="843" y="286"/>
                    </a:lnTo>
                    <a:lnTo>
                      <a:pt x="847" y="286"/>
                    </a:lnTo>
                    <a:lnTo>
                      <a:pt x="849" y="286"/>
                    </a:lnTo>
                    <a:lnTo>
                      <a:pt x="849" y="288"/>
                    </a:lnTo>
                    <a:lnTo>
                      <a:pt x="851" y="288"/>
                    </a:lnTo>
                    <a:lnTo>
                      <a:pt x="851" y="290"/>
                    </a:lnTo>
                    <a:lnTo>
                      <a:pt x="851" y="294"/>
                    </a:lnTo>
                    <a:lnTo>
                      <a:pt x="851" y="298"/>
                    </a:lnTo>
                    <a:lnTo>
                      <a:pt x="860" y="298"/>
                    </a:lnTo>
                    <a:lnTo>
                      <a:pt x="860" y="208"/>
                    </a:lnTo>
                    <a:lnTo>
                      <a:pt x="872" y="196"/>
                    </a:lnTo>
                    <a:lnTo>
                      <a:pt x="872" y="150"/>
                    </a:lnTo>
                    <a:lnTo>
                      <a:pt x="860" y="150"/>
                    </a:lnTo>
                    <a:lnTo>
                      <a:pt x="851" y="116"/>
                    </a:lnTo>
                    <a:close/>
                  </a:path>
                </a:pathLst>
              </a:custGeom>
              <a:solidFill>
                <a:srgbClr val="C0C0C0"/>
              </a:solidFill>
              <a:ln w="9525">
                <a:noFill/>
                <a:round/>
                <a:headEnd/>
                <a:tailEnd/>
              </a:ln>
            </p:spPr>
            <p:txBody>
              <a:bodyPr/>
              <a:lstStyle/>
              <a:p>
                <a:pPr algn="l"/>
                <a:endParaRPr lang="en-US" sz="2000"/>
              </a:p>
            </p:txBody>
          </p:sp>
          <p:sp>
            <p:nvSpPr>
              <p:cNvPr id="805904" name="Freeform 16"/>
              <p:cNvSpPr>
                <a:spLocks/>
              </p:cNvSpPr>
              <p:nvPr/>
            </p:nvSpPr>
            <p:spPr bwMode="auto">
              <a:xfrm>
                <a:off x="2515" y="2487"/>
                <a:ext cx="115" cy="217"/>
              </a:xfrm>
              <a:custGeom>
                <a:avLst/>
                <a:gdLst>
                  <a:gd name="T0" fmla="*/ 112 w 115"/>
                  <a:gd name="T1" fmla="*/ 4 h 217"/>
                  <a:gd name="T2" fmla="*/ 104 w 115"/>
                  <a:gd name="T3" fmla="*/ 12 h 217"/>
                  <a:gd name="T4" fmla="*/ 96 w 115"/>
                  <a:gd name="T5" fmla="*/ 19 h 217"/>
                  <a:gd name="T6" fmla="*/ 87 w 115"/>
                  <a:gd name="T7" fmla="*/ 21 h 217"/>
                  <a:gd name="T8" fmla="*/ 75 w 115"/>
                  <a:gd name="T9" fmla="*/ 29 h 217"/>
                  <a:gd name="T10" fmla="*/ 62 w 115"/>
                  <a:gd name="T11" fmla="*/ 35 h 217"/>
                  <a:gd name="T12" fmla="*/ 48 w 115"/>
                  <a:gd name="T13" fmla="*/ 35 h 217"/>
                  <a:gd name="T14" fmla="*/ 33 w 115"/>
                  <a:gd name="T15" fmla="*/ 35 h 217"/>
                  <a:gd name="T16" fmla="*/ 0 w 115"/>
                  <a:gd name="T17" fmla="*/ 46 h 217"/>
                  <a:gd name="T18" fmla="*/ 0 w 115"/>
                  <a:gd name="T19" fmla="*/ 75 h 217"/>
                  <a:gd name="T20" fmla="*/ 0 w 115"/>
                  <a:gd name="T21" fmla="*/ 104 h 217"/>
                  <a:gd name="T22" fmla="*/ 0 w 115"/>
                  <a:gd name="T23" fmla="*/ 132 h 217"/>
                  <a:gd name="T24" fmla="*/ 0 w 115"/>
                  <a:gd name="T25" fmla="*/ 159 h 217"/>
                  <a:gd name="T26" fmla="*/ 23 w 115"/>
                  <a:gd name="T27" fmla="*/ 217 h 217"/>
                  <a:gd name="T28" fmla="*/ 54 w 115"/>
                  <a:gd name="T29" fmla="*/ 209 h 217"/>
                  <a:gd name="T30" fmla="*/ 48 w 115"/>
                  <a:gd name="T31" fmla="*/ 196 h 217"/>
                  <a:gd name="T32" fmla="*/ 44 w 115"/>
                  <a:gd name="T33" fmla="*/ 182 h 217"/>
                  <a:gd name="T34" fmla="*/ 39 w 115"/>
                  <a:gd name="T35" fmla="*/ 167 h 217"/>
                  <a:gd name="T36" fmla="*/ 35 w 115"/>
                  <a:gd name="T37" fmla="*/ 136 h 217"/>
                  <a:gd name="T38" fmla="*/ 44 w 115"/>
                  <a:gd name="T39" fmla="*/ 138 h 217"/>
                  <a:gd name="T40" fmla="*/ 48 w 115"/>
                  <a:gd name="T41" fmla="*/ 142 h 217"/>
                  <a:gd name="T42" fmla="*/ 48 w 115"/>
                  <a:gd name="T43" fmla="*/ 148 h 217"/>
                  <a:gd name="T44" fmla="*/ 46 w 115"/>
                  <a:gd name="T45" fmla="*/ 159 h 217"/>
                  <a:gd name="T46" fmla="*/ 54 w 115"/>
                  <a:gd name="T47" fmla="*/ 159 h 217"/>
                  <a:gd name="T48" fmla="*/ 58 w 115"/>
                  <a:gd name="T49" fmla="*/ 159 h 217"/>
                  <a:gd name="T50" fmla="*/ 58 w 115"/>
                  <a:gd name="T51" fmla="*/ 163 h 217"/>
                  <a:gd name="T52" fmla="*/ 58 w 115"/>
                  <a:gd name="T53" fmla="*/ 171 h 217"/>
                  <a:gd name="T54" fmla="*/ 89 w 115"/>
                  <a:gd name="T55" fmla="*/ 179 h 217"/>
                  <a:gd name="T56" fmla="*/ 83 w 115"/>
                  <a:gd name="T57" fmla="*/ 175 h 217"/>
                  <a:gd name="T58" fmla="*/ 81 w 115"/>
                  <a:gd name="T59" fmla="*/ 173 h 217"/>
                  <a:gd name="T60" fmla="*/ 87 w 115"/>
                  <a:gd name="T61" fmla="*/ 171 h 217"/>
                  <a:gd name="T62" fmla="*/ 92 w 115"/>
                  <a:gd name="T63" fmla="*/ 169 h 217"/>
                  <a:gd name="T64" fmla="*/ 92 w 115"/>
                  <a:gd name="T65" fmla="*/ 163 h 217"/>
                  <a:gd name="T66" fmla="*/ 92 w 115"/>
                  <a:gd name="T67" fmla="*/ 157 h 217"/>
                  <a:gd name="T68" fmla="*/ 92 w 115"/>
                  <a:gd name="T69" fmla="*/ 152 h 217"/>
                  <a:gd name="T70" fmla="*/ 81 w 115"/>
                  <a:gd name="T71" fmla="*/ 136 h 217"/>
                  <a:gd name="T72" fmla="*/ 75 w 115"/>
                  <a:gd name="T73" fmla="*/ 125 h 217"/>
                  <a:gd name="T74" fmla="*/ 66 w 115"/>
                  <a:gd name="T75" fmla="*/ 123 h 217"/>
                  <a:gd name="T76" fmla="*/ 60 w 115"/>
                  <a:gd name="T77" fmla="*/ 119 h 217"/>
                  <a:gd name="T78" fmla="*/ 58 w 115"/>
                  <a:gd name="T79" fmla="*/ 109 h 217"/>
                  <a:gd name="T80" fmla="*/ 69 w 115"/>
                  <a:gd name="T81" fmla="*/ 92 h 217"/>
                  <a:gd name="T82" fmla="*/ 81 w 115"/>
                  <a:gd name="T83" fmla="*/ 86 h 217"/>
                  <a:gd name="T84" fmla="*/ 81 w 115"/>
                  <a:gd name="T85" fmla="*/ 81 h 217"/>
                  <a:gd name="T86" fmla="*/ 79 w 115"/>
                  <a:gd name="T87" fmla="*/ 79 h 217"/>
                  <a:gd name="T88" fmla="*/ 75 w 115"/>
                  <a:gd name="T89" fmla="*/ 81 h 217"/>
                  <a:gd name="T90" fmla="*/ 58 w 115"/>
                  <a:gd name="T91" fmla="*/ 81 h 217"/>
                  <a:gd name="T92" fmla="*/ 46 w 115"/>
                  <a:gd name="T93" fmla="*/ 92 h 217"/>
                  <a:gd name="T94" fmla="*/ 39 w 115"/>
                  <a:gd name="T95" fmla="*/ 100 h 217"/>
                  <a:gd name="T96" fmla="*/ 35 w 115"/>
                  <a:gd name="T97" fmla="*/ 102 h 217"/>
                  <a:gd name="T98" fmla="*/ 31 w 115"/>
                  <a:gd name="T99" fmla="*/ 100 h 217"/>
                  <a:gd name="T100" fmla="*/ 23 w 115"/>
                  <a:gd name="T101" fmla="*/ 92 h 217"/>
                  <a:gd name="T102" fmla="*/ 23 w 115"/>
                  <a:gd name="T103" fmla="*/ 83 h 217"/>
                  <a:gd name="T104" fmla="*/ 23 w 115"/>
                  <a:gd name="T105" fmla="*/ 75 h 217"/>
                  <a:gd name="T106" fmla="*/ 23 w 115"/>
                  <a:gd name="T107" fmla="*/ 65 h 217"/>
                  <a:gd name="T108" fmla="*/ 23 w 115"/>
                  <a:gd name="T109" fmla="*/ 58 h 217"/>
                  <a:gd name="T110" fmla="*/ 92 w 115"/>
                  <a:gd name="T111" fmla="*/ 46 h 217"/>
                  <a:gd name="T112" fmla="*/ 110 w 115"/>
                  <a:gd name="T113" fmla="*/ 40 h 217"/>
                  <a:gd name="T114" fmla="*/ 115 w 115"/>
                  <a:gd name="T115" fmla="*/ 31 h 217"/>
                  <a:gd name="T116" fmla="*/ 115 w 115"/>
                  <a:gd name="T117" fmla="*/ 19 h 217"/>
                  <a:gd name="T118" fmla="*/ 115 w 115"/>
                  <a:gd name="T119" fmla="*/ 8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217"/>
                  <a:gd name="T182" fmla="*/ 115 w 115"/>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217">
                    <a:moveTo>
                      <a:pt x="115" y="0"/>
                    </a:moveTo>
                    <a:lnTo>
                      <a:pt x="112" y="4"/>
                    </a:lnTo>
                    <a:lnTo>
                      <a:pt x="108" y="8"/>
                    </a:lnTo>
                    <a:lnTo>
                      <a:pt x="104" y="12"/>
                    </a:lnTo>
                    <a:lnTo>
                      <a:pt x="100" y="15"/>
                    </a:lnTo>
                    <a:lnTo>
                      <a:pt x="96" y="19"/>
                    </a:lnTo>
                    <a:lnTo>
                      <a:pt x="92" y="21"/>
                    </a:lnTo>
                    <a:lnTo>
                      <a:pt x="87" y="21"/>
                    </a:lnTo>
                    <a:lnTo>
                      <a:pt x="81" y="23"/>
                    </a:lnTo>
                    <a:lnTo>
                      <a:pt x="75" y="29"/>
                    </a:lnTo>
                    <a:lnTo>
                      <a:pt x="68" y="31"/>
                    </a:lnTo>
                    <a:lnTo>
                      <a:pt x="62" y="35"/>
                    </a:lnTo>
                    <a:lnTo>
                      <a:pt x="54" y="35"/>
                    </a:lnTo>
                    <a:lnTo>
                      <a:pt x="48" y="35"/>
                    </a:lnTo>
                    <a:lnTo>
                      <a:pt x="41" y="35"/>
                    </a:lnTo>
                    <a:lnTo>
                      <a:pt x="33" y="35"/>
                    </a:lnTo>
                    <a:lnTo>
                      <a:pt x="23" y="35"/>
                    </a:lnTo>
                    <a:lnTo>
                      <a:pt x="0" y="46"/>
                    </a:lnTo>
                    <a:lnTo>
                      <a:pt x="0" y="60"/>
                    </a:lnTo>
                    <a:lnTo>
                      <a:pt x="0" y="75"/>
                    </a:lnTo>
                    <a:lnTo>
                      <a:pt x="0" y="88"/>
                    </a:lnTo>
                    <a:lnTo>
                      <a:pt x="0" y="104"/>
                    </a:lnTo>
                    <a:lnTo>
                      <a:pt x="0" y="117"/>
                    </a:lnTo>
                    <a:lnTo>
                      <a:pt x="0" y="132"/>
                    </a:lnTo>
                    <a:lnTo>
                      <a:pt x="0" y="146"/>
                    </a:lnTo>
                    <a:lnTo>
                      <a:pt x="0" y="159"/>
                    </a:lnTo>
                    <a:lnTo>
                      <a:pt x="23" y="182"/>
                    </a:lnTo>
                    <a:lnTo>
                      <a:pt x="23" y="217"/>
                    </a:lnTo>
                    <a:lnTo>
                      <a:pt x="58" y="217"/>
                    </a:lnTo>
                    <a:lnTo>
                      <a:pt x="54" y="209"/>
                    </a:lnTo>
                    <a:lnTo>
                      <a:pt x="52" y="203"/>
                    </a:lnTo>
                    <a:lnTo>
                      <a:pt x="48" y="196"/>
                    </a:lnTo>
                    <a:lnTo>
                      <a:pt x="46" y="188"/>
                    </a:lnTo>
                    <a:lnTo>
                      <a:pt x="44" y="182"/>
                    </a:lnTo>
                    <a:lnTo>
                      <a:pt x="41" y="175"/>
                    </a:lnTo>
                    <a:lnTo>
                      <a:pt x="39" y="167"/>
                    </a:lnTo>
                    <a:lnTo>
                      <a:pt x="35" y="159"/>
                    </a:lnTo>
                    <a:lnTo>
                      <a:pt x="35" y="136"/>
                    </a:lnTo>
                    <a:lnTo>
                      <a:pt x="41" y="138"/>
                    </a:lnTo>
                    <a:lnTo>
                      <a:pt x="44" y="138"/>
                    </a:lnTo>
                    <a:lnTo>
                      <a:pt x="46" y="140"/>
                    </a:lnTo>
                    <a:lnTo>
                      <a:pt x="48" y="142"/>
                    </a:lnTo>
                    <a:lnTo>
                      <a:pt x="48" y="144"/>
                    </a:lnTo>
                    <a:lnTo>
                      <a:pt x="48" y="148"/>
                    </a:lnTo>
                    <a:lnTo>
                      <a:pt x="46" y="154"/>
                    </a:lnTo>
                    <a:lnTo>
                      <a:pt x="46" y="159"/>
                    </a:lnTo>
                    <a:lnTo>
                      <a:pt x="52" y="159"/>
                    </a:lnTo>
                    <a:lnTo>
                      <a:pt x="54" y="159"/>
                    </a:lnTo>
                    <a:lnTo>
                      <a:pt x="56" y="159"/>
                    </a:lnTo>
                    <a:lnTo>
                      <a:pt x="58" y="159"/>
                    </a:lnTo>
                    <a:lnTo>
                      <a:pt x="58" y="161"/>
                    </a:lnTo>
                    <a:lnTo>
                      <a:pt x="58" y="163"/>
                    </a:lnTo>
                    <a:lnTo>
                      <a:pt x="58" y="167"/>
                    </a:lnTo>
                    <a:lnTo>
                      <a:pt x="58" y="171"/>
                    </a:lnTo>
                    <a:lnTo>
                      <a:pt x="92" y="182"/>
                    </a:lnTo>
                    <a:lnTo>
                      <a:pt x="89" y="179"/>
                    </a:lnTo>
                    <a:lnTo>
                      <a:pt x="85" y="177"/>
                    </a:lnTo>
                    <a:lnTo>
                      <a:pt x="83" y="175"/>
                    </a:lnTo>
                    <a:lnTo>
                      <a:pt x="81" y="173"/>
                    </a:lnTo>
                    <a:lnTo>
                      <a:pt x="83" y="171"/>
                    </a:lnTo>
                    <a:lnTo>
                      <a:pt x="87" y="171"/>
                    </a:lnTo>
                    <a:lnTo>
                      <a:pt x="92" y="171"/>
                    </a:lnTo>
                    <a:lnTo>
                      <a:pt x="92" y="169"/>
                    </a:lnTo>
                    <a:lnTo>
                      <a:pt x="92" y="165"/>
                    </a:lnTo>
                    <a:lnTo>
                      <a:pt x="92" y="163"/>
                    </a:lnTo>
                    <a:lnTo>
                      <a:pt x="92" y="159"/>
                    </a:lnTo>
                    <a:lnTo>
                      <a:pt x="92" y="157"/>
                    </a:lnTo>
                    <a:lnTo>
                      <a:pt x="92" y="154"/>
                    </a:lnTo>
                    <a:lnTo>
                      <a:pt x="92" y="152"/>
                    </a:lnTo>
                    <a:lnTo>
                      <a:pt x="92" y="148"/>
                    </a:lnTo>
                    <a:lnTo>
                      <a:pt x="81" y="136"/>
                    </a:lnTo>
                    <a:lnTo>
                      <a:pt x="81" y="127"/>
                    </a:lnTo>
                    <a:lnTo>
                      <a:pt x="75" y="125"/>
                    </a:lnTo>
                    <a:lnTo>
                      <a:pt x="69" y="125"/>
                    </a:lnTo>
                    <a:lnTo>
                      <a:pt x="66" y="123"/>
                    </a:lnTo>
                    <a:lnTo>
                      <a:pt x="62" y="121"/>
                    </a:lnTo>
                    <a:lnTo>
                      <a:pt x="60" y="119"/>
                    </a:lnTo>
                    <a:lnTo>
                      <a:pt x="60" y="113"/>
                    </a:lnTo>
                    <a:lnTo>
                      <a:pt x="58" y="109"/>
                    </a:lnTo>
                    <a:lnTo>
                      <a:pt x="58" y="104"/>
                    </a:lnTo>
                    <a:lnTo>
                      <a:pt x="69" y="92"/>
                    </a:lnTo>
                    <a:lnTo>
                      <a:pt x="81" y="92"/>
                    </a:lnTo>
                    <a:lnTo>
                      <a:pt x="81" y="86"/>
                    </a:lnTo>
                    <a:lnTo>
                      <a:pt x="81" y="83"/>
                    </a:lnTo>
                    <a:lnTo>
                      <a:pt x="81" y="81"/>
                    </a:lnTo>
                    <a:lnTo>
                      <a:pt x="79" y="79"/>
                    </a:lnTo>
                    <a:lnTo>
                      <a:pt x="77" y="79"/>
                    </a:lnTo>
                    <a:lnTo>
                      <a:pt x="75" y="81"/>
                    </a:lnTo>
                    <a:lnTo>
                      <a:pt x="69" y="81"/>
                    </a:lnTo>
                    <a:lnTo>
                      <a:pt x="58" y="81"/>
                    </a:lnTo>
                    <a:lnTo>
                      <a:pt x="58" y="92"/>
                    </a:lnTo>
                    <a:lnTo>
                      <a:pt x="46" y="92"/>
                    </a:lnTo>
                    <a:lnTo>
                      <a:pt x="43" y="96"/>
                    </a:lnTo>
                    <a:lnTo>
                      <a:pt x="39" y="100"/>
                    </a:lnTo>
                    <a:lnTo>
                      <a:pt x="37" y="102"/>
                    </a:lnTo>
                    <a:lnTo>
                      <a:pt x="35" y="102"/>
                    </a:lnTo>
                    <a:lnTo>
                      <a:pt x="33" y="102"/>
                    </a:lnTo>
                    <a:lnTo>
                      <a:pt x="31" y="100"/>
                    </a:lnTo>
                    <a:lnTo>
                      <a:pt x="29" y="96"/>
                    </a:lnTo>
                    <a:lnTo>
                      <a:pt x="23" y="92"/>
                    </a:lnTo>
                    <a:lnTo>
                      <a:pt x="23" y="86"/>
                    </a:lnTo>
                    <a:lnTo>
                      <a:pt x="23" y="83"/>
                    </a:lnTo>
                    <a:lnTo>
                      <a:pt x="23" y="79"/>
                    </a:lnTo>
                    <a:lnTo>
                      <a:pt x="23" y="75"/>
                    </a:lnTo>
                    <a:lnTo>
                      <a:pt x="23" y="69"/>
                    </a:lnTo>
                    <a:lnTo>
                      <a:pt x="23" y="65"/>
                    </a:lnTo>
                    <a:lnTo>
                      <a:pt x="23" y="62"/>
                    </a:lnTo>
                    <a:lnTo>
                      <a:pt x="23" y="58"/>
                    </a:lnTo>
                    <a:lnTo>
                      <a:pt x="81" y="58"/>
                    </a:lnTo>
                    <a:lnTo>
                      <a:pt x="92" y="46"/>
                    </a:lnTo>
                    <a:lnTo>
                      <a:pt x="104" y="46"/>
                    </a:lnTo>
                    <a:lnTo>
                      <a:pt x="110" y="40"/>
                    </a:lnTo>
                    <a:lnTo>
                      <a:pt x="114" y="35"/>
                    </a:lnTo>
                    <a:lnTo>
                      <a:pt x="115" y="31"/>
                    </a:lnTo>
                    <a:lnTo>
                      <a:pt x="115" y="25"/>
                    </a:lnTo>
                    <a:lnTo>
                      <a:pt x="115" y="19"/>
                    </a:lnTo>
                    <a:lnTo>
                      <a:pt x="115" y="14"/>
                    </a:lnTo>
                    <a:lnTo>
                      <a:pt x="115" y="8"/>
                    </a:lnTo>
                    <a:lnTo>
                      <a:pt x="115" y="0"/>
                    </a:lnTo>
                    <a:close/>
                  </a:path>
                </a:pathLst>
              </a:custGeom>
              <a:solidFill>
                <a:srgbClr val="C0C0C0"/>
              </a:solidFill>
              <a:ln w="9525">
                <a:noFill/>
                <a:round/>
                <a:headEnd/>
                <a:tailEnd/>
              </a:ln>
            </p:spPr>
            <p:txBody>
              <a:bodyPr/>
              <a:lstStyle/>
              <a:p>
                <a:pPr algn="l"/>
                <a:endParaRPr lang="en-US" sz="2000"/>
              </a:p>
            </p:txBody>
          </p:sp>
          <p:sp>
            <p:nvSpPr>
              <p:cNvPr id="805905" name="Freeform 17"/>
              <p:cNvSpPr>
                <a:spLocks/>
              </p:cNvSpPr>
              <p:nvPr/>
            </p:nvSpPr>
            <p:spPr bwMode="auto">
              <a:xfrm>
                <a:off x="2252" y="2750"/>
                <a:ext cx="206" cy="58"/>
              </a:xfrm>
              <a:custGeom>
                <a:avLst/>
                <a:gdLst>
                  <a:gd name="T0" fmla="*/ 23 w 206"/>
                  <a:gd name="T1" fmla="*/ 11 h 58"/>
                  <a:gd name="T2" fmla="*/ 12 w 206"/>
                  <a:gd name="T3" fmla="*/ 11 h 58"/>
                  <a:gd name="T4" fmla="*/ 12 w 206"/>
                  <a:gd name="T5" fmla="*/ 23 h 58"/>
                  <a:gd name="T6" fmla="*/ 0 w 206"/>
                  <a:gd name="T7" fmla="*/ 23 h 58"/>
                  <a:gd name="T8" fmla="*/ 0 w 206"/>
                  <a:gd name="T9" fmla="*/ 46 h 58"/>
                  <a:gd name="T10" fmla="*/ 12 w 206"/>
                  <a:gd name="T11" fmla="*/ 46 h 58"/>
                  <a:gd name="T12" fmla="*/ 12 w 206"/>
                  <a:gd name="T13" fmla="*/ 58 h 58"/>
                  <a:gd name="T14" fmla="*/ 16 w 206"/>
                  <a:gd name="T15" fmla="*/ 58 h 58"/>
                  <a:gd name="T16" fmla="*/ 20 w 206"/>
                  <a:gd name="T17" fmla="*/ 58 h 58"/>
                  <a:gd name="T18" fmla="*/ 23 w 206"/>
                  <a:gd name="T19" fmla="*/ 58 h 58"/>
                  <a:gd name="T20" fmla="*/ 29 w 206"/>
                  <a:gd name="T21" fmla="*/ 58 h 58"/>
                  <a:gd name="T22" fmla="*/ 33 w 206"/>
                  <a:gd name="T23" fmla="*/ 58 h 58"/>
                  <a:gd name="T24" fmla="*/ 37 w 206"/>
                  <a:gd name="T25" fmla="*/ 58 h 58"/>
                  <a:gd name="T26" fmla="*/ 41 w 206"/>
                  <a:gd name="T27" fmla="*/ 58 h 58"/>
                  <a:gd name="T28" fmla="*/ 46 w 206"/>
                  <a:gd name="T29" fmla="*/ 58 h 58"/>
                  <a:gd name="T30" fmla="*/ 50 w 206"/>
                  <a:gd name="T31" fmla="*/ 54 h 58"/>
                  <a:gd name="T32" fmla="*/ 54 w 206"/>
                  <a:gd name="T33" fmla="*/ 50 h 58"/>
                  <a:gd name="T34" fmla="*/ 58 w 206"/>
                  <a:gd name="T35" fmla="*/ 48 h 58"/>
                  <a:gd name="T36" fmla="*/ 62 w 206"/>
                  <a:gd name="T37" fmla="*/ 46 h 58"/>
                  <a:gd name="T38" fmla="*/ 66 w 206"/>
                  <a:gd name="T39" fmla="*/ 46 h 58"/>
                  <a:gd name="T40" fmla="*/ 69 w 206"/>
                  <a:gd name="T41" fmla="*/ 46 h 58"/>
                  <a:gd name="T42" fmla="*/ 73 w 206"/>
                  <a:gd name="T43" fmla="*/ 46 h 58"/>
                  <a:gd name="T44" fmla="*/ 81 w 206"/>
                  <a:gd name="T45" fmla="*/ 46 h 58"/>
                  <a:gd name="T46" fmla="*/ 206 w 206"/>
                  <a:gd name="T47" fmla="*/ 46 h 58"/>
                  <a:gd name="T48" fmla="*/ 206 w 206"/>
                  <a:gd name="T49" fmla="*/ 23 h 58"/>
                  <a:gd name="T50" fmla="*/ 160 w 206"/>
                  <a:gd name="T51" fmla="*/ 23 h 58"/>
                  <a:gd name="T52" fmla="*/ 160 w 206"/>
                  <a:gd name="T53" fmla="*/ 11 h 58"/>
                  <a:gd name="T54" fmla="*/ 148 w 206"/>
                  <a:gd name="T55" fmla="*/ 0 h 58"/>
                  <a:gd name="T56" fmla="*/ 142 w 206"/>
                  <a:gd name="T57" fmla="*/ 0 h 58"/>
                  <a:gd name="T58" fmla="*/ 137 w 206"/>
                  <a:gd name="T59" fmla="*/ 0 h 58"/>
                  <a:gd name="T60" fmla="*/ 131 w 206"/>
                  <a:gd name="T61" fmla="*/ 0 h 58"/>
                  <a:gd name="T62" fmla="*/ 127 w 206"/>
                  <a:gd name="T63" fmla="*/ 0 h 58"/>
                  <a:gd name="T64" fmla="*/ 121 w 206"/>
                  <a:gd name="T65" fmla="*/ 0 h 58"/>
                  <a:gd name="T66" fmla="*/ 116 w 206"/>
                  <a:gd name="T67" fmla="*/ 0 h 58"/>
                  <a:gd name="T68" fmla="*/ 110 w 206"/>
                  <a:gd name="T69" fmla="*/ 0 h 58"/>
                  <a:gd name="T70" fmla="*/ 104 w 206"/>
                  <a:gd name="T71" fmla="*/ 0 h 58"/>
                  <a:gd name="T72" fmla="*/ 104 w 206"/>
                  <a:gd name="T73" fmla="*/ 6 h 58"/>
                  <a:gd name="T74" fmla="*/ 104 w 206"/>
                  <a:gd name="T75" fmla="*/ 8 h 58"/>
                  <a:gd name="T76" fmla="*/ 104 w 206"/>
                  <a:gd name="T77" fmla="*/ 11 h 58"/>
                  <a:gd name="T78" fmla="*/ 104 w 206"/>
                  <a:gd name="T79" fmla="*/ 11 h 58"/>
                  <a:gd name="T80" fmla="*/ 102 w 206"/>
                  <a:gd name="T81" fmla="*/ 11 h 58"/>
                  <a:gd name="T82" fmla="*/ 100 w 206"/>
                  <a:gd name="T83" fmla="*/ 11 h 58"/>
                  <a:gd name="T84" fmla="*/ 96 w 206"/>
                  <a:gd name="T85" fmla="*/ 11 h 58"/>
                  <a:gd name="T86" fmla="*/ 93 w 206"/>
                  <a:gd name="T87" fmla="*/ 11 h 58"/>
                  <a:gd name="T88" fmla="*/ 93 w 206"/>
                  <a:gd name="T89" fmla="*/ 23 h 58"/>
                  <a:gd name="T90" fmla="*/ 87 w 206"/>
                  <a:gd name="T91" fmla="*/ 23 h 58"/>
                  <a:gd name="T92" fmla="*/ 83 w 206"/>
                  <a:gd name="T93" fmla="*/ 23 h 58"/>
                  <a:gd name="T94" fmla="*/ 79 w 206"/>
                  <a:gd name="T95" fmla="*/ 23 h 58"/>
                  <a:gd name="T96" fmla="*/ 75 w 206"/>
                  <a:gd name="T97" fmla="*/ 23 h 58"/>
                  <a:gd name="T98" fmla="*/ 69 w 206"/>
                  <a:gd name="T99" fmla="*/ 23 h 58"/>
                  <a:gd name="T100" fmla="*/ 66 w 206"/>
                  <a:gd name="T101" fmla="*/ 23 h 58"/>
                  <a:gd name="T102" fmla="*/ 62 w 206"/>
                  <a:gd name="T103" fmla="*/ 23 h 58"/>
                  <a:gd name="T104" fmla="*/ 58 w 206"/>
                  <a:gd name="T105" fmla="*/ 23 h 58"/>
                  <a:gd name="T106" fmla="*/ 58 w 206"/>
                  <a:gd name="T107" fmla="*/ 11 h 58"/>
                  <a:gd name="T108" fmla="*/ 52 w 206"/>
                  <a:gd name="T109" fmla="*/ 11 h 58"/>
                  <a:gd name="T110" fmla="*/ 48 w 206"/>
                  <a:gd name="T111" fmla="*/ 11 h 58"/>
                  <a:gd name="T112" fmla="*/ 45 w 206"/>
                  <a:gd name="T113" fmla="*/ 11 h 58"/>
                  <a:gd name="T114" fmla="*/ 41 w 206"/>
                  <a:gd name="T115" fmla="*/ 11 h 58"/>
                  <a:gd name="T116" fmla="*/ 35 w 206"/>
                  <a:gd name="T117" fmla="*/ 11 h 58"/>
                  <a:gd name="T118" fmla="*/ 31 w 206"/>
                  <a:gd name="T119" fmla="*/ 11 h 58"/>
                  <a:gd name="T120" fmla="*/ 27 w 206"/>
                  <a:gd name="T121" fmla="*/ 11 h 58"/>
                  <a:gd name="T122" fmla="*/ 23 w 206"/>
                  <a:gd name="T123" fmla="*/ 11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58"/>
                  <a:gd name="T188" fmla="*/ 206 w 206"/>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58">
                    <a:moveTo>
                      <a:pt x="23" y="11"/>
                    </a:moveTo>
                    <a:lnTo>
                      <a:pt x="12" y="11"/>
                    </a:lnTo>
                    <a:lnTo>
                      <a:pt x="12" y="23"/>
                    </a:lnTo>
                    <a:lnTo>
                      <a:pt x="0" y="23"/>
                    </a:lnTo>
                    <a:lnTo>
                      <a:pt x="0" y="46"/>
                    </a:lnTo>
                    <a:lnTo>
                      <a:pt x="12" y="46"/>
                    </a:lnTo>
                    <a:lnTo>
                      <a:pt x="12" y="58"/>
                    </a:lnTo>
                    <a:lnTo>
                      <a:pt x="16" y="58"/>
                    </a:lnTo>
                    <a:lnTo>
                      <a:pt x="20" y="58"/>
                    </a:lnTo>
                    <a:lnTo>
                      <a:pt x="23" y="58"/>
                    </a:lnTo>
                    <a:lnTo>
                      <a:pt x="29" y="58"/>
                    </a:lnTo>
                    <a:lnTo>
                      <a:pt x="33" y="58"/>
                    </a:lnTo>
                    <a:lnTo>
                      <a:pt x="37" y="58"/>
                    </a:lnTo>
                    <a:lnTo>
                      <a:pt x="41" y="58"/>
                    </a:lnTo>
                    <a:lnTo>
                      <a:pt x="46" y="58"/>
                    </a:lnTo>
                    <a:lnTo>
                      <a:pt x="50" y="54"/>
                    </a:lnTo>
                    <a:lnTo>
                      <a:pt x="54" y="50"/>
                    </a:lnTo>
                    <a:lnTo>
                      <a:pt x="58" y="48"/>
                    </a:lnTo>
                    <a:lnTo>
                      <a:pt x="62" y="46"/>
                    </a:lnTo>
                    <a:lnTo>
                      <a:pt x="66" y="46"/>
                    </a:lnTo>
                    <a:lnTo>
                      <a:pt x="69" y="46"/>
                    </a:lnTo>
                    <a:lnTo>
                      <a:pt x="73" y="46"/>
                    </a:lnTo>
                    <a:lnTo>
                      <a:pt x="81" y="46"/>
                    </a:lnTo>
                    <a:lnTo>
                      <a:pt x="206" y="46"/>
                    </a:lnTo>
                    <a:lnTo>
                      <a:pt x="206" y="23"/>
                    </a:lnTo>
                    <a:lnTo>
                      <a:pt x="160" y="23"/>
                    </a:lnTo>
                    <a:lnTo>
                      <a:pt x="160" y="11"/>
                    </a:lnTo>
                    <a:lnTo>
                      <a:pt x="148" y="0"/>
                    </a:lnTo>
                    <a:lnTo>
                      <a:pt x="142" y="0"/>
                    </a:lnTo>
                    <a:lnTo>
                      <a:pt x="137" y="0"/>
                    </a:lnTo>
                    <a:lnTo>
                      <a:pt x="131" y="0"/>
                    </a:lnTo>
                    <a:lnTo>
                      <a:pt x="127" y="0"/>
                    </a:lnTo>
                    <a:lnTo>
                      <a:pt x="121" y="0"/>
                    </a:lnTo>
                    <a:lnTo>
                      <a:pt x="116" y="0"/>
                    </a:lnTo>
                    <a:lnTo>
                      <a:pt x="110" y="0"/>
                    </a:lnTo>
                    <a:lnTo>
                      <a:pt x="104" y="0"/>
                    </a:lnTo>
                    <a:lnTo>
                      <a:pt x="104" y="6"/>
                    </a:lnTo>
                    <a:lnTo>
                      <a:pt x="104" y="8"/>
                    </a:lnTo>
                    <a:lnTo>
                      <a:pt x="104" y="11"/>
                    </a:lnTo>
                    <a:lnTo>
                      <a:pt x="102" y="11"/>
                    </a:lnTo>
                    <a:lnTo>
                      <a:pt x="100" y="11"/>
                    </a:lnTo>
                    <a:lnTo>
                      <a:pt x="96" y="11"/>
                    </a:lnTo>
                    <a:lnTo>
                      <a:pt x="93" y="11"/>
                    </a:lnTo>
                    <a:lnTo>
                      <a:pt x="93" y="23"/>
                    </a:lnTo>
                    <a:lnTo>
                      <a:pt x="87" y="23"/>
                    </a:lnTo>
                    <a:lnTo>
                      <a:pt x="83" y="23"/>
                    </a:lnTo>
                    <a:lnTo>
                      <a:pt x="79" y="23"/>
                    </a:lnTo>
                    <a:lnTo>
                      <a:pt x="75" y="23"/>
                    </a:lnTo>
                    <a:lnTo>
                      <a:pt x="69" y="23"/>
                    </a:lnTo>
                    <a:lnTo>
                      <a:pt x="66" y="23"/>
                    </a:lnTo>
                    <a:lnTo>
                      <a:pt x="62" y="23"/>
                    </a:lnTo>
                    <a:lnTo>
                      <a:pt x="58" y="23"/>
                    </a:lnTo>
                    <a:lnTo>
                      <a:pt x="58" y="11"/>
                    </a:lnTo>
                    <a:lnTo>
                      <a:pt x="52" y="11"/>
                    </a:lnTo>
                    <a:lnTo>
                      <a:pt x="48" y="11"/>
                    </a:lnTo>
                    <a:lnTo>
                      <a:pt x="45" y="11"/>
                    </a:lnTo>
                    <a:lnTo>
                      <a:pt x="41" y="11"/>
                    </a:lnTo>
                    <a:lnTo>
                      <a:pt x="35" y="11"/>
                    </a:lnTo>
                    <a:lnTo>
                      <a:pt x="31" y="11"/>
                    </a:lnTo>
                    <a:lnTo>
                      <a:pt x="27" y="11"/>
                    </a:lnTo>
                    <a:lnTo>
                      <a:pt x="23" y="11"/>
                    </a:lnTo>
                    <a:close/>
                  </a:path>
                </a:pathLst>
              </a:custGeom>
              <a:solidFill>
                <a:srgbClr val="C0C0C0"/>
              </a:solidFill>
              <a:ln w="9525">
                <a:noFill/>
                <a:round/>
                <a:headEnd/>
                <a:tailEnd/>
              </a:ln>
            </p:spPr>
            <p:txBody>
              <a:bodyPr/>
              <a:lstStyle/>
              <a:p>
                <a:pPr algn="l"/>
                <a:endParaRPr lang="en-US" sz="2000"/>
              </a:p>
            </p:txBody>
          </p:sp>
          <p:sp>
            <p:nvSpPr>
              <p:cNvPr id="805906" name="Freeform 18"/>
              <p:cNvSpPr>
                <a:spLocks noEditPoints="1"/>
              </p:cNvSpPr>
              <p:nvPr/>
            </p:nvSpPr>
            <p:spPr bwMode="auto">
              <a:xfrm>
                <a:off x="2469" y="2623"/>
                <a:ext cx="390" cy="186"/>
              </a:xfrm>
              <a:custGeom>
                <a:avLst/>
                <a:gdLst>
                  <a:gd name="T0" fmla="*/ 73 w 390"/>
                  <a:gd name="T1" fmla="*/ 138 h 186"/>
                  <a:gd name="T2" fmla="*/ 67 w 390"/>
                  <a:gd name="T3" fmla="*/ 140 h 186"/>
                  <a:gd name="T4" fmla="*/ 58 w 390"/>
                  <a:gd name="T5" fmla="*/ 150 h 186"/>
                  <a:gd name="T6" fmla="*/ 2 w 390"/>
                  <a:gd name="T7" fmla="*/ 163 h 186"/>
                  <a:gd name="T8" fmla="*/ 14 w 390"/>
                  <a:gd name="T9" fmla="*/ 173 h 186"/>
                  <a:gd name="T10" fmla="*/ 35 w 390"/>
                  <a:gd name="T11" fmla="*/ 173 h 186"/>
                  <a:gd name="T12" fmla="*/ 48 w 390"/>
                  <a:gd name="T13" fmla="*/ 163 h 186"/>
                  <a:gd name="T14" fmla="*/ 58 w 390"/>
                  <a:gd name="T15" fmla="*/ 161 h 186"/>
                  <a:gd name="T16" fmla="*/ 92 w 390"/>
                  <a:gd name="T17" fmla="*/ 150 h 186"/>
                  <a:gd name="T18" fmla="*/ 92 w 390"/>
                  <a:gd name="T19" fmla="*/ 140 h 186"/>
                  <a:gd name="T20" fmla="*/ 89 w 390"/>
                  <a:gd name="T21" fmla="*/ 138 h 186"/>
                  <a:gd name="T22" fmla="*/ 219 w 390"/>
                  <a:gd name="T23" fmla="*/ 104 h 186"/>
                  <a:gd name="T24" fmla="*/ 171 w 390"/>
                  <a:gd name="T25" fmla="*/ 125 h 186"/>
                  <a:gd name="T26" fmla="*/ 150 w 390"/>
                  <a:gd name="T27" fmla="*/ 129 h 186"/>
                  <a:gd name="T28" fmla="*/ 127 w 390"/>
                  <a:gd name="T29" fmla="*/ 127 h 186"/>
                  <a:gd name="T30" fmla="*/ 104 w 390"/>
                  <a:gd name="T31" fmla="*/ 150 h 186"/>
                  <a:gd name="T32" fmla="*/ 129 w 390"/>
                  <a:gd name="T33" fmla="*/ 150 h 186"/>
                  <a:gd name="T34" fmla="*/ 152 w 390"/>
                  <a:gd name="T35" fmla="*/ 144 h 186"/>
                  <a:gd name="T36" fmla="*/ 179 w 390"/>
                  <a:gd name="T37" fmla="*/ 137 h 186"/>
                  <a:gd name="T38" fmla="*/ 200 w 390"/>
                  <a:gd name="T39" fmla="*/ 123 h 186"/>
                  <a:gd name="T40" fmla="*/ 219 w 390"/>
                  <a:gd name="T41" fmla="*/ 104 h 186"/>
                  <a:gd name="T42" fmla="*/ 323 w 390"/>
                  <a:gd name="T43" fmla="*/ 60 h 186"/>
                  <a:gd name="T44" fmla="*/ 313 w 390"/>
                  <a:gd name="T45" fmla="*/ 66 h 186"/>
                  <a:gd name="T46" fmla="*/ 311 w 390"/>
                  <a:gd name="T47" fmla="*/ 81 h 186"/>
                  <a:gd name="T48" fmla="*/ 309 w 390"/>
                  <a:gd name="T49" fmla="*/ 92 h 186"/>
                  <a:gd name="T50" fmla="*/ 313 w 390"/>
                  <a:gd name="T51" fmla="*/ 85 h 186"/>
                  <a:gd name="T52" fmla="*/ 323 w 390"/>
                  <a:gd name="T53" fmla="*/ 69 h 186"/>
                  <a:gd name="T54" fmla="*/ 378 w 390"/>
                  <a:gd name="T55" fmla="*/ 12 h 186"/>
                  <a:gd name="T56" fmla="*/ 371 w 390"/>
                  <a:gd name="T57" fmla="*/ 23 h 186"/>
                  <a:gd name="T58" fmla="*/ 369 w 390"/>
                  <a:gd name="T59" fmla="*/ 27 h 186"/>
                  <a:gd name="T60" fmla="*/ 378 w 390"/>
                  <a:gd name="T61" fmla="*/ 35 h 186"/>
                  <a:gd name="T62" fmla="*/ 378 w 390"/>
                  <a:gd name="T63" fmla="*/ 46 h 186"/>
                  <a:gd name="T64" fmla="*/ 382 w 390"/>
                  <a:gd name="T65" fmla="*/ 39 h 186"/>
                  <a:gd name="T66" fmla="*/ 390 w 390"/>
                  <a:gd name="T67" fmla="*/ 33 h 186"/>
                  <a:gd name="T68" fmla="*/ 390 w 390"/>
                  <a:gd name="T69" fmla="*/ 23 h 186"/>
                  <a:gd name="T70" fmla="*/ 390 w 390"/>
                  <a:gd name="T71" fmla="*/ 16 h 186"/>
                  <a:gd name="T72" fmla="*/ 138 w 390"/>
                  <a:gd name="T73" fmla="*/ 173 h 186"/>
                  <a:gd name="T74" fmla="*/ 123 w 390"/>
                  <a:gd name="T75" fmla="*/ 163 h 186"/>
                  <a:gd name="T76" fmla="*/ 106 w 390"/>
                  <a:gd name="T77" fmla="*/ 161 h 186"/>
                  <a:gd name="T78" fmla="*/ 89 w 390"/>
                  <a:gd name="T79" fmla="*/ 167 h 186"/>
                  <a:gd name="T80" fmla="*/ 81 w 390"/>
                  <a:gd name="T81" fmla="*/ 173 h 186"/>
                  <a:gd name="T82" fmla="*/ 89 w 390"/>
                  <a:gd name="T83" fmla="*/ 181 h 186"/>
                  <a:gd name="T84" fmla="*/ 108 w 390"/>
                  <a:gd name="T85" fmla="*/ 185 h 186"/>
                  <a:gd name="T86" fmla="*/ 123 w 390"/>
                  <a:gd name="T87" fmla="*/ 185 h 186"/>
                  <a:gd name="T88" fmla="*/ 138 w 390"/>
                  <a:gd name="T89" fmla="*/ 173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86"/>
                  <a:gd name="T137" fmla="*/ 390 w 39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86">
                    <a:moveTo>
                      <a:pt x="81" y="138"/>
                    </a:moveTo>
                    <a:lnTo>
                      <a:pt x="75" y="138"/>
                    </a:lnTo>
                    <a:lnTo>
                      <a:pt x="73" y="138"/>
                    </a:lnTo>
                    <a:lnTo>
                      <a:pt x="69" y="138"/>
                    </a:lnTo>
                    <a:lnTo>
                      <a:pt x="67" y="140"/>
                    </a:lnTo>
                    <a:lnTo>
                      <a:pt x="66" y="144"/>
                    </a:lnTo>
                    <a:lnTo>
                      <a:pt x="62" y="146"/>
                    </a:lnTo>
                    <a:lnTo>
                      <a:pt x="58" y="150"/>
                    </a:lnTo>
                    <a:lnTo>
                      <a:pt x="0" y="150"/>
                    </a:lnTo>
                    <a:lnTo>
                      <a:pt x="2" y="158"/>
                    </a:lnTo>
                    <a:lnTo>
                      <a:pt x="2" y="163"/>
                    </a:lnTo>
                    <a:lnTo>
                      <a:pt x="4" y="167"/>
                    </a:lnTo>
                    <a:lnTo>
                      <a:pt x="8" y="171"/>
                    </a:lnTo>
                    <a:lnTo>
                      <a:pt x="14" y="173"/>
                    </a:lnTo>
                    <a:lnTo>
                      <a:pt x="19" y="173"/>
                    </a:lnTo>
                    <a:lnTo>
                      <a:pt x="27" y="173"/>
                    </a:lnTo>
                    <a:lnTo>
                      <a:pt x="35" y="173"/>
                    </a:lnTo>
                    <a:lnTo>
                      <a:pt x="41" y="169"/>
                    </a:lnTo>
                    <a:lnTo>
                      <a:pt x="44" y="165"/>
                    </a:lnTo>
                    <a:lnTo>
                      <a:pt x="48" y="163"/>
                    </a:lnTo>
                    <a:lnTo>
                      <a:pt x="50" y="161"/>
                    </a:lnTo>
                    <a:lnTo>
                      <a:pt x="54" y="161"/>
                    </a:lnTo>
                    <a:lnTo>
                      <a:pt x="58" y="161"/>
                    </a:lnTo>
                    <a:lnTo>
                      <a:pt x="64" y="161"/>
                    </a:lnTo>
                    <a:lnTo>
                      <a:pt x="69" y="161"/>
                    </a:lnTo>
                    <a:lnTo>
                      <a:pt x="92" y="150"/>
                    </a:lnTo>
                    <a:lnTo>
                      <a:pt x="92" y="146"/>
                    </a:lnTo>
                    <a:lnTo>
                      <a:pt x="92" y="142"/>
                    </a:lnTo>
                    <a:lnTo>
                      <a:pt x="92" y="140"/>
                    </a:lnTo>
                    <a:lnTo>
                      <a:pt x="92" y="138"/>
                    </a:lnTo>
                    <a:lnTo>
                      <a:pt x="90" y="138"/>
                    </a:lnTo>
                    <a:lnTo>
                      <a:pt x="89" y="138"/>
                    </a:lnTo>
                    <a:lnTo>
                      <a:pt x="87" y="138"/>
                    </a:lnTo>
                    <a:lnTo>
                      <a:pt x="81" y="138"/>
                    </a:lnTo>
                    <a:close/>
                    <a:moveTo>
                      <a:pt x="219" y="104"/>
                    </a:moveTo>
                    <a:lnTo>
                      <a:pt x="185" y="115"/>
                    </a:lnTo>
                    <a:lnTo>
                      <a:pt x="179" y="121"/>
                    </a:lnTo>
                    <a:lnTo>
                      <a:pt x="171" y="125"/>
                    </a:lnTo>
                    <a:lnTo>
                      <a:pt x="165" y="127"/>
                    </a:lnTo>
                    <a:lnTo>
                      <a:pt x="158" y="129"/>
                    </a:lnTo>
                    <a:lnTo>
                      <a:pt x="150" y="129"/>
                    </a:lnTo>
                    <a:lnTo>
                      <a:pt x="142" y="129"/>
                    </a:lnTo>
                    <a:lnTo>
                      <a:pt x="135" y="127"/>
                    </a:lnTo>
                    <a:lnTo>
                      <a:pt x="127" y="127"/>
                    </a:lnTo>
                    <a:lnTo>
                      <a:pt x="92" y="138"/>
                    </a:lnTo>
                    <a:lnTo>
                      <a:pt x="92" y="150"/>
                    </a:lnTo>
                    <a:lnTo>
                      <a:pt x="104" y="150"/>
                    </a:lnTo>
                    <a:lnTo>
                      <a:pt x="112" y="150"/>
                    </a:lnTo>
                    <a:lnTo>
                      <a:pt x="121" y="150"/>
                    </a:lnTo>
                    <a:lnTo>
                      <a:pt x="129" y="150"/>
                    </a:lnTo>
                    <a:lnTo>
                      <a:pt x="135" y="148"/>
                    </a:lnTo>
                    <a:lnTo>
                      <a:pt x="142" y="146"/>
                    </a:lnTo>
                    <a:lnTo>
                      <a:pt x="152" y="144"/>
                    </a:lnTo>
                    <a:lnTo>
                      <a:pt x="161" y="138"/>
                    </a:lnTo>
                    <a:lnTo>
                      <a:pt x="171" y="138"/>
                    </a:lnTo>
                    <a:lnTo>
                      <a:pt x="179" y="137"/>
                    </a:lnTo>
                    <a:lnTo>
                      <a:pt x="186" y="133"/>
                    </a:lnTo>
                    <a:lnTo>
                      <a:pt x="194" y="129"/>
                    </a:lnTo>
                    <a:lnTo>
                      <a:pt x="200" y="123"/>
                    </a:lnTo>
                    <a:lnTo>
                      <a:pt x="206" y="117"/>
                    </a:lnTo>
                    <a:lnTo>
                      <a:pt x="213" y="112"/>
                    </a:lnTo>
                    <a:lnTo>
                      <a:pt x="219" y="104"/>
                    </a:lnTo>
                    <a:close/>
                    <a:moveTo>
                      <a:pt x="334" y="58"/>
                    </a:moveTo>
                    <a:lnTo>
                      <a:pt x="327" y="58"/>
                    </a:lnTo>
                    <a:lnTo>
                      <a:pt x="323" y="60"/>
                    </a:lnTo>
                    <a:lnTo>
                      <a:pt x="319" y="60"/>
                    </a:lnTo>
                    <a:lnTo>
                      <a:pt x="315" y="62"/>
                    </a:lnTo>
                    <a:lnTo>
                      <a:pt x="313" y="66"/>
                    </a:lnTo>
                    <a:lnTo>
                      <a:pt x="311" y="69"/>
                    </a:lnTo>
                    <a:lnTo>
                      <a:pt x="311" y="75"/>
                    </a:lnTo>
                    <a:lnTo>
                      <a:pt x="311" y="81"/>
                    </a:lnTo>
                    <a:lnTo>
                      <a:pt x="311" y="89"/>
                    </a:lnTo>
                    <a:lnTo>
                      <a:pt x="309" y="92"/>
                    </a:lnTo>
                    <a:lnTo>
                      <a:pt x="311" y="91"/>
                    </a:lnTo>
                    <a:lnTo>
                      <a:pt x="311" y="89"/>
                    </a:lnTo>
                    <a:lnTo>
                      <a:pt x="313" y="85"/>
                    </a:lnTo>
                    <a:lnTo>
                      <a:pt x="317" y="83"/>
                    </a:lnTo>
                    <a:lnTo>
                      <a:pt x="323" y="81"/>
                    </a:lnTo>
                    <a:lnTo>
                      <a:pt x="323" y="69"/>
                    </a:lnTo>
                    <a:lnTo>
                      <a:pt x="334" y="58"/>
                    </a:lnTo>
                    <a:close/>
                    <a:moveTo>
                      <a:pt x="378" y="0"/>
                    </a:moveTo>
                    <a:lnTo>
                      <a:pt x="378" y="12"/>
                    </a:lnTo>
                    <a:lnTo>
                      <a:pt x="378" y="23"/>
                    </a:lnTo>
                    <a:lnTo>
                      <a:pt x="373" y="23"/>
                    </a:lnTo>
                    <a:lnTo>
                      <a:pt x="371" y="23"/>
                    </a:lnTo>
                    <a:lnTo>
                      <a:pt x="369" y="25"/>
                    </a:lnTo>
                    <a:lnTo>
                      <a:pt x="367" y="25"/>
                    </a:lnTo>
                    <a:lnTo>
                      <a:pt x="369" y="27"/>
                    </a:lnTo>
                    <a:lnTo>
                      <a:pt x="371" y="29"/>
                    </a:lnTo>
                    <a:lnTo>
                      <a:pt x="375" y="31"/>
                    </a:lnTo>
                    <a:lnTo>
                      <a:pt x="378" y="35"/>
                    </a:lnTo>
                    <a:lnTo>
                      <a:pt x="378" y="43"/>
                    </a:lnTo>
                    <a:lnTo>
                      <a:pt x="378" y="46"/>
                    </a:lnTo>
                    <a:lnTo>
                      <a:pt x="378" y="44"/>
                    </a:lnTo>
                    <a:lnTo>
                      <a:pt x="380" y="43"/>
                    </a:lnTo>
                    <a:lnTo>
                      <a:pt x="382" y="39"/>
                    </a:lnTo>
                    <a:lnTo>
                      <a:pt x="386" y="37"/>
                    </a:lnTo>
                    <a:lnTo>
                      <a:pt x="390" y="35"/>
                    </a:lnTo>
                    <a:lnTo>
                      <a:pt x="390" y="33"/>
                    </a:lnTo>
                    <a:lnTo>
                      <a:pt x="390" y="29"/>
                    </a:lnTo>
                    <a:lnTo>
                      <a:pt x="390" y="27"/>
                    </a:lnTo>
                    <a:lnTo>
                      <a:pt x="390" y="23"/>
                    </a:lnTo>
                    <a:lnTo>
                      <a:pt x="390" y="21"/>
                    </a:lnTo>
                    <a:lnTo>
                      <a:pt x="390" y="18"/>
                    </a:lnTo>
                    <a:lnTo>
                      <a:pt x="390" y="16"/>
                    </a:lnTo>
                    <a:lnTo>
                      <a:pt x="390" y="12"/>
                    </a:lnTo>
                    <a:lnTo>
                      <a:pt x="378" y="0"/>
                    </a:lnTo>
                    <a:close/>
                    <a:moveTo>
                      <a:pt x="138" y="173"/>
                    </a:moveTo>
                    <a:lnTo>
                      <a:pt x="133" y="169"/>
                    </a:lnTo>
                    <a:lnTo>
                      <a:pt x="127" y="165"/>
                    </a:lnTo>
                    <a:lnTo>
                      <a:pt x="123" y="163"/>
                    </a:lnTo>
                    <a:lnTo>
                      <a:pt x="117" y="161"/>
                    </a:lnTo>
                    <a:lnTo>
                      <a:pt x="112" y="161"/>
                    </a:lnTo>
                    <a:lnTo>
                      <a:pt x="106" y="161"/>
                    </a:lnTo>
                    <a:lnTo>
                      <a:pt x="100" y="161"/>
                    </a:lnTo>
                    <a:lnTo>
                      <a:pt x="92" y="161"/>
                    </a:lnTo>
                    <a:lnTo>
                      <a:pt x="89" y="167"/>
                    </a:lnTo>
                    <a:lnTo>
                      <a:pt x="85" y="169"/>
                    </a:lnTo>
                    <a:lnTo>
                      <a:pt x="83" y="171"/>
                    </a:lnTo>
                    <a:lnTo>
                      <a:pt x="81" y="173"/>
                    </a:lnTo>
                    <a:lnTo>
                      <a:pt x="83" y="175"/>
                    </a:lnTo>
                    <a:lnTo>
                      <a:pt x="85" y="177"/>
                    </a:lnTo>
                    <a:lnTo>
                      <a:pt x="89" y="181"/>
                    </a:lnTo>
                    <a:lnTo>
                      <a:pt x="92" y="185"/>
                    </a:lnTo>
                    <a:lnTo>
                      <a:pt x="100" y="185"/>
                    </a:lnTo>
                    <a:lnTo>
                      <a:pt x="108" y="185"/>
                    </a:lnTo>
                    <a:lnTo>
                      <a:pt x="114" y="186"/>
                    </a:lnTo>
                    <a:lnTo>
                      <a:pt x="117" y="185"/>
                    </a:lnTo>
                    <a:lnTo>
                      <a:pt x="123" y="185"/>
                    </a:lnTo>
                    <a:lnTo>
                      <a:pt x="127" y="183"/>
                    </a:lnTo>
                    <a:lnTo>
                      <a:pt x="133" y="179"/>
                    </a:lnTo>
                    <a:lnTo>
                      <a:pt x="138" y="173"/>
                    </a:lnTo>
                    <a:close/>
                  </a:path>
                </a:pathLst>
              </a:custGeom>
              <a:solidFill>
                <a:srgbClr val="C0C0C0"/>
              </a:solidFill>
              <a:ln w="9525">
                <a:noFill/>
                <a:round/>
                <a:headEnd/>
                <a:tailEnd/>
              </a:ln>
            </p:spPr>
            <p:txBody>
              <a:bodyPr/>
              <a:lstStyle/>
              <a:p>
                <a:pPr algn="l"/>
                <a:endParaRPr lang="en-US" sz="2000"/>
              </a:p>
            </p:txBody>
          </p:sp>
          <p:sp>
            <p:nvSpPr>
              <p:cNvPr id="805907" name="Freeform 19"/>
              <p:cNvSpPr>
                <a:spLocks/>
              </p:cNvSpPr>
              <p:nvPr/>
            </p:nvSpPr>
            <p:spPr bwMode="auto">
              <a:xfrm>
                <a:off x="2642" y="2738"/>
                <a:ext cx="92" cy="58"/>
              </a:xfrm>
              <a:custGeom>
                <a:avLst/>
                <a:gdLst>
                  <a:gd name="T0" fmla="*/ 92 w 92"/>
                  <a:gd name="T1" fmla="*/ 0 h 58"/>
                  <a:gd name="T2" fmla="*/ 86 w 92"/>
                  <a:gd name="T3" fmla="*/ 0 h 58"/>
                  <a:gd name="T4" fmla="*/ 81 w 92"/>
                  <a:gd name="T5" fmla="*/ 0 h 58"/>
                  <a:gd name="T6" fmla="*/ 75 w 92"/>
                  <a:gd name="T7" fmla="*/ 0 h 58"/>
                  <a:gd name="T8" fmla="*/ 69 w 92"/>
                  <a:gd name="T9" fmla="*/ 0 h 58"/>
                  <a:gd name="T10" fmla="*/ 63 w 92"/>
                  <a:gd name="T11" fmla="*/ 0 h 58"/>
                  <a:gd name="T12" fmla="*/ 58 w 92"/>
                  <a:gd name="T13" fmla="*/ 0 h 58"/>
                  <a:gd name="T14" fmla="*/ 52 w 92"/>
                  <a:gd name="T15" fmla="*/ 0 h 58"/>
                  <a:gd name="T16" fmla="*/ 46 w 92"/>
                  <a:gd name="T17" fmla="*/ 0 h 58"/>
                  <a:gd name="T18" fmla="*/ 35 w 92"/>
                  <a:gd name="T19" fmla="*/ 12 h 58"/>
                  <a:gd name="T20" fmla="*/ 35 w 92"/>
                  <a:gd name="T21" fmla="*/ 23 h 58"/>
                  <a:gd name="T22" fmla="*/ 31 w 92"/>
                  <a:gd name="T23" fmla="*/ 27 h 58"/>
                  <a:gd name="T24" fmla="*/ 25 w 92"/>
                  <a:gd name="T25" fmla="*/ 33 h 58"/>
                  <a:gd name="T26" fmla="*/ 21 w 92"/>
                  <a:gd name="T27" fmla="*/ 37 h 58"/>
                  <a:gd name="T28" fmla="*/ 17 w 92"/>
                  <a:gd name="T29" fmla="*/ 41 h 58"/>
                  <a:gd name="T30" fmla="*/ 13 w 92"/>
                  <a:gd name="T31" fmla="*/ 45 h 58"/>
                  <a:gd name="T32" fmla="*/ 8 w 92"/>
                  <a:gd name="T33" fmla="*/ 50 h 58"/>
                  <a:gd name="T34" fmla="*/ 4 w 92"/>
                  <a:gd name="T35" fmla="*/ 54 h 58"/>
                  <a:gd name="T36" fmla="*/ 0 w 92"/>
                  <a:gd name="T37" fmla="*/ 58 h 58"/>
                  <a:gd name="T38" fmla="*/ 23 w 92"/>
                  <a:gd name="T39" fmla="*/ 58 h 58"/>
                  <a:gd name="T40" fmla="*/ 29 w 92"/>
                  <a:gd name="T41" fmla="*/ 50 h 58"/>
                  <a:gd name="T42" fmla="*/ 36 w 92"/>
                  <a:gd name="T43" fmla="*/ 43 h 58"/>
                  <a:gd name="T44" fmla="*/ 46 w 92"/>
                  <a:gd name="T45" fmla="*/ 33 h 58"/>
                  <a:gd name="T46" fmla="*/ 56 w 92"/>
                  <a:gd name="T47" fmla="*/ 23 h 58"/>
                  <a:gd name="T48" fmla="*/ 65 w 92"/>
                  <a:gd name="T49" fmla="*/ 16 h 58"/>
                  <a:gd name="T50" fmla="*/ 75 w 92"/>
                  <a:gd name="T51" fmla="*/ 8 h 58"/>
                  <a:gd name="T52" fmla="*/ 84 w 92"/>
                  <a:gd name="T53" fmla="*/ 2 h 58"/>
                  <a:gd name="T54" fmla="*/ 92 w 92"/>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58"/>
                  <a:gd name="T86" fmla="*/ 92 w 92"/>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58">
                    <a:moveTo>
                      <a:pt x="92" y="0"/>
                    </a:moveTo>
                    <a:lnTo>
                      <a:pt x="86" y="0"/>
                    </a:lnTo>
                    <a:lnTo>
                      <a:pt x="81" y="0"/>
                    </a:lnTo>
                    <a:lnTo>
                      <a:pt x="75" y="0"/>
                    </a:lnTo>
                    <a:lnTo>
                      <a:pt x="69" y="0"/>
                    </a:lnTo>
                    <a:lnTo>
                      <a:pt x="63" y="0"/>
                    </a:lnTo>
                    <a:lnTo>
                      <a:pt x="58" y="0"/>
                    </a:lnTo>
                    <a:lnTo>
                      <a:pt x="52" y="0"/>
                    </a:lnTo>
                    <a:lnTo>
                      <a:pt x="46" y="0"/>
                    </a:lnTo>
                    <a:lnTo>
                      <a:pt x="35" y="12"/>
                    </a:lnTo>
                    <a:lnTo>
                      <a:pt x="35" y="23"/>
                    </a:lnTo>
                    <a:lnTo>
                      <a:pt x="31" y="27"/>
                    </a:lnTo>
                    <a:lnTo>
                      <a:pt x="25" y="33"/>
                    </a:lnTo>
                    <a:lnTo>
                      <a:pt x="21" y="37"/>
                    </a:lnTo>
                    <a:lnTo>
                      <a:pt x="17" y="41"/>
                    </a:lnTo>
                    <a:lnTo>
                      <a:pt x="13" y="45"/>
                    </a:lnTo>
                    <a:lnTo>
                      <a:pt x="8" y="50"/>
                    </a:lnTo>
                    <a:lnTo>
                      <a:pt x="4" y="54"/>
                    </a:lnTo>
                    <a:lnTo>
                      <a:pt x="0" y="58"/>
                    </a:lnTo>
                    <a:lnTo>
                      <a:pt x="23" y="58"/>
                    </a:lnTo>
                    <a:lnTo>
                      <a:pt x="29" y="50"/>
                    </a:lnTo>
                    <a:lnTo>
                      <a:pt x="36" y="43"/>
                    </a:lnTo>
                    <a:lnTo>
                      <a:pt x="46" y="33"/>
                    </a:lnTo>
                    <a:lnTo>
                      <a:pt x="56" y="23"/>
                    </a:lnTo>
                    <a:lnTo>
                      <a:pt x="65" y="16"/>
                    </a:lnTo>
                    <a:lnTo>
                      <a:pt x="75" y="8"/>
                    </a:lnTo>
                    <a:lnTo>
                      <a:pt x="84" y="2"/>
                    </a:lnTo>
                    <a:lnTo>
                      <a:pt x="92" y="0"/>
                    </a:lnTo>
                    <a:close/>
                  </a:path>
                </a:pathLst>
              </a:custGeom>
              <a:solidFill>
                <a:srgbClr val="C0C0C0"/>
              </a:solidFill>
              <a:ln w="9525">
                <a:noFill/>
                <a:round/>
                <a:headEnd/>
                <a:tailEnd/>
              </a:ln>
            </p:spPr>
            <p:txBody>
              <a:bodyPr/>
              <a:lstStyle/>
              <a:p>
                <a:pPr algn="l"/>
                <a:endParaRPr lang="en-US" sz="2000"/>
              </a:p>
            </p:txBody>
          </p:sp>
          <p:sp>
            <p:nvSpPr>
              <p:cNvPr id="805908" name="Freeform 20"/>
              <p:cNvSpPr>
                <a:spLocks/>
              </p:cNvSpPr>
              <p:nvPr/>
            </p:nvSpPr>
            <p:spPr bwMode="auto">
              <a:xfrm>
                <a:off x="2527" y="2291"/>
                <a:ext cx="115" cy="116"/>
              </a:xfrm>
              <a:custGeom>
                <a:avLst/>
                <a:gdLst>
                  <a:gd name="T0" fmla="*/ 80 w 115"/>
                  <a:gd name="T1" fmla="*/ 0 h 116"/>
                  <a:gd name="T2" fmla="*/ 69 w 115"/>
                  <a:gd name="T3" fmla="*/ 0 h 116"/>
                  <a:gd name="T4" fmla="*/ 69 w 115"/>
                  <a:gd name="T5" fmla="*/ 12 h 116"/>
                  <a:gd name="T6" fmla="*/ 57 w 115"/>
                  <a:gd name="T7" fmla="*/ 12 h 116"/>
                  <a:gd name="T8" fmla="*/ 57 w 115"/>
                  <a:gd name="T9" fmla="*/ 23 h 116"/>
                  <a:gd name="T10" fmla="*/ 57 w 115"/>
                  <a:gd name="T11" fmla="*/ 35 h 116"/>
                  <a:gd name="T12" fmla="*/ 46 w 115"/>
                  <a:gd name="T13" fmla="*/ 35 h 116"/>
                  <a:gd name="T14" fmla="*/ 34 w 115"/>
                  <a:gd name="T15" fmla="*/ 23 h 116"/>
                  <a:gd name="T16" fmla="*/ 23 w 115"/>
                  <a:gd name="T17" fmla="*/ 35 h 116"/>
                  <a:gd name="T18" fmla="*/ 23 w 115"/>
                  <a:gd name="T19" fmla="*/ 46 h 116"/>
                  <a:gd name="T20" fmla="*/ 11 w 115"/>
                  <a:gd name="T21" fmla="*/ 46 h 116"/>
                  <a:gd name="T22" fmla="*/ 11 w 115"/>
                  <a:gd name="T23" fmla="*/ 58 h 116"/>
                  <a:gd name="T24" fmla="*/ 0 w 115"/>
                  <a:gd name="T25" fmla="*/ 58 h 116"/>
                  <a:gd name="T26" fmla="*/ 0 w 115"/>
                  <a:gd name="T27" fmla="*/ 69 h 116"/>
                  <a:gd name="T28" fmla="*/ 0 w 115"/>
                  <a:gd name="T29" fmla="*/ 81 h 116"/>
                  <a:gd name="T30" fmla="*/ 0 w 115"/>
                  <a:gd name="T31" fmla="*/ 93 h 116"/>
                  <a:gd name="T32" fmla="*/ 11 w 115"/>
                  <a:gd name="T33" fmla="*/ 93 h 116"/>
                  <a:gd name="T34" fmla="*/ 11 w 115"/>
                  <a:gd name="T35" fmla="*/ 81 h 116"/>
                  <a:gd name="T36" fmla="*/ 23 w 115"/>
                  <a:gd name="T37" fmla="*/ 69 h 116"/>
                  <a:gd name="T38" fmla="*/ 23 w 115"/>
                  <a:gd name="T39" fmla="*/ 81 h 116"/>
                  <a:gd name="T40" fmla="*/ 34 w 115"/>
                  <a:gd name="T41" fmla="*/ 81 h 116"/>
                  <a:gd name="T42" fmla="*/ 34 w 115"/>
                  <a:gd name="T43" fmla="*/ 69 h 116"/>
                  <a:gd name="T44" fmla="*/ 46 w 115"/>
                  <a:gd name="T45" fmla="*/ 69 h 116"/>
                  <a:gd name="T46" fmla="*/ 46 w 115"/>
                  <a:gd name="T47" fmla="*/ 58 h 116"/>
                  <a:gd name="T48" fmla="*/ 57 w 115"/>
                  <a:gd name="T49" fmla="*/ 58 h 116"/>
                  <a:gd name="T50" fmla="*/ 57 w 115"/>
                  <a:gd name="T51" fmla="*/ 69 h 116"/>
                  <a:gd name="T52" fmla="*/ 57 w 115"/>
                  <a:gd name="T53" fmla="*/ 81 h 116"/>
                  <a:gd name="T54" fmla="*/ 69 w 115"/>
                  <a:gd name="T55" fmla="*/ 93 h 116"/>
                  <a:gd name="T56" fmla="*/ 69 w 115"/>
                  <a:gd name="T57" fmla="*/ 104 h 116"/>
                  <a:gd name="T58" fmla="*/ 80 w 115"/>
                  <a:gd name="T59" fmla="*/ 104 h 116"/>
                  <a:gd name="T60" fmla="*/ 80 w 115"/>
                  <a:gd name="T61" fmla="*/ 116 h 116"/>
                  <a:gd name="T62" fmla="*/ 92 w 115"/>
                  <a:gd name="T63" fmla="*/ 116 h 116"/>
                  <a:gd name="T64" fmla="*/ 92 w 115"/>
                  <a:gd name="T65" fmla="*/ 104 h 116"/>
                  <a:gd name="T66" fmla="*/ 103 w 115"/>
                  <a:gd name="T67" fmla="*/ 104 h 116"/>
                  <a:gd name="T68" fmla="*/ 103 w 115"/>
                  <a:gd name="T69" fmla="*/ 93 h 116"/>
                  <a:gd name="T70" fmla="*/ 92 w 115"/>
                  <a:gd name="T71" fmla="*/ 81 h 116"/>
                  <a:gd name="T72" fmla="*/ 80 w 115"/>
                  <a:gd name="T73" fmla="*/ 69 h 116"/>
                  <a:gd name="T74" fmla="*/ 80 w 115"/>
                  <a:gd name="T75" fmla="*/ 58 h 116"/>
                  <a:gd name="T76" fmla="*/ 92 w 115"/>
                  <a:gd name="T77" fmla="*/ 58 h 116"/>
                  <a:gd name="T78" fmla="*/ 92 w 115"/>
                  <a:gd name="T79" fmla="*/ 69 h 116"/>
                  <a:gd name="T80" fmla="*/ 103 w 115"/>
                  <a:gd name="T81" fmla="*/ 69 h 116"/>
                  <a:gd name="T82" fmla="*/ 103 w 115"/>
                  <a:gd name="T83" fmla="*/ 81 h 116"/>
                  <a:gd name="T84" fmla="*/ 115 w 115"/>
                  <a:gd name="T85" fmla="*/ 58 h 116"/>
                  <a:gd name="T86" fmla="*/ 115 w 115"/>
                  <a:gd name="T87" fmla="*/ 46 h 116"/>
                  <a:gd name="T88" fmla="*/ 103 w 115"/>
                  <a:gd name="T89" fmla="*/ 35 h 116"/>
                  <a:gd name="T90" fmla="*/ 103 w 115"/>
                  <a:gd name="T91" fmla="*/ 12 h 116"/>
                  <a:gd name="T92" fmla="*/ 92 w 115"/>
                  <a:gd name="T93" fmla="*/ 0 h 116"/>
                  <a:gd name="T94" fmla="*/ 80 w 115"/>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116"/>
                  <a:gd name="T146" fmla="*/ 115 w 115"/>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116">
                    <a:moveTo>
                      <a:pt x="80" y="0"/>
                    </a:moveTo>
                    <a:lnTo>
                      <a:pt x="69" y="0"/>
                    </a:lnTo>
                    <a:lnTo>
                      <a:pt x="69" y="12"/>
                    </a:lnTo>
                    <a:lnTo>
                      <a:pt x="57" y="12"/>
                    </a:lnTo>
                    <a:lnTo>
                      <a:pt x="57" y="23"/>
                    </a:lnTo>
                    <a:lnTo>
                      <a:pt x="57" y="35"/>
                    </a:lnTo>
                    <a:lnTo>
                      <a:pt x="46" y="35"/>
                    </a:lnTo>
                    <a:lnTo>
                      <a:pt x="34" y="23"/>
                    </a:lnTo>
                    <a:lnTo>
                      <a:pt x="23" y="35"/>
                    </a:lnTo>
                    <a:lnTo>
                      <a:pt x="23" y="46"/>
                    </a:lnTo>
                    <a:lnTo>
                      <a:pt x="11" y="46"/>
                    </a:lnTo>
                    <a:lnTo>
                      <a:pt x="11" y="58"/>
                    </a:lnTo>
                    <a:lnTo>
                      <a:pt x="0" y="58"/>
                    </a:lnTo>
                    <a:lnTo>
                      <a:pt x="0" y="69"/>
                    </a:lnTo>
                    <a:lnTo>
                      <a:pt x="0" y="81"/>
                    </a:lnTo>
                    <a:lnTo>
                      <a:pt x="0" y="93"/>
                    </a:lnTo>
                    <a:lnTo>
                      <a:pt x="11" y="93"/>
                    </a:lnTo>
                    <a:lnTo>
                      <a:pt x="11" y="81"/>
                    </a:lnTo>
                    <a:lnTo>
                      <a:pt x="23" y="69"/>
                    </a:lnTo>
                    <a:lnTo>
                      <a:pt x="23" y="81"/>
                    </a:lnTo>
                    <a:lnTo>
                      <a:pt x="34" y="81"/>
                    </a:lnTo>
                    <a:lnTo>
                      <a:pt x="34" y="69"/>
                    </a:lnTo>
                    <a:lnTo>
                      <a:pt x="46" y="69"/>
                    </a:lnTo>
                    <a:lnTo>
                      <a:pt x="46" y="58"/>
                    </a:lnTo>
                    <a:lnTo>
                      <a:pt x="57" y="58"/>
                    </a:lnTo>
                    <a:lnTo>
                      <a:pt x="57" y="69"/>
                    </a:lnTo>
                    <a:lnTo>
                      <a:pt x="57" y="81"/>
                    </a:lnTo>
                    <a:lnTo>
                      <a:pt x="69" y="93"/>
                    </a:lnTo>
                    <a:lnTo>
                      <a:pt x="69" y="104"/>
                    </a:lnTo>
                    <a:lnTo>
                      <a:pt x="80" y="104"/>
                    </a:lnTo>
                    <a:lnTo>
                      <a:pt x="80" y="116"/>
                    </a:lnTo>
                    <a:lnTo>
                      <a:pt x="92" y="116"/>
                    </a:lnTo>
                    <a:lnTo>
                      <a:pt x="92" y="104"/>
                    </a:lnTo>
                    <a:lnTo>
                      <a:pt x="103" y="104"/>
                    </a:lnTo>
                    <a:lnTo>
                      <a:pt x="103" y="93"/>
                    </a:lnTo>
                    <a:lnTo>
                      <a:pt x="92" y="81"/>
                    </a:lnTo>
                    <a:lnTo>
                      <a:pt x="80" y="69"/>
                    </a:lnTo>
                    <a:lnTo>
                      <a:pt x="80" y="58"/>
                    </a:lnTo>
                    <a:lnTo>
                      <a:pt x="92" y="58"/>
                    </a:lnTo>
                    <a:lnTo>
                      <a:pt x="92" y="69"/>
                    </a:lnTo>
                    <a:lnTo>
                      <a:pt x="103" y="69"/>
                    </a:lnTo>
                    <a:lnTo>
                      <a:pt x="103" y="81"/>
                    </a:lnTo>
                    <a:lnTo>
                      <a:pt x="115" y="58"/>
                    </a:lnTo>
                    <a:lnTo>
                      <a:pt x="115" y="46"/>
                    </a:lnTo>
                    <a:lnTo>
                      <a:pt x="103" y="35"/>
                    </a:lnTo>
                    <a:lnTo>
                      <a:pt x="103" y="12"/>
                    </a:lnTo>
                    <a:lnTo>
                      <a:pt x="92" y="0"/>
                    </a:lnTo>
                    <a:lnTo>
                      <a:pt x="80" y="0"/>
                    </a:lnTo>
                    <a:close/>
                  </a:path>
                </a:pathLst>
              </a:custGeom>
              <a:solidFill>
                <a:srgbClr val="C0C0C0"/>
              </a:solidFill>
              <a:ln w="9525">
                <a:noFill/>
                <a:round/>
                <a:headEnd/>
                <a:tailEnd/>
              </a:ln>
            </p:spPr>
            <p:txBody>
              <a:bodyPr/>
              <a:lstStyle/>
              <a:p>
                <a:pPr algn="l"/>
                <a:endParaRPr lang="en-US" sz="2000"/>
              </a:p>
            </p:txBody>
          </p:sp>
          <p:sp>
            <p:nvSpPr>
              <p:cNvPr id="805909" name="Freeform 21"/>
              <p:cNvSpPr>
                <a:spLocks/>
              </p:cNvSpPr>
              <p:nvPr/>
            </p:nvSpPr>
            <p:spPr bwMode="auto">
              <a:xfrm>
                <a:off x="2469" y="2211"/>
                <a:ext cx="35" cy="46"/>
              </a:xfrm>
              <a:custGeom>
                <a:avLst/>
                <a:gdLst>
                  <a:gd name="T0" fmla="*/ 35 w 35"/>
                  <a:gd name="T1" fmla="*/ 11 h 46"/>
                  <a:gd name="T2" fmla="*/ 23 w 35"/>
                  <a:gd name="T3" fmla="*/ 11 h 46"/>
                  <a:gd name="T4" fmla="*/ 23 w 35"/>
                  <a:gd name="T5" fmla="*/ 0 h 46"/>
                  <a:gd name="T6" fmla="*/ 12 w 35"/>
                  <a:gd name="T7" fmla="*/ 0 h 46"/>
                  <a:gd name="T8" fmla="*/ 0 w 35"/>
                  <a:gd name="T9" fmla="*/ 11 h 46"/>
                  <a:gd name="T10" fmla="*/ 12 w 35"/>
                  <a:gd name="T11" fmla="*/ 23 h 46"/>
                  <a:gd name="T12" fmla="*/ 23 w 35"/>
                  <a:gd name="T13" fmla="*/ 23 h 46"/>
                  <a:gd name="T14" fmla="*/ 23 w 35"/>
                  <a:gd name="T15" fmla="*/ 34 h 46"/>
                  <a:gd name="T16" fmla="*/ 23 w 35"/>
                  <a:gd name="T17" fmla="*/ 46 h 46"/>
                  <a:gd name="T18" fmla="*/ 35 w 35"/>
                  <a:gd name="T19" fmla="*/ 46 h 46"/>
                  <a:gd name="T20" fmla="*/ 35 w 35"/>
                  <a:gd name="T21" fmla="*/ 34 h 46"/>
                  <a:gd name="T22" fmla="*/ 35 w 35"/>
                  <a:gd name="T23" fmla="*/ 23 h 46"/>
                  <a:gd name="T24" fmla="*/ 35 w 35"/>
                  <a:gd name="T25" fmla="*/ 1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35" y="11"/>
                    </a:moveTo>
                    <a:lnTo>
                      <a:pt x="23" y="11"/>
                    </a:lnTo>
                    <a:lnTo>
                      <a:pt x="23" y="0"/>
                    </a:lnTo>
                    <a:lnTo>
                      <a:pt x="12" y="0"/>
                    </a:lnTo>
                    <a:lnTo>
                      <a:pt x="0" y="11"/>
                    </a:lnTo>
                    <a:lnTo>
                      <a:pt x="12" y="23"/>
                    </a:lnTo>
                    <a:lnTo>
                      <a:pt x="23" y="23"/>
                    </a:lnTo>
                    <a:lnTo>
                      <a:pt x="23" y="34"/>
                    </a:lnTo>
                    <a:lnTo>
                      <a:pt x="23" y="46"/>
                    </a:lnTo>
                    <a:lnTo>
                      <a:pt x="35" y="46"/>
                    </a:lnTo>
                    <a:lnTo>
                      <a:pt x="35" y="34"/>
                    </a:lnTo>
                    <a:lnTo>
                      <a:pt x="35" y="23"/>
                    </a:lnTo>
                    <a:lnTo>
                      <a:pt x="35" y="11"/>
                    </a:lnTo>
                    <a:close/>
                  </a:path>
                </a:pathLst>
              </a:custGeom>
              <a:solidFill>
                <a:srgbClr val="C0C0C0"/>
              </a:solidFill>
              <a:ln w="9525">
                <a:noFill/>
                <a:round/>
                <a:headEnd/>
                <a:tailEnd/>
              </a:ln>
            </p:spPr>
            <p:txBody>
              <a:bodyPr/>
              <a:lstStyle/>
              <a:p>
                <a:pPr algn="l"/>
                <a:endParaRPr lang="en-US" sz="2000"/>
              </a:p>
            </p:txBody>
          </p:sp>
          <p:sp>
            <p:nvSpPr>
              <p:cNvPr id="805910" name="Freeform 22"/>
              <p:cNvSpPr>
                <a:spLocks/>
              </p:cNvSpPr>
              <p:nvPr/>
            </p:nvSpPr>
            <p:spPr bwMode="auto">
              <a:xfrm>
                <a:off x="2423" y="2268"/>
                <a:ext cx="46" cy="92"/>
              </a:xfrm>
              <a:custGeom>
                <a:avLst/>
                <a:gdLst>
                  <a:gd name="T0" fmla="*/ 46 w 46"/>
                  <a:gd name="T1" fmla="*/ 0 h 92"/>
                  <a:gd name="T2" fmla="*/ 46 w 46"/>
                  <a:gd name="T3" fmla="*/ 12 h 92"/>
                  <a:gd name="T4" fmla="*/ 46 w 46"/>
                  <a:gd name="T5" fmla="*/ 23 h 92"/>
                  <a:gd name="T6" fmla="*/ 46 w 46"/>
                  <a:gd name="T7" fmla="*/ 35 h 92"/>
                  <a:gd name="T8" fmla="*/ 46 w 46"/>
                  <a:gd name="T9" fmla="*/ 46 h 92"/>
                  <a:gd name="T10" fmla="*/ 35 w 46"/>
                  <a:gd name="T11" fmla="*/ 58 h 92"/>
                  <a:gd name="T12" fmla="*/ 23 w 46"/>
                  <a:gd name="T13" fmla="*/ 69 h 92"/>
                  <a:gd name="T14" fmla="*/ 23 w 46"/>
                  <a:gd name="T15" fmla="*/ 81 h 92"/>
                  <a:gd name="T16" fmla="*/ 12 w 46"/>
                  <a:gd name="T17" fmla="*/ 81 h 92"/>
                  <a:gd name="T18" fmla="*/ 12 w 46"/>
                  <a:gd name="T19" fmla="*/ 92 h 92"/>
                  <a:gd name="T20" fmla="*/ 0 w 46"/>
                  <a:gd name="T21" fmla="*/ 92 h 92"/>
                  <a:gd name="T22" fmla="*/ 0 w 46"/>
                  <a:gd name="T23" fmla="*/ 81 h 92"/>
                  <a:gd name="T24" fmla="*/ 12 w 46"/>
                  <a:gd name="T25" fmla="*/ 69 h 92"/>
                  <a:gd name="T26" fmla="*/ 12 w 46"/>
                  <a:gd name="T27" fmla="*/ 58 h 92"/>
                  <a:gd name="T28" fmla="*/ 23 w 46"/>
                  <a:gd name="T29" fmla="*/ 35 h 92"/>
                  <a:gd name="T30" fmla="*/ 23 w 46"/>
                  <a:gd name="T31" fmla="*/ 23 h 92"/>
                  <a:gd name="T32" fmla="*/ 35 w 46"/>
                  <a:gd name="T33" fmla="*/ 12 h 92"/>
                  <a:gd name="T34" fmla="*/ 46 w 46"/>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2"/>
                  <a:gd name="T56" fmla="*/ 46 w 46"/>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2">
                    <a:moveTo>
                      <a:pt x="46" y="0"/>
                    </a:moveTo>
                    <a:lnTo>
                      <a:pt x="46" y="12"/>
                    </a:lnTo>
                    <a:lnTo>
                      <a:pt x="46" y="23"/>
                    </a:lnTo>
                    <a:lnTo>
                      <a:pt x="46" y="35"/>
                    </a:lnTo>
                    <a:lnTo>
                      <a:pt x="46" y="46"/>
                    </a:lnTo>
                    <a:lnTo>
                      <a:pt x="35" y="58"/>
                    </a:lnTo>
                    <a:lnTo>
                      <a:pt x="23" y="69"/>
                    </a:lnTo>
                    <a:lnTo>
                      <a:pt x="23" y="81"/>
                    </a:lnTo>
                    <a:lnTo>
                      <a:pt x="12" y="81"/>
                    </a:lnTo>
                    <a:lnTo>
                      <a:pt x="12" y="92"/>
                    </a:lnTo>
                    <a:lnTo>
                      <a:pt x="0" y="92"/>
                    </a:lnTo>
                    <a:lnTo>
                      <a:pt x="0" y="81"/>
                    </a:lnTo>
                    <a:lnTo>
                      <a:pt x="12" y="69"/>
                    </a:lnTo>
                    <a:lnTo>
                      <a:pt x="12" y="58"/>
                    </a:lnTo>
                    <a:lnTo>
                      <a:pt x="23" y="35"/>
                    </a:lnTo>
                    <a:lnTo>
                      <a:pt x="23" y="23"/>
                    </a:lnTo>
                    <a:lnTo>
                      <a:pt x="35" y="12"/>
                    </a:lnTo>
                    <a:lnTo>
                      <a:pt x="46" y="0"/>
                    </a:lnTo>
                    <a:close/>
                  </a:path>
                </a:pathLst>
              </a:custGeom>
              <a:solidFill>
                <a:srgbClr val="C0C0C0"/>
              </a:solidFill>
              <a:ln w="9525">
                <a:noFill/>
                <a:round/>
                <a:headEnd/>
                <a:tailEnd/>
              </a:ln>
            </p:spPr>
            <p:txBody>
              <a:bodyPr/>
              <a:lstStyle/>
              <a:p>
                <a:pPr algn="l"/>
                <a:endParaRPr lang="en-US" sz="2000"/>
              </a:p>
            </p:txBody>
          </p:sp>
          <p:sp>
            <p:nvSpPr>
              <p:cNvPr id="805911" name="Freeform 23"/>
              <p:cNvSpPr>
                <a:spLocks/>
              </p:cNvSpPr>
              <p:nvPr/>
            </p:nvSpPr>
            <p:spPr bwMode="auto">
              <a:xfrm>
                <a:off x="2195" y="2098"/>
                <a:ext cx="57" cy="57"/>
              </a:xfrm>
              <a:custGeom>
                <a:avLst/>
                <a:gdLst>
                  <a:gd name="T0" fmla="*/ 46 w 57"/>
                  <a:gd name="T1" fmla="*/ 0 h 57"/>
                  <a:gd name="T2" fmla="*/ 34 w 57"/>
                  <a:gd name="T3" fmla="*/ 0 h 57"/>
                  <a:gd name="T4" fmla="*/ 23 w 57"/>
                  <a:gd name="T5" fmla="*/ 11 h 57"/>
                  <a:gd name="T6" fmla="*/ 11 w 57"/>
                  <a:gd name="T7" fmla="*/ 11 h 57"/>
                  <a:gd name="T8" fmla="*/ 0 w 57"/>
                  <a:gd name="T9" fmla="*/ 23 h 57"/>
                  <a:gd name="T10" fmla="*/ 0 w 57"/>
                  <a:gd name="T11" fmla="*/ 34 h 57"/>
                  <a:gd name="T12" fmla="*/ 0 w 57"/>
                  <a:gd name="T13" fmla="*/ 46 h 57"/>
                  <a:gd name="T14" fmla="*/ 11 w 57"/>
                  <a:gd name="T15" fmla="*/ 46 h 57"/>
                  <a:gd name="T16" fmla="*/ 23 w 57"/>
                  <a:gd name="T17" fmla="*/ 57 h 57"/>
                  <a:gd name="T18" fmla="*/ 34 w 57"/>
                  <a:gd name="T19" fmla="*/ 46 h 57"/>
                  <a:gd name="T20" fmla="*/ 46 w 57"/>
                  <a:gd name="T21" fmla="*/ 46 h 57"/>
                  <a:gd name="T22" fmla="*/ 46 w 57"/>
                  <a:gd name="T23" fmla="*/ 34 h 57"/>
                  <a:gd name="T24" fmla="*/ 57 w 57"/>
                  <a:gd name="T25" fmla="*/ 23 h 57"/>
                  <a:gd name="T26" fmla="*/ 57 w 57"/>
                  <a:gd name="T27" fmla="*/ 11 h 57"/>
                  <a:gd name="T28" fmla="*/ 46 w 57"/>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46" y="0"/>
                    </a:moveTo>
                    <a:lnTo>
                      <a:pt x="34" y="0"/>
                    </a:lnTo>
                    <a:lnTo>
                      <a:pt x="23" y="11"/>
                    </a:lnTo>
                    <a:lnTo>
                      <a:pt x="11" y="11"/>
                    </a:lnTo>
                    <a:lnTo>
                      <a:pt x="0" y="23"/>
                    </a:lnTo>
                    <a:lnTo>
                      <a:pt x="0" y="34"/>
                    </a:lnTo>
                    <a:lnTo>
                      <a:pt x="0" y="46"/>
                    </a:lnTo>
                    <a:lnTo>
                      <a:pt x="11" y="46"/>
                    </a:lnTo>
                    <a:lnTo>
                      <a:pt x="23" y="57"/>
                    </a:lnTo>
                    <a:lnTo>
                      <a:pt x="34" y="46"/>
                    </a:lnTo>
                    <a:lnTo>
                      <a:pt x="46" y="46"/>
                    </a:lnTo>
                    <a:lnTo>
                      <a:pt x="46" y="34"/>
                    </a:lnTo>
                    <a:lnTo>
                      <a:pt x="57" y="23"/>
                    </a:lnTo>
                    <a:lnTo>
                      <a:pt x="57" y="11"/>
                    </a:lnTo>
                    <a:lnTo>
                      <a:pt x="46" y="0"/>
                    </a:lnTo>
                    <a:close/>
                  </a:path>
                </a:pathLst>
              </a:custGeom>
              <a:solidFill>
                <a:srgbClr val="C0C0C0"/>
              </a:solidFill>
              <a:ln w="9525">
                <a:noFill/>
                <a:round/>
                <a:headEnd/>
                <a:tailEnd/>
              </a:ln>
            </p:spPr>
            <p:txBody>
              <a:bodyPr/>
              <a:lstStyle/>
              <a:p>
                <a:pPr algn="l"/>
                <a:endParaRPr lang="en-US" sz="2000"/>
              </a:p>
            </p:txBody>
          </p:sp>
        </p:grpSp>
        <p:sp>
          <p:nvSpPr>
            <p:cNvPr id="805912" name="Freeform 24"/>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05913" name="Freeform 25"/>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05914" name="Freeform 26"/>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close/>
                </a:path>
              </a:pathLst>
            </a:custGeom>
            <a:solidFill>
              <a:srgbClr val="C0C0C0"/>
            </a:solidFill>
            <a:ln w="9525">
              <a:noFill/>
              <a:round/>
              <a:headEnd/>
              <a:tailEnd/>
            </a:ln>
          </p:spPr>
          <p:txBody>
            <a:bodyPr/>
            <a:lstStyle/>
            <a:p>
              <a:pPr algn="l"/>
              <a:endParaRPr lang="en-US" sz="2000"/>
            </a:p>
          </p:txBody>
        </p:sp>
        <p:sp>
          <p:nvSpPr>
            <p:cNvPr id="805915" name="Freeform 27"/>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path>
              </a:pathLst>
            </a:custGeom>
            <a:solidFill>
              <a:srgbClr val="C0C0C0"/>
            </a:solidFill>
            <a:ln w="0">
              <a:solidFill>
                <a:srgbClr val="25221E"/>
              </a:solidFill>
              <a:round/>
              <a:headEnd/>
              <a:tailEnd/>
            </a:ln>
          </p:spPr>
          <p:txBody>
            <a:bodyPr/>
            <a:lstStyle/>
            <a:p>
              <a:pPr algn="l"/>
              <a:endParaRPr lang="en-US" sz="2000"/>
            </a:p>
          </p:txBody>
        </p:sp>
        <p:sp>
          <p:nvSpPr>
            <p:cNvPr id="805916" name="Freeform 28"/>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close/>
                </a:path>
              </a:pathLst>
            </a:custGeom>
            <a:solidFill>
              <a:srgbClr val="C0C0C0"/>
            </a:solidFill>
            <a:ln w="9525">
              <a:noFill/>
              <a:round/>
              <a:headEnd/>
              <a:tailEnd/>
            </a:ln>
          </p:spPr>
          <p:txBody>
            <a:bodyPr/>
            <a:lstStyle/>
            <a:p>
              <a:pPr algn="l"/>
              <a:endParaRPr lang="en-US" sz="2000"/>
            </a:p>
          </p:txBody>
        </p:sp>
        <p:sp>
          <p:nvSpPr>
            <p:cNvPr id="805917" name="Freeform 29"/>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path>
              </a:pathLst>
            </a:custGeom>
            <a:solidFill>
              <a:srgbClr val="C0C0C0"/>
            </a:solidFill>
            <a:ln w="0">
              <a:solidFill>
                <a:srgbClr val="25221E"/>
              </a:solidFill>
              <a:round/>
              <a:headEnd/>
              <a:tailEnd/>
            </a:ln>
          </p:spPr>
          <p:txBody>
            <a:bodyPr/>
            <a:lstStyle/>
            <a:p>
              <a:pPr algn="l"/>
              <a:endParaRPr lang="en-US" sz="2000"/>
            </a:p>
          </p:txBody>
        </p:sp>
        <p:sp>
          <p:nvSpPr>
            <p:cNvPr id="805918" name="Line 30"/>
            <p:cNvSpPr>
              <a:spLocks noChangeShapeType="1"/>
            </p:cNvSpPr>
            <p:nvPr/>
          </p:nvSpPr>
          <p:spPr bwMode="auto">
            <a:xfrm>
              <a:off x="2856" y="2719"/>
              <a:ext cx="1" cy="1"/>
            </a:xfrm>
            <a:prstGeom prst="line">
              <a:avLst/>
            </a:prstGeom>
            <a:noFill/>
            <a:ln w="0">
              <a:solidFill>
                <a:srgbClr val="25221E"/>
              </a:solidFill>
              <a:round/>
              <a:headEnd/>
              <a:tailEnd/>
            </a:ln>
          </p:spPr>
          <p:txBody>
            <a:bodyPr/>
            <a:lstStyle/>
            <a:p>
              <a:endParaRPr lang="en-US"/>
            </a:p>
          </p:txBody>
        </p:sp>
        <p:sp>
          <p:nvSpPr>
            <p:cNvPr id="805919" name="Freeform 31"/>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close/>
                </a:path>
              </a:pathLst>
            </a:custGeom>
            <a:solidFill>
              <a:srgbClr val="C0C0C0"/>
            </a:solidFill>
            <a:ln w="9525">
              <a:noFill/>
              <a:round/>
              <a:headEnd/>
              <a:tailEnd/>
            </a:ln>
          </p:spPr>
          <p:txBody>
            <a:bodyPr/>
            <a:lstStyle/>
            <a:p>
              <a:pPr algn="l"/>
              <a:endParaRPr lang="en-US" sz="2000"/>
            </a:p>
          </p:txBody>
        </p:sp>
        <p:sp>
          <p:nvSpPr>
            <p:cNvPr id="805920" name="Freeform 32"/>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path>
              </a:pathLst>
            </a:custGeom>
            <a:solidFill>
              <a:srgbClr val="C0C0C0"/>
            </a:solidFill>
            <a:ln w="0">
              <a:solidFill>
                <a:srgbClr val="25221E"/>
              </a:solidFill>
              <a:round/>
              <a:headEnd/>
              <a:tailEnd/>
            </a:ln>
          </p:spPr>
          <p:txBody>
            <a:bodyPr/>
            <a:lstStyle/>
            <a:p>
              <a:pPr algn="l"/>
              <a:endParaRPr lang="en-US" sz="2000"/>
            </a:p>
          </p:txBody>
        </p:sp>
        <p:sp>
          <p:nvSpPr>
            <p:cNvPr id="805921" name="Freeform 33"/>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close/>
                </a:path>
              </a:pathLst>
            </a:custGeom>
            <a:solidFill>
              <a:srgbClr val="C0C0C0"/>
            </a:solidFill>
            <a:ln w="9525">
              <a:noFill/>
              <a:round/>
              <a:headEnd/>
              <a:tailEnd/>
            </a:ln>
          </p:spPr>
          <p:txBody>
            <a:bodyPr/>
            <a:lstStyle/>
            <a:p>
              <a:pPr algn="l"/>
              <a:endParaRPr lang="en-US" sz="2000"/>
            </a:p>
          </p:txBody>
        </p:sp>
        <p:sp>
          <p:nvSpPr>
            <p:cNvPr id="805922" name="Freeform 34"/>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path>
              </a:pathLst>
            </a:custGeom>
            <a:solidFill>
              <a:srgbClr val="C0C0C0"/>
            </a:solidFill>
            <a:ln w="0">
              <a:solidFill>
                <a:srgbClr val="25221E"/>
              </a:solidFill>
              <a:round/>
              <a:headEnd/>
              <a:tailEnd/>
            </a:ln>
          </p:spPr>
          <p:txBody>
            <a:bodyPr/>
            <a:lstStyle/>
            <a:p>
              <a:pPr algn="l"/>
              <a:endParaRPr lang="en-US" sz="2000"/>
            </a:p>
          </p:txBody>
        </p:sp>
        <p:sp>
          <p:nvSpPr>
            <p:cNvPr id="805923" name="Freeform 35"/>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05924" name="Freeform 36"/>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05925" name="Freeform 37"/>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05926" name="Freeform 38"/>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C0C0C0"/>
            </a:solidFill>
            <a:ln w="9525">
              <a:noFill/>
              <a:round/>
              <a:headEnd/>
              <a:tailEnd/>
            </a:ln>
          </p:spPr>
          <p:txBody>
            <a:bodyPr/>
            <a:lstStyle/>
            <a:p>
              <a:pPr algn="l"/>
              <a:endParaRPr lang="en-US" sz="2000"/>
            </a:p>
          </p:txBody>
        </p:sp>
        <p:sp>
          <p:nvSpPr>
            <p:cNvPr id="805927" name="Freeform 39"/>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solidFill>
              <a:srgbClr val="C0C0C0"/>
            </a:solidFill>
            <a:ln w="0">
              <a:solidFill>
                <a:srgbClr val="25221E"/>
              </a:solidFill>
              <a:round/>
              <a:headEnd/>
              <a:tailEnd/>
            </a:ln>
          </p:spPr>
          <p:txBody>
            <a:bodyPr/>
            <a:lstStyle/>
            <a:p>
              <a:pPr algn="l"/>
              <a:endParaRPr lang="en-US" sz="2000"/>
            </a:p>
          </p:txBody>
        </p:sp>
      </p:grpSp>
      <p:sp>
        <p:nvSpPr>
          <p:cNvPr id="805928" name="AutoShape 40"/>
          <p:cNvSpPr>
            <a:spLocks noChangeArrowheads="1"/>
          </p:cNvSpPr>
          <p:nvPr/>
        </p:nvSpPr>
        <p:spPr bwMode="auto">
          <a:xfrm rot="5400000">
            <a:off x="5938837" y="3860801"/>
            <a:ext cx="2378075" cy="2089150"/>
          </a:xfrm>
          <a:prstGeom prst="triangle">
            <a:avLst>
              <a:gd name="adj" fmla="val 47593"/>
            </a:avLst>
          </a:prstGeom>
          <a:solidFill>
            <a:schemeClr val="bg1"/>
          </a:solidFill>
          <a:ln w="9525">
            <a:solidFill>
              <a:schemeClr val="tx2"/>
            </a:solidFill>
            <a:miter lim="800000"/>
            <a:headEnd/>
            <a:tailEnd/>
          </a:ln>
          <a:effectLst/>
        </p:spPr>
        <p:txBody>
          <a:bodyPr wrap="none" anchor="ctr"/>
          <a:lstStyle/>
          <a:p>
            <a:endParaRPr lang="en-US"/>
          </a:p>
        </p:txBody>
      </p:sp>
      <p:sp>
        <p:nvSpPr>
          <p:cNvPr id="805929" name="AutoShape 71"/>
          <p:cNvSpPr>
            <a:spLocks noChangeArrowheads="1"/>
          </p:cNvSpPr>
          <p:nvPr/>
        </p:nvSpPr>
        <p:spPr bwMode="auto">
          <a:xfrm>
            <a:off x="65151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30" name="AutoShape 42"/>
          <p:cNvSpPr>
            <a:spLocks noChangeArrowheads="1"/>
          </p:cNvSpPr>
          <p:nvPr/>
        </p:nvSpPr>
        <p:spPr bwMode="auto">
          <a:xfrm rot="5400000">
            <a:off x="5580062" y="1412876"/>
            <a:ext cx="2449513" cy="1439862"/>
          </a:xfrm>
          <a:prstGeom prst="triangle">
            <a:avLst>
              <a:gd name="adj" fmla="val 70185"/>
            </a:avLst>
          </a:prstGeom>
          <a:solidFill>
            <a:schemeClr val="bg1"/>
          </a:solidFill>
          <a:ln w="9525">
            <a:solidFill>
              <a:schemeClr val="accent1"/>
            </a:solidFill>
            <a:miter lim="800000"/>
            <a:headEnd/>
            <a:tailEnd/>
          </a:ln>
          <a:effectLst/>
        </p:spPr>
        <p:txBody>
          <a:bodyPr wrap="none" anchor="ctr"/>
          <a:lstStyle/>
          <a:p>
            <a:endParaRPr lang="en-US"/>
          </a:p>
        </p:txBody>
      </p:sp>
      <p:sp>
        <p:nvSpPr>
          <p:cNvPr id="805931"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EF463FB0-D0BF-45D4-974D-CD6FA7F8B91C}" type="slidenum">
              <a:rPr lang="en-US" sz="800">
                <a:solidFill>
                  <a:schemeClr val="bg1"/>
                </a:solidFill>
              </a:rPr>
              <a:pPr/>
              <a:t>23</a:t>
            </a:fld>
            <a:endParaRPr lang="en-US" sz="800">
              <a:solidFill>
                <a:schemeClr val="bg1"/>
              </a:solidFill>
            </a:endParaRPr>
          </a:p>
        </p:txBody>
      </p:sp>
      <p:sp>
        <p:nvSpPr>
          <p:cNvPr id="805932" name="Text Box 4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l" eaLnBrk="1" hangingPunct="1"/>
            <a:endParaRPr lang="en-US" sz="1800"/>
          </a:p>
        </p:txBody>
      </p:sp>
      <p:sp>
        <p:nvSpPr>
          <p:cNvPr id="805933" name="Rectangle 45"/>
          <p:cNvSpPr>
            <a:spLocks noGrp="1" noChangeArrowheads="1"/>
          </p:cNvSpPr>
          <p:nvPr>
            <p:ph type="title"/>
          </p:nvPr>
        </p:nvSpPr>
        <p:spPr>
          <a:xfrm>
            <a:off x="0" y="87313"/>
            <a:ext cx="9144000" cy="533400"/>
          </a:xfrm>
        </p:spPr>
        <p:txBody>
          <a:bodyPr/>
          <a:lstStyle/>
          <a:p>
            <a:r>
              <a:rPr lang="en-US" sz="2000"/>
              <a:t>Supply </a:t>
            </a:r>
            <a:r>
              <a:rPr lang="en-US" sz="2000" i="1"/>
              <a:t>Networks</a:t>
            </a:r>
            <a:r>
              <a:rPr lang="en-US" sz="2000"/>
              <a:t> Application Needs are Emerging</a:t>
            </a:r>
          </a:p>
        </p:txBody>
      </p:sp>
      <p:sp>
        <p:nvSpPr>
          <p:cNvPr id="805934" name="Line 46"/>
          <p:cNvSpPr>
            <a:spLocks noChangeShapeType="1"/>
          </p:cNvSpPr>
          <p:nvPr/>
        </p:nvSpPr>
        <p:spPr bwMode="auto">
          <a:xfrm>
            <a:off x="323850" y="3500438"/>
            <a:ext cx="8496300" cy="0"/>
          </a:xfrm>
          <a:prstGeom prst="line">
            <a:avLst/>
          </a:prstGeom>
          <a:noFill/>
          <a:ln w="28575">
            <a:solidFill>
              <a:schemeClr val="folHlink"/>
            </a:solidFill>
            <a:prstDash val="dash"/>
            <a:round/>
            <a:headEnd/>
            <a:tailEnd/>
          </a:ln>
          <a:effectLst>
            <a:prstShdw prst="shdw12">
              <a:schemeClr val="bg2">
                <a:alpha val="50000"/>
              </a:schemeClr>
            </a:prstShdw>
          </a:effectLst>
        </p:spPr>
        <p:txBody>
          <a:bodyPr/>
          <a:lstStyle/>
          <a:p>
            <a:endParaRPr lang="en-US"/>
          </a:p>
        </p:txBody>
      </p:sp>
      <p:sp>
        <p:nvSpPr>
          <p:cNvPr id="805935" name="Rectangle 47"/>
          <p:cNvSpPr>
            <a:spLocks noChangeArrowheads="1"/>
          </p:cNvSpPr>
          <p:nvPr/>
        </p:nvSpPr>
        <p:spPr bwMode="auto">
          <a:xfrm>
            <a:off x="7596188" y="3213100"/>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rgbClr val="CC6600"/>
                </a:solidFill>
              </a:rPr>
              <a:t>Enterprise</a:t>
            </a:r>
          </a:p>
        </p:txBody>
      </p:sp>
      <p:sp>
        <p:nvSpPr>
          <p:cNvPr id="805936" name="Rectangle 48"/>
          <p:cNvSpPr>
            <a:spLocks noChangeArrowheads="1"/>
          </p:cNvSpPr>
          <p:nvPr/>
        </p:nvSpPr>
        <p:spPr bwMode="auto">
          <a:xfrm>
            <a:off x="7596188" y="3573463"/>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chemeClr val="tx2"/>
                </a:solidFill>
              </a:rPr>
              <a:t>Plant</a:t>
            </a:r>
          </a:p>
        </p:txBody>
      </p:sp>
      <p:sp>
        <p:nvSpPr>
          <p:cNvPr id="805937" name="AutoShape 13"/>
          <p:cNvSpPr>
            <a:spLocks noChangeArrowheads="1"/>
          </p:cNvSpPr>
          <p:nvPr/>
        </p:nvSpPr>
        <p:spPr bwMode="auto">
          <a:xfrm>
            <a:off x="7281863" y="255428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05938" name="AutoShape 71"/>
          <p:cNvSpPr>
            <a:spLocks noChangeArrowheads="1"/>
          </p:cNvSpPr>
          <p:nvPr/>
        </p:nvSpPr>
        <p:spPr bwMode="auto">
          <a:xfrm>
            <a:off x="6731000" y="33099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39" name="AutoShape 71"/>
          <p:cNvSpPr>
            <a:spLocks noChangeArrowheads="1"/>
          </p:cNvSpPr>
          <p:nvPr/>
        </p:nvSpPr>
        <p:spPr bwMode="auto">
          <a:xfrm>
            <a:off x="7739063" y="42449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0" name="AutoShape 71"/>
          <p:cNvSpPr>
            <a:spLocks noChangeArrowheads="1"/>
          </p:cNvSpPr>
          <p:nvPr/>
        </p:nvSpPr>
        <p:spPr bwMode="auto">
          <a:xfrm>
            <a:off x="8099425" y="479742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1" name="AutoShape 71"/>
          <p:cNvSpPr>
            <a:spLocks noChangeArrowheads="1"/>
          </p:cNvSpPr>
          <p:nvPr/>
        </p:nvSpPr>
        <p:spPr bwMode="auto">
          <a:xfrm>
            <a:off x="1476375" y="50371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2" name="AutoShape 71"/>
          <p:cNvSpPr>
            <a:spLocks noChangeArrowheads="1"/>
          </p:cNvSpPr>
          <p:nvPr/>
        </p:nvSpPr>
        <p:spPr bwMode="auto">
          <a:xfrm>
            <a:off x="1692275" y="4605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3" name="AutoShape 71"/>
          <p:cNvSpPr>
            <a:spLocks noChangeArrowheads="1"/>
          </p:cNvSpPr>
          <p:nvPr/>
        </p:nvSpPr>
        <p:spPr bwMode="auto">
          <a:xfrm>
            <a:off x="1547813" y="305752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4" name="AutoShape 71"/>
          <p:cNvSpPr>
            <a:spLocks noChangeArrowheads="1"/>
          </p:cNvSpPr>
          <p:nvPr/>
        </p:nvSpPr>
        <p:spPr bwMode="auto">
          <a:xfrm>
            <a:off x="900113" y="3068638"/>
            <a:ext cx="144462"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5" name="AutoShape 71"/>
          <p:cNvSpPr>
            <a:spLocks noChangeArrowheads="1"/>
          </p:cNvSpPr>
          <p:nvPr/>
        </p:nvSpPr>
        <p:spPr bwMode="auto">
          <a:xfrm>
            <a:off x="1258888" y="26606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6" name="AutoShape 71"/>
          <p:cNvSpPr>
            <a:spLocks noChangeArrowheads="1"/>
          </p:cNvSpPr>
          <p:nvPr/>
        </p:nvSpPr>
        <p:spPr bwMode="auto">
          <a:xfrm>
            <a:off x="1692275" y="2192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7" name="AutoShape 71"/>
          <p:cNvSpPr>
            <a:spLocks noChangeArrowheads="1"/>
          </p:cNvSpPr>
          <p:nvPr/>
        </p:nvSpPr>
        <p:spPr bwMode="auto">
          <a:xfrm>
            <a:off x="2843213" y="35972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8" name="AutoShape 71"/>
          <p:cNvSpPr>
            <a:spLocks noChangeArrowheads="1"/>
          </p:cNvSpPr>
          <p:nvPr/>
        </p:nvSpPr>
        <p:spPr bwMode="auto">
          <a:xfrm>
            <a:off x="45720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49" name="AutoShape 71"/>
          <p:cNvSpPr>
            <a:spLocks noChangeArrowheads="1"/>
          </p:cNvSpPr>
          <p:nvPr/>
        </p:nvSpPr>
        <p:spPr bwMode="auto">
          <a:xfrm>
            <a:off x="2843213" y="24447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50" name="AutoShape 71"/>
          <p:cNvSpPr>
            <a:spLocks noChangeArrowheads="1"/>
          </p:cNvSpPr>
          <p:nvPr/>
        </p:nvSpPr>
        <p:spPr bwMode="auto">
          <a:xfrm>
            <a:off x="3130550" y="2876550"/>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51" name="AutoShape 71"/>
          <p:cNvSpPr>
            <a:spLocks noChangeArrowheads="1"/>
          </p:cNvSpPr>
          <p:nvPr/>
        </p:nvSpPr>
        <p:spPr bwMode="auto">
          <a:xfrm>
            <a:off x="3922713" y="28765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5952" name="AutoShape 13"/>
          <p:cNvSpPr>
            <a:spLocks noChangeArrowheads="1"/>
          </p:cNvSpPr>
          <p:nvPr/>
        </p:nvSpPr>
        <p:spPr bwMode="auto">
          <a:xfrm>
            <a:off x="2457450" y="2843213"/>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05953" name="AutoShape 5"/>
          <p:cNvSpPr>
            <a:spLocks noChangeArrowheads="1"/>
          </p:cNvSpPr>
          <p:nvPr/>
        </p:nvSpPr>
        <p:spPr bwMode="auto">
          <a:xfrm>
            <a:off x="2571750" y="1682750"/>
            <a:ext cx="979488"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05954" name="AutoShape 13"/>
          <p:cNvSpPr>
            <a:spLocks noChangeArrowheads="1"/>
          </p:cNvSpPr>
          <p:nvPr/>
        </p:nvSpPr>
        <p:spPr bwMode="auto">
          <a:xfrm>
            <a:off x="2173288" y="908050"/>
            <a:ext cx="4198937" cy="2451100"/>
          </a:xfrm>
          <a:prstGeom prst="roundRect">
            <a:avLst>
              <a:gd name="adj" fmla="val 16667"/>
            </a:avLst>
          </a:prstGeom>
          <a:solidFill>
            <a:schemeClr val="bg1"/>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05955" name="AutoShape 14"/>
          <p:cNvSpPr>
            <a:spLocks noChangeArrowheads="1"/>
          </p:cNvSpPr>
          <p:nvPr/>
        </p:nvSpPr>
        <p:spPr bwMode="auto">
          <a:xfrm>
            <a:off x="2544763" y="1651000"/>
            <a:ext cx="3306762" cy="668338"/>
          </a:xfrm>
          <a:prstGeom prst="roundRect">
            <a:avLst>
              <a:gd name="adj" fmla="val 16667"/>
            </a:avLst>
          </a:prstGeom>
          <a:noFill/>
          <a:ln w="9525">
            <a:solidFill>
              <a:srgbClr val="CC6600"/>
            </a:solidFill>
            <a:round/>
            <a:headEnd/>
            <a:tailEnd/>
          </a:ln>
        </p:spPr>
        <p:txBody>
          <a:bodyPr wrap="none" anchor="b" anchorCtr="1"/>
          <a:lstStyle/>
          <a:p>
            <a:pPr algn="ctr"/>
            <a:endParaRPr lang="en-US" sz="1000">
              <a:solidFill>
                <a:schemeClr val="tx2"/>
              </a:solidFill>
            </a:endParaRPr>
          </a:p>
        </p:txBody>
      </p:sp>
      <p:sp>
        <p:nvSpPr>
          <p:cNvPr id="805956" name="AutoShape 15"/>
          <p:cNvSpPr>
            <a:spLocks noChangeArrowheads="1"/>
          </p:cNvSpPr>
          <p:nvPr/>
        </p:nvSpPr>
        <p:spPr bwMode="auto">
          <a:xfrm>
            <a:off x="2544763" y="2406650"/>
            <a:ext cx="3270250" cy="260350"/>
          </a:xfrm>
          <a:prstGeom prst="roundRect">
            <a:avLst>
              <a:gd name="adj" fmla="val 16667"/>
            </a:avLst>
          </a:prstGeom>
          <a:noFill/>
          <a:ln w="9525">
            <a:solidFill>
              <a:srgbClr val="CC6600"/>
            </a:solidFill>
            <a:round/>
            <a:headEnd/>
            <a:tailEnd/>
          </a:ln>
        </p:spPr>
        <p:txBody>
          <a:bodyPr wrap="none" anchor="ctr"/>
          <a:lstStyle/>
          <a:p>
            <a:pPr algn="ctr"/>
            <a:endParaRPr lang="en-US" sz="1800">
              <a:solidFill>
                <a:schemeClr val="tx2"/>
              </a:solidFill>
            </a:endParaRPr>
          </a:p>
        </p:txBody>
      </p:sp>
      <p:sp>
        <p:nvSpPr>
          <p:cNvPr id="805957" name="AutoShape 22"/>
          <p:cNvSpPr>
            <a:spLocks noChangeArrowheads="1"/>
          </p:cNvSpPr>
          <p:nvPr/>
        </p:nvSpPr>
        <p:spPr bwMode="auto">
          <a:xfrm>
            <a:off x="2551113" y="1316038"/>
            <a:ext cx="3270250" cy="260350"/>
          </a:xfrm>
          <a:prstGeom prst="roundRect">
            <a:avLst>
              <a:gd name="adj" fmla="val 16667"/>
            </a:avLst>
          </a:prstGeom>
          <a:solidFill>
            <a:schemeClr val="bg1"/>
          </a:solidFill>
          <a:ln w="9525">
            <a:solidFill>
              <a:srgbClr val="CC6600"/>
            </a:solidFill>
            <a:round/>
            <a:headEnd/>
            <a:tailEnd/>
          </a:ln>
        </p:spPr>
        <p:txBody>
          <a:bodyPr wrap="none" anchorCtr="1"/>
          <a:lstStyle/>
          <a:p>
            <a:pPr algn="ctr"/>
            <a:endParaRPr lang="en-US" sz="1000">
              <a:solidFill>
                <a:schemeClr val="accent2"/>
              </a:solidFill>
            </a:endParaRPr>
          </a:p>
        </p:txBody>
      </p:sp>
      <p:sp>
        <p:nvSpPr>
          <p:cNvPr id="805958" name="AutoShape 23"/>
          <p:cNvSpPr>
            <a:spLocks noChangeArrowheads="1"/>
          </p:cNvSpPr>
          <p:nvPr/>
        </p:nvSpPr>
        <p:spPr bwMode="auto">
          <a:xfrm>
            <a:off x="4651375" y="1339850"/>
            <a:ext cx="473075" cy="222250"/>
          </a:xfrm>
          <a:prstGeom prst="roundRect">
            <a:avLst>
              <a:gd name="adj" fmla="val 16667"/>
            </a:avLst>
          </a:prstGeom>
          <a:solidFill>
            <a:srgbClr val="CC6600"/>
          </a:solidFill>
          <a:ln w="9525">
            <a:solidFill>
              <a:srgbClr val="CC6600"/>
            </a:solidFill>
            <a:round/>
            <a:headEnd/>
            <a:tailEnd/>
          </a:ln>
        </p:spPr>
        <p:txBody>
          <a:bodyPr wrap="none" anchor="ctr"/>
          <a:lstStyle/>
          <a:p>
            <a:pPr algn="ctr"/>
            <a:endParaRPr lang="en-US" sz="1000">
              <a:solidFill>
                <a:schemeClr val="bg1"/>
              </a:solidFill>
            </a:endParaRPr>
          </a:p>
        </p:txBody>
      </p:sp>
      <p:sp>
        <p:nvSpPr>
          <p:cNvPr id="805959" name="AutoShape 24"/>
          <p:cNvSpPr>
            <a:spLocks noChangeArrowheads="1"/>
          </p:cNvSpPr>
          <p:nvPr/>
        </p:nvSpPr>
        <p:spPr bwMode="auto">
          <a:xfrm>
            <a:off x="3238500" y="1338263"/>
            <a:ext cx="420688" cy="222250"/>
          </a:xfrm>
          <a:prstGeom prst="roundRect">
            <a:avLst>
              <a:gd name="adj" fmla="val 16667"/>
            </a:avLst>
          </a:prstGeom>
          <a:solidFill>
            <a:srgbClr val="CC6600"/>
          </a:solidFill>
          <a:ln w="9525">
            <a:solidFill>
              <a:srgbClr val="CC6600"/>
            </a:solidFill>
            <a:round/>
            <a:headEnd/>
            <a:tailEnd/>
          </a:ln>
        </p:spPr>
        <p:txBody>
          <a:bodyPr wrap="none" anchor="ctr"/>
          <a:lstStyle/>
          <a:p>
            <a:pPr algn="ctr"/>
            <a:endParaRPr lang="en-US" sz="1000">
              <a:solidFill>
                <a:schemeClr val="bg1"/>
              </a:solidFill>
            </a:endParaRPr>
          </a:p>
        </p:txBody>
      </p:sp>
      <p:sp>
        <p:nvSpPr>
          <p:cNvPr id="805960" name="AutoShape 25"/>
          <p:cNvSpPr>
            <a:spLocks noChangeArrowheads="1"/>
          </p:cNvSpPr>
          <p:nvPr/>
        </p:nvSpPr>
        <p:spPr bwMode="auto">
          <a:xfrm>
            <a:off x="2700338" y="1335088"/>
            <a:ext cx="431800" cy="222250"/>
          </a:xfrm>
          <a:prstGeom prst="roundRect">
            <a:avLst>
              <a:gd name="adj" fmla="val 16667"/>
            </a:avLst>
          </a:prstGeom>
          <a:solidFill>
            <a:srgbClr val="CC6600"/>
          </a:solidFill>
          <a:ln w="9525">
            <a:solidFill>
              <a:srgbClr val="CC6600"/>
            </a:solidFill>
            <a:round/>
            <a:headEnd/>
            <a:tailEnd/>
          </a:ln>
        </p:spPr>
        <p:txBody>
          <a:bodyPr wrap="none" anchor="ctr"/>
          <a:lstStyle/>
          <a:p>
            <a:pPr algn="ctr"/>
            <a:endParaRPr lang="en-US" sz="1000">
              <a:solidFill>
                <a:schemeClr val="bg1"/>
              </a:solidFill>
            </a:endParaRPr>
          </a:p>
        </p:txBody>
      </p:sp>
      <p:sp>
        <p:nvSpPr>
          <p:cNvPr id="805961" name="AutoShape 26"/>
          <p:cNvSpPr>
            <a:spLocks noChangeArrowheads="1"/>
          </p:cNvSpPr>
          <p:nvPr/>
        </p:nvSpPr>
        <p:spPr bwMode="auto">
          <a:xfrm>
            <a:off x="5229225" y="1335088"/>
            <a:ext cx="422275" cy="222250"/>
          </a:xfrm>
          <a:prstGeom prst="roundRect">
            <a:avLst>
              <a:gd name="adj" fmla="val 16667"/>
            </a:avLst>
          </a:prstGeom>
          <a:solidFill>
            <a:srgbClr val="CC6600"/>
          </a:solidFill>
          <a:ln w="9525">
            <a:solidFill>
              <a:srgbClr val="CC6600"/>
            </a:solidFill>
            <a:round/>
            <a:headEnd/>
            <a:tailEnd/>
          </a:ln>
        </p:spPr>
        <p:txBody>
          <a:bodyPr wrap="none" anchor="ctr"/>
          <a:lstStyle/>
          <a:p>
            <a:pPr algn="ctr"/>
            <a:endParaRPr lang="en-US" sz="1000">
              <a:solidFill>
                <a:schemeClr val="bg1"/>
              </a:solidFill>
            </a:endParaRPr>
          </a:p>
        </p:txBody>
      </p:sp>
      <p:sp>
        <p:nvSpPr>
          <p:cNvPr id="805962" name="AutoShape 27"/>
          <p:cNvSpPr>
            <a:spLocks noChangeArrowheads="1"/>
          </p:cNvSpPr>
          <p:nvPr/>
        </p:nvSpPr>
        <p:spPr bwMode="auto">
          <a:xfrm>
            <a:off x="2560638" y="944563"/>
            <a:ext cx="3254375" cy="334962"/>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tx2"/>
              </a:solidFill>
            </a:endParaRPr>
          </a:p>
        </p:txBody>
      </p:sp>
      <p:sp>
        <p:nvSpPr>
          <p:cNvPr id="805963" name="AutoShape 28"/>
          <p:cNvSpPr>
            <a:spLocks noChangeArrowheads="1"/>
          </p:cNvSpPr>
          <p:nvPr/>
        </p:nvSpPr>
        <p:spPr bwMode="auto">
          <a:xfrm>
            <a:off x="2284413" y="1057275"/>
            <a:ext cx="185737" cy="1744663"/>
          </a:xfrm>
          <a:prstGeom prst="roundRect">
            <a:avLst>
              <a:gd name="adj" fmla="val 16667"/>
            </a:avLst>
          </a:prstGeom>
          <a:noFill/>
          <a:ln w="9525">
            <a:solidFill>
              <a:srgbClr val="CC6600"/>
            </a:solidFill>
            <a:round/>
            <a:headEnd/>
            <a:tailEnd/>
          </a:ln>
        </p:spPr>
        <p:txBody>
          <a:bodyPr vert="eaVert" wrap="none" anchor="ctr"/>
          <a:lstStyle/>
          <a:p>
            <a:pPr algn="ctr"/>
            <a:endParaRPr lang="en-US" sz="1800">
              <a:solidFill>
                <a:schemeClr val="bg1"/>
              </a:solidFill>
            </a:endParaRPr>
          </a:p>
        </p:txBody>
      </p:sp>
      <p:sp>
        <p:nvSpPr>
          <p:cNvPr id="805964" name="Line 29"/>
          <p:cNvSpPr>
            <a:spLocks noChangeShapeType="1"/>
          </p:cNvSpPr>
          <p:nvPr/>
        </p:nvSpPr>
        <p:spPr bwMode="auto">
          <a:xfrm flipH="1">
            <a:off x="5815013" y="2505075"/>
            <a:ext cx="111125" cy="1588"/>
          </a:xfrm>
          <a:prstGeom prst="line">
            <a:avLst/>
          </a:prstGeom>
          <a:noFill/>
          <a:ln w="38100">
            <a:solidFill>
              <a:srgbClr val="CC6600"/>
            </a:solidFill>
            <a:round/>
            <a:headEnd/>
            <a:tailEnd/>
          </a:ln>
        </p:spPr>
        <p:txBody>
          <a:bodyPr/>
          <a:lstStyle/>
          <a:p>
            <a:endParaRPr lang="en-US"/>
          </a:p>
        </p:txBody>
      </p:sp>
      <p:sp>
        <p:nvSpPr>
          <p:cNvPr id="805965" name="Line 30"/>
          <p:cNvSpPr>
            <a:spLocks noChangeShapeType="1"/>
          </p:cNvSpPr>
          <p:nvPr/>
        </p:nvSpPr>
        <p:spPr bwMode="auto">
          <a:xfrm flipH="1">
            <a:off x="5449888" y="2319338"/>
            <a:ext cx="0" cy="149225"/>
          </a:xfrm>
          <a:prstGeom prst="line">
            <a:avLst/>
          </a:prstGeom>
          <a:noFill/>
          <a:ln w="38100">
            <a:solidFill>
              <a:srgbClr val="CC6600"/>
            </a:solidFill>
            <a:round/>
            <a:headEnd/>
            <a:tailEnd/>
          </a:ln>
        </p:spPr>
        <p:txBody>
          <a:bodyPr/>
          <a:lstStyle/>
          <a:p>
            <a:endParaRPr lang="en-US"/>
          </a:p>
        </p:txBody>
      </p:sp>
      <p:sp>
        <p:nvSpPr>
          <p:cNvPr id="805966" name="Line 31"/>
          <p:cNvSpPr>
            <a:spLocks noChangeShapeType="1"/>
          </p:cNvSpPr>
          <p:nvPr/>
        </p:nvSpPr>
        <p:spPr bwMode="auto">
          <a:xfrm flipH="1">
            <a:off x="4587875" y="2319338"/>
            <a:ext cx="0" cy="149225"/>
          </a:xfrm>
          <a:prstGeom prst="line">
            <a:avLst/>
          </a:prstGeom>
          <a:noFill/>
          <a:ln w="38100">
            <a:solidFill>
              <a:srgbClr val="CC6600"/>
            </a:solidFill>
            <a:round/>
            <a:headEnd/>
            <a:tailEnd/>
          </a:ln>
        </p:spPr>
        <p:txBody>
          <a:bodyPr/>
          <a:lstStyle/>
          <a:p>
            <a:endParaRPr lang="en-US"/>
          </a:p>
        </p:txBody>
      </p:sp>
      <p:sp>
        <p:nvSpPr>
          <p:cNvPr id="805967" name="Line 32"/>
          <p:cNvSpPr>
            <a:spLocks noChangeShapeType="1"/>
          </p:cNvSpPr>
          <p:nvPr/>
        </p:nvSpPr>
        <p:spPr bwMode="auto">
          <a:xfrm flipH="1">
            <a:off x="3748088" y="2319338"/>
            <a:ext cx="0" cy="149225"/>
          </a:xfrm>
          <a:prstGeom prst="line">
            <a:avLst/>
          </a:prstGeom>
          <a:noFill/>
          <a:ln w="38100">
            <a:solidFill>
              <a:srgbClr val="CC6600"/>
            </a:solidFill>
            <a:round/>
            <a:headEnd/>
            <a:tailEnd/>
          </a:ln>
        </p:spPr>
        <p:txBody>
          <a:bodyPr/>
          <a:lstStyle/>
          <a:p>
            <a:endParaRPr lang="en-US"/>
          </a:p>
        </p:txBody>
      </p:sp>
      <p:sp>
        <p:nvSpPr>
          <p:cNvPr id="805968" name="Line 33"/>
          <p:cNvSpPr>
            <a:spLocks noChangeShapeType="1"/>
          </p:cNvSpPr>
          <p:nvPr/>
        </p:nvSpPr>
        <p:spPr bwMode="auto">
          <a:xfrm flipH="1">
            <a:off x="2916238" y="2309813"/>
            <a:ext cx="0" cy="149225"/>
          </a:xfrm>
          <a:prstGeom prst="line">
            <a:avLst/>
          </a:prstGeom>
          <a:noFill/>
          <a:ln w="38100">
            <a:solidFill>
              <a:srgbClr val="CC6600"/>
            </a:solidFill>
            <a:round/>
            <a:headEnd/>
            <a:tailEnd/>
          </a:ln>
        </p:spPr>
        <p:txBody>
          <a:bodyPr/>
          <a:lstStyle/>
          <a:p>
            <a:endParaRPr lang="en-US"/>
          </a:p>
        </p:txBody>
      </p:sp>
      <p:sp>
        <p:nvSpPr>
          <p:cNvPr id="805969" name="Line 35"/>
          <p:cNvSpPr>
            <a:spLocks noChangeShapeType="1"/>
          </p:cNvSpPr>
          <p:nvPr/>
        </p:nvSpPr>
        <p:spPr bwMode="auto">
          <a:xfrm flipH="1">
            <a:off x="4462463" y="2628900"/>
            <a:ext cx="0" cy="149225"/>
          </a:xfrm>
          <a:prstGeom prst="line">
            <a:avLst/>
          </a:prstGeom>
          <a:noFill/>
          <a:ln w="38100">
            <a:solidFill>
              <a:srgbClr val="CC6600"/>
            </a:solidFill>
            <a:round/>
            <a:headEnd/>
            <a:tailEnd/>
          </a:ln>
        </p:spPr>
        <p:txBody>
          <a:bodyPr/>
          <a:lstStyle/>
          <a:p>
            <a:endParaRPr lang="en-US"/>
          </a:p>
        </p:txBody>
      </p:sp>
      <p:sp>
        <p:nvSpPr>
          <p:cNvPr id="805970" name="Line 36"/>
          <p:cNvSpPr>
            <a:spLocks noChangeShapeType="1"/>
          </p:cNvSpPr>
          <p:nvPr/>
        </p:nvSpPr>
        <p:spPr bwMode="auto">
          <a:xfrm flipH="1">
            <a:off x="5605463" y="2628900"/>
            <a:ext cx="0" cy="149225"/>
          </a:xfrm>
          <a:prstGeom prst="line">
            <a:avLst/>
          </a:prstGeom>
          <a:noFill/>
          <a:ln w="38100">
            <a:solidFill>
              <a:srgbClr val="CC6600"/>
            </a:solidFill>
            <a:round/>
            <a:headEnd/>
            <a:tailEnd/>
          </a:ln>
        </p:spPr>
        <p:txBody>
          <a:bodyPr/>
          <a:lstStyle/>
          <a:p>
            <a:endParaRPr lang="en-US"/>
          </a:p>
        </p:txBody>
      </p:sp>
      <p:sp>
        <p:nvSpPr>
          <p:cNvPr id="805971" name="Line 37"/>
          <p:cNvSpPr>
            <a:spLocks noChangeShapeType="1"/>
          </p:cNvSpPr>
          <p:nvPr/>
        </p:nvSpPr>
        <p:spPr bwMode="auto">
          <a:xfrm flipH="1">
            <a:off x="5053013" y="2628900"/>
            <a:ext cx="0" cy="149225"/>
          </a:xfrm>
          <a:prstGeom prst="line">
            <a:avLst/>
          </a:prstGeom>
          <a:noFill/>
          <a:ln w="38100">
            <a:solidFill>
              <a:srgbClr val="CC6600"/>
            </a:solidFill>
            <a:round/>
            <a:headEnd/>
            <a:tailEnd/>
          </a:ln>
        </p:spPr>
        <p:txBody>
          <a:bodyPr/>
          <a:lstStyle/>
          <a:p>
            <a:endParaRPr lang="en-US"/>
          </a:p>
        </p:txBody>
      </p:sp>
      <p:sp>
        <p:nvSpPr>
          <p:cNvPr id="805972" name="Line 38"/>
          <p:cNvSpPr>
            <a:spLocks noChangeShapeType="1"/>
          </p:cNvSpPr>
          <p:nvPr/>
        </p:nvSpPr>
        <p:spPr bwMode="auto">
          <a:xfrm flipH="1">
            <a:off x="2754313" y="2628900"/>
            <a:ext cx="0" cy="149225"/>
          </a:xfrm>
          <a:prstGeom prst="line">
            <a:avLst/>
          </a:prstGeom>
          <a:noFill/>
          <a:ln w="38100">
            <a:solidFill>
              <a:srgbClr val="CC6600"/>
            </a:solidFill>
            <a:round/>
            <a:headEnd/>
            <a:tailEnd/>
          </a:ln>
        </p:spPr>
        <p:txBody>
          <a:bodyPr/>
          <a:lstStyle/>
          <a:p>
            <a:endParaRPr lang="en-US"/>
          </a:p>
        </p:txBody>
      </p:sp>
      <p:sp>
        <p:nvSpPr>
          <p:cNvPr id="805973" name="Line 39"/>
          <p:cNvSpPr>
            <a:spLocks noChangeShapeType="1"/>
          </p:cNvSpPr>
          <p:nvPr/>
        </p:nvSpPr>
        <p:spPr bwMode="auto">
          <a:xfrm flipH="1">
            <a:off x="3859213" y="2628900"/>
            <a:ext cx="0" cy="149225"/>
          </a:xfrm>
          <a:prstGeom prst="line">
            <a:avLst/>
          </a:prstGeom>
          <a:noFill/>
          <a:ln w="38100">
            <a:solidFill>
              <a:srgbClr val="CC6600"/>
            </a:solidFill>
            <a:round/>
            <a:headEnd/>
            <a:tailEnd/>
          </a:ln>
        </p:spPr>
        <p:txBody>
          <a:bodyPr/>
          <a:lstStyle/>
          <a:p>
            <a:endParaRPr lang="en-US"/>
          </a:p>
        </p:txBody>
      </p:sp>
      <p:sp>
        <p:nvSpPr>
          <p:cNvPr id="805974" name="Line 40"/>
          <p:cNvSpPr>
            <a:spLocks noChangeShapeType="1"/>
          </p:cNvSpPr>
          <p:nvPr/>
        </p:nvSpPr>
        <p:spPr bwMode="auto">
          <a:xfrm flipH="1">
            <a:off x="3302000" y="2628900"/>
            <a:ext cx="0" cy="149225"/>
          </a:xfrm>
          <a:prstGeom prst="line">
            <a:avLst/>
          </a:prstGeom>
          <a:noFill/>
          <a:ln w="38100">
            <a:solidFill>
              <a:srgbClr val="CC6600"/>
            </a:solidFill>
            <a:round/>
            <a:headEnd/>
            <a:tailEnd/>
          </a:ln>
        </p:spPr>
        <p:txBody>
          <a:bodyPr/>
          <a:lstStyle/>
          <a:p>
            <a:endParaRPr lang="en-US"/>
          </a:p>
        </p:txBody>
      </p:sp>
      <p:sp>
        <p:nvSpPr>
          <p:cNvPr id="805975" name="Line 41"/>
          <p:cNvSpPr>
            <a:spLocks noChangeShapeType="1"/>
          </p:cNvSpPr>
          <p:nvPr/>
        </p:nvSpPr>
        <p:spPr bwMode="auto">
          <a:xfrm flipH="1">
            <a:off x="2470150" y="1911350"/>
            <a:ext cx="111125" cy="0"/>
          </a:xfrm>
          <a:prstGeom prst="line">
            <a:avLst/>
          </a:prstGeom>
          <a:noFill/>
          <a:ln w="38100">
            <a:solidFill>
              <a:srgbClr val="CC6600"/>
            </a:solidFill>
            <a:round/>
            <a:headEnd/>
            <a:tailEnd/>
          </a:ln>
        </p:spPr>
        <p:txBody>
          <a:bodyPr/>
          <a:lstStyle/>
          <a:p>
            <a:endParaRPr lang="en-US"/>
          </a:p>
        </p:txBody>
      </p:sp>
      <p:sp>
        <p:nvSpPr>
          <p:cNvPr id="805976" name="Line 42"/>
          <p:cNvSpPr>
            <a:spLocks noChangeShapeType="1"/>
          </p:cNvSpPr>
          <p:nvPr/>
        </p:nvSpPr>
        <p:spPr bwMode="auto">
          <a:xfrm flipH="1">
            <a:off x="2470150" y="2505075"/>
            <a:ext cx="111125" cy="1588"/>
          </a:xfrm>
          <a:prstGeom prst="line">
            <a:avLst/>
          </a:prstGeom>
          <a:noFill/>
          <a:ln w="38100">
            <a:solidFill>
              <a:srgbClr val="CC6600"/>
            </a:solidFill>
            <a:round/>
            <a:headEnd/>
            <a:tailEnd/>
          </a:ln>
        </p:spPr>
        <p:txBody>
          <a:bodyPr/>
          <a:lstStyle/>
          <a:p>
            <a:endParaRPr lang="en-US"/>
          </a:p>
        </p:txBody>
      </p:sp>
      <p:sp>
        <p:nvSpPr>
          <p:cNvPr id="805977" name="Line 43"/>
          <p:cNvSpPr>
            <a:spLocks noChangeShapeType="1"/>
          </p:cNvSpPr>
          <p:nvPr/>
        </p:nvSpPr>
        <p:spPr bwMode="auto">
          <a:xfrm flipH="1">
            <a:off x="2470150" y="1465263"/>
            <a:ext cx="74613" cy="0"/>
          </a:xfrm>
          <a:prstGeom prst="line">
            <a:avLst/>
          </a:prstGeom>
          <a:noFill/>
          <a:ln w="38100">
            <a:solidFill>
              <a:srgbClr val="CC6600"/>
            </a:solidFill>
            <a:round/>
            <a:headEnd/>
            <a:tailEnd/>
          </a:ln>
        </p:spPr>
        <p:txBody>
          <a:bodyPr/>
          <a:lstStyle/>
          <a:p>
            <a:endParaRPr lang="en-US"/>
          </a:p>
        </p:txBody>
      </p:sp>
      <p:sp>
        <p:nvSpPr>
          <p:cNvPr id="805978" name="Line 44"/>
          <p:cNvSpPr>
            <a:spLocks noChangeShapeType="1"/>
          </p:cNvSpPr>
          <p:nvPr/>
        </p:nvSpPr>
        <p:spPr bwMode="auto">
          <a:xfrm flipH="1">
            <a:off x="4179888" y="1562100"/>
            <a:ext cx="0" cy="149225"/>
          </a:xfrm>
          <a:prstGeom prst="line">
            <a:avLst/>
          </a:prstGeom>
          <a:noFill/>
          <a:ln w="76200">
            <a:solidFill>
              <a:srgbClr val="CC6600"/>
            </a:solidFill>
            <a:round/>
            <a:headEnd/>
            <a:tailEnd/>
          </a:ln>
        </p:spPr>
        <p:txBody>
          <a:bodyPr/>
          <a:lstStyle/>
          <a:p>
            <a:endParaRPr lang="en-US"/>
          </a:p>
        </p:txBody>
      </p:sp>
      <p:sp>
        <p:nvSpPr>
          <p:cNvPr id="805979" name="AutoShape 47"/>
          <p:cNvSpPr>
            <a:spLocks noChangeArrowheads="1"/>
          </p:cNvSpPr>
          <p:nvPr/>
        </p:nvSpPr>
        <p:spPr bwMode="auto">
          <a:xfrm>
            <a:off x="3151188" y="2784475"/>
            <a:ext cx="298450" cy="407988"/>
          </a:xfrm>
          <a:prstGeom prst="can">
            <a:avLst>
              <a:gd name="adj" fmla="val 34176"/>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0" name="AutoShape 49"/>
          <p:cNvSpPr>
            <a:spLocks noChangeArrowheads="1"/>
          </p:cNvSpPr>
          <p:nvPr/>
        </p:nvSpPr>
        <p:spPr bwMode="auto">
          <a:xfrm>
            <a:off x="4878388"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805981" name="AutoShape 50"/>
          <p:cNvSpPr>
            <a:spLocks noChangeArrowheads="1"/>
          </p:cNvSpPr>
          <p:nvPr/>
        </p:nvSpPr>
        <p:spPr bwMode="auto">
          <a:xfrm>
            <a:off x="3689350" y="2778125"/>
            <a:ext cx="334963"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2" name="AutoShape 51"/>
          <p:cNvSpPr>
            <a:spLocks noChangeArrowheads="1"/>
          </p:cNvSpPr>
          <p:nvPr/>
        </p:nvSpPr>
        <p:spPr bwMode="auto">
          <a:xfrm>
            <a:off x="4291013"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3" name="AutoShape 52"/>
          <p:cNvSpPr>
            <a:spLocks noChangeArrowheads="1"/>
          </p:cNvSpPr>
          <p:nvPr/>
        </p:nvSpPr>
        <p:spPr bwMode="auto">
          <a:xfrm>
            <a:off x="3589338" y="1682750"/>
            <a:ext cx="1481137"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05984" name="AutoShape 53"/>
          <p:cNvSpPr>
            <a:spLocks noChangeArrowheads="1"/>
          </p:cNvSpPr>
          <p:nvPr/>
        </p:nvSpPr>
        <p:spPr bwMode="auto">
          <a:xfrm>
            <a:off x="2916238"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805985" name="AutoShape 54"/>
          <p:cNvSpPr>
            <a:spLocks noChangeArrowheads="1"/>
          </p:cNvSpPr>
          <p:nvPr/>
        </p:nvSpPr>
        <p:spPr bwMode="auto">
          <a:xfrm>
            <a:off x="2581275" y="1704975"/>
            <a:ext cx="29845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6" name="AutoShape 55"/>
          <p:cNvSpPr>
            <a:spLocks noChangeArrowheads="1"/>
          </p:cNvSpPr>
          <p:nvPr/>
        </p:nvSpPr>
        <p:spPr bwMode="auto">
          <a:xfrm>
            <a:off x="3605213" y="1704975"/>
            <a:ext cx="284162"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7" name="AutoShape 56"/>
          <p:cNvSpPr>
            <a:spLocks noChangeArrowheads="1"/>
          </p:cNvSpPr>
          <p:nvPr/>
        </p:nvSpPr>
        <p:spPr bwMode="auto">
          <a:xfrm>
            <a:off x="3922713" y="1704975"/>
            <a:ext cx="45720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8" name="AutoShape 57"/>
          <p:cNvSpPr>
            <a:spLocks noChangeArrowheads="1"/>
          </p:cNvSpPr>
          <p:nvPr/>
        </p:nvSpPr>
        <p:spPr bwMode="auto">
          <a:xfrm>
            <a:off x="4403725"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89" name="AutoShape 58"/>
          <p:cNvSpPr>
            <a:spLocks noChangeArrowheads="1"/>
          </p:cNvSpPr>
          <p:nvPr/>
        </p:nvSpPr>
        <p:spPr bwMode="auto">
          <a:xfrm>
            <a:off x="5095875" y="1682750"/>
            <a:ext cx="741363"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05990" name="AutoShape 59"/>
          <p:cNvSpPr>
            <a:spLocks noChangeArrowheads="1"/>
          </p:cNvSpPr>
          <p:nvPr/>
        </p:nvSpPr>
        <p:spPr bwMode="auto">
          <a:xfrm>
            <a:off x="5116513" y="1704975"/>
            <a:ext cx="704850" cy="282575"/>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805991" name="AutoShape 61"/>
          <p:cNvSpPr>
            <a:spLocks noChangeArrowheads="1"/>
          </p:cNvSpPr>
          <p:nvPr/>
        </p:nvSpPr>
        <p:spPr bwMode="auto">
          <a:xfrm>
            <a:off x="2581275" y="2781300"/>
            <a:ext cx="334963" cy="409575"/>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05992" name="AutoShape 63"/>
          <p:cNvSpPr>
            <a:spLocks noChangeArrowheads="1"/>
          </p:cNvSpPr>
          <p:nvPr/>
        </p:nvSpPr>
        <p:spPr bwMode="auto">
          <a:xfrm>
            <a:off x="2584450" y="1684338"/>
            <a:ext cx="979488" cy="449262"/>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grpSp>
        <p:nvGrpSpPr>
          <p:cNvPr id="805993" name="Group 16"/>
          <p:cNvGrpSpPr>
            <a:grpSpLocks/>
          </p:cNvGrpSpPr>
          <p:nvPr/>
        </p:nvGrpSpPr>
        <p:grpSpPr bwMode="auto">
          <a:xfrm>
            <a:off x="5580063" y="2708275"/>
            <a:ext cx="333375" cy="407988"/>
            <a:chOff x="912" y="1296"/>
            <a:chExt cx="720" cy="864"/>
          </a:xfrm>
        </p:grpSpPr>
        <p:sp>
          <p:nvSpPr>
            <p:cNvPr id="805994" name="AutoShape 17"/>
            <p:cNvSpPr>
              <a:spLocks noChangeArrowheads="1"/>
            </p:cNvSpPr>
            <p:nvPr/>
          </p:nvSpPr>
          <p:spPr bwMode="auto">
            <a:xfrm>
              <a:off x="912" y="1296"/>
              <a:ext cx="720" cy="864"/>
            </a:xfrm>
            <a:prstGeom prst="roundRect">
              <a:avLst>
                <a:gd name="adj" fmla="val 16667"/>
              </a:avLst>
            </a:prstGeom>
            <a:solidFill>
              <a:schemeClr val="bg1"/>
            </a:solidFill>
            <a:ln w="28575">
              <a:solidFill>
                <a:schemeClr val="tx2"/>
              </a:solidFill>
              <a:round/>
              <a:headEnd/>
              <a:tailEnd/>
            </a:ln>
          </p:spPr>
          <p:txBody>
            <a:bodyPr wrap="none" anchor="ctr"/>
            <a:lstStyle/>
            <a:p>
              <a:pPr algn="l"/>
              <a:endParaRPr lang="en-US" sz="2000"/>
            </a:p>
          </p:txBody>
        </p:sp>
        <p:sp>
          <p:nvSpPr>
            <p:cNvPr id="805995" name="AutoShape 18"/>
            <p:cNvSpPr>
              <a:spLocks noChangeArrowheads="1"/>
            </p:cNvSpPr>
            <p:nvPr/>
          </p:nvSpPr>
          <p:spPr bwMode="auto">
            <a:xfrm>
              <a:off x="960" y="1824"/>
              <a:ext cx="624" cy="240"/>
            </a:xfrm>
            <a:prstGeom prst="can">
              <a:avLst>
                <a:gd name="adj" fmla="val 25000"/>
              </a:avLst>
            </a:prstGeom>
            <a:solidFill>
              <a:schemeClr val="bg1"/>
            </a:solidFill>
            <a:ln w="28575">
              <a:solidFill>
                <a:schemeClr val="tx2"/>
              </a:solidFill>
              <a:round/>
              <a:headEnd/>
              <a:tailEnd/>
            </a:ln>
          </p:spPr>
          <p:txBody>
            <a:bodyPr wrap="none" anchor="ctr"/>
            <a:lstStyle/>
            <a:p>
              <a:pPr algn="ctr"/>
              <a:endParaRPr lang="en-US" sz="900"/>
            </a:p>
          </p:txBody>
        </p:sp>
        <p:sp>
          <p:nvSpPr>
            <p:cNvPr id="805996" name="AutoShape 19"/>
            <p:cNvSpPr>
              <a:spLocks noChangeArrowheads="1"/>
            </p:cNvSpPr>
            <p:nvPr/>
          </p:nvSpPr>
          <p:spPr bwMode="auto">
            <a:xfrm>
              <a:off x="960" y="1623"/>
              <a:ext cx="624" cy="192"/>
            </a:xfrm>
            <a:prstGeom prst="roundRect">
              <a:avLst>
                <a:gd name="adj" fmla="val 16667"/>
              </a:avLst>
            </a:prstGeom>
            <a:solidFill>
              <a:schemeClr val="bg1"/>
            </a:solidFill>
            <a:ln w="28575">
              <a:solidFill>
                <a:schemeClr val="tx2"/>
              </a:solidFill>
              <a:round/>
              <a:headEnd/>
              <a:tailEnd/>
            </a:ln>
          </p:spPr>
          <p:txBody>
            <a:bodyPr wrap="none" anchor="ctr"/>
            <a:lstStyle/>
            <a:p>
              <a:pPr algn="ctr"/>
              <a:endParaRPr lang="en-US" sz="900"/>
            </a:p>
          </p:txBody>
        </p:sp>
        <p:sp>
          <p:nvSpPr>
            <p:cNvPr id="805997" name="AutoShape 20"/>
            <p:cNvSpPr>
              <a:spLocks noChangeArrowheads="1"/>
            </p:cNvSpPr>
            <p:nvPr/>
          </p:nvSpPr>
          <p:spPr bwMode="auto">
            <a:xfrm>
              <a:off x="960" y="1392"/>
              <a:ext cx="624" cy="192"/>
            </a:xfrm>
            <a:prstGeom prst="roundRect">
              <a:avLst>
                <a:gd name="adj" fmla="val 16667"/>
              </a:avLst>
            </a:prstGeom>
            <a:solidFill>
              <a:schemeClr val="bg1"/>
            </a:solidFill>
            <a:ln w="28575">
              <a:solidFill>
                <a:schemeClr val="tx2"/>
              </a:solidFill>
              <a:round/>
              <a:headEnd/>
              <a:tailEnd/>
            </a:ln>
          </p:spPr>
          <p:txBody>
            <a:bodyPr wrap="none" anchor="ctr"/>
            <a:lstStyle/>
            <a:p>
              <a:pPr algn="ctr"/>
              <a:endParaRPr lang="en-US" sz="900"/>
            </a:p>
          </p:txBody>
        </p:sp>
      </p:grpSp>
      <p:sp>
        <p:nvSpPr>
          <p:cNvPr id="805998" name="AutoShape 21"/>
          <p:cNvSpPr>
            <a:spLocks noChangeArrowheads="1"/>
          </p:cNvSpPr>
          <p:nvPr/>
        </p:nvSpPr>
        <p:spPr bwMode="auto">
          <a:xfrm>
            <a:off x="5926138" y="2244725"/>
            <a:ext cx="409575" cy="536575"/>
          </a:xfrm>
          <a:prstGeom prst="roundRect">
            <a:avLst>
              <a:gd name="adj" fmla="val 16667"/>
            </a:avLst>
          </a:prstGeom>
          <a:solidFill>
            <a:schemeClr val="bg1"/>
          </a:solidFill>
          <a:ln w="9525">
            <a:solidFill>
              <a:srgbClr val="CC6600"/>
            </a:solidFill>
            <a:round/>
            <a:headEnd/>
            <a:tailEnd/>
          </a:ln>
        </p:spPr>
        <p:txBody>
          <a:bodyPr wrap="none" anchor="ctr"/>
          <a:lstStyle/>
          <a:p>
            <a:pPr algn="ctr"/>
            <a:endParaRPr lang="en-US" sz="1800">
              <a:solidFill>
                <a:schemeClr val="bg1"/>
              </a:solidFill>
            </a:endParaRPr>
          </a:p>
        </p:txBody>
      </p:sp>
      <p:grpSp>
        <p:nvGrpSpPr>
          <p:cNvPr id="805999" name="Group 16"/>
          <p:cNvGrpSpPr>
            <a:grpSpLocks/>
          </p:cNvGrpSpPr>
          <p:nvPr/>
        </p:nvGrpSpPr>
        <p:grpSpPr bwMode="auto">
          <a:xfrm>
            <a:off x="5443538" y="2778125"/>
            <a:ext cx="333375" cy="407988"/>
            <a:chOff x="912" y="1296"/>
            <a:chExt cx="720" cy="864"/>
          </a:xfrm>
        </p:grpSpPr>
        <p:sp>
          <p:nvSpPr>
            <p:cNvPr id="806000" name="AutoShape 17"/>
            <p:cNvSpPr>
              <a:spLocks noChangeArrowheads="1"/>
            </p:cNvSpPr>
            <p:nvPr/>
          </p:nvSpPr>
          <p:spPr bwMode="auto">
            <a:xfrm>
              <a:off x="912" y="1296"/>
              <a:ext cx="720" cy="864"/>
            </a:xfrm>
            <a:prstGeom prst="roundRect">
              <a:avLst>
                <a:gd name="adj" fmla="val 16667"/>
              </a:avLst>
            </a:prstGeom>
            <a:solidFill>
              <a:schemeClr val="bg1"/>
            </a:solidFill>
            <a:ln w="28575">
              <a:solidFill>
                <a:schemeClr val="tx2"/>
              </a:solidFill>
              <a:round/>
              <a:headEnd/>
              <a:tailEnd/>
            </a:ln>
          </p:spPr>
          <p:txBody>
            <a:bodyPr wrap="none" anchor="ctr"/>
            <a:lstStyle/>
            <a:p>
              <a:pPr algn="l"/>
              <a:endParaRPr lang="en-US" sz="2000"/>
            </a:p>
          </p:txBody>
        </p:sp>
        <p:sp>
          <p:nvSpPr>
            <p:cNvPr id="806001" name="AutoShape 18"/>
            <p:cNvSpPr>
              <a:spLocks noChangeArrowheads="1"/>
            </p:cNvSpPr>
            <p:nvPr/>
          </p:nvSpPr>
          <p:spPr bwMode="auto">
            <a:xfrm>
              <a:off x="960" y="1824"/>
              <a:ext cx="624" cy="240"/>
            </a:xfrm>
            <a:prstGeom prst="can">
              <a:avLst>
                <a:gd name="adj" fmla="val 25000"/>
              </a:avLst>
            </a:prstGeom>
            <a:solidFill>
              <a:schemeClr val="bg1"/>
            </a:solidFill>
            <a:ln w="28575">
              <a:solidFill>
                <a:schemeClr val="tx2"/>
              </a:solidFill>
              <a:round/>
              <a:headEnd/>
              <a:tailEnd/>
            </a:ln>
          </p:spPr>
          <p:txBody>
            <a:bodyPr wrap="none" anchor="ctr"/>
            <a:lstStyle/>
            <a:p>
              <a:pPr algn="ctr"/>
              <a:endParaRPr lang="en-US" sz="900"/>
            </a:p>
          </p:txBody>
        </p:sp>
        <p:sp>
          <p:nvSpPr>
            <p:cNvPr id="806002" name="AutoShape 19"/>
            <p:cNvSpPr>
              <a:spLocks noChangeArrowheads="1"/>
            </p:cNvSpPr>
            <p:nvPr/>
          </p:nvSpPr>
          <p:spPr bwMode="auto">
            <a:xfrm>
              <a:off x="960" y="1623"/>
              <a:ext cx="624" cy="192"/>
            </a:xfrm>
            <a:prstGeom prst="roundRect">
              <a:avLst>
                <a:gd name="adj" fmla="val 16667"/>
              </a:avLst>
            </a:prstGeom>
            <a:solidFill>
              <a:schemeClr val="bg1"/>
            </a:solidFill>
            <a:ln w="28575">
              <a:solidFill>
                <a:schemeClr val="tx2"/>
              </a:solidFill>
              <a:round/>
              <a:headEnd/>
              <a:tailEnd/>
            </a:ln>
          </p:spPr>
          <p:txBody>
            <a:bodyPr wrap="none" anchor="ctr"/>
            <a:lstStyle/>
            <a:p>
              <a:pPr algn="ctr"/>
              <a:endParaRPr lang="en-US" sz="900"/>
            </a:p>
          </p:txBody>
        </p:sp>
        <p:sp>
          <p:nvSpPr>
            <p:cNvPr id="806003" name="AutoShape 20"/>
            <p:cNvSpPr>
              <a:spLocks noChangeArrowheads="1"/>
            </p:cNvSpPr>
            <p:nvPr/>
          </p:nvSpPr>
          <p:spPr bwMode="auto">
            <a:xfrm>
              <a:off x="960" y="1392"/>
              <a:ext cx="624" cy="192"/>
            </a:xfrm>
            <a:prstGeom prst="roundRect">
              <a:avLst>
                <a:gd name="adj" fmla="val 16667"/>
              </a:avLst>
            </a:prstGeom>
            <a:solidFill>
              <a:schemeClr val="bg1"/>
            </a:solidFill>
            <a:ln w="28575">
              <a:solidFill>
                <a:schemeClr val="tx2"/>
              </a:solidFill>
              <a:round/>
              <a:headEnd/>
              <a:tailEnd/>
            </a:ln>
          </p:spPr>
          <p:txBody>
            <a:bodyPr wrap="none" anchor="ctr"/>
            <a:lstStyle/>
            <a:p>
              <a:pPr algn="ctr"/>
              <a:endParaRPr lang="en-US" sz="900"/>
            </a:p>
          </p:txBody>
        </p:sp>
      </p:grpSp>
      <p:sp>
        <p:nvSpPr>
          <p:cNvPr id="806004" name="AutoShape 116"/>
          <p:cNvSpPr>
            <a:spLocks noChangeArrowheads="1"/>
          </p:cNvSpPr>
          <p:nvPr/>
        </p:nvSpPr>
        <p:spPr bwMode="auto">
          <a:xfrm flipH="1">
            <a:off x="2484438" y="2924175"/>
            <a:ext cx="3527425" cy="792163"/>
          </a:xfrm>
          <a:prstGeom prst="triangle">
            <a:avLst>
              <a:gd name="adj" fmla="val 15523"/>
            </a:avLst>
          </a:prstGeom>
          <a:solidFill>
            <a:schemeClr val="bg1"/>
          </a:solidFill>
          <a:ln w="9525">
            <a:solidFill>
              <a:schemeClr val="tx2"/>
            </a:solidFill>
            <a:miter lim="800000"/>
            <a:headEnd/>
            <a:tailEnd/>
          </a:ln>
          <a:effectLst/>
        </p:spPr>
        <p:txBody>
          <a:bodyPr wrap="none" anchor="ctr"/>
          <a:lstStyle/>
          <a:p>
            <a:endParaRPr lang="en-US"/>
          </a:p>
        </p:txBody>
      </p:sp>
      <p:grpSp>
        <p:nvGrpSpPr>
          <p:cNvPr id="806005" name="Group 16"/>
          <p:cNvGrpSpPr>
            <a:grpSpLocks/>
          </p:cNvGrpSpPr>
          <p:nvPr/>
        </p:nvGrpSpPr>
        <p:grpSpPr bwMode="auto">
          <a:xfrm>
            <a:off x="5292725" y="2852738"/>
            <a:ext cx="333375" cy="407987"/>
            <a:chOff x="912" y="1296"/>
            <a:chExt cx="720" cy="864"/>
          </a:xfrm>
        </p:grpSpPr>
        <p:sp>
          <p:nvSpPr>
            <p:cNvPr id="806006" name="AutoShape 17"/>
            <p:cNvSpPr>
              <a:spLocks noChangeArrowheads="1"/>
            </p:cNvSpPr>
            <p:nvPr/>
          </p:nvSpPr>
          <p:spPr bwMode="auto">
            <a:xfrm>
              <a:off x="912" y="1296"/>
              <a:ext cx="720" cy="864"/>
            </a:xfrm>
            <a:prstGeom prst="roundRect">
              <a:avLst>
                <a:gd name="adj" fmla="val 16667"/>
              </a:avLst>
            </a:prstGeom>
            <a:solidFill>
              <a:schemeClr val="bg1"/>
            </a:solidFill>
            <a:ln w="28575">
              <a:solidFill>
                <a:schemeClr val="tx2"/>
              </a:solidFill>
              <a:round/>
              <a:headEnd/>
              <a:tailEnd/>
            </a:ln>
          </p:spPr>
          <p:txBody>
            <a:bodyPr wrap="none" anchor="ctr"/>
            <a:lstStyle/>
            <a:p>
              <a:pPr algn="l"/>
              <a:endParaRPr lang="en-US" sz="2000"/>
            </a:p>
          </p:txBody>
        </p:sp>
        <p:sp>
          <p:nvSpPr>
            <p:cNvPr id="806007" name="AutoShape 18"/>
            <p:cNvSpPr>
              <a:spLocks noChangeArrowheads="1"/>
            </p:cNvSpPr>
            <p:nvPr/>
          </p:nvSpPr>
          <p:spPr bwMode="auto">
            <a:xfrm>
              <a:off x="960" y="1824"/>
              <a:ext cx="624" cy="240"/>
            </a:xfrm>
            <a:prstGeom prst="can">
              <a:avLst>
                <a:gd name="adj" fmla="val 25000"/>
              </a:avLst>
            </a:prstGeom>
            <a:solidFill>
              <a:schemeClr val="bg1"/>
            </a:solidFill>
            <a:ln w="28575">
              <a:solidFill>
                <a:schemeClr val="tx2"/>
              </a:solidFill>
              <a:round/>
              <a:headEnd/>
              <a:tailEnd/>
            </a:ln>
          </p:spPr>
          <p:txBody>
            <a:bodyPr wrap="none" anchor="ctr"/>
            <a:lstStyle/>
            <a:p>
              <a:pPr algn="ctr"/>
              <a:endParaRPr lang="en-US" sz="900"/>
            </a:p>
          </p:txBody>
        </p:sp>
        <p:sp>
          <p:nvSpPr>
            <p:cNvPr id="806008" name="AutoShape 19"/>
            <p:cNvSpPr>
              <a:spLocks noChangeArrowheads="1"/>
            </p:cNvSpPr>
            <p:nvPr/>
          </p:nvSpPr>
          <p:spPr bwMode="auto">
            <a:xfrm>
              <a:off x="960" y="1623"/>
              <a:ext cx="624" cy="192"/>
            </a:xfrm>
            <a:prstGeom prst="roundRect">
              <a:avLst>
                <a:gd name="adj" fmla="val 16667"/>
              </a:avLst>
            </a:prstGeom>
            <a:solidFill>
              <a:schemeClr val="bg1"/>
            </a:solidFill>
            <a:ln w="28575">
              <a:solidFill>
                <a:schemeClr val="tx2"/>
              </a:solidFill>
              <a:round/>
              <a:headEnd/>
              <a:tailEnd/>
            </a:ln>
          </p:spPr>
          <p:txBody>
            <a:bodyPr wrap="none" anchor="ctr"/>
            <a:lstStyle/>
            <a:p>
              <a:pPr algn="ctr"/>
              <a:endParaRPr lang="en-US" sz="900"/>
            </a:p>
          </p:txBody>
        </p:sp>
        <p:sp>
          <p:nvSpPr>
            <p:cNvPr id="806009" name="AutoShape 20"/>
            <p:cNvSpPr>
              <a:spLocks noChangeArrowheads="1"/>
            </p:cNvSpPr>
            <p:nvPr/>
          </p:nvSpPr>
          <p:spPr bwMode="auto">
            <a:xfrm>
              <a:off x="960" y="1392"/>
              <a:ext cx="624" cy="192"/>
            </a:xfrm>
            <a:prstGeom prst="roundRect">
              <a:avLst>
                <a:gd name="adj" fmla="val 16667"/>
              </a:avLst>
            </a:prstGeom>
            <a:solidFill>
              <a:schemeClr val="bg1"/>
            </a:solidFill>
            <a:ln w="28575">
              <a:solidFill>
                <a:schemeClr val="tx2"/>
              </a:solidFill>
              <a:round/>
              <a:headEnd/>
              <a:tailEnd/>
            </a:ln>
          </p:spPr>
          <p:txBody>
            <a:bodyPr wrap="none" anchor="ctr"/>
            <a:lstStyle/>
            <a:p>
              <a:pPr algn="ctr"/>
              <a:endParaRPr lang="en-US" sz="900"/>
            </a:p>
          </p:txBody>
        </p:sp>
      </p:grpSp>
      <p:sp>
        <p:nvSpPr>
          <p:cNvPr id="806010" name="AutoShape 71"/>
          <p:cNvSpPr>
            <a:spLocks noChangeArrowheads="1"/>
          </p:cNvSpPr>
          <p:nvPr/>
        </p:nvSpPr>
        <p:spPr bwMode="auto">
          <a:xfrm>
            <a:off x="5146675" y="5110163"/>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6011" name="AutoShape 13"/>
          <p:cNvSpPr>
            <a:spLocks noChangeArrowheads="1"/>
          </p:cNvSpPr>
          <p:nvPr/>
        </p:nvSpPr>
        <p:spPr bwMode="auto">
          <a:xfrm>
            <a:off x="4978400" y="442753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06012" name="AutoShape 71"/>
          <p:cNvSpPr>
            <a:spLocks noChangeArrowheads="1"/>
          </p:cNvSpPr>
          <p:nvPr/>
        </p:nvSpPr>
        <p:spPr bwMode="auto">
          <a:xfrm>
            <a:off x="4427538" y="496570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06013" name="AutoShape 71"/>
          <p:cNvSpPr>
            <a:spLocks noChangeArrowheads="1"/>
          </p:cNvSpPr>
          <p:nvPr/>
        </p:nvSpPr>
        <p:spPr bwMode="auto">
          <a:xfrm>
            <a:off x="2173288" y="3671888"/>
            <a:ext cx="4198937" cy="2451100"/>
          </a:xfrm>
          <a:prstGeom prst="roundRect">
            <a:avLst>
              <a:gd name="adj" fmla="val 16667"/>
            </a:avLst>
          </a:prstGeom>
          <a:solidFill>
            <a:schemeClr val="bg1"/>
          </a:solidFill>
          <a:ln w="9525">
            <a:solidFill>
              <a:schemeClr val="accent2"/>
            </a:solidFill>
            <a:round/>
            <a:headEnd/>
            <a:tailEnd/>
          </a:ln>
        </p:spPr>
        <p:txBody>
          <a:bodyPr wrap="none" anchor="b" anchorCtr="1"/>
          <a:lstStyle/>
          <a:p>
            <a:pPr algn="ctr"/>
            <a:endParaRPr lang="en-US" sz="1800">
              <a:solidFill>
                <a:schemeClr val="tx2"/>
              </a:solidFill>
            </a:endParaRPr>
          </a:p>
        </p:txBody>
      </p:sp>
      <p:sp>
        <p:nvSpPr>
          <p:cNvPr id="806014" name="AutoShape 63"/>
          <p:cNvSpPr>
            <a:spLocks noChangeArrowheads="1"/>
          </p:cNvSpPr>
          <p:nvPr/>
        </p:nvSpPr>
        <p:spPr bwMode="auto">
          <a:xfrm>
            <a:off x="2571750" y="4446588"/>
            <a:ext cx="979488"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06015" name="AutoShape 64"/>
          <p:cNvSpPr>
            <a:spLocks noChangeArrowheads="1"/>
          </p:cNvSpPr>
          <p:nvPr/>
        </p:nvSpPr>
        <p:spPr bwMode="auto">
          <a:xfrm>
            <a:off x="4502150" y="54276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16" name="AutoShape 65"/>
          <p:cNvSpPr>
            <a:spLocks noChangeArrowheads="1"/>
          </p:cNvSpPr>
          <p:nvPr/>
        </p:nvSpPr>
        <p:spPr bwMode="auto">
          <a:xfrm>
            <a:off x="4397375"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17" name="AutoShape 66"/>
          <p:cNvSpPr>
            <a:spLocks noChangeArrowheads="1"/>
          </p:cNvSpPr>
          <p:nvPr/>
        </p:nvSpPr>
        <p:spPr bwMode="auto">
          <a:xfrm>
            <a:off x="3900488" y="54276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18" name="AutoShape 67"/>
          <p:cNvSpPr>
            <a:spLocks noChangeArrowheads="1"/>
          </p:cNvSpPr>
          <p:nvPr/>
        </p:nvSpPr>
        <p:spPr bwMode="auto">
          <a:xfrm>
            <a:off x="3795713"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19" name="AutoShape 68"/>
          <p:cNvSpPr>
            <a:spLocks noChangeArrowheads="1"/>
          </p:cNvSpPr>
          <p:nvPr/>
        </p:nvSpPr>
        <p:spPr bwMode="auto">
          <a:xfrm>
            <a:off x="3362325" y="54451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20" name="AutoShape 69"/>
          <p:cNvSpPr>
            <a:spLocks noChangeArrowheads="1"/>
          </p:cNvSpPr>
          <p:nvPr/>
        </p:nvSpPr>
        <p:spPr bwMode="auto">
          <a:xfrm>
            <a:off x="3257550" y="54959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21" name="AutoShape 70"/>
          <p:cNvSpPr>
            <a:spLocks noChangeArrowheads="1"/>
          </p:cNvSpPr>
          <p:nvPr/>
        </p:nvSpPr>
        <p:spPr bwMode="auto">
          <a:xfrm>
            <a:off x="2792413" y="5422900"/>
            <a:ext cx="334962"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22" name="AutoShape 72"/>
          <p:cNvSpPr>
            <a:spLocks noChangeArrowheads="1"/>
          </p:cNvSpPr>
          <p:nvPr/>
        </p:nvSpPr>
        <p:spPr bwMode="auto">
          <a:xfrm>
            <a:off x="2544763" y="4414838"/>
            <a:ext cx="3306762" cy="668337"/>
          </a:xfrm>
          <a:prstGeom prst="roundRect">
            <a:avLst>
              <a:gd name="adj" fmla="val 16667"/>
            </a:avLst>
          </a:prstGeom>
          <a:noFill/>
          <a:ln w="9525">
            <a:solidFill>
              <a:schemeClr val="accent2"/>
            </a:solidFill>
            <a:round/>
            <a:headEnd/>
            <a:tailEnd/>
          </a:ln>
        </p:spPr>
        <p:txBody>
          <a:bodyPr wrap="none" anchor="b" anchorCtr="1"/>
          <a:lstStyle/>
          <a:p>
            <a:pPr algn="ctr"/>
            <a:endParaRPr lang="en-US" sz="1000">
              <a:solidFill>
                <a:schemeClr val="tx2"/>
              </a:solidFill>
            </a:endParaRPr>
          </a:p>
        </p:txBody>
      </p:sp>
      <p:sp>
        <p:nvSpPr>
          <p:cNvPr id="806023" name="AutoShape 73"/>
          <p:cNvSpPr>
            <a:spLocks noChangeArrowheads="1"/>
          </p:cNvSpPr>
          <p:nvPr/>
        </p:nvSpPr>
        <p:spPr bwMode="auto">
          <a:xfrm>
            <a:off x="2544763" y="5170488"/>
            <a:ext cx="3270250" cy="26035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tx2"/>
              </a:solidFill>
            </a:endParaRPr>
          </a:p>
        </p:txBody>
      </p:sp>
      <p:grpSp>
        <p:nvGrpSpPr>
          <p:cNvPr id="806024" name="Group 74"/>
          <p:cNvGrpSpPr>
            <a:grpSpLocks/>
          </p:cNvGrpSpPr>
          <p:nvPr/>
        </p:nvGrpSpPr>
        <p:grpSpPr bwMode="auto">
          <a:xfrm>
            <a:off x="5443538" y="5541963"/>
            <a:ext cx="333375" cy="407987"/>
            <a:chOff x="912" y="1296"/>
            <a:chExt cx="720" cy="864"/>
          </a:xfrm>
        </p:grpSpPr>
        <p:sp>
          <p:nvSpPr>
            <p:cNvPr id="806025" name="AutoShape 75"/>
            <p:cNvSpPr>
              <a:spLocks noChangeArrowheads="1"/>
            </p:cNvSpPr>
            <p:nvPr/>
          </p:nvSpPr>
          <p:spPr bwMode="auto">
            <a:xfrm>
              <a:off x="912" y="1296"/>
              <a:ext cx="720" cy="864"/>
            </a:xfrm>
            <a:prstGeom prst="roundRect">
              <a:avLst>
                <a:gd name="adj" fmla="val 16667"/>
              </a:avLst>
            </a:prstGeom>
            <a:noFill/>
            <a:ln w="9525">
              <a:solidFill>
                <a:schemeClr val="accent2"/>
              </a:solidFill>
              <a:round/>
              <a:headEnd/>
              <a:tailEnd/>
            </a:ln>
          </p:spPr>
          <p:txBody>
            <a:bodyPr wrap="none" anchor="ctr"/>
            <a:lstStyle/>
            <a:p>
              <a:pPr algn="l"/>
              <a:endParaRPr lang="en-US" sz="2000"/>
            </a:p>
          </p:txBody>
        </p:sp>
        <p:sp>
          <p:nvSpPr>
            <p:cNvPr id="806026" name="AutoShape 76"/>
            <p:cNvSpPr>
              <a:spLocks noChangeArrowheads="1"/>
            </p:cNvSpPr>
            <p:nvPr/>
          </p:nvSpPr>
          <p:spPr bwMode="auto">
            <a:xfrm>
              <a:off x="960" y="1824"/>
              <a:ext cx="624" cy="240"/>
            </a:xfrm>
            <a:prstGeom prst="can">
              <a:avLst>
                <a:gd name="adj" fmla="val 25000"/>
              </a:avLst>
            </a:prstGeom>
            <a:noFill/>
            <a:ln w="9525">
              <a:solidFill>
                <a:schemeClr val="accent2"/>
              </a:solidFill>
              <a:round/>
              <a:headEnd/>
              <a:tailEnd/>
            </a:ln>
          </p:spPr>
          <p:txBody>
            <a:bodyPr wrap="none" anchor="ctr"/>
            <a:lstStyle/>
            <a:p>
              <a:pPr algn="ctr"/>
              <a:endParaRPr lang="en-US" sz="900"/>
            </a:p>
          </p:txBody>
        </p:sp>
        <p:sp>
          <p:nvSpPr>
            <p:cNvPr id="806027" name="AutoShape 77"/>
            <p:cNvSpPr>
              <a:spLocks noChangeArrowheads="1"/>
            </p:cNvSpPr>
            <p:nvPr/>
          </p:nvSpPr>
          <p:spPr bwMode="auto">
            <a:xfrm>
              <a:off x="960" y="1623"/>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sp>
          <p:nvSpPr>
            <p:cNvPr id="806028" name="AutoShape 78"/>
            <p:cNvSpPr>
              <a:spLocks noChangeArrowheads="1"/>
            </p:cNvSpPr>
            <p:nvPr/>
          </p:nvSpPr>
          <p:spPr bwMode="auto">
            <a:xfrm>
              <a:off x="960" y="1392"/>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grpSp>
      <p:sp>
        <p:nvSpPr>
          <p:cNvPr id="806029" name="AutoShape 79"/>
          <p:cNvSpPr>
            <a:spLocks noChangeArrowheads="1"/>
          </p:cNvSpPr>
          <p:nvPr/>
        </p:nvSpPr>
        <p:spPr bwMode="auto">
          <a:xfrm>
            <a:off x="5926138" y="5008563"/>
            <a:ext cx="409575" cy="52070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bg1"/>
              </a:solidFill>
            </a:endParaRPr>
          </a:p>
        </p:txBody>
      </p:sp>
      <p:sp>
        <p:nvSpPr>
          <p:cNvPr id="806030" name="AutoShape 80"/>
          <p:cNvSpPr>
            <a:spLocks noChangeArrowheads="1"/>
          </p:cNvSpPr>
          <p:nvPr/>
        </p:nvSpPr>
        <p:spPr bwMode="auto">
          <a:xfrm>
            <a:off x="2551113" y="4079875"/>
            <a:ext cx="3270250" cy="260350"/>
          </a:xfrm>
          <a:prstGeom prst="roundRect">
            <a:avLst>
              <a:gd name="adj" fmla="val 16667"/>
            </a:avLst>
          </a:prstGeom>
          <a:solidFill>
            <a:schemeClr val="bg1"/>
          </a:solidFill>
          <a:ln w="9525">
            <a:solidFill>
              <a:schemeClr val="accent2"/>
            </a:solidFill>
            <a:round/>
            <a:headEnd/>
            <a:tailEnd/>
          </a:ln>
        </p:spPr>
        <p:txBody>
          <a:bodyPr wrap="none" anchorCtr="1"/>
          <a:lstStyle/>
          <a:p>
            <a:pPr algn="ctr"/>
            <a:endParaRPr lang="en-US" sz="1000">
              <a:solidFill>
                <a:schemeClr val="accent2"/>
              </a:solidFill>
            </a:endParaRPr>
          </a:p>
        </p:txBody>
      </p:sp>
      <p:sp>
        <p:nvSpPr>
          <p:cNvPr id="806031" name="AutoShape 81"/>
          <p:cNvSpPr>
            <a:spLocks noChangeArrowheads="1"/>
          </p:cNvSpPr>
          <p:nvPr/>
        </p:nvSpPr>
        <p:spPr bwMode="auto">
          <a:xfrm>
            <a:off x="4651375" y="4103688"/>
            <a:ext cx="4730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06032" name="AutoShape 82"/>
          <p:cNvSpPr>
            <a:spLocks noChangeArrowheads="1"/>
          </p:cNvSpPr>
          <p:nvPr/>
        </p:nvSpPr>
        <p:spPr bwMode="auto">
          <a:xfrm>
            <a:off x="3238500" y="4102100"/>
            <a:ext cx="420688"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06033" name="AutoShape 83"/>
          <p:cNvSpPr>
            <a:spLocks noChangeArrowheads="1"/>
          </p:cNvSpPr>
          <p:nvPr/>
        </p:nvSpPr>
        <p:spPr bwMode="auto">
          <a:xfrm>
            <a:off x="2700338" y="4098925"/>
            <a:ext cx="431800"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06034" name="AutoShape 84"/>
          <p:cNvSpPr>
            <a:spLocks noChangeArrowheads="1"/>
          </p:cNvSpPr>
          <p:nvPr/>
        </p:nvSpPr>
        <p:spPr bwMode="auto">
          <a:xfrm>
            <a:off x="5229225" y="4098925"/>
            <a:ext cx="4222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06035" name="AutoShape 85"/>
          <p:cNvSpPr>
            <a:spLocks noChangeArrowheads="1"/>
          </p:cNvSpPr>
          <p:nvPr/>
        </p:nvSpPr>
        <p:spPr bwMode="auto">
          <a:xfrm>
            <a:off x="2560638" y="3708400"/>
            <a:ext cx="3254375" cy="334963"/>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tx2"/>
              </a:solidFill>
            </a:endParaRPr>
          </a:p>
        </p:txBody>
      </p:sp>
      <p:sp>
        <p:nvSpPr>
          <p:cNvPr id="806036" name="AutoShape 86"/>
          <p:cNvSpPr>
            <a:spLocks noChangeArrowheads="1"/>
          </p:cNvSpPr>
          <p:nvPr/>
        </p:nvSpPr>
        <p:spPr bwMode="auto">
          <a:xfrm>
            <a:off x="2284413" y="3821113"/>
            <a:ext cx="185737" cy="1744662"/>
          </a:xfrm>
          <a:prstGeom prst="roundRect">
            <a:avLst>
              <a:gd name="adj" fmla="val 16667"/>
            </a:avLst>
          </a:prstGeom>
          <a:noFill/>
          <a:ln w="9525">
            <a:solidFill>
              <a:schemeClr val="accent2"/>
            </a:solidFill>
            <a:round/>
            <a:headEnd/>
            <a:tailEnd/>
          </a:ln>
        </p:spPr>
        <p:txBody>
          <a:bodyPr vert="eaVert" wrap="none" anchor="ctr"/>
          <a:lstStyle/>
          <a:p>
            <a:pPr algn="ctr"/>
            <a:endParaRPr lang="en-US" sz="1800">
              <a:solidFill>
                <a:schemeClr val="bg1"/>
              </a:solidFill>
            </a:endParaRPr>
          </a:p>
        </p:txBody>
      </p:sp>
      <p:sp>
        <p:nvSpPr>
          <p:cNvPr id="806037" name="Line 87"/>
          <p:cNvSpPr>
            <a:spLocks noChangeShapeType="1"/>
          </p:cNvSpPr>
          <p:nvPr/>
        </p:nvSpPr>
        <p:spPr bwMode="auto">
          <a:xfrm flipH="1">
            <a:off x="5815013" y="5268913"/>
            <a:ext cx="111125" cy="1587"/>
          </a:xfrm>
          <a:prstGeom prst="line">
            <a:avLst/>
          </a:prstGeom>
          <a:noFill/>
          <a:ln w="38100">
            <a:solidFill>
              <a:schemeClr val="accent2"/>
            </a:solidFill>
            <a:round/>
            <a:headEnd/>
            <a:tailEnd/>
          </a:ln>
        </p:spPr>
        <p:txBody>
          <a:bodyPr/>
          <a:lstStyle/>
          <a:p>
            <a:endParaRPr lang="en-US"/>
          </a:p>
        </p:txBody>
      </p:sp>
      <p:sp>
        <p:nvSpPr>
          <p:cNvPr id="806038" name="Line 88"/>
          <p:cNvSpPr>
            <a:spLocks noChangeShapeType="1"/>
          </p:cNvSpPr>
          <p:nvPr/>
        </p:nvSpPr>
        <p:spPr bwMode="auto">
          <a:xfrm flipH="1">
            <a:off x="5449888" y="5083175"/>
            <a:ext cx="0" cy="149225"/>
          </a:xfrm>
          <a:prstGeom prst="line">
            <a:avLst/>
          </a:prstGeom>
          <a:noFill/>
          <a:ln w="38100">
            <a:solidFill>
              <a:schemeClr val="accent2"/>
            </a:solidFill>
            <a:round/>
            <a:headEnd/>
            <a:tailEnd/>
          </a:ln>
        </p:spPr>
        <p:txBody>
          <a:bodyPr/>
          <a:lstStyle/>
          <a:p>
            <a:endParaRPr lang="en-US"/>
          </a:p>
        </p:txBody>
      </p:sp>
      <p:sp>
        <p:nvSpPr>
          <p:cNvPr id="806039" name="Line 89"/>
          <p:cNvSpPr>
            <a:spLocks noChangeShapeType="1"/>
          </p:cNvSpPr>
          <p:nvPr/>
        </p:nvSpPr>
        <p:spPr bwMode="auto">
          <a:xfrm flipH="1">
            <a:off x="4587875" y="5083175"/>
            <a:ext cx="0" cy="149225"/>
          </a:xfrm>
          <a:prstGeom prst="line">
            <a:avLst/>
          </a:prstGeom>
          <a:noFill/>
          <a:ln w="38100">
            <a:solidFill>
              <a:schemeClr val="accent2"/>
            </a:solidFill>
            <a:round/>
            <a:headEnd/>
            <a:tailEnd/>
          </a:ln>
        </p:spPr>
        <p:txBody>
          <a:bodyPr/>
          <a:lstStyle/>
          <a:p>
            <a:endParaRPr lang="en-US"/>
          </a:p>
        </p:txBody>
      </p:sp>
      <p:sp>
        <p:nvSpPr>
          <p:cNvPr id="806040" name="Line 90"/>
          <p:cNvSpPr>
            <a:spLocks noChangeShapeType="1"/>
          </p:cNvSpPr>
          <p:nvPr/>
        </p:nvSpPr>
        <p:spPr bwMode="auto">
          <a:xfrm flipH="1">
            <a:off x="3748088" y="5083175"/>
            <a:ext cx="0" cy="149225"/>
          </a:xfrm>
          <a:prstGeom prst="line">
            <a:avLst/>
          </a:prstGeom>
          <a:noFill/>
          <a:ln w="38100">
            <a:solidFill>
              <a:schemeClr val="accent2"/>
            </a:solidFill>
            <a:round/>
            <a:headEnd/>
            <a:tailEnd/>
          </a:ln>
        </p:spPr>
        <p:txBody>
          <a:bodyPr/>
          <a:lstStyle/>
          <a:p>
            <a:endParaRPr lang="en-US"/>
          </a:p>
        </p:txBody>
      </p:sp>
      <p:sp>
        <p:nvSpPr>
          <p:cNvPr id="806041" name="Line 91"/>
          <p:cNvSpPr>
            <a:spLocks noChangeShapeType="1"/>
          </p:cNvSpPr>
          <p:nvPr/>
        </p:nvSpPr>
        <p:spPr bwMode="auto">
          <a:xfrm flipH="1">
            <a:off x="2916238" y="5073650"/>
            <a:ext cx="0" cy="149225"/>
          </a:xfrm>
          <a:prstGeom prst="line">
            <a:avLst/>
          </a:prstGeom>
          <a:noFill/>
          <a:ln w="38100">
            <a:solidFill>
              <a:schemeClr val="accent2"/>
            </a:solidFill>
            <a:round/>
            <a:headEnd/>
            <a:tailEnd/>
          </a:ln>
        </p:spPr>
        <p:txBody>
          <a:bodyPr/>
          <a:lstStyle/>
          <a:p>
            <a:endParaRPr lang="en-US"/>
          </a:p>
        </p:txBody>
      </p:sp>
      <p:sp>
        <p:nvSpPr>
          <p:cNvPr id="806042" name="Line 93"/>
          <p:cNvSpPr>
            <a:spLocks noChangeShapeType="1"/>
          </p:cNvSpPr>
          <p:nvPr/>
        </p:nvSpPr>
        <p:spPr bwMode="auto">
          <a:xfrm flipH="1">
            <a:off x="4462463" y="5392738"/>
            <a:ext cx="0" cy="149225"/>
          </a:xfrm>
          <a:prstGeom prst="line">
            <a:avLst/>
          </a:prstGeom>
          <a:noFill/>
          <a:ln w="38100">
            <a:solidFill>
              <a:schemeClr val="accent2"/>
            </a:solidFill>
            <a:round/>
            <a:headEnd/>
            <a:tailEnd/>
          </a:ln>
        </p:spPr>
        <p:txBody>
          <a:bodyPr/>
          <a:lstStyle/>
          <a:p>
            <a:endParaRPr lang="en-US"/>
          </a:p>
        </p:txBody>
      </p:sp>
      <p:sp>
        <p:nvSpPr>
          <p:cNvPr id="806043" name="Line 94"/>
          <p:cNvSpPr>
            <a:spLocks noChangeShapeType="1"/>
          </p:cNvSpPr>
          <p:nvPr/>
        </p:nvSpPr>
        <p:spPr bwMode="auto">
          <a:xfrm flipH="1">
            <a:off x="5605463" y="5392738"/>
            <a:ext cx="0" cy="149225"/>
          </a:xfrm>
          <a:prstGeom prst="line">
            <a:avLst/>
          </a:prstGeom>
          <a:noFill/>
          <a:ln w="38100">
            <a:solidFill>
              <a:schemeClr val="accent2"/>
            </a:solidFill>
            <a:round/>
            <a:headEnd/>
            <a:tailEnd/>
          </a:ln>
        </p:spPr>
        <p:txBody>
          <a:bodyPr/>
          <a:lstStyle/>
          <a:p>
            <a:endParaRPr lang="en-US"/>
          </a:p>
        </p:txBody>
      </p:sp>
      <p:sp>
        <p:nvSpPr>
          <p:cNvPr id="806044" name="Line 95"/>
          <p:cNvSpPr>
            <a:spLocks noChangeShapeType="1"/>
          </p:cNvSpPr>
          <p:nvPr/>
        </p:nvSpPr>
        <p:spPr bwMode="auto">
          <a:xfrm flipH="1">
            <a:off x="5053013" y="5392738"/>
            <a:ext cx="0" cy="149225"/>
          </a:xfrm>
          <a:prstGeom prst="line">
            <a:avLst/>
          </a:prstGeom>
          <a:noFill/>
          <a:ln w="38100">
            <a:solidFill>
              <a:schemeClr val="accent2"/>
            </a:solidFill>
            <a:round/>
            <a:headEnd/>
            <a:tailEnd/>
          </a:ln>
        </p:spPr>
        <p:txBody>
          <a:bodyPr/>
          <a:lstStyle/>
          <a:p>
            <a:endParaRPr lang="en-US"/>
          </a:p>
        </p:txBody>
      </p:sp>
      <p:sp>
        <p:nvSpPr>
          <p:cNvPr id="806045" name="Line 96"/>
          <p:cNvSpPr>
            <a:spLocks noChangeShapeType="1"/>
          </p:cNvSpPr>
          <p:nvPr/>
        </p:nvSpPr>
        <p:spPr bwMode="auto">
          <a:xfrm flipH="1">
            <a:off x="2754313" y="5392738"/>
            <a:ext cx="0" cy="149225"/>
          </a:xfrm>
          <a:prstGeom prst="line">
            <a:avLst/>
          </a:prstGeom>
          <a:noFill/>
          <a:ln w="38100">
            <a:solidFill>
              <a:schemeClr val="accent2"/>
            </a:solidFill>
            <a:round/>
            <a:headEnd/>
            <a:tailEnd/>
          </a:ln>
        </p:spPr>
        <p:txBody>
          <a:bodyPr/>
          <a:lstStyle/>
          <a:p>
            <a:endParaRPr lang="en-US"/>
          </a:p>
        </p:txBody>
      </p:sp>
      <p:sp>
        <p:nvSpPr>
          <p:cNvPr id="806046" name="Line 97"/>
          <p:cNvSpPr>
            <a:spLocks noChangeShapeType="1"/>
          </p:cNvSpPr>
          <p:nvPr/>
        </p:nvSpPr>
        <p:spPr bwMode="auto">
          <a:xfrm flipH="1">
            <a:off x="3859213" y="5392738"/>
            <a:ext cx="0" cy="149225"/>
          </a:xfrm>
          <a:prstGeom prst="line">
            <a:avLst/>
          </a:prstGeom>
          <a:noFill/>
          <a:ln w="38100">
            <a:solidFill>
              <a:schemeClr val="accent2"/>
            </a:solidFill>
            <a:round/>
            <a:headEnd/>
            <a:tailEnd/>
          </a:ln>
        </p:spPr>
        <p:txBody>
          <a:bodyPr/>
          <a:lstStyle/>
          <a:p>
            <a:endParaRPr lang="en-US"/>
          </a:p>
        </p:txBody>
      </p:sp>
      <p:sp>
        <p:nvSpPr>
          <p:cNvPr id="806047" name="Line 98"/>
          <p:cNvSpPr>
            <a:spLocks noChangeShapeType="1"/>
          </p:cNvSpPr>
          <p:nvPr/>
        </p:nvSpPr>
        <p:spPr bwMode="auto">
          <a:xfrm flipH="1">
            <a:off x="3302000" y="5392738"/>
            <a:ext cx="0" cy="149225"/>
          </a:xfrm>
          <a:prstGeom prst="line">
            <a:avLst/>
          </a:prstGeom>
          <a:noFill/>
          <a:ln w="38100">
            <a:solidFill>
              <a:schemeClr val="accent2"/>
            </a:solidFill>
            <a:round/>
            <a:headEnd/>
            <a:tailEnd/>
          </a:ln>
        </p:spPr>
        <p:txBody>
          <a:bodyPr/>
          <a:lstStyle/>
          <a:p>
            <a:endParaRPr lang="en-US"/>
          </a:p>
        </p:txBody>
      </p:sp>
      <p:sp>
        <p:nvSpPr>
          <p:cNvPr id="806048" name="Line 99"/>
          <p:cNvSpPr>
            <a:spLocks noChangeShapeType="1"/>
          </p:cNvSpPr>
          <p:nvPr/>
        </p:nvSpPr>
        <p:spPr bwMode="auto">
          <a:xfrm flipH="1">
            <a:off x="2470150" y="4675188"/>
            <a:ext cx="111125" cy="0"/>
          </a:xfrm>
          <a:prstGeom prst="line">
            <a:avLst/>
          </a:prstGeom>
          <a:noFill/>
          <a:ln w="38100">
            <a:solidFill>
              <a:schemeClr val="accent2"/>
            </a:solidFill>
            <a:round/>
            <a:headEnd/>
            <a:tailEnd/>
          </a:ln>
        </p:spPr>
        <p:txBody>
          <a:bodyPr/>
          <a:lstStyle/>
          <a:p>
            <a:endParaRPr lang="en-US"/>
          </a:p>
        </p:txBody>
      </p:sp>
      <p:sp>
        <p:nvSpPr>
          <p:cNvPr id="806049" name="Line 100"/>
          <p:cNvSpPr>
            <a:spLocks noChangeShapeType="1"/>
          </p:cNvSpPr>
          <p:nvPr/>
        </p:nvSpPr>
        <p:spPr bwMode="auto">
          <a:xfrm flipH="1">
            <a:off x="2470150" y="5268913"/>
            <a:ext cx="111125" cy="1587"/>
          </a:xfrm>
          <a:prstGeom prst="line">
            <a:avLst/>
          </a:prstGeom>
          <a:noFill/>
          <a:ln w="38100">
            <a:solidFill>
              <a:schemeClr val="accent2"/>
            </a:solidFill>
            <a:round/>
            <a:headEnd/>
            <a:tailEnd/>
          </a:ln>
        </p:spPr>
        <p:txBody>
          <a:bodyPr/>
          <a:lstStyle/>
          <a:p>
            <a:endParaRPr lang="en-US"/>
          </a:p>
        </p:txBody>
      </p:sp>
      <p:sp>
        <p:nvSpPr>
          <p:cNvPr id="806050" name="Line 101"/>
          <p:cNvSpPr>
            <a:spLocks noChangeShapeType="1"/>
          </p:cNvSpPr>
          <p:nvPr/>
        </p:nvSpPr>
        <p:spPr bwMode="auto">
          <a:xfrm flipH="1">
            <a:off x="2470150" y="4229100"/>
            <a:ext cx="74613" cy="0"/>
          </a:xfrm>
          <a:prstGeom prst="line">
            <a:avLst/>
          </a:prstGeom>
          <a:noFill/>
          <a:ln w="38100">
            <a:solidFill>
              <a:schemeClr val="accent2"/>
            </a:solidFill>
            <a:round/>
            <a:headEnd/>
            <a:tailEnd/>
          </a:ln>
        </p:spPr>
        <p:txBody>
          <a:bodyPr/>
          <a:lstStyle/>
          <a:p>
            <a:endParaRPr lang="en-US"/>
          </a:p>
        </p:txBody>
      </p:sp>
      <p:sp>
        <p:nvSpPr>
          <p:cNvPr id="806051" name="Line 102"/>
          <p:cNvSpPr>
            <a:spLocks noChangeShapeType="1"/>
          </p:cNvSpPr>
          <p:nvPr/>
        </p:nvSpPr>
        <p:spPr bwMode="auto">
          <a:xfrm flipH="1">
            <a:off x="4179888" y="4325938"/>
            <a:ext cx="0" cy="149225"/>
          </a:xfrm>
          <a:prstGeom prst="line">
            <a:avLst/>
          </a:prstGeom>
          <a:noFill/>
          <a:ln w="76200">
            <a:solidFill>
              <a:schemeClr val="accent2"/>
            </a:solidFill>
            <a:round/>
            <a:headEnd/>
            <a:tailEnd/>
          </a:ln>
        </p:spPr>
        <p:txBody>
          <a:bodyPr/>
          <a:lstStyle/>
          <a:p>
            <a:endParaRPr lang="en-US"/>
          </a:p>
        </p:txBody>
      </p:sp>
      <p:sp>
        <p:nvSpPr>
          <p:cNvPr id="806052" name="AutoShape 105"/>
          <p:cNvSpPr>
            <a:spLocks noChangeArrowheads="1"/>
          </p:cNvSpPr>
          <p:nvPr/>
        </p:nvSpPr>
        <p:spPr bwMode="auto">
          <a:xfrm>
            <a:off x="3151188" y="5548313"/>
            <a:ext cx="298450" cy="407987"/>
          </a:xfrm>
          <a:prstGeom prst="can">
            <a:avLst>
              <a:gd name="adj" fmla="val 34175"/>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53" name="AutoShape 107"/>
          <p:cNvSpPr>
            <a:spLocks noChangeArrowheads="1"/>
          </p:cNvSpPr>
          <p:nvPr/>
        </p:nvSpPr>
        <p:spPr bwMode="auto">
          <a:xfrm>
            <a:off x="4878388" y="5541963"/>
            <a:ext cx="334962" cy="407987"/>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806054" name="AutoShape 108"/>
          <p:cNvSpPr>
            <a:spLocks noChangeArrowheads="1"/>
          </p:cNvSpPr>
          <p:nvPr/>
        </p:nvSpPr>
        <p:spPr bwMode="auto">
          <a:xfrm>
            <a:off x="3689350" y="55419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55" name="AutoShape 109"/>
          <p:cNvSpPr>
            <a:spLocks noChangeArrowheads="1"/>
          </p:cNvSpPr>
          <p:nvPr/>
        </p:nvSpPr>
        <p:spPr bwMode="auto">
          <a:xfrm>
            <a:off x="4291013" y="55419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56" name="AutoShape 110"/>
          <p:cNvSpPr>
            <a:spLocks noChangeArrowheads="1"/>
          </p:cNvSpPr>
          <p:nvPr/>
        </p:nvSpPr>
        <p:spPr bwMode="auto">
          <a:xfrm>
            <a:off x="3589338" y="4446588"/>
            <a:ext cx="1481137"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06057" name="AutoShape 111"/>
          <p:cNvSpPr>
            <a:spLocks noChangeArrowheads="1"/>
          </p:cNvSpPr>
          <p:nvPr/>
        </p:nvSpPr>
        <p:spPr bwMode="auto">
          <a:xfrm>
            <a:off x="2916238"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806058" name="AutoShape 112"/>
          <p:cNvSpPr>
            <a:spLocks noChangeArrowheads="1"/>
          </p:cNvSpPr>
          <p:nvPr/>
        </p:nvSpPr>
        <p:spPr bwMode="auto">
          <a:xfrm>
            <a:off x="2581275" y="4468813"/>
            <a:ext cx="29845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06059" name="AutoShape 113"/>
          <p:cNvSpPr>
            <a:spLocks noChangeArrowheads="1"/>
          </p:cNvSpPr>
          <p:nvPr/>
        </p:nvSpPr>
        <p:spPr bwMode="auto">
          <a:xfrm>
            <a:off x="3605213" y="4468813"/>
            <a:ext cx="284162"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06060" name="AutoShape 114"/>
          <p:cNvSpPr>
            <a:spLocks noChangeArrowheads="1"/>
          </p:cNvSpPr>
          <p:nvPr/>
        </p:nvSpPr>
        <p:spPr bwMode="auto">
          <a:xfrm>
            <a:off x="3922713" y="4468813"/>
            <a:ext cx="45720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06061" name="AutoShape 115"/>
          <p:cNvSpPr>
            <a:spLocks noChangeArrowheads="1"/>
          </p:cNvSpPr>
          <p:nvPr/>
        </p:nvSpPr>
        <p:spPr bwMode="auto">
          <a:xfrm>
            <a:off x="4403725"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06062" name="AutoShape 116"/>
          <p:cNvSpPr>
            <a:spLocks noChangeArrowheads="1"/>
          </p:cNvSpPr>
          <p:nvPr/>
        </p:nvSpPr>
        <p:spPr bwMode="auto">
          <a:xfrm>
            <a:off x="5095875" y="4446588"/>
            <a:ext cx="741363"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06063" name="AutoShape 117"/>
          <p:cNvSpPr>
            <a:spLocks noChangeArrowheads="1"/>
          </p:cNvSpPr>
          <p:nvPr/>
        </p:nvSpPr>
        <p:spPr bwMode="auto">
          <a:xfrm>
            <a:off x="5116513" y="4468813"/>
            <a:ext cx="704850" cy="282575"/>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806064" name="AutoShape 118"/>
          <p:cNvSpPr>
            <a:spLocks noChangeArrowheads="1"/>
          </p:cNvSpPr>
          <p:nvPr/>
        </p:nvSpPr>
        <p:spPr bwMode="auto">
          <a:xfrm>
            <a:off x="2687638"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65" name="AutoShape 119"/>
          <p:cNvSpPr>
            <a:spLocks noChangeArrowheads="1"/>
          </p:cNvSpPr>
          <p:nvPr/>
        </p:nvSpPr>
        <p:spPr bwMode="auto">
          <a:xfrm>
            <a:off x="2581275" y="5545138"/>
            <a:ext cx="334963"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06066" name="AutoShape 178"/>
          <p:cNvSpPr>
            <a:spLocks noChangeArrowheads="1"/>
          </p:cNvSpPr>
          <p:nvPr/>
        </p:nvSpPr>
        <p:spPr bwMode="auto">
          <a:xfrm>
            <a:off x="323850" y="765175"/>
            <a:ext cx="1439863" cy="1871663"/>
          </a:xfrm>
          <a:prstGeom prst="wedgeRectCallout">
            <a:avLst>
              <a:gd name="adj1" fmla="val 116042"/>
              <a:gd name="adj2" fmla="val -13699"/>
            </a:avLst>
          </a:prstGeom>
          <a:solidFill>
            <a:srgbClr val="FFFF66"/>
          </a:solidFill>
          <a:ln w="9525">
            <a:solidFill>
              <a:schemeClr val="tx1"/>
            </a:solidFill>
            <a:miter lim="800000"/>
            <a:headEnd/>
            <a:tailEnd/>
          </a:ln>
          <a:effectLst>
            <a:prstShdw prst="shdw12">
              <a:schemeClr val="bg2">
                <a:alpha val="50000"/>
              </a:schemeClr>
            </a:prstShdw>
          </a:effectLst>
        </p:spPr>
        <p:txBody>
          <a:bodyPr/>
          <a:lstStyle/>
          <a:p>
            <a:pPr algn="ctr"/>
            <a:r>
              <a:rPr lang="en-US" sz="1600" b="1" i="1" u="sng"/>
              <a:t>Network:</a:t>
            </a:r>
          </a:p>
          <a:p>
            <a:pPr algn="ctr"/>
            <a:r>
              <a:rPr lang="en-US" sz="1600"/>
              <a:t>Quality</a:t>
            </a:r>
          </a:p>
          <a:p>
            <a:pPr algn="ctr"/>
            <a:r>
              <a:rPr lang="en-US" sz="1600"/>
              <a:t>Genealogy</a:t>
            </a:r>
          </a:p>
          <a:p>
            <a:pPr algn="ctr"/>
            <a:r>
              <a:rPr lang="en-US" sz="1600"/>
              <a:t>Compliance</a:t>
            </a:r>
          </a:p>
          <a:p>
            <a:pPr algn="ctr"/>
            <a:r>
              <a:rPr lang="en-US" sz="1600"/>
              <a:t>Performance</a:t>
            </a:r>
          </a:p>
          <a:p>
            <a:pPr algn="ctr"/>
            <a:r>
              <a:rPr lang="en-US" sz="1600"/>
              <a:t>P&amp;PLM</a:t>
            </a:r>
          </a:p>
          <a:p>
            <a:pPr algn="ctr"/>
            <a:r>
              <a:rPr lang="en-US" sz="1600"/>
              <a:t>Etc.</a:t>
            </a:r>
          </a:p>
        </p:txBody>
      </p:sp>
      <p:sp>
        <p:nvSpPr>
          <p:cNvPr id="806067" name="Line 179"/>
          <p:cNvSpPr>
            <a:spLocks noChangeShapeType="1"/>
          </p:cNvSpPr>
          <p:nvPr/>
        </p:nvSpPr>
        <p:spPr bwMode="auto">
          <a:xfrm>
            <a:off x="5724525" y="3068638"/>
            <a:ext cx="2087563" cy="1223962"/>
          </a:xfrm>
          <a:prstGeom prst="line">
            <a:avLst/>
          </a:prstGeom>
          <a:noFill/>
          <a:ln w="38100">
            <a:solidFill>
              <a:schemeClr val="tx2"/>
            </a:solidFill>
            <a:round/>
            <a:headEnd/>
            <a:tailEnd/>
          </a:ln>
          <a:effectLst/>
        </p:spPr>
        <p:txBody>
          <a:bodyPr/>
          <a:lstStyle/>
          <a:p>
            <a:endParaRPr lang="en-US"/>
          </a:p>
        </p:txBody>
      </p:sp>
      <p:sp>
        <p:nvSpPr>
          <p:cNvPr id="806068" name="Line 180"/>
          <p:cNvSpPr>
            <a:spLocks noChangeShapeType="1"/>
          </p:cNvSpPr>
          <p:nvPr/>
        </p:nvSpPr>
        <p:spPr bwMode="auto">
          <a:xfrm>
            <a:off x="5867400" y="2924175"/>
            <a:ext cx="936625" cy="433388"/>
          </a:xfrm>
          <a:prstGeom prst="line">
            <a:avLst/>
          </a:prstGeom>
          <a:noFill/>
          <a:ln w="38100">
            <a:solidFill>
              <a:schemeClr val="tx2"/>
            </a:solidFill>
            <a:round/>
            <a:headEnd/>
            <a:tailEnd/>
          </a:ln>
          <a:effectLst/>
        </p:spPr>
        <p:txBody>
          <a:bodyPr/>
          <a:lstStyle/>
          <a:p>
            <a:endParaRPr lang="en-US"/>
          </a:p>
        </p:txBody>
      </p:sp>
      <p:sp>
        <p:nvSpPr>
          <p:cNvPr id="806069" name="Line 181"/>
          <p:cNvSpPr>
            <a:spLocks noChangeShapeType="1"/>
          </p:cNvSpPr>
          <p:nvPr/>
        </p:nvSpPr>
        <p:spPr bwMode="auto">
          <a:xfrm>
            <a:off x="2987675"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06070" name="Line 182"/>
          <p:cNvSpPr>
            <a:spLocks noChangeShapeType="1"/>
          </p:cNvSpPr>
          <p:nvPr/>
        </p:nvSpPr>
        <p:spPr bwMode="auto">
          <a:xfrm>
            <a:off x="3492500"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06071" name="Line 183"/>
          <p:cNvSpPr>
            <a:spLocks noChangeShapeType="1"/>
          </p:cNvSpPr>
          <p:nvPr/>
        </p:nvSpPr>
        <p:spPr bwMode="auto">
          <a:xfrm>
            <a:off x="4859338"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06072" name="Line 184"/>
          <p:cNvSpPr>
            <a:spLocks noChangeShapeType="1"/>
          </p:cNvSpPr>
          <p:nvPr/>
        </p:nvSpPr>
        <p:spPr bwMode="auto">
          <a:xfrm>
            <a:off x="5364163"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1"/>
          <p:cNvSpPr>
            <a:spLocks noGrp="1"/>
          </p:cNvSpPr>
          <p:nvPr>
            <p:ph type="sldNum" sz="quarter" idx="10"/>
          </p:nvPr>
        </p:nvSpPr>
        <p:spPr/>
        <p:txBody>
          <a:bodyPr/>
          <a:lstStyle/>
          <a:p>
            <a:r>
              <a:rPr lang="en-US"/>
              <a:t> © 2007 AMR Research, Inc.   |   Page </a:t>
            </a:r>
            <a:fld id="{46AFA967-99B8-4156-A1F1-EEF0523CFC9C}" type="slidenum">
              <a:rPr lang="en-US" sz="1200"/>
              <a:pPr/>
              <a:t>24</a:t>
            </a:fld>
            <a:endParaRPr lang="en-US" sz="1200"/>
          </a:p>
        </p:txBody>
      </p:sp>
      <p:sp>
        <p:nvSpPr>
          <p:cNvPr id="812034" name="Slide Number Placeholder 2"/>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5DF426D9-9036-4F4C-87FB-AEEB633B60A6}" type="slidenum">
              <a:rPr lang="en-US" sz="800">
                <a:solidFill>
                  <a:schemeClr val="bg1"/>
                </a:solidFill>
              </a:rPr>
              <a:pPr/>
              <a:t>24</a:t>
            </a:fld>
            <a:endParaRPr lang="en-US" sz="800">
              <a:solidFill>
                <a:schemeClr val="bg1"/>
              </a:solidFill>
            </a:endParaRPr>
          </a:p>
        </p:txBody>
      </p:sp>
      <p:sp>
        <p:nvSpPr>
          <p:cNvPr id="812035"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l"/>
            <a:endParaRPr lang="en-US" sz="2000"/>
          </a:p>
        </p:txBody>
      </p:sp>
      <p:sp>
        <p:nvSpPr>
          <p:cNvPr id="812036" name="Rectangle 3"/>
          <p:cNvSpPr>
            <a:spLocks noGrp="1" noChangeArrowheads="1"/>
          </p:cNvSpPr>
          <p:nvPr>
            <p:ph type="title" idx="4294967295"/>
          </p:nvPr>
        </p:nvSpPr>
        <p:spPr>
          <a:xfrm>
            <a:off x="0" y="0"/>
            <a:ext cx="8893175" cy="533400"/>
          </a:xfrm>
        </p:spPr>
        <p:txBody>
          <a:bodyPr/>
          <a:lstStyle/>
          <a:p>
            <a:r>
              <a:rPr lang="en-US" sz="2000"/>
              <a:t>Emerging Information Architectures for Global Manufacturing </a:t>
            </a:r>
          </a:p>
        </p:txBody>
      </p:sp>
      <p:sp>
        <p:nvSpPr>
          <p:cNvPr id="812037" name="Rectangle 4"/>
          <p:cNvSpPr>
            <a:spLocks noChangeArrowheads="1"/>
          </p:cNvSpPr>
          <p:nvPr/>
        </p:nvSpPr>
        <p:spPr bwMode="auto">
          <a:xfrm>
            <a:off x="1295400" y="609600"/>
            <a:ext cx="7696200" cy="5656263"/>
          </a:xfrm>
          <a:prstGeom prst="rect">
            <a:avLst/>
          </a:prstGeom>
          <a:solidFill>
            <a:schemeClr val="bg1"/>
          </a:solidFill>
          <a:ln w="9525">
            <a:solidFill>
              <a:schemeClr val="tx1"/>
            </a:solidFill>
            <a:miter lim="800000"/>
            <a:headEnd/>
            <a:tailEnd/>
          </a:ln>
        </p:spPr>
        <p:txBody>
          <a:bodyPr wrap="none" anchor="ctr"/>
          <a:lstStyle/>
          <a:p>
            <a:pPr algn="l"/>
            <a:endParaRPr lang="en-US" sz="2000"/>
          </a:p>
        </p:txBody>
      </p:sp>
      <p:sp>
        <p:nvSpPr>
          <p:cNvPr id="812038" name="Rectangle 5"/>
          <p:cNvSpPr>
            <a:spLocks noChangeArrowheads="1"/>
          </p:cNvSpPr>
          <p:nvPr/>
        </p:nvSpPr>
        <p:spPr bwMode="auto">
          <a:xfrm>
            <a:off x="1981200" y="1295400"/>
            <a:ext cx="5410200" cy="4495800"/>
          </a:xfrm>
          <a:prstGeom prst="rect">
            <a:avLst/>
          </a:prstGeom>
          <a:solidFill>
            <a:srgbClr val="DDDDDD">
              <a:alpha val="43921"/>
            </a:srgbClr>
          </a:solidFill>
          <a:ln w="9525" cap="rnd">
            <a:solidFill>
              <a:schemeClr val="tx1"/>
            </a:solidFill>
            <a:prstDash val="sysDot"/>
            <a:miter lim="800000"/>
            <a:headEnd/>
            <a:tailEnd/>
          </a:ln>
        </p:spPr>
        <p:txBody>
          <a:bodyPr wrap="none"/>
          <a:lstStyle/>
          <a:p>
            <a:pPr algn="l"/>
            <a:endParaRPr lang="en-US" sz="1500" b="1">
              <a:solidFill>
                <a:schemeClr val="folHlink"/>
              </a:solidFill>
            </a:endParaRPr>
          </a:p>
          <a:p>
            <a:pPr algn="l"/>
            <a:endParaRPr lang="en-US" sz="1500" b="1">
              <a:solidFill>
                <a:schemeClr val="folHlink"/>
              </a:solidFill>
            </a:endParaRPr>
          </a:p>
          <a:p>
            <a:pPr algn="l"/>
            <a:endParaRPr lang="en-US" sz="1500" b="1">
              <a:solidFill>
                <a:schemeClr val="folHlink"/>
              </a:solidFill>
            </a:endParaRPr>
          </a:p>
          <a:p>
            <a:pPr algn="l"/>
            <a:endParaRPr lang="en-US" sz="1500" b="1">
              <a:solidFill>
                <a:schemeClr val="folHlink"/>
              </a:solidFill>
            </a:endParaRPr>
          </a:p>
          <a:p>
            <a:pPr algn="l"/>
            <a:endParaRPr lang="en-US" sz="1500" b="1">
              <a:solidFill>
                <a:schemeClr val="folHlink"/>
              </a:solidFill>
            </a:endParaRPr>
          </a:p>
          <a:p>
            <a:pPr algn="l"/>
            <a:endParaRPr lang="en-US" sz="1500" b="1">
              <a:solidFill>
                <a:schemeClr val="folHlink"/>
              </a:solidFill>
            </a:endParaRPr>
          </a:p>
          <a:p>
            <a:pPr algn="l"/>
            <a:r>
              <a:rPr lang="en-US" sz="1500" b="1">
                <a:solidFill>
                  <a:schemeClr val="folHlink"/>
                </a:solidFill>
              </a:rPr>
              <a:t>Global Specifications Management</a:t>
            </a:r>
          </a:p>
        </p:txBody>
      </p:sp>
      <p:grpSp>
        <p:nvGrpSpPr>
          <p:cNvPr id="812039" name="Group 6"/>
          <p:cNvGrpSpPr>
            <a:grpSpLocks/>
          </p:cNvGrpSpPr>
          <p:nvPr/>
        </p:nvGrpSpPr>
        <p:grpSpPr bwMode="auto">
          <a:xfrm>
            <a:off x="0" y="573088"/>
            <a:ext cx="1136650" cy="5370512"/>
            <a:chOff x="16" y="517"/>
            <a:chExt cx="716" cy="2758"/>
          </a:xfrm>
        </p:grpSpPr>
        <p:sp>
          <p:nvSpPr>
            <p:cNvPr id="812040" name="Text Box 7"/>
            <p:cNvSpPr txBox="1">
              <a:spLocks noChangeArrowheads="1"/>
            </p:cNvSpPr>
            <p:nvPr/>
          </p:nvSpPr>
          <p:spPr bwMode="auto">
            <a:xfrm>
              <a:off x="66" y="517"/>
              <a:ext cx="648" cy="187"/>
            </a:xfrm>
            <a:prstGeom prst="rect">
              <a:avLst/>
            </a:prstGeom>
            <a:noFill/>
            <a:ln w="9525">
              <a:noFill/>
              <a:miter lim="800000"/>
              <a:headEnd/>
              <a:tailEnd/>
            </a:ln>
          </p:spPr>
          <p:txBody>
            <a:bodyPr>
              <a:spAutoFit/>
            </a:bodyPr>
            <a:lstStyle/>
            <a:p>
              <a:pPr algn="l">
                <a:lnSpc>
                  <a:spcPct val="90000"/>
                </a:lnSpc>
              </a:pPr>
              <a:r>
                <a:rPr lang="en-US" sz="1000" b="1"/>
                <a:t>Supply Chain </a:t>
              </a:r>
            </a:p>
            <a:p>
              <a:pPr algn="l">
                <a:lnSpc>
                  <a:spcPct val="90000"/>
                </a:lnSpc>
              </a:pPr>
              <a:r>
                <a:rPr lang="en-US" sz="1000" b="1"/>
                <a:t>Management</a:t>
              </a:r>
            </a:p>
          </p:txBody>
        </p:sp>
        <p:sp>
          <p:nvSpPr>
            <p:cNvPr id="812041" name="Text Box 8"/>
            <p:cNvSpPr txBox="1">
              <a:spLocks noChangeArrowheads="1"/>
            </p:cNvSpPr>
            <p:nvPr/>
          </p:nvSpPr>
          <p:spPr bwMode="auto">
            <a:xfrm>
              <a:off x="83" y="901"/>
              <a:ext cx="604" cy="187"/>
            </a:xfrm>
            <a:prstGeom prst="rect">
              <a:avLst/>
            </a:prstGeom>
            <a:noFill/>
            <a:ln w="9525">
              <a:noFill/>
              <a:miter lim="800000"/>
              <a:headEnd/>
              <a:tailEnd/>
            </a:ln>
          </p:spPr>
          <p:txBody>
            <a:bodyPr wrap="none">
              <a:spAutoFit/>
            </a:bodyPr>
            <a:lstStyle/>
            <a:p>
              <a:pPr algn="ctr">
                <a:lnSpc>
                  <a:spcPct val="90000"/>
                </a:lnSpc>
              </a:pPr>
              <a:r>
                <a:rPr lang="en-US" sz="1000" b="1"/>
                <a:t>Enterprise</a:t>
              </a:r>
            </a:p>
            <a:p>
              <a:pPr algn="ctr">
                <a:lnSpc>
                  <a:spcPct val="90000"/>
                </a:lnSpc>
              </a:pPr>
              <a:r>
                <a:rPr lang="en-US" sz="1000" b="1"/>
                <a:t>Management</a:t>
              </a:r>
            </a:p>
          </p:txBody>
        </p:sp>
        <p:sp>
          <p:nvSpPr>
            <p:cNvPr id="812042" name="Text Box 9"/>
            <p:cNvSpPr txBox="1">
              <a:spLocks noChangeArrowheads="1"/>
            </p:cNvSpPr>
            <p:nvPr/>
          </p:nvSpPr>
          <p:spPr bwMode="auto">
            <a:xfrm>
              <a:off x="52" y="1333"/>
              <a:ext cx="667" cy="188"/>
            </a:xfrm>
            <a:prstGeom prst="rect">
              <a:avLst/>
            </a:prstGeom>
            <a:noFill/>
            <a:ln w="9525">
              <a:noFill/>
              <a:miter lim="800000"/>
              <a:headEnd/>
              <a:tailEnd/>
            </a:ln>
          </p:spPr>
          <p:txBody>
            <a:bodyPr wrap="none">
              <a:spAutoFit/>
            </a:bodyPr>
            <a:lstStyle/>
            <a:p>
              <a:pPr algn="ctr">
                <a:lnSpc>
                  <a:spcPct val="90000"/>
                </a:lnSpc>
              </a:pPr>
              <a:r>
                <a:rPr lang="en-US" sz="1000" b="1"/>
                <a:t>Manufacturing</a:t>
              </a:r>
            </a:p>
            <a:p>
              <a:pPr algn="ctr">
                <a:lnSpc>
                  <a:spcPct val="90000"/>
                </a:lnSpc>
              </a:pPr>
              <a:r>
                <a:rPr lang="en-US" sz="1000" b="1"/>
                <a:t>Management</a:t>
              </a:r>
            </a:p>
          </p:txBody>
        </p:sp>
        <p:sp>
          <p:nvSpPr>
            <p:cNvPr id="812043" name="Text Box 10"/>
            <p:cNvSpPr txBox="1">
              <a:spLocks noChangeArrowheads="1"/>
            </p:cNvSpPr>
            <p:nvPr/>
          </p:nvSpPr>
          <p:spPr bwMode="auto">
            <a:xfrm>
              <a:off x="91" y="1743"/>
              <a:ext cx="604" cy="188"/>
            </a:xfrm>
            <a:prstGeom prst="rect">
              <a:avLst/>
            </a:prstGeom>
            <a:noFill/>
            <a:ln w="9525">
              <a:noFill/>
              <a:miter lim="800000"/>
              <a:headEnd/>
              <a:tailEnd/>
            </a:ln>
          </p:spPr>
          <p:txBody>
            <a:bodyPr wrap="none">
              <a:spAutoFit/>
            </a:bodyPr>
            <a:lstStyle/>
            <a:p>
              <a:pPr algn="ctr">
                <a:lnSpc>
                  <a:spcPct val="90000"/>
                </a:lnSpc>
              </a:pPr>
              <a:r>
                <a:rPr lang="en-US" sz="1000" b="1"/>
                <a:t>Plant</a:t>
              </a:r>
            </a:p>
            <a:p>
              <a:pPr algn="ctr">
                <a:lnSpc>
                  <a:spcPct val="90000"/>
                </a:lnSpc>
              </a:pPr>
              <a:r>
                <a:rPr lang="en-US" sz="1000" b="1"/>
                <a:t>Management</a:t>
              </a:r>
            </a:p>
          </p:txBody>
        </p:sp>
        <p:sp>
          <p:nvSpPr>
            <p:cNvPr id="812044" name="Text Box 11"/>
            <p:cNvSpPr txBox="1">
              <a:spLocks noChangeArrowheads="1"/>
            </p:cNvSpPr>
            <p:nvPr/>
          </p:nvSpPr>
          <p:spPr bwMode="auto">
            <a:xfrm>
              <a:off x="16" y="2197"/>
              <a:ext cx="716" cy="188"/>
            </a:xfrm>
            <a:prstGeom prst="rect">
              <a:avLst/>
            </a:prstGeom>
            <a:noFill/>
            <a:ln w="9525">
              <a:noFill/>
              <a:miter lim="800000"/>
              <a:headEnd/>
              <a:tailEnd/>
            </a:ln>
          </p:spPr>
          <p:txBody>
            <a:bodyPr wrap="none">
              <a:spAutoFit/>
            </a:bodyPr>
            <a:lstStyle/>
            <a:p>
              <a:pPr algn="ctr">
                <a:lnSpc>
                  <a:spcPct val="90000"/>
                </a:lnSpc>
              </a:pPr>
              <a:r>
                <a:rPr lang="en-US" sz="1000" b="1"/>
                <a:t>Production Unit</a:t>
              </a:r>
            </a:p>
            <a:p>
              <a:pPr algn="ctr">
                <a:lnSpc>
                  <a:spcPct val="90000"/>
                </a:lnSpc>
              </a:pPr>
              <a:r>
                <a:rPr lang="en-US" sz="1000" b="1"/>
                <a:t>Management</a:t>
              </a:r>
            </a:p>
          </p:txBody>
        </p:sp>
        <p:sp>
          <p:nvSpPr>
            <p:cNvPr id="812045" name="Text Box 12"/>
            <p:cNvSpPr txBox="1">
              <a:spLocks noChangeArrowheads="1"/>
            </p:cNvSpPr>
            <p:nvPr/>
          </p:nvSpPr>
          <p:spPr bwMode="auto">
            <a:xfrm>
              <a:off x="96" y="2640"/>
              <a:ext cx="604" cy="258"/>
            </a:xfrm>
            <a:prstGeom prst="rect">
              <a:avLst/>
            </a:prstGeom>
            <a:noFill/>
            <a:ln w="9525">
              <a:noFill/>
              <a:miter lim="800000"/>
              <a:headEnd/>
              <a:tailEnd/>
            </a:ln>
          </p:spPr>
          <p:txBody>
            <a:bodyPr wrap="none">
              <a:spAutoFit/>
            </a:bodyPr>
            <a:lstStyle/>
            <a:p>
              <a:pPr algn="ctr">
                <a:lnSpc>
                  <a:spcPct val="90000"/>
                </a:lnSpc>
              </a:pPr>
              <a:r>
                <a:rPr lang="en-US" sz="1000" b="1"/>
                <a:t>Production </a:t>
              </a:r>
            </a:p>
            <a:p>
              <a:pPr algn="ctr">
                <a:lnSpc>
                  <a:spcPct val="90000"/>
                </a:lnSpc>
              </a:pPr>
              <a:r>
                <a:rPr lang="en-US" sz="1000" b="1"/>
                <a:t>Process</a:t>
              </a:r>
            </a:p>
            <a:p>
              <a:pPr algn="ctr">
                <a:lnSpc>
                  <a:spcPct val="90000"/>
                </a:lnSpc>
              </a:pPr>
              <a:r>
                <a:rPr lang="en-US" sz="1000" b="1"/>
                <a:t>Management</a:t>
              </a:r>
            </a:p>
          </p:txBody>
        </p:sp>
        <p:sp>
          <p:nvSpPr>
            <p:cNvPr id="812046" name="Text Box 13"/>
            <p:cNvSpPr txBox="1">
              <a:spLocks noChangeArrowheads="1"/>
            </p:cNvSpPr>
            <p:nvPr/>
          </p:nvSpPr>
          <p:spPr bwMode="auto">
            <a:xfrm>
              <a:off x="96" y="3087"/>
              <a:ext cx="604" cy="188"/>
            </a:xfrm>
            <a:prstGeom prst="rect">
              <a:avLst/>
            </a:prstGeom>
            <a:noFill/>
            <a:ln w="9525">
              <a:noFill/>
              <a:miter lim="800000"/>
              <a:headEnd/>
              <a:tailEnd/>
            </a:ln>
          </p:spPr>
          <p:txBody>
            <a:bodyPr wrap="none">
              <a:spAutoFit/>
            </a:bodyPr>
            <a:lstStyle/>
            <a:p>
              <a:pPr algn="ctr">
                <a:lnSpc>
                  <a:spcPct val="90000"/>
                </a:lnSpc>
              </a:pPr>
              <a:r>
                <a:rPr lang="en-US" sz="1000" b="1"/>
                <a:t>Machine</a:t>
              </a:r>
            </a:p>
            <a:p>
              <a:pPr algn="ctr">
                <a:lnSpc>
                  <a:spcPct val="90000"/>
                </a:lnSpc>
              </a:pPr>
              <a:r>
                <a:rPr lang="en-US" sz="1000" b="1"/>
                <a:t>Management</a:t>
              </a:r>
            </a:p>
          </p:txBody>
        </p:sp>
      </p:grpSp>
      <p:grpSp>
        <p:nvGrpSpPr>
          <p:cNvPr id="812047" name="Group 14"/>
          <p:cNvGrpSpPr>
            <a:grpSpLocks/>
          </p:cNvGrpSpPr>
          <p:nvPr/>
        </p:nvGrpSpPr>
        <p:grpSpPr bwMode="auto">
          <a:xfrm>
            <a:off x="1697038" y="6342063"/>
            <a:ext cx="7294562" cy="515937"/>
            <a:chOff x="986" y="3947"/>
            <a:chExt cx="4048" cy="325"/>
          </a:xfrm>
        </p:grpSpPr>
        <p:sp>
          <p:nvSpPr>
            <p:cNvPr id="812048" name="Text Box 15"/>
            <p:cNvSpPr txBox="1">
              <a:spLocks noChangeArrowheads="1"/>
            </p:cNvSpPr>
            <p:nvPr/>
          </p:nvSpPr>
          <p:spPr bwMode="auto">
            <a:xfrm>
              <a:off x="986" y="3957"/>
              <a:ext cx="383" cy="230"/>
            </a:xfrm>
            <a:prstGeom prst="rect">
              <a:avLst/>
            </a:prstGeom>
            <a:noFill/>
            <a:ln w="9525">
              <a:noFill/>
              <a:miter lim="800000"/>
              <a:headEnd/>
              <a:tailEnd/>
            </a:ln>
          </p:spPr>
          <p:txBody>
            <a:bodyPr wrap="none">
              <a:spAutoFit/>
            </a:bodyPr>
            <a:lstStyle/>
            <a:p>
              <a:pPr algn="ctr">
                <a:lnSpc>
                  <a:spcPct val="90000"/>
                </a:lnSpc>
              </a:pPr>
              <a:r>
                <a:rPr lang="en-US" sz="1000" b="1"/>
                <a:t>Machine</a:t>
              </a:r>
            </a:p>
            <a:p>
              <a:pPr algn="ctr">
                <a:lnSpc>
                  <a:spcPct val="90000"/>
                </a:lnSpc>
              </a:pPr>
              <a:r>
                <a:rPr lang="en-US" sz="1000" b="1"/>
                <a:t>Logic</a:t>
              </a:r>
            </a:p>
          </p:txBody>
        </p:sp>
        <p:sp>
          <p:nvSpPr>
            <p:cNvPr id="812049" name="Text Box 16"/>
            <p:cNvSpPr txBox="1">
              <a:spLocks noChangeArrowheads="1"/>
            </p:cNvSpPr>
            <p:nvPr/>
          </p:nvSpPr>
          <p:spPr bwMode="auto">
            <a:xfrm>
              <a:off x="1516" y="3956"/>
              <a:ext cx="374" cy="230"/>
            </a:xfrm>
            <a:prstGeom prst="rect">
              <a:avLst/>
            </a:prstGeom>
            <a:noFill/>
            <a:ln w="9525">
              <a:noFill/>
              <a:miter lim="800000"/>
              <a:headEnd/>
              <a:tailEnd/>
            </a:ln>
          </p:spPr>
          <p:txBody>
            <a:bodyPr wrap="none">
              <a:spAutoFit/>
            </a:bodyPr>
            <a:lstStyle/>
            <a:p>
              <a:pPr algn="ctr">
                <a:lnSpc>
                  <a:spcPct val="90000"/>
                </a:lnSpc>
              </a:pPr>
              <a:r>
                <a:rPr lang="en-US" sz="1000" b="1"/>
                <a:t>Process</a:t>
              </a:r>
            </a:p>
            <a:p>
              <a:pPr algn="ctr">
                <a:lnSpc>
                  <a:spcPct val="90000"/>
                </a:lnSpc>
              </a:pPr>
              <a:r>
                <a:rPr lang="en-US" sz="1000" b="1"/>
                <a:t>Control</a:t>
              </a:r>
            </a:p>
          </p:txBody>
        </p:sp>
        <p:sp>
          <p:nvSpPr>
            <p:cNvPr id="812050" name="Text Box 17"/>
            <p:cNvSpPr txBox="1">
              <a:spLocks noChangeArrowheads="1"/>
            </p:cNvSpPr>
            <p:nvPr/>
          </p:nvSpPr>
          <p:spPr bwMode="auto">
            <a:xfrm>
              <a:off x="2024" y="3957"/>
              <a:ext cx="532" cy="230"/>
            </a:xfrm>
            <a:prstGeom prst="rect">
              <a:avLst/>
            </a:prstGeom>
            <a:noFill/>
            <a:ln w="9525">
              <a:noFill/>
              <a:miter lim="800000"/>
              <a:headEnd/>
              <a:tailEnd/>
            </a:ln>
          </p:spPr>
          <p:txBody>
            <a:bodyPr wrap="none">
              <a:spAutoFit/>
            </a:bodyPr>
            <a:lstStyle/>
            <a:p>
              <a:pPr algn="ctr">
                <a:lnSpc>
                  <a:spcPct val="90000"/>
                </a:lnSpc>
              </a:pPr>
              <a:r>
                <a:rPr lang="en-US" sz="1000" b="1"/>
                <a:t>Process</a:t>
              </a:r>
            </a:p>
            <a:p>
              <a:pPr algn="ctr">
                <a:lnSpc>
                  <a:spcPct val="90000"/>
                </a:lnSpc>
              </a:pPr>
              <a:r>
                <a:rPr lang="en-US" sz="1000" b="1"/>
                <a:t>Management</a:t>
              </a:r>
            </a:p>
          </p:txBody>
        </p:sp>
        <p:sp>
          <p:nvSpPr>
            <p:cNvPr id="812051" name="Text Box 18"/>
            <p:cNvSpPr txBox="1">
              <a:spLocks noChangeArrowheads="1"/>
            </p:cNvSpPr>
            <p:nvPr/>
          </p:nvSpPr>
          <p:spPr bwMode="auto">
            <a:xfrm>
              <a:off x="2722" y="3956"/>
              <a:ext cx="508" cy="316"/>
            </a:xfrm>
            <a:prstGeom prst="rect">
              <a:avLst/>
            </a:prstGeom>
            <a:noFill/>
            <a:ln w="9525">
              <a:noFill/>
              <a:miter lim="800000"/>
              <a:headEnd/>
              <a:tailEnd/>
            </a:ln>
          </p:spPr>
          <p:txBody>
            <a:bodyPr wrap="none">
              <a:spAutoFit/>
            </a:bodyPr>
            <a:lstStyle/>
            <a:p>
              <a:pPr algn="ctr">
                <a:lnSpc>
                  <a:spcPct val="90000"/>
                </a:lnSpc>
              </a:pPr>
              <a:r>
                <a:rPr lang="en-US" sz="1000" b="1"/>
                <a:t>Recipe / </a:t>
              </a:r>
            </a:p>
            <a:p>
              <a:pPr algn="ctr">
                <a:lnSpc>
                  <a:spcPct val="90000"/>
                </a:lnSpc>
              </a:pPr>
              <a:r>
                <a:rPr lang="en-US" sz="1000" b="1"/>
                <a:t>Work Order </a:t>
              </a:r>
            </a:p>
            <a:p>
              <a:pPr algn="ctr">
                <a:lnSpc>
                  <a:spcPct val="90000"/>
                </a:lnSpc>
              </a:pPr>
              <a:r>
                <a:rPr lang="en-US" sz="1000" b="1"/>
                <a:t>Execution</a:t>
              </a:r>
            </a:p>
          </p:txBody>
        </p:sp>
        <p:sp>
          <p:nvSpPr>
            <p:cNvPr id="812052" name="Text Box 19"/>
            <p:cNvSpPr txBox="1">
              <a:spLocks noChangeArrowheads="1"/>
            </p:cNvSpPr>
            <p:nvPr/>
          </p:nvSpPr>
          <p:spPr bwMode="auto">
            <a:xfrm>
              <a:off x="3389" y="3947"/>
              <a:ext cx="435" cy="316"/>
            </a:xfrm>
            <a:prstGeom prst="rect">
              <a:avLst/>
            </a:prstGeom>
            <a:noFill/>
            <a:ln w="9525">
              <a:noFill/>
              <a:miter lim="800000"/>
              <a:headEnd/>
              <a:tailEnd/>
            </a:ln>
          </p:spPr>
          <p:txBody>
            <a:bodyPr wrap="none">
              <a:spAutoFit/>
            </a:bodyPr>
            <a:lstStyle/>
            <a:p>
              <a:pPr algn="ctr">
                <a:lnSpc>
                  <a:spcPct val="90000"/>
                </a:lnSpc>
              </a:pPr>
              <a:r>
                <a:rPr lang="en-US" sz="1000" b="1"/>
                <a:t>Plant </a:t>
              </a:r>
            </a:p>
            <a:p>
              <a:pPr algn="ctr">
                <a:lnSpc>
                  <a:spcPct val="90000"/>
                </a:lnSpc>
              </a:pPr>
              <a:r>
                <a:rPr lang="en-US" sz="1000" b="1"/>
                <a:t>Operation</a:t>
              </a:r>
            </a:p>
            <a:p>
              <a:pPr algn="ctr">
                <a:lnSpc>
                  <a:spcPct val="90000"/>
                </a:lnSpc>
              </a:pPr>
              <a:r>
                <a:rPr lang="en-US" sz="1000" b="1"/>
                <a:t>Analysis</a:t>
              </a:r>
            </a:p>
          </p:txBody>
        </p:sp>
        <p:sp>
          <p:nvSpPr>
            <p:cNvPr id="812053" name="Text Box 20"/>
            <p:cNvSpPr txBox="1">
              <a:spLocks noChangeArrowheads="1"/>
            </p:cNvSpPr>
            <p:nvPr/>
          </p:nvSpPr>
          <p:spPr bwMode="auto">
            <a:xfrm>
              <a:off x="3968" y="3947"/>
              <a:ext cx="481" cy="230"/>
            </a:xfrm>
            <a:prstGeom prst="rect">
              <a:avLst/>
            </a:prstGeom>
            <a:noFill/>
            <a:ln w="9525">
              <a:noFill/>
              <a:miter lim="800000"/>
              <a:headEnd/>
              <a:tailEnd/>
            </a:ln>
          </p:spPr>
          <p:txBody>
            <a:bodyPr wrap="none">
              <a:spAutoFit/>
            </a:bodyPr>
            <a:lstStyle/>
            <a:p>
              <a:pPr algn="ctr">
                <a:lnSpc>
                  <a:spcPct val="90000"/>
                </a:lnSpc>
              </a:pPr>
              <a:r>
                <a:rPr lang="en-US" sz="1000" b="1"/>
                <a:t>Production</a:t>
              </a:r>
            </a:p>
            <a:p>
              <a:pPr algn="ctr">
                <a:lnSpc>
                  <a:spcPct val="90000"/>
                </a:lnSpc>
              </a:pPr>
              <a:r>
                <a:rPr lang="en-US" sz="1000" b="1"/>
                <a:t>Scheduling</a:t>
              </a:r>
            </a:p>
          </p:txBody>
        </p:sp>
        <p:sp>
          <p:nvSpPr>
            <p:cNvPr id="812054" name="Text Box 21"/>
            <p:cNvSpPr txBox="1">
              <a:spLocks noChangeArrowheads="1"/>
            </p:cNvSpPr>
            <p:nvPr/>
          </p:nvSpPr>
          <p:spPr bwMode="auto">
            <a:xfrm>
              <a:off x="4635" y="3947"/>
              <a:ext cx="399" cy="230"/>
            </a:xfrm>
            <a:prstGeom prst="rect">
              <a:avLst/>
            </a:prstGeom>
            <a:noFill/>
            <a:ln w="9525">
              <a:noFill/>
              <a:miter lim="800000"/>
              <a:headEnd/>
              <a:tailEnd/>
            </a:ln>
          </p:spPr>
          <p:txBody>
            <a:bodyPr wrap="none">
              <a:spAutoFit/>
            </a:bodyPr>
            <a:lstStyle/>
            <a:p>
              <a:pPr algn="ctr">
                <a:lnSpc>
                  <a:spcPct val="90000"/>
                </a:lnSpc>
              </a:pPr>
              <a:r>
                <a:rPr lang="en-US" sz="1000" b="1"/>
                <a:t>Capacity</a:t>
              </a:r>
            </a:p>
            <a:p>
              <a:pPr algn="ctr">
                <a:lnSpc>
                  <a:spcPct val="90000"/>
                </a:lnSpc>
              </a:pPr>
              <a:r>
                <a:rPr lang="en-US" sz="1000" b="1"/>
                <a:t>Planning</a:t>
              </a:r>
            </a:p>
          </p:txBody>
        </p:sp>
      </p:grpSp>
      <p:sp>
        <p:nvSpPr>
          <p:cNvPr id="812055" name="Rectangle 22"/>
          <p:cNvSpPr>
            <a:spLocks noChangeArrowheads="1"/>
          </p:cNvSpPr>
          <p:nvPr/>
        </p:nvSpPr>
        <p:spPr bwMode="auto">
          <a:xfrm>
            <a:off x="1343025" y="4984750"/>
            <a:ext cx="2514600" cy="1219200"/>
          </a:xfrm>
          <a:prstGeom prst="rect">
            <a:avLst/>
          </a:prstGeom>
          <a:solidFill>
            <a:srgbClr val="DDDDDD">
              <a:alpha val="50195"/>
            </a:srgbClr>
          </a:solidFill>
          <a:ln w="9525" cap="rnd">
            <a:solidFill>
              <a:schemeClr val="tx1"/>
            </a:solidFill>
            <a:prstDash val="sysDot"/>
            <a:miter lim="800000"/>
            <a:headEnd/>
            <a:tailEnd/>
          </a:ln>
        </p:spPr>
        <p:txBody>
          <a:bodyPr wrap="none" anchor="ctr"/>
          <a:lstStyle/>
          <a:p>
            <a:pPr algn="l"/>
            <a:endParaRPr lang="en-US" sz="1500" b="1">
              <a:solidFill>
                <a:schemeClr val="folHlink"/>
              </a:solidFill>
            </a:endParaRPr>
          </a:p>
          <a:p>
            <a:pPr algn="l"/>
            <a:endParaRPr lang="en-US" sz="1500" b="1">
              <a:solidFill>
                <a:schemeClr val="folHlink"/>
              </a:solidFill>
            </a:endParaRPr>
          </a:p>
          <a:p>
            <a:pPr algn="l"/>
            <a:r>
              <a:rPr lang="en-US" sz="1500" b="1">
                <a:solidFill>
                  <a:schemeClr val="folHlink"/>
                </a:solidFill>
              </a:rPr>
              <a:t>Machine, Material</a:t>
            </a:r>
          </a:p>
          <a:p>
            <a:pPr algn="l"/>
            <a:r>
              <a:rPr lang="en-US" sz="1500" b="1">
                <a:solidFill>
                  <a:schemeClr val="folHlink"/>
                </a:solidFill>
              </a:rPr>
              <a:t>Execution,</a:t>
            </a:r>
          </a:p>
          <a:p>
            <a:pPr algn="l"/>
            <a:r>
              <a:rPr lang="en-US" sz="1500" b="1">
                <a:solidFill>
                  <a:schemeClr val="folHlink"/>
                </a:solidFill>
              </a:rPr>
              <a:t>Procedures</a:t>
            </a:r>
          </a:p>
        </p:txBody>
      </p:sp>
      <p:sp>
        <p:nvSpPr>
          <p:cNvPr id="812056" name="Rectangle 23"/>
          <p:cNvSpPr>
            <a:spLocks noChangeArrowheads="1"/>
          </p:cNvSpPr>
          <p:nvPr/>
        </p:nvSpPr>
        <p:spPr bwMode="auto">
          <a:xfrm>
            <a:off x="2362200" y="3962400"/>
            <a:ext cx="3581400" cy="1524000"/>
          </a:xfrm>
          <a:prstGeom prst="rect">
            <a:avLst/>
          </a:prstGeom>
          <a:solidFill>
            <a:srgbClr val="DDDDDD">
              <a:alpha val="39999"/>
            </a:srgbClr>
          </a:solidFill>
          <a:ln w="9525" cap="rnd">
            <a:solidFill>
              <a:schemeClr val="tx1"/>
            </a:solidFill>
            <a:prstDash val="sysDot"/>
            <a:miter lim="800000"/>
            <a:headEnd/>
            <a:tailEnd/>
          </a:ln>
        </p:spPr>
        <p:txBody>
          <a:bodyPr wrap="none" anchor="ctr"/>
          <a:lstStyle/>
          <a:p>
            <a:pPr algn="ctr"/>
            <a:r>
              <a:rPr lang="en-US" sz="1500" b="1">
                <a:solidFill>
                  <a:schemeClr val="folHlink"/>
                </a:solidFill>
              </a:rPr>
              <a:t>Production</a:t>
            </a:r>
          </a:p>
          <a:p>
            <a:pPr algn="ctr"/>
            <a:r>
              <a:rPr lang="en-US" sz="1500" b="1">
                <a:solidFill>
                  <a:schemeClr val="folHlink"/>
                </a:solidFill>
              </a:rPr>
              <a:t>Processes</a:t>
            </a:r>
          </a:p>
        </p:txBody>
      </p:sp>
      <p:sp>
        <p:nvSpPr>
          <p:cNvPr id="812057" name="Rectangle 24"/>
          <p:cNvSpPr>
            <a:spLocks noChangeArrowheads="1"/>
          </p:cNvSpPr>
          <p:nvPr/>
        </p:nvSpPr>
        <p:spPr bwMode="auto">
          <a:xfrm>
            <a:off x="3779838" y="3141663"/>
            <a:ext cx="3276600" cy="1524000"/>
          </a:xfrm>
          <a:prstGeom prst="rect">
            <a:avLst/>
          </a:prstGeom>
          <a:solidFill>
            <a:srgbClr val="DDDDDD">
              <a:alpha val="39999"/>
            </a:srgbClr>
          </a:solidFill>
          <a:ln w="9525" cap="rnd">
            <a:solidFill>
              <a:schemeClr val="tx1"/>
            </a:solidFill>
            <a:prstDash val="sysDot"/>
            <a:miter lim="800000"/>
            <a:headEnd/>
            <a:tailEnd/>
          </a:ln>
        </p:spPr>
        <p:txBody>
          <a:bodyPr wrap="none" anchor="ctr"/>
          <a:lstStyle/>
          <a:p>
            <a:pPr algn="ctr"/>
            <a:endParaRPr lang="en-US" sz="1500" b="1">
              <a:solidFill>
                <a:schemeClr val="folHlink"/>
              </a:solidFill>
            </a:endParaRPr>
          </a:p>
          <a:p>
            <a:pPr algn="ctr"/>
            <a:endParaRPr lang="en-US" sz="1500" b="1">
              <a:solidFill>
                <a:schemeClr val="folHlink"/>
              </a:solidFill>
            </a:endParaRPr>
          </a:p>
          <a:p>
            <a:pPr algn="ctr"/>
            <a:r>
              <a:rPr lang="en-US" sz="1500" b="1">
                <a:solidFill>
                  <a:schemeClr val="folHlink"/>
                </a:solidFill>
              </a:rPr>
              <a:t>                                   Production </a:t>
            </a:r>
          </a:p>
          <a:p>
            <a:pPr algn="ctr"/>
            <a:r>
              <a:rPr lang="en-US" sz="1500" b="1">
                <a:solidFill>
                  <a:schemeClr val="folHlink"/>
                </a:solidFill>
              </a:rPr>
              <a:t>                                  Throughput</a:t>
            </a:r>
          </a:p>
        </p:txBody>
      </p:sp>
      <p:sp>
        <p:nvSpPr>
          <p:cNvPr id="812058" name="Rectangle 25"/>
          <p:cNvSpPr>
            <a:spLocks noChangeArrowheads="1"/>
          </p:cNvSpPr>
          <p:nvPr/>
        </p:nvSpPr>
        <p:spPr bwMode="auto">
          <a:xfrm>
            <a:off x="4572000" y="2057400"/>
            <a:ext cx="3276600" cy="1676400"/>
          </a:xfrm>
          <a:prstGeom prst="rect">
            <a:avLst/>
          </a:prstGeom>
          <a:solidFill>
            <a:srgbClr val="DDDDDD">
              <a:alpha val="39999"/>
            </a:srgbClr>
          </a:solidFill>
          <a:ln w="9525" cap="rnd">
            <a:solidFill>
              <a:schemeClr val="tx1"/>
            </a:solidFill>
            <a:prstDash val="sysDot"/>
            <a:miter lim="800000"/>
            <a:headEnd/>
            <a:tailEnd/>
          </a:ln>
        </p:spPr>
        <p:txBody>
          <a:bodyPr wrap="none" anchor="ctr"/>
          <a:lstStyle/>
          <a:p>
            <a:pPr algn="ctr"/>
            <a:r>
              <a:rPr lang="en-US" sz="1500" b="1">
                <a:solidFill>
                  <a:schemeClr val="folHlink"/>
                </a:solidFill>
              </a:rPr>
              <a:t>Production </a:t>
            </a:r>
          </a:p>
          <a:p>
            <a:pPr algn="ctr"/>
            <a:r>
              <a:rPr lang="en-US" sz="1500" b="1">
                <a:solidFill>
                  <a:schemeClr val="folHlink"/>
                </a:solidFill>
              </a:rPr>
              <a:t>Orders,</a:t>
            </a:r>
          </a:p>
          <a:p>
            <a:pPr algn="ctr"/>
            <a:r>
              <a:rPr lang="en-US" sz="1500" b="1">
                <a:solidFill>
                  <a:schemeClr val="folHlink"/>
                </a:solidFill>
              </a:rPr>
              <a:t>Plant </a:t>
            </a:r>
          </a:p>
          <a:p>
            <a:pPr algn="ctr"/>
            <a:r>
              <a:rPr lang="en-US" sz="1500" b="1">
                <a:solidFill>
                  <a:schemeClr val="folHlink"/>
                </a:solidFill>
              </a:rPr>
              <a:t>Schedules</a:t>
            </a:r>
          </a:p>
          <a:p>
            <a:pPr algn="ctr"/>
            <a:endParaRPr lang="en-US" sz="1500" b="1">
              <a:solidFill>
                <a:schemeClr val="folHlink"/>
              </a:solidFill>
            </a:endParaRPr>
          </a:p>
          <a:p>
            <a:pPr algn="ctr"/>
            <a:endParaRPr lang="en-US" sz="1500" b="1">
              <a:solidFill>
                <a:schemeClr val="folHlink"/>
              </a:solidFill>
            </a:endParaRPr>
          </a:p>
        </p:txBody>
      </p:sp>
      <p:sp>
        <p:nvSpPr>
          <p:cNvPr id="812059" name="Rectangle 26"/>
          <p:cNvSpPr>
            <a:spLocks noChangeArrowheads="1"/>
          </p:cNvSpPr>
          <p:nvPr/>
        </p:nvSpPr>
        <p:spPr bwMode="auto">
          <a:xfrm>
            <a:off x="6477000" y="671513"/>
            <a:ext cx="2452688" cy="1524000"/>
          </a:xfrm>
          <a:prstGeom prst="rect">
            <a:avLst/>
          </a:prstGeom>
          <a:solidFill>
            <a:srgbClr val="DDDDDD">
              <a:alpha val="39999"/>
            </a:srgbClr>
          </a:solidFill>
          <a:ln w="9525" cap="rnd">
            <a:solidFill>
              <a:schemeClr val="tx1"/>
            </a:solidFill>
            <a:prstDash val="sysDot"/>
            <a:miter lim="800000"/>
            <a:headEnd/>
            <a:tailEnd/>
          </a:ln>
        </p:spPr>
        <p:txBody>
          <a:bodyPr wrap="none" anchor="ctr"/>
          <a:lstStyle/>
          <a:p>
            <a:pPr algn="ctr"/>
            <a:r>
              <a:rPr lang="en-US" sz="1500" b="1">
                <a:solidFill>
                  <a:schemeClr val="folHlink"/>
                </a:solidFill>
              </a:rPr>
              <a:t>Demand, Capacity</a:t>
            </a:r>
          </a:p>
          <a:p>
            <a:pPr algn="ctr"/>
            <a:r>
              <a:rPr lang="en-US" sz="1500" b="1">
                <a:solidFill>
                  <a:schemeClr val="folHlink"/>
                </a:solidFill>
              </a:rPr>
              <a:t>Planning,</a:t>
            </a:r>
          </a:p>
          <a:p>
            <a:pPr algn="ctr"/>
            <a:r>
              <a:rPr lang="en-US" sz="1500" b="1">
                <a:solidFill>
                  <a:schemeClr val="folHlink"/>
                </a:solidFill>
              </a:rPr>
              <a:t>Customer</a:t>
            </a:r>
          </a:p>
          <a:p>
            <a:pPr algn="ctr"/>
            <a:r>
              <a:rPr lang="en-US" sz="1500" b="1">
                <a:solidFill>
                  <a:schemeClr val="folHlink"/>
                </a:solidFill>
              </a:rPr>
              <a:t>Requirements</a:t>
            </a:r>
          </a:p>
          <a:p>
            <a:pPr algn="ctr"/>
            <a:endParaRPr lang="en-US" sz="1500" b="1">
              <a:solidFill>
                <a:schemeClr val="folHlink"/>
              </a:solidFill>
            </a:endParaRPr>
          </a:p>
        </p:txBody>
      </p:sp>
      <p:sp>
        <p:nvSpPr>
          <p:cNvPr id="812060" name="Arc 27"/>
          <p:cNvSpPr>
            <a:spLocks/>
          </p:cNvSpPr>
          <p:nvPr/>
        </p:nvSpPr>
        <p:spPr bwMode="auto">
          <a:xfrm>
            <a:off x="1295400" y="5715000"/>
            <a:ext cx="685800" cy="533400"/>
          </a:xfrm>
          <a:custGeom>
            <a:avLst/>
            <a:gdLst>
              <a:gd name="T0" fmla="*/ 0 w 21600"/>
              <a:gd name="T1" fmla="*/ 0 h 21600"/>
              <a:gd name="T2" fmla="*/ 21774150 w 21600"/>
              <a:gd name="T3" fmla="*/ 13172018 h 21600"/>
              <a:gd name="T4" fmla="*/ 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algn="ctr"/>
            <a:r>
              <a:rPr lang="en-US" sz="2800"/>
              <a:t>1</a:t>
            </a:r>
          </a:p>
        </p:txBody>
      </p:sp>
      <p:sp>
        <p:nvSpPr>
          <p:cNvPr id="812061" name="Arc 28"/>
          <p:cNvSpPr>
            <a:spLocks/>
          </p:cNvSpPr>
          <p:nvPr/>
        </p:nvSpPr>
        <p:spPr bwMode="auto">
          <a:xfrm>
            <a:off x="1295400" y="4953000"/>
            <a:ext cx="1524000" cy="1295400"/>
          </a:xfrm>
          <a:custGeom>
            <a:avLst/>
            <a:gdLst>
              <a:gd name="T0" fmla="*/ 0 w 21600"/>
              <a:gd name="T1" fmla="*/ 0 h 21600"/>
              <a:gd name="T2" fmla="*/ 107526663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algn="l"/>
            <a:endParaRPr lang="en-US" sz="2000"/>
          </a:p>
        </p:txBody>
      </p:sp>
      <p:sp>
        <p:nvSpPr>
          <p:cNvPr id="812062" name="Arc 29"/>
          <p:cNvSpPr>
            <a:spLocks/>
          </p:cNvSpPr>
          <p:nvPr/>
        </p:nvSpPr>
        <p:spPr bwMode="auto">
          <a:xfrm>
            <a:off x="1295400" y="4114800"/>
            <a:ext cx="2590800" cy="2133600"/>
          </a:xfrm>
          <a:custGeom>
            <a:avLst/>
            <a:gdLst>
              <a:gd name="T0" fmla="*/ 0 w 21600"/>
              <a:gd name="T1" fmla="*/ 0 h 21600"/>
              <a:gd name="T2" fmla="*/ 310752074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algn="ctr"/>
            <a:r>
              <a:rPr lang="en-US" sz="2800">
                <a:solidFill>
                  <a:schemeClr val="hlink"/>
                </a:solidFill>
              </a:rPr>
              <a:t>2</a:t>
            </a:r>
          </a:p>
        </p:txBody>
      </p:sp>
      <p:sp>
        <p:nvSpPr>
          <p:cNvPr id="812063" name="Arc 30"/>
          <p:cNvSpPr>
            <a:spLocks/>
          </p:cNvSpPr>
          <p:nvPr/>
        </p:nvSpPr>
        <p:spPr bwMode="auto">
          <a:xfrm>
            <a:off x="1295400" y="3200400"/>
            <a:ext cx="3810000" cy="3048000"/>
          </a:xfrm>
          <a:custGeom>
            <a:avLst/>
            <a:gdLst>
              <a:gd name="T0" fmla="*/ 0 w 21600"/>
              <a:gd name="T1" fmla="*/ 0 h 21600"/>
              <a:gd name="T2" fmla="*/ 672041600 w 21600"/>
              <a:gd name="T3" fmla="*/ 430106652 h 21600"/>
              <a:gd name="T4" fmla="*/ 0 w 21600"/>
              <a:gd name="T5" fmla="*/ 4301066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algn="l"/>
            <a:endParaRPr lang="en-US" sz="2000"/>
          </a:p>
        </p:txBody>
      </p:sp>
      <p:sp>
        <p:nvSpPr>
          <p:cNvPr id="812064" name="Arc 31"/>
          <p:cNvSpPr>
            <a:spLocks/>
          </p:cNvSpPr>
          <p:nvPr/>
        </p:nvSpPr>
        <p:spPr bwMode="auto">
          <a:xfrm>
            <a:off x="1295400" y="1371600"/>
            <a:ext cx="6400800" cy="4876800"/>
          </a:xfrm>
          <a:custGeom>
            <a:avLst/>
            <a:gdLst>
              <a:gd name="T0" fmla="*/ 0 w 21600"/>
              <a:gd name="T1" fmla="*/ 0 h 21600"/>
              <a:gd name="T2" fmla="*/ 1896770307 w 21600"/>
              <a:gd name="T3" fmla="*/ 1101073120 h 21600"/>
              <a:gd name="T4" fmla="*/ 0 w 21600"/>
              <a:gd name="T5" fmla="*/ 110107312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algn="l"/>
            <a:endParaRPr lang="en-US" sz="2000"/>
          </a:p>
        </p:txBody>
      </p:sp>
      <p:sp>
        <p:nvSpPr>
          <p:cNvPr id="812065" name="Arc 32"/>
          <p:cNvSpPr>
            <a:spLocks/>
          </p:cNvSpPr>
          <p:nvPr/>
        </p:nvSpPr>
        <p:spPr bwMode="auto">
          <a:xfrm>
            <a:off x="1295400" y="2286000"/>
            <a:ext cx="5105400" cy="3962400"/>
          </a:xfrm>
          <a:custGeom>
            <a:avLst/>
            <a:gdLst>
              <a:gd name="T0" fmla="*/ 0 w 21600"/>
              <a:gd name="T1" fmla="*/ 0 h 21600"/>
              <a:gd name="T2" fmla="*/ 1206718053 w 21600"/>
              <a:gd name="T3" fmla="*/ 726880187 h 21600"/>
              <a:gd name="T4" fmla="*/ 0 w 21600"/>
              <a:gd name="T5" fmla="*/ 72688018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pPr algn="ctr"/>
            <a:r>
              <a:rPr lang="en-US" sz="2800">
                <a:solidFill>
                  <a:srgbClr val="FF0000"/>
                </a:solidFill>
              </a:rPr>
              <a:t>3</a:t>
            </a:r>
          </a:p>
        </p:txBody>
      </p:sp>
      <p:sp>
        <p:nvSpPr>
          <p:cNvPr id="812066" name="Arc 33"/>
          <p:cNvSpPr>
            <a:spLocks/>
          </p:cNvSpPr>
          <p:nvPr/>
        </p:nvSpPr>
        <p:spPr bwMode="auto">
          <a:xfrm>
            <a:off x="1781175" y="638175"/>
            <a:ext cx="7162800" cy="5562600"/>
          </a:xfrm>
          <a:custGeom>
            <a:avLst/>
            <a:gdLst>
              <a:gd name="T0" fmla="*/ 0 w 21600"/>
              <a:gd name="T1" fmla="*/ 0 h 21600"/>
              <a:gd name="T2" fmla="*/ 2147483647 w 21600"/>
              <a:gd name="T3" fmla="*/ 1432524014 h 21600"/>
              <a:gd name="T4" fmla="*/ 0 w 21600"/>
              <a:gd name="T5" fmla="*/ 14325240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algn="ctr"/>
            <a:r>
              <a:rPr lang="en-US" sz="2800">
                <a:solidFill>
                  <a:srgbClr val="0000CC"/>
                </a:solidFill>
              </a:rPr>
              <a:t>4</a:t>
            </a:r>
          </a:p>
        </p:txBody>
      </p:sp>
      <p:sp>
        <p:nvSpPr>
          <p:cNvPr id="812067" name="Rectangle 34"/>
          <p:cNvSpPr>
            <a:spLocks noChangeArrowheads="1"/>
          </p:cNvSpPr>
          <p:nvPr/>
        </p:nvSpPr>
        <p:spPr bwMode="auto">
          <a:xfrm>
            <a:off x="7086600" y="6019800"/>
            <a:ext cx="609600" cy="228600"/>
          </a:xfrm>
          <a:prstGeom prst="rect">
            <a:avLst/>
          </a:prstGeom>
          <a:noFill/>
          <a:ln w="9525" algn="ctr">
            <a:noFill/>
            <a:miter lim="800000"/>
            <a:headEnd/>
            <a:tailEnd/>
          </a:ln>
        </p:spPr>
        <p:txBody>
          <a:bodyPr wrap="none" anchor="ctr"/>
          <a:lstStyle/>
          <a:p>
            <a:pPr algn="ctr"/>
            <a:r>
              <a:rPr lang="en-US" sz="1200" b="1"/>
              <a:t>Weeks</a:t>
            </a:r>
          </a:p>
        </p:txBody>
      </p:sp>
      <p:sp>
        <p:nvSpPr>
          <p:cNvPr id="812068" name="Rectangle 35"/>
          <p:cNvSpPr>
            <a:spLocks noChangeArrowheads="1"/>
          </p:cNvSpPr>
          <p:nvPr/>
        </p:nvSpPr>
        <p:spPr bwMode="auto">
          <a:xfrm>
            <a:off x="8305800" y="6019800"/>
            <a:ext cx="609600" cy="228600"/>
          </a:xfrm>
          <a:prstGeom prst="rect">
            <a:avLst/>
          </a:prstGeom>
          <a:noFill/>
          <a:ln w="9525" algn="ctr">
            <a:noFill/>
            <a:miter lim="800000"/>
            <a:headEnd/>
            <a:tailEnd/>
          </a:ln>
        </p:spPr>
        <p:txBody>
          <a:bodyPr wrap="none" anchor="ctr"/>
          <a:lstStyle/>
          <a:p>
            <a:pPr algn="ctr"/>
            <a:r>
              <a:rPr lang="en-US" sz="1200" b="1"/>
              <a:t>Months</a:t>
            </a:r>
          </a:p>
        </p:txBody>
      </p:sp>
      <p:sp>
        <p:nvSpPr>
          <p:cNvPr id="812069" name="Rectangle 36"/>
          <p:cNvSpPr>
            <a:spLocks noChangeArrowheads="1"/>
          </p:cNvSpPr>
          <p:nvPr/>
        </p:nvSpPr>
        <p:spPr bwMode="auto">
          <a:xfrm>
            <a:off x="5791200" y="6019800"/>
            <a:ext cx="609600" cy="228600"/>
          </a:xfrm>
          <a:prstGeom prst="rect">
            <a:avLst/>
          </a:prstGeom>
          <a:noFill/>
          <a:ln w="9525" algn="ctr">
            <a:noFill/>
            <a:miter lim="800000"/>
            <a:headEnd/>
            <a:tailEnd/>
          </a:ln>
        </p:spPr>
        <p:txBody>
          <a:bodyPr wrap="none" anchor="ctr"/>
          <a:lstStyle/>
          <a:p>
            <a:pPr algn="ctr"/>
            <a:r>
              <a:rPr lang="en-US" sz="1200" b="1"/>
              <a:t>Days</a:t>
            </a:r>
          </a:p>
        </p:txBody>
      </p:sp>
      <p:sp>
        <p:nvSpPr>
          <p:cNvPr id="812070" name="Rectangle 37"/>
          <p:cNvSpPr>
            <a:spLocks noChangeArrowheads="1"/>
          </p:cNvSpPr>
          <p:nvPr/>
        </p:nvSpPr>
        <p:spPr bwMode="auto">
          <a:xfrm>
            <a:off x="4495800" y="6019800"/>
            <a:ext cx="609600" cy="228600"/>
          </a:xfrm>
          <a:prstGeom prst="rect">
            <a:avLst/>
          </a:prstGeom>
          <a:noFill/>
          <a:ln w="9525" algn="ctr">
            <a:noFill/>
            <a:miter lim="800000"/>
            <a:headEnd/>
            <a:tailEnd/>
          </a:ln>
        </p:spPr>
        <p:txBody>
          <a:bodyPr wrap="none" anchor="ctr"/>
          <a:lstStyle/>
          <a:p>
            <a:pPr algn="ctr"/>
            <a:r>
              <a:rPr lang="en-US" sz="1200" b="1"/>
              <a:t>Hours</a:t>
            </a:r>
          </a:p>
        </p:txBody>
      </p:sp>
      <p:sp>
        <p:nvSpPr>
          <p:cNvPr id="812071" name="Rectangle 38"/>
          <p:cNvSpPr>
            <a:spLocks noChangeArrowheads="1"/>
          </p:cNvSpPr>
          <p:nvPr/>
        </p:nvSpPr>
        <p:spPr bwMode="auto">
          <a:xfrm>
            <a:off x="3276600" y="6019800"/>
            <a:ext cx="609600" cy="228600"/>
          </a:xfrm>
          <a:prstGeom prst="rect">
            <a:avLst/>
          </a:prstGeom>
          <a:noFill/>
          <a:ln w="9525" algn="ctr">
            <a:noFill/>
            <a:miter lim="800000"/>
            <a:headEnd/>
            <a:tailEnd/>
          </a:ln>
        </p:spPr>
        <p:txBody>
          <a:bodyPr wrap="none" anchor="ctr"/>
          <a:lstStyle/>
          <a:p>
            <a:pPr algn="ctr"/>
            <a:r>
              <a:rPr lang="en-US" sz="1200" b="1"/>
              <a:t>Minutes</a:t>
            </a:r>
          </a:p>
        </p:txBody>
      </p:sp>
      <p:sp>
        <p:nvSpPr>
          <p:cNvPr id="812072" name="Rectangle 39"/>
          <p:cNvSpPr>
            <a:spLocks noChangeArrowheads="1"/>
          </p:cNvSpPr>
          <p:nvPr/>
        </p:nvSpPr>
        <p:spPr bwMode="auto">
          <a:xfrm>
            <a:off x="2133600" y="6019800"/>
            <a:ext cx="609600" cy="228600"/>
          </a:xfrm>
          <a:prstGeom prst="rect">
            <a:avLst/>
          </a:prstGeom>
          <a:noFill/>
          <a:ln w="9525" algn="ctr">
            <a:noFill/>
            <a:miter lim="800000"/>
            <a:headEnd/>
            <a:tailEnd/>
          </a:ln>
        </p:spPr>
        <p:txBody>
          <a:bodyPr wrap="none" anchor="ctr"/>
          <a:lstStyle/>
          <a:p>
            <a:pPr algn="ctr"/>
            <a:r>
              <a:rPr lang="en-US" sz="1200" b="1"/>
              <a:t>Seconds</a:t>
            </a:r>
          </a:p>
        </p:txBody>
      </p:sp>
      <p:sp>
        <p:nvSpPr>
          <p:cNvPr id="812073" name="Rectangle 40"/>
          <p:cNvSpPr>
            <a:spLocks noChangeArrowheads="1"/>
          </p:cNvSpPr>
          <p:nvPr/>
        </p:nvSpPr>
        <p:spPr bwMode="gray">
          <a:xfrm>
            <a:off x="1938338" y="5362575"/>
            <a:ext cx="568325" cy="352425"/>
          </a:xfrm>
          <a:prstGeom prst="rect">
            <a:avLst/>
          </a:prstGeom>
          <a:noFill/>
          <a:ln w="9525">
            <a:noFill/>
            <a:miter lim="800000"/>
            <a:headEnd/>
            <a:tailEnd/>
          </a:ln>
        </p:spPr>
        <p:txBody>
          <a:bodyPr/>
          <a:lstStyle/>
          <a:p>
            <a:pPr algn="l"/>
            <a:endParaRPr lang="en-US" sz="2000"/>
          </a:p>
        </p:txBody>
      </p:sp>
      <p:sp>
        <p:nvSpPr>
          <p:cNvPr id="812074" name="Rectangle 41"/>
          <p:cNvSpPr>
            <a:spLocks noChangeArrowheads="1"/>
          </p:cNvSpPr>
          <p:nvPr/>
        </p:nvSpPr>
        <p:spPr bwMode="gray">
          <a:xfrm>
            <a:off x="2476500" y="3124200"/>
            <a:ext cx="1409700" cy="638175"/>
          </a:xfrm>
          <a:prstGeom prst="rect">
            <a:avLst/>
          </a:prstGeom>
          <a:noFill/>
          <a:ln w="9525">
            <a:noFill/>
            <a:miter lim="800000"/>
            <a:headEnd/>
            <a:tailEnd/>
          </a:ln>
        </p:spPr>
        <p:txBody>
          <a:bodyPr wrap="none" lIns="0" tIns="0" rIns="0" bIns="0">
            <a:spAutoFit/>
          </a:bodyPr>
          <a:lstStyle/>
          <a:p>
            <a:pPr algn="ctr"/>
            <a:r>
              <a:rPr lang="en-US" sz="1400" b="1">
                <a:solidFill>
                  <a:srgbClr val="FF0000"/>
                </a:solidFill>
              </a:rPr>
              <a:t>Manufacturing</a:t>
            </a:r>
            <a:br>
              <a:rPr lang="en-US" sz="1400" b="1">
                <a:solidFill>
                  <a:srgbClr val="FF0000"/>
                </a:solidFill>
              </a:rPr>
            </a:br>
            <a:r>
              <a:rPr lang="en-US" sz="1400" b="1">
                <a:solidFill>
                  <a:srgbClr val="FF0000"/>
                </a:solidFill>
              </a:rPr>
              <a:t>Operations and</a:t>
            </a:r>
          </a:p>
          <a:p>
            <a:pPr algn="ctr"/>
            <a:r>
              <a:rPr lang="en-US" sz="1400" b="1">
                <a:solidFill>
                  <a:srgbClr val="FF0000"/>
                </a:solidFill>
              </a:rPr>
              <a:t>Control Systems</a:t>
            </a:r>
          </a:p>
        </p:txBody>
      </p:sp>
      <p:sp>
        <p:nvSpPr>
          <p:cNvPr id="812075" name="Rectangle 42"/>
          <p:cNvSpPr>
            <a:spLocks noChangeArrowheads="1"/>
          </p:cNvSpPr>
          <p:nvPr/>
        </p:nvSpPr>
        <p:spPr bwMode="gray">
          <a:xfrm>
            <a:off x="609600" y="6005513"/>
            <a:ext cx="915988" cy="638175"/>
          </a:xfrm>
          <a:prstGeom prst="rect">
            <a:avLst/>
          </a:prstGeom>
          <a:noFill/>
          <a:ln w="9525">
            <a:noFill/>
            <a:miter lim="800000"/>
            <a:headEnd/>
            <a:tailEnd/>
          </a:ln>
        </p:spPr>
        <p:txBody>
          <a:bodyPr wrap="none" lIns="0" tIns="0" rIns="0" bIns="0">
            <a:spAutoFit/>
          </a:bodyPr>
          <a:lstStyle/>
          <a:p>
            <a:pPr algn="ctr"/>
            <a:r>
              <a:rPr lang="en-US" sz="1400" b="1">
                <a:solidFill>
                  <a:srgbClr val="000000"/>
                </a:solidFill>
              </a:rPr>
              <a:t>Equipment</a:t>
            </a:r>
            <a:br>
              <a:rPr lang="en-US" sz="1400" b="1">
                <a:solidFill>
                  <a:srgbClr val="000000"/>
                </a:solidFill>
              </a:rPr>
            </a:br>
            <a:r>
              <a:rPr lang="en-US" sz="1400" b="1">
                <a:solidFill>
                  <a:srgbClr val="000000"/>
                </a:solidFill>
              </a:rPr>
              <a:t>Control</a:t>
            </a:r>
            <a:br>
              <a:rPr lang="en-US" sz="1400" b="1">
                <a:solidFill>
                  <a:srgbClr val="000000"/>
                </a:solidFill>
              </a:rPr>
            </a:br>
            <a:r>
              <a:rPr lang="en-US" sz="1400" b="1">
                <a:solidFill>
                  <a:srgbClr val="000000"/>
                </a:solidFill>
              </a:rPr>
              <a:t>Systems</a:t>
            </a:r>
            <a:endParaRPr lang="en-US" sz="1400" b="1">
              <a:solidFill>
                <a:schemeClr val="accent1"/>
              </a:solidFill>
            </a:endParaRPr>
          </a:p>
        </p:txBody>
      </p:sp>
      <p:sp>
        <p:nvSpPr>
          <p:cNvPr id="812076" name="Rectangle 43"/>
          <p:cNvSpPr>
            <a:spLocks noChangeArrowheads="1"/>
          </p:cNvSpPr>
          <p:nvPr/>
        </p:nvSpPr>
        <p:spPr bwMode="gray">
          <a:xfrm>
            <a:off x="1344613" y="4467225"/>
            <a:ext cx="1703387" cy="638175"/>
          </a:xfrm>
          <a:prstGeom prst="rect">
            <a:avLst/>
          </a:prstGeom>
          <a:noFill/>
          <a:ln w="9525">
            <a:noFill/>
            <a:miter lim="800000"/>
            <a:headEnd/>
            <a:tailEnd/>
          </a:ln>
        </p:spPr>
        <p:txBody>
          <a:bodyPr wrap="none" lIns="0" tIns="0" rIns="0" bIns="0">
            <a:spAutoFit/>
          </a:bodyPr>
          <a:lstStyle/>
          <a:p>
            <a:pPr algn="ctr"/>
            <a:r>
              <a:rPr lang="en-US" sz="1400" b="1">
                <a:solidFill>
                  <a:schemeClr val="hlink"/>
                </a:solidFill>
              </a:rPr>
              <a:t>Data Collection,</a:t>
            </a:r>
            <a:br>
              <a:rPr lang="en-US" sz="1400" b="1">
                <a:solidFill>
                  <a:schemeClr val="hlink"/>
                </a:solidFill>
              </a:rPr>
            </a:br>
            <a:r>
              <a:rPr lang="en-US" sz="1400" b="1">
                <a:solidFill>
                  <a:schemeClr val="hlink"/>
                </a:solidFill>
              </a:rPr>
              <a:t>Operator, and Batch</a:t>
            </a:r>
            <a:br>
              <a:rPr lang="en-US" sz="1400" b="1">
                <a:solidFill>
                  <a:schemeClr val="hlink"/>
                </a:solidFill>
              </a:rPr>
            </a:br>
            <a:r>
              <a:rPr lang="en-US" sz="1400" b="1">
                <a:solidFill>
                  <a:schemeClr val="hlink"/>
                </a:solidFill>
              </a:rPr>
              <a:t>Control Systems</a:t>
            </a:r>
          </a:p>
        </p:txBody>
      </p:sp>
      <p:sp>
        <p:nvSpPr>
          <p:cNvPr id="812077" name="Rectangle 44"/>
          <p:cNvSpPr>
            <a:spLocks noChangeArrowheads="1"/>
          </p:cNvSpPr>
          <p:nvPr/>
        </p:nvSpPr>
        <p:spPr bwMode="gray">
          <a:xfrm>
            <a:off x="3657600" y="1752600"/>
            <a:ext cx="1555750" cy="638175"/>
          </a:xfrm>
          <a:prstGeom prst="rect">
            <a:avLst/>
          </a:prstGeom>
          <a:noFill/>
          <a:ln w="9525">
            <a:noFill/>
            <a:miter lim="800000"/>
            <a:headEnd/>
            <a:tailEnd/>
          </a:ln>
        </p:spPr>
        <p:txBody>
          <a:bodyPr wrap="none" lIns="0" tIns="0" rIns="0" bIns="0">
            <a:spAutoFit/>
          </a:bodyPr>
          <a:lstStyle/>
          <a:p>
            <a:pPr algn="ctr"/>
            <a:r>
              <a:rPr lang="en-US" sz="1400" b="1">
                <a:solidFill>
                  <a:srgbClr val="0000CC"/>
                </a:solidFill>
              </a:rPr>
              <a:t>Business</a:t>
            </a:r>
            <a:br>
              <a:rPr lang="en-US" sz="1400" b="1">
                <a:solidFill>
                  <a:srgbClr val="0000CC"/>
                </a:solidFill>
              </a:rPr>
            </a:br>
            <a:r>
              <a:rPr lang="en-US" sz="1400" b="1">
                <a:solidFill>
                  <a:srgbClr val="0000CC"/>
                </a:solidFill>
              </a:rPr>
              <a:t>Planning and </a:t>
            </a:r>
          </a:p>
          <a:p>
            <a:pPr algn="ctr"/>
            <a:r>
              <a:rPr lang="en-US" sz="1400" b="1">
                <a:solidFill>
                  <a:srgbClr val="0000CC"/>
                </a:solidFill>
              </a:rPr>
              <a:t>Logistics Systems</a:t>
            </a:r>
          </a:p>
        </p:txBody>
      </p:sp>
      <p:sp>
        <p:nvSpPr>
          <p:cNvPr id="969773" name="AutoShape 45"/>
          <p:cNvSpPr>
            <a:spLocks noChangeArrowheads="1"/>
          </p:cNvSpPr>
          <p:nvPr/>
        </p:nvSpPr>
        <p:spPr bwMode="auto">
          <a:xfrm>
            <a:off x="4859338" y="765175"/>
            <a:ext cx="3240087" cy="1079500"/>
          </a:xfrm>
          <a:prstGeom prst="wedgeRectCallout">
            <a:avLst>
              <a:gd name="adj1" fmla="val -33440"/>
              <a:gd name="adj2" fmla="val 109412"/>
            </a:avLst>
          </a:prstGeom>
          <a:solidFill>
            <a:srgbClr val="FFFF66"/>
          </a:solidFill>
          <a:ln w="9525" algn="ctr">
            <a:solidFill>
              <a:schemeClr val="tx1"/>
            </a:solidFill>
            <a:miter lim="800000"/>
            <a:headEnd/>
            <a:tailEnd/>
          </a:ln>
        </p:spPr>
        <p:txBody>
          <a:bodyPr wrap="none" lIns="45720" rIns="45720" anchor="ctr" anchorCtr="1"/>
          <a:lstStyle/>
          <a:p>
            <a:pPr algn="l"/>
            <a:r>
              <a:rPr lang="en-US" sz="1600" b="1"/>
              <a:t>Enterprise 2.0</a:t>
            </a:r>
          </a:p>
          <a:p>
            <a:pPr algn="l"/>
            <a:r>
              <a:rPr lang="en-US" sz="1400"/>
              <a:t>Enterprise Composition Environment</a:t>
            </a:r>
          </a:p>
          <a:p>
            <a:pPr algn="l"/>
            <a:r>
              <a:rPr lang="en-US" sz="1400"/>
              <a:t>Enterprise SOA</a:t>
            </a:r>
          </a:p>
          <a:p>
            <a:pPr algn="l"/>
            <a:r>
              <a:rPr lang="en-US" sz="1400"/>
              <a:t>Enterprise Software Bus</a:t>
            </a:r>
          </a:p>
        </p:txBody>
      </p:sp>
      <p:sp>
        <p:nvSpPr>
          <p:cNvPr id="969774" name="AutoShape 46"/>
          <p:cNvSpPr>
            <a:spLocks noChangeArrowheads="1"/>
          </p:cNvSpPr>
          <p:nvPr/>
        </p:nvSpPr>
        <p:spPr bwMode="auto">
          <a:xfrm>
            <a:off x="5435600" y="4365625"/>
            <a:ext cx="3024188" cy="1079500"/>
          </a:xfrm>
          <a:prstGeom prst="wedgeRectCallout">
            <a:avLst>
              <a:gd name="adj1" fmla="val -68792"/>
              <a:gd name="adj2" fmla="val 26028"/>
            </a:avLst>
          </a:prstGeom>
          <a:solidFill>
            <a:srgbClr val="FFFF66"/>
          </a:solidFill>
          <a:ln w="9525" algn="ctr">
            <a:solidFill>
              <a:schemeClr val="tx1"/>
            </a:solidFill>
            <a:miter lim="800000"/>
            <a:headEnd/>
            <a:tailEnd/>
          </a:ln>
        </p:spPr>
        <p:txBody>
          <a:bodyPr wrap="none" lIns="45720" rIns="45720" anchor="ctr" anchorCtr="1"/>
          <a:lstStyle/>
          <a:p>
            <a:pPr algn="l"/>
            <a:r>
              <a:rPr lang="en-US" sz="1600" b="1"/>
              <a:t>Manufacturing Services</a:t>
            </a:r>
          </a:p>
          <a:p>
            <a:pPr algn="l"/>
            <a:r>
              <a:rPr lang="en-US" sz="1600"/>
              <a:t>(e.g. ISA-95, OPC DA/HDA/UA)</a:t>
            </a:r>
          </a:p>
          <a:p>
            <a:pPr algn="l"/>
            <a:r>
              <a:rPr lang="en-US" sz="1600"/>
              <a:t>Multiple manufacturing styles</a:t>
            </a:r>
          </a:p>
          <a:p>
            <a:pPr algn="l"/>
            <a:r>
              <a:rPr lang="en-US" sz="1600"/>
              <a:t>Multiple vendors</a:t>
            </a:r>
          </a:p>
        </p:txBody>
      </p:sp>
      <p:sp>
        <p:nvSpPr>
          <p:cNvPr id="969775" name="AutoShape 47"/>
          <p:cNvSpPr>
            <a:spLocks noChangeArrowheads="1"/>
          </p:cNvSpPr>
          <p:nvPr/>
        </p:nvSpPr>
        <p:spPr bwMode="auto">
          <a:xfrm>
            <a:off x="1258888" y="620713"/>
            <a:ext cx="3384550" cy="1152525"/>
          </a:xfrm>
          <a:prstGeom prst="wedgeRectCallout">
            <a:avLst>
              <a:gd name="adj1" fmla="val -20167"/>
              <a:gd name="adj2" fmla="val 98486"/>
            </a:avLst>
          </a:prstGeom>
          <a:solidFill>
            <a:srgbClr val="FFFF66"/>
          </a:solidFill>
          <a:ln w="9525" algn="ctr">
            <a:solidFill>
              <a:schemeClr val="tx1"/>
            </a:solidFill>
            <a:miter lim="800000"/>
            <a:headEnd/>
            <a:tailEnd/>
          </a:ln>
        </p:spPr>
        <p:txBody>
          <a:bodyPr wrap="none" lIns="45720" rIns="45720" anchor="ctr" anchorCtr="1"/>
          <a:lstStyle/>
          <a:p>
            <a:pPr algn="l"/>
            <a:r>
              <a:rPr lang="en-US" sz="1600" b="1"/>
              <a:t>Manufacturing 2.0</a:t>
            </a:r>
          </a:p>
          <a:p>
            <a:pPr algn="l"/>
            <a:r>
              <a:rPr lang="en-US" sz="1400"/>
              <a:t>Manufacturing Composition Environment</a:t>
            </a:r>
          </a:p>
          <a:p>
            <a:pPr algn="l"/>
            <a:r>
              <a:rPr lang="en-US" sz="1400"/>
              <a:t>Manufacturing SOA</a:t>
            </a:r>
          </a:p>
          <a:p>
            <a:pPr algn="l"/>
            <a:r>
              <a:rPr lang="en-US" sz="1400"/>
              <a:t>Real-Time Services Bus</a:t>
            </a:r>
          </a:p>
        </p:txBody>
      </p:sp>
      <p:sp>
        <p:nvSpPr>
          <p:cNvPr id="812081" name="AutoShape 48"/>
          <p:cNvSpPr>
            <a:spLocks noChangeArrowheads="1"/>
          </p:cNvSpPr>
          <p:nvPr/>
        </p:nvSpPr>
        <p:spPr bwMode="auto">
          <a:xfrm>
            <a:off x="2743200" y="5486400"/>
            <a:ext cx="2057400" cy="685800"/>
          </a:xfrm>
          <a:custGeom>
            <a:avLst/>
            <a:gdLst>
              <a:gd name="T0" fmla="*/ 146975507 w 21600"/>
              <a:gd name="T1" fmla="*/ 0 h 21600"/>
              <a:gd name="T2" fmla="*/ 0 w 21600"/>
              <a:gd name="T3" fmla="*/ 10887075 h 21600"/>
              <a:gd name="T4" fmla="*/ 146975507 w 21600"/>
              <a:gd name="T5" fmla="*/ 21774150 h 21600"/>
              <a:gd name="T6" fmla="*/ 195967327 w 21600"/>
              <a:gd name="T7" fmla="*/ 108870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lgn="ctr">
            <a:solidFill>
              <a:srgbClr val="3333FF"/>
            </a:solidFill>
            <a:miter lim="800000"/>
            <a:headEnd/>
            <a:tailEnd/>
          </a:ln>
        </p:spPr>
        <p:txBody>
          <a:bodyPr wrap="none" lIns="45720" anchor="ctr"/>
          <a:lstStyle/>
          <a:p>
            <a:pPr algn="l"/>
            <a:r>
              <a:rPr lang="en-US" sz="1400" b="1">
                <a:solidFill>
                  <a:srgbClr val="3333FF"/>
                </a:solidFill>
              </a:rPr>
              <a:t>Site Autonomy</a:t>
            </a:r>
          </a:p>
        </p:txBody>
      </p:sp>
      <p:sp>
        <p:nvSpPr>
          <p:cNvPr id="812082" name="AutoShape 49"/>
          <p:cNvSpPr>
            <a:spLocks noChangeArrowheads="1"/>
          </p:cNvSpPr>
          <p:nvPr/>
        </p:nvSpPr>
        <p:spPr bwMode="auto">
          <a:xfrm flipH="1">
            <a:off x="5334000" y="5486400"/>
            <a:ext cx="2057400" cy="685800"/>
          </a:xfrm>
          <a:custGeom>
            <a:avLst/>
            <a:gdLst>
              <a:gd name="T0" fmla="*/ 146975507 w 21600"/>
              <a:gd name="T1" fmla="*/ 0 h 21600"/>
              <a:gd name="T2" fmla="*/ 0 w 21600"/>
              <a:gd name="T3" fmla="*/ 10887075 h 21600"/>
              <a:gd name="T4" fmla="*/ 146975507 w 21600"/>
              <a:gd name="T5" fmla="*/ 21774150 h 21600"/>
              <a:gd name="T6" fmla="*/ 195967327 w 21600"/>
              <a:gd name="T7" fmla="*/ 108870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FF"/>
          </a:solidFill>
          <a:ln w="9525" algn="ctr">
            <a:solidFill>
              <a:srgbClr val="0000CC"/>
            </a:solidFill>
            <a:miter lim="800000"/>
            <a:headEnd/>
            <a:tailEnd/>
          </a:ln>
        </p:spPr>
        <p:txBody>
          <a:bodyPr wrap="none" lIns="45720" anchor="ctr"/>
          <a:lstStyle/>
          <a:p>
            <a:pPr algn="l"/>
            <a:r>
              <a:rPr lang="en-US" sz="1400" b="1">
                <a:solidFill>
                  <a:schemeClr val="bg1"/>
                </a:solidFill>
              </a:rPr>
              <a:t>Corp Standards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2082"/>
                                        </p:tgtEl>
                                        <p:attrNameLst>
                                          <p:attrName>style.visibility</p:attrName>
                                        </p:attrNameLst>
                                      </p:cBhvr>
                                      <p:to>
                                        <p:strVal val="visible"/>
                                      </p:to>
                                    </p:set>
                                    <p:anim calcmode="lin" valueType="num">
                                      <p:cBhvr additive="base">
                                        <p:cTn id="7" dur="500" fill="hold"/>
                                        <p:tgtEl>
                                          <p:spTgt spid="812082"/>
                                        </p:tgtEl>
                                        <p:attrNameLst>
                                          <p:attrName>ppt_x</p:attrName>
                                        </p:attrNameLst>
                                      </p:cBhvr>
                                      <p:tavLst>
                                        <p:tav tm="0">
                                          <p:val>
                                            <p:strVal val="1+#ppt_w/2"/>
                                          </p:val>
                                        </p:tav>
                                        <p:tav tm="100000">
                                          <p:val>
                                            <p:strVal val="#ppt_x"/>
                                          </p:val>
                                        </p:tav>
                                      </p:tavLst>
                                    </p:anim>
                                    <p:anim calcmode="lin" valueType="num">
                                      <p:cBhvr additive="base">
                                        <p:cTn id="8" dur="500" fill="hold"/>
                                        <p:tgtEl>
                                          <p:spTgt spid="8120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69773"/>
                                        </p:tgtEl>
                                        <p:attrNameLst>
                                          <p:attrName>style.visibility</p:attrName>
                                        </p:attrNameLst>
                                      </p:cBhvr>
                                      <p:to>
                                        <p:strVal val="visible"/>
                                      </p:to>
                                    </p:set>
                                    <p:animEffect transition="in" filter="blinds(horizontal)">
                                      <p:cBhvr>
                                        <p:cTn id="13" dur="500"/>
                                        <p:tgtEl>
                                          <p:spTgt spid="9697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12081"/>
                                        </p:tgtEl>
                                        <p:attrNameLst>
                                          <p:attrName>style.visibility</p:attrName>
                                        </p:attrNameLst>
                                      </p:cBhvr>
                                      <p:to>
                                        <p:strVal val="visible"/>
                                      </p:to>
                                    </p:set>
                                    <p:anim calcmode="lin" valueType="num">
                                      <p:cBhvr additive="base">
                                        <p:cTn id="18" dur="500" fill="hold"/>
                                        <p:tgtEl>
                                          <p:spTgt spid="812081"/>
                                        </p:tgtEl>
                                        <p:attrNameLst>
                                          <p:attrName>ppt_x</p:attrName>
                                        </p:attrNameLst>
                                      </p:cBhvr>
                                      <p:tavLst>
                                        <p:tav tm="0">
                                          <p:val>
                                            <p:strVal val="0-#ppt_w/2"/>
                                          </p:val>
                                        </p:tav>
                                        <p:tav tm="100000">
                                          <p:val>
                                            <p:strVal val="#ppt_x"/>
                                          </p:val>
                                        </p:tav>
                                      </p:tavLst>
                                    </p:anim>
                                    <p:anim calcmode="lin" valueType="num">
                                      <p:cBhvr additive="base">
                                        <p:cTn id="19" dur="500" fill="hold"/>
                                        <p:tgtEl>
                                          <p:spTgt spid="81208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69774"/>
                                        </p:tgtEl>
                                        <p:attrNameLst>
                                          <p:attrName>style.visibility</p:attrName>
                                        </p:attrNameLst>
                                      </p:cBhvr>
                                      <p:to>
                                        <p:strVal val="visible"/>
                                      </p:to>
                                    </p:set>
                                    <p:animEffect transition="in" filter="blinds(horizontal)">
                                      <p:cBhvr>
                                        <p:cTn id="24" dur="500"/>
                                        <p:tgtEl>
                                          <p:spTgt spid="96977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69775"/>
                                        </p:tgtEl>
                                        <p:attrNameLst>
                                          <p:attrName>style.visibility</p:attrName>
                                        </p:attrNameLst>
                                      </p:cBhvr>
                                      <p:to>
                                        <p:strVal val="visible"/>
                                      </p:to>
                                    </p:set>
                                    <p:animEffect transition="in" filter="blinds(horizontal)">
                                      <p:cBhvr>
                                        <p:cTn id="29" dur="500"/>
                                        <p:tgtEl>
                                          <p:spTgt spid="969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73" grpId="0" animBg="1"/>
      <p:bldP spid="969774" grpId="0" animBg="1"/>
      <p:bldP spid="969775" grpId="0" animBg="1"/>
      <p:bldP spid="812081" grpId="0" animBg="1"/>
      <p:bldP spid="8120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 2007 AMR Research, Inc.   |   Page </a:t>
            </a:r>
            <a:fld id="{C9536388-6078-4631-B03E-7ECC570DFC4F}" type="slidenum">
              <a:rPr lang="en-US" sz="1200"/>
              <a:pPr/>
              <a:t>25</a:t>
            </a:fld>
            <a:endParaRPr lang="en-US" sz="1200"/>
          </a:p>
        </p:txBody>
      </p:sp>
      <p:sp>
        <p:nvSpPr>
          <p:cNvPr id="868354" name="Rectangle 2"/>
          <p:cNvSpPr>
            <a:spLocks noGrp="1" noChangeArrowheads="1"/>
          </p:cNvSpPr>
          <p:nvPr>
            <p:ph type="title"/>
          </p:nvPr>
        </p:nvSpPr>
        <p:spPr/>
        <p:txBody>
          <a:bodyPr/>
          <a:lstStyle/>
          <a:p>
            <a:r>
              <a:rPr lang="en-US"/>
              <a:t>Agenda</a:t>
            </a:r>
          </a:p>
        </p:txBody>
      </p:sp>
      <p:sp>
        <p:nvSpPr>
          <p:cNvPr id="868355" name="Rectangle 3"/>
          <p:cNvSpPr>
            <a:spLocks noGrp="1" noChangeArrowheads="1"/>
          </p:cNvSpPr>
          <p:nvPr>
            <p:ph type="body" idx="1"/>
          </p:nvPr>
        </p:nvSpPr>
        <p:spPr/>
        <p:txBody>
          <a:bodyPr/>
          <a:lstStyle/>
          <a:p>
            <a:pPr>
              <a:buFont typeface="Times" charset="0"/>
              <a:buNone/>
            </a:pPr>
            <a:r>
              <a:rPr lang="en-US">
                <a:solidFill>
                  <a:schemeClr val="folHlink"/>
                </a:solidFill>
              </a:rPr>
              <a:t>Introduction to AMR Research</a:t>
            </a:r>
          </a:p>
          <a:p>
            <a:pPr>
              <a:buFont typeface="Times" charset="0"/>
              <a:buNone/>
            </a:pPr>
            <a:endParaRPr lang="en-US">
              <a:solidFill>
                <a:schemeClr val="folHlink"/>
              </a:solidFill>
            </a:endParaRPr>
          </a:p>
          <a:p>
            <a:pPr>
              <a:buFont typeface="Times" charset="0"/>
              <a:buNone/>
            </a:pPr>
            <a:r>
              <a:rPr lang="en-US">
                <a:solidFill>
                  <a:schemeClr val="folHlink"/>
                </a:solidFill>
              </a:rPr>
              <a:t>AMR Research Supply Chain Top 25</a:t>
            </a:r>
            <a:br>
              <a:rPr lang="en-US">
                <a:solidFill>
                  <a:schemeClr val="folHlink"/>
                </a:solidFill>
              </a:rPr>
            </a:br>
            <a:r>
              <a:rPr lang="en-US">
                <a:solidFill>
                  <a:schemeClr val="folHlink"/>
                </a:solidFill>
              </a:rPr>
              <a:t>- The New Role of Manufacturing</a:t>
            </a:r>
          </a:p>
          <a:p>
            <a:pPr>
              <a:buFont typeface="Times" charset="0"/>
              <a:buNone/>
            </a:pPr>
            <a:endParaRPr lang="en-US"/>
          </a:p>
          <a:p>
            <a:pPr>
              <a:buFont typeface="Times" charset="0"/>
              <a:buNone/>
            </a:pPr>
            <a:r>
              <a:rPr lang="en-US">
                <a:solidFill>
                  <a:schemeClr val="folHlink"/>
                </a:solidFill>
              </a:rPr>
              <a:t>Manufacturing 2.0</a:t>
            </a:r>
            <a:br>
              <a:rPr lang="en-US">
                <a:solidFill>
                  <a:schemeClr val="folHlink"/>
                </a:solidFill>
              </a:rPr>
            </a:br>
            <a:r>
              <a:rPr lang="en-US">
                <a:solidFill>
                  <a:schemeClr val="folHlink"/>
                </a:solidFill>
              </a:rPr>
              <a:t>- Challenging ERP and MES  Paradigms</a:t>
            </a:r>
          </a:p>
          <a:p>
            <a:pPr>
              <a:buFont typeface="Times" charset="0"/>
              <a:buNone/>
            </a:pPr>
            <a:endParaRPr lang="en-US">
              <a:solidFill>
                <a:schemeClr val="folHlink"/>
              </a:solidFill>
            </a:endParaRPr>
          </a:p>
          <a:p>
            <a:pPr>
              <a:buFont typeface="Times" charset="0"/>
              <a:buNone/>
            </a:pPr>
            <a:r>
              <a:rPr lang="en-US"/>
              <a:t>Joint Value Creation and Co-Innovation</a:t>
            </a:r>
            <a:br>
              <a:rPr lang="en-US"/>
            </a:br>
            <a:r>
              <a:rPr lang="en-US"/>
              <a:t>- Powered By…? Microsoft!</a:t>
            </a:r>
            <a:endParaRPr lang="en-US">
              <a:solidFill>
                <a:schemeClr val="folHlink"/>
              </a:solidFill>
            </a:endParaRPr>
          </a:p>
        </p:txBody>
      </p:sp>
      <p:sp>
        <p:nvSpPr>
          <p:cNvPr id="868356" name="Rectangle 4"/>
          <p:cNvSpPr>
            <a:spLocks noChangeArrowheads="1"/>
          </p:cNvSpPr>
          <p:nvPr/>
        </p:nvSpPr>
        <p:spPr bwMode="auto">
          <a:xfrm>
            <a:off x="381000" y="4343400"/>
            <a:ext cx="8534400" cy="9144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0"/>
          </p:nvPr>
        </p:nvSpPr>
        <p:spPr/>
        <p:txBody>
          <a:bodyPr/>
          <a:lstStyle/>
          <a:p>
            <a:r>
              <a:rPr lang="en-US"/>
              <a:t> © 2007 AMR Research, Inc.   |   Page </a:t>
            </a:r>
            <a:fld id="{8DFACBF8-86B7-48CA-AAAE-FEF41CB810A2}" type="slidenum">
              <a:rPr lang="en-US" sz="1200"/>
              <a:pPr/>
              <a:t>26</a:t>
            </a:fld>
            <a:endParaRPr lang="en-US" sz="1200"/>
          </a:p>
        </p:txBody>
      </p:sp>
      <p:pic>
        <p:nvPicPr>
          <p:cNvPr id="870402" name="Picture 2" descr="Picture 1"/>
          <p:cNvPicPr>
            <a:picLocks noChangeAspect="1" noChangeArrowheads="1"/>
          </p:cNvPicPr>
          <p:nvPr/>
        </p:nvPicPr>
        <p:blipFill>
          <a:blip r:embed="rId3"/>
          <a:srcRect/>
          <a:stretch>
            <a:fillRect/>
          </a:stretch>
        </p:blipFill>
        <p:spPr bwMode="auto">
          <a:xfrm>
            <a:off x="2262188" y="1241425"/>
            <a:ext cx="5129212" cy="5083175"/>
          </a:xfrm>
          <a:prstGeom prst="rect">
            <a:avLst/>
          </a:prstGeom>
          <a:noFill/>
        </p:spPr>
      </p:pic>
      <p:sp>
        <p:nvSpPr>
          <p:cNvPr id="870403" name="Text Box 3"/>
          <p:cNvSpPr txBox="1">
            <a:spLocks noChangeArrowheads="1"/>
          </p:cNvSpPr>
          <p:nvPr/>
        </p:nvSpPr>
        <p:spPr bwMode="auto">
          <a:xfrm>
            <a:off x="663575" y="5943600"/>
            <a:ext cx="981075" cy="457200"/>
          </a:xfrm>
          <a:prstGeom prst="rect">
            <a:avLst/>
          </a:prstGeom>
          <a:noFill/>
          <a:ln w="9525">
            <a:noFill/>
            <a:miter lim="800000"/>
            <a:headEnd/>
            <a:tailEnd/>
          </a:ln>
          <a:effectLst/>
        </p:spPr>
        <p:txBody>
          <a:bodyPr wrap="none">
            <a:spAutoFit/>
          </a:bodyPr>
          <a:lstStyle/>
          <a:p>
            <a:pPr algn="l"/>
            <a:r>
              <a:rPr lang="en-US"/>
              <a:t>React</a:t>
            </a:r>
          </a:p>
        </p:txBody>
      </p:sp>
      <p:sp>
        <p:nvSpPr>
          <p:cNvPr id="870404" name="Text Box 4"/>
          <p:cNvSpPr txBox="1">
            <a:spLocks noChangeArrowheads="1"/>
          </p:cNvSpPr>
          <p:nvPr/>
        </p:nvSpPr>
        <p:spPr bwMode="auto">
          <a:xfrm>
            <a:off x="392113" y="4343400"/>
            <a:ext cx="1524000" cy="457200"/>
          </a:xfrm>
          <a:prstGeom prst="rect">
            <a:avLst/>
          </a:prstGeom>
          <a:noFill/>
          <a:ln w="9525">
            <a:noFill/>
            <a:miter lim="800000"/>
            <a:headEnd/>
            <a:tailEnd/>
          </a:ln>
          <a:effectLst/>
        </p:spPr>
        <p:txBody>
          <a:bodyPr wrap="none">
            <a:spAutoFit/>
          </a:bodyPr>
          <a:lstStyle/>
          <a:p>
            <a:pPr algn="l"/>
            <a:r>
              <a:rPr lang="en-US"/>
              <a:t>Anticipate</a:t>
            </a:r>
          </a:p>
        </p:txBody>
      </p:sp>
      <p:sp>
        <p:nvSpPr>
          <p:cNvPr id="870405" name="Text Box 5"/>
          <p:cNvSpPr txBox="1">
            <a:spLocks noChangeArrowheads="1"/>
          </p:cNvSpPr>
          <p:nvPr/>
        </p:nvSpPr>
        <p:spPr bwMode="auto">
          <a:xfrm>
            <a:off x="315913" y="2743200"/>
            <a:ext cx="1677987" cy="457200"/>
          </a:xfrm>
          <a:prstGeom prst="rect">
            <a:avLst/>
          </a:prstGeom>
          <a:noFill/>
          <a:ln w="9525">
            <a:noFill/>
            <a:miter lim="800000"/>
            <a:headEnd/>
            <a:tailEnd/>
          </a:ln>
          <a:effectLst/>
        </p:spPr>
        <p:txBody>
          <a:bodyPr wrap="none">
            <a:spAutoFit/>
          </a:bodyPr>
          <a:lstStyle/>
          <a:p>
            <a:pPr algn="l"/>
            <a:r>
              <a:rPr lang="en-US"/>
              <a:t>Coordinate</a:t>
            </a:r>
          </a:p>
        </p:txBody>
      </p:sp>
      <p:sp>
        <p:nvSpPr>
          <p:cNvPr id="870406" name="Text Box 6"/>
          <p:cNvSpPr txBox="1">
            <a:spLocks noChangeArrowheads="1"/>
          </p:cNvSpPr>
          <p:nvPr/>
        </p:nvSpPr>
        <p:spPr bwMode="auto">
          <a:xfrm>
            <a:off x="266700" y="1219200"/>
            <a:ext cx="1776413" cy="457200"/>
          </a:xfrm>
          <a:prstGeom prst="rect">
            <a:avLst/>
          </a:prstGeom>
          <a:noFill/>
          <a:ln w="9525">
            <a:noFill/>
            <a:miter lim="800000"/>
            <a:headEnd/>
            <a:tailEnd/>
          </a:ln>
          <a:effectLst/>
        </p:spPr>
        <p:txBody>
          <a:bodyPr wrap="none">
            <a:spAutoFit/>
          </a:bodyPr>
          <a:lstStyle/>
          <a:p>
            <a:pPr algn="l"/>
            <a:r>
              <a:rPr lang="en-US"/>
              <a:t>Orchestrate</a:t>
            </a:r>
          </a:p>
        </p:txBody>
      </p:sp>
      <p:sp>
        <p:nvSpPr>
          <p:cNvPr id="870407" name="AutoShape 7"/>
          <p:cNvSpPr>
            <a:spLocks noChangeArrowheads="1"/>
          </p:cNvSpPr>
          <p:nvPr/>
        </p:nvSpPr>
        <p:spPr bwMode="auto">
          <a:xfrm>
            <a:off x="914400" y="4800600"/>
            <a:ext cx="381000" cy="1143000"/>
          </a:xfrm>
          <a:prstGeom prst="upArrow">
            <a:avLst>
              <a:gd name="adj1" fmla="val 50000"/>
              <a:gd name="adj2" fmla="val 75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870408" name="AutoShape 8"/>
          <p:cNvSpPr>
            <a:spLocks noChangeArrowheads="1"/>
          </p:cNvSpPr>
          <p:nvPr/>
        </p:nvSpPr>
        <p:spPr bwMode="auto">
          <a:xfrm>
            <a:off x="914400" y="3200400"/>
            <a:ext cx="381000" cy="1143000"/>
          </a:xfrm>
          <a:prstGeom prst="upArrow">
            <a:avLst>
              <a:gd name="adj1" fmla="val 50000"/>
              <a:gd name="adj2" fmla="val 75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870409" name="AutoShape 9"/>
          <p:cNvSpPr>
            <a:spLocks noChangeArrowheads="1"/>
          </p:cNvSpPr>
          <p:nvPr/>
        </p:nvSpPr>
        <p:spPr bwMode="auto">
          <a:xfrm>
            <a:off x="914400" y="1600200"/>
            <a:ext cx="381000" cy="1143000"/>
          </a:xfrm>
          <a:prstGeom prst="upArrow">
            <a:avLst>
              <a:gd name="adj1" fmla="val 50000"/>
              <a:gd name="adj2" fmla="val 75000"/>
            </a:avLst>
          </a:prstGeom>
          <a:solidFill>
            <a:schemeClr val="accent1"/>
          </a:solidFill>
          <a:ln w="9525">
            <a:solidFill>
              <a:schemeClr val="tx1"/>
            </a:solidFill>
            <a:miter lim="800000"/>
            <a:headEnd/>
            <a:tailEnd/>
          </a:ln>
          <a:effectLst/>
        </p:spPr>
        <p:txBody>
          <a:bodyPr vert="eaVert" wrap="none" anchor="ctr"/>
          <a:lstStyle/>
          <a:p>
            <a:endParaRPr lang="en-US"/>
          </a:p>
        </p:txBody>
      </p:sp>
      <p:pic>
        <p:nvPicPr>
          <p:cNvPr id="870410" name="Picture 10" descr="Supply Chain Top 25"/>
          <p:cNvPicPr>
            <a:picLocks noChangeAspect="1" noChangeArrowheads="1"/>
          </p:cNvPicPr>
          <p:nvPr/>
        </p:nvPicPr>
        <p:blipFill>
          <a:blip r:embed="rId4"/>
          <a:srcRect r="43333"/>
          <a:stretch>
            <a:fillRect/>
          </a:stretch>
        </p:blipFill>
        <p:spPr bwMode="auto">
          <a:xfrm>
            <a:off x="6553200" y="0"/>
            <a:ext cx="2590800" cy="990600"/>
          </a:xfrm>
          <a:prstGeom prst="rect">
            <a:avLst/>
          </a:prstGeom>
          <a:noFill/>
          <a:ln w="9525">
            <a:noFill/>
            <a:miter lim="800000"/>
            <a:headEnd/>
            <a:tailEnd/>
          </a:ln>
        </p:spPr>
      </p:pic>
      <p:sp>
        <p:nvSpPr>
          <p:cNvPr id="870411" name="Rectangle 11"/>
          <p:cNvSpPr>
            <a:spLocks noChangeArrowheads="1"/>
          </p:cNvSpPr>
          <p:nvPr/>
        </p:nvSpPr>
        <p:spPr bwMode="auto">
          <a:xfrm>
            <a:off x="0" y="152400"/>
            <a:ext cx="6553200" cy="609600"/>
          </a:xfrm>
          <a:prstGeom prst="rect">
            <a:avLst/>
          </a:prstGeom>
          <a:noFill/>
          <a:ln w="9525">
            <a:noFill/>
            <a:miter lim="800000"/>
            <a:headEnd/>
            <a:tailEnd/>
          </a:ln>
        </p:spPr>
        <p:txBody>
          <a:bodyPr anchor="ctr"/>
          <a:lstStyle/>
          <a:p>
            <a:pPr algn="l" eaLnBrk="1" hangingPunct="1"/>
            <a:r>
              <a:rPr lang="en-US">
                <a:solidFill>
                  <a:schemeClr val="tx2"/>
                </a:solidFill>
                <a:latin typeface="Arial Black" pitchFamily="34" charset="0"/>
              </a:rPr>
              <a:t>New Standard of Excellence:</a:t>
            </a:r>
            <a:br>
              <a:rPr lang="en-US">
                <a:solidFill>
                  <a:schemeClr val="tx2"/>
                </a:solidFill>
                <a:latin typeface="Arial Black" pitchFamily="34" charset="0"/>
              </a:rPr>
            </a:br>
            <a:r>
              <a:rPr lang="en-US">
                <a:solidFill>
                  <a:schemeClr val="tx2"/>
                </a:solidFill>
                <a:latin typeface="Arial Black" pitchFamily="34" charset="0"/>
              </a:rPr>
              <a:t>Joint Value Creation</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r>
              <a:rPr lang="en-US"/>
              <a:t> © 2007 AMR Research, Inc.   |   Page </a:t>
            </a:r>
            <a:fld id="{D7AD9A63-15A2-4B9D-A804-0194D97CC406}" type="slidenum">
              <a:rPr lang="en-US" sz="1200"/>
              <a:pPr/>
              <a:t>27</a:t>
            </a:fld>
            <a:endParaRPr lang="en-US" sz="1200"/>
          </a:p>
        </p:txBody>
      </p:sp>
      <p:sp>
        <p:nvSpPr>
          <p:cNvPr id="872450" name="Rectangle 2"/>
          <p:cNvSpPr>
            <a:spLocks noGrp="1" noChangeArrowheads="1"/>
          </p:cNvSpPr>
          <p:nvPr>
            <p:ph type="title"/>
          </p:nvPr>
        </p:nvSpPr>
        <p:spPr/>
        <p:txBody>
          <a:bodyPr/>
          <a:lstStyle/>
          <a:p>
            <a:r>
              <a:rPr lang="en-US" sz="2400"/>
              <a:t>Network Collaboration and Co-Innovation…</a:t>
            </a:r>
          </a:p>
        </p:txBody>
      </p:sp>
      <p:graphicFrame>
        <p:nvGraphicFramePr>
          <p:cNvPr id="872451" name="Group 3"/>
          <p:cNvGraphicFramePr>
            <a:graphicFrameLocks noGrp="1"/>
          </p:cNvGraphicFramePr>
          <p:nvPr>
            <p:ph idx="1"/>
          </p:nvPr>
        </p:nvGraphicFramePr>
        <p:xfrm>
          <a:off x="152400" y="685800"/>
          <a:ext cx="8915400" cy="4995228"/>
        </p:xfrm>
        <a:graphic>
          <a:graphicData uri="http://schemas.openxmlformats.org/drawingml/2006/table">
            <a:tbl>
              <a:tblPr/>
              <a:tblGrid>
                <a:gridCol w="1074738"/>
                <a:gridCol w="1439862"/>
                <a:gridCol w="3352800"/>
                <a:gridCol w="3048000"/>
              </a:tblGrid>
              <a:tr h="157163">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Quadrant</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Dimension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From</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rowSpan="3">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Supply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Supply Chain Execution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Supply disconnected from sales, marketing &amp; product with ltd visibility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Process alignment with real-time, multi-tier visibility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Supply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Divisional organizations buying at lowest cost with manual settlement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Shared service, network focus,  collaborating with suppliers for joint value creation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vMerge="1">
                  <a:txBody>
                    <a:bodyPr/>
                    <a:lstStyle/>
                    <a:p>
                      <a:endParaRPr lang="en-US"/>
                    </a:p>
                  </a:txBody>
                  <a:tcPr/>
                </a:tc>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Manufacturing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Autonomous &amp; dedicated production facilities designed for low product mix &amp; economies of scale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Active demand shaping to level load, supply sensing, design for mfg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rowSpan="3">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Product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Internal-driven design, focus on optimized engineering, unstructured prioritization of projects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Collaborative, market-driven design and simulation aligned with strategic business initiatives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7588">
                <a:tc vMerge="1">
                  <a:txBody>
                    <a:bodyPr/>
                    <a:lstStyle/>
                    <a:p>
                      <a:endParaRPr lang="en-US"/>
                    </a:p>
                  </a:txBody>
                  <a:tcPr/>
                </a:tc>
                <a:tc>
                  <a:txBody>
                    <a:bodyPr/>
                    <a:lstStyle/>
                    <a:p>
                      <a:pPr marL="225425" marR="0" lvl="0" indent="-225425"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Launch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Serial handoff to mfg &amp; supply chain, minimal part reuse, disconnected with sales &amp; marketing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Process &amp; SC simulation to optimize design for supply tradeoffs, post-launch evaluation, embedded S&amp;OP with NPDL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Lifecycle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New products introduced in silos, independent of previously launched products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Products/brands introduced as platforms to deliver extended features and services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r>
              <a:rPr lang="en-US"/>
              <a:t> © 2007 AMR Research, Inc.   |   Page </a:t>
            </a:r>
            <a:fld id="{9CA0C075-C52D-49A6-9257-C5FC8492367C}" type="slidenum">
              <a:rPr lang="en-US" sz="1200"/>
              <a:pPr/>
              <a:t>28</a:t>
            </a:fld>
            <a:endParaRPr lang="en-US" sz="1200"/>
          </a:p>
        </p:txBody>
      </p:sp>
      <p:sp>
        <p:nvSpPr>
          <p:cNvPr id="873474" name="Rectangle 2"/>
          <p:cNvSpPr>
            <a:spLocks noGrp="1" noChangeArrowheads="1"/>
          </p:cNvSpPr>
          <p:nvPr>
            <p:ph type="title"/>
          </p:nvPr>
        </p:nvSpPr>
        <p:spPr/>
        <p:txBody>
          <a:bodyPr/>
          <a:lstStyle/>
          <a:p>
            <a:r>
              <a:rPr lang="en-US" sz="2400"/>
              <a:t>…and Dynamic Orchestration of Services…</a:t>
            </a:r>
          </a:p>
        </p:txBody>
      </p:sp>
      <p:graphicFrame>
        <p:nvGraphicFramePr>
          <p:cNvPr id="873475" name="Group 3"/>
          <p:cNvGraphicFramePr>
            <a:graphicFrameLocks noGrp="1"/>
          </p:cNvGraphicFramePr>
          <p:nvPr>
            <p:ph idx="1"/>
          </p:nvPr>
        </p:nvGraphicFramePr>
        <p:xfrm>
          <a:off x="152400" y="685800"/>
          <a:ext cx="8915400" cy="5682933"/>
        </p:xfrm>
        <a:graphic>
          <a:graphicData uri="http://schemas.openxmlformats.org/drawingml/2006/table">
            <a:tbl>
              <a:tblPr/>
              <a:tblGrid>
                <a:gridCol w="1074738"/>
                <a:gridCol w="1363662"/>
                <a:gridCol w="3429000"/>
                <a:gridCol w="3048000"/>
              </a:tblGrid>
              <a:tr h="157163">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Quadrant</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Dimension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From</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ea typeface="Times New Roman" pitchFamily="18" charset="0"/>
                          <a:cs typeface="Arial" charset="0"/>
                        </a:rPr>
                        <a:t>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rowSpan="3">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Demand</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Demand Shaping</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Disconnected marketing, sales &amp; customer service, no measurement of pricing or promotion effectiveness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Cross-functional incentives, market-basket analysis for cross-selling, price optimization scenario modeling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Demand Sensing</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Demand equals orders, no incentive for forecast accuracy, spreadsheet support</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Demand is consumption units, demand signal repository, attribute-based range forecast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Service Management</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Cost vs profit focus, disconnect between service &amp; new product, no visibility of performance to service levels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Integration of service into product design &amp; dev’t, service parts optimization, dashboards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rowSpan="3">
                  <a:txBody>
                    <a:bodyPr/>
                    <a:lstStyle/>
                    <a:p>
                      <a:pPr marL="225425" marR="0" lvl="0" indent="-225425"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Information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Performance Management</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Inside-out, functional, non-standardized, metrics, unclear ownership, no supporting technology, lack of follow-up corrective action</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Outside-in, cross functional, coordinated metrics portfolio with executive ownership, tools for active monitoring &amp; correction of SC health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52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Application Tech &amp; Infrastructure</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Wide variety of functional applications, no long-term architecture, no standardization of business process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Ability to compose unique business processes over standard software base, collaborative commerce, benefits realization process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Sales &amp; Ops Planning</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Tactical, short-term operations plan based on sales history, functional metrics</a:t>
                      </a:r>
                      <a:endParaRPr kumimoji="0" lang="en-US" sz="2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Shared ownership &amp; metrics, scenario analysis, integrated with strategic business plan, balance risk and complexity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r>
              <a:rPr lang="en-US"/>
              <a:t> © 2007 AMR Research, Inc.   |   Page </a:t>
            </a:r>
            <a:fld id="{4F35A2A5-9175-4896-B9D8-7717CE58CE21}" type="slidenum">
              <a:rPr lang="en-US" sz="1200"/>
              <a:pPr/>
              <a:t>29</a:t>
            </a:fld>
            <a:endParaRPr lang="en-US" sz="1200"/>
          </a:p>
        </p:txBody>
      </p:sp>
      <p:sp>
        <p:nvSpPr>
          <p:cNvPr id="889858" name="WordArt 2"/>
          <p:cNvSpPr>
            <a:spLocks noChangeArrowheads="1" noChangeShapeType="1" noTextEdit="1"/>
          </p:cNvSpPr>
          <p:nvPr/>
        </p:nvSpPr>
        <p:spPr bwMode="auto">
          <a:xfrm>
            <a:off x="228600" y="533400"/>
            <a:ext cx="1295400" cy="1028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C0C0C0"/>
                </a:solidFill>
                <a:latin typeface="Haettenschweiler"/>
              </a:rPr>
              <a:t>“</a:t>
            </a:r>
          </a:p>
        </p:txBody>
      </p:sp>
      <p:sp>
        <p:nvSpPr>
          <p:cNvPr id="889859" name="Rectangle 3"/>
          <p:cNvSpPr>
            <a:spLocks noGrp="1" noChangeArrowheads="1"/>
          </p:cNvSpPr>
          <p:nvPr>
            <p:ph type="title"/>
          </p:nvPr>
        </p:nvSpPr>
        <p:spPr/>
        <p:txBody>
          <a:bodyPr/>
          <a:lstStyle/>
          <a:p>
            <a:r>
              <a:rPr lang="en-US"/>
              <a:t>…</a:t>
            </a:r>
            <a:r>
              <a:rPr lang="en-US" i="1"/>
              <a:t>Requires</a:t>
            </a:r>
            <a:r>
              <a:rPr lang="en-US"/>
              <a:t> Manufacturing 2.0</a:t>
            </a:r>
          </a:p>
        </p:txBody>
      </p:sp>
      <p:sp>
        <p:nvSpPr>
          <p:cNvPr id="889860" name="Rectangle 4"/>
          <p:cNvSpPr>
            <a:spLocks noGrp="1" noChangeArrowheads="1"/>
          </p:cNvSpPr>
          <p:nvPr>
            <p:ph type="body" idx="1"/>
          </p:nvPr>
        </p:nvSpPr>
        <p:spPr/>
        <p:txBody>
          <a:bodyPr/>
          <a:lstStyle/>
          <a:p>
            <a:pPr>
              <a:buFont typeface="Times" charset="0"/>
              <a:buNone/>
            </a:pPr>
            <a:r>
              <a:rPr lang="en-US"/>
              <a:t>	Manufacturing 2.0 capitalizes on service-based and collaboration-based architectures to let manufacturers dynamically reconfigure sensor and mobile-worker enabled supply networks to make products right first time and on demand. </a:t>
            </a:r>
          </a:p>
        </p:txBody>
      </p:sp>
      <p:sp>
        <p:nvSpPr>
          <p:cNvPr id="889861" name="Rectangle 5"/>
          <p:cNvSpPr>
            <a:spLocks noChangeArrowheads="1"/>
          </p:cNvSpPr>
          <p:nvPr/>
        </p:nvSpPr>
        <p:spPr bwMode="auto">
          <a:xfrm>
            <a:off x="2765425" y="3721100"/>
            <a:ext cx="5210175" cy="1155700"/>
          </a:xfrm>
          <a:prstGeom prst="rect">
            <a:avLst/>
          </a:prstGeom>
          <a:noFill/>
          <a:ln w="9525">
            <a:noFill/>
            <a:miter lim="800000"/>
            <a:headEnd/>
            <a:tailEnd/>
          </a:ln>
          <a:effectLst/>
        </p:spPr>
        <p:txBody>
          <a:bodyPr wrap="none" anchor="ctr">
            <a:spAutoFit/>
          </a:bodyPr>
          <a:lstStyle/>
          <a:p>
            <a:pPr algn="l" eaLnBrk="1" hangingPunct="1"/>
            <a:r>
              <a:rPr lang="en-US" sz="1400" b="1"/>
              <a:t>Manufacturing 2.0: Defining Next-Generation Manufacturing</a:t>
            </a:r>
            <a:r>
              <a:rPr lang="en-US" sz="1400"/>
              <a:t/>
            </a:r>
            <a:br>
              <a:rPr lang="en-US" sz="1400"/>
            </a:br>
            <a:r>
              <a:rPr lang="en-US" sz="1400" b="1"/>
              <a:t>Thursday, July 05, 2007</a:t>
            </a:r>
            <a:r>
              <a:rPr lang="en-US" sz="1400"/>
              <a:t/>
            </a:r>
            <a:br>
              <a:rPr lang="en-US" sz="1400"/>
            </a:br>
            <a:r>
              <a:rPr lang="en-US" sz="1400">
                <a:hlinkClick r:id="rId3"/>
              </a:rPr>
              <a:t>Colin Masson</a:t>
            </a:r>
            <a:r>
              <a:rPr lang="en-US" sz="1400" b="1"/>
              <a:t>, </a:t>
            </a:r>
            <a:r>
              <a:rPr lang="en-US" sz="1400">
                <a:hlinkClick r:id="rId4"/>
              </a:rPr>
              <a:t>Simon Jacobson</a:t>
            </a:r>
            <a:r>
              <a:rPr lang="en-US" sz="1400" b="1"/>
              <a:t>, </a:t>
            </a:r>
            <a:r>
              <a:rPr lang="en-US" sz="1400">
                <a:hlinkClick r:id="rId5"/>
              </a:rPr>
              <a:t>Alison Smith</a:t>
            </a:r>
            <a:r>
              <a:rPr lang="en-US" sz="1400"/>
              <a:t/>
            </a:r>
            <a:br>
              <a:rPr lang="en-US" sz="1400"/>
            </a:br>
            <a:r>
              <a:rPr lang="en-US" sz="1400">
                <a:hlinkClick r:id="rId6"/>
              </a:rPr>
              <a:t>http://www.amrresearch.com/Content/View.asp?pmillid=20535</a:t>
            </a:r>
            <a:endParaRPr lang="en-US" sz="1400"/>
          </a:p>
          <a:p>
            <a:pPr algn="l" eaLnBrk="1" hangingPunct="1"/>
            <a:endParaRPr lang="en-US" sz="1400"/>
          </a:p>
        </p:txBody>
      </p:sp>
      <p:pic>
        <p:nvPicPr>
          <p:cNvPr id="889862" name="Picture 6" descr="cmassonBIO"/>
          <p:cNvPicPr>
            <a:picLocks noChangeAspect="1" noChangeArrowheads="1"/>
          </p:cNvPicPr>
          <p:nvPr/>
        </p:nvPicPr>
        <p:blipFill>
          <a:blip r:embed="rId7"/>
          <a:srcRect/>
          <a:stretch>
            <a:fillRect/>
          </a:stretch>
        </p:blipFill>
        <p:spPr bwMode="auto">
          <a:xfrm>
            <a:off x="1752600" y="3644900"/>
            <a:ext cx="914400" cy="1371600"/>
          </a:xfrm>
          <a:prstGeom prst="rect">
            <a:avLst/>
          </a:prstGeom>
          <a:noFill/>
        </p:spPr>
      </p:pic>
      <p:sp>
        <p:nvSpPr>
          <p:cNvPr id="889863" name="Rectangle 7"/>
          <p:cNvSpPr>
            <a:spLocks noChangeArrowheads="1"/>
          </p:cNvSpPr>
          <p:nvPr/>
        </p:nvSpPr>
        <p:spPr bwMode="auto">
          <a:xfrm>
            <a:off x="2765425" y="5045075"/>
            <a:ext cx="6149975" cy="974725"/>
          </a:xfrm>
          <a:prstGeom prst="rect">
            <a:avLst/>
          </a:prstGeom>
          <a:noFill/>
          <a:ln w="9525">
            <a:noFill/>
            <a:miter lim="800000"/>
            <a:headEnd/>
            <a:tailEnd/>
          </a:ln>
          <a:effectLst/>
        </p:spPr>
        <p:txBody>
          <a:bodyPr wrap="none" anchor="ctr">
            <a:spAutoFit/>
          </a:bodyPr>
          <a:lstStyle/>
          <a:p>
            <a:pPr algn="l" eaLnBrk="1" hangingPunct="1"/>
            <a:r>
              <a:rPr lang="en-US" sz="1400" b="1"/>
              <a:t>Addressing the Manufacturing Backlog: It's Time for Manufacturing 2.0</a:t>
            </a:r>
            <a:r>
              <a:rPr lang="en-US" sz="1400"/>
              <a:t/>
            </a:r>
            <a:br>
              <a:rPr lang="en-US" sz="1400"/>
            </a:br>
            <a:r>
              <a:rPr lang="en-US" sz="1400" b="1"/>
              <a:t>Thursday, February 08, 2007</a:t>
            </a:r>
            <a:r>
              <a:rPr lang="en-US" sz="1400"/>
              <a:t/>
            </a:r>
            <a:br>
              <a:rPr lang="en-US" sz="1400"/>
            </a:br>
            <a:r>
              <a:rPr lang="en-US" sz="1400">
                <a:hlinkClick r:id="rId3"/>
              </a:rPr>
              <a:t>Colin Masson</a:t>
            </a:r>
            <a:r>
              <a:rPr lang="en-US" sz="1400"/>
              <a:t> </a:t>
            </a:r>
            <a:br>
              <a:rPr lang="en-US" sz="1400"/>
            </a:br>
            <a:r>
              <a:rPr lang="en-US" sz="1600">
                <a:hlinkClick r:id="rId8"/>
              </a:rPr>
              <a:t>http://www.amrresearch.com/Content/View.asp?pmillid=20193</a:t>
            </a:r>
            <a:endParaRPr lang="en-US" sz="160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p:cNvSpPr>
            <a:spLocks noGrp="1"/>
          </p:cNvSpPr>
          <p:nvPr>
            <p:ph type="sldNum" sz="quarter" idx="10"/>
          </p:nvPr>
        </p:nvSpPr>
        <p:spPr/>
        <p:txBody>
          <a:bodyPr/>
          <a:lstStyle/>
          <a:p>
            <a:r>
              <a:rPr lang="en-US"/>
              <a:t> © 2007 AMR Research, Inc.   |   Page </a:t>
            </a:r>
            <a:fld id="{80E5BDFB-263F-4D8F-B3D2-92A13B160D8B}" type="slidenum">
              <a:rPr lang="en-US" sz="1200"/>
              <a:pPr/>
              <a:t>3</a:t>
            </a:fld>
            <a:endParaRPr lang="en-US" sz="1200"/>
          </a:p>
        </p:txBody>
      </p:sp>
      <p:sp>
        <p:nvSpPr>
          <p:cNvPr id="847917" name="Line 42"/>
          <p:cNvSpPr>
            <a:spLocks noChangeShapeType="1"/>
          </p:cNvSpPr>
          <p:nvPr/>
        </p:nvSpPr>
        <p:spPr bwMode="auto">
          <a:xfrm flipH="1">
            <a:off x="7010400" y="1524000"/>
            <a:ext cx="0" cy="381000"/>
          </a:xfrm>
          <a:prstGeom prst="line">
            <a:avLst/>
          </a:prstGeom>
          <a:noFill/>
          <a:ln w="25400">
            <a:solidFill>
              <a:schemeClr val="accent2"/>
            </a:solidFill>
            <a:round/>
            <a:headEnd/>
            <a:tailEnd/>
          </a:ln>
        </p:spPr>
        <p:txBody>
          <a:bodyPr wrap="none" anchor="ctr"/>
          <a:lstStyle/>
          <a:p>
            <a:endParaRPr lang="en-US"/>
          </a:p>
        </p:txBody>
      </p:sp>
      <p:sp>
        <p:nvSpPr>
          <p:cNvPr id="847874" name="Slide Number Placeholder 2"/>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504DE5A5-0C22-4100-A95D-7B407CD1E326}" type="slidenum">
              <a:rPr lang="en-US" sz="800">
                <a:solidFill>
                  <a:schemeClr val="bg1"/>
                </a:solidFill>
              </a:rPr>
              <a:pPr/>
              <a:t>3</a:t>
            </a:fld>
            <a:endParaRPr lang="en-US" sz="800">
              <a:solidFill>
                <a:schemeClr val="bg1"/>
              </a:solidFill>
            </a:endParaRPr>
          </a:p>
        </p:txBody>
      </p:sp>
      <p:sp>
        <p:nvSpPr>
          <p:cNvPr id="847875" name="Rectangle 2"/>
          <p:cNvSpPr>
            <a:spLocks noGrp="1" noChangeArrowheads="1"/>
          </p:cNvSpPr>
          <p:nvPr>
            <p:ph type="title" idx="4294967295"/>
          </p:nvPr>
        </p:nvSpPr>
        <p:spPr>
          <a:xfrm>
            <a:off x="0" y="0"/>
            <a:ext cx="8893175" cy="533400"/>
          </a:xfrm>
        </p:spPr>
        <p:txBody>
          <a:bodyPr/>
          <a:lstStyle/>
          <a:p>
            <a:r>
              <a:rPr lang="en-US" sz="2000"/>
              <a:t>AMR Research… Deep Impact on Manufacturing Strategy</a:t>
            </a:r>
          </a:p>
        </p:txBody>
      </p:sp>
      <p:sp>
        <p:nvSpPr>
          <p:cNvPr id="847876" name="Rectangle 3"/>
          <p:cNvSpPr>
            <a:spLocks noChangeArrowheads="1"/>
          </p:cNvSpPr>
          <p:nvPr/>
        </p:nvSpPr>
        <p:spPr bwMode="auto">
          <a:xfrm>
            <a:off x="139700" y="4083050"/>
            <a:ext cx="8896350" cy="2514600"/>
          </a:xfrm>
          <a:prstGeom prst="rect">
            <a:avLst/>
          </a:prstGeom>
          <a:noFill/>
          <a:ln w="9525">
            <a:noFill/>
            <a:miter lim="800000"/>
            <a:headEnd/>
            <a:tailEnd/>
          </a:ln>
        </p:spPr>
        <p:txBody>
          <a:bodyPr/>
          <a:lstStyle/>
          <a:p>
            <a:pPr marL="225425" indent="-225425" algn="l" eaLnBrk="1" hangingPunct="1">
              <a:lnSpc>
                <a:spcPct val="80000"/>
              </a:lnSpc>
              <a:spcBef>
                <a:spcPct val="20000"/>
              </a:spcBef>
              <a:buClr>
                <a:schemeClr val="tx2"/>
              </a:buClr>
              <a:buFont typeface="Times" charset="0"/>
              <a:buChar char="•"/>
            </a:pPr>
            <a:r>
              <a:rPr lang="en-US" sz="2000">
                <a:solidFill>
                  <a:schemeClr val="accent2"/>
                </a:solidFill>
              </a:rPr>
              <a:t>Over 700 companies and over 15,000 business and IT executives work with AMR Research, including:</a:t>
            </a:r>
          </a:p>
          <a:p>
            <a:pPr marL="465138" lvl="2" indent="-215900" algn="l" eaLnBrk="1" hangingPunct="1">
              <a:lnSpc>
                <a:spcPct val="80000"/>
              </a:lnSpc>
              <a:spcBef>
                <a:spcPct val="20000"/>
              </a:spcBef>
              <a:buClr>
                <a:schemeClr val="tx2"/>
              </a:buClr>
              <a:buFont typeface="Times" charset="0"/>
              <a:buChar char="•"/>
            </a:pPr>
            <a:r>
              <a:rPr lang="en-US" sz="1400">
                <a:solidFill>
                  <a:schemeClr val="accent2"/>
                </a:solidFill>
              </a:rPr>
              <a:t>16 of the top 20 consumer products companies</a:t>
            </a:r>
          </a:p>
          <a:p>
            <a:pPr marL="465138" lvl="2" indent="-215900" algn="l" eaLnBrk="1" hangingPunct="1">
              <a:lnSpc>
                <a:spcPct val="80000"/>
              </a:lnSpc>
              <a:spcBef>
                <a:spcPct val="20000"/>
              </a:spcBef>
              <a:buClr>
                <a:schemeClr val="tx2"/>
              </a:buClr>
              <a:buFont typeface="Times" charset="0"/>
              <a:buChar char="•"/>
            </a:pPr>
            <a:r>
              <a:rPr lang="en-US" sz="1400">
                <a:solidFill>
                  <a:schemeClr val="accent2"/>
                </a:solidFill>
              </a:rPr>
              <a:t>13 of the top 15 life sciences companies</a:t>
            </a:r>
          </a:p>
          <a:p>
            <a:pPr marL="465138" lvl="2" indent="-215900" algn="l" eaLnBrk="1" hangingPunct="1">
              <a:lnSpc>
                <a:spcPct val="80000"/>
              </a:lnSpc>
              <a:spcBef>
                <a:spcPct val="20000"/>
              </a:spcBef>
              <a:buClr>
                <a:schemeClr val="tx2"/>
              </a:buClr>
              <a:buFont typeface="Times" charset="0"/>
              <a:buChar char="•"/>
            </a:pPr>
            <a:r>
              <a:rPr lang="en-US" sz="1400">
                <a:solidFill>
                  <a:schemeClr val="accent2"/>
                </a:solidFill>
              </a:rPr>
              <a:t>  6 of the top 10 chemicals companies</a:t>
            </a:r>
          </a:p>
          <a:p>
            <a:pPr marL="465138" lvl="2" indent="-215900" algn="l" eaLnBrk="1" hangingPunct="1">
              <a:lnSpc>
                <a:spcPct val="80000"/>
              </a:lnSpc>
              <a:spcBef>
                <a:spcPct val="20000"/>
              </a:spcBef>
              <a:buClr>
                <a:schemeClr val="tx2"/>
              </a:buClr>
              <a:buFont typeface="Times" charset="0"/>
              <a:buChar char="•"/>
            </a:pPr>
            <a:r>
              <a:rPr lang="en-US" sz="1400">
                <a:solidFill>
                  <a:schemeClr val="accent2"/>
                </a:solidFill>
              </a:rPr>
              <a:t>22 of the top 40 retailers</a:t>
            </a:r>
          </a:p>
          <a:p>
            <a:pPr marL="465138" lvl="2" indent="-215900" algn="l" eaLnBrk="1" hangingPunct="1">
              <a:lnSpc>
                <a:spcPct val="80000"/>
              </a:lnSpc>
              <a:spcBef>
                <a:spcPct val="20000"/>
              </a:spcBef>
              <a:buClr>
                <a:schemeClr val="tx2"/>
              </a:buClr>
              <a:buFont typeface="Times" charset="0"/>
              <a:buChar char="•"/>
            </a:pPr>
            <a:r>
              <a:rPr lang="en-US" sz="1400">
                <a:solidFill>
                  <a:schemeClr val="accent2"/>
                </a:solidFill>
              </a:rPr>
              <a:t>25 of the top 30 technology and service providers</a:t>
            </a:r>
          </a:p>
          <a:p>
            <a:pPr marL="247650" lvl="1" indent="-246063" algn="l" eaLnBrk="1" hangingPunct="1">
              <a:lnSpc>
                <a:spcPct val="80000"/>
              </a:lnSpc>
              <a:spcBef>
                <a:spcPct val="20000"/>
              </a:spcBef>
              <a:buClr>
                <a:schemeClr val="tx2"/>
              </a:buClr>
              <a:buFont typeface="Times" charset="0"/>
              <a:buNone/>
            </a:pPr>
            <a:endParaRPr lang="en-US" sz="400">
              <a:solidFill>
                <a:schemeClr val="accent2"/>
              </a:solidFill>
            </a:endParaRPr>
          </a:p>
          <a:p>
            <a:pPr marL="225425" indent="-225425" algn="ctr" eaLnBrk="1" hangingPunct="1">
              <a:lnSpc>
                <a:spcPct val="80000"/>
              </a:lnSpc>
              <a:spcBef>
                <a:spcPct val="20000"/>
              </a:spcBef>
              <a:buClr>
                <a:schemeClr val="tx2"/>
              </a:buClr>
              <a:buFont typeface="Times" charset="0"/>
              <a:buNone/>
            </a:pPr>
            <a:r>
              <a:rPr lang="en-US" sz="1600" b="1" i="1">
                <a:solidFill>
                  <a:schemeClr val="accent2"/>
                </a:solidFill>
              </a:rPr>
              <a:t> More real-world data and analysis on the supply network and the effective use of enterprise applications to support manufacturing than </a:t>
            </a:r>
            <a:r>
              <a:rPr lang="en-US" sz="1600" b="1" i="1" u="sng">
                <a:solidFill>
                  <a:schemeClr val="accent2"/>
                </a:solidFill>
              </a:rPr>
              <a:t>any other organization</a:t>
            </a:r>
            <a:r>
              <a:rPr lang="en-US" sz="1400" b="1" i="1" u="sng">
                <a:solidFill>
                  <a:schemeClr val="accent2"/>
                </a:solidFill>
              </a:rPr>
              <a:t> </a:t>
            </a:r>
          </a:p>
        </p:txBody>
      </p:sp>
      <p:sp>
        <p:nvSpPr>
          <p:cNvPr id="903172" name="Rectangle 4"/>
          <p:cNvSpPr>
            <a:spLocks noChangeArrowheads="1"/>
          </p:cNvSpPr>
          <p:nvPr/>
        </p:nvSpPr>
        <p:spPr bwMode="auto">
          <a:xfrm>
            <a:off x="0" y="1936750"/>
            <a:ext cx="9144000" cy="358775"/>
          </a:xfrm>
          <a:prstGeom prst="rect">
            <a:avLst/>
          </a:prstGeom>
          <a:gradFill rotWithShape="0">
            <a:gsLst>
              <a:gs pos="0">
                <a:srgbClr val="96B487">
                  <a:alpha val="20000"/>
                </a:srgbClr>
              </a:gs>
              <a:gs pos="50000">
                <a:srgbClr val="96B487"/>
              </a:gs>
              <a:gs pos="100000">
                <a:srgbClr val="96B487">
                  <a:alpha val="20000"/>
                </a:srgbClr>
              </a:gs>
            </a:gsLst>
            <a:lin ang="0" scaled="1"/>
          </a:gradFill>
          <a:ln w="9525">
            <a:noFill/>
            <a:miter lim="800000"/>
            <a:headEnd/>
            <a:tailEnd/>
          </a:ln>
          <a:effectLst/>
        </p:spPr>
        <p:txBody>
          <a:bodyPr wrap="none" anchor="ctr"/>
          <a:lstStyle/>
          <a:p>
            <a:pPr algn="ctr">
              <a:defRPr/>
            </a:pPr>
            <a:endParaRPr lang="en-US" sz="2000">
              <a:latin typeface="Times" pitchFamily="-40" charset="0"/>
              <a:ea typeface="ＭＳ Ｐゴシック" pitchFamily="-40" charset="-128"/>
            </a:endParaRPr>
          </a:p>
        </p:txBody>
      </p:sp>
      <p:sp>
        <p:nvSpPr>
          <p:cNvPr id="847880" name="Rectangle 5"/>
          <p:cNvSpPr>
            <a:spLocks noChangeArrowheads="1"/>
          </p:cNvSpPr>
          <p:nvPr/>
        </p:nvSpPr>
        <p:spPr bwMode="auto">
          <a:xfrm>
            <a:off x="2214563" y="1009650"/>
            <a:ext cx="749300" cy="396875"/>
          </a:xfrm>
          <a:prstGeom prst="rect">
            <a:avLst/>
          </a:prstGeom>
          <a:noFill/>
          <a:ln w="9525">
            <a:noFill/>
            <a:miter lim="800000"/>
            <a:headEnd/>
            <a:tailEnd/>
          </a:ln>
        </p:spPr>
        <p:txBody>
          <a:bodyPr wrap="none">
            <a:spAutoFit/>
          </a:bodyPr>
          <a:lstStyle/>
          <a:p>
            <a:pPr algn="l"/>
            <a:r>
              <a:rPr lang="en-US" sz="2000">
                <a:solidFill>
                  <a:schemeClr val="bg1"/>
                </a:solidFill>
              </a:rPr>
              <a:t>1986</a:t>
            </a:r>
          </a:p>
        </p:txBody>
      </p:sp>
      <p:sp>
        <p:nvSpPr>
          <p:cNvPr id="847881" name="Text Box 6"/>
          <p:cNvSpPr txBox="1">
            <a:spLocks noChangeArrowheads="1"/>
          </p:cNvSpPr>
          <p:nvPr/>
        </p:nvSpPr>
        <p:spPr bwMode="auto">
          <a:xfrm>
            <a:off x="-47625" y="692150"/>
            <a:ext cx="1235075" cy="831850"/>
          </a:xfrm>
          <a:prstGeom prst="rect">
            <a:avLst/>
          </a:prstGeom>
          <a:noFill/>
          <a:ln w="9525">
            <a:noFill/>
            <a:miter lim="800000"/>
            <a:headEnd/>
            <a:tailEnd/>
          </a:ln>
        </p:spPr>
        <p:txBody>
          <a:bodyPr wrap="none">
            <a:spAutoFit/>
          </a:bodyPr>
          <a:lstStyle/>
          <a:p>
            <a:pPr algn="ctr">
              <a:lnSpc>
                <a:spcPct val="90000"/>
              </a:lnSpc>
            </a:pPr>
            <a:r>
              <a:rPr lang="en-US" sz="1000" b="1">
                <a:solidFill>
                  <a:schemeClr val="tx2"/>
                </a:solidFill>
              </a:rPr>
              <a:t>Advanced</a:t>
            </a:r>
          </a:p>
          <a:p>
            <a:pPr algn="ctr">
              <a:lnSpc>
                <a:spcPct val="90000"/>
              </a:lnSpc>
            </a:pPr>
            <a:r>
              <a:rPr lang="en-US" sz="1200" b="1">
                <a:solidFill>
                  <a:srgbClr val="3333FF"/>
                </a:solidFill>
              </a:rPr>
              <a:t>Manufacturing</a:t>
            </a:r>
          </a:p>
          <a:p>
            <a:pPr algn="ctr">
              <a:lnSpc>
                <a:spcPct val="90000"/>
              </a:lnSpc>
            </a:pPr>
            <a:r>
              <a:rPr lang="en-US" sz="1000" b="1">
                <a:solidFill>
                  <a:schemeClr val="tx2"/>
                </a:solidFill>
              </a:rPr>
              <a:t>Research</a:t>
            </a:r>
          </a:p>
          <a:p>
            <a:pPr algn="ctr">
              <a:lnSpc>
                <a:spcPct val="90000"/>
              </a:lnSpc>
            </a:pPr>
            <a:r>
              <a:rPr lang="en-US" sz="1200" b="1">
                <a:solidFill>
                  <a:srgbClr val="3333FF"/>
                </a:solidFill>
              </a:rPr>
              <a:t>(AMR) </a:t>
            </a:r>
            <a:br>
              <a:rPr lang="en-US" sz="1200" b="1">
                <a:solidFill>
                  <a:srgbClr val="3333FF"/>
                </a:solidFill>
              </a:rPr>
            </a:br>
            <a:r>
              <a:rPr lang="en-US" sz="1000" b="1">
                <a:solidFill>
                  <a:schemeClr val="tx2"/>
                </a:solidFill>
              </a:rPr>
              <a:t>Founded</a:t>
            </a:r>
          </a:p>
        </p:txBody>
      </p:sp>
      <p:sp>
        <p:nvSpPr>
          <p:cNvPr id="847882" name="Text Box 7"/>
          <p:cNvSpPr txBox="1">
            <a:spLocks noChangeArrowheads="1"/>
          </p:cNvSpPr>
          <p:nvPr/>
        </p:nvSpPr>
        <p:spPr bwMode="auto">
          <a:xfrm>
            <a:off x="1730375" y="1073150"/>
            <a:ext cx="1246188" cy="501650"/>
          </a:xfrm>
          <a:prstGeom prst="rect">
            <a:avLst/>
          </a:prstGeom>
          <a:noFill/>
          <a:ln w="9525">
            <a:noFill/>
            <a:miter lim="800000"/>
            <a:headEnd/>
            <a:tailEnd/>
          </a:ln>
        </p:spPr>
        <p:txBody>
          <a:bodyPr>
            <a:spAutoFit/>
          </a:bodyPr>
          <a:lstStyle/>
          <a:p>
            <a:pPr algn="ctr">
              <a:lnSpc>
                <a:spcPct val="90000"/>
              </a:lnSpc>
            </a:pPr>
            <a:r>
              <a:rPr lang="en-US" sz="1000" b="1">
                <a:solidFill>
                  <a:schemeClr val="tx2"/>
                </a:solidFill>
              </a:rPr>
              <a:t>Co-founded</a:t>
            </a:r>
            <a:br>
              <a:rPr lang="en-US" sz="1000" b="1">
                <a:solidFill>
                  <a:schemeClr val="tx2"/>
                </a:solidFill>
              </a:rPr>
            </a:br>
            <a:r>
              <a:rPr lang="en-US" sz="1000" b="1">
                <a:solidFill>
                  <a:schemeClr val="tx2"/>
                </a:solidFill>
              </a:rPr>
              <a:t>Supply Chain</a:t>
            </a:r>
            <a:br>
              <a:rPr lang="en-US" sz="1000" b="1">
                <a:solidFill>
                  <a:schemeClr val="tx2"/>
                </a:solidFill>
              </a:rPr>
            </a:br>
            <a:r>
              <a:rPr lang="en-US" sz="1000" b="1">
                <a:solidFill>
                  <a:schemeClr val="tx2"/>
                </a:solidFill>
              </a:rPr>
              <a:t>Council</a:t>
            </a:r>
          </a:p>
        </p:txBody>
      </p:sp>
      <p:sp>
        <p:nvSpPr>
          <p:cNvPr id="847883" name="Text Box 8"/>
          <p:cNvSpPr txBox="1">
            <a:spLocks noChangeArrowheads="1"/>
          </p:cNvSpPr>
          <p:nvPr/>
        </p:nvSpPr>
        <p:spPr bwMode="auto">
          <a:xfrm>
            <a:off x="-3175" y="2632075"/>
            <a:ext cx="1285875" cy="917575"/>
          </a:xfrm>
          <a:prstGeom prst="rect">
            <a:avLst/>
          </a:prstGeom>
          <a:noFill/>
          <a:ln w="9525">
            <a:noFill/>
            <a:miter lim="800000"/>
            <a:headEnd/>
            <a:tailEnd/>
          </a:ln>
        </p:spPr>
        <p:txBody>
          <a:bodyPr wrap="none">
            <a:spAutoFit/>
          </a:bodyPr>
          <a:lstStyle/>
          <a:p>
            <a:pPr algn="ctr">
              <a:lnSpc>
                <a:spcPct val="90000"/>
              </a:lnSpc>
            </a:pPr>
            <a:r>
              <a:rPr lang="en-US" sz="1200" b="1">
                <a:solidFill>
                  <a:srgbClr val="3333FF"/>
                </a:solidFill>
              </a:rPr>
              <a:t>Coined MES</a:t>
            </a:r>
          </a:p>
          <a:p>
            <a:pPr algn="ctr">
              <a:lnSpc>
                <a:spcPct val="90000"/>
              </a:lnSpc>
            </a:pPr>
            <a:r>
              <a:rPr lang="en-US" sz="1200" b="1">
                <a:solidFill>
                  <a:srgbClr val="3333FF"/>
                </a:solidFill>
              </a:rPr>
              <a:t>(Manufacturing</a:t>
            </a:r>
          </a:p>
          <a:p>
            <a:pPr algn="ctr">
              <a:lnSpc>
                <a:spcPct val="90000"/>
              </a:lnSpc>
            </a:pPr>
            <a:r>
              <a:rPr lang="en-US" sz="1200" b="1">
                <a:solidFill>
                  <a:srgbClr val="3333FF"/>
                </a:solidFill>
              </a:rPr>
              <a:t>Execution</a:t>
            </a:r>
          </a:p>
          <a:p>
            <a:pPr algn="ctr">
              <a:lnSpc>
                <a:spcPct val="90000"/>
              </a:lnSpc>
            </a:pPr>
            <a:r>
              <a:rPr lang="en-US" sz="1200" b="1">
                <a:solidFill>
                  <a:srgbClr val="3333FF"/>
                </a:solidFill>
              </a:rPr>
              <a:t>System)</a:t>
            </a:r>
          </a:p>
          <a:p>
            <a:pPr algn="ctr">
              <a:lnSpc>
                <a:spcPct val="90000"/>
              </a:lnSpc>
            </a:pPr>
            <a:r>
              <a:rPr lang="en-US" sz="1200" b="1">
                <a:solidFill>
                  <a:srgbClr val="3333FF"/>
                </a:solidFill>
              </a:rPr>
              <a:t> acronym</a:t>
            </a:r>
          </a:p>
        </p:txBody>
      </p:sp>
      <p:sp>
        <p:nvSpPr>
          <p:cNvPr id="847884" name="Text Box 9"/>
          <p:cNvSpPr txBox="1">
            <a:spLocks noChangeArrowheads="1"/>
          </p:cNvSpPr>
          <p:nvPr/>
        </p:nvSpPr>
        <p:spPr bwMode="auto">
          <a:xfrm>
            <a:off x="4008438" y="2703513"/>
            <a:ext cx="1336675" cy="752475"/>
          </a:xfrm>
          <a:prstGeom prst="rect">
            <a:avLst/>
          </a:prstGeom>
          <a:noFill/>
          <a:ln w="9525">
            <a:noFill/>
            <a:miter lim="800000"/>
            <a:headEnd/>
            <a:tailEnd/>
          </a:ln>
        </p:spPr>
        <p:txBody>
          <a:bodyPr wrap="none">
            <a:spAutoFit/>
          </a:bodyPr>
          <a:lstStyle/>
          <a:p>
            <a:pPr algn="ctr">
              <a:lnSpc>
                <a:spcPct val="90000"/>
              </a:lnSpc>
            </a:pPr>
            <a:r>
              <a:rPr lang="en-US" sz="1200" b="1">
                <a:solidFill>
                  <a:srgbClr val="3333FF"/>
                </a:solidFill>
              </a:rPr>
              <a:t>Launched</a:t>
            </a:r>
            <a:br>
              <a:rPr lang="en-US" sz="1200" b="1">
                <a:solidFill>
                  <a:srgbClr val="3333FF"/>
                </a:solidFill>
              </a:rPr>
            </a:br>
            <a:r>
              <a:rPr lang="en-US" sz="1200" b="1">
                <a:solidFill>
                  <a:srgbClr val="3333FF"/>
                </a:solidFill>
              </a:rPr>
              <a:t>Demand-Driven</a:t>
            </a:r>
            <a:br>
              <a:rPr lang="en-US" sz="1200" b="1">
                <a:solidFill>
                  <a:srgbClr val="3333FF"/>
                </a:solidFill>
              </a:rPr>
            </a:br>
            <a:r>
              <a:rPr lang="en-US" sz="1200" b="1">
                <a:solidFill>
                  <a:srgbClr val="3333FF"/>
                </a:solidFill>
              </a:rPr>
              <a:t>Supply Network</a:t>
            </a:r>
            <a:br>
              <a:rPr lang="en-US" sz="1200" b="1">
                <a:solidFill>
                  <a:srgbClr val="3333FF"/>
                </a:solidFill>
              </a:rPr>
            </a:br>
            <a:r>
              <a:rPr lang="en-US" sz="1200" b="1">
                <a:solidFill>
                  <a:srgbClr val="3333FF"/>
                </a:solidFill>
              </a:rPr>
              <a:t>(DDSN)</a:t>
            </a:r>
          </a:p>
        </p:txBody>
      </p:sp>
      <p:sp>
        <p:nvSpPr>
          <p:cNvPr id="847885" name="Text Box 10"/>
          <p:cNvSpPr txBox="1">
            <a:spLocks noChangeArrowheads="1"/>
          </p:cNvSpPr>
          <p:nvPr/>
        </p:nvSpPr>
        <p:spPr bwMode="auto">
          <a:xfrm>
            <a:off x="969963" y="1073150"/>
            <a:ext cx="996950" cy="501650"/>
          </a:xfrm>
          <a:prstGeom prst="rect">
            <a:avLst/>
          </a:prstGeom>
          <a:noFill/>
          <a:ln w="9525">
            <a:noFill/>
            <a:miter lim="800000"/>
            <a:headEnd/>
            <a:tailEnd/>
          </a:ln>
        </p:spPr>
        <p:txBody>
          <a:bodyPr>
            <a:spAutoFit/>
          </a:bodyPr>
          <a:lstStyle/>
          <a:p>
            <a:pPr algn="ctr">
              <a:lnSpc>
                <a:spcPct val="90000"/>
              </a:lnSpc>
            </a:pPr>
            <a:r>
              <a:rPr lang="en-US" sz="1000" b="1">
                <a:solidFill>
                  <a:schemeClr val="tx2"/>
                </a:solidFill>
              </a:rPr>
              <a:t>Co-Founded</a:t>
            </a:r>
          </a:p>
          <a:p>
            <a:pPr algn="ctr">
              <a:lnSpc>
                <a:spcPct val="90000"/>
              </a:lnSpc>
            </a:pPr>
            <a:r>
              <a:rPr lang="en-US" sz="1000" b="1">
                <a:solidFill>
                  <a:schemeClr val="tx2"/>
                </a:solidFill>
              </a:rPr>
              <a:t>MESA organization</a:t>
            </a:r>
          </a:p>
        </p:txBody>
      </p:sp>
      <p:sp>
        <p:nvSpPr>
          <p:cNvPr id="847886" name="Text Box 11"/>
          <p:cNvSpPr txBox="1">
            <a:spLocks noChangeArrowheads="1"/>
          </p:cNvSpPr>
          <p:nvPr/>
        </p:nvSpPr>
        <p:spPr bwMode="auto">
          <a:xfrm>
            <a:off x="1592263" y="2700338"/>
            <a:ext cx="1511300" cy="638175"/>
          </a:xfrm>
          <a:prstGeom prst="rect">
            <a:avLst/>
          </a:prstGeom>
          <a:noFill/>
          <a:ln w="9525">
            <a:noFill/>
            <a:miter lim="800000"/>
            <a:headEnd/>
            <a:tailEnd/>
          </a:ln>
        </p:spPr>
        <p:txBody>
          <a:bodyPr>
            <a:spAutoFit/>
          </a:bodyPr>
          <a:lstStyle/>
          <a:p>
            <a:pPr algn="ctr">
              <a:lnSpc>
                <a:spcPct val="90000"/>
              </a:lnSpc>
            </a:pPr>
            <a:r>
              <a:rPr lang="en-US" sz="1000" b="1">
                <a:solidFill>
                  <a:schemeClr val="tx2"/>
                </a:solidFill>
              </a:rPr>
              <a:t>Defined </a:t>
            </a:r>
            <a:br>
              <a:rPr lang="en-US" sz="1000" b="1">
                <a:solidFill>
                  <a:schemeClr val="tx2"/>
                </a:solidFill>
              </a:rPr>
            </a:br>
            <a:r>
              <a:rPr lang="en-US" sz="1000" b="1">
                <a:solidFill>
                  <a:schemeClr val="tx2"/>
                </a:solidFill>
              </a:rPr>
              <a:t>Advanced Planning</a:t>
            </a:r>
            <a:br>
              <a:rPr lang="en-US" sz="1000" b="1">
                <a:solidFill>
                  <a:schemeClr val="tx2"/>
                </a:solidFill>
              </a:rPr>
            </a:br>
            <a:r>
              <a:rPr lang="en-US" sz="1000" b="1">
                <a:solidFill>
                  <a:schemeClr val="tx2"/>
                </a:solidFill>
              </a:rPr>
              <a:t>and Scheduling (APS)</a:t>
            </a:r>
            <a:br>
              <a:rPr lang="en-US" sz="1000" b="1">
                <a:solidFill>
                  <a:schemeClr val="tx2"/>
                </a:solidFill>
              </a:rPr>
            </a:br>
            <a:r>
              <a:rPr lang="en-US" sz="1000" b="1">
                <a:solidFill>
                  <a:schemeClr val="tx2"/>
                </a:solidFill>
              </a:rPr>
              <a:t>Marketing</a:t>
            </a:r>
          </a:p>
        </p:txBody>
      </p:sp>
      <p:sp>
        <p:nvSpPr>
          <p:cNvPr id="847887" name="Text Box 12"/>
          <p:cNvSpPr txBox="1">
            <a:spLocks noChangeArrowheads="1"/>
          </p:cNvSpPr>
          <p:nvPr/>
        </p:nvSpPr>
        <p:spPr bwMode="auto">
          <a:xfrm>
            <a:off x="5262563" y="785813"/>
            <a:ext cx="1314450" cy="774700"/>
          </a:xfrm>
          <a:prstGeom prst="rect">
            <a:avLst/>
          </a:prstGeom>
          <a:noFill/>
          <a:ln w="9525">
            <a:noFill/>
            <a:miter lim="800000"/>
            <a:headEnd/>
            <a:tailEnd/>
          </a:ln>
        </p:spPr>
        <p:txBody>
          <a:bodyPr>
            <a:spAutoFit/>
          </a:bodyPr>
          <a:lstStyle/>
          <a:p>
            <a:pPr algn="ctr">
              <a:lnSpc>
                <a:spcPct val="90000"/>
              </a:lnSpc>
            </a:pPr>
            <a:r>
              <a:rPr lang="en-US" sz="1000" b="1">
                <a:solidFill>
                  <a:schemeClr val="tx2"/>
                </a:solidFill>
              </a:rPr>
              <a:t>Demand-Driven</a:t>
            </a:r>
            <a:br>
              <a:rPr lang="en-US" sz="1000" b="1">
                <a:solidFill>
                  <a:schemeClr val="tx2"/>
                </a:solidFill>
              </a:rPr>
            </a:br>
            <a:r>
              <a:rPr lang="en-US" sz="1000" b="1">
                <a:solidFill>
                  <a:schemeClr val="tx2"/>
                </a:solidFill>
              </a:rPr>
              <a:t>SC Research Identifies</a:t>
            </a:r>
            <a:br>
              <a:rPr lang="en-US" sz="1000" b="1">
                <a:solidFill>
                  <a:schemeClr val="tx2"/>
                </a:solidFill>
              </a:rPr>
            </a:br>
            <a:r>
              <a:rPr lang="en-US" sz="1000" b="1">
                <a:solidFill>
                  <a:schemeClr val="tx2"/>
                </a:solidFill>
              </a:rPr>
              <a:t>$450B Margin </a:t>
            </a:r>
          </a:p>
          <a:p>
            <a:pPr algn="ctr">
              <a:lnSpc>
                <a:spcPct val="90000"/>
              </a:lnSpc>
            </a:pPr>
            <a:r>
              <a:rPr lang="en-US" sz="1000" b="1">
                <a:solidFill>
                  <a:schemeClr val="tx2"/>
                </a:solidFill>
              </a:rPr>
              <a:t>Opportunity</a:t>
            </a:r>
          </a:p>
        </p:txBody>
      </p:sp>
      <p:sp>
        <p:nvSpPr>
          <p:cNvPr id="847888" name="Text Box 13"/>
          <p:cNvSpPr txBox="1">
            <a:spLocks noChangeArrowheads="1"/>
          </p:cNvSpPr>
          <p:nvPr/>
        </p:nvSpPr>
        <p:spPr bwMode="auto">
          <a:xfrm>
            <a:off x="138113" y="19351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1986</a:t>
            </a:r>
            <a:endParaRPr lang="en-US" sz="1800">
              <a:solidFill>
                <a:srgbClr val="6384B1"/>
              </a:solidFill>
            </a:endParaRPr>
          </a:p>
        </p:txBody>
      </p:sp>
      <p:sp>
        <p:nvSpPr>
          <p:cNvPr id="847889" name="Text Box 14"/>
          <p:cNvSpPr txBox="1">
            <a:spLocks noChangeArrowheads="1"/>
          </p:cNvSpPr>
          <p:nvPr/>
        </p:nvSpPr>
        <p:spPr bwMode="auto">
          <a:xfrm>
            <a:off x="1454150" y="19351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1994</a:t>
            </a:r>
            <a:endParaRPr lang="en-US" sz="1800">
              <a:solidFill>
                <a:srgbClr val="6384B1"/>
              </a:solidFill>
            </a:endParaRPr>
          </a:p>
        </p:txBody>
      </p:sp>
      <p:sp>
        <p:nvSpPr>
          <p:cNvPr id="847890" name="Text Box 15"/>
          <p:cNvSpPr txBox="1">
            <a:spLocks noChangeArrowheads="1"/>
          </p:cNvSpPr>
          <p:nvPr/>
        </p:nvSpPr>
        <p:spPr bwMode="auto">
          <a:xfrm>
            <a:off x="2216150" y="19478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1996</a:t>
            </a:r>
            <a:endParaRPr lang="en-US" sz="1800">
              <a:solidFill>
                <a:srgbClr val="6384B1"/>
              </a:solidFill>
            </a:endParaRPr>
          </a:p>
        </p:txBody>
      </p:sp>
      <p:sp>
        <p:nvSpPr>
          <p:cNvPr id="847891" name="Text Box 16"/>
          <p:cNvSpPr txBox="1">
            <a:spLocks noChangeArrowheads="1"/>
          </p:cNvSpPr>
          <p:nvPr/>
        </p:nvSpPr>
        <p:spPr bwMode="auto">
          <a:xfrm>
            <a:off x="2862263" y="19478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1997</a:t>
            </a:r>
            <a:endParaRPr lang="en-US" sz="1800">
              <a:solidFill>
                <a:srgbClr val="6384B1"/>
              </a:solidFill>
            </a:endParaRPr>
          </a:p>
        </p:txBody>
      </p:sp>
      <p:sp>
        <p:nvSpPr>
          <p:cNvPr id="847892" name="Text Box 17"/>
          <p:cNvSpPr txBox="1">
            <a:spLocks noChangeArrowheads="1"/>
          </p:cNvSpPr>
          <p:nvPr/>
        </p:nvSpPr>
        <p:spPr bwMode="auto">
          <a:xfrm>
            <a:off x="3530600" y="19478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1998</a:t>
            </a:r>
            <a:endParaRPr lang="en-US" sz="1800">
              <a:solidFill>
                <a:srgbClr val="6384B1"/>
              </a:solidFill>
            </a:endParaRPr>
          </a:p>
        </p:txBody>
      </p:sp>
      <p:sp>
        <p:nvSpPr>
          <p:cNvPr id="847893" name="Text Box 18"/>
          <p:cNvSpPr txBox="1">
            <a:spLocks noChangeArrowheads="1"/>
          </p:cNvSpPr>
          <p:nvPr/>
        </p:nvSpPr>
        <p:spPr bwMode="auto">
          <a:xfrm>
            <a:off x="4292600" y="19478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2000</a:t>
            </a:r>
            <a:endParaRPr lang="en-US" sz="1800">
              <a:solidFill>
                <a:srgbClr val="6384B1"/>
              </a:solidFill>
            </a:endParaRPr>
          </a:p>
        </p:txBody>
      </p:sp>
      <p:sp>
        <p:nvSpPr>
          <p:cNvPr id="847894" name="Text Box 19"/>
          <p:cNvSpPr txBox="1">
            <a:spLocks noChangeArrowheads="1"/>
          </p:cNvSpPr>
          <p:nvPr/>
        </p:nvSpPr>
        <p:spPr bwMode="auto">
          <a:xfrm>
            <a:off x="5054600" y="19478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2003</a:t>
            </a:r>
            <a:endParaRPr lang="en-US" sz="1800">
              <a:solidFill>
                <a:srgbClr val="6384B1"/>
              </a:solidFill>
            </a:endParaRPr>
          </a:p>
        </p:txBody>
      </p:sp>
      <p:sp>
        <p:nvSpPr>
          <p:cNvPr id="847895" name="Line 20"/>
          <p:cNvSpPr>
            <a:spLocks noChangeShapeType="1"/>
          </p:cNvSpPr>
          <p:nvPr/>
        </p:nvSpPr>
        <p:spPr bwMode="auto">
          <a:xfrm>
            <a:off x="484188" y="1576388"/>
            <a:ext cx="0" cy="360362"/>
          </a:xfrm>
          <a:prstGeom prst="line">
            <a:avLst/>
          </a:prstGeom>
          <a:noFill/>
          <a:ln w="25400">
            <a:solidFill>
              <a:schemeClr val="tx2"/>
            </a:solidFill>
            <a:round/>
            <a:headEnd/>
            <a:tailEnd/>
          </a:ln>
        </p:spPr>
        <p:txBody>
          <a:bodyPr wrap="none" anchor="ctr"/>
          <a:lstStyle/>
          <a:p>
            <a:endParaRPr lang="en-US"/>
          </a:p>
        </p:txBody>
      </p:sp>
      <p:sp>
        <p:nvSpPr>
          <p:cNvPr id="847896" name="Line 21"/>
          <p:cNvSpPr>
            <a:spLocks noChangeShapeType="1"/>
          </p:cNvSpPr>
          <p:nvPr/>
        </p:nvSpPr>
        <p:spPr bwMode="auto">
          <a:xfrm>
            <a:off x="2354263" y="1576388"/>
            <a:ext cx="0" cy="360362"/>
          </a:xfrm>
          <a:prstGeom prst="line">
            <a:avLst/>
          </a:prstGeom>
          <a:noFill/>
          <a:ln w="25400">
            <a:solidFill>
              <a:schemeClr val="tx2"/>
            </a:solidFill>
            <a:round/>
            <a:headEnd/>
            <a:tailEnd/>
          </a:ln>
        </p:spPr>
        <p:txBody>
          <a:bodyPr wrap="none" anchor="ctr"/>
          <a:lstStyle/>
          <a:p>
            <a:endParaRPr lang="en-US"/>
          </a:p>
        </p:txBody>
      </p:sp>
      <p:sp>
        <p:nvSpPr>
          <p:cNvPr id="847897" name="Line 22"/>
          <p:cNvSpPr>
            <a:spLocks noChangeShapeType="1"/>
          </p:cNvSpPr>
          <p:nvPr/>
        </p:nvSpPr>
        <p:spPr bwMode="auto">
          <a:xfrm flipH="1">
            <a:off x="622300" y="2295525"/>
            <a:ext cx="415925" cy="360363"/>
          </a:xfrm>
          <a:prstGeom prst="line">
            <a:avLst/>
          </a:prstGeom>
          <a:noFill/>
          <a:ln w="25400">
            <a:solidFill>
              <a:schemeClr val="tx2"/>
            </a:solidFill>
            <a:round/>
            <a:headEnd/>
            <a:tailEnd/>
          </a:ln>
        </p:spPr>
        <p:txBody>
          <a:bodyPr wrap="none" anchor="ctr"/>
          <a:lstStyle/>
          <a:p>
            <a:endParaRPr lang="en-US"/>
          </a:p>
        </p:txBody>
      </p:sp>
      <p:sp>
        <p:nvSpPr>
          <p:cNvPr id="847898" name="Line 23"/>
          <p:cNvSpPr>
            <a:spLocks noChangeShapeType="1"/>
          </p:cNvSpPr>
          <p:nvPr/>
        </p:nvSpPr>
        <p:spPr bwMode="auto">
          <a:xfrm flipH="1">
            <a:off x="6022975" y="2295525"/>
            <a:ext cx="207963" cy="287338"/>
          </a:xfrm>
          <a:prstGeom prst="line">
            <a:avLst/>
          </a:prstGeom>
          <a:noFill/>
          <a:ln w="25400">
            <a:solidFill>
              <a:schemeClr val="tx2"/>
            </a:solidFill>
            <a:round/>
            <a:headEnd/>
            <a:tailEnd/>
          </a:ln>
        </p:spPr>
        <p:txBody>
          <a:bodyPr wrap="none" anchor="ctr"/>
          <a:lstStyle/>
          <a:p>
            <a:endParaRPr lang="en-US"/>
          </a:p>
        </p:txBody>
      </p:sp>
      <p:sp>
        <p:nvSpPr>
          <p:cNvPr id="847899" name="Line 24"/>
          <p:cNvSpPr>
            <a:spLocks noChangeShapeType="1"/>
          </p:cNvSpPr>
          <p:nvPr/>
        </p:nvSpPr>
        <p:spPr bwMode="auto">
          <a:xfrm>
            <a:off x="5884863" y="1504950"/>
            <a:ext cx="207962" cy="431800"/>
          </a:xfrm>
          <a:prstGeom prst="line">
            <a:avLst/>
          </a:prstGeom>
          <a:noFill/>
          <a:ln w="25400">
            <a:solidFill>
              <a:schemeClr val="tx2"/>
            </a:solidFill>
            <a:round/>
            <a:headEnd/>
            <a:tailEnd/>
          </a:ln>
        </p:spPr>
        <p:txBody>
          <a:bodyPr wrap="none" anchor="ctr"/>
          <a:lstStyle/>
          <a:p>
            <a:endParaRPr lang="en-US"/>
          </a:p>
        </p:txBody>
      </p:sp>
      <p:sp>
        <p:nvSpPr>
          <p:cNvPr id="847900" name="Line 25"/>
          <p:cNvSpPr>
            <a:spLocks noChangeShapeType="1"/>
          </p:cNvSpPr>
          <p:nvPr/>
        </p:nvSpPr>
        <p:spPr bwMode="auto">
          <a:xfrm>
            <a:off x="4638675" y="2295525"/>
            <a:ext cx="0" cy="360363"/>
          </a:xfrm>
          <a:prstGeom prst="line">
            <a:avLst/>
          </a:prstGeom>
          <a:noFill/>
          <a:ln w="25400">
            <a:solidFill>
              <a:schemeClr val="tx2"/>
            </a:solidFill>
            <a:round/>
            <a:headEnd/>
            <a:tailEnd/>
          </a:ln>
        </p:spPr>
        <p:txBody>
          <a:bodyPr wrap="none" anchor="ctr"/>
          <a:lstStyle/>
          <a:p>
            <a:endParaRPr lang="en-US"/>
          </a:p>
        </p:txBody>
      </p:sp>
      <p:sp>
        <p:nvSpPr>
          <p:cNvPr id="847901" name="Line 26"/>
          <p:cNvSpPr>
            <a:spLocks noChangeShapeType="1"/>
          </p:cNvSpPr>
          <p:nvPr/>
        </p:nvSpPr>
        <p:spPr bwMode="auto">
          <a:xfrm flipH="1">
            <a:off x="2422525" y="2295525"/>
            <a:ext cx="207963" cy="360363"/>
          </a:xfrm>
          <a:prstGeom prst="line">
            <a:avLst/>
          </a:prstGeom>
          <a:noFill/>
          <a:ln w="25400">
            <a:solidFill>
              <a:schemeClr val="tx2"/>
            </a:solidFill>
            <a:round/>
            <a:headEnd/>
            <a:tailEnd/>
          </a:ln>
        </p:spPr>
        <p:txBody>
          <a:bodyPr wrap="none" anchor="ctr"/>
          <a:lstStyle/>
          <a:p>
            <a:endParaRPr lang="en-US"/>
          </a:p>
        </p:txBody>
      </p:sp>
      <p:sp>
        <p:nvSpPr>
          <p:cNvPr id="847902" name="Line 27"/>
          <p:cNvSpPr>
            <a:spLocks noChangeShapeType="1"/>
          </p:cNvSpPr>
          <p:nvPr/>
        </p:nvSpPr>
        <p:spPr bwMode="auto">
          <a:xfrm>
            <a:off x="1454150" y="1576388"/>
            <a:ext cx="0" cy="360362"/>
          </a:xfrm>
          <a:prstGeom prst="line">
            <a:avLst/>
          </a:prstGeom>
          <a:noFill/>
          <a:ln w="25400">
            <a:solidFill>
              <a:schemeClr val="tx2"/>
            </a:solidFill>
            <a:round/>
            <a:headEnd/>
            <a:tailEnd/>
          </a:ln>
        </p:spPr>
        <p:txBody>
          <a:bodyPr wrap="none" anchor="ctr"/>
          <a:lstStyle/>
          <a:p>
            <a:endParaRPr lang="en-US"/>
          </a:p>
        </p:txBody>
      </p:sp>
      <p:sp>
        <p:nvSpPr>
          <p:cNvPr id="847903" name="Line 28"/>
          <p:cNvSpPr>
            <a:spLocks noChangeShapeType="1"/>
          </p:cNvSpPr>
          <p:nvPr/>
        </p:nvSpPr>
        <p:spPr bwMode="auto">
          <a:xfrm>
            <a:off x="3322638" y="1576388"/>
            <a:ext cx="0" cy="360362"/>
          </a:xfrm>
          <a:prstGeom prst="line">
            <a:avLst/>
          </a:prstGeom>
          <a:noFill/>
          <a:ln w="25400">
            <a:solidFill>
              <a:schemeClr val="tx2"/>
            </a:solidFill>
            <a:round/>
            <a:headEnd/>
            <a:tailEnd/>
          </a:ln>
        </p:spPr>
        <p:txBody>
          <a:bodyPr wrap="none" anchor="ctr"/>
          <a:lstStyle/>
          <a:p>
            <a:endParaRPr lang="en-US"/>
          </a:p>
        </p:txBody>
      </p:sp>
      <p:sp>
        <p:nvSpPr>
          <p:cNvPr id="847904" name="Text Box 29"/>
          <p:cNvSpPr txBox="1">
            <a:spLocks noChangeArrowheads="1"/>
          </p:cNvSpPr>
          <p:nvPr/>
        </p:nvSpPr>
        <p:spPr bwMode="auto">
          <a:xfrm>
            <a:off x="2889250" y="1120775"/>
            <a:ext cx="969963" cy="365125"/>
          </a:xfrm>
          <a:prstGeom prst="rect">
            <a:avLst/>
          </a:prstGeom>
          <a:noFill/>
          <a:ln w="9525">
            <a:noFill/>
            <a:miter lim="800000"/>
            <a:headEnd/>
            <a:tailEnd/>
          </a:ln>
        </p:spPr>
        <p:txBody>
          <a:bodyPr wrap="none">
            <a:spAutoFit/>
          </a:bodyPr>
          <a:lstStyle/>
          <a:p>
            <a:pPr algn="ctr">
              <a:lnSpc>
                <a:spcPct val="90000"/>
              </a:lnSpc>
            </a:pPr>
            <a:r>
              <a:rPr lang="en-US" sz="1000">
                <a:solidFill>
                  <a:schemeClr val="tx2"/>
                </a:solidFill>
              </a:rPr>
              <a:t>Co-developed</a:t>
            </a:r>
            <a:br>
              <a:rPr lang="en-US" sz="1000">
                <a:solidFill>
                  <a:schemeClr val="tx2"/>
                </a:solidFill>
              </a:rPr>
            </a:br>
            <a:r>
              <a:rPr lang="en-US" sz="1000">
                <a:solidFill>
                  <a:schemeClr val="tx2"/>
                </a:solidFill>
              </a:rPr>
              <a:t>SCOR Model</a:t>
            </a:r>
          </a:p>
        </p:txBody>
      </p:sp>
      <p:sp>
        <p:nvSpPr>
          <p:cNvPr id="847905" name="Line 30"/>
          <p:cNvSpPr>
            <a:spLocks noChangeShapeType="1"/>
          </p:cNvSpPr>
          <p:nvPr/>
        </p:nvSpPr>
        <p:spPr bwMode="auto">
          <a:xfrm>
            <a:off x="4984750" y="1504950"/>
            <a:ext cx="346075" cy="431800"/>
          </a:xfrm>
          <a:prstGeom prst="line">
            <a:avLst/>
          </a:prstGeom>
          <a:noFill/>
          <a:ln w="25400">
            <a:solidFill>
              <a:schemeClr val="tx2"/>
            </a:solidFill>
            <a:round/>
            <a:headEnd/>
            <a:tailEnd/>
          </a:ln>
        </p:spPr>
        <p:txBody>
          <a:bodyPr wrap="none" anchor="ctr"/>
          <a:lstStyle/>
          <a:p>
            <a:endParaRPr lang="en-US"/>
          </a:p>
        </p:txBody>
      </p:sp>
      <p:sp>
        <p:nvSpPr>
          <p:cNvPr id="847906" name="Text Box 31"/>
          <p:cNvSpPr txBox="1">
            <a:spLocks noChangeArrowheads="1"/>
          </p:cNvSpPr>
          <p:nvPr/>
        </p:nvSpPr>
        <p:spPr bwMode="auto">
          <a:xfrm>
            <a:off x="4156075" y="762000"/>
            <a:ext cx="1235075" cy="917575"/>
          </a:xfrm>
          <a:prstGeom prst="rect">
            <a:avLst/>
          </a:prstGeom>
          <a:noFill/>
          <a:ln w="9525">
            <a:noFill/>
            <a:miter lim="800000"/>
            <a:headEnd/>
            <a:tailEnd/>
          </a:ln>
        </p:spPr>
        <p:txBody>
          <a:bodyPr wrap="none">
            <a:spAutoFit/>
          </a:bodyPr>
          <a:lstStyle/>
          <a:p>
            <a:pPr algn="ctr">
              <a:lnSpc>
                <a:spcPct val="90000"/>
              </a:lnSpc>
            </a:pPr>
            <a:r>
              <a:rPr lang="en-US" sz="1200" b="1">
                <a:solidFill>
                  <a:srgbClr val="3333FF"/>
                </a:solidFill>
              </a:rPr>
              <a:t>Coined EMI </a:t>
            </a:r>
          </a:p>
          <a:p>
            <a:pPr algn="ctr">
              <a:lnSpc>
                <a:spcPct val="90000"/>
              </a:lnSpc>
            </a:pPr>
            <a:r>
              <a:rPr lang="en-US" sz="1200" b="1">
                <a:solidFill>
                  <a:srgbClr val="3333FF"/>
                </a:solidFill>
              </a:rPr>
              <a:t>(Enterprise </a:t>
            </a:r>
          </a:p>
          <a:p>
            <a:pPr algn="ctr">
              <a:lnSpc>
                <a:spcPct val="90000"/>
              </a:lnSpc>
            </a:pPr>
            <a:r>
              <a:rPr lang="en-US" sz="1200" b="1">
                <a:solidFill>
                  <a:srgbClr val="3333FF"/>
                </a:solidFill>
              </a:rPr>
              <a:t>Manufacturing</a:t>
            </a:r>
          </a:p>
          <a:p>
            <a:pPr algn="ctr">
              <a:lnSpc>
                <a:spcPct val="90000"/>
              </a:lnSpc>
            </a:pPr>
            <a:r>
              <a:rPr lang="en-US" sz="1200" b="1">
                <a:solidFill>
                  <a:srgbClr val="3333FF"/>
                </a:solidFill>
              </a:rPr>
              <a:t>Intelligence)</a:t>
            </a:r>
          </a:p>
          <a:p>
            <a:pPr algn="ctr">
              <a:lnSpc>
                <a:spcPct val="90000"/>
              </a:lnSpc>
            </a:pPr>
            <a:r>
              <a:rPr lang="en-US" sz="1200" b="1">
                <a:solidFill>
                  <a:srgbClr val="3333FF"/>
                </a:solidFill>
              </a:rPr>
              <a:t> acronym</a:t>
            </a:r>
          </a:p>
        </p:txBody>
      </p:sp>
      <p:sp>
        <p:nvSpPr>
          <p:cNvPr id="847907" name="Line 32"/>
          <p:cNvSpPr>
            <a:spLocks noChangeShapeType="1"/>
          </p:cNvSpPr>
          <p:nvPr/>
        </p:nvSpPr>
        <p:spPr bwMode="auto">
          <a:xfrm flipH="1">
            <a:off x="3668713" y="2295525"/>
            <a:ext cx="207962" cy="431800"/>
          </a:xfrm>
          <a:prstGeom prst="line">
            <a:avLst/>
          </a:prstGeom>
          <a:noFill/>
          <a:ln w="25400">
            <a:solidFill>
              <a:schemeClr val="tx2"/>
            </a:solidFill>
            <a:round/>
            <a:headEnd/>
            <a:tailEnd/>
          </a:ln>
        </p:spPr>
        <p:txBody>
          <a:bodyPr wrap="none" anchor="ctr"/>
          <a:lstStyle/>
          <a:p>
            <a:endParaRPr lang="en-US"/>
          </a:p>
        </p:txBody>
      </p:sp>
      <p:sp>
        <p:nvSpPr>
          <p:cNvPr id="847908" name="Text Box 33"/>
          <p:cNvSpPr txBox="1">
            <a:spLocks noChangeArrowheads="1"/>
          </p:cNvSpPr>
          <p:nvPr/>
        </p:nvSpPr>
        <p:spPr bwMode="auto">
          <a:xfrm>
            <a:off x="3138488" y="2727325"/>
            <a:ext cx="1063625" cy="774700"/>
          </a:xfrm>
          <a:prstGeom prst="rect">
            <a:avLst/>
          </a:prstGeom>
          <a:noFill/>
          <a:ln w="9525">
            <a:noFill/>
            <a:miter lim="800000"/>
            <a:headEnd/>
            <a:tailEnd/>
          </a:ln>
        </p:spPr>
        <p:txBody>
          <a:bodyPr wrap="none">
            <a:spAutoFit/>
          </a:bodyPr>
          <a:lstStyle/>
          <a:p>
            <a:pPr algn="ctr">
              <a:lnSpc>
                <a:spcPct val="90000"/>
              </a:lnSpc>
            </a:pPr>
            <a:r>
              <a:rPr lang="en-US" sz="1000" b="1">
                <a:solidFill>
                  <a:schemeClr val="tx2"/>
                </a:solidFill>
              </a:rPr>
              <a:t>First-ever PLM</a:t>
            </a:r>
          </a:p>
          <a:p>
            <a:pPr algn="ctr">
              <a:lnSpc>
                <a:spcPct val="90000"/>
              </a:lnSpc>
            </a:pPr>
            <a:r>
              <a:rPr lang="en-US" sz="1000" b="1">
                <a:solidFill>
                  <a:schemeClr val="tx2"/>
                </a:solidFill>
              </a:rPr>
              <a:t>research </a:t>
            </a:r>
          </a:p>
          <a:p>
            <a:pPr algn="ctr">
              <a:lnSpc>
                <a:spcPct val="90000"/>
              </a:lnSpc>
            </a:pPr>
            <a:r>
              <a:rPr lang="en-US" sz="1000" b="1">
                <a:solidFill>
                  <a:schemeClr val="tx2"/>
                </a:solidFill>
              </a:rPr>
              <a:t>published</a:t>
            </a:r>
          </a:p>
          <a:p>
            <a:pPr algn="ctr">
              <a:lnSpc>
                <a:spcPct val="90000"/>
              </a:lnSpc>
            </a:pPr>
            <a:r>
              <a:rPr lang="en-US" sz="1000" b="1">
                <a:solidFill>
                  <a:schemeClr val="tx2"/>
                </a:solidFill>
              </a:rPr>
              <a:t>By AMR </a:t>
            </a:r>
          </a:p>
          <a:p>
            <a:pPr algn="ctr">
              <a:lnSpc>
                <a:spcPct val="90000"/>
              </a:lnSpc>
            </a:pPr>
            <a:r>
              <a:rPr lang="en-US" sz="1000" b="1">
                <a:solidFill>
                  <a:schemeClr val="tx2"/>
                </a:solidFill>
              </a:rPr>
              <a:t>Research</a:t>
            </a:r>
          </a:p>
        </p:txBody>
      </p:sp>
      <p:sp>
        <p:nvSpPr>
          <p:cNvPr id="847909" name="Text Box 34"/>
          <p:cNvSpPr txBox="1">
            <a:spLocks noChangeArrowheads="1"/>
          </p:cNvSpPr>
          <p:nvPr/>
        </p:nvSpPr>
        <p:spPr bwMode="auto">
          <a:xfrm>
            <a:off x="762000" y="19351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1988</a:t>
            </a:r>
            <a:endParaRPr lang="en-US" sz="1800">
              <a:solidFill>
                <a:srgbClr val="6384B1"/>
              </a:solidFill>
            </a:endParaRPr>
          </a:p>
        </p:txBody>
      </p:sp>
      <p:sp>
        <p:nvSpPr>
          <p:cNvPr id="847910" name="Text Box 35"/>
          <p:cNvSpPr txBox="1">
            <a:spLocks noChangeArrowheads="1"/>
          </p:cNvSpPr>
          <p:nvPr/>
        </p:nvSpPr>
        <p:spPr bwMode="auto">
          <a:xfrm>
            <a:off x="5816600" y="19351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2004</a:t>
            </a:r>
            <a:endParaRPr lang="en-US" sz="1800">
              <a:solidFill>
                <a:srgbClr val="6384B1"/>
              </a:solidFill>
            </a:endParaRPr>
          </a:p>
        </p:txBody>
      </p:sp>
      <p:sp>
        <p:nvSpPr>
          <p:cNvPr id="847911" name="Text Box 36"/>
          <p:cNvSpPr txBox="1">
            <a:spLocks noChangeArrowheads="1"/>
          </p:cNvSpPr>
          <p:nvPr/>
        </p:nvSpPr>
        <p:spPr bwMode="auto">
          <a:xfrm>
            <a:off x="6572250" y="1935163"/>
            <a:ext cx="692150" cy="366712"/>
          </a:xfrm>
          <a:prstGeom prst="rect">
            <a:avLst/>
          </a:prstGeom>
          <a:noFill/>
          <a:ln w="9525">
            <a:noFill/>
            <a:miter lim="800000"/>
            <a:headEnd/>
            <a:tailEnd/>
          </a:ln>
        </p:spPr>
        <p:txBody>
          <a:bodyPr wrap="none">
            <a:spAutoFit/>
          </a:bodyPr>
          <a:lstStyle/>
          <a:p>
            <a:pPr algn="l"/>
            <a:r>
              <a:rPr lang="en-US" sz="1800" b="1">
                <a:solidFill>
                  <a:srgbClr val="6384B1"/>
                </a:solidFill>
              </a:rPr>
              <a:t>2005</a:t>
            </a:r>
            <a:endParaRPr lang="en-US" sz="1800">
              <a:solidFill>
                <a:srgbClr val="6384B1"/>
              </a:solidFill>
            </a:endParaRPr>
          </a:p>
        </p:txBody>
      </p:sp>
      <p:sp>
        <p:nvSpPr>
          <p:cNvPr id="847912" name="Line 37"/>
          <p:cNvSpPr>
            <a:spLocks noChangeShapeType="1"/>
          </p:cNvSpPr>
          <p:nvPr/>
        </p:nvSpPr>
        <p:spPr bwMode="auto">
          <a:xfrm>
            <a:off x="6992938" y="2295525"/>
            <a:ext cx="0" cy="360363"/>
          </a:xfrm>
          <a:prstGeom prst="line">
            <a:avLst/>
          </a:prstGeom>
          <a:noFill/>
          <a:ln w="25400">
            <a:solidFill>
              <a:schemeClr val="tx2"/>
            </a:solidFill>
            <a:round/>
            <a:headEnd/>
            <a:tailEnd/>
          </a:ln>
        </p:spPr>
        <p:txBody>
          <a:bodyPr wrap="none" anchor="ctr"/>
          <a:lstStyle/>
          <a:p>
            <a:endParaRPr lang="en-US"/>
          </a:p>
        </p:txBody>
      </p:sp>
      <p:sp>
        <p:nvSpPr>
          <p:cNvPr id="847913" name="Text Box 38"/>
          <p:cNvSpPr txBox="1">
            <a:spLocks noChangeArrowheads="1"/>
          </p:cNvSpPr>
          <p:nvPr/>
        </p:nvSpPr>
        <p:spPr bwMode="auto">
          <a:xfrm>
            <a:off x="6516688" y="2708275"/>
            <a:ext cx="1225550" cy="501650"/>
          </a:xfrm>
          <a:prstGeom prst="rect">
            <a:avLst/>
          </a:prstGeom>
          <a:noFill/>
          <a:ln w="9525">
            <a:noFill/>
            <a:miter lim="800000"/>
            <a:headEnd/>
            <a:tailEnd/>
          </a:ln>
        </p:spPr>
        <p:txBody>
          <a:bodyPr>
            <a:spAutoFit/>
          </a:bodyPr>
          <a:lstStyle/>
          <a:p>
            <a:pPr algn="ctr">
              <a:lnSpc>
                <a:spcPct val="90000"/>
              </a:lnSpc>
            </a:pPr>
            <a:r>
              <a:rPr lang="en-US" sz="1000" b="1">
                <a:solidFill>
                  <a:schemeClr val="tx2"/>
                </a:solidFill>
              </a:rPr>
              <a:t>Identified MES Market Crosses $1B Barrier</a:t>
            </a:r>
          </a:p>
        </p:txBody>
      </p:sp>
      <p:sp>
        <p:nvSpPr>
          <p:cNvPr id="847914" name="Text Box 40"/>
          <p:cNvSpPr txBox="1">
            <a:spLocks noChangeArrowheads="1"/>
          </p:cNvSpPr>
          <p:nvPr/>
        </p:nvSpPr>
        <p:spPr bwMode="auto">
          <a:xfrm>
            <a:off x="7334250" y="1936750"/>
            <a:ext cx="692150" cy="366713"/>
          </a:xfrm>
          <a:prstGeom prst="rect">
            <a:avLst/>
          </a:prstGeom>
          <a:noFill/>
          <a:ln w="9525">
            <a:noFill/>
            <a:miter lim="800000"/>
            <a:headEnd/>
            <a:tailEnd/>
          </a:ln>
        </p:spPr>
        <p:txBody>
          <a:bodyPr wrap="none">
            <a:spAutoFit/>
          </a:bodyPr>
          <a:lstStyle/>
          <a:p>
            <a:pPr algn="l"/>
            <a:r>
              <a:rPr lang="en-US" sz="1800" b="1">
                <a:solidFill>
                  <a:srgbClr val="6384B1"/>
                </a:solidFill>
              </a:rPr>
              <a:t>2006</a:t>
            </a:r>
            <a:endParaRPr lang="en-US" sz="1800">
              <a:solidFill>
                <a:srgbClr val="6384B1"/>
              </a:solidFill>
            </a:endParaRPr>
          </a:p>
        </p:txBody>
      </p:sp>
      <p:sp>
        <p:nvSpPr>
          <p:cNvPr id="847915" name="Text Box 41"/>
          <p:cNvSpPr txBox="1">
            <a:spLocks noChangeArrowheads="1"/>
          </p:cNvSpPr>
          <p:nvPr/>
        </p:nvSpPr>
        <p:spPr bwMode="auto">
          <a:xfrm>
            <a:off x="6443663" y="981075"/>
            <a:ext cx="1316037" cy="587375"/>
          </a:xfrm>
          <a:prstGeom prst="rect">
            <a:avLst/>
          </a:prstGeom>
          <a:noFill/>
          <a:ln w="9525">
            <a:noFill/>
            <a:miter lim="800000"/>
            <a:headEnd/>
            <a:tailEnd/>
          </a:ln>
        </p:spPr>
        <p:txBody>
          <a:bodyPr>
            <a:spAutoFit/>
          </a:bodyPr>
          <a:lstStyle/>
          <a:p>
            <a:pPr algn="ctr">
              <a:lnSpc>
                <a:spcPct val="90000"/>
              </a:lnSpc>
            </a:pPr>
            <a:r>
              <a:rPr lang="en-US" sz="1200" b="1">
                <a:solidFill>
                  <a:schemeClr val="accent2"/>
                </a:solidFill>
              </a:rPr>
              <a:t>AMR Supply Chain Top 25 Launched</a:t>
            </a:r>
          </a:p>
        </p:txBody>
      </p:sp>
      <p:sp>
        <p:nvSpPr>
          <p:cNvPr id="847916" name="Text Box 44"/>
          <p:cNvSpPr txBox="1">
            <a:spLocks noChangeArrowheads="1"/>
          </p:cNvSpPr>
          <p:nvPr/>
        </p:nvSpPr>
        <p:spPr bwMode="auto">
          <a:xfrm>
            <a:off x="5276850" y="2676525"/>
            <a:ext cx="1447800" cy="752475"/>
          </a:xfrm>
          <a:prstGeom prst="rect">
            <a:avLst/>
          </a:prstGeom>
          <a:noFill/>
          <a:ln w="9525">
            <a:noFill/>
            <a:miter lim="800000"/>
            <a:headEnd/>
            <a:tailEnd/>
          </a:ln>
          <a:effectLst/>
        </p:spPr>
        <p:txBody>
          <a:bodyPr>
            <a:spAutoFit/>
          </a:bodyPr>
          <a:lstStyle/>
          <a:p>
            <a:pPr algn="ctr">
              <a:lnSpc>
                <a:spcPct val="90000"/>
              </a:lnSpc>
            </a:pPr>
            <a:r>
              <a:rPr lang="en-US" sz="1200" b="1">
                <a:solidFill>
                  <a:srgbClr val="3333FF"/>
                </a:solidFill>
              </a:rPr>
              <a:t>Role of Demand Driven Manufacturing </a:t>
            </a:r>
          </a:p>
          <a:p>
            <a:pPr algn="ctr">
              <a:lnSpc>
                <a:spcPct val="90000"/>
              </a:lnSpc>
            </a:pPr>
            <a:r>
              <a:rPr lang="en-US" sz="1200" b="1">
                <a:solidFill>
                  <a:srgbClr val="3333FF"/>
                </a:solidFill>
              </a:rPr>
              <a:t>in DDSN</a:t>
            </a:r>
          </a:p>
        </p:txBody>
      </p:sp>
      <p:sp>
        <p:nvSpPr>
          <p:cNvPr id="847918" name="Text Box 44"/>
          <p:cNvSpPr txBox="1">
            <a:spLocks noChangeArrowheads="1"/>
          </p:cNvSpPr>
          <p:nvPr/>
        </p:nvSpPr>
        <p:spPr bwMode="auto">
          <a:xfrm>
            <a:off x="8113713" y="1924050"/>
            <a:ext cx="793750" cy="366713"/>
          </a:xfrm>
          <a:prstGeom prst="rect">
            <a:avLst/>
          </a:prstGeom>
          <a:noFill/>
          <a:ln w="9525">
            <a:noFill/>
            <a:miter lim="800000"/>
            <a:headEnd/>
            <a:tailEnd/>
          </a:ln>
        </p:spPr>
        <p:txBody>
          <a:bodyPr wrap="none">
            <a:spAutoFit/>
          </a:bodyPr>
          <a:lstStyle/>
          <a:p>
            <a:pPr algn="l"/>
            <a:r>
              <a:rPr lang="en-US" sz="1800">
                <a:solidFill>
                  <a:srgbClr val="3333FF"/>
                </a:solidFill>
                <a:latin typeface="Arial Black" pitchFamily="34" charset="0"/>
              </a:rPr>
              <a:t>2007</a:t>
            </a:r>
          </a:p>
        </p:txBody>
      </p:sp>
      <p:sp>
        <p:nvSpPr>
          <p:cNvPr id="847919" name="Line 46"/>
          <p:cNvSpPr>
            <a:spLocks noChangeShapeType="1"/>
          </p:cNvSpPr>
          <p:nvPr/>
        </p:nvSpPr>
        <p:spPr bwMode="auto">
          <a:xfrm>
            <a:off x="8243888" y="1341438"/>
            <a:ext cx="211137" cy="576262"/>
          </a:xfrm>
          <a:prstGeom prst="line">
            <a:avLst/>
          </a:prstGeom>
          <a:noFill/>
          <a:ln w="25400">
            <a:solidFill>
              <a:schemeClr val="tx2"/>
            </a:solidFill>
            <a:round/>
            <a:headEnd/>
            <a:tailEnd/>
          </a:ln>
        </p:spPr>
        <p:txBody>
          <a:bodyPr wrap="none" anchor="ctr"/>
          <a:lstStyle/>
          <a:p>
            <a:endParaRPr lang="en-US"/>
          </a:p>
        </p:txBody>
      </p:sp>
      <p:sp>
        <p:nvSpPr>
          <p:cNvPr id="847920" name="Text Box 47"/>
          <p:cNvSpPr txBox="1">
            <a:spLocks noChangeArrowheads="1"/>
          </p:cNvSpPr>
          <p:nvPr/>
        </p:nvSpPr>
        <p:spPr bwMode="auto">
          <a:xfrm>
            <a:off x="7164388" y="639763"/>
            <a:ext cx="1943100" cy="711200"/>
          </a:xfrm>
          <a:prstGeom prst="rect">
            <a:avLst/>
          </a:prstGeom>
          <a:solidFill>
            <a:schemeClr val="bg1"/>
          </a:solidFill>
          <a:ln w="9525">
            <a:solidFill>
              <a:srgbClr val="3333FF"/>
            </a:solidFill>
            <a:miter lim="800000"/>
            <a:headEnd/>
            <a:tailEnd/>
          </a:ln>
        </p:spPr>
        <p:txBody>
          <a:bodyPr wrap="none">
            <a:spAutoFit/>
          </a:bodyPr>
          <a:lstStyle/>
          <a:p>
            <a:pPr algn="l"/>
            <a:r>
              <a:rPr lang="en-US" sz="2000" b="1">
                <a:solidFill>
                  <a:srgbClr val="3333FF"/>
                </a:solidFill>
              </a:rPr>
              <a:t>Manufacturing</a:t>
            </a:r>
          </a:p>
          <a:p>
            <a:pPr algn="l"/>
            <a:r>
              <a:rPr lang="en-US" sz="2000" b="1">
                <a:solidFill>
                  <a:srgbClr val="3333FF"/>
                </a:solidFill>
              </a:rPr>
              <a:t>         2.0</a:t>
            </a:r>
          </a:p>
        </p:txBody>
      </p:sp>
      <p:sp>
        <p:nvSpPr>
          <p:cNvPr id="847921" name="Text Box 49"/>
          <p:cNvSpPr txBox="1">
            <a:spLocks noChangeArrowheads="1"/>
          </p:cNvSpPr>
          <p:nvPr/>
        </p:nvSpPr>
        <p:spPr bwMode="auto">
          <a:xfrm>
            <a:off x="7667625" y="3152775"/>
            <a:ext cx="1316038" cy="596900"/>
          </a:xfrm>
          <a:prstGeom prst="rect">
            <a:avLst/>
          </a:prstGeom>
          <a:noFill/>
          <a:ln w="9525">
            <a:solidFill>
              <a:srgbClr val="3333FF"/>
            </a:solidFill>
            <a:miter lim="800000"/>
            <a:headEnd/>
            <a:tailEnd/>
          </a:ln>
          <a:effectLst/>
        </p:spPr>
        <p:txBody>
          <a:bodyPr>
            <a:spAutoFit/>
          </a:bodyPr>
          <a:lstStyle/>
          <a:p>
            <a:pPr algn="ctr">
              <a:lnSpc>
                <a:spcPct val="90000"/>
              </a:lnSpc>
            </a:pPr>
            <a:r>
              <a:rPr lang="en-US" sz="1200" b="1">
                <a:solidFill>
                  <a:srgbClr val="3333FF"/>
                </a:solidFill>
              </a:rPr>
              <a:t>Manufacturing</a:t>
            </a:r>
          </a:p>
          <a:p>
            <a:pPr algn="ctr">
              <a:lnSpc>
                <a:spcPct val="90000"/>
              </a:lnSpc>
            </a:pPr>
            <a:r>
              <a:rPr lang="en-US" sz="1200" b="1">
                <a:solidFill>
                  <a:srgbClr val="3333FF"/>
                </a:solidFill>
              </a:rPr>
              <a:t>Peer Forum</a:t>
            </a:r>
          </a:p>
          <a:p>
            <a:pPr algn="ctr">
              <a:lnSpc>
                <a:spcPct val="90000"/>
              </a:lnSpc>
            </a:pPr>
            <a:r>
              <a:rPr lang="en-US" sz="1200" b="1">
                <a:solidFill>
                  <a:srgbClr val="3333FF"/>
                </a:solidFill>
              </a:rPr>
              <a:t>Launched</a:t>
            </a:r>
          </a:p>
        </p:txBody>
      </p:sp>
      <p:sp>
        <p:nvSpPr>
          <p:cNvPr id="847922" name="Text Box 50"/>
          <p:cNvSpPr txBox="1">
            <a:spLocks noChangeArrowheads="1"/>
          </p:cNvSpPr>
          <p:nvPr/>
        </p:nvSpPr>
        <p:spPr bwMode="auto">
          <a:xfrm>
            <a:off x="7667625" y="2492375"/>
            <a:ext cx="1316038" cy="596900"/>
          </a:xfrm>
          <a:prstGeom prst="rect">
            <a:avLst/>
          </a:prstGeom>
          <a:noFill/>
          <a:ln w="9525">
            <a:solidFill>
              <a:srgbClr val="3333FF"/>
            </a:solidFill>
            <a:miter lim="800000"/>
            <a:headEnd/>
            <a:tailEnd/>
          </a:ln>
          <a:effectLst/>
        </p:spPr>
        <p:txBody>
          <a:bodyPr>
            <a:spAutoFit/>
          </a:bodyPr>
          <a:lstStyle/>
          <a:p>
            <a:pPr algn="ctr">
              <a:lnSpc>
                <a:spcPct val="90000"/>
              </a:lnSpc>
            </a:pPr>
            <a:r>
              <a:rPr lang="en-US" sz="1200" b="1">
                <a:solidFill>
                  <a:srgbClr val="3333FF"/>
                </a:solidFill>
              </a:rPr>
              <a:t>Joins board of </a:t>
            </a:r>
          </a:p>
          <a:p>
            <a:pPr algn="ctr">
              <a:lnSpc>
                <a:spcPct val="90000"/>
              </a:lnSpc>
            </a:pPr>
            <a:r>
              <a:rPr lang="en-US" sz="1200" b="1">
                <a:solidFill>
                  <a:srgbClr val="3333FF"/>
                </a:solidFill>
              </a:rPr>
              <a:t>Manufacturing</a:t>
            </a:r>
          </a:p>
          <a:p>
            <a:pPr algn="ctr">
              <a:lnSpc>
                <a:spcPct val="90000"/>
              </a:lnSpc>
            </a:pPr>
            <a:r>
              <a:rPr lang="en-US" sz="1200" b="1">
                <a:solidFill>
                  <a:srgbClr val="3333FF"/>
                </a:solidFill>
              </a:rPr>
              <a:t>Institute (NAM)</a:t>
            </a:r>
          </a:p>
        </p:txBody>
      </p:sp>
      <p:sp>
        <p:nvSpPr>
          <p:cNvPr id="847923" name="Line 42"/>
          <p:cNvSpPr>
            <a:spLocks noChangeShapeType="1"/>
          </p:cNvSpPr>
          <p:nvPr/>
        </p:nvSpPr>
        <p:spPr bwMode="auto">
          <a:xfrm>
            <a:off x="8604250" y="2276475"/>
            <a:ext cx="0" cy="215900"/>
          </a:xfrm>
          <a:prstGeom prst="line">
            <a:avLst/>
          </a:prstGeom>
          <a:noFill/>
          <a:ln w="25400">
            <a:solidFill>
              <a:schemeClr val="tx2"/>
            </a:solidFill>
            <a:round/>
            <a:headEnd/>
            <a:tailEnd/>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7923"/>
                                        </p:tgtEl>
                                        <p:attrNameLst>
                                          <p:attrName>style.visibility</p:attrName>
                                        </p:attrNameLst>
                                      </p:cBhvr>
                                      <p:to>
                                        <p:strVal val="visible"/>
                                      </p:to>
                                    </p:set>
                                    <p:animEffect transition="in" filter="checkerboard(across)">
                                      <p:cBhvr>
                                        <p:cTn id="7" dur="500"/>
                                        <p:tgtEl>
                                          <p:spTgt spid="8479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47922"/>
                                        </p:tgtEl>
                                        <p:attrNameLst>
                                          <p:attrName>style.visibility</p:attrName>
                                        </p:attrNameLst>
                                      </p:cBhvr>
                                      <p:to>
                                        <p:strVal val="visible"/>
                                      </p:to>
                                    </p:set>
                                    <p:animEffect transition="in" filter="checkerboard(across)">
                                      <p:cBhvr>
                                        <p:cTn id="10" dur="500"/>
                                        <p:tgtEl>
                                          <p:spTgt spid="8479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47921"/>
                                        </p:tgtEl>
                                        <p:attrNameLst>
                                          <p:attrName>style.visibility</p:attrName>
                                        </p:attrNameLst>
                                      </p:cBhvr>
                                      <p:to>
                                        <p:strVal val="visible"/>
                                      </p:to>
                                    </p:set>
                                    <p:animEffect transition="in" filter="checkerboard(across)">
                                      <p:cBhvr>
                                        <p:cTn id="15" dur="500"/>
                                        <p:tgtEl>
                                          <p:spTgt spid="84792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47919"/>
                                        </p:tgtEl>
                                        <p:attrNameLst>
                                          <p:attrName>style.visibility</p:attrName>
                                        </p:attrNameLst>
                                      </p:cBhvr>
                                      <p:to>
                                        <p:strVal val="visible"/>
                                      </p:to>
                                    </p:set>
                                    <p:animEffect transition="in" filter="checkerboard(across)">
                                      <p:cBhvr>
                                        <p:cTn id="20" dur="500"/>
                                        <p:tgtEl>
                                          <p:spTgt spid="84791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47920"/>
                                        </p:tgtEl>
                                        <p:attrNameLst>
                                          <p:attrName>style.visibility</p:attrName>
                                        </p:attrNameLst>
                                      </p:cBhvr>
                                      <p:to>
                                        <p:strVal val="visible"/>
                                      </p:to>
                                    </p:set>
                                    <p:animEffect transition="in" filter="checkerboard(across)">
                                      <p:cBhvr>
                                        <p:cTn id="23" dur="500"/>
                                        <p:tgtEl>
                                          <p:spTgt spid="847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919" grpId="0" animBg="1"/>
      <p:bldP spid="847920" grpId="0" animBg="1"/>
      <p:bldP spid="847921" grpId="0" animBg="1"/>
      <p:bldP spid="847922" grpId="0" animBg="1"/>
      <p:bldP spid="8479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2"/>
          <p:cNvSpPr>
            <a:spLocks noGrp="1"/>
          </p:cNvSpPr>
          <p:nvPr>
            <p:ph type="sldNum" sz="quarter" idx="10"/>
          </p:nvPr>
        </p:nvSpPr>
        <p:spPr/>
        <p:txBody>
          <a:bodyPr/>
          <a:lstStyle/>
          <a:p>
            <a:r>
              <a:rPr lang="en-US"/>
              <a:t> © 2007 AMR Research, Inc.   |   Page </a:t>
            </a:r>
            <a:fld id="{8A2DEC0A-75FF-4DB0-8370-162B10606419}" type="slidenum">
              <a:rPr lang="en-US" sz="1200"/>
              <a:pPr/>
              <a:t>30</a:t>
            </a:fld>
            <a:endParaRPr lang="en-US" sz="1200"/>
          </a:p>
        </p:txBody>
      </p:sp>
      <p:sp>
        <p:nvSpPr>
          <p:cNvPr id="891906" name="Rectangle 2"/>
          <p:cNvSpPr>
            <a:spLocks noGrp="1" noChangeArrowheads="1"/>
          </p:cNvSpPr>
          <p:nvPr>
            <p:ph type="title"/>
          </p:nvPr>
        </p:nvSpPr>
        <p:spPr/>
        <p:txBody>
          <a:bodyPr/>
          <a:lstStyle/>
          <a:p>
            <a:r>
              <a:rPr lang="en-US" sz="2400"/>
              <a:t>…and Somebody Has to Provide the Platform</a:t>
            </a:r>
          </a:p>
        </p:txBody>
      </p:sp>
      <p:grpSp>
        <p:nvGrpSpPr>
          <p:cNvPr id="891907" name="Group 3"/>
          <p:cNvGrpSpPr>
            <a:grpSpLocks/>
          </p:cNvGrpSpPr>
          <p:nvPr/>
        </p:nvGrpSpPr>
        <p:grpSpPr bwMode="auto">
          <a:xfrm>
            <a:off x="481013" y="1355725"/>
            <a:ext cx="8186737" cy="4268788"/>
            <a:chOff x="492" y="661"/>
            <a:chExt cx="5157" cy="2689"/>
          </a:xfrm>
        </p:grpSpPr>
        <p:pic>
          <p:nvPicPr>
            <p:cNvPr id="891908" name="Picture 4" descr="2"/>
            <p:cNvPicPr>
              <a:picLocks noChangeAspect="1" noChangeArrowheads="1"/>
            </p:cNvPicPr>
            <p:nvPr/>
          </p:nvPicPr>
          <p:blipFill>
            <a:blip r:embed="rId3"/>
            <a:srcRect/>
            <a:stretch>
              <a:fillRect/>
            </a:stretch>
          </p:blipFill>
          <p:spPr bwMode="auto">
            <a:xfrm>
              <a:off x="846" y="845"/>
              <a:ext cx="4803" cy="2505"/>
            </a:xfrm>
            <a:prstGeom prst="rect">
              <a:avLst/>
            </a:prstGeom>
            <a:noFill/>
            <a:ln w="9525">
              <a:noFill/>
              <a:miter lim="800000"/>
              <a:headEnd/>
              <a:tailEnd/>
            </a:ln>
          </p:spPr>
        </p:pic>
        <p:sp>
          <p:nvSpPr>
            <p:cNvPr id="891909" name="Text Box 5"/>
            <p:cNvSpPr txBox="1">
              <a:spLocks noChangeArrowheads="1"/>
            </p:cNvSpPr>
            <p:nvPr/>
          </p:nvSpPr>
          <p:spPr bwMode="gray">
            <a:xfrm>
              <a:off x="1584" y="661"/>
              <a:ext cx="630" cy="230"/>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Contract</a:t>
              </a:r>
            </a:p>
            <a:p>
              <a:pPr algn="ctr" eaLnBrk="1" hangingPunct="1"/>
              <a:r>
                <a:rPr lang="en-US" sz="900">
                  <a:latin typeface="Arial Black" pitchFamily="34" charset="0"/>
                </a:rPr>
                <a:t>Manufacturers</a:t>
              </a:r>
            </a:p>
          </p:txBody>
        </p:sp>
        <p:sp>
          <p:nvSpPr>
            <p:cNvPr id="891910" name="Text Box 6"/>
            <p:cNvSpPr txBox="1">
              <a:spLocks noChangeArrowheads="1"/>
            </p:cNvSpPr>
            <p:nvPr/>
          </p:nvSpPr>
          <p:spPr bwMode="gray">
            <a:xfrm>
              <a:off x="492" y="1047"/>
              <a:ext cx="630" cy="230"/>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Component</a:t>
              </a:r>
            </a:p>
            <a:p>
              <a:pPr algn="ctr" eaLnBrk="1" hangingPunct="1"/>
              <a:r>
                <a:rPr lang="en-US" sz="900">
                  <a:latin typeface="Arial Black" pitchFamily="34" charset="0"/>
                </a:rPr>
                <a:t>Manufacturers</a:t>
              </a:r>
            </a:p>
          </p:txBody>
        </p:sp>
        <p:sp>
          <p:nvSpPr>
            <p:cNvPr id="891911" name="Text Box 7"/>
            <p:cNvSpPr txBox="1">
              <a:spLocks noChangeArrowheads="1"/>
            </p:cNvSpPr>
            <p:nvPr/>
          </p:nvSpPr>
          <p:spPr bwMode="auto">
            <a:xfrm>
              <a:off x="2023" y="2038"/>
              <a:ext cx="527" cy="316"/>
            </a:xfrm>
            <a:prstGeom prst="rect">
              <a:avLst/>
            </a:prstGeom>
            <a:noFill/>
            <a:ln w="12700">
              <a:noFill/>
              <a:miter lim="800000"/>
              <a:headEnd/>
              <a:tailEnd/>
            </a:ln>
            <a:effectLst/>
          </p:spPr>
          <p:txBody>
            <a:bodyPr lIns="45720" tIns="46800" rIns="45720" bIns="46800" anchor="ctr">
              <a:spAutoFit/>
            </a:bodyPr>
            <a:lstStyle/>
            <a:p>
              <a:pPr algn="ctr" eaLnBrk="1" hangingPunct="1"/>
              <a:r>
                <a:rPr lang="en-US" sz="900">
                  <a:latin typeface="Arial Black" pitchFamily="34" charset="0"/>
                </a:rPr>
                <a:t>Supply</a:t>
              </a:r>
            </a:p>
            <a:p>
              <a:pPr algn="ctr" eaLnBrk="1" hangingPunct="1"/>
              <a:r>
                <a:rPr lang="en-US" sz="900">
                  <a:latin typeface="Arial Black" pitchFamily="34" charset="0"/>
                </a:rPr>
                <a:t>Network </a:t>
              </a:r>
              <a:br>
                <a:rPr lang="en-US" sz="900">
                  <a:latin typeface="Arial Black" pitchFamily="34" charset="0"/>
                </a:rPr>
              </a:br>
              <a:r>
                <a:rPr lang="en-US" sz="900">
                  <a:latin typeface="Arial Black" pitchFamily="34" charset="0"/>
                </a:rPr>
                <a:t> Operations</a:t>
              </a:r>
            </a:p>
          </p:txBody>
        </p:sp>
        <p:sp>
          <p:nvSpPr>
            <p:cNvPr id="891912" name="Text Box 8"/>
            <p:cNvSpPr txBox="1">
              <a:spLocks noChangeArrowheads="1"/>
            </p:cNvSpPr>
            <p:nvPr/>
          </p:nvSpPr>
          <p:spPr bwMode="auto">
            <a:xfrm>
              <a:off x="3536" y="1329"/>
              <a:ext cx="526" cy="144"/>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Engineering</a:t>
              </a:r>
            </a:p>
          </p:txBody>
        </p:sp>
        <p:sp>
          <p:nvSpPr>
            <p:cNvPr id="891913" name="Freeform 9"/>
            <p:cNvSpPr>
              <a:spLocks/>
            </p:cNvSpPr>
            <p:nvPr/>
          </p:nvSpPr>
          <p:spPr bwMode="gray">
            <a:xfrm>
              <a:off x="2861" y="2032"/>
              <a:ext cx="142" cy="143"/>
            </a:xfrm>
            <a:custGeom>
              <a:avLst/>
              <a:gdLst/>
              <a:ahLst/>
              <a:cxnLst>
                <a:cxn ang="0">
                  <a:pos x="0" y="0"/>
                </a:cxn>
                <a:cxn ang="0">
                  <a:pos x="0" y="123"/>
                </a:cxn>
                <a:cxn ang="0">
                  <a:pos x="62" y="135"/>
                </a:cxn>
                <a:cxn ang="0">
                  <a:pos x="86" y="144"/>
                </a:cxn>
                <a:cxn ang="0">
                  <a:pos x="87" y="162"/>
                </a:cxn>
                <a:cxn ang="0">
                  <a:pos x="150" y="192"/>
                </a:cxn>
                <a:cxn ang="0">
                  <a:pos x="149" y="60"/>
                </a:cxn>
                <a:cxn ang="0">
                  <a:pos x="0" y="0"/>
                </a:cxn>
              </a:cxnLst>
              <a:rect l="0" t="0" r="r" b="b"/>
              <a:pathLst>
                <a:path w="150" h="192">
                  <a:moveTo>
                    <a:pt x="0" y="0"/>
                  </a:moveTo>
                  <a:lnTo>
                    <a:pt x="0" y="123"/>
                  </a:lnTo>
                  <a:cubicBezTo>
                    <a:pt x="84" y="156"/>
                    <a:pt x="26" y="141"/>
                    <a:pt x="62" y="135"/>
                  </a:cubicBezTo>
                  <a:cubicBezTo>
                    <a:pt x="75" y="136"/>
                    <a:pt x="80" y="134"/>
                    <a:pt x="86" y="144"/>
                  </a:cubicBezTo>
                  <a:cubicBezTo>
                    <a:pt x="88" y="154"/>
                    <a:pt x="87" y="148"/>
                    <a:pt x="87" y="162"/>
                  </a:cubicBezTo>
                  <a:lnTo>
                    <a:pt x="150" y="192"/>
                  </a:lnTo>
                  <a:lnTo>
                    <a:pt x="149" y="60"/>
                  </a:lnTo>
                  <a:lnTo>
                    <a:pt x="0" y="0"/>
                  </a:lnTo>
                  <a:close/>
                </a:path>
              </a:pathLst>
            </a:custGeom>
            <a:solidFill>
              <a:schemeClr val="bg1"/>
            </a:solidFill>
            <a:ln w="12700" cap="flat" cmpd="sng">
              <a:noFill/>
              <a:prstDash val="solid"/>
              <a:round/>
              <a:headEnd type="none" w="med" len="med"/>
              <a:tailEnd type="none" w="med" len="med"/>
            </a:ln>
            <a:effectLst/>
          </p:spPr>
          <p:txBody>
            <a:bodyPr lIns="90000" tIns="46800" rIns="90000" bIns="46800" anchor="ctr"/>
            <a:lstStyle/>
            <a:p>
              <a:endParaRPr lang="en-US"/>
            </a:p>
          </p:txBody>
        </p:sp>
        <p:sp>
          <p:nvSpPr>
            <p:cNvPr id="891914" name="Text Box 10"/>
            <p:cNvSpPr txBox="1">
              <a:spLocks noChangeArrowheads="1"/>
            </p:cNvSpPr>
            <p:nvPr/>
          </p:nvSpPr>
          <p:spPr bwMode="auto">
            <a:xfrm>
              <a:off x="2571" y="2361"/>
              <a:ext cx="454" cy="230"/>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Sales/</a:t>
              </a:r>
            </a:p>
            <a:p>
              <a:pPr algn="ctr" eaLnBrk="1" hangingPunct="1"/>
              <a:r>
                <a:rPr lang="en-US" sz="900">
                  <a:latin typeface="Arial Black" pitchFamily="34" charset="0"/>
                </a:rPr>
                <a:t>Marketing</a:t>
              </a:r>
            </a:p>
          </p:txBody>
        </p:sp>
        <p:sp>
          <p:nvSpPr>
            <p:cNvPr id="891915" name="Freeform 11"/>
            <p:cNvSpPr>
              <a:spLocks/>
            </p:cNvSpPr>
            <p:nvPr/>
          </p:nvSpPr>
          <p:spPr bwMode="gray">
            <a:xfrm rot="2643954">
              <a:off x="2849" y="2091"/>
              <a:ext cx="169" cy="42"/>
            </a:xfrm>
            <a:custGeom>
              <a:avLst/>
              <a:gdLst/>
              <a:ahLst/>
              <a:cxnLst>
                <a:cxn ang="0">
                  <a:pos x="0" y="41"/>
                </a:cxn>
                <a:cxn ang="0">
                  <a:pos x="27" y="11"/>
                </a:cxn>
                <a:cxn ang="0">
                  <a:pos x="39" y="44"/>
                </a:cxn>
                <a:cxn ang="0">
                  <a:pos x="76" y="8"/>
                </a:cxn>
                <a:cxn ang="0">
                  <a:pos x="81" y="30"/>
                </a:cxn>
                <a:cxn ang="0">
                  <a:pos x="123" y="0"/>
                </a:cxn>
                <a:cxn ang="0">
                  <a:pos x="135" y="24"/>
                </a:cxn>
                <a:cxn ang="0">
                  <a:pos x="150" y="2"/>
                </a:cxn>
              </a:cxnLst>
              <a:rect l="0" t="0" r="r" b="b"/>
              <a:pathLst>
                <a:path w="150" h="44">
                  <a:moveTo>
                    <a:pt x="0" y="41"/>
                  </a:moveTo>
                  <a:lnTo>
                    <a:pt x="27" y="11"/>
                  </a:lnTo>
                  <a:lnTo>
                    <a:pt x="39" y="44"/>
                  </a:lnTo>
                  <a:lnTo>
                    <a:pt x="76" y="8"/>
                  </a:lnTo>
                  <a:lnTo>
                    <a:pt x="81" y="30"/>
                  </a:lnTo>
                  <a:lnTo>
                    <a:pt x="123" y="0"/>
                  </a:lnTo>
                  <a:lnTo>
                    <a:pt x="135" y="24"/>
                  </a:lnTo>
                  <a:lnTo>
                    <a:pt x="150" y="2"/>
                  </a:lnTo>
                </a:path>
              </a:pathLst>
            </a:custGeom>
            <a:noFill/>
            <a:ln w="12700" cap="flat" cmpd="sng">
              <a:solidFill>
                <a:srgbClr val="FF0000"/>
              </a:solidFill>
              <a:prstDash val="solid"/>
              <a:round/>
              <a:headEnd type="none" w="med" len="med"/>
              <a:tailEnd type="none" w="med" len="med"/>
            </a:ln>
            <a:effectLst/>
          </p:spPr>
          <p:txBody>
            <a:bodyPr lIns="90000" tIns="46800" rIns="90000" bIns="46800" anchor="ctr"/>
            <a:lstStyle/>
            <a:p>
              <a:endParaRPr lang="en-US"/>
            </a:p>
          </p:txBody>
        </p:sp>
        <p:sp>
          <p:nvSpPr>
            <p:cNvPr id="891916" name="Freeform 12"/>
            <p:cNvSpPr>
              <a:spLocks/>
            </p:cNvSpPr>
            <p:nvPr/>
          </p:nvSpPr>
          <p:spPr bwMode="auto">
            <a:xfrm>
              <a:off x="2860" y="2031"/>
              <a:ext cx="145" cy="143"/>
            </a:xfrm>
            <a:custGeom>
              <a:avLst/>
              <a:gdLst/>
              <a:ahLst/>
              <a:cxnLst>
                <a:cxn ang="0">
                  <a:pos x="0" y="0"/>
                </a:cxn>
                <a:cxn ang="0">
                  <a:pos x="5" y="125"/>
                </a:cxn>
                <a:cxn ang="0">
                  <a:pos x="150" y="176"/>
                </a:cxn>
                <a:cxn ang="0">
                  <a:pos x="149" y="67"/>
                </a:cxn>
                <a:cxn ang="0">
                  <a:pos x="0" y="0"/>
                </a:cxn>
              </a:cxnLst>
              <a:rect l="0" t="0" r="r" b="b"/>
              <a:pathLst>
                <a:path w="150" h="187">
                  <a:moveTo>
                    <a:pt x="0" y="0"/>
                  </a:moveTo>
                  <a:lnTo>
                    <a:pt x="5" y="125"/>
                  </a:lnTo>
                  <a:cubicBezTo>
                    <a:pt x="128" y="152"/>
                    <a:pt x="126" y="187"/>
                    <a:pt x="150" y="176"/>
                  </a:cubicBezTo>
                  <a:lnTo>
                    <a:pt x="149" y="67"/>
                  </a:lnTo>
                  <a:lnTo>
                    <a:pt x="0" y="0"/>
                  </a:lnTo>
                  <a:close/>
                </a:path>
              </a:pathLst>
            </a:custGeom>
            <a:solidFill>
              <a:schemeClr val="bg1"/>
            </a:solidFill>
            <a:ln w="9525" cap="flat" cmpd="sng">
              <a:noFill/>
              <a:prstDash val="solid"/>
              <a:round/>
              <a:headEnd/>
              <a:tailEnd/>
            </a:ln>
            <a:effectLst/>
          </p:spPr>
          <p:txBody>
            <a:bodyPr/>
            <a:lstStyle/>
            <a:p>
              <a:endParaRPr lang="en-US"/>
            </a:p>
          </p:txBody>
        </p:sp>
        <p:sp>
          <p:nvSpPr>
            <p:cNvPr id="891917" name="Text Box 13"/>
            <p:cNvSpPr txBox="1">
              <a:spLocks noChangeArrowheads="1"/>
            </p:cNvSpPr>
            <p:nvPr/>
          </p:nvSpPr>
          <p:spPr bwMode="auto">
            <a:xfrm>
              <a:off x="3231" y="1974"/>
              <a:ext cx="371" cy="230"/>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HQ/</a:t>
              </a:r>
            </a:p>
            <a:p>
              <a:pPr algn="ctr" eaLnBrk="1" hangingPunct="1"/>
              <a:r>
                <a:rPr lang="en-US" sz="900">
                  <a:latin typeface="Arial Black" pitchFamily="34" charset="0"/>
                </a:rPr>
                <a:t>Finance</a:t>
              </a:r>
            </a:p>
          </p:txBody>
        </p:sp>
        <p:sp>
          <p:nvSpPr>
            <p:cNvPr id="891918" name="Text Box 14"/>
            <p:cNvSpPr txBox="1">
              <a:spLocks noChangeArrowheads="1"/>
            </p:cNvSpPr>
            <p:nvPr/>
          </p:nvSpPr>
          <p:spPr bwMode="auto">
            <a:xfrm>
              <a:off x="4205" y="1617"/>
              <a:ext cx="490" cy="230"/>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Service</a:t>
              </a:r>
            </a:p>
            <a:p>
              <a:pPr algn="ctr" eaLnBrk="1" hangingPunct="1"/>
              <a:r>
                <a:rPr lang="en-US" sz="900">
                  <a:latin typeface="Arial Black" pitchFamily="34" charset="0"/>
                </a:rPr>
                <a:t>Operations</a:t>
              </a:r>
            </a:p>
          </p:txBody>
        </p:sp>
        <p:sp>
          <p:nvSpPr>
            <p:cNvPr id="891919" name="Freeform 15"/>
            <p:cNvSpPr>
              <a:spLocks/>
            </p:cNvSpPr>
            <p:nvPr/>
          </p:nvSpPr>
          <p:spPr bwMode="gray">
            <a:xfrm>
              <a:off x="3883" y="1687"/>
              <a:ext cx="125" cy="122"/>
            </a:xfrm>
            <a:custGeom>
              <a:avLst/>
              <a:gdLst/>
              <a:ahLst/>
              <a:cxnLst>
                <a:cxn ang="0">
                  <a:pos x="0" y="0"/>
                </a:cxn>
                <a:cxn ang="0">
                  <a:pos x="0" y="110"/>
                </a:cxn>
                <a:cxn ang="0">
                  <a:pos x="38" y="125"/>
                </a:cxn>
                <a:cxn ang="0">
                  <a:pos x="60" y="116"/>
                </a:cxn>
                <a:cxn ang="0">
                  <a:pos x="96" y="138"/>
                </a:cxn>
                <a:cxn ang="0">
                  <a:pos x="125" y="159"/>
                </a:cxn>
                <a:cxn ang="0">
                  <a:pos x="126" y="57"/>
                </a:cxn>
                <a:cxn ang="0">
                  <a:pos x="0" y="0"/>
                </a:cxn>
              </a:cxnLst>
              <a:rect l="0" t="0" r="r" b="b"/>
              <a:pathLst>
                <a:path w="126" h="159">
                  <a:moveTo>
                    <a:pt x="0" y="0"/>
                  </a:moveTo>
                  <a:lnTo>
                    <a:pt x="0" y="110"/>
                  </a:lnTo>
                  <a:lnTo>
                    <a:pt x="38" y="125"/>
                  </a:lnTo>
                  <a:lnTo>
                    <a:pt x="60" y="116"/>
                  </a:lnTo>
                  <a:lnTo>
                    <a:pt x="96" y="138"/>
                  </a:lnTo>
                  <a:lnTo>
                    <a:pt x="125" y="159"/>
                  </a:lnTo>
                  <a:lnTo>
                    <a:pt x="126" y="57"/>
                  </a:lnTo>
                  <a:lnTo>
                    <a:pt x="0" y="0"/>
                  </a:lnTo>
                  <a:close/>
                </a:path>
              </a:pathLst>
            </a:custGeom>
            <a:solidFill>
              <a:schemeClr val="bg1"/>
            </a:solidFill>
            <a:ln w="12700" cap="flat" cmpd="sng">
              <a:noFill/>
              <a:prstDash val="solid"/>
              <a:round/>
              <a:headEnd type="none" w="med" len="med"/>
              <a:tailEnd type="none" w="med" len="med"/>
            </a:ln>
            <a:effectLst/>
          </p:spPr>
          <p:txBody>
            <a:bodyPr lIns="90000" tIns="46800" rIns="90000" bIns="46800" anchor="ctr"/>
            <a:lstStyle/>
            <a:p>
              <a:endParaRPr lang="en-US"/>
            </a:p>
          </p:txBody>
        </p:sp>
        <p:sp>
          <p:nvSpPr>
            <p:cNvPr id="891920" name="Freeform 16"/>
            <p:cNvSpPr>
              <a:spLocks/>
            </p:cNvSpPr>
            <p:nvPr/>
          </p:nvSpPr>
          <p:spPr bwMode="gray">
            <a:xfrm rot="2930818">
              <a:off x="3900" y="1739"/>
              <a:ext cx="102" cy="36"/>
            </a:xfrm>
            <a:custGeom>
              <a:avLst/>
              <a:gdLst/>
              <a:ahLst/>
              <a:cxnLst>
                <a:cxn ang="0">
                  <a:pos x="0" y="41"/>
                </a:cxn>
                <a:cxn ang="0">
                  <a:pos x="27" y="11"/>
                </a:cxn>
                <a:cxn ang="0">
                  <a:pos x="39" y="44"/>
                </a:cxn>
                <a:cxn ang="0">
                  <a:pos x="76" y="8"/>
                </a:cxn>
                <a:cxn ang="0">
                  <a:pos x="81" y="30"/>
                </a:cxn>
                <a:cxn ang="0">
                  <a:pos x="123" y="0"/>
                </a:cxn>
                <a:cxn ang="0">
                  <a:pos x="135" y="24"/>
                </a:cxn>
                <a:cxn ang="0">
                  <a:pos x="150" y="2"/>
                </a:cxn>
              </a:cxnLst>
              <a:rect l="0" t="0" r="r" b="b"/>
              <a:pathLst>
                <a:path w="150" h="44">
                  <a:moveTo>
                    <a:pt x="0" y="41"/>
                  </a:moveTo>
                  <a:lnTo>
                    <a:pt x="27" y="11"/>
                  </a:lnTo>
                  <a:lnTo>
                    <a:pt x="39" y="44"/>
                  </a:lnTo>
                  <a:lnTo>
                    <a:pt x="76" y="8"/>
                  </a:lnTo>
                  <a:lnTo>
                    <a:pt x="81" y="30"/>
                  </a:lnTo>
                  <a:lnTo>
                    <a:pt x="123" y="0"/>
                  </a:lnTo>
                  <a:lnTo>
                    <a:pt x="135" y="24"/>
                  </a:lnTo>
                  <a:lnTo>
                    <a:pt x="150" y="2"/>
                  </a:lnTo>
                </a:path>
              </a:pathLst>
            </a:custGeom>
            <a:noFill/>
            <a:ln w="12700" cap="flat" cmpd="sng">
              <a:solidFill>
                <a:srgbClr val="FF0000"/>
              </a:solidFill>
              <a:prstDash val="solid"/>
              <a:round/>
              <a:headEnd type="none" w="med" len="med"/>
              <a:tailEnd type="none" w="med" len="med"/>
            </a:ln>
            <a:effectLst/>
          </p:spPr>
          <p:txBody>
            <a:bodyPr lIns="90000" tIns="46800" rIns="90000" bIns="46800" anchor="ctr"/>
            <a:lstStyle/>
            <a:p>
              <a:endParaRPr lang="en-US"/>
            </a:p>
          </p:txBody>
        </p:sp>
        <p:sp>
          <p:nvSpPr>
            <p:cNvPr id="891921" name="Freeform 17"/>
            <p:cNvSpPr>
              <a:spLocks/>
            </p:cNvSpPr>
            <p:nvPr/>
          </p:nvSpPr>
          <p:spPr bwMode="auto">
            <a:xfrm>
              <a:off x="3883" y="1687"/>
              <a:ext cx="127" cy="131"/>
            </a:xfrm>
            <a:custGeom>
              <a:avLst/>
              <a:gdLst/>
              <a:ahLst/>
              <a:cxnLst>
                <a:cxn ang="0">
                  <a:pos x="9" y="0"/>
                </a:cxn>
                <a:cxn ang="0">
                  <a:pos x="0" y="102"/>
                </a:cxn>
                <a:cxn ang="0">
                  <a:pos x="130" y="165"/>
                </a:cxn>
                <a:cxn ang="0">
                  <a:pos x="126" y="57"/>
                </a:cxn>
                <a:cxn ang="0">
                  <a:pos x="9" y="0"/>
                </a:cxn>
              </a:cxnLst>
              <a:rect l="0" t="0" r="r" b="b"/>
              <a:pathLst>
                <a:path w="130" h="170">
                  <a:moveTo>
                    <a:pt x="9" y="0"/>
                  </a:moveTo>
                  <a:cubicBezTo>
                    <a:pt x="3" y="38"/>
                    <a:pt x="0" y="54"/>
                    <a:pt x="0" y="102"/>
                  </a:cubicBezTo>
                  <a:cubicBezTo>
                    <a:pt x="99" y="108"/>
                    <a:pt x="111" y="170"/>
                    <a:pt x="130" y="165"/>
                  </a:cubicBezTo>
                  <a:lnTo>
                    <a:pt x="126" y="57"/>
                  </a:lnTo>
                  <a:lnTo>
                    <a:pt x="9" y="0"/>
                  </a:lnTo>
                  <a:close/>
                </a:path>
              </a:pathLst>
            </a:custGeom>
            <a:solidFill>
              <a:schemeClr val="bg1"/>
            </a:solidFill>
            <a:ln w="9525" cap="flat" cmpd="sng">
              <a:noFill/>
              <a:prstDash val="solid"/>
              <a:round/>
              <a:headEnd/>
              <a:tailEnd/>
            </a:ln>
            <a:effectLst/>
          </p:spPr>
          <p:txBody>
            <a:bodyPr/>
            <a:lstStyle/>
            <a:p>
              <a:endParaRPr lang="en-US"/>
            </a:p>
          </p:txBody>
        </p:sp>
        <p:sp>
          <p:nvSpPr>
            <p:cNvPr id="891922" name="Line 18"/>
            <p:cNvSpPr>
              <a:spLocks noChangeShapeType="1"/>
            </p:cNvSpPr>
            <p:nvPr/>
          </p:nvSpPr>
          <p:spPr bwMode="gray">
            <a:xfrm flipV="1">
              <a:off x="1811" y="1477"/>
              <a:ext cx="123" cy="3"/>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3" name="Line 19"/>
            <p:cNvSpPr>
              <a:spLocks noChangeShapeType="1"/>
            </p:cNvSpPr>
            <p:nvPr/>
          </p:nvSpPr>
          <p:spPr bwMode="gray">
            <a:xfrm flipH="1">
              <a:off x="2177" y="1334"/>
              <a:ext cx="24" cy="82"/>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4" name="Line 20"/>
            <p:cNvSpPr>
              <a:spLocks noChangeShapeType="1"/>
            </p:cNvSpPr>
            <p:nvPr/>
          </p:nvSpPr>
          <p:spPr bwMode="gray">
            <a:xfrm>
              <a:off x="1674" y="1058"/>
              <a:ext cx="358" cy="160"/>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5" name="Line 21"/>
            <p:cNvSpPr>
              <a:spLocks noChangeShapeType="1"/>
            </p:cNvSpPr>
            <p:nvPr/>
          </p:nvSpPr>
          <p:spPr bwMode="gray">
            <a:xfrm>
              <a:off x="1653" y="1066"/>
              <a:ext cx="15" cy="363"/>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6" name="Line 22"/>
            <p:cNvSpPr>
              <a:spLocks noChangeShapeType="1"/>
            </p:cNvSpPr>
            <p:nvPr/>
          </p:nvSpPr>
          <p:spPr bwMode="gray">
            <a:xfrm>
              <a:off x="1328" y="1073"/>
              <a:ext cx="671" cy="166"/>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7" name="Line 23"/>
            <p:cNvSpPr>
              <a:spLocks noChangeShapeType="1"/>
            </p:cNvSpPr>
            <p:nvPr/>
          </p:nvSpPr>
          <p:spPr bwMode="gray">
            <a:xfrm>
              <a:off x="1312" y="1079"/>
              <a:ext cx="334" cy="356"/>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8" name="Line 24"/>
            <p:cNvSpPr>
              <a:spLocks noChangeShapeType="1"/>
            </p:cNvSpPr>
            <p:nvPr/>
          </p:nvSpPr>
          <p:spPr bwMode="gray">
            <a:xfrm>
              <a:off x="1227" y="1244"/>
              <a:ext cx="741" cy="19"/>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29" name="Line 25"/>
            <p:cNvSpPr>
              <a:spLocks noChangeShapeType="1"/>
            </p:cNvSpPr>
            <p:nvPr/>
          </p:nvSpPr>
          <p:spPr bwMode="gray">
            <a:xfrm>
              <a:off x="1205" y="1255"/>
              <a:ext cx="428" cy="198"/>
            </a:xfrm>
            <a:prstGeom prst="line">
              <a:avLst/>
            </a:prstGeom>
            <a:noFill/>
            <a:ln w="12700">
              <a:solidFill>
                <a:schemeClr val="bg2"/>
              </a:solidFill>
              <a:round/>
              <a:headEnd/>
              <a:tailEnd type="triangle" w="med" len="med"/>
            </a:ln>
            <a:effectLst/>
          </p:spPr>
          <p:txBody>
            <a:bodyPr lIns="90000" tIns="46800" rIns="90000" bIns="46800" anchor="ctr">
              <a:spAutoFit/>
            </a:bodyPr>
            <a:lstStyle/>
            <a:p>
              <a:endParaRPr lang="en-US"/>
            </a:p>
          </p:txBody>
        </p:sp>
        <p:sp>
          <p:nvSpPr>
            <p:cNvPr id="891930" name="Text Box 26"/>
            <p:cNvSpPr txBox="1">
              <a:spLocks noChangeArrowheads="1"/>
            </p:cNvSpPr>
            <p:nvPr/>
          </p:nvSpPr>
          <p:spPr bwMode="gray">
            <a:xfrm>
              <a:off x="738" y="742"/>
              <a:ext cx="625" cy="230"/>
            </a:xfrm>
            <a:prstGeom prst="rect">
              <a:avLst/>
            </a:prstGeom>
            <a:noFill/>
            <a:ln w="12700">
              <a:noFill/>
              <a:miter lim="800000"/>
              <a:headEnd/>
              <a:tailEnd/>
            </a:ln>
            <a:effectLst/>
          </p:spPr>
          <p:txBody>
            <a:bodyPr wrap="none" lIns="45720" tIns="46800" rIns="45720" bIns="46800" anchor="ctr">
              <a:spAutoFit/>
            </a:bodyPr>
            <a:lstStyle/>
            <a:p>
              <a:pPr algn="ctr" eaLnBrk="1" hangingPunct="1"/>
              <a:r>
                <a:rPr lang="en-US" sz="900">
                  <a:latin typeface="Arial Black" pitchFamily="34" charset="0"/>
                </a:rPr>
                <a:t>In-House</a:t>
              </a:r>
            </a:p>
            <a:p>
              <a:pPr algn="ctr" eaLnBrk="1" hangingPunct="1"/>
              <a:r>
                <a:rPr lang="en-US" sz="900">
                  <a:latin typeface="Arial Black" pitchFamily="34" charset="0"/>
                </a:rPr>
                <a:t>Manufacturing</a:t>
              </a:r>
            </a:p>
          </p:txBody>
        </p:sp>
        <p:pic>
          <p:nvPicPr>
            <p:cNvPr id="891931" name="Picture 27" descr="r3"/>
            <p:cNvPicPr>
              <a:picLocks noChangeAspect="1" noChangeArrowheads="1"/>
            </p:cNvPicPr>
            <p:nvPr/>
          </p:nvPicPr>
          <p:blipFill>
            <a:blip r:embed="rId4"/>
            <a:srcRect/>
            <a:stretch>
              <a:fillRect/>
            </a:stretch>
          </p:blipFill>
          <p:spPr bwMode="auto">
            <a:xfrm>
              <a:off x="3971" y="1994"/>
              <a:ext cx="570" cy="249"/>
            </a:xfrm>
            <a:prstGeom prst="rect">
              <a:avLst/>
            </a:prstGeom>
            <a:noFill/>
          </p:spPr>
        </p:pic>
        <p:pic>
          <p:nvPicPr>
            <p:cNvPr id="891932" name="Picture 28" descr="r3"/>
            <p:cNvPicPr>
              <a:picLocks noChangeAspect="1" noChangeArrowheads="1"/>
            </p:cNvPicPr>
            <p:nvPr/>
          </p:nvPicPr>
          <p:blipFill>
            <a:blip r:embed="rId4"/>
            <a:srcRect/>
            <a:stretch>
              <a:fillRect/>
            </a:stretch>
          </p:blipFill>
          <p:spPr bwMode="auto">
            <a:xfrm>
              <a:off x="2971" y="2302"/>
              <a:ext cx="570" cy="249"/>
            </a:xfrm>
            <a:prstGeom prst="rect">
              <a:avLst/>
            </a:prstGeom>
            <a:noFill/>
          </p:spPr>
        </p:pic>
        <p:pic>
          <p:nvPicPr>
            <p:cNvPr id="891933" name="Picture 29" descr="r3"/>
            <p:cNvPicPr>
              <a:picLocks noChangeAspect="1" noChangeArrowheads="1"/>
            </p:cNvPicPr>
            <p:nvPr/>
          </p:nvPicPr>
          <p:blipFill>
            <a:blip r:embed="rId4"/>
            <a:srcRect/>
            <a:stretch>
              <a:fillRect/>
            </a:stretch>
          </p:blipFill>
          <p:spPr bwMode="auto">
            <a:xfrm>
              <a:off x="2244" y="1519"/>
              <a:ext cx="570" cy="249"/>
            </a:xfrm>
            <a:prstGeom prst="rect">
              <a:avLst/>
            </a:prstGeom>
            <a:noFill/>
          </p:spPr>
        </p:pic>
        <p:pic>
          <p:nvPicPr>
            <p:cNvPr id="891934" name="Picture 30" descr="r3"/>
            <p:cNvPicPr>
              <a:picLocks noChangeAspect="1" noChangeArrowheads="1"/>
            </p:cNvPicPr>
            <p:nvPr/>
          </p:nvPicPr>
          <p:blipFill>
            <a:blip r:embed="rId4"/>
            <a:srcRect/>
            <a:stretch>
              <a:fillRect/>
            </a:stretch>
          </p:blipFill>
          <p:spPr bwMode="auto">
            <a:xfrm rot="-25285236">
              <a:off x="2600" y="1632"/>
              <a:ext cx="434" cy="326"/>
            </a:xfrm>
            <a:prstGeom prst="rect">
              <a:avLst/>
            </a:prstGeom>
            <a:noFill/>
          </p:spPr>
        </p:pic>
        <p:pic>
          <p:nvPicPr>
            <p:cNvPr id="891935" name="Picture 31" descr="r3"/>
            <p:cNvPicPr>
              <a:picLocks noChangeAspect="1" noChangeArrowheads="1"/>
            </p:cNvPicPr>
            <p:nvPr/>
          </p:nvPicPr>
          <p:blipFill>
            <a:blip r:embed="rId4"/>
            <a:srcRect/>
            <a:stretch>
              <a:fillRect/>
            </a:stretch>
          </p:blipFill>
          <p:spPr bwMode="auto">
            <a:xfrm rot="-44630607">
              <a:off x="2509" y="1787"/>
              <a:ext cx="1147" cy="297"/>
            </a:xfrm>
            <a:prstGeom prst="rect">
              <a:avLst/>
            </a:prstGeom>
            <a:noFill/>
          </p:spPr>
        </p:pic>
      </p:grpSp>
      <p:grpSp>
        <p:nvGrpSpPr>
          <p:cNvPr id="891936" name="Group 32"/>
          <p:cNvGrpSpPr>
            <a:grpSpLocks/>
          </p:cNvGrpSpPr>
          <p:nvPr/>
        </p:nvGrpSpPr>
        <p:grpSpPr bwMode="auto">
          <a:xfrm>
            <a:off x="3114675" y="5484813"/>
            <a:ext cx="2808288" cy="1049337"/>
            <a:chOff x="1962" y="3455"/>
            <a:chExt cx="1769" cy="661"/>
          </a:xfrm>
        </p:grpSpPr>
        <p:pic>
          <p:nvPicPr>
            <p:cNvPr id="891937" name="Picture 33" descr="3"/>
            <p:cNvPicPr>
              <a:picLocks noChangeAspect="1" noChangeArrowheads="1"/>
            </p:cNvPicPr>
            <p:nvPr/>
          </p:nvPicPr>
          <p:blipFill>
            <a:blip r:embed="rId5" cstate="print"/>
            <a:srcRect/>
            <a:stretch>
              <a:fillRect/>
            </a:stretch>
          </p:blipFill>
          <p:spPr bwMode="auto">
            <a:xfrm>
              <a:off x="1962" y="3455"/>
              <a:ext cx="472" cy="661"/>
            </a:xfrm>
            <a:prstGeom prst="rect">
              <a:avLst/>
            </a:prstGeom>
            <a:noFill/>
          </p:spPr>
        </p:pic>
        <p:sp>
          <p:nvSpPr>
            <p:cNvPr id="891938" name="Text Box 34"/>
            <p:cNvSpPr txBox="1">
              <a:spLocks noChangeArrowheads="1"/>
            </p:cNvSpPr>
            <p:nvPr/>
          </p:nvSpPr>
          <p:spPr bwMode="auto">
            <a:xfrm>
              <a:off x="2476" y="3526"/>
              <a:ext cx="1255" cy="366"/>
            </a:xfrm>
            <a:prstGeom prst="rect">
              <a:avLst/>
            </a:prstGeom>
            <a:noFill/>
            <a:ln w="12700" algn="ctr">
              <a:noFill/>
              <a:miter lim="800000"/>
              <a:headEnd/>
              <a:tailEnd/>
            </a:ln>
            <a:effectLst/>
          </p:spPr>
          <p:txBody>
            <a:bodyPr lIns="90000" tIns="46800" rIns="90000" bIns="46800">
              <a:spAutoFit/>
            </a:bodyPr>
            <a:lstStyle/>
            <a:p>
              <a:pPr algn="l" eaLnBrk="1" hangingPunct="1"/>
              <a:r>
                <a:rPr lang="en-US" sz="1600" b="1">
                  <a:solidFill>
                    <a:schemeClr val="hlink"/>
                  </a:solidFill>
                </a:rPr>
                <a:t>Operations Intelligence</a:t>
              </a:r>
            </a:p>
          </p:txBody>
        </p:sp>
      </p:grpSp>
      <p:grpSp>
        <p:nvGrpSpPr>
          <p:cNvPr id="891939" name="Group 35"/>
          <p:cNvGrpSpPr>
            <a:grpSpLocks/>
          </p:cNvGrpSpPr>
          <p:nvPr/>
        </p:nvGrpSpPr>
        <p:grpSpPr bwMode="auto">
          <a:xfrm>
            <a:off x="6354763" y="1466850"/>
            <a:ext cx="2789237" cy="1035050"/>
            <a:chOff x="4003" y="924"/>
            <a:chExt cx="1757" cy="652"/>
          </a:xfrm>
        </p:grpSpPr>
        <p:pic>
          <p:nvPicPr>
            <p:cNvPr id="891940" name="Picture 36" descr="3"/>
            <p:cNvPicPr>
              <a:picLocks noChangeAspect="1" noChangeArrowheads="1"/>
            </p:cNvPicPr>
            <p:nvPr/>
          </p:nvPicPr>
          <p:blipFill>
            <a:blip r:embed="rId6" cstate="print"/>
            <a:srcRect/>
            <a:stretch>
              <a:fillRect/>
            </a:stretch>
          </p:blipFill>
          <p:spPr bwMode="auto">
            <a:xfrm>
              <a:off x="4003" y="941"/>
              <a:ext cx="464" cy="635"/>
            </a:xfrm>
            <a:prstGeom prst="rect">
              <a:avLst/>
            </a:prstGeom>
            <a:noFill/>
          </p:spPr>
        </p:pic>
        <p:sp>
          <p:nvSpPr>
            <p:cNvPr id="891941" name="Text Box 37"/>
            <p:cNvSpPr txBox="1">
              <a:spLocks noChangeArrowheads="1"/>
            </p:cNvSpPr>
            <p:nvPr/>
          </p:nvSpPr>
          <p:spPr bwMode="auto">
            <a:xfrm>
              <a:off x="4505" y="924"/>
              <a:ext cx="1255" cy="520"/>
            </a:xfrm>
            <a:prstGeom prst="rect">
              <a:avLst/>
            </a:prstGeom>
            <a:noFill/>
            <a:ln w="12700" algn="ctr">
              <a:noFill/>
              <a:miter lim="800000"/>
              <a:headEnd/>
              <a:tailEnd/>
            </a:ln>
            <a:effectLst/>
          </p:spPr>
          <p:txBody>
            <a:bodyPr lIns="90000" tIns="46800" rIns="90000" bIns="46800">
              <a:spAutoFit/>
            </a:bodyPr>
            <a:lstStyle/>
            <a:p>
              <a:pPr algn="l" eaLnBrk="1" hangingPunct="1"/>
              <a:r>
                <a:rPr lang="en-US" sz="1600" b="1">
                  <a:solidFill>
                    <a:schemeClr val="hlink"/>
                  </a:solidFill>
                </a:rPr>
                <a:t>Operations Event/Activity Monitoring</a:t>
              </a:r>
            </a:p>
          </p:txBody>
        </p:sp>
      </p:grpSp>
      <p:grpSp>
        <p:nvGrpSpPr>
          <p:cNvPr id="891942" name="Group 38"/>
          <p:cNvGrpSpPr>
            <a:grpSpLocks/>
          </p:cNvGrpSpPr>
          <p:nvPr/>
        </p:nvGrpSpPr>
        <p:grpSpPr bwMode="auto">
          <a:xfrm>
            <a:off x="296863" y="4079875"/>
            <a:ext cx="3011487" cy="1054100"/>
            <a:chOff x="187" y="2570"/>
            <a:chExt cx="1897" cy="664"/>
          </a:xfrm>
        </p:grpSpPr>
        <p:pic>
          <p:nvPicPr>
            <p:cNvPr id="891943" name="Picture 39" descr="3"/>
            <p:cNvPicPr>
              <a:picLocks noChangeAspect="1" noChangeArrowheads="1"/>
            </p:cNvPicPr>
            <p:nvPr/>
          </p:nvPicPr>
          <p:blipFill>
            <a:blip r:embed="rId7"/>
            <a:srcRect/>
            <a:stretch>
              <a:fillRect/>
            </a:stretch>
          </p:blipFill>
          <p:spPr bwMode="auto">
            <a:xfrm>
              <a:off x="187" y="2570"/>
              <a:ext cx="460" cy="664"/>
            </a:xfrm>
            <a:prstGeom prst="rect">
              <a:avLst/>
            </a:prstGeom>
            <a:noFill/>
          </p:spPr>
        </p:pic>
        <p:sp>
          <p:nvSpPr>
            <p:cNvPr id="891944" name="Text Box 40"/>
            <p:cNvSpPr txBox="1">
              <a:spLocks noChangeArrowheads="1"/>
            </p:cNvSpPr>
            <p:nvPr/>
          </p:nvSpPr>
          <p:spPr bwMode="auto">
            <a:xfrm>
              <a:off x="683" y="2619"/>
              <a:ext cx="1401" cy="366"/>
            </a:xfrm>
            <a:prstGeom prst="rect">
              <a:avLst/>
            </a:prstGeom>
            <a:noFill/>
            <a:ln w="12700" algn="ctr">
              <a:noFill/>
              <a:miter lim="800000"/>
              <a:headEnd/>
              <a:tailEnd/>
            </a:ln>
            <a:effectLst/>
          </p:spPr>
          <p:txBody>
            <a:bodyPr lIns="90000" tIns="46800" rIns="90000" bIns="46800">
              <a:spAutoFit/>
            </a:bodyPr>
            <a:lstStyle/>
            <a:p>
              <a:pPr algn="l" eaLnBrk="1" hangingPunct="1"/>
              <a:r>
                <a:rPr lang="en-US" sz="1600" b="1">
                  <a:solidFill>
                    <a:schemeClr val="hlink"/>
                  </a:solidFill>
                </a:rPr>
                <a:t>Operations Process Management (OPM)</a:t>
              </a:r>
            </a:p>
          </p:txBody>
        </p:sp>
      </p:grpSp>
      <p:sp>
        <p:nvSpPr>
          <p:cNvPr id="891945" name="Text Box 41"/>
          <p:cNvSpPr txBox="1">
            <a:spLocks noChangeArrowheads="1"/>
          </p:cNvSpPr>
          <p:nvPr/>
        </p:nvSpPr>
        <p:spPr bwMode="auto">
          <a:xfrm>
            <a:off x="1247775" y="730250"/>
            <a:ext cx="5937250" cy="396875"/>
          </a:xfrm>
          <a:prstGeom prst="rect">
            <a:avLst/>
          </a:prstGeom>
          <a:noFill/>
          <a:ln w="12700" algn="ctr">
            <a:noFill/>
            <a:miter lim="800000"/>
            <a:headEnd/>
            <a:tailEnd/>
          </a:ln>
          <a:effectLst/>
        </p:spPr>
        <p:txBody>
          <a:bodyPr wrap="none" lIns="90000" tIns="46800" rIns="90000" bIns="46800">
            <a:spAutoFit/>
          </a:bodyPr>
          <a:lstStyle/>
          <a:p>
            <a:pPr algn="l" eaLnBrk="1" hangingPunct="1"/>
            <a:r>
              <a:rPr lang="en-US" sz="2000">
                <a:solidFill>
                  <a:schemeClr val="hlink"/>
                </a:solidFill>
              </a:rPr>
              <a:t>Event-driven, supply network collaboration </a:t>
            </a:r>
            <a:r>
              <a:rPr lang="en-US" sz="2000" u="sng">
                <a:solidFill>
                  <a:schemeClr val="hlink"/>
                </a:solidFill>
              </a:rPr>
              <a:t>platform</a:t>
            </a:r>
            <a:endParaRPr lang="en-US" sz="2000">
              <a:solidFill>
                <a:schemeClr val="hlink"/>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19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1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lide Number Placeholder 2"/>
          <p:cNvSpPr>
            <a:spLocks noGrp="1"/>
          </p:cNvSpPr>
          <p:nvPr>
            <p:ph type="sldNum" sz="quarter" idx="10"/>
          </p:nvPr>
        </p:nvSpPr>
        <p:spPr/>
        <p:txBody>
          <a:bodyPr/>
          <a:lstStyle/>
          <a:p>
            <a:r>
              <a:rPr lang="en-US"/>
              <a:t> © 2007 AMR Research, Inc.   |   Page </a:t>
            </a:r>
            <a:fld id="{54B8AF4D-1CC3-40F7-88E5-4E4FE5918552}" type="slidenum">
              <a:rPr lang="en-US" sz="1200"/>
              <a:pPr/>
              <a:t>31</a:t>
            </a:fld>
            <a:endParaRPr lang="en-US" sz="1200"/>
          </a:p>
        </p:txBody>
      </p:sp>
      <p:grpSp>
        <p:nvGrpSpPr>
          <p:cNvPr id="898050" name="Group 2"/>
          <p:cNvGrpSpPr>
            <a:grpSpLocks/>
          </p:cNvGrpSpPr>
          <p:nvPr/>
        </p:nvGrpSpPr>
        <p:grpSpPr bwMode="auto">
          <a:xfrm>
            <a:off x="685800" y="1447800"/>
            <a:ext cx="8042275" cy="4057650"/>
            <a:chOff x="365" y="1113"/>
            <a:chExt cx="5066" cy="2556"/>
          </a:xfrm>
        </p:grpSpPr>
        <p:grpSp>
          <p:nvGrpSpPr>
            <p:cNvPr id="898051" name="Group 3"/>
            <p:cNvGrpSpPr>
              <a:grpSpLocks/>
            </p:cNvGrpSpPr>
            <p:nvPr/>
          </p:nvGrpSpPr>
          <p:grpSpPr bwMode="auto">
            <a:xfrm>
              <a:off x="365" y="1113"/>
              <a:ext cx="5066" cy="2556"/>
              <a:chOff x="155" y="780"/>
              <a:chExt cx="5447" cy="2760"/>
            </a:xfrm>
          </p:grpSpPr>
          <p:sp>
            <p:nvSpPr>
              <p:cNvPr id="898052" name="Freeform 4"/>
              <p:cNvSpPr>
                <a:spLocks/>
              </p:cNvSpPr>
              <p:nvPr/>
            </p:nvSpPr>
            <p:spPr bwMode="auto">
              <a:xfrm>
                <a:off x="4820" y="2257"/>
                <a:ext cx="1" cy="11"/>
              </a:xfrm>
              <a:custGeom>
                <a:avLst/>
                <a:gdLst>
                  <a:gd name="T0" fmla="*/ 0 w 1"/>
                  <a:gd name="T1" fmla="*/ 11 h 11"/>
                  <a:gd name="T2" fmla="*/ 0 w 1"/>
                  <a:gd name="T3" fmla="*/ 0 h 11"/>
                  <a:gd name="T4" fmla="*/ 0 w 1"/>
                  <a:gd name="T5" fmla="*/ 11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11"/>
                    </a:moveTo>
                    <a:lnTo>
                      <a:pt x="0" y="0"/>
                    </a:lnTo>
                    <a:lnTo>
                      <a:pt x="0" y="11"/>
                    </a:lnTo>
                    <a:close/>
                  </a:path>
                </a:pathLst>
              </a:custGeom>
              <a:solidFill>
                <a:srgbClr val="C0C0C0"/>
              </a:solidFill>
              <a:ln w="9525">
                <a:noFill/>
                <a:round/>
                <a:headEnd/>
                <a:tailEnd/>
              </a:ln>
            </p:spPr>
            <p:txBody>
              <a:bodyPr/>
              <a:lstStyle/>
              <a:p>
                <a:pPr algn="l"/>
                <a:endParaRPr lang="en-US" sz="2000"/>
              </a:p>
            </p:txBody>
          </p:sp>
          <p:sp>
            <p:nvSpPr>
              <p:cNvPr id="898053" name="Freeform 5"/>
              <p:cNvSpPr>
                <a:spLocks noEditPoints="1"/>
              </p:cNvSpPr>
              <p:nvPr/>
            </p:nvSpPr>
            <p:spPr bwMode="auto">
              <a:xfrm>
                <a:off x="3709" y="1008"/>
                <a:ext cx="1893" cy="2532"/>
              </a:xfrm>
              <a:custGeom>
                <a:avLst/>
                <a:gdLst>
                  <a:gd name="T0" fmla="*/ 286 w 1893"/>
                  <a:gd name="T1" fmla="*/ 666 h 2532"/>
                  <a:gd name="T2" fmla="*/ 332 w 1893"/>
                  <a:gd name="T3" fmla="*/ 836 h 2532"/>
                  <a:gd name="T4" fmla="*/ 434 w 1893"/>
                  <a:gd name="T5" fmla="*/ 1028 h 2532"/>
                  <a:gd name="T6" fmla="*/ 436 w 1893"/>
                  <a:gd name="T7" fmla="*/ 986 h 2532"/>
                  <a:gd name="T8" fmla="*/ 507 w 1893"/>
                  <a:gd name="T9" fmla="*/ 1022 h 2532"/>
                  <a:gd name="T10" fmla="*/ 825 w 1893"/>
                  <a:gd name="T11" fmla="*/ 1168 h 2532"/>
                  <a:gd name="T12" fmla="*/ 966 w 1893"/>
                  <a:gd name="T13" fmla="*/ 1207 h 2532"/>
                  <a:gd name="T14" fmla="*/ 1077 w 1893"/>
                  <a:gd name="T15" fmla="*/ 1283 h 2532"/>
                  <a:gd name="T16" fmla="*/ 1129 w 1893"/>
                  <a:gd name="T17" fmla="*/ 1370 h 2532"/>
                  <a:gd name="T18" fmla="*/ 1054 w 1893"/>
                  <a:gd name="T19" fmla="*/ 1525 h 2532"/>
                  <a:gd name="T20" fmla="*/ 1077 w 1893"/>
                  <a:gd name="T21" fmla="*/ 1583 h 2532"/>
                  <a:gd name="T22" fmla="*/ 1275 w 1893"/>
                  <a:gd name="T23" fmla="*/ 1859 h 2532"/>
                  <a:gd name="T24" fmla="*/ 1265 w 1893"/>
                  <a:gd name="T25" fmla="*/ 2285 h 2532"/>
                  <a:gd name="T26" fmla="*/ 1319 w 1893"/>
                  <a:gd name="T27" fmla="*/ 2511 h 2532"/>
                  <a:gd name="T28" fmla="*/ 1344 w 1893"/>
                  <a:gd name="T29" fmla="*/ 2362 h 2532"/>
                  <a:gd name="T30" fmla="*/ 1466 w 1893"/>
                  <a:gd name="T31" fmla="*/ 2177 h 2532"/>
                  <a:gd name="T32" fmla="*/ 1547 w 1893"/>
                  <a:gd name="T33" fmla="*/ 2087 h 2532"/>
                  <a:gd name="T34" fmla="*/ 1799 w 1893"/>
                  <a:gd name="T35" fmla="*/ 1753 h 2532"/>
                  <a:gd name="T36" fmla="*/ 1691 w 1893"/>
                  <a:gd name="T37" fmla="*/ 1489 h 2532"/>
                  <a:gd name="T38" fmla="*/ 1622 w 1893"/>
                  <a:gd name="T39" fmla="*/ 1422 h 2532"/>
                  <a:gd name="T40" fmla="*/ 1520 w 1893"/>
                  <a:gd name="T41" fmla="*/ 1341 h 2532"/>
                  <a:gd name="T42" fmla="*/ 1250 w 1893"/>
                  <a:gd name="T43" fmla="*/ 1260 h 2532"/>
                  <a:gd name="T44" fmla="*/ 1048 w 1893"/>
                  <a:gd name="T45" fmla="*/ 1226 h 2532"/>
                  <a:gd name="T46" fmla="*/ 898 w 1893"/>
                  <a:gd name="T47" fmla="*/ 1147 h 2532"/>
                  <a:gd name="T48" fmla="*/ 906 w 1893"/>
                  <a:gd name="T49" fmla="*/ 1046 h 2532"/>
                  <a:gd name="T50" fmla="*/ 795 w 1893"/>
                  <a:gd name="T51" fmla="*/ 1118 h 2532"/>
                  <a:gd name="T52" fmla="*/ 745 w 1893"/>
                  <a:gd name="T53" fmla="*/ 917 h 2532"/>
                  <a:gd name="T54" fmla="*/ 837 w 1893"/>
                  <a:gd name="T55" fmla="*/ 871 h 2532"/>
                  <a:gd name="T56" fmla="*/ 973 w 1893"/>
                  <a:gd name="T57" fmla="*/ 894 h 2532"/>
                  <a:gd name="T58" fmla="*/ 985 w 1893"/>
                  <a:gd name="T59" fmla="*/ 733 h 2532"/>
                  <a:gd name="T60" fmla="*/ 973 w 1893"/>
                  <a:gd name="T61" fmla="*/ 666 h 2532"/>
                  <a:gd name="T62" fmla="*/ 1019 w 1893"/>
                  <a:gd name="T63" fmla="*/ 585 h 2532"/>
                  <a:gd name="T64" fmla="*/ 1019 w 1893"/>
                  <a:gd name="T65" fmla="*/ 539 h 2532"/>
                  <a:gd name="T66" fmla="*/ 1012 w 1893"/>
                  <a:gd name="T67" fmla="*/ 424 h 2532"/>
                  <a:gd name="T68" fmla="*/ 973 w 1893"/>
                  <a:gd name="T69" fmla="*/ 433 h 2532"/>
                  <a:gd name="T70" fmla="*/ 1054 w 1893"/>
                  <a:gd name="T71" fmla="*/ 345 h 2532"/>
                  <a:gd name="T72" fmla="*/ 962 w 1893"/>
                  <a:gd name="T73" fmla="*/ 274 h 2532"/>
                  <a:gd name="T74" fmla="*/ 829 w 1893"/>
                  <a:gd name="T75" fmla="*/ 240 h 2532"/>
                  <a:gd name="T76" fmla="*/ 768 w 1893"/>
                  <a:gd name="T77" fmla="*/ 332 h 2532"/>
                  <a:gd name="T78" fmla="*/ 824 w 1893"/>
                  <a:gd name="T79" fmla="*/ 437 h 2532"/>
                  <a:gd name="T80" fmla="*/ 766 w 1893"/>
                  <a:gd name="T81" fmla="*/ 410 h 2532"/>
                  <a:gd name="T82" fmla="*/ 641 w 1893"/>
                  <a:gd name="T83" fmla="*/ 386 h 2532"/>
                  <a:gd name="T84" fmla="*/ 664 w 1893"/>
                  <a:gd name="T85" fmla="*/ 230 h 2532"/>
                  <a:gd name="T86" fmla="*/ 664 w 1893"/>
                  <a:gd name="T87" fmla="*/ 263 h 2532"/>
                  <a:gd name="T88" fmla="*/ 676 w 1893"/>
                  <a:gd name="T89" fmla="*/ 207 h 2532"/>
                  <a:gd name="T90" fmla="*/ 653 w 1893"/>
                  <a:gd name="T91" fmla="*/ 161 h 2532"/>
                  <a:gd name="T92" fmla="*/ 580 w 1893"/>
                  <a:gd name="T93" fmla="*/ 107 h 2532"/>
                  <a:gd name="T94" fmla="*/ 526 w 1893"/>
                  <a:gd name="T95" fmla="*/ 119 h 2532"/>
                  <a:gd name="T96" fmla="*/ 557 w 1893"/>
                  <a:gd name="T97" fmla="*/ 96 h 2532"/>
                  <a:gd name="T98" fmla="*/ 580 w 1893"/>
                  <a:gd name="T99" fmla="*/ 188 h 2532"/>
                  <a:gd name="T100" fmla="*/ 497 w 1893"/>
                  <a:gd name="T101" fmla="*/ 217 h 2532"/>
                  <a:gd name="T102" fmla="*/ 447 w 1893"/>
                  <a:gd name="T103" fmla="*/ 196 h 2532"/>
                  <a:gd name="T104" fmla="*/ 401 w 1893"/>
                  <a:gd name="T105" fmla="*/ 117 h 2532"/>
                  <a:gd name="T106" fmla="*/ 474 w 1893"/>
                  <a:gd name="T107" fmla="*/ 115 h 2532"/>
                  <a:gd name="T108" fmla="*/ 538 w 1893"/>
                  <a:gd name="T109" fmla="*/ 161 h 2532"/>
                  <a:gd name="T110" fmla="*/ 424 w 1893"/>
                  <a:gd name="T111" fmla="*/ 184 h 2532"/>
                  <a:gd name="T112" fmla="*/ 349 w 1893"/>
                  <a:gd name="T113" fmla="*/ 150 h 2532"/>
                  <a:gd name="T114" fmla="*/ 217 w 1893"/>
                  <a:gd name="T115" fmla="*/ 11 h 2532"/>
                  <a:gd name="T116" fmla="*/ 154 w 1893"/>
                  <a:gd name="T117" fmla="*/ 40 h 2532"/>
                  <a:gd name="T118" fmla="*/ 56 w 1893"/>
                  <a:gd name="T119" fmla="*/ 138 h 2532"/>
                  <a:gd name="T120" fmla="*/ 15 w 1893"/>
                  <a:gd name="T121" fmla="*/ 219 h 2532"/>
                  <a:gd name="T122" fmla="*/ 148 w 1893"/>
                  <a:gd name="T123" fmla="*/ 230 h 2532"/>
                  <a:gd name="T124" fmla="*/ 240 w 1893"/>
                  <a:gd name="T125" fmla="*/ 426 h 2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3"/>
                  <a:gd name="T190" fmla="*/ 0 h 2532"/>
                  <a:gd name="T191" fmla="*/ 1893 w 1893"/>
                  <a:gd name="T192" fmla="*/ 2532 h 2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3" h="2532">
                    <a:moveTo>
                      <a:pt x="309" y="551"/>
                    </a:moveTo>
                    <a:lnTo>
                      <a:pt x="309" y="562"/>
                    </a:lnTo>
                    <a:lnTo>
                      <a:pt x="309" y="551"/>
                    </a:lnTo>
                    <a:lnTo>
                      <a:pt x="298" y="539"/>
                    </a:lnTo>
                    <a:lnTo>
                      <a:pt x="298" y="541"/>
                    </a:lnTo>
                    <a:lnTo>
                      <a:pt x="298" y="543"/>
                    </a:lnTo>
                    <a:lnTo>
                      <a:pt x="298" y="545"/>
                    </a:lnTo>
                    <a:lnTo>
                      <a:pt x="298" y="547"/>
                    </a:lnTo>
                    <a:lnTo>
                      <a:pt x="298" y="549"/>
                    </a:lnTo>
                    <a:lnTo>
                      <a:pt x="298" y="551"/>
                    </a:lnTo>
                    <a:lnTo>
                      <a:pt x="309" y="551"/>
                    </a:lnTo>
                    <a:close/>
                    <a:moveTo>
                      <a:pt x="286" y="551"/>
                    </a:moveTo>
                    <a:lnTo>
                      <a:pt x="286" y="562"/>
                    </a:lnTo>
                    <a:lnTo>
                      <a:pt x="286" y="574"/>
                    </a:lnTo>
                    <a:lnTo>
                      <a:pt x="286" y="585"/>
                    </a:lnTo>
                    <a:lnTo>
                      <a:pt x="286" y="597"/>
                    </a:lnTo>
                    <a:lnTo>
                      <a:pt x="286" y="608"/>
                    </a:lnTo>
                    <a:lnTo>
                      <a:pt x="286" y="631"/>
                    </a:lnTo>
                    <a:lnTo>
                      <a:pt x="286" y="643"/>
                    </a:lnTo>
                    <a:lnTo>
                      <a:pt x="275" y="666"/>
                    </a:lnTo>
                    <a:lnTo>
                      <a:pt x="286" y="666"/>
                    </a:lnTo>
                    <a:lnTo>
                      <a:pt x="275" y="677"/>
                    </a:lnTo>
                    <a:lnTo>
                      <a:pt x="275" y="689"/>
                    </a:lnTo>
                    <a:lnTo>
                      <a:pt x="275" y="698"/>
                    </a:lnTo>
                    <a:lnTo>
                      <a:pt x="275" y="710"/>
                    </a:lnTo>
                    <a:lnTo>
                      <a:pt x="275" y="721"/>
                    </a:lnTo>
                    <a:lnTo>
                      <a:pt x="275" y="733"/>
                    </a:lnTo>
                    <a:lnTo>
                      <a:pt x="275" y="744"/>
                    </a:lnTo>
                    <a:lnTo>
                      <a:pt x="286" y="744"/>
                    </a:lnTo>
                    <a:lnTo>
                      <a:pt x="286" y="756"/>
                    </a:lnTo>
                    <a:lnTo>
                      <a:pt x="286" y="744"/>
                    </a:lnTo>
                    <a:lnTo>
                      <a:pt x="298" y="756"/>
                    </a:lnTo>
                    <a:lnTo>
                      <a:pt x="298" y="767"/>
                    </a:lnTo>
                    <a:lnTo>
                      <a:pt x="286" y="756"/>
                    </a:lnTo>
                    <a:lnTo>
                      <a:pt x="286" y="767"/>
                    </a:lnTo>
                    <a:lnTo>
                      <a:pt x="286" y="779"/>
                    </a:lnTo>
                    <a:lnTo>
                      <a:pt x="298" y="779"/>
                    </a:lnTo>
                    <a:lnTo>
                      <a:pt x="298" y="790"/>
                    </a:lnTo>
                    <a:lnTo>
                      <a:pt x="298" y="802"/>
                    </a:lnTo>
                    <a:lnTo>
                      <a:pt x="309" y="802"/>
                    </a:lnTo>
                    <a:lnTo>
                      <a:pt x="309" y="813"/>
                    </a:lnTo>
                    <a:lnTo>
                      <a:pt x="309" y="825"/>
                    </a:lnTo>
                    <a:lnTo>
                      <a:pt x="309" y="836"/>
                    </a:lnTo>
                    <a:lnTo>
                      <a:pt x="321" y="836"/>
                    </a:lnTo>
                    <a:lnTo>
                      <a:pt x="332" y="836"/>
                    </a:lnTo>
                    <a:lnTo>
                      <a:pt x="332" y="848"/>
                    </a:lnTo>
                    <a:lnTo>
                      <a:pt x="344" y="848"/>
                    </a:lnTo>
                    <a:lnTo>
                      <a:pt x="355" y="859"/>
                    </a:lnTo>
                    <a:lnTo>
                      <a:pt x="367" y="871"/>
                    </a:lnTo>
                    <a:lnTo>
                      <a:pt x="355" y="882"/>
                    </a:lnTo>
                    <a:lnTo>
                      <a:pt x="367" y="882"/>
                    </a:lnTo>
                    <a:lnTo>
                      <a:pt x="367" y="886"/>
                    </a:lnTo>
                    <a:lnTo>
                      <a:pt x="367" y="892"/>
                    </a:lnTo>
                    <a:lnTo>
                      <a:pt x="367" y="896"/>
                    </a:lnTo>
                    <a:lnTo>
                      <a:pt x="367" y="900"/>
                    </a:lnTo>
                    <a:lnTo>
                      <a:pt x="367" y="904"/>
                    </a:lnTo>
                    <a:lnTo>
                      <a:pt x="367" y="909"/>
                    </a:lnTo>
                    <a:lnTo>
                      <a:pt x="367" y="913"/>
                    </a:lnTo>
                    <a:lnTo>
                      <a:pt x="367" y="917"/>
                    </a:lnTo>
                    <a:lnTo>
                      <a:pt x="390" y="940"/>
                    </a:lnTo>
                    <a:lnTo>
                      <a:pt x="401" y="975"/>
                    </a:lnTo>
                    <a:lnTo>
                      <a:pt x="378" y="975"/>
                    </a:lnTo>
                    <a:lnTo>
                      <a:pt x="390" y="975"/>
                    </a:lnTo>
                    <a:lnTo>
                      <a:pt x="424" y="998"/>
                    </a:lnTo>
                    <a:lnTo>
                      <a:pt x="424" y="1009"/>
                    </a:lnTo>
                    <a:lnTo>
                      <a:pt x="436" y="1009"/>
                    </a:lnTo>
                    <a:lnTo>
                      <a:pt x="436" y="1021"/>
                    </a:lnTo>
                    <a:lnTo>
                      <a:pt x="434" y="1024"/>
                    </a:lnTo>
                    <a:lnTo>
                      <a:pt x="434" y="1028"/>
                    </a:lnTo>
                    <a:lnTo>
                      <a:pt x="434" y="1030"/>
                    </a:lnTo>
                    <a:lnTo>
                      <a:pt x="436" y="1032"/>
                    </a:lnTo>
                    <a:lnTo>
                      <a:pt x="438" y="1032"/>
                    </a:lnTo>
                    <a:lnTo>
                      <a:pt x="442" y="1032"/>
                    </a:lnTo>
                    <a:lnTo>
                      <a:pt x="447" y="1032"/>
                    </a:lnTo>
                    <a:lnTo>
                      <a:pt x="447" y="1044"/>
                    </a:lnTo>
                    <a:lnTo>
                      <a:pt x="457" y="1044"/>
                    </a:lnTo>
                    <a:lnTo>
                      <a:pt x="457" y="1055"/>
                    </a:lnTo>
                    <a:lnTo>
                      <a:pt x="468" y="1055"/>
                    </a:lnTo>
                    <a:lnTo>
                      <a:pt x="468" y="1067"/>
                    </a:lnTo>
                    <a:lnTo>
                      <a:pt x="480" y="1067"/>
                    </a:lnTo>
                    <a:lnTo>
                      <a:pt x="480" y="1070"/>
                    </a:lnTo>
                    <a:lnTo>
                      <a:pt x="480" y="1074"/>
                    </a:lnTo>
                    <a:lnTo>
                      <a:pt x="480" y="1076"/>
                    </a:lnTo>
                    <a:lnTo>
                      <a:pt x="480" y="1078"/>
                    </a:lnTo>
                    <a:lnTo>
                      <a:pt x="482" y="1078"/>
                    </a:lnTo>
                    <a:lnTo>
                      <a:pt x="484" y="1078"/>
                    </a:lnTo>
                    <a:lnTo>
                      <a:pt x="488" y="1078"/>
                    </a:lnTo>
                    <a:lnTo>
                      <a:pt x="491" y="1078"/>
                    </a:lnTo>
                    <a:lnTo>
                      <a:pt x="491" y="1055"/>
                    </a:lnTo>
                    <a:lnTo>
                      <a:pt x="480" y="1055"/>
                    </a:lnTo>
                    <a:lnTo>
                      <a:pt x="468" y="1044"/>
                    </a:lnTo>
                    <a:lnTo>
                      <a:pt x="436" y="986"/>
                    </a:lnTo>
                    <a:lnTo>
                      <a:pt x="436" y="963"/>
                    </a:lnTo>
                    <a:lnTo>
                      <a:pt x="401" y="917"/>
                    </a:lnTo>
                    <a:lnTo>
                      <a:pt x="390" y="917"/>
                    </a:lnTo>
                    <a:lnTo>
                      <a:pt x="390" y="905"/>
                    </a:lnTo>
                    <a:lnTo>
                      <a:pt x="413" y="905"/>
                    </a:lnTo>
                    <a:lnTo>
                      <a:pt x="417" y="911"/>
                    </a:lnTo>
                    <a:lnTo>
                      <a:pt x="419" y="915"/>
                    </a:lnTo>
                    <a:lnTo>
                      <a:pt x="422" y="919"/>
                    </a:lnTo>
                    <a:lnTo>
                      <a:pt x="424" y="923"/>
                    </a:lnTo>
                    <a:lnTo>
                      <a:pt x="426" y="927"/>
                    </a:lnTo>
                    <a:lnTo>
                      <a:pt x="428" y="930"/>
                    </a:lnTo>
                    <a:lnTo>
                      <a:pt x="430" y="934"/>
                    </a:lnTo>
                    <a:lnTo>
                      <a:pt x="436" y="940"/>
                    </a:lnTo>
                    <a:lnTo>
                      <a:pt x="468" y="975"/>
                    </a:lnTo>
                    <a:lnTo>
                      <a:pt x="468" y="986"/>
                    </a:lnTo>
                    <a:lnTo>
                      <a:pt x="480" y="998"/>
                    </a:lnTo>
                    <a:lnTo>
                      <a:pt x="491" y="998"/>
                    </a:lnTo>
                    <a:lnTo>
                      <a:pt x="480" y="1009"/>
                    </a:lnTo>
                    <a:lnTo>
                      <a:pt x="488" y="1009"/>
                    </a:lnTo>
                    <a:lnTo>
                      <a:pt x="491" y="1011"/>
                    </a:lnTo>
                    <a:lnTo>
                      <a:pt x="495" y="1013"/>
                    </a:lnTo>
                    <a:lnTo>
                      <a:pt x="499" y="1015"/>
                    </a:lnTo>
                    <a:lnTo>
                      <a:pt x="503" y="1019"/>
                    </a:lnTo>
                    <a:lnTo>
                      <a:pt x="507" y="1022"/>
                    </a:lnTo>
                    <a:lnTo>
                      <a:pt x="511" y="1026"/>
                    </a:lnTo>
                    <a:lnTo>
                      <a:pt x="515" y="1032"/>
                    </a:lnTo>
                    <a:lnTo>
                      <a:pt x="561" y="1067"/>
                    </a:lnTo>
                    <a:lnTo>
                      <a:pt x="572" y="1124"/>
                    </a:lnTo>
                    <a:lnTo>
                      <a:pt x="572" y="1128"/>
                    </a:lnTo>
                    <a:lnTo>
                      <a:pt x="572" y="1132"/>
                    </a:lnTo>
                    <a:lnTo>
                      <a:pt x="572" y="1134"/>
                    </a:lnTo>
                    <a:lnTo>
                      <a:pt x="574" y="1136"/>
                    </a:lnTo>
                    <a:lnTo>
                      <a:pt x="576" y="1136"/>
                    </a:lnTo>
                    <a:lnTo>
                      <a:pt x="580" y="1136"/>
                    </a:lnTo>
                    <a:lnTo>
                      <a:pt x="584" y="1136"/>
                    </a:lnTo>
                    <a:lnTo>
                      <a:pt x="584" y="1147"/>
                    </a:lnTo>
                    <a:lnTo>
                      <a:pt x="618" y="1147"/>
                    </a:lnTo>
                    <a:lnTo>
                      <a:pt x="630" y="1157"/>
                    </a:lnTo>
                    <a:lnTo>
                      <a:pt x="676" y="1168"/>
                    </a:lnTo>
                    <a:lnTo>
                      <a:pt x="710" y="1168"/>
                    </a:lnTo>
                    <a:lnTo>
                      <a:pt x="768" y="1180"/>
                    </a:lnTo>
                    <a:lnTo>
                      <a:pt x="768" y="1168"/>
                    </a:lnTo>
                    <a:lnTo>
                      <a:pt x="779" y="1168"/>
                    </a:lnTo>
                    <a:lnTo>
                      <a:pt x="779" y="1157"/>
                    </a:lnTo>
                    <a:lnTo>
                      <a:pt x="791" y="1157"/>
                    </a:lnTo>
                    <a:lnTo>
                      <a:pt x="802" y="1168"/>
                    </a:lnTo>
                    <a:lnTo>
                      <a:pt x="825" y="1168"/>
                    </a:lnTo>
                    <a:lnTo>
                      <a:pt x="837" y="1180"/>
                    </a:lnTo>
                    <a:lnTo>
                      <a:pt x="860" y="1180"/>
                    </a:lnTo>
                    <a:lnTo>
                      <a:pt x="868" y="1186"/>
                    </a:lnTo>
                    <a:lnTo>
                      <a:pt x="877" y="1189"/>
                    </a:lnTo>
                    <a:lnTo>
                      <a:pt x="887" y="1191"/>
                    </a:lnTo>
                    <a:lnTo>
                      <a:pt x="895" y="1193"/>
                    </a:lnTo>
                    <a:lnTo>
                      <a:pt x="904" y="1193"/>
                    </a:lnTo>
                    <a:lnTo>
                      <a:pt x="912" y="1191"/>
                    </a:lnTo>
                    <a:lnTo>
                      <a:pt x="919" y="1187"/>
                    </a:lnTo>
                    <a:lnTo>
                      <a:pt x="927" y="1180"/>
                    </a:lnTo>
                    <a:lnTo>
                      <a:pt x="931" y="1186"/>
                    </a:lnTo>
                    <a:lnTo>
                      <a:pt x="935" y="1187"/>
                    </a:lnTo>
                    <a:lnTo>
                      <a:pt x="937" y="1189"/>
                    </a:lnTo>
                    <a:lnTo>
                      <a:pt x="939" y="1191"/>
                    </a:lnTo>
                    <a:lnTo>
                      <a:pt x="941" y="1191"/>
                    </a:lnTo>
                    <a:lnTo>
                      <a:pt x="943" y="1191"/>
                    </a:lnTo>
                    <a:lnTo>
                      <a:pt x="946" y="1191"/>
                    </a:lnTo>
                    <a:lnTo>
                      <a:pt x="950" y="1191"/>
                    </a:lnTo>
                    <a:lnTo>
                      <a:pt x="950" y="1203"/>
                    </a:lnTo>
                    <a:lnTo>
                      <a:pt x="956" y="1203"/>
                    </a:lnTo>
                    <a:lnTo>
                      <a:pt x="960" y="1203"/>
                    </a:lnTo>
                    <a:lnTo>
                      <a:pt x="962" y="1205"/>
                    </a:lnTo>
                    <a:lnTo>
                      <a:pt x="964" y="1205"/>
                    </a:lnTo>
                    <a:lnTo>
                      <a:pt x="966" y="1207"/>
                    </a:lnTo>
                    <a:lnTo>
                      <a:pt x="967" y="1209"/>
                    </a:lnTo>
                    <a:lnTo>
                      <a:pt x="969" y="1211"/>
                    </a:lnTo>
                    <a:lnTo>
                      <a:pt x="973" y="1214"/>
                    </a:lnTo>
                    <a:lnTo>
                      <a:pt x="975" y="1222"/>
                    </a:lnTo>
                    <a:lnTo>
                      <a:pt x="977" y="1228"/>
                    </a:lnTo>
                    <a:lnTo>
                      <a:pt x="981" y="1234"/>
                    </a:lnTo>
                    <a:lnTo>
                      <a:pt x="985" y="1239"/>
                    </a:lnTo>
                    <a:lnTo>
                      <a:pt x="990" y="1243"/>
                    </a:lnTo>
                    <a:lnTo>
                      <a:pt x="996" y="1247"/>
                    </a:lnTo>
                    <a:lnTo>
                      <a:pt x="1002" y="1249"/>
                    </a:lnTo>
                    <a:lnTo>
                      <a:pt x="1008" y="1249"/>
                    </a:lnTo>
                    <a:lnTo>
                      <a:pt x="1019" y="1260"/>
                    </a:lnTo>
                    <a:lnTo>
                      <a:pt x="1025" y="1260"/>
                    </a:lnTo>
                    <a:lnTo>
                      <a:pt x="1029" y="1260"/>
                    </a:lnTo>
                    <a:lnTo>
                      <a:pt x="1031" y="1260"/>
                    </a:lnTo>
                    <a:lnTo>
                      <a:pt x="1033" y="1262"/>
                    </a:lnTo>
                    <a:lnTo>
                      <a:pt x="1035" y="1264"/>
                    </a:lnTo>
                    <a:lnTo>
                      <a:pt x="1037" y="1266"/>
                    </a:lnTo>
                    <a:lnTo>
                      <a:pt x="1038" y="1268"/>
                    </a:lnTo>
                    <a:lnTo>
                      <a:pt x="1042" y="1272"/>
                    </a:lnTo>
                    <a:lnTo>
                      <a:pt x="1065" y="1272"/>
                    </a:lnTo>
                    <a:lnTo>
                      <a:pt x="1065" y="1283"/>
                    </a:lnTo>
                    <a:lnTo>
                      <a:pt x="1071" y="1283"/>
                    </a:lnTo>
                    <a:lnTo>
                      <a:pt x="1077" y="1283"/>
                    </a:lnTo>
                    <a:lnTo>
                      <a:pt x="1083" y="1283"/>
                    </a:lnTo>
                    <a:lnTo>
                      <a:pt x="1088" y="1283"/>
                    </a:lnTo>
                    <a:lnTo>
                      <a:pt x="1094" y="1283"/>
                    </a:lnTo>
                    <a:lnTo>
                      <a:pt x="1100" y="1283"/>
                    </a:lnTo>
                    <a:lnTo>
                      <a:pt x="1106" y="1283"/>
                    </a:lnTo>
                    <a:lnTo>
                      <a:pt x="1111" y="1283"/>
                    </a:lnTo>
                    <a:lnTo>
                      <a:pt x="1111" y="1276"/>
                    </a:lnTo>
                    <a:lnTo>
                      <a:pt x="1111" y="1270"/>
                    </a:lnTo>
                    <a:lnTo>
                      <a:pt x="1109" y="1266"/>
                    </a:lnTo>
                    <a:lnTo>
                      <a:pt x="1109" y="1262"/>
                    </a:lnTo>
                    <a:lnTo>
                      <a:pt x="1111" y="1262"/>
                    </a:lnTo>
                    <a:lnTo>
                      <a:pt x="1113" y="1262"/>
                    </a:lnTo>
                    <a:lnTo>
                      <a:pt x="1117" y="1266"/>
                    </a:lnTo>
                    <a:lnTo>
                      <a:pt x="1123" y="1272"/>
                    </a:lnTo>
                    <a:lnTo>
                      <a:pt x="1123" y="1283"/>
                    </a:lnTo>
                    <a:lnTo>
                      <a:pt x="1134" y="1283"/>
                    </a:lnTo>
                    <a:lnTo>
                      <a:pt x="1134" y="1329"/>
                    </a:lnTo>
                    <a:lnTo>
                      <a:pt x="1134" y="1337"/>
                    </a:lnTo>
                    <a:lnTo>
                      <a:pt x="1134" y="1345"/>
                    </a:lnTo>
                    <a:lnTo>
                      <a:pt x="1134" y="1351"/>
                    </a:lnTo>
                    <a:lnTo>
                      <a:pt x="1134" y="1354"/>
                    </a:lnTo>
                    <a:lnTo>
                      <a:pt x="1134" y="1360"/>
                    </a:lnTo>
                    <a:lnTo>
                      <a:pt x="1133" y="1364"/>
                    </a:lnTo>
                    <a:lnTo>
                      <a:pt x="1129" y="1370"/>
                    </a:lnTo>
                    <a:lnTo>
                      <a:pt x="1123" y="1376"/>
                    </a:lnTo>
                    <a:lnTo>
                      <a:pt x="1123" y="1387"/>
                    </a:lnTo>
                    <a:lnTo>
                      <a:pt x="1111" y="1399"/>
                    </a:lnTo>
                    <a:lnTo>
                      <a:pt x="1111" y="1410"/>
                    </a:lnTo>
                    <a:lnTo>
                      <a:pt x="1106" y="1410"/>
                    </a:lnTo>
                    <a:lnTo>
                      <a:pt x="1104" y="1410"/>
                    </a:lnTo>
                    <a:lnTo>
                      <a:pt x="1100" y="1410"/>
                    </a:lnTo>
                    <a:lnTo>
                      <a:pt x="1098" y="1412"/>
                    </a:lnTo>
                    <a:lnTo>
                      <a:pt x="1096" y="1412"/>
                    </a:lnTo>
                    <a:lnTo>
                      <a:pt x="1094" y="1414"/>
                    </a:lnTo>
                    <a:lnTo>
                      <a:pt x="1092" y="1418"/>
                    </a:lnTo>
                    <a:lnTo>
                      <a:pt x="1088" y="1422"/>
                    </a:lnTo>
                    <a:lnTo>
                      <a:pt x="1077" y="1491"/>
                    </a:lnTo>
                    <a:lnTo>
                      <a:pt x="1088" y="1491"/>
                    </a:lnTo>
                    <a:lnTo>
                      <a:pt x="1086" y="1493"/>
                    </a:lnTo>
                    <a:lnTo>
                      <a:pt x="1083" y="1496"/>
                    </a:lnTo>
                    <a:lnTo>
                      <a:pt x="1081" y="1498"/>
                    </a:lnTo>
                    <a:lnTo>
                      <a:pt x="1077" y="1502"/>
                    </a:lnTo>
                    <a:lnTo>
                      <a:pt x="1075" y="1504"/>
                    </a:lnTo>
                    <a:lnTo>
                      <a:pt x="1071" y="1508"/>
                    </a:lnTo>
                    <a:lnTo>
                      <a:pt x="1069" y="1510"/>
                    </a:lnTo>
                    <a:lnTo>
                      <a:pt x="1065" y="1514"/>
                    </a:lnTo>
                    <a:lnTo>
                      <a:pt x="1065" y="1525"/>
                    </a:lnTo>
                    <a:lnTo>
                      <a:pt x="1054" y="1525"/>
                    </a:lnTo>
                    <a:lnTo>
                      <a:pt x="1058" y="1527"/>
                    </a:lnTo>
                    <a:lnTo>
                      <a:pt x="1060" y="1531"/>
                    </a:lnTo>
                    <a:lnTo>
                      <a:pt x="1062" y="1533"/>
                    </a:lnTo>
                    <a:lnTo>
                      <a:pt x="1063" y="1535"/>
                    </a:lnTo>
                    <a:lnTo>
                      <a:pt x="1065" y="1537"/>
                    </a:lnTo>
                    <a:lnTo>
                      <a:pt x="1065" y="1539"/>
                    </a:lnTo>
                    <a:lnTo>
                      <a:pt x="1065" y="1542"/>
                    </a:lnTo>
                    <a:lnTo>
                      <a:pt x="1065" y="1548"/>
                    </a:lnTo>
                    <a:lnTo>
                      <a:pt x="1063" y="1548"/>
                    </a:lnTo>
                    <a:lnTo>
                      <a:pt x="1062" y="1548"/>
                    </a:lnTo>
                    <a:lnTo>
                      <a:pt x="1060" y="1548"/>
                    </a:lnTo>
                    <a:lnTo>
                      <a:pt x="1058" y="1548"/>
                    </a:lnTo>
                    <a:lnTo>
                      <a:pt x="1056" y="1548"/>
                    </a:lnTo>
                    <a:lnTo>
                      <a:pt x="1054" y="1548"/>
                    </a:lnTo>
                    <a:lnTo>
                      <a:pt x="1058" y="1552"/>
                    </a:lnTo>
                    <a:lnTo>
                      <a:pt x="1063" y="1556"/>
                    </a:lnTo>
                    <a:lnTo>
                      <a:pt x="1067" y="1560"/>
                    </a:lnTo>
                    <a:lnTo>
                      <a:pt x="1069" y="1564"/>
                    </a:lnTo>
                    <a:lnTo>
                      <a:pt x="1073" y="1567"/>
                    </a:lnTo>
                    <a:lnTo>
                      <a:pt x="1075" y="1571"/>
                    </a:lnTo>
                    <a:lnTo>
                      <a:pt x="1077" y="1575"/>
                    </a:lnTo>
                    <a:lnTo>
                      <a:pt x="1077" y="1583"/>
                    </a:lnTo>
                    <a:lnTo>
                      <a:pt x="1181" y="1610"/>
                    </a:lnTo>
                    <a:lnTo>
                      <a:pt x="1188" y="1619"/>
                    </a:lnTo>
                    <a:lnTo>
                      <a:pt x="1123" y="1673"/>
                    </a:lnTo>
                    <a:lnTo>
                      <a:pt x="1129" y="1679"/>
                    </a:lnTo>
                    <a:lnTo>
                      <a:pt x="1133" y="1684"/>
                    </a:lnTo>
                    <a:lnTo>
                      <a:pt x="1136" y="1688"/>
                    </a:lnTo>
                    <a:lnTo>
                      <a:pt x="1140" y="1694"/>
                    </a:lnTo>
                    <a:lnTo>
                      <a:pt x="1142" y="1700"/>
                    </a:lnTo>
                    <a:lnTo>
                      <a:pt x="1144" y="1706"/>
                    </a:lnTo>
                    <a:lnTo>
                      <a:pt x="1146" y="1713"/>
                    </a:lnTo>
                    <a:lnTo>
                      <a:pt x="1146" y="1719"/>
                    </a:lnTo>
                    <a:lnTo>
                      <a:pt x="1169" y="1742"/>
                    </a:lnTo>
                    <a:lnTo>
                      <a:pt x="1179" y="1752"/>
                    </a:lnTo>
                    <a:lnTo>
                      <a:pt x="1190" y="1759"/>
                    </a:lnTo>
                    <a:lnTo>
                      <a:pt x="1202" y="1763"/>
                    </a:lnTo>
                    <a:lnTo>
                      <a:pt x="1215" y="1767"/>
                    </a:lnTo>
                    <a:lnTo>
                      <a:pt x="1227" y="1771"/>
                    </a:lnTo>
                    <a:lnTo>
                      <a:pt x="1240" y="1773"/>
                    </a:lnTo>
                    <a:lnTo>
                      <a:pt x="1253" y="1775"/>
                    </a:lnTo>
                    <a:lnTo>
                      <a:pt x="1267" y="1776"/>
                    </a:lnTo>
                    <a:lnTo>
                      <a:pt x="1259" y="1801"/>
                    </a:lnTo>
                    <a:lnTo>
                      <a:pt x="1284" y="1824"/>
                    </a:lnTo>
                    <a:lnTo>
                      <a:pt x="1280" y="1842"/>
                    </a:lnTo>
                    <a:lnTo>
                      <a:pt x="1275" y="1859"/>
                    </a:lnTo>
                    <a:lnTo>
                      <a:pt x="1271" y="1874"/>
                    </a:lnTo>
                    <a:lnTo>
                      <a:pt x="1267" y="1892"/>
                    </a:lnTo>
                    <a:lnTo>
                      <a:pt x="1263" y="1909"/>
                    </a:lnTo>
                    <a:lnTo>
                      <a:pt x="1259" y="1926"/>
                    </a:lnTo>
                    <a:lnTo>
                      <a:pt x="1253" y="1943"/>
                    </a:lnTo>
                    <a:lnTo>
                      <a:pt x="1250" y="1961"/>
                    </a:lnTo>
                    <a:lnTo>
                      <a:pt x="1250" y="2166"/>
                    </a:lnTo>
                    <a:lnTo>
                      <a:pt x="1238" y="2235"/>
                    </a:lnTo>
                    <a:lnTo>
                      <a:pt x="1250" y="2235"/>
                    </a:lnTo>
                    <a:lnTo>
                      <a:pt x="1250" y="2258"/>
                    </a:lnTo>
                    <a:lnTo>
                      <a:pt x="1244" y="2264"/>
                    </a:lnTo>
                    <a:lnTo>
                      <a:pt x="1240" y="2266"/>
                    </a:lnTo>
                    <a:lnTo>
                      <a:pt x="1238" y="2268"/>
                    </a:lnTo>
                    <a:lnTo>
                      <a:pt x="1238" y="2270"/>
                    </a:lnTo>
                    <a:lnTo>
                      <a:pt x="1238" y="2271"/>
                    </a:lnTo>
                    <a:lnTo>
                      <a:pt x="1240" y="2273"/>
                    </a:lnTo>
                    <a:lnTo>
                      <a:pt x="1244" y="2277"/>
                    </a:lnTo>
                    <a:lnTo>
                      <a:pt x="1250" y="2281"/>
                    </a:lnTo>
                    <a:lnTo>
                      <a:pt x="1253" y="2281"/>
                    </a:lnTo>
                    <a:lnTo>
                      <a:pt x="1257" y="2281"/>
                    </a:lnTo>
                    <a:lnTo>
                      <a:pt x="1259" y="2281"/>
                    </a:lnTo>
                    <a:lnTo>
                      <a:pt x="1261" y="2283"/>
                    </a:lnTo>
                    <a:lnTo>
                      <a:pt x="1263" y="2283"/>
                    </a:lnTo>
                    <a:lnTo>
                      <a:pt x="1265" y="2285"/>
                    </a:lnTo>
                    <a:lnTo>
                      <a:pt x="1269" y="2289"/>
                    </a:lnTo>
                    <a:lnTo>
                      <a:pt x="1273" y="2293"/>
                    </a:lnTo>
                    <a:lnTo>
                      <a:pt x="1273" y="2304"/>
                    </a:lnTo>
                    <a:lnTo>
                      <a:pt x="1261" y="2316"/>
                    </a:lnTo>
                    <a:lnTo>
                      <a:pt x="1250" y="2339"/>
                    </a:lnTo>
                    <a:lnTo>
                      <a:pt x="1250" y="2385"/>
                    </a:lnTo>
                    <a:lnTo>
                      <a:pt x="1261" y="2385"/>
                    </a:lnTo>
                    <a:lnTo>
                      <a:pt x="1261" y="2392"/>
                    </a:lnTo>
                    <a:lnTo>
                      <a:pt x="1259" y="2400"/>
                    </a:lnTo>
                    <a:lnTo>
                      <a:pt x="1259" y="2408"/>
                    </a:lnTo>
                    <a:lnTo>
                      <a:pt x="1259" y="2415"/>
                    </a:lnTo>
                    <a:lnTo>
                      <a:pt x="1261" y="2421"/>
                    </a:lnTo>
                    <a:lnTo>
                      <a:pt x="1263" y="2429"/>
                    </a:lnTo>
                    <a:lnTo>
                      <a:pt x="1267" y="2435"/>
                    </a:lnTo>
                    <a:lnTo>
                      <a:pt x="1273" y="2442"/>
                    </a:lnTo>
                    <a:lnTo>
                      <a:pt x="1273" y="2465"/>
                    </a:lnTo>
                    <a:lnTo>
                      <a:pt x="1278" y="2471"/>
                    </a:lnTo>
                    <a:lnTo>
                      <a:pt x="1284" y="2477"/>
                    </a:lnTo>
                    <a:lnTo>
                      <a:pt x="1290" y="2483"/>
                    </a:lnTo>
                    <a:lnTo>
                      <a:pt x="1296" y="2488"/>
                    </a:lnTo>
                    <a:lnTo>
                      <a:pt x="1301" y="2494"/>
                    </a:lnTo>
                    <a:lnTo>
                      <a:pt x="1307" y="2500"/>
                    </a:lnTo>
                    <a:lnTo>
                      <a:pt x="1313" y="2506"/>
                    </a:lnTo>
                    <a:lnTo>
                      <a:pt x="1319" y="2511"/>
                    </a:lnTo>
                    <a:lnTo>
                      <a:pt x="1307" y="2511"/>
                    </a:lnTo>
                    <a:lnTo>
                      <a:pt x="1319" y="2523"/>
                    </a:lnTo>
                    <a:lnTo>
                      <a:pt x="1319" y="2532"/>
                    </a:lnTo>
                    <a:lnTo>
                      <a:pt x="1386" y="2532"/>
                    </a:lnTo>
                    <a:lnTo>
                      <a:pt x="1374" y="2523"/>
                    </a:lnTo>
                    <a:lnTo>
                      <a:pt x="1363" y="2511"/>
                    </a:lnTo>
                    <a:lnTo>
                      <a:pt x="1351" y="2511"/>
                    </a:lnTo>
                    <a:lnTo>
                      <a:pt x="1351" y="2500"/>
                    </a:lnTo>
                    <a:lnTo>
                      <a:pt x="1340" y="2500"/>
                    </a:lnTo>
                    <a:lnTo>
                      <a:pt x="1340" y="2477"/>
                    </a:lnTo>
                    <a:lnTo>
                      <a:pt x="1340" y="2431"/>
                    </a:lnTo>
                    <a:lnTo>
                      <a:pt x="1342" y="2421"/>
                    </a:lnTo>
                    <a:lnTo>
                      <a:pt x="1342" y="2413"/>
                    </a:lnTo>
                    <a:lnTo>
                      <a:pt x="1344" y="2410"/>
                    </a:lnTo>
                    <a:lnTo>
                      <a:pt x="1346" y="2404"/>
                    </a:lnTo>
                    <a:lnTo>
                      <a:pt x="1347" y="2400"/>
                    </a:lnTo>
                    <a:lnTo>
                      <a:pt x="1351" y="2396"/>
                    </a:lnTo>
                    <a:lnTo>
                      <a:pt x="1357" y="2390"/>
                    </a:lnTo>
                    <a:lnTo>
                      <a:pt x="1363" y="2385"/>
                    </a:lnTo>
                    <a:lnTo>
                      <a:pt x="1363" y="2373"/>
                    </a:lnTo>
                    <a:lnTo>
                      <a:pt x="1351" y="2373"/>
                    </a:lnTo>
                    <a:lnTo>
                      <a:pt x="1351" y="2362"/>
                    </a:lnTo>
                    <a:lnTo>
                      <a:pt x="1347" y="2362"/>
                    </a:lnTo>
                    <a:lnTo>
                      <a:pt x="1344" y="2362"/>
                    </a:lnTo>
                    <a:lnTo>
                      <a:pt x="1342" y="2362"/>
                    </a:lnTo>
                    <a:lnTo>
                      <a:pt x="1340" y="2360"/>
                    </a:lnTo>
                    <a:lnTo>
                      <a:pt x="1340" y="2358"/>
                    </a:lnTo>
                    <a:lnTo>
                      <a:pt x="1340" y="2354"/>
                    </a:lnTo>
                    <a:lnTo>
                      <a:pt x="1340" y="2350"/>
                    </a:lnTo>
                    <a:lnTo>
                      <a:pt x="1351" y="2339"/>
                    </a:lnTo>
                    <a:lnTo>
                      <a:pt x="1351" y="2327"/>
                    </a:lnTo>
                    <a:lnTo>
                      <a:pt x="1363" y="2327"/>
                    </a:lnTo>
                    <a:lnTo>
                      <a:pt x="1363" y="2293"/>
                    </a:lnTo>
                    <a:lnTo>
                      <a:pt x="1374" y="2293"/>
                    </a:lnTo>
                    <a:lnTo>
                      <a:pt x="1374" y="2281"/>
                    </a:lnTo>
                    <a:lnTo>
                      <a:pt x="1386" y="2281"/>
                    </a:lnTo>
                    <a:lnTo>
                      <a:pt x="1386" y="2270"/>
                    </a:lnTo>
                    <a:lnTo>
                      <a:pt x="1374" y="2270"/>
                    </a:lnTo>
                    <a:lnTo>
                      <a:pt x="1374" y="2281"/>
                    </a:lnTo>
                    <a:lnTo>
                      <a:pt x="1363" y="2281"/>
                    </a:lnTo>
                    <a:lnTo>
                      <a:pt x="1363" y="2247"/>
                    </a:lnTo>
                    <a:lnTo>
                      <a:pt x="1397" y="2258"/>
                    </a:lnTo>
                    <a:lnTo>
                      <a:pt x="1397" y="2212"/>
                    </a:lnTo>
                    <a:lnTo>
                      <a:pt x="1420" y="2212"/>
                    </a:lnTo>
                    <a:lnTo>
                      <a:pt x="1455" y="2200"/>
                    </a:lnTo>
                    <a:lnTo>
                      <a:pt x="1466" y="2189"/>
                    </a:lnTo>
                    <a:lnTo>
                      <a:pt x="1466" y="2177"/>
                    </a:lnTo>
                    <a:lnTo>
                      <a:pt x="1478" y="2166"/>
                    </a:lnTo>
                    <a:lnTo>
                      <a:pt x="1478" y="2154"/>
                    </a:lnTo>
                    <a:lnTo>
                      <a:pt x="1466" y="2154"/>
                    </a:lnTo>
                    <a:lnTo>
                      <a:pt x="1466" y="2131"/>
                    </a:lnTo>
                    <a:lnTo>
                      <a:pt x="1455" y="2131"/>
                    </a:lnTo>
                    <a:lnTo>
                      <a:pt x="1455" y="2128"/>
                    </a:lnTo>
                    <a:lnTo>
                      <a:pt x="1455" y="2124"/>
                    </a:lnTo>
                    <a:lnTo>
                      <a:pt x="1455" y="2122"/>
                    </a:lnTo>
                    <a:lnTo>
                      <a:pt x="1455" y="2120"/>
                    </a:lnTo>
                    <a:lnTo>
                      <a:pt x="1457" y="2120"/>
                    </a:lnTo>
                    <a:lnTo>
                      <a:pt x="1459" y="2120"/>
                    </a:lnTo>
                    <a:lnTo>
                      <a:pt x="1463" y="2120"/>
                    </a:lnTo>
                    <a:lnTo>
                      <a:pt x="1466" y="2120"/>
                    </a:lnTo>
                    <a:lnTo>
                      <a:pt x="1466" y="2131"/>
                    </a:lnTo>
                    <a:lnTo>
                      <a:pt x="1480" y="2131"/>
                    </a:lnTo>
                    <a:lnTo>
                      <a:pt x="1490" y="2131"/>
                    </a:lnTo>
                    <a:lnTo>
                      <a:pt x="1499" y="2131"/>
                    </a:lnTo>
                    <a:lnTo>
                      <a:pt x="1507" y="2130"/>
                    </a:lnTo>
                    <a:lnTo>
                      <a:pt x="1514" y="2126"/>
                    </a:lnTo>
                    <a:lnTo>
                      <a:pt x="1522" y="2120"/>
                    </a:lnTo>
                    <a:lnTo>
                      <a:pt x="1528" y="2110"/>
                    </a:lnTo>
                    <a:lnTo>
                      <a:pt x="1536" y="2097"/>
                    </a:lnTo>
                    <a:lnTo>
                      <a:pt x="1541" y="2091"/>
                    </a:lnTo>
                    <a:lnTo>
                      <a:pt x="1547" y="2087"/>
                    </a:lnTo>
                    <a:lnTo>
                      <a:pt x="1551" y="2082"/>
                    </a:lnTo>
                    <a:lnTo>
                      <a:pt x="1555" y="2076"/>
                    </a:lnTo>
                    <a:lnTo>
                      <a:pt x="1559" y="2072"/>
                    </a:lnTo>
                    <a:lnTo>
                      <a:pt x="1562" y="2066"/>
                    </a:lnTo>
                    <a:lnTo>
                      <a:pt x="1566" y="2059"/>
                    </a:lnTo>
                    <a:lnTo>
                      <a:pt x="1570" y="2053"/>
                    </a:lnTo>
                    <a:lnTo>
                      <a:pt x="1605" y="1995"/>
                    </a:lnTo>
                    <a:lnTo>
                      <a:pt x="1616" y="1984"/>
                    </a:lnTo>
                    <a:lnTo>
                      <a:pt x="1639" y="1949"/>
                    </a:lnTo>
                    <a:lnTo>
                      <a:pt x="1639" y="1938"/>
                    </a:lnTo>
                    <a:lnTo>
                      <a:pt x="1674" y="1926"/>
                    </a:lnTo>
                    <a:lnTo>
                      <a:pt x="1720" y="1915"/>
                    </a:lnTo>
                    <a:lnTo>
                      <a:pt x="1731" y="1915"/>
                    </a:lnTo>
                    <a:lnTo>
                      <a:pt x="1766" y="1869"/>
                    </a:lnTo>
                    <a:lnTo>
                      <a:pt x="1777" y="1857"/>
                    </a:lnTo>
                    <a:lnTo>
                      <a:pt x="1777" y="1834"/>
                    </a:lnTo>
                    <a:lnTo>
                      <a:pt x="1779" y="1824"/>
                    </a:lnTo>
                    <a:lnTo>
                      <a:pt x="1783" y="1813"/>
                    </a:lnTo>
                    <a:lnTo>
                      <a:pt x="1787" y="1803"/>
                    </a:lnTo>
                    <a:lnTo>
                      <a:pt x="1791" y="1794"/>
                    </a:lnTo>
                    <a:lnTo>
                      <a:pt x="1795" y="1784"/>
                    </a:lnTo>
                    <a:lnTo>
                      <a:pt x="1797" y="1775"/>
                    </a:lnTo>
                    <a:lnTo>
                      <a:pt x="1799" y="1765"/>
                    </a:lnTo>
                    <a:lnTo>
                      <a:pt x="1799" y="1753"/>
                    </a:lnTo>
                    <a:lnTo>
                      <a:pt x="1879" y="1661"/>
                    </a:lnTo>
                    <a:lnTo>
                      <a:pt x="1879" y="1650"/>
                    </a:lnTo>
                    <a:lnTo>
                      <a:pt x="1885" y="1644"/>
                    </a:lnTo>
                    <a:lnTo>
                      <a:pt x="1889" y="1638"/>
                    </a:lnTo>
                    <a:lnTo>
                      <a:pt x="1891" y="1631"/>
                    </a:lnTo>
                    <a:lnTo>
                      <a:pt x="1893" y="1625"/>
                    </a:lnTo>
                    <a:lnTo>
                      <a:pt x="1893" y="1617"/>
                    </a:lnTo>
                    <a:lnTo>
                      <a:pt x="1893" y="1610"/>
                    </a:lnTo>
                    <a:lnTo>
                      <a:pt x="1891" y="1602"/>
                    </a:lnTo>
                    <a:lnTo>
                      <a:pt x="1891" y="1594"/>
                    </a:lnTo>
                    <a:lnTo>
                      <a:pt x="1879" y="1583"/>
                    </a:lnTo>
                    <a:lnTo>
                      <a:pt x="1856" y="1571"/>
                    </a:lnTo>
                    <a:lnTo>
                      <a:pt x="1845" y="1571"/>
                    </a:lnTo>
                    <a:lnTo>
                      <a:pt x="1810" y="1537"/>
                    </a:lnTo>
                    <a:lnTo>
                      <a:pt x="1799" y="1537"/>
                    </a:lnTo>
                    <a:lnTo>
                      <a:pt x="1787" y="1525"/>
                    </a:lnTo>
                    <a:lnTo>
                      <a:pt x="1766" y="1525"/>
                    </a:lnTo>
                    <a:lnTo>
                      <a:pt x="1754" y="1514"/>
                    </a:lnTo>
                    <a:lnTo>
                      <a:pt x="1743" y="1514"/>
                    </a:lnTo>
                    <a:lnTo>
                      <a:pt x="1731" y="1502"/>
                    </a:lnTo>
                    <a:lnTo>
                      <a:pt x="1720" y="1502"/>
                    </a:lnTo>
                    <a:lnTo>
                      <a:pt x="1708" y="1491"/>
                    </a:lnTo>
                    <a:lnTo>
                      <a:pt x="1699" y="1491"/>
                    </a:lnTo>
                    <a:lnTo>
                      <a:pt x="1691" y="1489"/>
                    </a:lnTo>
                    <a:lnTo>
                      <a:pt x="1685" y="1489"/>
                    </a:lnTo>
                    <a:lnTo>
                      <a:pt x="1681" y="1485"/>
                    </a:lnTo>
                    <a:lnTo>
                      <a:pt x="1678" y="1483"/>
                    </a:lnTo>
                    <a:lnTo>
                      <a:pt x="1674" y="1479"/>
                    </a:lnTo>
                    <a:lnTo>
                      <a:pt x="1668" y="1473"/>
                    </a:lnTo>
                    <a:lnTo>
                      <a:pt x="1662" y="1468"/>
                    </a:lnTo>
                    <a:lnTo>
                      <a:pt x="1656" y="1468"/>
                    </a:lnTo>
                    <a:lnTo>
                      <a:pt x="1655" y="1468"/>
                    </a:lnTo>
                    <a:lnTo>
                      <a:pt x="1651" y="1468"/>
                    </a:lnTo>
                    <a:lnTo>
                      <a:pt x="1651" y="1466"/>
                    </a:lnTo>
                    <a:lnTo>
                      <a:pt x="1651" y="1464"/>
                    </a:lnTo>
                    <a:lnTo>
                      <a:pt x="1651" y="1460"/>
                    </a:lnTo>
                    <a:lnTo>
                      <a:pt x="1651" y="1456"/>
                    </a:lnTo>
                    <a:lnTo>
                      <a:pt x="1647" y="1456"/>
                    </a:lnTo>
                    <a:lnTo>
                      <a:pt x="1645" y="1456"/>
                    </a:lnTo>
                    <a:lnTo>
                      <a:pt x="1641" y="1456"/>
                    </a:lnTo>
                    <a:lnTo>
                      <a:pt x="1639" y="1456"/>
                    </a:lnTo>
                    <a:lnTo>
                      <a:pt x="1635" y="1456"/>
                    </a:lnTo>
                    <a:lnTo>
                      <a:pt x="1633" y="1456"/>
                    </a:lnTo>
                    <a:lnTo>
                      <a:pt x="1630" y="1456"/>
                    </a:lnTo>
                    <a:lnTo>
                      <a:pt x="1628" y="1456"/>
                    </a:lnTo>
                    <a:lnTo>
                      <a:pt x="1628" y="1422"/>
                    </a:lnTo>
                    <a:lnTo>
                      <a:pt x="1622" y="1422"/>
                    </a:lnTo>
                    <a:lnTo>
                      <a:pt x="1620" y="1422"/>
                    </a:lnTo>
                    <a:lnTo>
                      <a:pt x="1618" y="1422"/>
                    </a:lnTo>
                    <a:lnTo>
                      <a:pt x="1616" y="1422"/>
                    </a:lnTo>
                    <a:lnTo>
                      <a:pt x="1616" y="1420"/>
                    </a:lnTo>
                    <a:lnTo>
                      <a:pt x="1616" y="1418"/>
                    </a:lnTo>
                    <a:lnTo>
                      <a:pt x="1616" y="1414"/>
                    </a:lnTo>
                    <a:lnTo>
                      <a:pt x="1616" y="1410"/>
                    </a:lnTo>
                    <a:lnTo>
                      <a:pt x="1605" y="1399"/>
                    </a:lnTo>
                    <a:lnTo>
                      <a:pt x="1582" y="1352"/>
                    </a:lnTo>
                    <a:lnTo>
                      <a:pt x="1578" y="1352"/>
                    </a:lnTo>
                    <a:lnTo>
                      <a:pt x="1572" y="1352"/>
                    </a:lnTo>
                    <a:lnTo>
                      <a:pt x="1568" y="1352"/>
                    </a:lnTo>
                    <a:lnTo>
                      <a:pt x="1564" y="1352"/>
                    </a:lnTo>
                    <a:lnTo>
                      <a:pt x="1561" y="1352"/>
                    </a:lnTo>
                    <a:lnTo>
                      <a:pt x="1557" y="1352"/>
                    </a:lnTo>
                    <a:lnTo>
                      <a:pt x="1551" y="1352"/>
                    </a:lnTo>
                    <a:lnTo>
                      <a:pt x="1547" y="1352"/>
                    </a:lnTo>
                    <a:lnTo>
                      <a:pt x="1541" y="1347"/>
                    </a:lnTo>
                    <a:lnTo>
                      <a:pt x="1537" y="1345"/>
                    </a:lnTo>
                    <a:lnTo>
                      <a:pt x="1536" y="1343"/>
                    </a:lnTo>
                    <a:lnTo>
                      <a:pt x="1532" y="1341"/>
                    </a:lnTo>
                    <a:lnTo>
                      <a:pt x="1530" y="1341"/>
                    </a:lnTo>
                    <a:lnTo>
                      <a:pt x="1526" y="1341"/>
                    </a:lnTo>
                    <a:lnTo>
                      <a:pt x="1520" y="1341"/>
                    </a:lnTo>
                    <a:lnTo>
                      <a:pt x="1513" y="1341"/>
                    </a:lnTo>
                    <a:lnTo>
                      <a:pt x="1490" y="1318"/>
                    </a:lnTo>
                    <a:lnTo>
                      <a:pt x="1478" y="1318"/>
                    </a:lnTo>
                    <a:lnTo>
                      <a:pt x="1409" y="1249"/>
                    </a:lnTo>
                    <a:lnTo>
                      <a:pt x="1397" y="1249"/>
                    </a:lnTo>
                    <a:lnTo>
                      <a:pt x="1386" y="1249"/>
                    </a:lnTo>
                    <a:lnTo>
                      <a:pt x="1374" y="1249"/>
                    </a:lnTo>
                    <a:lnTo>
                      <a:pt x="1363" y="1249"/>
                    </a:lnTo>
                    <a:lnTo>
                      <a:pt x="1351" y="1249"/>
                    </a:lnTo>
                    <a:lnTo>
                      <a:pt x="1340" y="1249"/>
                    </a:lnTo>
                    <a:lnTo>
                      <a:pt x="1330" y="1249"/>
                    </a:lnTo>
                    <a:lnTo>
                      <a:pt x="1319" y="1249"/>
                    </a:lnTo>
                    <a:lnTo>
                      <a:pt x="1319" y="1237"/>
                    </a:lnTo>
                    <a:lnTo>
                      <a:pt x="1296" y="1237"/>
                    </a:lnTo>
                    <a:lnTo>
                      <a:pt x="1296" y="1226"/>
                    </a:lnTo>
                    <a:lnTo>
                      <a:pt x="1290" y="1226"/>
                    </a:lnTo>
                    <a:lnTo>
                      <a:pt x="1286" y="1226"/>
                    </a:lnTo>
                    <a:lnTo>
                      <a:pt x="1282" y="1226"/>
                    </a:lnTo>
                    <a:lnTo>
                      <a:pt x="1278" y="1226"/>
                    </a:lnTo>
                    <a:lnTo>
                      <a:pt x="1273" y="1226"/>
                    </a:lnTo>
                    <a:lnTo>
                      <a:pt x="1269" y="1226"/>
                    </a:lnTo>
                    <a:lnTo>
                      <a:pt x="1265" y="1226"/>
                    </a:lnTo>
                    <a:lnTo>
                      <a:pt x="1261" y="1226"/>
                    </a:lnTo>
                    <a:lnTo>
                      <a:pt x="1250" y="1260"/>
                    </a:lnTo>
                    <a:lnTo>
                      <a:pt x="1238" y="1237"/>
                    </a:lnTo>
                    <a:lnTo>
                      <a:pt x="1250" y="1237"/>
                    </a:lnTo>
                    <a:lnTo>
                      <a:pt x="1250" y="1214"/>
                    </a:lnTo>
                    <a:lnTo>
                      <a:pt x="1255" y="1209"/>
                    </a:lnTo>
                    <a:lnTo>
                      <a:pt x="1257" y="1205"/>
                    </a:lnTo>
                    <a:lnTo>
                      <a:pt x="1259" y="1203"/>
                    </a:lnTo>
                    <a:lnTo>
                      <a:pt x="1257" y="1203"/>
                    </a:lnTo>
                    <a:lnTo>
                      <a:pt x="1255" y="1203"/>
                    </a:lnTo>
                    <a:lnTo>
                      <a:pt x="1250" y="1203"/>
                    </a:lnTo>
                    <a:lnTo>
                      <a:pt x="1244" y="1203"/>
                    </a:lnTo>
                    <a:lnTo>
                      <a:pt x="1238" y="1203"/>
                    </a:lnTo>
                    <a:lnTo>
                      <a:pt x="1238" y="1214"/>
                    </a:lnTo>
                    <a:lnTo>
                      <a:pt x="1227" y="1214"/>
                    </a:lnTo>
                    <a:lnTo>
                      <a:pt x="1215" y="1226"/>
                    </a:lnTo>
                    <a:lnTo>
                      <a:pt x="1205" y="1226"/>
                    </a:lnTo>
                    <a:lnTo>
                      <a:pt x="1198" y="1228"/>
                    </a:lnTo>
                    <a:lnTo>
                      <a:pt x="1192" y="1230"/>
                    </a:lnTo>
                    <a:lnTo>
                      <a:pt x="1188" y="1232"/>
                    </a:lnTo>
                    <a:lnTo>
                      <a:pt x="1184" y="1234"/>
                    </a:lnTo>
                    <a:lnTo>
                      <a:pt x="1181" y="1237"/>
                    </a:lnTo>
                    <a:lnTo>
                      <a:pt x="1175" y="1243"/>
                    </a:lnTo>
                    <a:lnTo>
                      <a:pt x="1169" y="1249"/>
                    </a:lnTo>
                    <a:lnTo>
                      <a:pt x="1146" y="1226"/>
                    </a:lnTo>
                    <a:lnTo>
                      <a:pt x="1048" y="1226"/>
                    </a:lnTo>
                    <a:lnTo>
                      <a:pt x="1042" y="1214"/>
                    </a:lnTo>
                    <a:lnTo>
                      <a:pt x="1031" y="1214"/>
                    </a:lnTo>
                    <a:lnTo>
                      <a:pt x="1031" y="1203"/>
                    </a:lnTo>
                    <a:lnTo>
                      <a:pt x="1008" y="1203"/>
                    </a:lnTo>
                    <a:lnTo>
                      <a:pt x="1008" y="1180"/>
                    </a:lnTo>
                    <a:lnTo>
                      <a:pt x="996" y="1168"/>
                    </a:lnTo>
                    <a:lnTo>
                      <a:pt x="996" y="1136"/>
                    </a:lnTo>
                    <a:lnTo>
                      <a:pt x="992" y="1136"/>
                    </a:lnTo>
                    <a:lnTo>
                      <a:pt x="989" y="1136"/>
                    </a:lnTo>
                    <a:lnTo>
                      <a:pt x="987" y="1136"/>
                    </a:lnTo>
                    <a:lnTo>
                      <a:pt x="985" y="1134"/>
                    </a:lnTo>
                    <a:lnTo>
                      <a:pt x="985" y="1132"/>
                    </a:lnTo>
                    <a:lnTo>
                      <a:pt x="985" y="1128"/>
                    </a:lnTo>
                    <a:lnTo>
                      <a:pt x="985" y="1124"/>
                    </a:lnTo>
                    <a:lnTo>
                      <a:pt x="939" y="1136"/>
                    </a:lnTo>
                    <a:lnTo>
                      <a:pt x="916" y="1136"/>
                    </a:lnTo>
                    <a:lnTo>
                      <a:pt x="912" y="1140"/>
                    </a:lnTo>
                    <a:lnTo>
                      <a:pt x="910" y="1141"/>
                    </a:lnTo>
                    <a:lnTo>
                      <a:pt x="908" y="1143"/>
                    </a:lnTo>
                    <a:lnTo>
                      <a:pt x="906" y="1145"/>
                    </a:lnTo>
                    <a:lnTo>
                      <a:pt x="904" y="1145"/>
                    </a:lnTo>
                    <a:lnTo>
                      <a:pt x="902" y="1147"/>
                    </a:lnTo>
                    <a:lnTo>
                      <a:pt x="898" y="1147"/>
                    </a:lnTo>
                    <a:lnTo>
                      <a:pt x="895" y="1147"/>
                    </a:lnTo>
                    <a:lnTo>
                      <a:pt x="895" y="1141"/>
                    </a:lnTo>
                    <a:lnTo>
                      <a:pt x="895" y="1136"/>
                    </a:lnTo>
                    <a:lnTo>
                      <a:pt x="895" y="1130"/>
                    </a:lnTo>
                    <a:lnTo>
                      <a:pt x="895" y="1124"/>
                    </a:lnTo>
                    <a:lnTo>
                      <a:pt x="895" y="1118"/>
                    </a:lnTo>
                    <a:lnTo>
                      <a:pt x="895" y="1113"/>
                    </a:lnTo>
                    <a:lnTo>
                      <a:pt x="895" y="1107"/>
                    </a:lnTo>
                    <a:lnTo>
                      <a:pt x="895" y="1101"/>
                    </a:lnTo>
                    <a:lnTo>
                      <a:pt x="893" y="1095"/>
                    </a:lnTo>
                    <a:lnTo>
                      <a:pt x="893" y="1092"/>
                    </a:lnTo>
                    <a:lnTo>
                      <a:pt x="893" y="1090"/>
                    </a:lnTo>
                    <a:lnTo>
                      <a:pt x="895" y="1090"/>
                    </a:lnTo>
                    <a:lnTo>
                      <a:pt x="895" y="1088"/>
                    </a:lnTo>
                    <a:lnTo>
                      <a:pt x="896" y="1088"/>
                    </a:lnTo>
                    <a:lnTo>
                      <a:pt x="900" y="1090"/>
                    </a:lnTo>
                    <a:lnTo>
                      <a:pt x="904" y="1090"/>
                    </a:lnTo>
                    <a:lnTo>
                      <a:pt x="895" y="1078"/>
                    </a:lnTo>
                    <a:lnTo>
                      <a:pt x="895" y="1067"/>
                    </a:lnTo>
                    <a:lnTo>
                      <a:pt x="898" y="1061"/>
                    </a:lnTo>
                    <a:lnTo>
                      <a:pt x="902" y="1057"/>
                    </a:lnTo>
                    <a:lnTo>
                      <a:pt x="904" y="1053"/>
                    </a:lnTo>
                    <a:lnTo>
                      <a:pt x="904" y="1049"/>
                    </a:lnTo>
                    <a:lnTo>
                      <a:pt x="906" y="1046"/>
                    </a:lnTo>
                    <a:lnTo>
                      <a:pt x="906" y="1042"/>
                    </a:lnTo>
                    <a:lnTo>
                      <a:pt x="906" y="1038"/>
                    </a:lnTo>
                    <a:lnTo>
                      <a:pt x="904" y="1032"/>
                    </a:lnTo>
                    <a:lnTo>
                      <a:pt x="871" y="1032"/>
                    </a:lnTo>
                    <a:lnTo>
                      <a:pt x="871" y="1044"/>
                    </a:lnTo>
                    <a:lnTo>
                      <a:pt x="848" y="1044"/>
                    </a:lnTo>
                    <a:lnTo>
                      <a:pt x="848" y="1051"/>
                    </a:lnTo>
                    <a:lnTo>
                      <a:pt x="848" y="1057"/>
                    </a:lnTo>
                    <a:lnTo>
                      <a:pt x="848" y="1063"/>
                    </a:lnTo>
                    <a:lnTo>
                      <a:pt x="848" y="1069"/>
                    </a:lnTo>
                    <a:lnTo>
                      <a:pt x="847" y="1072"/>
                    </a:lnTo>
                    <a:lnTo>
                      <a:pt x="845" y="1078"/>
                    </a:lnTo>
                    <a:lnTo>
                      <a:pt x="841" y="1084"/>
                    </a:lnTo>
                    <a:lnTo>
                      <a:pt x="837" y="1090"/>
                    </a:lnTo>
                    <a:lnTo>
                      <a:pt x="837" y="1101"/>
                    </a:lnTo>
                    <a:lnTo>
                      <a:pt x="825" y="1101"/>
                    </a:lnTo>
                    <a:lnTo>
                      <a:pt x="814" y="1113"/>
                    </a:lnTo>
                    <a:lnTo>
                      <a:pt x="808" y="1113"/>
                    </a:lnTo>
                    <a:lnTo>
                      <a:pt x="804" y="1113"/>
                    </a:lnTo>
                    <a:lnTo>
                      <a:pt x="802" y="1113"/>
                    </a:lnTo>
                    <a:lnTo>
                      <a:pt x="800" y="1113"/>
                    </a:lnTo>
                    <a:lnTo>
                      <a:pt x="799" y="1115"/>
                    </a:lnTo>
                    <a:lnTo>
                      <a:pt x="797" y="1117"/>
                    </a:lnTo>
                    <a:lnTo>
                      <a:pt x="795" y="1118"/>
                    </a:lnTo>
                    <a:lnTo>
                      <a:pt x="791" y="1124"/>
                    </a:lnTo>
                    <a:lnTo>
                      <a:pt x="756" y="1113"/>
                    </a:lnTo>
                    <a:lnTo>
                      <a:pt x="745" y="1113"/>
                    </a:lnTo>
                    <a:lnTo>
                      <a:pt x="745" y="1101"/>
                    </a:lnTo>
                    <a:lnTo>
                      <a:pt x="733" y="1101"/>
                    </a:lnTo>
                    <a:lnTo>
                      <a:pt x="722" y="1090"/>
                    </a:lnTo>
                    <a:lnTo>
                      <a:pt x="722" y="1078"/>
                    </a:lnTo>
                    <a:lnTo>
                      <a:pt x="699" y="1044"/>
                    </a:lnTo>
                    <a:lnTo>
                      <a:pt x="710" y="1032"/>
                    </a:lnTo>
                    <a:lnTo>
                      <a:pt x="710" y="998"/>
                    </a:lnTo>
                    <a:lnTo>
                      <a:pt x="699" y="994"/>
                    </a:lnTo>
                    <a:lnTo>
                      <a:pt x="699" y="986"/>
                    </a:lnTo>
                    <a:lnTo>
                      <a:pt x="699" y="975"/>
                    </a:lnTo>
                    <a:lnTo>
                      <a:pt x="699" y="963"/>
                    </a:lnTo>
                    <a:lnTo>
                      <a:pt x="699" y="952"/>
                    </a:lnTo>
                    <a:lnTo>
                      <a:pt x="710" y="952"/>
                    </a:lnTo>
                    <a:lnTo>
                      <a:pt x="710" y="940"/>
                    </a:lnTo>
                    <a:lnTo>
                      <a:pt x="722" y="940"/>
                    </a:lnTo>
                    <a:lnTo>
                      <a:pt x="722" y="928"/>
                    </a:lnTo>
                    <a:lnTo>
                      <a:pt x="733" y="928"/>
                    </a:lnTo>
                    <a:lnTo>
                      <a:pt x="733" y="917"/>
                    </a:lnTo>
                    <a:lnTo>
                      <a:pt x="722" y="917"/>
                    </a:lnTo>
                    <a:lnTo>
                      <a:pt x="733" y="917"/>
                    </a:lnTo>
                    <a:lnTo>
                      <a:pt x="745" y="917"/>
                    </a:lnTo>
                    <a:lnTo>
                      <a:pt x="745" y="905"/>
                    </a:lnTo>
                    <a:lnTo>
                      <a:pt x="756" y="905"/>
                    </a:lnTo>
                    <a:lnTo>
                      <a:pt x="768" y="905"/>
                    </a:lnTo>
                    <a:lnTo>
                      <a:pt x="779" y="905"/>
                    </a:lnTo>
                    <a:lnTo>
                      <a:pt x="791" y="905"/>
                    </a:lnTo>
                    <a:lnTo>
                      <a:pt x="791" y="917"/>
                    </a:lnTo>
                    <a:lnTo>
                      <a:pt x="802" y="917"/>
                    </a:lnTo>
                    <a:lnTo>
                      <a:pt x="802" y="905"/>
                    </a:lnTo>
                    <a:lnTo>
                      <a:pt x="802" y="917"/>
                    </a:lnTo>
                    <a:lnTo>
                      <a:pt x="814" y="917"/>
                    </a:lnTo>
                    <a:lnTo>
                      <a:pt x="814" y="905"/>
                    </a:lnTo>
                    <a:lnTo>
                      <a:pt x="825" y="905"/>
                    </a:lnTo>
                    <a:lnTo>
                      <a:pt x="814" y="905"/>
                    </a:lnTo>
                    <a:lnTo>
                      <a:pt x="814" y="894"/>
                    </a:lnTo>
                    <a:lnTo>
                      <a:pt x="825" y="894"/>
                    </a:lnTo>
                    <a:lnTo>
                      <a:pt x="814" y="894"/>
                    </a:lnTo>
                    <a:lnTo>
                      <a:pt x="802" y="894"/>
                    </a:lnTo>
                    <a:lnTo>
                      <a:pt x="802" y="882"/>
                    </a:lnTo>
                    <a:lnTo>
                      <a:pt x="814" y="882"/>
                    </a:lnTo>
                    <a:lnTo>
                      <a:pt x="814" y="894"/>
                    </a:lnTo>
                    <a:lnTo>
                      <a:pt x="814" y="882"/>
                    </a:lnTo>
                    <a:lnTo>
                      <a:pt x="825" y="882"/>
                    </a:lnTo>
                    <a:lnTo>
                      <a:pt x="837" y="882"/>
                    </a:lnTo>
                    <a:lnTo>
                      <a:pt x="837" y="871"/>
                    </a:lnTo>
                    <a:lnTo>
                      <a:pt x="837" y="882"/>
                    </a:lnTo>
                    <a:lnTo>
                      <a:pt x="848" y="882"/>
                    </a:lnTo>
                    <a:lnTo>
                      <a:pt x="848" y="871"/>
                    </a:lnTo>
                    <a:lnTo>
                      <a:pt x="860" y="871"/>
                    </a:lnTo>
                    <a:lnTo>
                      <a:pt x="871" y="871"/>
                    </a:lnTo>
                    <a:lnTo>
                      <a:pt x="883" y="882"/>
                    </a:lnTo>
                    <a:lnTo>
                      <a:pt x="895" y="882"/>
                    </a:lnTo>
                    <a:lnTo>
                      <a:pt x="895" y="871"/>
                    </a:lnTo>
                    <a:lnTo>
                      <a:pt x="904" y="871"/>
                    </a:lnTo>
                    <a:lnTo>
                      <a:pt x="916" y="871"/>
                    </a:lnTo>
                    <a:lnTo>
                      <a:pt x="927" y="882"/>
                    </a:lnTo>
                    <a:lnTo>
                      <a:pt x="927" y="894"/>
                    </a:lnTo>
                    <a:lnTo>
                      <a:pt x="927" y="905"/>
                    </a:lnTo>
                    <a:lnTo>
                      <a:pt x="939" y="905"/>
                    </a:lnTo>
                    <a:lnTo>
                      <a:pt x="939" y="917"/>
                    </a:lnTo>
                    <a:lnTo>
                      <a:pt x="950" y="917"/>
                    </a:lnTo>
                    <a:lnTo>
                      <a:pt x="950" y="928"/>
                    </a:lnTo>
                    <a:lnTo>
                      <a:pt x="962" y="928"/>
                    </a:lnTo>
                    <a:lnTo>
                      <a:pt x="973" y="940"/>
                    </a:lnTo>
                    <a:lnTo>
                      <a:pt x="985" y="940"/>
                    </a:lnTo>
                    <a:lnTo>
                      <a:pt x="985" y="928"/>
                    </a:lnTo>
                    <a:lnTo>
                      <a:pt x="985" y="917"/>
                    </a:lnTo>
                    <a:lnTo>
                      <a:pt x="973" y="905"/>
                    </a:lnTo>
                    <a:lnTo>
                      <a:pt x="973" y="894"/>
                    </a:lnTo>
                    <a:lnTo>
                      <a:pt x="962" y="882"/>
                    </a:lnTo>
                    <a:lnTo>
                      <a:pt x="962" y="871"/>
                    </a:lnTo>
                    <a:lnTo>
                      <a:pt x="950" y="871"/>
                    </a:lnTo>
                    <a:lnTo>
                      <a:pt x="950" y="859"/>
                    </a:lnTo>
                    <a:lnTo>
                      <a:pt x="939" y="859"/>
                    </a:lnTo>
                    <a:lnTo>
                      <a:pt x="939" y="848"/>
                    </a:lnTo>
                    <a:lnTo>
                      <a:pt x="939" y="836"/>
                    </a:lnTo>
                    <a:lnTo>
                      <a:pt x="939" y="825"/>
                    </a:lnTo>
                    <a:lnTo>
                      <a:pt x="939" y="813"/>
                    </a:lnTo>
                    <a:lnTo>
                      <a:pt x="950" y="802"/>
                    </a:lnTo>
                    <a:lnTo>
                      <a:pt x="950" y="790"/>
                    </a:lnTo>
                    <a:lnTo>
                      <a:pt x="950" y="779"/>
                    </a:lnTo>
                    <a:lnTo>
                      <a:pt x="962" y="779"/>
                    </a:lnTo>
                    <a:lnTo>
                      <a:pt x="962" y="767"/>
                    </a:lnTo>
                    <a:lnTo>
                      <a:pt x="973" y="767"/>
                    </a:lnTo>
                    <a:lnTo>
                      <a:pt x="973" y="756"/>
                    </a:lnTo>
                    <a:lnTo>
                      <a:pt x="985" y="744"/>
                    </a:lnTo>
                    <a:lnTo>
                      <a:pt x="996" y="744"/>
                    </a:lnTo>
                    <a:lnTo>
                      <a:pt x="985" y="744"/>
                    </a:lnTo>
                    <a:lnTo>
                      <a:pt x="973" y="744"/>
                    </a:lnTo>
                    <a:lnTo>
                      <a:pt x="985" y="744"/>
                    </a:lnTo>
                    <a:lnTo>
                      <a:pt x="985" y="733"/>
                    </a:lnTo>
                    <a:lnTo>
                      <a:pt x="973" y="733"/>
                    </a:lnTo>
                    <a:lnTo>
                      <a:pt x="985" y="733"/>
                    </a:lnTo>
                    <a:lnTo>
                      <a:pt x="996" y="733"/>
                    </a:lnTo>
                    <a:lnTo>
                      <a:pt x="996" y="721"/>
                    </a:lnTo>
                    <a:lnTo>
                      <a:pt x="985" y="721"/>
                    </a:lnTo>
                    <a:lnTo>
                      <a:pt x="973" y="721"/>
                    </a:lnTo>
                    <a:lnTo>
                      <a:pt x="985" y="721"/>
                    </a:lnTo>
                    <a:lnTo>
                      <a:pt x="985" y="710"/>
                    </a:lnTo>
                    <a:lnTo>
                      <a:pt x="973" y="698"/>
                    </a:lnTo>
                    <a:lnTo>
                      <a:pt x="973" y="710"/>
                    </a:lnTo>
                    <a:lnTo>
                      <a:pt x="973" y="698"/>
                    </a:lnTo>
                    <a:lnTo>
                      <a:pt x="973" y="689"/>
                    </a:lnTo>
                    <a:lnTo>
                      <a:pt x="962" y="689"/>
                    </a:lnTo>
                    <a:lnTo>
                      <a:pt x="962" y="677"/>
                    </a:lnTo>
                    <a:lnTo>
                      <a:pt x="962" y="666"/>
                    </a:lnTo>
                    <a:lnTo>
                      <a:pt x="962" y="654"/>
                    </a:lnTo>
                    <a:lnTo>
                      <a:pt x="962" y="666"/>
                    </a:lnTo>
                    <a:lnTo>
                      <a:pt x="962" y="677"/>
                    </a:lnTo>
                    <a:lnTo>
                      <a:pt x="973" y="677"/>
                    </a:lnTo>
                    <a:lnTo>
                      <a:pt x="973" y="689"/>
                    </a:lnTo>
                    <a:lnTo>
                      <a:pt x="973" y="698"/>
                    </a:lnTo>
                    <a:lnTo>
                      <a:pt x="985" y="698"/>
                    </a:lnTo>
                    <a:lnTo>
                      <a:pt x="985" y="689"/>
                    </a:lnTo>
                    <a:lnTo>
                      <a:pt x="985" y="677"/>
                    </a:lnTo>
                    <a:lnTo>
                      <a:pt x="985" y="666"/>
                    </a:lnTo>
                    <a:lnTo>
                      <a:pt x="973" y="666"/>
                    </a:lnTo>
                    <a:lnTo>
                      <a:pt x="973" y="654"/>
                    </a:lnTo>
                    <a:lnTo>
                      <a:pt x="985" y="654"/>
                    </a:lnTo>
                    <a:lnTo>
                      <a:pt x="985" y="666"/>
                    </a:lnTo>
                    <a:lnTo>
                      <a:pt x="985" y="654"/>
                    </a:lnTo>
                    <a:lnTo>
                      <a:pt x="985" y="643"/>
                    </a:lnTo>
                    <a:lnTo>
                      <a:pt x="985" y="631"/>
                    </a:lnTo>
                    <a:lnTo>
                      <a:pt x="973" y="631"/>
                    </a:lnTo>
                    <a:lnTo>
                      <a:pt x="985" y="631"/>
                    </a:lnTo>
                    <a:lnTo>
                      <a:pt x="996" y="631"/>
                    </a:lnTo>
                    <a:lnTo>
                      <a:pt x="996" y="620"/>
                    </a:lnTo>
                    <a:lnTo>
                      <a:pt x="1008" y="620"/>
                    </a:lnTo>
                    <a:lnTo>
                      <a:pt x="1008" y="608"/>
                    </a:lnTo>
                    <a:lnTo>
                      <a:pt x="996" y="608"/>
                    </a:lnTo>
                    <a:lnTo>
                      <a:pt x="996" y="620"/>
                    </a:lnTo>
                    <a:lnTo>
                      <a:pt x="985" y="620"/>
                    </a:lnTo>
                    <a:lnTo>
                      <a:pt x="985" y="631"/>
                    </a:lnTo>
                    <a:lnTo>
                      <a:pt x="985" y="620"/>
                    </a:lnTo>
                    <a:lnTo>
                      <a:pt x="985" y="608"/>
                    </a:lnTo>
                    <a:lnTo>
                      <a:pt x="996" y="608"/>
                    </a:lnTo>
                    <a:lnTo>
                      <a:pt x="996" y="597"/>
                    </a:lnTo>
                    <a:lnTo>
                      <a:pt x="1008" y="597"/>
                    </a:lnTo>
                    <a:lnTo>
                      <a:pt x="996" y="597"/>
                    </a:lnTo>
                    <a:lnTo>
                      <a:pt x="1008" y="597"/>
                    </a:lnTo>
                    <a:lnTo>
                      <a:pt x="1019" y="585"/>
                    </a:lnTo>
                    <a:lnTo>
                      <a:pt x="1019" y="597"/>
                    </a:lnTo>
                    <a:lnTo>
                      <a:pt x="1025" y="597"/>
                    </a:lnTo>
                    <a:lnTo>
                      <a:pt x="1029" y="597"/>
                    </a:lnTo>
                    <a:lnTo>
                      <a:pt x="1031" y="597"/>
                    </a:lnTo>
                    <a:lnTo>
                      <a:pt x="1027" y="597"/>
                    </a:lnTo>
                    <a:lnTo>
                      <a:pt x="1025" y="597"/>
                    </a:lnTo>
                    <a:lnTo>
                      <a:pt x="1019" y="597"/>
                    </a:lnTo>
                    <a:lnTo>
                      <a:pt x="1019" y="585"/>
                    </a:lnTo>
                    <a:lnTo>
                      <a:pt x="1031" y="585"/>
                    </a:lnTo>
                    <a:lnTo>
                      <a:pt x="1031" y="574"/>
                    </a:lnTo>
                    <a:lnTo>
                      <a:pt x="1031" y="585"/>
                    </a:lnTo>
                    <a:lnTo>
                      <a:pt x="1019" y="585"/>
                    </a:lnTo>
                    <a:lnTo>
                      <a:pt x="1019" y="574"/>
                    </a:lnTo>
                    <a:lnTo>
                      <a:pt x="1008" y="574"/>
                    </a:lnTo>
                    <a:lnTo>
                      <a:pt x="1008" y="562"/>
                    </a:lnTo>
                    <a:lnTo>
                      <a:pt x="1019" y="562"/>
                    </a:lnTo>
                    <a:lnTo>
                      <a:pt x="1008" y="562"/>
                    </a:lnTo>
                    <a:lnTo>
                      <a:pt x="996" y="562"/>
                    </a:lnTo>
                    <a:lnTo>
                      <a:pt x="1008" y="562"/>
                    </a:lnTo>
                    <a:lnTo>
                      <a:pt x="1008" y="551"/>
                    </a:lnTo>
                    <a:lnTo>
                      <a:pt x="1008" y="539"/>
                    </a:lnTo>
                    <a:lnTo>
                      <a:pt x="1019" y="539"/>
                    </a:lnTo>
                    <a:lnTo>
                      <a:pt x="1019" y="528"/>
                    </a:lnTo>
                    <a:lnTo>
                      <a:pt x="1031" y="528"/>
                    </a:lnTo>
                    <a:lnTo>
                      <a:pt x="1031" y="516"/>
                    </a:lnTo>
                    <a:lnTo>
                      <a:pt x="1042" y="504"/>
                    </a:lnTo>
                    <a:lnTo>
                      <a:pt x="1031" y="504"/>
                    </a:lnTo>
                    <a:lnTo>
                      <a:pt x="1031" y="493"/>
                    </a:lnTo>
                    <a:lnTo>
                      <a:pt x="1042" y="481"/>
                    </a:lnTo>
                    <a:lnTo>
                      <a:pt x="1054" y="481"/>
                    </a:lnTo>
                    <a:lnTo>
                      <a:pt x="1042" y="516"/>
                    </a:lnTo>
                    <a:lnTo>
                      <a:pt x="1054" y="528"/>
                    </a:lnTo>
                    <a:lnTo>
                      <a:pt x="1065" y="493"/>
                    </a:lnTo>
                    <a:lnTo>
                      <a:pt x="1088" y="470"/>
                    </a:lnTo>
                    <a:lnTo>
                      <a:pt x="1077" y="458"/>
                    </a:lnTo>
                    <a:lnTo>
                      <a:pt x="1077" y="447"/>
                    </a:lnTo>
                    <a:lnTo>
                      <a:pt x="1065" y="447"/>
                    </a:lnTo>
                    <a:lnTo>
                      <a:pt x="1042" y="447"/>
                    </a:lnTo>
                    <a:lnTo>
                      <a:pt x="1042" y="458"/>
                    </a:lnTo>
                    <a:lnTo>
                      <a:pt x="1019" y="435"/>
                    </a:lnTo>
                    <a:lnTo>
                      <a:pt x="1019" y="447"/>
                    </a:lnTo>
                    <a:lnTo>
                      <a:pt x="1008" y="435"/>
                    </a:lnTo>
                    <a:lnTo>
                      <a:pt x="1019" y="435"/>
                    </a:lnTo>
                    <a:lnTo>
                      <a:pt x="1019" y="424"/>
                    </a:lnTo>
                    <a:lnTo>
                      <a:pt x="1015" y="424"/>
                    </a:lnTo>
                    <a:lnTo>
                      <a:pt x="1012" y="424"/>
                    </a:lnTo>
                    <a:lnTo>
                      <a:pt x="1008" y="424"/>
                    </a:lnTo>
                    <a:lnTo>
                      <a:pt x="1002" y="424"/>
                    </a:lnTo>
                    <a:lnTo>
                      <a:pt x="998" y="424"/>
                    </a:lnTo>
                    <a:lnTo>
                      <a:pt x="994" y="424"/>
                    </a:lnTo>
                    <a:lnTo>
                      <a:pt x="990" y="424"/>
                    </a:lnTo>
                    <a:lnTo>
                      <a:pt x="985" y="424"/>
                    </a:lnTo>
                    <a:lnTo>
                      <a:pt x="985" y="435"/>
                    </a:lnTo>
                    <a:lnTo>
                      <a:pt x="973" y="447"/>
                    </a:lnTo>
                    <a:lnTo>
                      <a:pt x="962" y="481"/>
                    </a:lnTo>
                    <a:lnTo>
                      <a:pt x="950" y="493"/>
                    </a:lnTo>
                    <a:lnTo>
                      <a:pt x="962" y="481"/>
                    </a:lnTo>
                    <a:lnTo>
                      <a:pt x="962" y="476"/>
                    </a:lnTo>
                    <a:lnTo>
                      <a:pt x="962" y="470"/>
                    </a:lnTo>
                    <a:lnTo>
                      <a:pt x="962" y="464"/>
                    </a:lnTo>
                    <a:lnTo>
                      <a:pt x="962" y="458"/>
                    </a:lnTo>
                    <a:lnTo>
                      <a:pt x="962" y="453"/>
                    </a:lnTo>
                    <a:lnTo>
                      <a:pt x="962" y="447"/>
                    </a:lnTo>
                    <a:lnTo>
                      <a:pt x="962" y="441"/>
                    </a:lnTo>
                    <a:lnTo>
                      <a:pt x="962" y="435"/>
                    </a:lnTo>
                    <a:lnTo>
                      <a:pt x="967" y="435"/>
                    </a:lnTo>
                    <a:lnTo>
                      <a:pt x="971" y="435"/>
                    </a:lnTo>
                    <a:lnTo>
                      <a:pt x="973" y="435"/>
                    </a:lnTo>
                    <a:lnTo>
                      <a:pt x="973" y="433"/>
                    </a:lnTo>
                    <a:lnTo>
                      <a:pt x="973" y="432"/>
                    </a:lnTo>
                    <a:lnTo>
                      <a:pt x="973" y="430"/>
                    </a:lnTo>
                    <a:lnTo>
                      <a:pt x="973" y="424"/>
                    </a:lnTo>
                    <a:lnTo>
                      <a:pt x="985" y="412"/>
                    </a:lnTo>
                    <a:lnTo>
                      <a:pt x="1008" y="389"/>
                    </a:lnTo>
                    <a:lnTo>
                      <a:pt x="1054" y="389"/>
                    </a:lnTo>
                    <a:lnTo>
                      <a:pt x="1042" y="389"/>
                    </a:lnTo>
                    <a:lnTo>
                      <a:pt x="1031" y="401"/>
                    </a:lnTo>
                    <a:lnTo>
                      <a:pt x="1008" y="401"/>
                    </a:lnTo>
                    <a:lnTo>
                      <a:pt x="1019" y="378"/>
                    </a:lnTo>
                    <a:lnTo>
                      <a:pt x="1031" y="378"/>
                    </a:lnTo>
                    <a:lnTo>
                      <a:pt x="1035" y="374"/>
                    </a:lnTo>
                    <a:lnTo>
                      <a:pt x="1038" y="372"/>
                    </a:lnTo>
                    <a:lnTo>
                      <a:pt x="1040" y="368"/>
                    </a:lnTo>
                    <a:lnTo>
                      <a:pt x="1042" y="366"/>
                    </a:lnTo>
                    <a:lnTo>
                      <a:pt x="1046" y="366"/>
                    </a:lnTo>
                    <a:lnTo>
                      <a:pt x="1048" y="366"/>
                    </a:lnTo>
                    <a:lnTo>
                      <a:pt x="1054" y="366"/>
                    </a:lnTo>
                    <a:lnTo>
                      <a:pt x="1054" y="363"/>
                    </a:lnTo>
                    <a:lnTo>
                      <a:pt x="1054" y="359"/>
                    </a:lnTo>
                    <a:lnTo>
                      <a:pt x="1054" y="353"/>
                    </a:lnTo>
                    <a:lnTo>
                      <a:pt x="1054" y="349"/>
                    </a:lnTo>
                    <a:lnTo>
                      <a:pt x="1054" y="345"/>
                    </a:lnTo>
                    <a:lnTo>
                      <a:pt x="1054" y="341"/>
                    </a:lnTo>
                    <a:lnTo>
                      <a:pt x="1054" y="338"/>
                    </a:lnTo>
                    <a:lnTo>
                      <a:pt x="1054" y="332"/>
                    </a:lnTo>
                    <a:lnTo>
                      <a:pt x="1065" y="297"/>
                    </a:lnTo>
                    <a:lnTo>
                      <a:pt x="1060" y="292"/>
                    </a:lnTo>
                    <a:lnTo>
                      <a:pt x="1054" y="288"/>
                    </a:lnTo>
                    <a:lnTo>
                      <a:pt x="1050" y="282"/>
                    </a:lnTo>
                    <a:lnTo>
                      <a:pt x="1046" y="280"/>
                    </a:lnTo>
                    <a:lnTo>
                      <a:pt x="1040" y="278"/>
                    </a:lnTo>
                    <a:lnTo>
                      <a:pt x="1035" y="276"/>
                    </a:lnTo>
                    <a:lnTo>
                      <a:pt x="1029" y="276"/>
                    </a:lnTo>
                    <a:lnTo>
                      <a:pt x="1019" y="274"/>
                    </a:lnTo>
                    <a:lnTo>
                      <a:pt x="1014" y="274"/>
                    </a:lnTo>
                    <a:lnTo>
                      <a:pt x="1008" y="274"/>
                    </a:lnTo>
                    <a:lnTo>
                      <a:pt x="1002" y="274"/>
                    </a:lnTo>
                    <a:lnTo>
                      <a:pt x="996" y="274"/>
                    </a:lnTo>
                    <a:lnTo>
                      <a:pt x="990" y="274"/>
                    </a:lnTo>
                    <a:lnTo>
                      <a:pt x="985" y="274"/>
                    </a:lnTo>
                    <a:lnTo>
                      <a:pt x="979" y="274"/>
                    </a:lnTo>
                    <a:lnTo>
                      <a:pt x="973" y="274"/>
                    </a:lnTo>
                    <a:lnTo>
                      <a:pt x="971" y="274"/>
                    </a:lnTo>
                    <a:lnTo>
                      <a:pt x="967" y="274"/>
                    </a:lnTo>
                    <a:lnTo>
                      <a:pt x="966" y="274"/>
                    </a:lnTo>
                    <a:lnTo>
                      <a:pt x="962" y="274"/>
                    </a:lnTo>
                    <a:lnTo>
                      <a:pt x="960" y="274"/>
                    </a:lnTo>
                    <a:lnTo>
                      <a:pt x="956" y="274"/>
                    </a:lnTo>
                    <a:lnTo>
                      <a:pt x="954" y="274"/>
                    </a:lnTo>
                    <a:lnTo>
                      <a:pt x="950" y="274"/>
                    </a:lnTo>
                    <a:lnTo>
                      <a:pt x="950" y="263"/>
                    </a:lnTo>
                    <a:lnTo>
                      <a:pt x="939" y="251"/>
                    </a:lnTo>
                    <a:lnTo>
                      <a:pt x="916" y="251"/>
                    </a:lnTo>
                    <a:lnTo>
                      <a:pt x="916" y="240"/>
                    </a:lnTo>
                    <a:lnTo>
                      <a:pt x="895" y="240"/>
                    </a:lnTo>
                    <a:lnTo>
                      <a:pt x="895" y="230"/>
                    </a:lnTo>
                    <a:lnTo>
                      <a:pt x="883" y="230"/>
                    </a:lnTo>
                    <a:lnTo>
                      <a:pt x="883" y="274"/>
                    </a:lnTo>
                    <a:lnTo>
                      <a:pt x="877" y="274"/>
                    </a:lnTo>
                    <a:lnTo>
                      <a:pt x="873" y="274"/>
                    </a:lnTo>
                    <a:lnTo>
                      <a:pt x="870" y="274"/>
                    </a:lnTo>
                    <a:lnTo>
                      <a:pt x="866" y="274"/>
                    </a:lnTo>
                    <a:lnTo>
                      <a:pt x="860" y="274"/>
                    </a:lnTo>
                    <a:lnTo>
                      <a:pt x="856" y="274"/>
                    </a:lnTo>
                    <a:lnTo>
                      <a:pt x="852" y="274"/>
                    </a:lnTo>
                    <a:lnTo>
                      <a:pt x="848" y="274"/>
                    </a:lnTo>
                    <a:lnTo>
                      <a:pt x="848" y="263"/>
                    </a:lnTo>
                    <a:lnTo>
                      <a:pt x="837" y="263"/>
                    </a:lnTo>
                    <a:lnTo>
                      <a:pt x="837" y="240"/>
                    </a:lnTo>
                    <a:lnTo>
                      <a:pt x="829" y="240"/>
                    </a:lnTo>
                    <a:lnTo>
                      <a:pt x="822" y="240"/>
                    </a:lnTo>
                    <a:lnTo>
                      <a:pt x="814" y="240"/>
                    </a:lnTo>
                    <a:lnTo>
                      <a:pt x="808" y="240"/>
                    </a:lnTo>
                    <a:lnTo>
                      <a:pt x="800" y="240"/>
                    </a:lnTo>
                    <a:lnTo>
                      <a:pt x="793" y="240"/>
                    </a:lnTo>
                    <a:lnTo>
                      <a:pt x="785" y="240"/>
                    </a:lnTo>
                    <a:lnTo>
                      <a:pt x="779" y="240"/>
                    </a:lnTo>
                    <a:lnTo>
                      <a:pt x="776" y="244"/>
                    </a:lnTo>
                    <a:lnTo>
                      <a:pt x="774" y="247"/>
                    </a:lnTo>
                    <a:lnTo>
                      <a:pt x="772" y="249"/>
                    </a:lnTo>
                    <a:lnTo>
                      <a:pt x="770" y="249"/>
                    </a:lnTo>
                    <a:lnTo>
                      <a:pt x="766" y="251"/>
                    </a:lnTo>
                    <a:lnTo>
                      <a:pt x="764" y="251"/>
                    </a:lnTo>
                    <a:lnTo>
                      <a:pt x="760" y="251"/>
                    </a:lnTo>
                    <a:lnTo>
                      <a:pt x="756" y="251"/>
                    </a:lnTo>
                    <a:lnTo>
                      <a:pt x="756" y="261"/>
                    </a:lnTo>
                    <a:lnTo>
                      <a:pt x="756" y="269"/>
                    </a:lnTo>
                    <a:lnTo>
                      <a:pt x="758" y="276"/>
                    </a:lnTo>
                    <a:lnTo>
                      <a:pt x="760" y="282"/>
                    </a:lnTo>
                    <a:lnTo>
                      <a:pt x="762" y="290"/>
                    </a:lnTo>
                    <a:lnTo>
                      <a:pt x="768" y="295"/>
                    </a:lnTo>
                    <a:lnTo>
                      <a:pt x="772" y="303"/>
                    </a:lnTo>
                    <a:lnTo>
                      <a:pt x="779" y="309"/>
                    </a:lnTo>
                    <a:lnTo>
                      <a:pt x="768" y="332"/>
                    </a:lnTo>
                    <a:lnTo>
                      <a:pt x="772" y="332"/>
                    </a:lnTo>
                    <a:lnTo>
                      <a:pt x="776" y="332"/>
                    </a:lnTo>
                    <a:lnTo>
                      <a:pt x="781" y="332"/>
                    </a:lnTo>
                    <a:lnTo>
                      <a:pt x="785" y="332"/>
                    </a:lnTo>
                    <a:lnTo>
                      <a:pt x="789" y="332"/>
                    </a:lnTo>
                    <a:lnTo>
                      <a:pt x="793" y="332"/>
                    </a:lnTo>
                    <a:lnTo>
                      <a:pt x="797" y="332"/>
                    </a:lnTo>
                    <a:lnTo>
                      <a:pt x="802" y="332"/>
                    </a:lnTo>
                    <a:lnTo>
                      <a:pt x="802" y="343"/>
                    </a:lnTo>
                    <a:lnTo>
                      <a:pt x="814" y="343"/>
                    </a:lnTo>
                    <a:lnTo>
                      <a:pt x="814" y="378"/>
                    </a:lnTo>
                    <a:lnTo>
                      <a:pt x="808" y="384"/>
                    </a:lnTo>
                    <a:lnTo>
                      <a:pt x="806" y="387"/>
                    </a:lnTo>
                    <a:lnTo>
                      <a:pt x="802" y="391"/>
                    </a:lnTo>
                    <a:lnTo>
                      <a:pt x="802" y="393"/>
                    </a:lnTo>
                    <a:lnTo>
                      <a:pt x="802" y="397"/>
                    </a:lnTo>
                    <a:lnTo>
                      <a:pt x="802" y="401"/>
                    </a:lnTo>
                    <a:lnTo>
                      <a:pt x="802" y="407"/>
                    </a:lnTo>
                    <a:lnTo>
                      <a:pt x="802" y="412"/>
                    </a:lnTo>
                    <a:lnTo>
                      <a:pt x="808" y="418"/>
                    </a:lnTo>
                    <a:lnTo>
                      <a:pt x="814" y="424"/>
                    </a:lnTo>
                    <a:lnTo>
                      <a:pt x="818" y="428"/>
                    </a:lnTo>
                    <a:lnTo>
                      <a:pt x="822" y="432"/>
                    </a:lnTo>
                    <a:lnTo>
                      <a:pt x="824" y="437"/>
                    </a:lnTo>
                    <a:lnTo>
                      <a:pt x="824" y="443"/>
                    </a:lnTo>
                    <a:lnTo>
                      <a:pt x="825" y="449"/>
                    </a:lnTo>
                    <a:lnTo>
                      <a:pt x="825" y="458"/>
                    </a:lnTo>
                    <a:lnTo>
                      <a:pt x="820" y="458"/>
                    </a:lnTo>
                    <a:lnTo>
                      <a:pt x="816" y="458"/>
                    </a:lnTo>
                    <a:lnTo>
                      <a:pt x="812" y="458"/>
                    </a:lnTo>
                    <a:lnTo>
                      <a:pt x="808" y="458"/>
                    </a:lnTo>
                    <a:lnTo>
                      <a:pt x="802" y="458"/>
                    </a:lnTo>
                    <a:lnTo>
                      <a:pt x="799" y="458"/>
                    </a:lnTo>
                    <a:lnTo>
                      <a:pt x="795" y="458"/>
                    </a:lnTo>
                    <a:lnTo>
                      <a:pt x="791" y="458"/>
                    </a:lnTo>
                    <a:lnTo>
                      <a:pt x="779" y="447"/>
                    </a:lnTo>
                    <a:lnTo>
                      <a:pt x="779" y="441"/>
                    </a:lnTo>
                    <a:lnTo>
                      <a:pt x="779" y="439"/>
                    </a:lnTo>
                    <a:lnTo>
                      <a:pt x="779" y="435"/>
                    </a:lnTo>
                    <a:lnTo>
                      <a:pt x="777" y="433"/>
                    </a:lnTo>
                    <a:lnTo>
                      <a:pt x="777" y="432"/>
                    </a:lnTo>
                    <a:lnTo>
                      <a:pt x="774" y="430"/>
                    </a:lnTo>
                    <a:lnTo>
                      <a:pt x="772" y="428"/>
                    </a:lnTo>
                    <a:lnTo>
                      <a:pt x="768" y="424"/>
                    </a:lnTo>
                    <a:lnTo>
                      <a:pt x="768" y="418"/>
                    </a:lnTo>
                    <a:lnTo>
                      <a:pt x="768" y="416"/>
                    </a:lnTo>
                    <a:lnTo>
                      <a:pt x="768" y="412"/>
                    </a:lnTo>
                    <a:lnTo>
                      <a:pt x="766" y="410"/>
                    </a:lnTo>
                    <a:lnTo>
                      <a:pt x="764" y="409"/>
                    </a:lnTo>
                    <a:lnTo>
                      <a:pt x="760" y="405"/>
                    </a:lnTo>
                    <a:lnTo>
                      <a:pt x="756" y="401"/>
                    </a:lnTo>
                    <a:lnTo>
                      <a:pt x="751" y="407"/>
                    </a:lnTo>
                    <a:lnTo>
                      <a:pt x="745" y="410"/>
                    </a:lnTo>
                    <a:lnTo>
                      <a:pt x="741" y="412"/>
                    </a:lnTo>
                    <a:lnTo>
                      <a:pt x="735" y="412"/>
                    </a:lnTo>
                    <a:lnTo>
                      <a:pt x="729" y="412"/>
                    </a:lnTo>
                    <a:lnTo>
                      <a:pt x="724" y="412"/>
                    </a:lnTo>
                    <a:lnTo>
                      <a:pt x="718" y="412"/>
                    </a:lnTo>
                    <a:lnTo>
                      <a:pt x="710" y="412"/>
                    </a:lnTo>
                    <a:lnTo>
                      <a:pt x="699" y="401"/>
                    </a:lnTo>
                    <a:lnTo>
                      <a:pt x="687" y="401"/>
                    </a:lnTo>
                    <a:lnTo>
                      <a:pt x="664" y="389"/>
                    </a:lnTo>
                    <a:lnTo>
                      <a:pt x="660" y="395"/>
                    </a:lnTo>
                    <a:lnTo>
                      <a:pt x="657" y="399"/>
                    </a:lnTo>
                    <a:lnTo>
                      <a:pt x="655" y="401"/>
                    </a:lnTo>
                    <a:lnTo>
                      <a:pt x="653" y="401"/>
                    </a:lnTo>
                    <a:lnTo>
                      <a:pt x="651" y="401"/>
                    </a:lnTo>
                    <a:lnTo>
                      <a:pt x="649" y="399"/>
                    </a:lnTo>
                    <a:lnTo>
                      <a:pt x="647" y="395"/>
                    </a:lnTo>
                    <a:lnTo>
                      <a:pt x="641" y="389"/>
                    </a:lnTo>
                    <a:lnTo>
                      <a:pt x="641" y="386"/>
                    </a:lnTo>
                    <a:lnTo>
                      <a:pt x="641" y="382"/>
                    </a:lnTo>
                    <a:lnTo>
                      <a:pt x="641" y="378"/>
                    </a:lnTo>
                    <a:lnTo>
                      <a:pt x="641" y="376"/>
                    </a:lnTo>
                    <a:lnTo>
                      <a:pt x="639" y="376"/>
                    </a:lnTo>
                    <a:lnTo>
                      <a:pt x="637" y="374"/>
                    </a:lnTo>
                    <a:lnTo>
                      <a:pt x="634" y="370"/>
                    </a:lnTo>
                    <a:lnTo>
                      <a:pt x="630" y="366"/>
                    </a:lnTo>
                    <a:lnTo>
                      <a:pt x="618" y="355"/>
                    </a:lnTo>
                    <a:lnTo>
                      <a:pt x="620" y="343"/>
                    </a:lnTo>
                    <a:lnTo>
                      <a:pt x="622" y="330"/>
                    </a:lnTo>
                    <a:lnTo>
                      <a:pt x="626" y="318"/>
                    </a:lnTo>
                    <a:lnTo>
                      <a:pt x="630" y="309"/>
                    </a:lnTo>
                    <a:lnTo>
                      <a:pt x="635" y="297"/>
                    </a:lnTo>
                    <a:lnTo>
                      <a:pt x="641" y="286"/>
                    </a:lnTo>
                    <a:lnTo>
                      <a:pt x="647" y="274"/>
                    </a:lnTo>
                    <a:lnTo>
                      <a:pt x="653" y="263"/>
                    </a:lnTo>
                    <a:lnTo>
                      <a:pt x="658" y="259"/>
                    </a:lnTo>
                    <a:lnTo>
                      <a:pt x="660" y="255"/>
                    </a:lnTo>
                    <a:lnTo>
                      <a:pt x="664" y="251"/>
                    </a:lnTo>
                    <a:lnTo>
                      <a:pt x="664" y="249"/>
                    </a:lnTo>
                    <a:lnTo>
                      <a:pt x="664" y="245"/>
                    </a:lnTo>
                    <a:lnTo>
                      <a:pt x="664" y="242"/>
                    </a:lnTo>
                    <a:lnTo>
                      <a:pt x="664" y="236"/>
                    </a:lnTo>
                    <a:lnTo>
                      <a:pt x="664" y="230"/>
                    </a:lnTo>
                    <a:lnTo>
                      <a:pt x="676" y="219"/>
                    </a:lnTo>
                    <a:lnTo>
                      <a:pt x="676" y="224"/>
                    </a:lnTo>
                    <a:lnTo>
                      <a:pt x="676" y="228"/>
                    </a:lnTo>
                    <a:lnTo>
                      <a:pt x="678" y="230"/>
                    </a:lnTo>
                    <a:lnTo>
                      <a:pt x="680" y="230"/>
                    </a:lnTo>
                    <a:lnTo>
                      <a:pt x="683" y="230"/>
                    </a:lnTo>
                    <a:lnTo>
                      <a:pt x="687" y="230"/>
                    </a:lnTo>
                    <a:lnTo>
                      <a:pt x="693" y="230"/>
                    </a:lnTo>
                    <a:lnTo>
                      <a:pt x="699" y="230"/>
                    </a:lnTo>
                    <a:lnTo>
                      <a:pt x="710" y="240"/>
                    </a:lnTo>
                    <a:lnTo>
                      <a:pt x="722" y="251"/>
                    </a:lnTo>
                    <a:lnTo>
                      <a:pt x="687" y="274"/>
                    </a:lnTo>
                    <a:lnTo>
                      <a:pt x="683" y="270"/>
                    </a:lnTo>
                    <a:lnTo>
                      <a:pt x="680" y="267"/>
                    </a:lnTo>
                    <a:lnTo>
                      <a:pt x="678" y="265"/>
                    </a:lnTo>
                    <a:lnTo>
                      <a:pt x="676" y="263"/>
                    </a:lnTo>
                    <a:lnTo>
                      <a:pt x="676" y="265"/>
                    </a:lnTo>
                    <a:lnTo>
                      <a:pt x="676" y="269"/>
                    </a:lnTo>
                    <a:lnTo>
                      <a:pt x="676" y="274"/>
                    </a:lnTo>
                    <a:lnTo>
                      <a:pt x="670" y="270"/>
                    </a:lnTo>
                    <a:lnTo>
                      <a:pt x="668" y="267"/>
                    </a:lnTo>
                    <a:lnTo>
                      <a:pt x="664" y="265"/>
                    </a:lnTo>
                    <a:lnTo>
                      <a:pt x="664" y="263"/>
                    </a:lnTo>
                    <a:lnTo>
                      <a:pt x="668" y="261"/>
                    </a:lnTo>
                    <a:lnTo>
                      <a:pt x="670" y="257"/>
                    </a:lnTo>
                    <a:lnTo>
                      <a:pt x="676" y="251"/>
                    </a:lnTo>
                    <a:lnTo>
                      <a:pt x="676" y="245"/>
                    </a:lnTo>
                    <a:lnTo>
                      <a:pt x="674" y="242"/>
                    </a:lnTo>
                    <a:lnTo>
                      <a:pt x="672" y="238"/>
                    </a:lnTo>
                    <a:lnTo>
                      <a:pt x="670" y="234"/>
                    </a:lnTo>
                    <a:lnTo>
                      <a:pt x="668" y="232"/>
                    </a:lnTo>
                    <a:lnTo>
                      <a:pt x="666" y="228"/>
                    </a:lnTo>
                    <a:lnTo>
                      <a:pt x="664" y="224"/>
                    </a:lnTo>
                    <a:lnTo>
                      <a:pt x="664" y="219"/>
                    </a:lnTo>
                    <a:lnTo>
                      <a:pt x="657" y="219"/>
                    </a:lnTo>
                    <a:lnTo>
                      <a:pt x="653" y="219"/>
                    </a:lnTo>
                    <a:lnTo>
                      <a:pt x="655" y="219"/>
                    </a:lnTo>
                    <a:lnTo>
                      <a:pt x="657" y="217"/>
                    </a:lnTo>
                    <a:lnTo>
                      <a:pt x="660" y="215"/>
                    </a:lnTo>
                    <a:lnTo>
                      <a:pt x="662" y="211"/>
                    </a:lnTo>
                    <a:lnTo>
                      <a:pt x="664" y="207"/>
                    </a:lnTo>
                    <a:lnTo>
                      <a:pt x="668" y="207"/>
                    </a:lnTo>
                    <a:lnTo>
                      <a:pt x="670" y="207"/>
                    </a:lnTo>
                    <a:lnTo>
                      <a:pt x="672" y="207"/>
                    </a:lnTo>
                    <a:lnTo>
                      <a:pt x="676" y="207"/>
                    </a:lnTo>
                    <a:lnTo>
                      <a:pt x="678" y="207"/>
                    </a:lnTo>
                    <a:lnTo>
                      <a:pt x="681" y="207"/>
                    </a:lnTo>
                    <a:lnTo>
                      <a:pt x="683" y="207"/>
                    </a:lnTo>
                    <a:lnTo>
                      <a:pt x="687" y="207"/>
                    </a:lnTo>
                    <a:lnTo>
                      <a:pt x="687" y="184"/>
                    </a:lnTo>
                    <a:lnTo>
                      <a:pt x="676" y="184"/>
                    </a:lnTo>
                    <a:lnTo>
                      <a:pt x="676" y="176"/>
                    </a:lnTo>
                    <a:lnTo>
                      <a:pt x="676" y="171"/>
                    </a:lnTo>
                    <a:lnTo>
                      <a:pt x="676" y="167"/>
                    </a:lnTo>
                    <a:lnTo>
                      <a:pt x="676" y="165"/>
                    </a:lnTo>
                    <a:lnTo>
                      <a:pt x="676" y="161"/>
                    </a:lnTo>
                    <a:lnTo>
                      <a:pt x="672" y="157"/>
                    </a:lnTo>
                    <a:lnTo>
                      <a:pt x="670" y="153"/>
                    </a:lnTo>
                    <a:lnTo>
                      <a:pt x="664" y="150"/>
                    </a:lnTo>
                    <a:lnTo>
                      <a:pt x="662" y="150"/>
                    </a:lnTo>
                    <a:lnTo>
                      <a:pt x="658" y="150"/>
                    </a:lnTo>
                    <a:lnTo>
                      <a:pt x="657" y="150"/>
                    </a:lnTo>
                    <a:lnTo>
                      <a:pt x="653" y="150"/>
                    </a:lnTo>
                    <a:lnTo>
                      <a:pt x="651" y="150"/>
                    </a:lnTo>
                    <a:lnTo>
                      <a:pt x="647" y="150"/>
                    </a:lnTo>
                    <a:lnTo>
                      <a:pt x="645" y="150"/>
                    </a:lnTo>
                    <a:lnTo>
                      <a:pt x="641" y="150"/>
                    </a:lnTo>
                    <a:lnTo>
                      <a:pt x="641" y="161"/>
                    </a:lnTo>
                    <a:lnTo>
                      <a:pt x="653" y="161"/>
                    </a:lnTo>
                    <a:lnTo>
                      <a:pt x="653" y="167"/>
                    </a:lnTo>
                    <a:lnTo>
                      <a:pt x="653" y="173"/>
                    </a:lnTo>
                    <a:lnTo>
                      <a:pt x="653" y="176"/>
                    </a:lnTo>
                    <a:lnTo>
                      <a:pt x="653" y="180"/>
                    </a:lnTo>
                    <a:lnTo>
                      <a:pt x="651" y="182"/>
                    </a:lnTo>
                    <a:lnTo>
                      <a:pt x="649" y="186"/>
                    </a:lnTo>
                    <a:lnTo>
                      <a:pt x="647" y="190"/>
                    </a:lnTo>
                    <a:lnTo>
                      <a:pt x="641" y="196"/>
                    </a:lnTo>
                    <a:lnTo>
                      <a:pt x="641" y="207"/>
                    </a:lnTo>
                    <a:lnTo>
                      <a:pt x="641" y="196"/>
                    </a:lnTo>
                    <a:lnTo>
                      <a:pt x="630" y="173"/>
                    </a:lnTo>
                    <a:lnTo>
                      <a:pt x="618" y="161"/>
                    </a:lnTo>
                    <a:lnTo>
                      <a:pt x="618" y="173"/>
                    </a:lnTo>
                    <a:lnTo>
                      <a:pt x="595" y="173"/>
                    </a:lnTo>
                    <a:lnTo>
                      <a:pt x="595" y="150"/>
                    </a:lnTo>
                    <a:lnTo>
                      <a:pt x="572" y="127"/>
                    </a:lnTo>
                    <a:lnTo>
                      <a:pt x="584" y="115"/>
                    </a:lnTo>
                    <a:lnTo>
                      <a:pt x="578" y="115"/>
                    </a:lnTo>
                    <a:lnTo>
                      <a:pt x="574" y="115"/>
                    </a:lnTo>
                    <a:lnTo>
                      <a:pt x="572" y="115"/>
                    </a:lnTo>
                    <a:lnTo>
                      <a:pt x="572" y="113"/>
                    </a:lnTo>
                    <a:lnTo>
                      <a:pt x="574" y="113"/>
                    </a:lnTo>
                    <a:lnTo>
                      <a:pt x="576" y="109"/>
                    </a:lnTo>
                    <a:lnTo>
                      <a:pt x="580" y="107"/>
                    </a:lnTo>
                    <a:lnTo>
                      <a:pt x="584" y="104"/>
                    </a:lnTo>
                    <a:lnTo>
                      <a:pt x="595" y="104"/>
                    </a:lnTo>
                    <a:lnTo>
                      <a:pt x="595" y="92"/>
                    </a:lnTo>
                    <a:lnTo>
                      <a:pt x="591" y="88"/>
                    </a:lnTo>
                    <a:lnTo>
                      <a:pt x="589" y="84"/>
                    </a:lnTo>
                    <a:lnTo>
                      <a:pt x="587" y="82"/>
                    </a:lnTo>
                    <a:lnTo>
                      <a:pt x="586" y="80"/>
                    </a:lnTo>
                    <a:lnTo>
                      <a:pt x="584" y="80"/>
                    </a:lnTo>
                    <a:lnTo>
                      <a:pt x="582" y="80"/>
                    </a:lnTo>
                    <a:lnTo>
                      <a:pt x="578" y="80"/>
                    </a:lnTo>
                    <a:lnTo>
                      <a:pt x="572" y="80"/>
                    </a:lnTo>
                    <a:lnTo>
                      <a:pt x="572" y="92"/>
                    </a:lnTo>
                    <a:lnTo>
                      <a:pt x="538" y="92"/>
                    </a:lnTo>
                    <a:lnTo>
                      <a:pt x="534" y="96"/>
                    </a:lnTo>
                    <a:lnTo>
                      <a:pt x="530" y="100"/>
                    </a:lnTo>
                    <a:lnTo>
                      <a:pt x="528" y="102"/>
                    </a:lnTo>
                    <a:lnTo>
                      <a:pt x="526" y="102"/>
                    </a:lnTo>
                    <a:lnTo>
                      <a:pt x="526" y="104"/>
                    </a:lnTo>
                    <a:lnTo>
                      <a:pt x="528" y="104"/>
                    </a:lnTo>
                    <a:lnTo>
                      <a:pt x="532" y="104"/>
                    </a:lnTo>
                    <a:lnTo>
                      <a:pt x="538" y="104"/>
                    </a:lnTo>
                    <a:lnTo>
                      <a:pt x="538" y="115"/>
                    </a:lnTo>
                    <a:lnTo>
                      <a:pt x="526" y="115"/>
                    </a:lnTo>
                    <a:lnTo>
                      <a:pt x="526" y="119"/>
                    </a:lnTo>
                    <a:lnTo>
                      <a:pt x="526" y="123"/>
                    </a:lnTo>
                    <a:lnTo>
                      <a:pt x="526" y="125"/>
                    </a:lnTo>
                    <a:lnTo>
                      <a:pt x="526" y="127"/>
                    </a:lnTo>
                    <a:lnTo>
                      <a:pt x="528" y="127"/>
                    </a:lnTo>
                    <a:lnTo>
                      <a:pt x="530" y="127"/>
                    </a:lnTo>
                    <a:lnTo>
                      <a:pt x="534" y="127"/>
                    </a:lnTo>
                    <a:lnTo>
                      <a:pt x="538" y="127"/>
                    </a:lnTo>
                    <a:lnTo>
                      <a:pt x="538" y="138"/>
                    </a:lnTo>
                    <a:lnTo>
                      <a:pt x="549" y="150"/>
                    </a:lnTo>
                    <a:lnTo>
                      <a:pt x="555" y="144"/>
                    </a:lnTo>
                    <a:lnTo>
                      <a:pt x="559" y="140"/>
                    </a:lnTo>
                    <a:lnTo>
                      <a:pt x="561" y="136"/>
                    </a:lnTo>
                    <a:lnTo>
                      <a:pt x="561" y="134"/>
                    </a:lnTo>
                    <a:lnTo>
                      <a:pt x="562" y="130"/>
                    </a:lnTo>
                    <a:lnTo>
                      <a:pt x="561" y="127"/>
                    </a:lnTo>
                    <a:lnTo>
                      <a:pt x="561" y="123"/>
                    </a:lnTo>
                    <a:lnTo>
                      <a:pt x="561" y="115"/>
                    </a:lnTo>
                    <a:lnTo>
                      <a:pt x="555" y="113"/>
                    </a:lnTo>
                    <a:lnTo>
                      <a:pt x="549" y="113"/>
                    </a:lnTo>
                    <a:lnTo>
                      <a:pt x="547" y="109"/>
                    </a:lnTo>
                    <a:lnTo>
                      <a:pt x="549" y="107"/>
                    </a:lnTo>
                    <a:lnTo>
                      <a:pt x="551" y="104"/>
                    </a:lnTo>
                    <a:lnTo>
                      <a:pt x="553" y="100"/>
                    </a:lnTo>
                    <a:lnTo>
                      <a:pt x="557" y="96"/>
                    </a:lnTo>
                    <a:lnTo>
                      <a:pt x="561" y="92"/>
                    </a:lnTo>
                    <a:lnTo>
                      <a:pt x="561" y="104"/>
                    </a:lnTo>
                    <a:lnTo>
                      <a:pt x="572" y="104"/>
                    </a:lnTo>
                    <a:lnTo>
                      <a:pt x="572" y="150"/>
                    </a:lnTo>
                    <a:lnTo>
                      <a:pt x="561" y="150"/>
                    </a:lnTo>
                    <a:lnTo>
                      <a:pt x="572" y="161"/>
                    </a:lnTo>
                    <a:lnTo>
                      <a:pt x="572" y="173"/>
                    </a:lnTo>
                    <a:lnTo>
                      <a:pt x="595" y="173"/>
                    </a:lnTo>
                    <a:lnTo>
                      <a:pt x="595" y="178"/>
                    </a:lnTo>
                    <a:lnTo>
                      <a:pt x="595" y="184"/>
                    </a:lnTo>
                    <a:lnTo>
                      <a:pt x="595" y="188"/>
                    </a:lnTo>
                    <a:lnTo>
                      <a:pt x="595" y="192"/>
                    </a:lnTo>
                    <a:lnTo>
                      <a:pt x="595" y="194"/>
                    </a:lnTo>
                    <a:lnTo>
                      <a:pt x="593" y="198"/>
                    </a:lnTo>
                    <a:lnTo>
                      <a:pt x="589" y="201"/>
                    </a:lnTo>
                    <a:lnTo>
                      <a:pt x="584" y="207"/>
                    </a:lnTo>
                    <a:lnTo>
                      <a:pt x="572" y="207"/>
                    </a:lnTo>
                    <a:lnTo>
                      <a:pt x="572" y="201"/>
                    </a:lnTo>
                    <a:lnTo>
                      <a:pt x="572" y="198"/>
                    </a:lnTo>
                    <a:lnTo>
                      <a:pt x="572" y="196"/>
                    </a:lnTo>
                    <a:lnTo>
                      <a:pt x="574" y="194"/>
                    </a:lnTo>
                    <a:lnTo>
                      <a:pt x="574" y="192"/>
                    </a:lnTo>
                    <a:lnTo>
                      <a:pt x="578" y="190"/>
                    </a:lnTo>
                    <a:lnTo>
                      <a:pt x="580" y="188"/>
                    </a:lnTo>
                    <a:lnTo>
                      <a:pt x="584" y="184"/>
                    </a:lnTo>
                    <a:lnTo>
                      <a:pt x="572" y="184"/>
                    </a:lnTo>
                    <a:lnTo>
                      <a:pt x="572" y="173"/>
                    </a:lnTo>
                    <a:lnTo>
                      <a:pt x="561" y="184"/>
                    </a:lnTo>
                    <a:lnTo>
                      <a:pt x="561" y="188"/>
                    </a:lnTo>
                    <a:lnTo>
                      <a:pt x="561" y="192"/>
                    </a:lnTo>
                    <a:lnTo>
                      <a:pt x="561" y="196"/>
                    </a:lnTo>
                    <a:lnTo>
                      <a:pt x="561" y="201"/>
                    </a:lnTo>
                    <a:lnTo>
                      <a:pt x="561" y="205"/>
                    </a:lnTo>
                    <a:lnTo>
                      <a:pt x="561" y="209"/>
                    </a:lnTo>
                    <a:lnTo>
                      <a:pt x="561" y="213"/>
                    </a:lnTo>
                    <a:lnTo>
                      <a:pt x="561" y="219"/>
                    </a:lnTo>
                    <a:lnTo>
                      <a:pt x="555" y="217"/>
                    </a:lnTo>
                    <a:lnTo>
                      <a:pt x="551" y="217"/>
                    </a:lnTo>
                    <a:lnTo>
                      <a:pt x="547" y="215"/>
                    </a:lnTo>
                    <a:lnTo>
                      <a:pt x="543" y="213"/>
                    </a:lnTo>
                    <a:lnTo>
                      <a:pt x="541" y="209"/>
                    </a:lnTo>
                    <a:lnTo>
                      <a:pt x="538" y="207"/>
                    </a:lnTo>
                    <a:lnTo>
                      <a:pt x="532" y="207"/>
                    </a:lnTo>
                    <a:lnTo>
                      <a:pt x="526" y="207"/>
                    </a:lnTo>
                    <a:lnTo>
                      <a:pt x="503" y="207"/>
                    </a:lnTo>
                    <a:lnTo>
                      <a:pt x="503" y="196"/>
                    </a:lnTo>
                    <a:lnTo>
                      <a:pt x="491" y="219"/>
                    </a:lnTo>
                    <a:lnTo>
                      <a:pt x="497" y="217"/>
                    </a:lnTo>
                    <a:lnTo>
                      <a:pt x="501" y="217"/>
                    </a:lnTo>
                    <a:lnTo>
                      <a:pt x="503" y="217"/>
                    </a:lnTo>
                    <a:lnTo>
                      <a:pt x="503" y="219"/>
                    </a:lnTo>
                    <a:lnTo>
                      <a:pt x="505" y="219"/>
                    </a:lnTo>
                    <a:lnTo>
                      <a:pt x="505" y="221"/>
                    </a:lnTo>
                    <a:lnTo>
                      <a:pt x="503" y="224"/>
                    </a:lnTo>
                    <a:lnTo>
                      <a:pt x="503" y="230"/>
                    </a:lnTo>
                    <a:lnTo>
                      <a:pt x="499" y="230"/>
                    </a:lnTo>
                    <a:lnTo>
                      <a:pt x="495" y="230"/>
                    </a:lnTo>
                    <a:lnTo>
                      <a:pt x="493" y="230"/>
                    </a:lnTo>
                    <a:lnTo>
                      <a:pt x="491" y="228"/>
                    </a:lnTo>
                    <a:lnTo>
                      <a:pt x="491" y="226"/>
                    </a:lnTo>
                    <a:lnTo>
                      <a:pt x="491" y="222"/>
                    </a:lnTo>
                    <a:lnTo>
                      <a:pt x="491" y="219"/>
                    </a:lnTo>
                    <a:lnTo>
                      <a:pt x="468" y="207"/>
                    </a:lnTo>
                    <a:lnTo>
                      <a:pt x="457" y="207"/>
                    </a:lnTo>
                    <a:lnTo>
                      <a:pt x="457" y="219"/>
                    </a:lnTo>
                    <a:lnTo>
                      <a:pt x="447" y="219"/>
                    </a:lnTo>
                    <a:lnTo>
                      <a:pt x="447" y="213"/>
                    </a:lnTo>
                    <a:lnTo>
                      <a:pt x="447" y="209"/>
                    </a:lnTo>
                    <a:lnTo>
                      <a:pt x="447" y="205"/>
                    </a:lnTo>
                    <a:lnTo>
                      <a:pt x="447" y="201"/>
                    </a:lnTo>
                    <a:lnTo>
                      <a:pt x="447" y="196"/>
                    </a:lnTo>
                    <a:lnTo>
                      <a:pt x="447" y="192"/>
                    </a:lnTo>
                    <a:lnTo>
                      <a:pt x="447" y="188"/>
                    </a:lnTo>
                    <a:lnTo>
                      <a:pt x="447" y="184"/>
                    </a:lnTo>
                    <a:lnTo>
                      <a:pt x="457" y="173"/>
                    </a:lnTo>
                    <a:lnTo>
                      <a:pt x="468" y="161"/>
                    </a:lnTo>
                    <a:lnTo>
                      <a:pt x="457" y="161"/>
                    </a:lnTo>
                    <a:lnTo>
                      <a:pt x="436" y="150"/>
                    </a:lnTo>
                    <a:lnTo>
                      <a:pt x="436" y="138"/>
                    </a:lnTo>
                    <a:lnTo>
                      <a:pt x="447" y="104"/>
                    </a:lnTo>
                    <a:lnTo>
                      <a:pt x="457" y="92"/>
                    </a:lnTo>
                    <a:lnTo>
                      <a:pt x="447" y="92"/>
                    </a:lnTo>
                    <a:lnTo>
                      <a:pt x="413" y="80"/>
                    </a:lnTo>
                    <a:lnTo>
                      <a:pt x="413" y="82"/>
                    </a:lnTo>
                    <a:lnTo>
                      <a:pt x="413" y="86"/>
                    </a:lnTo>
                    <a:lnTo>
                      <a:pt x="413" y="88"/>
                    </a:lnTo>
                    <a:lnTo>
                      <a:pt x="413" y="92"/>
                    </a:lnTo>
                    <a:lnTo>
                      <a:pt x="413" y="94"/>
                    </a:lnTo>
                    <a:lnTo>
                      <a:pt x="413" y="98"/>
                    </a:lnTo>
                    <a:lnTo>
                      <a:pt x="413" y="100"/>
                    </a:lnTo>
                    <a:lnTo>
                      <a:pt x="413" y="104"/>
                    </a:lnTo>
                    <a:lnTo>
                      <a:pt x="401" y="104"/>
                    </a:lnTo>
                    <a:lnTo>
                      <a:pt x="401" y="107"/>
                    </a:lnTo>
                    <a:lnTo>
                      <a:pt x="401" y="111"/>
                    </a:lnTo>
                    <a:lnTo>
                      <a:pt x="401" y="117"/>
                    </a:lnTo>
                    <a:lnTo>
                      <a:pt x="401" y="121"/>
                    </a:lnTo>
                    <a:lnTo>
                      <a:pt x="401" y="125"/>
                    </a:lnTo>
                    <a:lnTo>
                      <a:pt x="401" y="128"/>
                    </a:lnTo>
                    <a:lnTo>
                      <a:pt x="401" y="132"/>
                    </a:lnTo>
                    <a:lnTo>
                      <a:pt x="401" y="138"/>
                    </a:lnTo>
                    <a:lnTo>
                      <a:pt x="436" y="127"/>
                    </a:lnTo>
                    <a:lnTo>
                      <a:pt x="442" y="125"/>
                    </a:lnTo>
                    <a:lnTo>
                      <a:pt x="445" y="125"/>
                    </a:lnTo>
                    <a:lnTo>
                      <a:pt x="451" y="123"/>
                    </a:lnTo>
                    <a:lnTo>
                      <a:pt x="455" y="119"/>
                    </a:lnTo>
                    <a:lnTo>
                      <a:pt x="457" y="115"/>
                    </a:lnTo>
                    <a:lnTo>
                      <a:pt x="461" y="111"/>
                    </a:lnTo>
                    <a:lnTo>
                      <a:pt x="465" y="107"/>
                    </a:lnTo>
                    <a:lnTo>
                      <a:pt x="468" y="104"/>
                    </a:lnTo>
                    <a:lnTo>
                      <a:pt x="468" y="105"/>
                    </a:lnTo>
                    <a:lnTo>
                      <a:pt x="468" y="111"/>
                    </a:lnTo>
                    <a:lnTo>
                      <a:pt x="468" y="117"/>
                    </a:lnTo>
                    <a:lnTo>
                      <a:pt x="468" y="123"/>
                    </a:lnTo>
                    <a:lnTo>
                      <a:pt x="468" y="125"/>
                    </a:lnTo>
                    <a:lnTo>
                      <a:pt x="468" y="127"/>
                    </a:lnTo>
                    <a:lnTo>
                      <a:pt x="468" y="123"/>
                    </a:lnTo>
                    <a:lnTo>
                      <a:pt x="468" y="115"/>
                    </a:lnTo>
                    <a:lnTo>
                      <a:pt x="472" y="115"/>
                    </a:lnTo>
                    <a:lnTo>
                      <a:pt x="474" y="115"/>
                    </a:lnTo>
                    <a:lnTo>
                      <a:pt x="478" y="115"/>
                    </a:lnTo>
                    <a:lnTo>
                      <a:pt x="480" y="115"/>
                    </a:lnTo>
                    <a:lnTo>
                      <a:pt x="484" y="115"/>
                    </a:lnTo>
                    <a:lnTo>
                      <a:pt x="486" y="115"/>
                    </a:lnTo>
                    <a:lnTo>
                      <a:pt x="490" y="115"/>
                    </a:lnTo>
                    <a:lnTo>
                      <a:pt x="491" y="115"/>
                    </a:lnTo>
                    <a:lnTo>
                      <a:pt x="491" y="138"/>
                    </a:lnTo>
                    <a:lnTo>
                      <a:pt x="503" y="115"/>
                    </a:lnTo>
                    <a:lnTo>
                      <a:pt x="509" y="119"/>
                    </a:lnTo>
                    <a:lnTo>
                      <a:pt x="511" y="123"/>
                    </a:lnTo>
                    <a:lnTo>
                      <a:pt x="515" y="127"/>
                    </a:lnTo>
                    <a:lnTo>
                      <a:pt x="515" y="130"/>
                    </a:lnTo>
                    <a:lnTo>
                      <a:pt x="515" y="134"/>
                    </a:lnTo>
                    <a:lnTo>
                      <a:pt x="515" y="138"/>
                    </a:lnTo>
                    <a:lnTo>
                      <a:pt x="515" y="142"/>
                    </a:lnTo>
                    <a:lnTo>
                      <a:pt x="515" y="150"/>
                    </a:lnTo>
                    <a:lnTo>
                      <a:pt x="518" y="153"/>
                    </a:lnTo>
                    <a:lnTo>
                      <a:pt x="522" y="155"/>
                    </a:lnTo>
                    <a:lnTo>
                      <a:pt x="524" y="157"/>
                    </a:lnTo>
                    <a:lnTo>
                      <a:pt x="526" y="159"/>
                    </a:lnTo>
                    <a:lnTo>
                      <a:pt x="528" y="159"/>
                    </a:lnTo>
                    <a:lnTo>
                      <a:pt x="530" y="161"/>
                    </a:lnTo>
                    <a:lnTo>
                      <a:pt x="534" y="161"/>
                    </a:lnTo>
                    <a:lnTo>
                      <a:pt x="538" y="161"/>
                    </a:lnTo>
                    <a:lnTo>
                      <a:pt x="538" y="173"/>
                    </a:lnTo>
                    <a:lnTo>
                      <a:pt x="549" y="173"/>
                    </a:lnTo>
                    <a:lnTo>
                      <a:pt x="538" y="173"/>
                    </a:lnTo>
                    <a:lnTo>
                      <a:pt x="526" y="196"/>
                    </a:lnTo>
                    <a:lnTo>
                      <a:pt x="526" y="190"/>
                    </a:lnTo>
                    <a:lnTo>
                      <a:pt x="526" y="188"/>
                    </a:lnTo>
                    <a:lnTo>
                      <a:pt x="526" y="184"/>
                    </a:lnTo>
                    <a:lnTo>
                      <a:pt x="526" y="186"/>
                    </a:lnTo>
                    <a:lnTo>
                      <a:pt x="526" y="190"/>
                    </a:lnTo>
                    <a:lnTo>
                      <a:pt x="526" y="196"/>
                    </a:lnTo>
                    <a:lnTo>
                      <a:pt x="526" y="184"/>
                    </a:lnTo>
                    <a:lnTo>
                      <a:pt x="480" y="196"/>
                    </a:lnTo>
                    <a:lnTo>
                      <a:pt x="457" y="196"/>
                    </a:lnTo>
                    <a:lnTo>
                      <a:pt x="457" y="184"/>
                    </a:lnTo>
                    <a:lnTo>
                      <a:pt x="453" y="184"/>
                    </a:lnTo>
                    <a:lnTo>
                      <a:pt x="449" y="184"/>
                    </a:lnTo>
                    <a:lnTo>
                      <a:pt x="445" y="184"/>
                    </a:lnTo>
                    <a:lnTo>
                      <a:pt x="442" y="184"/>
                    </a:lnTo>
                    <a:lnTo>
                      <a:pt x="436" y="184"/>
                    </a:lnTo>
                    <a:lnTo>
                      <a:pt x="432" y="184"/>
                    </a:lnTo>
                    <a:lnTo>
                      <a:pt x="428" y="184"/>
                    </a:lnTo>
                    <a:lnTo>
                      <a:pt x="424" y="184"/>
                    </a:lnTo>
                    <a:lnTo>
                      <a:pt x="401" y="161"/>
                    </a:lnTo>
                    <a:lnTo>
                      <a:pt x="401" y="165"/>
                    </a:lnTo>
                    <a:lnTo>
                      <a:pt x="401" y="169"/>
                    </a:lnTo>
                    <a:lnTo>
                      <a:pt x="401" y="171"/>
                    </a:lnTo>
                    <a:lnTo>
                      <a:pt x="401" y="173"/>
                    </a:lnTo>
                    <a:lnTo>
                      <a:pt x="399" y="173"/>
                    </a:lnTo>
                    <a:lnTo>
                      <a:pt x="397" y="173"/>
                    </a:lnTo>
                    <a:lnTo>
                      <a:pt x="394" y="173"/>
                    </a:lnTo>
                    <a:lnTo>
                      <a:pt x="390" y="173"/>
                    </a:lnTo>
                    <a:lnTo>
                      <a:pt x="390" y="161"/>
                    </a:lnTo>
                    <a:lnTo>
                      <a:pt x="384" y="161"/>
                    </a:lnTo>
                    <a:lnTo>
                      <a:pt x="380" y="159"/>
                    </a:lnTo>
                    <a:lnTo>
                      <a:pt x="378" y="159"/>
                    </a:lnTo>
                    <a:lnTo>
                      <a:pt x="378" y="161"/>
                    </a:lnTo>
                    <a:lnTo>
                      <a:pt x="376" y="161"/>
                    </a:lnTo>
                    <a:lnTo>
                      <a:pt x="376" y="163"/>
                    </a:lnTo>
                    <a:lnTo>
                      <a:pt x="378" y="167"/>
                    </a:lnTo>
                    <a:lnTo>
                      <a:pt x="378" y="173"/>
                    </a:lnTo>
                    <a:lnTo>
                      <a:pt x="378" y="150"/>
                    </a:lnTo>
                    <a:lnTo>
                      <a:pt x="372" y="150"/>
                    </a:lnTo>
                    <a:lnTo>
                      <a:pt x="367" y="150"/>
                    </a:lnTo>
                    <a:lnTo>
                      <a:pt x="361" y="150"/>
                    </a:lnTo>
                    <a:lnTo>
                      <a:pt x="355" y="150"/>
                    </a:lnTo>
                    <a:lnTo>
                      <a:pt x="349" y="150"/>
                    </a:lnTo>
                    <a:lnTo>
                      <a:pt x="344" y="150"/>
                    </a:lnTo>
                    <a:lnTo>
                      <a:pt x="338" y="150"/>
                    </a:lnTo>
                    <a:lnTo>
                      <a:pt x="332" y="150"/>
                    </a:lnTo>
                    <a:lnTo>
                      <a:pt x="321" y="138"/>
                    </a:lnTo>
                    <a:lnTo>
                      <a:pt x="309" y="138"/>
                    </a:lnTo>
                    <a:lnTo>
                      <a:pt x="298" y="127"/>
                    </a:lnTo>
                    <a:lnTo>
                      <a:pt x="298" y="115"/>
                    </a:lnTo>
                    <a:lnTo>
                      <a:pt x="286" y="104"/>
                    </a:lnTo>
                    <a:lnTo>
                      <a:pt x="275" y="92"/>
                    </a:lnTo>
                    <a:lnTo>
                      <a:pt x="275" y="80"/>
                    </a:lnTo>
                    <a:lnTo>
                      <a:pt x="263" y="69"/>
                    </a:lnTo>
                    <a:lnTo>
                      <a:pt x="263" y="57"/>
                    </a:lnTo>
                    <a:lnTo>
                      <a:pt x="252" y="57"/>
                    </a:lnTo>
                    <a:lnTo>
                      <a:pt x="252" y="34"/>
                    </a:lnTo>
                    <a:lnTo>
                      <a:pt x="229" y="34"/>
                    </a:lnTo>
                    <a:lnTo>
                      <a:pt x="229" y="29"/>
                    </a:lnTo>
                    <a:lnTo>
                      <a:pt x="229" y="27"/>
                    </a:lnTo>
                    <a:lnTo>
                      <a:pt x="229" y="25"/>
                    </a:lnTo>
                    <a:lnTo>
                      <a:pt x="229" y="23"/>
                    </a:lnTo>
                    <a:lnTo>
                      <a:pt x="227" y="23"/>
                    </a:lnTo>
                    <a:lnTo>
                      <a:pt x="225" y="23"/>
                    </a:lnTo>
                    <a:lnTo>
                      <a:pt x="223" y="23"/>
                    </a:lnTo>
                    <a:lnTo>
                      <a:pt x="217" y="23"/>
                    </a:lnTo>
                    <a:lnTo>
                      <a:pt x="217" y="11"/>
                    </a:lnTo>
                    <a:lnTo>
                      <a:pt x="211" y="11"/>
                    </a:lnTo>
                    <a:lnTo>
                      <a:pt x="206" y="11"/>
                    </a:lnTo>
                    <a:lnTo>
                      <a:pt x="202" y="11"/>
                    </a:lnTo>
                    <a:lnTo>
                      <a:pt x="198" y="11"/>
                    </a:lnTo>
                    <a:lnTo>
                      <a:pt x="196" y="9"/>
                    </a:lnTo>
                    <a:lnTo>
                      <a:pt x="192" y="8"/>
                    </a:lnTo>
                    <a:lnTo>
                      <a:pt x="188" y="4"/>
                    </a:lnTo>
                    <a:lnTo>
                      <a:pt x="182" y="0"/>
                    </a:lnTo>
                    <a:lnTo>
                      <a:pt x="159" y="23"/>
                    </a:lnTo>
                    <a:lnTo>
                      <a:pt x="159" y="29"/>
                    </a:lnTo>
                    <a:lnTo>
                      <a:pt x="159" y="34"/>
                    </a:lnTo>
                    <a:lnTo>
                      <a:pt x="159" y="40"/>
                    </a:lnTo>
                    <a:lnTo>
                      <a:pt x="159" y="46"/>
                    </a:lnTo>
                    <a:lnTo>
                      <a:pt x="159" y="52"/>
                    </a:lnTo>
                    <a:lnTo>
                      <a:pt x="159" y="57"/>
                    </a:lnTo>
                    <a:lnTo>
                      <a:pt x="159" y="63"/>
                    </a:lnTo>
                    <a:lnTo>
                      <a:pt x="159" y="69"/>
                    </a:lnTo>
                    <a:lnTo>
                      <a:pt x="156" y="63"/>
                    </a:lnTo>
                    <a:lnTo>
                      <a:pt x="152" y="59"/>
                    </a:lnTo>
                    <a:lnTo>
                      <a:pt x="148" y="56"/>
                    </a:lnTo>
                    <a:lnTo>
                      <a:pt x="148" y="52"/>
                    </a:lnTo>
                    <a:lnTo>
                      <a:pt x="148" y="50"/>
                    </a:lnTo>
                    <a:lnTo>
                      <a:pt x="150" y="46"/>
                    </a:lnTo>
                    <a:lnTo>
                      <a:pt x="154" y="40"/>
                    </a:lnTo>
                    <a:lnTo>
                      <a:pt x="159" y="34"/>
                    </a:lnTo>
                    <a:lnTo>
                      <a:pt x="136" y="34"/>
                    </a:lnTo>
                    <a:lnTo>
                      <a:pt x="125" y="23"/>
                    </a:lnTo>
                    <a:lnTo>
                      <a:pt x="121" y="27"/>
                    </a:lnTo>
                    <a:lnTo>
                      <a:pt x="117" y="31"/>
                    </a:lnTo>
                    <a:lnTo>
                      <a:pt x="115" y="31"/>
                    </a:lnTo>
                    <a:lnTo>
                      <a:pt x="115" y="33"/>
                    </a:lnTo>
                    <a:lnTo>
                      <a:pt x="113" y="34"/>
                    </a:lnTo>
                    <a:lnTo>
                      <a:pt x="113" y="36"/>
                    </a:lnTo>
                    <a:lnTo>
                      <a:pt x="113" y="40"/>
                    </a:lnTo>
                    <a:lnTo>
                      <a:pt x="113" y="46"/>
                    </a:lnTo>
                    <a:lnTo>
                      <a:pt x="102" y="46"/>
                    </a:lnTo>
                    <a:lnTo>
                      <a:pt x="125" y="80"/>
                    </a:lnTo>
                    <a:lnTo>
                      <a:pt x="136" y="80"/>
                    </a:lnTo>
                    <a:lnTo>
                      <a:pt x="125" y="92"/>
                    </a:lnTo>
                    <a:lnTo>
                      <a:pt x="113" y="104"/>
                    </a:lnTo>
                    <a:lnTo>
                      <a:pt x="113" y="92"/>
                    </a:lnTo>
                    <a:lnTo>
                      <a:pt x="102" y="92"/>
                    </a:lnTo>
                    <a:lnTo>
                      <a:pt x="102" y="80"/>
                    </a:lnTo>
                    <a:lnTo>
                      <a:pt x="67" y="92"/>
                    </a:lnTo>
                    <a:lnTo>
                      <a:pt x="44" y="115"/>
                    </a:lnTo>
                    <a:lnTo>
                      <a:pt x="33" y="127"/>
                    </a:lnTo>
                    <a:lnTo>
                      <a:pt x="56" y="127"/>
                    </a:lnTo>
                    <a:lnTo>
                      <a:pt x="56" y="138"/>
                    </a:lnTo>
                    <a:lnTo>
                      <a:pt x="33" y="161"/>
                    </a:lnTo>
                    <a:lnTo>
                      <a:pt x="37" y="161"/>
                    </a:lnTo>
                    <a:lnTo>
                      <a:pt x="39" y="161"/>
                    </a:lnTo>
                    <a:lnTo>
                      <a:pt x="42" y="161"/>
                    </a:lnTo>
                    <a:lnTo>
                      <a:pt x="44" y="161"/>
                    </a:lnTo>
                    <a:lnTo>
                      <a:pt x="48" y="161"/>
                    </a:lnTo>
                    <a:lnTo>
                      <a:pt x="50" y="161"/>
                    </a:lnTo>
                    <a:lnTo>
                      <a:pt x="54" y="161"/>
                    </a:lnTo>
                    <a:lnTo>
                      <a:pt x="56" y="161"/>
                    </a:lnTo>
                    <a:lnTo>
                      <a:pt x="56" y="167"/>
                    </a:lnTo>
                    <a:lnTo>
                      <a:pt x="56" y="173"/>
                    </a:lnTo>
                    <a:lnTo>
                      <a:pt x="56" y="176"/>
                    </a:lnTo>
                    <a:lnTo>
                      <a:pt x="56" y="178"/>
                    </a:lnTo>
                    <a:lnTo>
                      <a:pt x="56" y="180"/>
                    </a:lnTo>
                    <a:lnTo>
                      <a:pt x="58" y="182"/>
                    </a:lnTo>
                    <a:lnTo>
                      <a:pt x="62" y="184"/>
                    </a:lnTo>
                    <a:lnTo>
                      <a:pt x="67" y="184"/>
                    </a:lnTo>
                    <a:lnTo>
                      <a:pt x="67" y="196"/>
                    </a:lnTo>
                    <a:lnTo>
                      <a:pt x="56" y="196"/>
                    </a:lnTo>
                    <a:lnTo>
                      <a:pt x="21" y="196"/>
                    </a:lnTo>
                    <a:lnTo>
                      <a:pt x="10" y="196"/>
                    </a:lnTo>
                    <a:lnTo>
                      <a:pt x="0" y="219"/>
                    </a:lnTo>
                    <a:lnTo>
                      <a:pt x="8" y="219"/>
                    </a:lnTo>
                    <a:lnTo>
                      <a:pt x="15" y="219"/>
                    </a:lnTo>
                    <a:lnTo>
                      <a:pt x="25" y="219"/>
                    </a:lnTo>
                    <a:lnTo>
                      <a:pt x="33" y="219"/>
                    </a:lnTo>
                    <a:lnTo>
                      <a:pt x="42" y="219"/>
                    </a:lnTo>
                    <a:lnTo>
                      <a:pt x="50" y="219"/>
                    </a:lnTo>
                    <a:lnTo>
                      <a:pt x="60" y="219"/>
                    </a:lnTo>
                    <a:lnTo>
                      <a:pt x="67" y="219"/>
                    </a:lnTo>
                    <a:lnTo>
                      <a:pt x="67" y="230"/>
                    </a:lnTo>
                    <a:lnTo>
                      <a:pt x="79" y="230"/>
                    </a:lnTo>
                    <a:lnTo>
                      <a:pt x="90" y="219"/>
                    </a:lnTo>
                    <a:lnTo>
                      <a:pt x="102" y="219"/>
                    </a:lnTo>
                    <a:lnTo>
                      <a:pt x="102" y="207"/>
                    </a:lnTo>
                    <a:lnTo>
                      <a:pt x="113" y="207"/>
                    </a:lnTo>
                    <a:lnTo>
                      <a:pt x="125" y="196"/>
                    </a:lnTo>
                    <a:lnTo>
                      <a:pt x="159" y="207"/>
                    </a:lnTo>
                    <a:lnTo>
                      <a:pt x="136" y="207"/>
                    </a:lnTo>
                    <a:lnTo>
                      <a:pt x="136" y="219"/>
                    </a:lnTo>
                    <a:lnTo>
                      <a:pt x="113" y="219"/>
                    </a:lnTo>
                    <a:lnTo>
                      <a:pt x="113" y="230"/>
                    </a:lnTo>
                    <a:lnTo>
                      <a:pt x="119" y="230"/>
                    </a:lnTo>
                    <a:lnTo>
                      <a:pt x="125" y="230"/>
                    </a:lnTo>
                    <a:lnTo>
                      <a:pt x="131" y="230"/>
                    </a:lnTo>
                    <a:lnTo>
                      <a:pt x="136" y="230"/>
                    </a:lnTo>
                    <a:lnTo>
                      <a:pt x="142" y="230"/>
                    </a:lnTo>
                    <a:lnTo>
                      <a:pt x="148" y="230"/>
                    </a:lnTo>
                    <a:lnTo>
                      <a:pt x="154" y="230"/>
                    </a:lnTo>
                    <a:lnTo>
                      <a:pt x="159" y="230"/>
                    </a:lnTo>
                    <a:lnTo>
                      <a:pt x="171" y="219"/>
                    </a:lnTo>
                    <a:lnTo>
                      <a:pt x="171" y="230"/>
                    </a:lnTo>
                    <a:lnTo>
                      <a:pt x="179" y="236"/>
                    </a:lnTo>
                    <a:lnTo>
                      <a:pt x="182" y="242"/>
                    </a:lnTo>
                    <a:lnTo>
                      <a:pt x="186" y="245"/>
                    </a:lnTo>
                    <a:lnTo>
                      <a:pt x="190" y="249"/>
                    </a:lnTo>
                    <a:lnTo>
                      <a:pt x="192" y="253"/>
                    </a:lnTo>
                    <a:lnTo>
                      <a:pt x="194" y="259"/>
                    </a:lnTo>
                    <a:lnTo>
                      <a:pt x="194" y="267"/>
                    </a:lnTo>
                    <a:lnTo>
                      <a:pt x="194" y="274"/>
                    </a:lnTo>
                    <a:lnTo>
                      <a:pt x="206" y="297"/>
                    </a:lnTo>
                    <a:lnTo>
                      <a:pt x="217" y="297"/>
                    </a:lnTo>
                    <a:lnTo>
                      <a:pt x="217" y="309"/>
                    </a:lnTo>
                    <a:lnTo>
                      <a:pt x="229" y="297"/>
                    </a:lnTo>
                    <a:lnTo>
                      <a:pt x="252" y="355"/>
                    </a:lnTo>
                    <a:lnTo>
                      <a:pt x="252" y="389"/>
                    </a:lnTo>
                    <a:lnTo>
                      <a:pt x="263" y="389"/>
                    </a:lnTo>
                    <a:lnTo>
                      <a:pt x="263" y="412"/>
                    </a:lnTo>
                    <a:lnTo>
                      <a:pt x="240" y="412"/>
                    </a:lnTo>
                    <a:lnTo>
                      <a:pt x="240" y="416"/>
                    </a:lnTo>
                    <a:lnTo>
                      <a:pt x="240" y="422"/>
                    </a:lnTo>
                    <a:lnTo>
                      <a:pt x="240" y="426"/>
                    </a:lnTo>
                    <a:lnTo>
                      <a:pt x="240" y="430"/>
                    </a:lnTo>
                    <a:lnTo>
                      <a:pt x="240" y="433"/>
                    </a:lnTo>
                    <a:lnTo>
                      <a:pt x="240" y="439"/>
                    </a:lnTo>
                    <a:lnTo>
                      <a:pt x="240" y="443"/>
                    </a:lnTo>
                    <a:lnTo>
                      <a:pt x="240" y="447"/>
                    </a:lnTo>
                    <a:lnTo>
                      <a:pt x="252" y="493"/>
                    </a:lnTo>
                    <a:lnTo>
                      <a:pt x="263" y="493"/>
                    </a:lnTo>
                    <a:lnTo>
                      <a:pt x="252" y="504"/>
                    </a:lnTo>
                    <a:lnTo>
                      <a:pt x="252" y="493"/>
                    </a:lnTo>
                    <a:lnTo>
                      <a:pt x="240" y="493"/>
                    </a:lnTo>
                    <a:lnTo>
                      <a:pt x="275" y="539"/>
                    </a:lnTo>
                    <a:lnTo>
                      <a:pt x="275" y="551"/>
                    </a:lnTo>
                    <a:lnTo>
                      <a:pt x="275" y="562"/>
                    </a:lnTo>
                    <a:lnTo>
                      <a:pt x="286" y="551"/>
                    </a:lnTo>
                    <a:close/>
                  </a:path>
                </a:pathLst>
              </a:custGeom>
              <a:solidFill>
                <a:srgbClr val="C0C0C0"/>
              </a:solidFill>
              <a:ln w="9525">
                <a:noFill/>
                <a:round/>
                <a:headEnd/>
                <a:tailEnd/>
              </a:ln>
            </p:spPr>
            <p:txBody>
              <a:bodyPr/>
              <a:lstStyle/>
              <a:p>
                <a:pPr algn="l"/>
                <a:endParaRPr lang="en-US" sz="2000"/>
              </a:p>
            </p:txBody>
          </p:sp>
          <p:sp>
            <p:nvSpPr>
              <p:cNvPr id="898054" name="Freeform 6"/>
              <p:cNvSpPr>
                <a:spLocks/>
              </p:cNvSpPr>
              <p:nvPr/>
            </p:nvSpPr>
            <p:spPr bwMode="auto">
              <a:xfrm>
                <a:off x="4740" y="1501"/>
                <a:ext cx="1" cy="11"/>
              </a:xfrm>
              <a:custGeom>
                <a:avLst/>
                <a:gdLst>
                  <a:gd name="T0" fmla="*/ 0 w 1"/>
                  <a:gd name="T1" fmla="*/ 0 h 11"/>
                  <a:gd name="T2" fmla="*/ 0 w 1"/>
                  <a:gd name="T3" fmla="*/ 11 h 11"/>
                  <a:gd name="T4" fmla="*/ 0 w 1"/>
                  <a:gd name="T5" fmla="*/ 0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0" y="11"/>
                    </a:lnTo>
                    <a:lnTo>
                      <a:pt x="0" y="0"/>
                    </a:lnTo>
                    <a:close/>
                  </a:path>
                </a:pathLst>
              </a:custGeom>
              <a:solidFill>
                <a:srgbClr val="C0C0C0"/>
              </a:solidFill>
              <a:ln w="9525">
                <a:noFill/>
                <a:round/>
                <a:headEnd/>
                <a:tailEnd/>
              </a:ln>
            </p:spPr>
            <p:txBody>
              <a:bodyPr/>
              <a:lstStyle/>
              <a:p>
                <a:pPr algn="l"/>
                <a:endParaRPr lang="en-US" sz="2000"/>
              </a:p>
            </p:txBody>
          </p:sp>
          <p:sp>
            <p:nvSpPr>
              <p:cNvPr id="898055" name="Freeform 7"/>
              <p:cNvSpPr>
                <a:spLocks/>
              </p:cNvSpPr>
              <p:nvPr/>
            </p:nvSpPr>
            <p:spPr bwMode="auto">
              <a:xfrm>
                <a:off x="4346" y="1559"/>
                <a:ext cx="16" cy="1"/>
              </a:xfrm>
              <a:custGeom>
                <a:avLst/>
                <a:gdLst>
                  <a:gd name="T0" fmla="*/ 16 w 16"/>
                  <a:gd name="T1" fmla="*/ 0 h 1"/>
                  <a:gd name="T2" fmla="*/ 0 w 16"/>
                  <a:gd name="T3" fmla="*/ 1 h 1"/>
                  <a:gd name="T4" fmla="*/ 2 w 16"/>
                  <a:gd name="T5" fmla="*/ 1 h 1"/>
                  <a:gd name="T6" fmla="*/ 4 w 16"/>
                  <a:gd name="T7" fmla="*/ 0 h 1"/>
                  <a:gd name="T8" fmla="*/ 6 w 16"/>
                  <a:gd name="T9" fmla="*/ 0 h 1"/>
                  <a:gd name="T10" fmla="*/ 8 w 16"/>
                  <a:gd name="T11" fmla="*/ 0 h 1"/>
                  <a:gd name="T12" fmla="*/ 10 w 16"/>
                  <a:gd name="T13" fmla="*/ 0 h 1"/>
                  <a:gd name="T14" fmla="*/ 12 w 16"/>
                  <a:gd name="T15" fmla="*/ 0 h 1"/>
                  <a:gd name="T16" fmla="*/ 14 w 16"/>
                  <a:gd name="T17" fmla="*/ 0 h 1"/>
                  <a:gd name="T18" fmla="*/ 16 w 1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0"/>
                    </a:moveTo>
                    <a:lnTo>
                      <a:pt x="0" y="1"/>
                    </a:lnTo>
                    <a:lnTo>
                      <a:pt x="2" y="1"/>
                    </a:lnTo>
                    <a:lnTo>
                      <a:pt x="4" y="0"/>
                    </a:lnTo>
                    <a:lnTo>
                      <a:pt x="6" y="0"/>
                    </a:lnTo>
                    <a:lnTo>
                      <a:pt x="8" y="0"/>
                    </a:lnTo>
                    <a:lnTo>
                      <a:pt x="10" y="0"/>
                    </a:lnTo>
                    <a:lnTo>
                      <a:pt x="12" y="0"/>
                    </a:lnTo>
                    <a:lnTo>
                      <a:pt x="14" y="0"/>
                    </a:lnTo>
                    <a:lnTo>
                      <a:pt x="16" y="0"/>
                    </a:lnTo>
                    <a:close/>
                  </a:path>
                </a:pathLst>
              </a:custGeom>
              <a:solidFill>
                <a:srgbClr val="C0C0C0"/>
              </a:solidFill>
              <a:ln w="9525">
                <a:noFill/>
                <a:round/>
                <a:headEnd/>
                <a:tailEnd/>
              </a:ln>
            </p:spPr>
            <p:txBody>
              <a:bodyPr/>
              <a:lstStyle/>
              <a:p>
                <a:pPr algn="l"/>
                <a:endParaRPr lang="en-US" sz="2000"/>
              </a:p>
            </p:txBody>
          </p:sp>
          <p:sp>
            <p:nvSpPr>
              <p:cNvPr id="898056" name="Freeform 8"/>
              <p:cNvSpPr>
                <a:spLocks noEditPoints="1"/>
              </p:cNvSpPr>
              <p:nvPr/>
            </p:nvSpPr>
            <p:spPr bwMode="auto">
              <a:xfrm>
                <a:off x="245" y="870"/>
                <a:ext cx="2833" cy="1721"/>
              </a:xfrm>
              <a:custGeom>
                <a:avLst/>
                <a:gdLst>
                  <a:gd name="T0" fmla="*/ 276 w 2833"/>
                  <a:gd name="T1" fmla="*/ 585 h 1721"/>
                  <a:gd name="T2" fmla="*/ 219 w 2833"/>
                  <a:gd name="T3" fmla="*/ 781 h 1721"/>
                  <a:gd name="T4" fmla="*/ 447 w 2833"/>
                  <a:gd name="T5" fmla="*/ 748 h 1721"/>
                  <a:gd name="T6" fmla="*/ 612 w 2833"/>
                  <a:gd name="T7" fmla="*/ 700 h 1721"/>
                  <a:gd name="T8" fmla="*/ 697 w 2833"/>
                  <a:gd name="T9" fmla="*/ 700 h 1721"/>
                  <a:gd name="T10" fmla="*/ 802 w 2833"/>
                  <a:gd name="T11" fmla="*/ 619 h 1721"/>
                  <a:gd name="T12" fmla="*/ 894 w 2833"/>
                  <a:gd name="T13" fmla="*/ 516 h 1721"/>
                  <a:gd name="T14" fmla="*/ 837 w 2833"/>
                  <a:gd name="T15" fmla="*/ 504 h 1721"/>
                  <a:gd name="T16" fmla="*/ 689 w 2833"/>
                  <a:gd name="T17" fmla="*/ 447 h 1721"/>
                  <a:gd name="T18" fmla="*/ 597 w 2833"/>
                  <a:gd name="T19" fmla="*/ 654 h 1721"/>
                  <a:gd name="T20" fmla="*/ 539 w 2833"/>
                  <a:gd name="T21" fmla="*/ 414 h 1721"/>
                  <a:gd name="T22" fmla="*/ 654 w 2833"/>
                  <a:gd name="T23" fmla="*/ 242 h 1721"/>
                  <a:gd name="T24" fmla="*/ 848 w 2833"/>
                  <a:gd name="T25" fmla="*/ 138 h 1721"/>
                  <a:gd name="T26" fmla="*/ 977 w 2833"/>
                  <a:gd name="T27" fmla="*/ 265 h 1721"/>
                  <a:gd name="T28" fmla="*/ 998 w 2833"/>
                  <a:gd name="T29" fmla="*/ 345 h 1721"/>
                  <a:gd name="T30" fmla="*/ 1021 w 2833"/>
                  <a:gd name="T31" fmla="*/ 149 h 1721"/>
                  <a:gd name="T32" fmla="*/ 1125 w 2833"/>
                  <a:gd name="T33" fmla="*/ 115 h 1721"/>
                  <a:gd name="T34" fmla="*/ 1445 w 2833"/>
                  <a:gd name="T35" fmla="*/ 138 h 1721"/>
                  <a:gd name="T36" fmla="*/ 1823 w 2833"/>
                  <a:gd name="T37" fmla="*/ 96 h 1721"/>
                  <a:gd name="T38" fmla="*/ 2201 w 2833"/>
                  <a:gd name="T39" fmla="*/ 136 h 1721"/>
                  <a:gd name="T40" fmla="*/ 2758 w 2833"/>
                  <a:gd name="T41" fmla="*/ 186 h 1721"/>
                  <a:gd name="T42" fmla="*/ 2773 w 2833"/>
                  <a:gd name="T43" fmla="*/ 253 h 1721"/>
                  <a:gd name="T44" fmla="*/ 2775 w 2833"/>
                  <a:gd name="T45" fmla="*/ 424 h 1721"/>
                  <a:gd name="T46" fmla="*/ 2591 w 2833"/>
                  <a:gd name="T47" fmla="*/ 322 h 1721"/>
                  <a:gd name="T48" fmla="*/ 2470 w 2833"/>
                  <a:gd name="T49" fmla="*/ 524 h 1721"/>
                  <a:gd name="T50" fmla="*/ 2316 w 2833"/>
                  <a:gd name="T51" fmla="*/ 666 h 1721"/>
                  <a:gd name="T52" fmla="*/ 2259 w 2833"/>
                  <a:gd name="T53" fmla="*/ 773 h 1721"/>
                  <a:gd name="T54" fmla="*/ 2259 w 2833"/>
                  <a:gd name="T55" fmla="*/ 882 h 1721"/>
                  <a:gd name="T56" fmla="*/ 2134 w 2833"/>
                  <a:gd name="T57" fmla="*/ 769 h 1721"/>
                  <a:gd name="T58" fmla="*/ 2098 w 2833"/>
                  <a:gd name="T59" fmla="*/ 871 h 1721"/>
                  <a:gd name="T60" fmla="*/ 2190 w 2833"/>
                  <a:gd name="T61" fmla="*/ 974 h 1721"/>
                  <a:gd name="T62" fmla="*/ 1984 w 2833"/>
                  <a:gd name="T63" fmla="*/ 1230 h 1721"/>
                  <a:gd name="T64" fmla="*/ 1984 w 2833"/>
                  <a:gd name="T65" fmla="*/ 1398 h 1721"/>
                  <a:gd name="T66" fmla="*/ 1817 w 2833"/>
                  <a:gd name="T67" fmla="*/ 1456 h 1721"/>
                  <a:gd name="T68" fmla="*/ 1858 w 2833"/>
                  <a:gd name="T69" fmla="*/ 1606 h 1721"/>
                  <a:gd name="T70" fmla="*/ 1792 w 2833"/>
                  <a:gd name="T71" fmla="*/ 1586 h 1721"/>
                  <a:gd name="T72" fmla="*/ 1656 w 2833"/>
                  <a:gd name="T73" fmla="*/ 1387 h 1721"/>
                  <a:gd name="T74" fmla="*/ 1558 w 2833"/>
                  <a:gd name="T75" fmla="*/ 1364 h 1721"/>
                  <a:gd name="T76" fmla="*/ 1491 w 2833"/>
                  <a:gd name="T77" fmla="*/ 1421 h 1721"/>
                  <a:gd name="T78" fmla="*/ 1399 w 2833"/>
                  <a:gd name="T79" fmla="*/ 1504 h 1721"/>
                  <a:gd name="T80" fmla="*/ 1261 w 2833"/>
                  <a:gd name="T81" fmla="*/ 1490 h 1721"/>
                  <a:gd name="T82" fmla="*/ 1182 w 2833"/>
                  <a:gd name="T83" fmla="*/ 1341 h 1721"/>
                  <a:gd name="T84" fmla="*/ 906 w 2833"/>
                  <a:gd name="T85" fmla="*/ 1318 h 1721"/>
                  <a:gd name="T86" fmla="*/ 1021 w 2833"/>
                  <a:gd name="T87" fmla="*/ 1467 h 1721"/>
                  <a:gd name="T88" fmla="*/ 883 w 2833"/>
                  <a:gd name="T89" fmla="*/ 1571 h 1721"/>
                  <a:gd name="T90" fmla="*/ 695 w 2833"/>
                  <a:gd name="T91" fmla="*/ 1329 h 1721"/>
                  <a:gd name="T92" fmla="*/ 792 w 2833"/>
                  <a:gd name="T93" fmla="*/ 1216 h 1721"/>
                  <a:gd name="T94" fmla="*/ 643 w 2833"/>
                  <a:gd name="T95" fmla="*/ 1043 h 1721"/>
                  <a:gd name="T96" fmla="*/ 601 w 2833"/>
                  <a:gd name="T97" fmla="*/ 997 h 1721"/>
                  <a:gd name="T98" fmla="*/ 589 w 2833"/>
                  <a:gd name="T99" fmla="*/ 1059 h 1721"/>
                  <a:gd name="T100" fmla="*/ 712 w 2833"/>
                  <a:gd name="T101" fmla="*/ 1182 h 1721"/>
                  <a:gd name="T102" fmla="*/ 654 w 2833"/>
                  <a:gd name="T103" fmla="*/ 1228 h 1721"/>
                  <a:gd name="T104" fmla="*/ 620 w 2833"/>
                  <a:gd name="T105" fmla="*/ 1170 h 1721"/>
                  <a:gd name="T106" fmla="*/ 487 w 2833"/>
                  <a:gd name="T107" fmla="*/ 1032 h 1721"/>
                  <a:gd name="T108" fmla="*/ 397 w 2833"/>
                  <a:gd name="T109" fmla="*/ 1051 h 1721"/>
                  <a:gd name="T110" fmla="*/ 340 w 2833"/>
                  <a:gd name="T111" fmla="*/ 1084 h 1721"/>
                  <a:gd name="T112" fmla="*/ 236 w 2833"/>
                  <a:gd name="T113" fmla="*/ 1185 h 1721"/>
                  <a:gd name="T114" fmla="*/ 88 w 2833"/>
                  <a:gd name="T115" fmla="*/ 1228 h 1721"/>
                  <a:gd name="T116" fmla="*/ 11 w 2833"/>
                  <a:gd name="T117" fmla="*/ 1126 h 1721"/>
                  <a:gd name="T118" fmla="*/ 182 w 2833"/>
                  <a:gd name="T119" fmla="*/ 1007 h 1721"/>
                  <a:gd name="T120" fmla="*/ 207 w 2833"/>
                  <a:gd name="T121" fmla="*/ 848 h 1721"/>
                  <a:gd name="T122" fmla="*/ 315 w 2833"/>
                  <a:gd name="T123" fmla="*/ 838 h 1721"/>
                  <a:gd name="T124" fmla="*/ 357 w 2833"/>
                  <a:gd name="T125" fmla="*/ 702 h 17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3"/>
                  <a:gd name="T190" fmla="*/ 0 h 1721"/>
                  <a:gd name="T191" fmla="*/ 2833 w 2833"/>
                  <a:gd name="T192" fmla="*/ 1721 h 17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3" h="1721">
                    <a:moveTo>
                      <a:pt x="1399" y="1629"/>
                    </a:moveTo>
                    <a:lnTo>
                      <a:pt x="1399" y="1709"/>
                    </a:lnTo>
                    <a:lnTo>
                      <a:pt x="1434" y="1698"/>
                    </a:lnTo>
                    <a:lnTo>
                      <a:pt x="1445" y="1698"/>
                    </a:lnTo>
                    <a:lnTo>
                      <a:pt x="1445" y="1686"/>
                    </a:lnTo>
                    <a:lnTo>
                      <a:pt x="1422" y="1663"/>
                    </a:lnTo>
                    <a:lnTo>
                      <a:pt x="1422" y="1654"/>
                    </a:lnTo>
                    <a:lnTo>
                      <a:pt x="1422" y="1648"/>
                    </a:lnTo>
                    <a:lnTo>
                      <a:pt x="1422" y="1642"/>
                    </a:lnTo>
                    <a:lnTo>
                      <a:pt x="1420" y="1636"/>
                    </a:lnTo>
                    <a:lnTo>
                      <a:pt x="1416" y="1632"/>
                    </a:lnTo>
                    <a:lnTo>
                      <a:pt x="1412" y="1631"/>
                    </a:lnTo>
                    <a:lnTo>
                      <a:pt x="1407" y="1629"/>
                    </a:lnTo>
                    <a:lnTo>
                      <a:pt x="1399" y="1629"/>
                    </a:lnTo>
                    <a:close/>
                    <a:moveTo>
                      <a:pt x="311" y="504"/>
                    </a:moveTo>
                    <a:lnTo>
                      <a:pt x="299" y="516"/>
                    </a:lnTo>
                    <a:lnTo>
                      <a:pt x="288" y="516"/>
                    </a:lnTo>
                    <a:lnTo>
                      <a:pt x="276" y="539"/>
                    </a:lnTo>
                    <a:lnTo>
                      <a:pt x="276" y="527"/>
                    </a:lnTo>
                    <a:lnTo>
                      <a:pt x="265" y="550"/>
                    </a:lnTo>
                    <a:lnTo>
                      <a:pt x="276" y="550"/>
                    </a:lnTo>
                    <a:lnTo>
                      <a:pt x="265" y="550"/>
                    </a:lnTo>
                    <a:lnTo>
                      <a:pt x="253" y="562"/>
                    </a:lnTo>
                    <a:lnTo>
                      <a:pt x="253" y="573"/>
                    </a:lnTo>
                    <a:lnTo>
                      <a:pt x="276" y="562"/>
                    </a:lnTo>
                    <a:lnTo>
                      <a:pt x="276" y="573"/>
                    </a:lnTo>
                    <a:lnTo>
                      <a:pt x="265" y="573"/>
                    </a:lnTo>
                    <a:lnTo>
                      <a:pt x="253" y="608"/>
                    </a:lnTo>
                    <a:lnTo>
                      <a:pt x="276" y="585"/>
                    </a:lnTo>
                    <a:lnTo>
                      <a:pt x="276" y="608"/>
                    </a:lnTo>
                    <a:lnTo>
                      <a:pt x="276" y="619"/>
                    </a:lnTo>
                    <a:lnTo>
                      <a:pt x="288" y="631"/>
                    </a:lnTo>
                    <a:lnTo>
                      <a:pt x="299" y="642"/>
                    </a:lnTo>
                    <a:lnTo>
                      <a:pt x="288" y="642"/>
                    </a:lnTo>
                    <a:lnTo>
                      <a:pt x="299" y="666"/>
                    </a:lnTo>
                    <a:lnTo>
                      <a:pt x="299" y="677"/>
                    </a:lnTo>
                    <a:lnTo>
                      <a:pt x="288" y="689"/>
                    </a:lnTo>
                    <a:lnTo>
                      <a:pt x="299" y="689"/>
                    </a:lnTo>
                    <a:lnTo>
                      <a:pt x="265" y="677"/>
                    </a:lnTo>
                    <a:lnTo>
                      <a:pt x="253" y="677"/>
                    </a:lnTo>
                    <a:lnTo>
                      <a:pt x="253" y="689"/>
                    </a:lnTo>
                    <a:lnTo>
                      <a:pt x="265" y="700"/>
                    </a:lnTo>
                    <a:lnTo>
                      <a:pt x="265" y="712"/>
                    </a:lnTo>
                    <a:lnTo>
                      <a:pt x="230" y="723"/>
                    </a:lnTo>
                    <a:lnTo>
                      <a:pt x="253" y="735"/>
                    </a:lnTo>
                    <a:lnTo>
                      <a:pt x="288" y="746"/>
                    </a:lnTo>
                    <a:lnTo>
                      <a:pt x="282" y="750"/>
                    </a:lnTo>
                    <a:lnTo>
                      <a:pt x="276" y="754"/>
                    </a:lnTo>
                    <a:lnTo>
                      <a:pt x="270" y="756"/>
                    </a:lnTo>
                    <a:lnTo>
                      <a:pt x="267" y="758"/>
                    </a:lnTo>
                    <a:lnTo>
                      <a:pt x="261" y="758"/>
                    </a:lnTo>
                    <a:lnTo>
                      <a:pt x="255" y="758"/>
                    </a:lnTo>
                    <a:lnTo>
                      <a:pt x="249" y="758"/>
                    </a:lnTo>
                    <a:lnTo>
                      <a:pt x="242" y="758"/>
                    </a:lnTo>
                    <a:lnTo>
                      <a:pt x="219" y="758"/>
                    </a:lnTo>
                    <a:lnTo>
                      <a:pt x="219" y="769"/>
                    </a:lnTo>
                    <a:lnTo>
                      <a:pt x="207" y="769"/>
                    </a:lnTo>
                    <a:lnTo>
                      <a:pt x="219" y="781"/>
                    </a:lnTo>
                    <a:lnTo>
                      <a:pt x="242" y="781"/>
                    </a:lnTo>
                    <a:lnTo>
                      <a:pt x="242" y="792"/>
                    </a:lnTo>
                    <a:lnTo>
                      <a:pt x="276" y="781"/>
                    </a:lnTo>
                    <a:lnTo>
                      <a:pt x="299" y="781"/>
                    </a:lnTo>
                    <a:lnTo>
                      <a:pt x="299" y="784"/>
                    </a:lnTo>
                    <a:lnTo>
                      <a:pt x="299" y="788"/>
                    </a:lnTo>
                    <a:lnTo>
                      <a:pt x="299" y="790"/>
                    </a:lnTo>
                    <a:lnTo>
                      <a:pt x="299" y="792"/>
                    </a:lnTo>
                    <a:lnTo>
                      <a:pt x="299" y="790"/>
                    </a:lnTo>
                    <a:lnTo>
                      <a:pt x="299" y="786"/>
                    </a:lnTo>
                    <a:lnTo>
                      <a:pt x="299" y="781"/>
                    </a:lnTo>
                    <a:lnTo>
                      <a:pt x="322" y="781"/>
                    </a:lnTo>
                    <a:lnTo>
                      <a:pt x="355" y="792"/>
                    </a:lnTo>
                    <a:lnTo>
                      <a:pt x="389" y="781"/>
                    </a:lnTo>
                    <a:lnTo>
                      <a:pt x="401" y="781"/>
                    </a:lnTo>
                    <a:lnTo>
                      <a:pt x="401" y="769"/>
                    </a:lnTo>
                    <a:lnTo>
                      <a:pt x="412" y="769"/>
                    </a:lnTo>
                    <a:lnTo>
                      <a:pt x="412" y="758"/>
                    </a:lnTo>
                    <a:lnTo>
                      <a:pt x="412" y="769"/>
                    </a:lnTo>
                    <a:lnTo>
                      <a:pt x="424" y="746"/>
                    </a:lnTo>
                    <a:lnTo>
                      <a:pt x="435" y="746"/>
                    </a:lnTo>
                    <a:lnTo>
                      <a:pt x="435" y="735"/>
                    </a:lnTo>
                    <a:lnTo>
                      <a:pt x="439" y="736"/>
                    </a:lnTo>
                    <a:lnTo>
                      <a:pt x="441" y="740"/>
                    </a:lnTo>
                    <a:lnTo>
                      <a:pt x="445" y="742"/>
                    </a:lnTo>
                    <a:lnTo>
                      <a:pt x="445" y="744"/>
                    </a:lnTo>
                    <a:lnTo>
                      <a:pt x="447" y="746"/>
                    </a:lnTo>
                    <a:lnTo>
                      <a:pt x="447" y="748"/>
                    </a:lnTo>
                    <a:lnTo>
                      <a:pt x="447" y="752"/>
                    </a:lnTo>
                    <a:lnTo>
                      <a:pt x="447" y="758"/>
                    </a:lnTo>
                    <a:lnTo>
                      <a:pt x="447" y="746"/>
                    </a:lnTo>
                    <a:lnTo>
                      <a:pt x="447" y="735"/>
                    </a:lnTo>
                    <a:lnTo>
                      <a:pt x="453" y="735"/>
                    </a:lnTo>
                    <a:lnTo>
                      <a:pt x="457" y="735"/>
                    </a:lnTo>
                    <a:lnTo>
                      <a:pt x="459" y="735"/>
                    </a:lnTo>
                    <a:lnTo>
                      <a:pt x="460" y="733"/>
                    </a:lnTo>
                    <a:lnTo>
                      <a:pt x="462" y="731"/>
                    </a:lnTo>
                    <a:lnTo>
                      <a:pt x="464" y="729"/>
                    </a:lnTo>
                    <a:lnTo>
                      <a:pt x="466" y="727"/>
                    </a:lnTo>
                    <a:lnTo>
                      <a:pt x="470" y="723"/>
                    </a:lnTo>
                    <a:lnTo>
                      <a:pt x="474" y="723"/>
                    </a:lnTo>
                    <a:lnTo>
                      <a:pt x="480" y="723"/>
                    </a:lnTo>
                    <a:lnTo>
                      <a:pt x="483" y="723"/>
                    </a:lnTo>
                    <a:lnTo>
                      <a:pt x="487" y="723"/>
                    </a:lnTo>
                    <a:lnTo>
                      <a:pt x="491" y="723"/>
                    </a:lnTo>
                    <a:lnTo>
                      <a:pt x="497" y="723"/>
                    </a:lnTo>
                    <a:lnTo>
                      <a:pt x="501" y="723"/>
                    </a:lnTo>
                    <a:lnTo>
                      <a:pt x="505" y="723"/>
                    </a:lnTo>
                    <a:lnTo>
                      <a:pt x="505" y="735"/>
                    </a:lnTo>
                    <a:lnTo>
                      <a:pt x="528" y="735"/>
                    </a:lnTo>
                    <a:lnTo>
                      <a:pt x="551" y="723"/>
                    </a:lnTo>
                    <a:lnTo>
                      <a:pt x="551" y="712"/>
                    </a:lnTo>
                    <a:lnTo>
                      <a:pt x="551" y="723"/>
                    </a:lnTo>
                    <a:lnTo>
                      <a:pt x="585" y="723"/>
                    </a:lnTo>
                    <a:lnTo>
                      <a:pt x="608" y="712"/>
                    </a:lnTo>
                    <a:lnTo>
                      <a:pt x="608" y="700"/>
                    </a:lnTo>
                    <a:lnTo>
                      <a:pt x="612" y="700"/>
                    </a:lnTo>
                    <a:lnTo>
                      <a:pt x="616" y="700"/>
                    </a:lnTo>
                    <a:lnTo>
                      <a:pt x="618" y="700"/>
                    </a:lnTo>
                    <a:lnTo>
                      <a:pt x="620" y="700"/>
                    </a:lnTo>
                    <a:lnTo>
                      <a:pt x="620" y="702"/>
                    </a:lnTo>
                    <a:lnTo>
                      <a:pt x="620" y="706"/>
                    </a:lnTo>
                    <a:lnTo>
                      <a:pt x="620" y="712"/>
                    </a:lnTo>
                    <a:lnTo>
                      <a:pt x="620" y="713"/>
                    </a:lnTo>
                    <a:lnTo>
                      <a:pt x="620" y="715"/>
                    </a:lnTo>
                    <a:lnTo>
                      <a:pt x="620" y="717"/>
                    </a:lnTo>
                    <a:lnTo>
                      <a:pt x="620" y="719"/>
                    </a:lnTo>
                    <a:lnTo>
                      <a:pt x="620" y="721"/>
                    </a:lnTo>
                    <a:lnTo>
                      <a:pt x="620" y="723"/>
                    </a:lnTo>
                    <a:lnTo>
                      <a:pt x="631" y="723"/>
                    </a:lnTo>
                    <a:lnTo>
                      <a:pt x="643" y="735"/>
                    </a:lnTo>
                    <a:lnTo>
                      <a:pt x="643" y="729"/>
                    </a:lnTo>
                    <a:lnTo>
                      <a:pt x="643" y="725"/>
                    </a:lnTo>
                    <a:lnTo>
                      <a:pt x="645" y="721"/>
                    </a:lnTo>
                    <a:lnTo>
                      <a:pt x="647" y="721"/>
                    </a:lnTo>
                    <a:lnTo>
                      <a:pt x="650" y="721"/>
                    </a:lnTo>
                    <a:lnTo>
                      <a:pt x="654" y="721"/>
                    </a:lnTo>
                    <a:lnTo>
                      <a:pt x="658" y="723"/>
                    </a:lnTo>
                    <a:lnTo>
                      <a:pt x="666" y="723"/>
                    </a:lnTo>
                    <a:lnTo>
                      <a:pt x="666" y="712"/>
                    </a:lnTo>
                    <a:lnTo>
                      <a:pt x="689" y="700"/>
                    </a:lnTo>
                    <a:lnTo>
                      <a:pt x="693" y="700"/>
                    </a:lnTo>
                    <a:lnTo>
                      <a:pt x="697" y="700"/>
                    </a:lnTo>
                    <a:lnTo>
                      <a:pt x="700" y="700"/>
                    </a:lnTo>
                    <a:lnTo>
                      <a:pt x="706" y="700"/>
                    </a:lnTo>
                    <a:lnTo>
                      <a:pt x="710" y="700"/>
                    </a:lnTo>
                    <a:lnTo>
                      <a:pt x="714" y="700"/>
                    </a:lnTo>
                    <a:lnTo>
                      <a:pt x="718" y="700"/>
                    </a:lnTo>
                    <a:lnTo>
                      <a:pt x="723" y="700"/>
                    </a:lnTo>
                    <a:lnTo>
                      <a:pt x="735" y="712"/>
                    </a:lnTo>
                    <a:lnTo>
                      <a:pt x="739" y="712"/>
                    </a:lnTo>
                    <a:lnTo>
                      <a:pt x="743" y="712"/>
                    </a:lnTo>
                    <a:lnTo>
                      <a:pt x="744" y="712"/>
                    </a:lnTo>
                    <a:lnTo>
                      <a:pt x="746" y="712"/>
                    </a:lnTo>
                    <a:lnTo>
                      <a:pt x="746" y="710"/>
                    </a:lnTo>
                    <a:lnTo>
                      <a:pt x="746" y="708"/>
                    </a:lnTo>
                    <a:lnTo>
                      <a:pt x="746" y="704"/>
                    </a:lnTo>
                    <a:lnTo>
                      <a:pt x="746" y="700"/>
                    </a:lnTo>
                    <a:lnTo>
                      <a:pt x="746" y="689"/>
                    </a:lnTo>
                    <a:lnTo>
                      <a:pt x="769" y="689"/>
                    </a:lnTo>
                    <a:lnTo>
                      <a:pt x="769" y="679"/>
                    </a:lnTo>
                    <a:lnTo>
                      <a:pt x="769" y="667"/>
                    </a:lnTo>
                    <a:lnTo>
                      <a:pt x="769" y="658"/>
                    </a:lnTo>
                    <a:lnTo>
                      <a:pt x="769" y="648"/>
                    </a:lnTo>
                    <a:lnTo>
                      <a:pt x="769" y="639"/>
                    </a:lnTo>
                    <a:lnTo>
                      <a:pt x="769" y="627"/>
                    </a:lnTo>
                    <a:lnTo>
                      <a:pt x="769" y="618"/>
                    </a:lnTo>
                    <a:lnTo>
                      <a:pt x="769" y="608"/>
                    </a:lnTo>
                    <a:lnTo>
                      <a:pt x="792" y="596"/>
                    </a:lnTo>
                    <a:lnTo>
                      <a:pt x="792" y="608"/>
                    </a:lnTo>
                    <a:lnTo>
                      <a:pt x="802" y="608"/>
                    </a:lnTo>
                    <a:lnTo>
                      <a:pt x="802" y="619"/>
                    </a:lnTo>
                    <a:lnTo>
                      <a:pt x="810" y="619"/>
                    </a:lnTo>
                    <a:lnTo>
                      <a:pt x="814" y="619"/>
                    </a:lnTo>
                    <a:lnTo>
                      <a:pt x="817" y="618"/>
                    </a:lnTo>
                    <a:lnTo>
                      <a:pt x="821" y="616"/>
                    </a:lnTo>
                    <a:lnTo>
                      <a:pt x="823" y="612"/>
                    </a:lnTo>
                    <a:lnTo>
                      <a:pt x="825" y="608"/>
                    </a:lnTo>
                    <a:lnTo>
                      <a:pt x="825" y="602"/>
                    </a:lnTo>
                    <a:lnTo>
                      <a:pt x="825" y="596"/>
                    </a:lnTo>
                    <a:lnTo>
                      <a:pt x="814" y="596"/>
                    </a:lnTo>
                    <a:lnTo>
                      <a:pt x="814" y="585"/>
                    </a:lnTo>
                    <a:lnTo>
                      <a:pt x="825" y="573"/>
                    </a:lnTo>
                    <a:lnTo>
                      <a:pt x="817" y="573"/>
                    </a:lnTo>
                    <a:lnTo>
                      <a:pt x="812" y="571"/>
                    </a:lnTo>
                    <a:lnTo>
                      <a:pt x="808" y="570"/>
                    </a:lnTo>
                    <a:lnTo>
                      <a:pt x="806" y="566"/>
                    </a:lnTo>
                    <a:lnTo>
                      <a:pt x="804" y="560"/>
                    </a:lnTo>
                    <a:lnTo>
                      <a:pt x="804" y="554"/>
                    </a:lnTo>
                    <a:lnTo>
                      <a:pt x="802" y="547"/>
                    </a:lnTo>
                    <a:lnTo>
                      <a:pt x="802" y="539"/>
                    </a:lnTo>
                    <a:lnTo>
                      <a:pt x="810" y="533"/>
                    </a:lnTo>
                    <a:lnTo>
                      <a:pt x="816" y="531"/>
                    </a:lnTo>
                    <a:lnTo>
                      <a:pt x="823" y="527"/>
                    </a:lnTo>
                    <a:lnTo>
                      <a:pt x="829" y="527"/>
                    </a:lnTo>
                    <a:lnTo>
                      <a:pt x="837" y="527"/>
                    </a:lnTo>
                    <a:lnTo>
                      <a:pt x="844" y="527"/>
                    </a:lnTo>
                    <a:lnTo>
                      <a:pt x="852" y="527"/>
                    </a:lnTo>
                    <a:lnTo>
                      <a:pt x="860" y="527"/>
                    </a:lnTo>
                    <a:lnTo>
                      <a:pt x="883" y="516"/>
                    </a:lnTo>
                    <a:lnTo>
                      <a:pt x="894" y="516"/>
                    </a:lnTo>
                    <a:lnTo>
                      <a:pt x="894" y="512"/>
                    </a:lnTo>
                    <a:lnTo>
                      <a:pt x="894" y="508"/>
                    </a:lnTo>
                    <a:lnTo>
                      <a:pt x="894" y="506"/>
                    </a:lnTo>
                    <a:lnTo>
                      <a:pt x="894" y="504"/>
                    </a:lnTo>
                    <a:lnTo>
                      <a:pt x="896" y="504"/>
                    </a:lnTo>
                    <a:lnTo>
                      <a:pt x="898" y="504"/>
                    </a:lnTo>
                    <a:lnTo>
                      <a:pt x="902" y="504"/>
                    </a:lnTo>
                    <a:lnTo>
                      <a:pt x="906" y="504"/>
                    </a:lnTo>
                    <a:lnTo>
                      <a:pt x="940" y="504"/>
                    </a:lnTo>
                    <a:lnTo>
                      <a:pt x="940" y="493"/>
                    </a:lnTo>
                    <a:lnTo>
                      <a:pt x="952" y="458"/>
                    </a:lnTo>
                    <a:lnTo>
                      <a:pt x="948" y="458"/>
                    </a:lnTo>
                    <a:lnTo>
                      <a:pt x="944" y="458"/>
                    </a:lnTo>
                    <a:lnTo>
                      <a:pt x="940" y="458"/>
                    </a:lnTo>
                    <a:lnTo>
                      <a:pt x="938" y="458"/>
                    </a:lnTo>
                    <a:lnTo>
                      <a:pt x="938" y="456"/>
                    </a:lnTo>
                    <a:lnTo>
                      <a:pt x="936" y="454"/>
                    </a:lnTo>
                    <a:lnTo>
                      <a:pt x="933" y="451"/>
                    </a:lnTo>
                    <a:lnTo>
                      <a:pt x="929" y="447"/>
                    </a:lnTo>
                    <a:lnTo>
                      <a:pt x="906" y="447"/>
                    </a:lnTo>
                    <a:lnTo>
                      <a:pt x="917" y="481"/>
                    </a:lnTo>
                    <a:lnTo>
                      <a:pt x="929" y="493"/>
                    </a:lnTo>
                    <a:lnTo>
                      <a:pt x="929" y="504"/>
                    </a:lnTo>
                    <a:lnTo>
                      <a:pt x="883" y="504"/>
                    </a:lnTo>
                    <a:lnTo>
                      <a:pt x="883" y="493"/>
                    </a:lnTo>
                    <a:lnTo>
                      <a:pt x="871" y="493"/>
                    </a:lnTo>
                    <a:lnTo>
                      <a:pt x="860" y="504"/>
                    </a:lnTo>
                    <a:lnTo>
                      <a:pt x="860" y="493"/>
                    </a:lnTo>
                    <a:lnTo>
                      <a:pt x="837" y="504"/>
                    </a:lnTo>
                    <a:lnTo>
                      <a:pt x="833" y="504"/>
                    </a:lnTo>
                    <a:lnTo>
                      <a:pt x="829" y="504"/>
                    </a:lnTo>
                    <a:lnTo>
                      <a:pt x="827" y="504"/>
                    </a:lnTo>
                    <a:lnTo>
                      <a:pt x="825" y="506"/>
                    </a:lnTo>
                    <a:lnTo>
                      <a:pt x="823" y="506"/>
                    </a:lnTo>
                    <a:lnTo>
                      <a:pt x="821" y="510"/>
                    </a:lnTo>
                    <a:lnTo>
                      <a:pt x="817" y="512"/>
                    </a:lnTo>
                    <a:lnTo>
                      <a:pt x="814" y="516"/>
                    </a:lnTo>
                    <a:lnTo>
                      <a:pt x="814" y="504"/>
                    </a:lnTo>
                    <a:lnTo>
                      <a:pt x="814" y="516"/>
                    </a:lnTo>
                    <a:lnTo>
                      <a:pt x="802" y="527"/>
                    </a:lnTo>
                    <a:lnTo>
                      <a:pt x="792" y="516"/>
                    </a:lnTo>
                    <a:lnTo>
                      <a:pt x="781" y="516"/>
                    </a:lnTo>
                    <a:lnTo>
                      <a:pt x="781" y="504"/>
                    </a:lnTo>
                    <a:lnTo>
                      <a:pt x="758" y="470"/>
                    </a:lnTo>
                    <a:lnTo>
                      <a:pt x="758" y="424"/>
                    </a:lnTo>
                    <a:lnTo>
                      <a:pt x="802" y="357"/>
                    </a:lnTo>
                    <a:lnTo>
                      <a:pt x="802" y="322"/>
                    </a:lnTo>
                    <a:lnTo>
                      <a:pt x="798" y="322"/>
                    </a:lnTo>
                    <a:lnTo>
                      <a:pt x="794" y="322"/>
                    </a:lnTo>
                    <a:lnTo>
                      <a:pt x="791" y="322"/>
                    </a:lnTo>
                    <a:lnTo>
                      <a:pt x="787" y="322"/>
                    </a:lnTo>
                    <a:lnTo>
                      <a:pt x="781" y="322"/>
                    </a:lnTo>
                    <a:lnTo>
                      <a:pt x="777" y="322"/>
                    </a:lnTo>
                    <a:lnTo>
                      <a:pt x="773" y="322"/>
                    </a:lnTo>
                    <a:lnTo>
                      <a:pt x="769" y="322"/>
                    </a:lnTo>
                    <a:lnTo>
                      <a:pt x="758" y="357"/>
                    </a:lnTo>
                    <a:lnTo>
                      <a:pt x="758" y="378"/>
                    </a:lnTo>
                    <a:lnTo>
                      <a:pt x="689" y="447"/>
                    </a:lnTo>
                    <a:lnTo>
                      <a:pt x="689" y="481"/>
                    </a:lnTo>
                    <a:lnTo>
                      <a:pt x="693" y="487"/>
                    </a:lnTo>
                    <a:lnTo>
                      <a:pt x="698" y="493"/>
                    </a:lnTo>
                    <a:lnTo>
                      <a:pt x="702" y="497"/>
                    </a:lnTo>
                    <a:lnTo>
                      <a:pt x="704" y="502"/>
                    </a:lnTo>
                    <a:lnTo>
                      <a:pt x="708" y="508"/>
                    </a:lnTo>
                    <a:lnTo>
                      <a:pt x="710" y="514"/>
                    </a:lnTo>
                    <a:lnTo>
                      <a:pt x="710" y="520"/>
                    </a:lnTo>
                    <a:lnTo>
                      <a:pt x="712" y="527"/>
                    </a:lnTo>
                    <a:lnTo>
                      <a:pt x="723" y="539"/>
                    </a:lnTo>
                    <a:lnTo>
                      <a:pt x="700" y="562"/>
                    </a:lnTo>
                    <a:lnTo>
                      <a:pt x="700" y="573"/>
                    </a:lnTo>
                    <a:lnTo>
                      <a:pt x="689" y="585"/>
                    </a:lnTo>
                    <a:lnTo>
                      <a:pt x="689" y="593"/>
                    </a:lnTo>
                    <a:lnTo>
                      <a:pt x="689" y="598"/>
                    </a:lnTo>
                    <a:lnTo>
                      <a:pt x="687" y="604"/>
                    </a:lnTo>
                    <a:lnTo>
                      <a:pt x="687" y="608"/>
                    </a:lnTo>
                    <a:lnTo>
                      <a:pt x="685" y="614"/>
                    </a:lnTo>
                    <a:lnTo>
                      <a:pt x="683" y="618"/>
                    </a:lnTo>
                    <a:lnTo>
                      <a:pt x="681" y="623"/>
                    </a:lnTo>
                    <a:lnTo>
                      <a:pt x="677" y="631"/>
                    </a:lnTo>
                    <a:lnTo>
                      <a:pt x="643" y="654"/>
                    </a:lnTo>
                    <a:lnTo>
                      <a:pt x="620" y="677"/>
                    </a:lnTo>
                    <a:lnTo>
                      <a:pt x="620" y="689"/>
                    </a:lnTo>
                    <a:lnTo>
                      <a:pt x="608" y="666"/>
                    </a:lnTo>
                    <a:lnTo>
                      <a:pt x="602" y="660"/>
                    </a:lnTo>
                    <a:lnTo>
                      <a:pt x="601" y="658"/>
                    </a:lnTo>
                    <a:lnTo>
                      <a:pt x="597" y="656"/>
                    </a:lnTo>
                    <a:lnTo>
                      <a:pt x="597" y="654"/>
                    </a:lnTo>
                    <a:lnTo>
                      <a:pt x="597" y="652"/>
                    </a:lnTo>
                    <a:lnTo>
                      <a:pt x="601" y="650"/>
                    </a:lnTo>
                    <a:lnTo>
                      <a:pt x="602" y="646"/>
                    </a:lnTo>
                    <a:lnTo>
                      <a:pt x="608" y="642"/>
                    </a:lnTo>
                    <a:lnTo>
                      <a:pt x="608" y="631"/>
                    </a:lnTo>
                    <a:lnTo>
                      <a:pt x="585" y="539"/>
                    </a:lnTo>
                    <a:lnTo>
                      <a:pt x="581" y="543"/>
                    </a:lnTo>
                    <a:lnTo>
                      <a:pt x="578" y="547"/>
                    </a:lnTo>
                    <a:lnTo>
                      <a:pt x="574" y="552"/>
                    </a:lnTo>
                    <a:lnTo>
                      <a:pt x="570" y="554"/>
                    </a:lnTo>
                    <a:lnTo>
                      <a:pt x="566" y="558"/>
                    </a:lnTo>
                    <a:lnTo>
                      <a:pt x="562" y="560"/>
                    </a:lnTo>
                    <a:lnTo>
                      <a:pt x="556" y="562"/>
                    </a:lnTo>
                    <a:lnTo>
                      <a:pt x="551" y="562"/>
                    </a:lnTo>
                    <a:lnTo>
                      <a:pt x="551" y="573"/>
                    </a:lnTo>
                    <a:lnTo>
                      <a:pt x="539" y="573"/>
                    </a:lnTo>
                    <a:lnTo>
                      <a:pt x="539" y="585"/>
                    </a:lnTo>
                    <a:lnTo>
                      <a:pt x="505" y="585"/>
                    </a:lnTo>
                    <a:lnTo>
                      <a:pt x="493" y="539"/>
                    </a:lnTo>
                    <a:lnTo>
                      <a:pt x="493" y="481"/>
                    </a:lnTo>
                    <a:lnTo>
                      <a:pt x="505" y="447"/>
                    </a:lnTo>
                    <a:lnTo>
                      <a:pt x="516" y="435"/>
                    </a:lnTo>
                    <a:lnTo>
                      <a:pt x="516" y="424"/>
                    </a:lnTo>
                    <a:lnTo>
                      <a:pt x="528" y="424"/>
                    </a:lnTo>
                    <a:lnTo>
                      <a:pt x="531" y="420"/>
                    </a:lnTo>
                    <a:lnTo>
                      <a:pt x="535" y="418"/>
                    </a:lnTo>
                    <a:lnTo>
                      <a:pt x="537" y="416"/>
                    </a:lnTo>
                    <a:lnTo>
                      <a:pt x="537" y="414"/>
                    </a:lnTo>
                    <a:lnTo>
                      <a:pt x="539" y="414"/>
                    </a:lnTo>
                    <a:lnTo>
                      <a:pt x="543" y="412"/>
                    </a:lnTo>
                    <a:lnTo>
                      <a:pt x="545" y="412"/>
                    </a:lnTo>
                    <a:lnTo>
                      <a:pt x="551" y="412"/>
                    </a:lnTo>
                    <a:lnTo>
                      <a:pt x="562" y="401"/>
                    </a:lnTo>
                    <a:lnTo>
                      <a:pt x="574" y="401"/>
                    </a:lnTo>
                    <a:lnTo>
                      <a:pt x="574" y="389"/>
                    </a:lnTo>
                    <a:lnTo>
                      <a:pt x="608" y="345"/>
                    </a:lnTo>
                    <a:lnTo>
                      <a:pt x="620" y="334"/>
                    </a:lnTo>
                    <a:lnTo>
                      <a:pt x="620" y="322"/>
                    </a:lnTo>
                    <a:lnTo>
                      <a:pt x="631" y="311"/>
                    </a:lnTo>
                    <a:lnTo>
                      <a:pt x="631" y="303"/>
                    </a:lnTo>
                    <a:lnTo>
                      <a:pt x="633" y="299"/>
                    </a:lnTo>
                    <a:lnTo>
                      <a:pt x="635" y="295"/>
                    </a:lnTo>
                    <a:lnTo>
                      <a:pt x="637" y="293"/>
                    </a:lnTo>
                    <a:lnTo>
                      <a:pt x="639" y="289"/>
                    </a:lnTo>
                    <a:lnTo>
                      <a:pt x="641" y="286"/>
                    </a:lnTo>
                    <a:lnTo>
                      <a:pt x="643" y="282"/>
                    </a:lnTo>
                    <a:lnTo>
                      <a:pt x="643" y="276"/>
                    </a:lnTo>
                    <a:lnTo>
                      <a:pt x="647" y="270"/>
                    </a:lnTo>
                    <a:lnTo>
                      <a:pt x="650" y="266"/>
                    </a:lnTo>
                    <a:lnTo>
                      <a:pt x="652" y="263"/>
                    </a:lnTo>
                    <a:lnTo>
                      <a:pt x="654" y="261"/>
                    </a:lnTo>
                    <a:lnTo>
                      <a:pt x="654" y="257"/>
                    </a:lnTo>
                    <a:lnTo>
                      <a:pt x="654" y="253"/>
                    </a:lnTo>
                    <a:lnTo>
                      <a:pt x="654" y="247"/>
                    </a:lnTo>
                    <a:lnTo>
                      <a:pt x="654" y="242"/>
                    </a:lnTo>
                    <a:lnTo>
                      <a:pt x="677" y="230"/>
                    </a:lnTo>
                    <a:lnTo>
                      <a:pt x="654" y="230"/>
                    </a:lnTo>
                    <a:lnTo>
                      <a:pt x="654" y="242"/>
                    </a:lnTo>
                    <a:lnTo>
                      <a:pt x="643" y="253"/>
                    </a:lnTo>
                    <a:lnTo>
                      <a:pt x="631" y="253"/>
                    </a:lnTo>
                    <a:lnTo>
                      <a:pt x="643" y="242"/>
                    </a:lnTo>
                    <a:lnTo>
                      <a:pt x="643" y="230"/>
                    </a:lnTo>
                    <a:lnTo>
                      <a:pt x="677" y="207"/>
                    </a:lnTo>
                    <a:lnTo>
                      <a:pt x="689" y="195"/>
                    </a:lnTo>
                    <a:lnTo>
                      <a:pt x="689" y="184"/>
                    </a:lnTo>
                    <a:lnTo>
                      <a:pt x="700" y="184"/>
                    </a:lnTo>
                    <a:lnTo>
                      <a:pt x="704" y="180"/>
                    </a:lnTo>
                    <a:lnTo>
                      <a:pt x="708" y="174"/>
                    </a:lnTo>
                    <a:lnTo>
                      <a:pt x="712" y="171"/>
                    </a:lnTo>
                    <a:lnTo>
                      <a:pt x="718" y="167"/>
                    </a:lnTo>
                    <a:lnTo>
                      <a:pt x="721" y="163"/>
                    </a:lnTo>
                    <a:lnTo>
                      <a:pt x="725" y="157"/>
                    </a:lnTo>
                    <a:lnTo>
                      <a:pt x="729" y="153"/>
                    </a:lnTo>
                    <a:lnTo>
                      <a:pt x="735" y="149"/>
                    </a:lnTo>
                    <a:lnTo>
                      <a:pt x="741" y="149"/>
                    </a:lnTo>
                    <a:lnTo>
                      <a:pt x="744" y="147"/>
                    </a:lnTo>
                    <a:lnTo>
                      <a:pt x="750" y="146"/>
                    </a:lnTo>
                    <a:lnTo>
                      <a:pt x="754" y="142"/>
                    </a:lnTo>
                    <a:lnTo>
                      <a:pt x="758" y="140"/>
                    </a:lnTo>
                    <a:lnTo>
                      <a:pt x="760" y="136"/>
                    </a:lnTo>
                    <a:lnTo>
                      <a:pt x="764" y="130"/>
                    </a:lnTo>
                    <a:lnTo>
                      <a:pt x="769" y="126"/>
                    </a:lnTo>
                    <a:lnTo>
                      <a:pt x="837" y="126"/>
                    </a:lnTo>
                    <a:lnTo>
                      <a:pt x="837" y="138"/>
                    </a:lnTo>
                    <a:lnTo>
                      <a:pt x="842" y="138"/>
                    </a:lnTo>
                    <a:lnTo>
                      <a:pt x="846" y="138"/>
                    </a:lnTo>
                    <a:lnTo>
                      <a:pt x="848" y="138"/>
                    </a:lnTo>
                    <a:lnTo>
                      <a:pt x="846" y="138"/>
                    </a:lnTo>
                    <a:lnTo>
                      <a:pt x="842" y="138"/>
                    </a:lnTo>
                    <a:lnTo>
                      <a:pt x="837" y="138"/>
                    </a:lnTo>
                    <a:lnTo>
                      <a:pt x="860" y="138"/>
                    </a:lnTo>
                    <a:lnTo>
                      <a:pt x="860" y="149"/>
                    </a:lnTo>
                    <a:lnTo>
                      <a:pt x="837" y="149"/>
                    </a:lnTo>
                    <a:lnTo>
                      <a:pt x="837" y="161"/>
                    </a:lnTo>
                    <a:lnTo>
                      <a:pt x="894" y="172"/>
                    </a:lnTo>
                    <a:lnTo>
                      <a:pt x="929" y="172"/>
                    </a:lnTo>
                    <a:lnTo>
                      <a:pt x="940" y="184"/>
                    </a:lnTo>
                    <a:lnTo>
                      <a:pt x="946" y="184"/>
                    </a:lnTo>
                    <a:lnTo>
                      <a:pt x="952" y="184"/>
                    </a:lnTo>
                    <a:lnTo>
                      <a:pt x="956" y="184"/>
                    </a:lnTo>
                    <a:lnTo>
                      <a:pt x="959" y="184"/>
                    </a:lnTo>
                    <a:lnTo>
                      <a:pt x="963" y="186"/>
                    </a:lnTo>
                    <a:lnTo>
                      <a:pt x="967" y="188"/>
                    </a:lnTo>
                    <a:lnTo>
                      <a:pt x="971" y="190"/>
                    </a:lnTo>
                    <a:lnTo>
                      <a:pt x="975" y="195"/>
                    </a:lnTo>
                    <a:lnTo>
                      <a:pt x="998" y="195"/>
                    </a:lnTo>
                    <a:lnTo>
                      <a:pt x="1009" y="207"/>
                    </a:lnTo>
                    <a:lnTo>
                      <a:pt x="1009" y="218"/>
                    </a:lnTo>
                    <a:lnTo>
                      <a:pt x="1021" y="230"/>
                    </a:lnTo>
                    <a:lnTo>
                      <a:pt x="1021" y="242"/>
                    </a:lnTo>
                    <a:lnTo>
                      <a:pt x="998" y="265"/>
                    </a:lnTo>
                    <a:lnTo>
                      <a:pt x="990" y="265"/>
                    </a:lnTo>
                    <a:lnTo>
                      <a:pt x="984" y="265"/>
                    </a:lnTo>
                    <a:lnTo>
                      <a:pt x="977" y="265"/>
                    </a:lnTo>
                    <a:lnTo>
                      <a:pt x="969" y="265"/>
                    </a:lnTo>
                    <a:lnTo>
                      <a:pt x="961" y="265"/>
                    </a:lnTo>
                    <a:lnTo>
                      <a:pt x="956" y="265"/>
                    </a:lnTo>
                    <a:lnTo>
                      <a:pt x="948" y="265"/>
                    </a:lnTo>
                    <a:lnTo>
                      <a:pt x="940" y="265"/>
                    </a:lnTo>
                    <a:lnTo>
                      <a:pt x="929" y="253"/>
                    </a:lnTo>
                    <a:lnTo>
                      <a:pt x="925" y="253"/>
                    </a:lnTo>
                    <a:lnTo>
                      <a:pt x="921" y="253"/>
                    </a:lnTo>
                    <a:lnTo>
                      <a:pt x="915" y="253"/>
                    </a:lnTo>
                    <a:lnTo>
                      <a:pt x="911" y="253"/>
                    </a:lnTo>
                    <a:lnTo>
                      <a:pt x="908" y="253"/>
                    </a:lnTo>
                    <a:lnTo>
                      <a:pt x="904" y="253"/>
                    </a:lnTo>
                    <a:lnTo>
                      <a:pt x="900" y="253"/>
                    </a:lnTo>
                    <a:lnTo>
                      <a:pt x="894" y="253"/>
                    </a:lnTo>
                    <a:lnTo>
                      <a:pt x="894" y="265"/>
                    </a:lnTo>
                    <a:lnTo>
                      <a:pt x="917" y="276"/>
                    </a:lnTo>
                    <a:lnTo>
                      <a:pt x="929" y="276"/>
                    </a:lnTo>
                    <a:lnTo>
                      <a:pt x="940" y="311"/>
                    </a:lnTo>
                    <a:lnTo>
                      <a:pt x="952" y="345"/>
                    </a:lnTo>
                    <a:lnTo>
                      <a:pt x="975" y="345"/>
                    </a:lnTo>
                    <a:lnTo>
                      <a:pt x="975" y="357"/>
                    </a:lnTo>
                    <a:lnTo>
                      <a:pt x="982" y="357"/>
                    </a:lnTo>
                    <a:lnTo>
                      <a:pt x="986" y="357"/>
                    </a:lnTo>
                    <a:lnTo>
                      <a:pt x="990" y="357"/>
                    </a:lnTo>
                    <a:lnTo>
                      <a:pt x="994" y="357"/>
                    </a:lnTo>
                    <a:lnTo>
                      <a:pt x="996" y="357"/>
                    </a:lnTo>
                    <a:lnTo>
                      <a:pt x="998" y="355"/>
                    </a:lnTo>
                    <a:lnTo>
                      <a:pt x="998" y="351"/>
                    </a:lnTo>
                    <a:lnTo>
                      <a:pt x="998" y="345"/>
                    </a:lnTo>
                    <a:lnTo>
                      <a:pt x="1009" y="334"/>
                    </a:lnTo>
                    <a:lnTo>
                      <a:pt x="975" y="311"/>
                    </a:lnTo>
                    <a:lnTo>
                      <a:pt x="982" y="311"/>
                    </a:lnTo>
                    <a:lnTo>
                      <a:pt x="990" y="311"/>
                    </a:lnTo>
                    <a:lnTo>
                      <a:pt x="996" y="311"/>
                    </a:lnTo>
                    <a:lnTo>
                      <a:pt x="1004" y="311"/>
                    </a:lnTo>
                    <a:lnTo>
                      <a:pt x="1011" y="311"/>
                    </a:lnTo>
                    <a:lnTo>
                      <a:pt x="1019" y="311"/>
                    </a:lnTo>
                    <a:lnTo>
                      <a:pt x="1025" y="311"/>
                    </a:lnTo>
                    <a:lnTo>
                      <a:pt x="1032" y="311"/>
                    </a:lnTo>
                    <a:lnTo>
                      <a:pt x="1032" y="299"/>
                    </a:lnTo>
                    <a:lnTo>
                      <a:pt x="1021" y="299"/>
                    </a:lnTo>
                    <a:lnTo>
                      <a:pt x="1009" y="288"/>
                    </a:lnTo>
                    <a:lnTo>
                      <a:pt x="1021" y="288"/>
                    </a:lnTo>
                    <a:lnTo>
                      <a:pt x="1009" y="276"/>
                    </a:lnTo>
                    <a:lnTo>
                      <a:pt x="1044" y="230"/>
                    </a:lnTo>
                    <a:lnTo>
                      <a:pt x="1067" y="230"/>
                    </a:lnTo>
                    <a:lnTo>
                      <a:pt x="1067" y="242"/>
                    </a:lnTo>
                    <a:lnTo>
                      <a:pt x="1067" y="238"/>
                    </a:lnTo>
                    <a:lnTo>
                      <a:pt x="1067" y="232"/>
                    </a:lnTo>
                    <a:lnTo>
                      <a:pt x="1067" y="228"/>
                    </a:lnTo>
                    <a:lnTo>
                      <a:pt x="1067" y="224"/>
                    </a:lnTo>
                    <a:lnTo>
                      <a:pt x="1067" y="220"/>
                    </a:lnTo>
                    <a:lnTo>
                      <a:pt x="1067" y="215"/>
                    </a:lnTo>
                    <a:lnTo>
                      <a:pt x="1067" y="211"/>
                    </a:lnTo>
                    <a:lnTo>
                      <a:pt x="1067" y="207"/>
                    </a:lnTo>
                    <a:lnTo>
                      <a:pt x="1044" y="161"/>
                    </a:lnTo>
                    <a:lnTo>
                      <a:pt x="1021" y="161"/>
                    </a:lnTo>
                    <a:lnTo>
                      <a:pt x="1021" y="149"/>
                    </a:lnTo>
                    <a:lnTo>
                      <a:pt x="1067" y="149"/>
                    </a:lnTo>
                    <a:lnTo>
                      <a:pt x="1071" y="153"/>
                    </a:lnTo>
                    <a:lnTo>
                      <a:pt x="1075" y="157"/>
                    </a:lnTo>
                    <a:lnTo>
                      <a:pt x="1077" y="159"/>
                    </a:lnTo>
                    <a:lnTo>
                      <a:pt x="1078" y="159"/>
                    </a:lnTo>
                    <a:lnTo>
                      <a:pt x="1078" y="161"/>
                    </a:lnTo>
                    <a:lnTo>
                      <a:pt x="1078" y="163"/>
                    </a:lnTo>
                    <a:lnTo>
                      <a:pt x="1078" y="167"/>
                    </a:lnTo>
                    <a:lnTo>
                      <a:pt x="1078" y="172"/>
                    </a:lnTo>
                    <a:lnTo>
                      <a:pt x="1067" y="172"/>
                    </a:lnTo>
                    <a:lnTo>
                      <a:pt x="1067" y="174"/>
                    </a:lnTo>
                    <a:lnTo>
                      <a:pt x="1067" y="178"/>
                    </a:lnTo>
                    <a:lnTo>
                      <a:pt x="1067" y="180"/>
                    </a:lnTo>
                    <a:lnTo>
                      <a:pt x="1067" y="184"/>
                    </a:lnTo>
                    <a:lnTo>
                      <a:pt x="1067" y="186"/>
                    </a:lnTo>
                    <a:lnTo>
                      <a:pt x="1067" y="190"/>
                    </a:lnTo>
                    <a:lnTo>
                      <a:pt x="1067" y="192"/>
                    </a:lnTo>
                    <a:lnTo>
                      <a:pt x="1067" y="195"/>
                    </a:lnTo>
                    <a:lnTo>
                      <a:pt x="1071" y="195"/>
                    </a:lnTo>
                    <a:lnTo>
                      <a:pt x="1075" y="195"/>
                    </a:lnTo>
                    <a:lnTo>
                      <a:pt x="1080" y="195"/>
                    </a:lnTo>
                    <a:lnTo>
                      <a:pt x="1084" y="195"/>
                    </a:lnTo>
                    <a:lnTo>
                      <a:pt x="1088" y="195"/>
                    </a:lnTo>
                    <a:lnTo>
                      <a:pt x="1092" y="195"/>
                    </a:lnTo>
                    <a:lnTo>
                      <a:pt x="1098" y="195"/>
                    </a:lnTo>
                    <a:lnTo>
                      <a:pt x="1101" y="195"/>
                    </a:lnTo>
                    <a:lnTo>
                      <a:pt x="1101" y="149"/>
                    </a:lnTo>
                    <a:lnTo>
                      <a:pt x="1113" y="126"/>
                    </a:lnTo>
                    <a:lnTo>
                      <a:pt x="1125" y="115"/>
                    </a:lnTo>
                    <a:lnTo>
                      <a:pt x="1136" y="115"/>
                    </a:lnTo>
                    <a:lnTo>
                      <a:pt x="1148" y="103"/>
                    </a:lnTo>
                    <a:lnTo>
                      <a:pt x="1171" y="103"/>
                    </a:lnTo>
                    <a:lnTo>
                      <a:pt x="1159" y="92"/>
                    </a:lnTo>
                    <a:lnTo>
                      <a:pt x="1171" y="92"/>
                    </a:lnTo>
                    <a:lnTo>
                      <a:pt x="1182" y="80"/>
                    </a:lnTo>
                    <a:lnTo>
                      <a:pt x="1205" y="80"/>
                    </a:lnTo>
                    <a:lnTo>
                      <a:pt x="1217" y="92"/>
                    </a:lnTo>
                    <a:lnTo>
                      <a:pt x="1228" y="92"/>
                    </a:lnTo>
                    <a:lnTo>
                      <a:pt x="1272" y="115"/>
                    </a:lnTo>
                    <a:lnTo>
                      <a:pt x="1284" y="103"/>
                    </a:lnTo>
                    <a:lnTo>
                      <a:pt x="1284" y="92"/>
                    </a:lnTo>
                    <a:lnTo>
                      <a:pt x="1295" y="80"/>
                    </a:lnTo>
                    <a:lnTo>
                      <a:pt x="1307" y="80"/>
                    </a:lnTo>
                    <a:lnTo>
                      <a:pt x="1307" y="69"/>
                    </a:lnTo>
                    <a:lnTo>
                      <a:pt x="1313" y="65"/>
                    </a:lnTo>
                    <a:lnTo>
                      <a:pt x="1316" y="61"/>
                    </a:lnTo>
                    <a:lnTo>
                      <a:pt x="1320" y="59"/>
                    </a:lnTo>
                    <a:lnTo>
                      <a:pt x="1322" y="57"/>
                    </a:lnTo>
                    <a:lnTo>
                      <a:pt x="1326" y="57"/>
                    </a:lnTo>
                    <a:lnTo>
                      <a:pt x="1330" y="57"/>
                    </a:lnTo>
                    <a:lnTo>
                      <a:pt x="1336" y="57"/>
                    </a:lnTo>
                    <a:lnTo>
                      <a:pt x="1341" y="57"/>
                    </a:lnTo>
                    <a:lnTo>
                      <a:pt x="1353" y="46"/>
                    </a:lnTo>
                    <a:lnTo>
                      <a:pt x="1376" y="46"/>
                    </a:lnTo>
                    <a:lnTo>
                      <a:pt x="1422" y="80"/>
                    </a:lnTo>
                    <a:lnTo>
                      <a:pt x="1434" y="103"/>
                    </a:lnTo>
                    <a:lnTo>
                      <a:pt x="1434" y="126"/>
                    </a:lnTo>
                    <a:lnTo>
                      <a:pt x="1445" y="138"/>
                    </a:lnTo>
                    <a:lnTo>
                      <a:pt x="1445" y="149"/>
                    </a:lnTo>
                    <a:lnTo>
                      <a:pt x="1468" y="138"/>
                    </a:lnTo>
                    <a:lnTo>
                      <a:pt x="1457" y="92"/>
                    </a:lnTo>
                    <a:lnTo>
                      <a:pt x="1457" y="69"/>
                    </a:lnTo>
                    <a:lnTo>
                      <a:pt x="1491" y="57"/>
                    </a:lnTo>
                    <a:lnTo>
                      <a:pt x="1503" y="57"/>
                    </a:lnTo>
                    <a:lnTo>
                      <a:pt x="1512" y="53"/>
                    </a:lnTo>
                    <a:lnTo>
                      <a:pt x="1520" y="48"/>
                    </a:lnTo>
                    <a:lnTo>
                      <a:pt x="1529" y="42"/>
                    </a:lnTo>
                    <a:lnTo>
                      <a:pt x="1537" y="34"/>
                    </a:lnTo>
                    <a:lnTo>
                      <a:pt x="1545" y="27"/>
                    </a:lnTo>
                    <a:lnTo>
                      <a:pt x="1553" y="19"/>
                    </a:lnTo>
                    <a:lnTo>
                      <a:pt x="1560" y="11"/>
                    </a:lnTo>
                    <a:lnTo>
                      <a:pt x="1595" y="0"/>
                    </a:lnTo>
                    <a:lnTo>
                      <a:pt x="1618" y="0"/>
                    </a:lnTo>
                    <a:lnTo>
                      <a:pt x="1708" y="57"/>
                    </a:lnTo>
                    <a:lnTo>
                      <a:pt x="1766" y="57"/>
                    </a:lnTo>
                    <a:lnTo>
                      <a:pt x="1777" y="69"/>
                    </a:lnTo>
                    <a:lnTo>
                      <a:pt x="1785" y="69"/>
                    </a:lnTo>
                    <a:lnTo>
                      <a:pt x="1791" y="71"/>
                    </a:lnTo>
                    <a:lnTo>
                      <a:pt x="1796" y="73"/>
                    </a:lnTo>
                    <a:lnTo>
                      <a:pt x="1800" y="75"/>
                    </a:lnTo>
                    <a:lnTo>
                      <a:pt x="1806" y="77"/>
                    </a:lnTo>
                    <a:lnTo>
                      <a:pt x="1812" y="78"/>
                    </a:lnTo>
                    <a:lnTo>
                      <a:pt x="1817" y="80"/>
                    </a:lnTo>
                    <a:lnTo>
                      <a:pt x="1823" y="80"/>
                    </a:lnTo>
                    <a:lnTo>
                      <a:pt x="1835" y="92"/>
                    </a:lnTo>
                    <a:lnTo>
                      <a:pt x="1823" y="92"/>
                    </a:lnTo>
                    <a:lnTo>
                      <a:pt x="1823" y="96"/>
                    </a:lnTo>
                    <a:lnTo>
                      <a:pt x="1823" y="98"/>
                    </a:lnTo>
                    <a:lnTo>
                      <a:pt x="1823" y="101"/>
                    </a:lnTo>
                    <a:lnTo>
                      <a:pt x="1823" y="103"/>
                    </a:lnTo>
                    <a:lnTo>
                      <a:pt x="1823" y="107"/>
                    </a:lnTo>
                    <a:lnTo>
                      <a:pt x="1823" y="109"/>
                    </a:lnTo>
                    <a:lnTo>
                      <a:pt x="1823" y="113"/>
                    </a:lnTo>
                    <a:lnTo>
                      <a:pt x="1823" y="115"/>
                    </a:lnTo>
                    <a:lnTo>
                      <a:pt x="1846" y="115"/>
                    </a:lnTo>
                    <a:lnTo>
                      <a:pt x="1869" y="115"/>
                    </a:lnTo>
                    <a:lnTo>
                      <a:pt x="1892" y="115"/>
                    </a:lnTo>
                    <a:lnTo>
                      <a:pt x="1915" y="115"/>
                    </a:lnTo>
                    <a:lnTo>
                      <a:pt x="1938" y="115"/>
                    </a:lnTo>
                    <a:lnTo>
                      <a:pt x="1961" y="115"/>
                    </a:lnTo>
                    <a:lnTo>
                      <a:pt x="1984" y="115"/>
                    </a:lnTo>
                    <a:lnTo>
                      <a:pt x="2007" y="115"/>
                    </a:lnTo>
                    <a:lnTo>
                      <a:pt x="2042" y="126"/>
                    </a:lnTo>
                    <a:lnTo>
                      <a:pt x="2053" y="138"/>
                    </a:lnTo>
                    <a:lnTo>
                      <a:pt x="2100" y="149"/>
                    </a:lnTo>
                    <a:lnTo>
                      <a:pt x="2109" y="155"/>
                    </a:lnTo>
                    <a:lnTo>
                      <a:pt x="2119" y="157"/>
                    </a:lnTo>
                    <a:lnTo>
                      <a:pt x="2128" y="159"/>
                    </a:lnTo>
                    <a:lnTo>
                      <a:pt x="2138" y="161"/>
                    </a:lnTo>
                    <a:lnTo>
                      <a:pt x="2147" y="161"/>
                    </a:lnTo>
                    <a:lnTo>
                      <a:pt x="2157" y="161"/>
                    </a:lnTo>
                    <a:lnTo>
                      <a:pt x="2167" y="161"/>
                    </a:lnTo>
                    <a:lnTo>
                      <a:pt x="2178" y="161"/>
                    </a:lnTo>
                    <a:lnTo>
                      <a:pt x="2190" y="126"/>
                    </a:lnTo>
                    <a:lnTo>
                      <a:pt x="2195" y="132"/>
                    </a:lnTo>
                    <a:lnTo>
                      <a:pt x="2201" y="136"/>
                    </a:lnTo>
                    <a:lnTo>
                      <a:pt x="2207" y="142"/>
                    </a:lnTo>
                    <a:lnTo>
                      <a:pt x="2213" y="147"/>
                    </a:lnTo>
                    <a:lnTo>
                      <a:pt x="2217" y="153"/>
                    </a:lnTo>
                    <a:lnTo>
                      <a:pt x="2220" y="159"/>
                    </a:lnTo>
                    <a:lnTo>
                      <a:pt x="2224" y="167"/>
                    </a:lnTo>
                    <a:lnTo>
                      <a:pt x="2224" y="172"/>
                    </a:lnTo>
                    <a:lnTo>
                      <a:pt x="2236" y="172"/>
                    </a:lnTo>
                    <a:lnTo>
                      <a:pt x="2247" y="207"/>
                    </a:lnTo>
                    <a:lnTo>
                      <a:pt x="2397" y="218"/>
                    </a:lnTo>
                    <a:lnTo>
                      <a:pt x="2432" y="207"/>
                    </a:lnTo>
                    <a:lnTo>
                      <a:pt x="2466" y="207"/>
                    </a:lnTo>
                    <a:lnTo>
                      <a:pt x="2481" y="203"/>
                    </a:lnTo>
                    <a:lnTo>
                      <a:pt x="2495" y="201"/>
                    </a:lnTo>
                    <a:lnTo>
                      <a:pt x="2510" y="199"/>
                    </a:lnTo>
                    <a:lnTo>
                      <a:pt x="2524" y="197"/>
                    </a:lnTo>
                    <a:lnTo>
                      <a:pt x="2537" y="195"/>
                    </a:lnTo>
                    <a:lnTo>
                      <a:pt x="2551" y="195"/>
                    </a:lnTo>
                    <a:lnTo>
                      <a:pt x="2564" y="195"/>
                    </a:lnTo>
                    <a:lnTo>
                      <a:pt x="2579" y="195"/>
                    </a:lnTo>
                    <a:lnTo>
                      <a:pt x="2599" y="190"/>
                    </a:lnTo>
                    <a:lnTo>
                      <a:pt x="2618" y="186"/>
                    </a:lnTo>
                    <a:lnTo>
                      <a:pt x="2635" y="184"/>
                    </a:lnTo>
                    <a:lnTo>
                      <a:pt x="2654" y="184"/>
                    </a:lnTo>
                    <a:lnTo>
                      <a:pt x="2671" y="184"/>
                    </a:lnTo>
                    <a:lnTo>
                      <a:pt x="2691" y="184"/>
                    </a:lnTo>
                    <a:lnTo>
                      <a:pt x="2710" y="184"/>
                    </a:lnTo>
                    <a:lnTo>
                      <a:pt x="2729" y="184"/>
                    </a:lnTo>
                    <a:lnTo>
                      <a:pt x="2744" y="184"/>
                    </a:lnTo>
                    <a:lnTo>
                      <a:pt x="2758" y="186"/>
                    </a:lnTo>
                    <a:lnTo>
                      <a:pt x="2769" y="188"/>
                    </a:lnTo>
                    <a:lnTo>
                      <a:pt x="2783" y="190"/>
                    </a:lnTo>
                    <a:lnTo>
                      <a:pt x="2794" y="194"/>
                    </a:lnTo>
                    <a:lnTo>
                      <a:pt x="2806" y="197"/>
                    </a:lnTo>
                    <a:lnTo>
                      <a:pt x="2819" y="201"/>
                    </a:lnTo>
                    <a:lnTo>
                      <a:pt x="2833" y="207"/>
                    </a:lnTo>
                    <a:lnTo>
                      <a:pt x="2821" y="207"/>
                    </a:lnTo>
                    <a:lnTo>
                      <a:pt x="2815" y="213"/>
                    </a:lnTo>
                    <a:lnTo>
                      <a:pt x="2808" y="217"/>
                    </a:lnTo>
                    <a:lnTo>
                      <a:pt x="2802" y="218"/>
                    </a:lnTo>
                    <a:lnTo>
                      <a:pt x="2794" y="218"/>
                    </a:lnTo>
                    <a:lnTo>
                      <a:pt x="2789" y="218"/>
                    </a:lnTo>
                    <a:lnTo>
                      <a:pt x="2781" y="218"/>
                    </a:lnTo>
                    <a:lnTo>
                      <a:pt x="2773" y="218"/>
                    </a:lnTo>
                    <a:lnTo>
                      <a:pt x="2764" y="218"/>
                    </a:lnTo>
                    <a:lnTo>
                      <a:pt x="2752" y="207"/>
                    </a:lnTo>
                    <a:lnTo>
                      <a:pt x="2729" y="207"/>
                    </a:lnTo>
                    <a:lnTo>
                      <a:pt x="2718" y="218"/>
                    </a:lnTo>
                    <a:lnTo>
                      <a:pt x="2729" y="218"/>
                    </a:lnTo>
                    <a:lnTo>
                      <a:pt x="2729" y="230"/>
                    </a:lnTo>
                    <a:lnTo>
                      <a:pt x="2741" y="230"/>
                    </a:lnTo>
                    <a:lnTo>
                      <a:pt x="2741" y="242"/>
                    </a:lnTo>
                    <a:lnTo>
                      <a:pt x="2752" y="242"/>
                    </a:lnTo>
                    <a:lnTo>
                      <a:pt x="2758" y="245"/>
                    </a:lnTo>
                    <a:lnTo>
                      <a:pt x="2762" y="249"/>
                    </a:lnTo>
                    <a:lnTo>
                      <a:pt x="2764" y="251"/>
                    </a:lnTo>
                    <a:lnTo>
                      <a:pt x="2767" y="253"/>
                    </a:lnTo>
                    <a:lnTo>
                      <a:pt x="2769" y="253"/>
                    </a:lnTo>
                    <a:lnTo>
                      <a:pt x="2773" y="253"/>
                    </a:lnTo>
                    <a:lnTo>
                      <a:pt x="2779" y="253"/>
                    </a:lnTo>
                    <a:lnTo>
                      <a:pt x="2787" y="253"/>
                    </a:lnTo>
                    <a:lnTo>
                      <a:pt x="2787" y="276"/>
                    </a:lnTo>
                    <a:lnTo>
                      <a:pt x="2783" y="280"/>
                    </a:lnTo>
                    <a:lnTo>
                      <a:pt x="2779" y="284"/>
                    </a:lnTo>
                    <a:lnTo>
                      <a:pt x="2773" y="288"/>
                    </a:lnTo>
                    <a:lnTo>
                      <a:pt x="2769" y="293"/>
                    </a:lnTo>
                    <a:lnTo>
                      <a:pt x="2766" y="297"/>
                    </a:lnTo>
                    <a:lnTo>
                      <a:pt x="2762" y="301"/>
                    </a:lnTo>
                    <a:lnTo>
                      <a:pt x="2756" y="305"/>
                    </a:lnTo>
                    <a:lnTo>
                      <a:pt x="2752" y="311"/>
                    </a:lnTo>
                    <a:lnTo>
                      <a:pt x="2718" y="322"/>
                    </a:lnTo>
                    <a:lnTo>
                      <a:pt x="2683" y="322"/>
                    </a:lnTo>
                    <a:lnTo>
                      <a:pt x="2694" y="322"/>
                    </a:lnTo>
                    <a:lnTo>
                      <a:pt x="2694" y="345"/>
                    </a:lnTo>
                    <a:lnTo>
                      <a:pt x="2700" y="345"/>
                    </a:lnTo>
                    <a:lnTo>
                      <a:pt x="2706" y="347"/>
                    </a:lnTo>
                    <a:lnTo>
                      <a:pt x="2710" y="349"/>
                    </a:lnTo>
                    <a:lnTo>
                      <a:pt x="2714" y="351"/>
                    </a:lnTo>
                    <a:lnTo>
                      <a:pt x="2718" y="355"/>
                    </a:lnTo>
                    <a:lnTo>
                      <a:pt x="2721" y="359"/>
                    </a:lnTo>
                    <a:lnTo>
                      <a:pt x="2725" y="362"/>
                    </a:lnTo>
                    <a:lnTo>
                      <a:pt x="2729" y="368"/>
                    </a:lnTo>
                    <a:lnTo>
                      <a:pt x="2741" y="368"/>
                    </a:lnTo>
                    <a:lnTo>
                      <a:pt x="2752" y="378"/>
                    </a:lnTo>
                    <a:lnTo>
                      <a:pt x="2764" y="378"/>
                    </a:lnTo>
                    <a:lnTo>
                      <a:pt x="2764" y="389"/>
                    </a:lnTo>
                    <a:lnTo>
                      <a:pt x="2775" y="401"/>
                    </a:lnTo>
                    <a:lnTo>
                      <a:pt x="2775" y="424"/>
                    </a:lnTo>
                    <a:lnTo>
                      <a:pt x="2787" y="435"/>
                    </a:lnTo>
                    <a:lnTo>
                      <a:pt x="2787" y="447"/>
                    </a:lnTo>
                    <a:lnTo>
                      <a:pt x="2792" y="453"/>
                    </a:lnTo>
                    <a:lnTo>
                      <a:pt x="2794" y="458"/>
                    </a:lnTo>
                    <a:lnTo>
                      <a:pt x="2798" y="464"/>
                    </a:lnTo>
                    <a:lnTo>
                      <a:pt x="2798" y="468"/>
                    </a:lnTo>
                    <a:lnTo>
                      <a:pt x="2798" y="474"/>
                    </a:lnTo>
                    <a:lnTo>
                      <a:pt x="2798" y="479"/>
                    </a:lnTo>
                    <a:lnTo>
                      <a:pt x="2798" y="485"/>
                    </a:lnTo>
                    <a:lnTo>
                      <a:pt x="2798" y="493"/>
                    </a:lnTo>
                    <a:lnTo>
                      <a:pt x="2798" y="516"/>
                    </a:lnTo>
                    <a:lnTo>
                      <a:pt x="2787" y="527"/>
                    </a:lnTo>
                    <a:lnTo>
                      <a:pt x="2741" y="527"/>
                    </a:lnTo>
                    <a:lnTo>
                      <a:pt x="2729" y="516"/>
                    </a:lnTo>
                    <a:lnTo>
                      <a:pt x="2718" y="516"/>
                    </a:lnTo>
                    <a:lnTo>
                      <a:pt x="2706" y="504"/>
                    </a:lnTo>
                    <a:lnTo>
                      <a:pt x="2706" y="493"/>
                    </a:lnTo>
                    <a:lnTo>
                      <a:pt x="2671" y="447"/>
                    </a:lnTo>
                    <a:lnTo>
                      <a:pt x="2637" y="412"/>
                    </a:lnTo>
                    <a:lnTo>
                      <a:pt x="2631" y="401"/>
                    </a:lnTo>
                    <a:lnTo>
                      <a:pt x="2625" y="391"/>
                    </a:lnTo>
                    <a:lnTo>
                      <a:pt x="2620" y="380"/>
                    </a:lnTo>
                    <a:lnTo>
                      <a:pt x="2614" y="368"/>
                    </a:lnTo>
                    <a:lnTo>
                      <a:pt x="2610" y="357"/>
                    </a:lnTo>
                    <a:lnTo>
                      <a:pt x="2606" y="345"/>
                    </a:lnTo>
                    <a:lnTo>
                      <a:pt x="2604" y="334"/>
                    </a:lnTo>
                    <a:lnTo>
                      <a:pt x="2602" y="322"/>
                    </a:lnTo>
                    <a:lnTo>
                      <a:pt x="2597" y="322"/>
                    </a:lnTo>
                    <a:lnTo>
                      <a:pt x="2591" y="322"/>
                    </a:lnTo>
                    <a:lnTo>
                      <a:pt x="2585" y="322"/>
                    </a:lnTo>
                    <a:lnTo>
                      <a:pt x="2581" y="322"/>
                    </a:lnTo>
                    <a:lnTo>
                      <a:pt x="2576" y="322"/>
                    </a:lnTo>
                    <a:lnTo>
                      <a:pt x="2570" y="322"/>
                    </a:lnTo>
                    <a:lnTo>
                      <a:pt x="2564" y="322"/>
                    </a:lnTo>
                    <a:lnTo>
                      <a:pt x="2558" y="322"/>
                    </a:lnTo>
                    <a:lnTo>
                      <a:pt x="2547" y="334"/>
                    </a:lnTo>
                    <a:lnTo>
                      <a:pt x="2524" y="334"/>
                    </a:lnTo>
                    <a:lnTo>
                      <a:pt x="2503" y="334"/>
                    </a:lnTo>
                    <a:lnTo>
                      <a:pt x="2481" y="334"/>
                    </a:lnTo>
                    <a:lnTo>
                      <a:pt x="2460" y="334"/>
                    </a:lnTo>
                    <a:lnTo>
                      <a:pt x="2439" y="334"/>
                    </a:lnTo>
                    <a:lnTo>
                      <a:pt x="2416" y="334"/>
                    </a:lnTo>
                    <a:lnTo>
                      <a:pt x="2395" y="334"/>
                    </a:lnTo>
                    <a:lnTo>
                      <a:pt x="2374" y="334"/>
                    </a:lnTo>
                    <a:lnTo>
                      <a:pt x="2397" y="435"/>
                    </a:lnTo>
                    <a:lnTo>
                      <a:pt x="2405" y="439"/>
                    </a:lnTo>
                    <a:lnTo>
                      <a:pt x="2412" y="443"/>
                    </a:lnTo>
                    <a:lnTo>
                      <a:pt x="2420" y="447"/>
                    </a:lnTo>
                    <a:lnTo>
                      <a:pt x="2428" y="451"/>
                    </a:lnTo>
                    <a:lnTo>
                      <a:pt x="2433" y="454"/>
                    </a:lnTo>
                    <a:lnTo>
                      <a:pt x="2441" y="460"/>
                    </a:lnTo>
                    <a:lnTo>
                      <a:pt x="2447" y="464"/>
                    </a:lnTo>
                    <a:lnTo>
                      <a:pt x="2455" y="470"/>
                    </a:lnTo>
                    <a:lnTo>
                      <a:pt x="2478" y="481"/>
                    </a:lnTo>
                    <a:lnTo>
                      <a:pt x="2478" y="493"/>
                    </a:lnTo>
                    <a:lnTo>
                      <a:pt x="2476" y="504"/>
                    </a:lnTo>
                    <a:lnTo>
                      <a:pt x="2474" y="514"/>
                    </a:lnTo>
                    <a:lnTo>
                      <a:pt x="2470" y="524"/>
                    </a:lnTo>
                    <a:lnTo>
                      <a:pt x="2468" y="533"/>
                    </a:lnTo>
                    <a:lnTo>
                      <a:pt x="2464" y="543"/>
                    </a:lnTo>
                    <a:lnTo>
                      <a:pt x="2458" y="552"/>
                    </a:lnTo>
                    <a:lnTo>
                      <a:pt x="2455" y="562"/>
                    </a:lnTo>
                    <a:lnTo>
                      <a:pt x="2455" y="570"/>
                    </a:lnTo>
                    <a:lnTo>
                      <a:pt x="2453" y="575"/>
                    </a:lnTo>
                    <a:lnTo>
                      <a:pt x="2451" y="581"/>
                    </a:lnTo>
                    <a:lnTo>
                      <a:pt x="2447" y="587"/>
                    </a:lnTo>
                    <a:lnTo>
                      <a:pt x="2445" y="593"/>
                    </a:lnTo>
                    <a:lnTo>
                      <a:pt x="2441" y="598"/>
                    </a:lnTo>
                    <a:lnTo>
                      <a:pt x="2435" y="602"/>
                    </a:lnTo>
                    <a:lnTo>
                      <a:pt x="2432" y="608"/>
                    </a:lnTo>
                    <a:lnTo>
                      <a:pt x="2428" y="616"/>
                    </a:lnTo>
                    <a:lnTo>
                      <a:pt x="2422" y="625"/>
                    </a:lnTo>
                    <a:lnTo>
                      <a:pt x="2414" y="635"/>
                    </a:lnTo>
                    <a:lnTo>
                      <a:pt x="2409" y="644"/>
                    </a:lnTo>
                    <a:lnTo>
                      <a:pt x="2401" y="652"/>
                    </a:lnTo>
                    <a:lnTo>
                      <a:pt x="2391" y="660"/>
                    </a:lnTo>
                    <a:lnTo>
                      <a:pt x="2384" y="664"/>
                    </a:lnTo>
                    <a:lnTo>
                      <a:pt x="2374" y="666"/>
                    </a:lnTo>
                    <a:lnTo>
                      <a:pt x="2368" y="660"/>
                    </a:lnTo>
                    <a:lnTo>
                      <a:pt x="2362" y="656"/>
                    </a:lnTo>
                    <a:lnTo>
                      <a:pt x="2359" y="654"/>
                    </a:lnTo>
                    <a:lnTo>
                      <a:pt x="2353" y="654"/>
                    </a:lnTo>
                    <a:lnTo>
                      <a:pt x="2347" y="654"/>
                    </a:lnTo>
                    <a:lnTo>
                      <a:pt x="2341" y="654"/>
                    </a:lnTo>
                    <a:lnTo>
                      <a:pt x="2336" y="654"/>
                    </a:lnTo>
                    <a:lnTo>
                      <a:pt x="2328" y="654"/>
                    </a:lnTo>
                    <a:lnTo>
                      <a:pt x="2316" y="666"/>
                    </a:lnTo>
                    <a:lnTo>
                      <a:pt x="2316" y="671"/>
                    </a:lnTo>
                    <a:lnTo>
                      <a:pt x="2314" y="675"/>
                    </a:lnTo>
                    <a:lnTo>
                      <a:pt x="2313" y="679"/>
                    </a:lnTo>
                    <a:lnTo>
                      <a:pt x="2311" y="683"/>
                    </a:lnTo>
                    <a:lnTo>
                      <a:pt x="2309" y="685"/>
                    </a:lnTo>
                    <a:lnTo>
                      <a:pt x="2307" y="689"/>
                    </a:lnTo>
                    <a:lnTo>
                      <a:pt x="2305" y="694"/>
                    </a:lnTo>
                    <a:lnTo>
                      <a:pt x="2305" y="700"/>
                    </a:lnTo>
                    <a:lnTo>
                      <a:pt x="2305" y="706"/>
                    </a:lnTo>
                    <a:lnTo>
                      <a:pt x="2307" y="710"/>
                    </a:lnTo>
                    <a:lnTo>
                      <a:pt x="2309" y="713"/>
                    </a:lnTo>
                    <a:lnTo>
                      <a:pt x="2311" y="717"/>
                    </a:lnTo>
                    <a:lnTo>
                      <a:pt x="2313" y="719"/>
                    </a:lnTo>
                    <a:lnTo>
                      <a:pt x="2314" y="723"/>
                    </a:lnTo>
                    <a:lnTo>
                      <a:pt x="2316" y="729"/>
                    </a:lnTo>
                    <a:lnTo>
                      <a:pt x="2316" y="735"/>
                    </a:lnTo>
                    <a:lnTo>
                      <a:pt x="2309" y="735"/>
                    </a:lnTo>
                    <a:lnTo>
                      <a:pt x="2305" y="733"/>
                    </a:lnTo>
                    <a:lnTo>
                      <a:pt x="2299" y="733"/>
                    </a:lnTo>
                    <a:lnTo>
                      <a:pt x="2297" y="733"/>
                    </a:lnTo>
                    <a:lnTo>
                      <a:pt x="2295" y="733"/>
                    </a:lnTo>
                    <a:lnTo>
                      <a:pt x="2293" y="735"/>
                    </a:lnTo>
                    <a:lnTo>
                      <a:pt x="2293" y="738"/>
                    </a:lnTo>
                    <a:lnTo>
                      <a:pt x="2293" y="746"/>
                    </a:lnTo>
                    <a:lnTo>
                      <a:pt x="2282" y="746"/>
                    </a:lnTo>
                    <a:lnTo>
                      <a:pt x="2272" y="756"/>
                    </a:lnTo>
                    <a:lnTo>
                      <a:pt x="2265" y="763"/>
                    </a:lnTo>
                    <a:lnTo>
                      <a:pt x="2261" y="769"/>
                    </a:lnTo>
                    <a:lnTo>
                      <a:pt x="2259" y="773"/>
                    </a:lnTo>
                    <a:lnTo>
                      <a:pt x="2261" y="779"/>
                    </a:lnTo>
                    <a:lnTo>
                      <a:pt x="2265" y="784"/>
                    </a:lnTo>
                    <a:lnTo>
                      <a:pt x="2272" y="792"/>
                    </a:lnTo>
                    <a:lnTo>
                      <a:pt x="2282" y="804"/>
                    </a:lnTo>
                    <a:lnTo>
                      <a:pt x="2290" y="809"/>
                    </a:lnTo>
                    <a:lnTo>
                      <a:pt x="2295" y="815"/>
                    </a:lnTo>
                    <a:lnTo>
                      <a:pt x="2301" y="821"/>
                    </a:lnTo>
                    <a:lnTo>
                      <a:pt x="2305" y="829"/>
                    </a:lnTo>
                    <a:lnTo>
                      <a:pt x="2311" y="834"/>
                    </a:lnTo>
                    <a:lnTo>
                      <a:pt x="2314" y="842"/>
                    </a:lnTo>
                    <a:lnTo>
                      <a:pt x="2316" y="852"/>
                    </a:lnTo>
                    <a:lnTo>
                      <a:pt x="2316" y="859"/>
                    </a:lnTo>
                    <a:lnTo>
                      <a:pt x="2316" y="869"/>
                    </a:lnTo>
                    <a:lnTo>
                      <a:pt x="2316" y="875"/>
                    </a:lnTo>
                    <a:lnTo>
                      <a:pt x="2318" y="880"/>
                    </a:lnTo>
                    <a:lnTo>
                      <a:pt x="2316" y="886"/>
                    </a:lnTo>
                    <a:lnTo>
                      <a:pt x="2316" y="890"/>
                    </a:lnTo>
                    <a:lnTo>
                      <a:pt x="2314" y="896"/>
                    </a:lnTo>
                    <a:lnTo>
                      <a:pt x="2311" y="900"/>
                    </a:lnTo>
                    <a:lnTo>
                      <a:pt x="2305" y="905"/>
                    </a:lnTo>
                    <a:lnTo>
                      <a:pt x="2299" y="911"/>
                    </a:lnTo>
                    <a:lnTo>
                      <a:pt x="2293" y="915"/>
                    </a:lnTo>
                    <a:lnTo>
                      <a:pt x="2288" y="917"/>
                    </a:lnTo>
                    <a:lnTo>
                      <a:pt x="2282" y="919"/>
                    </a:lnTo>
                    <a:lnTo>
                      <a:pt x="2276" y="917"/>
                    </a:lnTo>
                    <a:lnTo>
                      <a:pt x="2270" y="915"/>
                    </a:lnTo>
                    <a:lnTo>
                      <a:pt x="2265" y="911"/>
                    </a:lnTo>
                    <a:lnTo>
                      <a:pt x="2259" y="905"/>
                    </a:lnTo>
                    <a:lnTo>
                      <a:pt x="2259" y="882"/>
                    </a:lnTo>
                    <a:lnTo>
                      <a:pt x="2247" y="848"/>
                    </a:lnTo>
                    <a:lnTo>
                      <a:pt x="2253" y="848"/>
                    </a:lnTo>
                    <a:lnTo>
                      <a:pt x="2257" y="848"/>
                    </a:lnTo>
                    <a:lnTo>
                      <a:pt x="2261" y="848"/>
                    </a:lnTo>
                    <a:lnTo>
                      <a:pt x="2261" y="846"/>
                    </a:lnTo>
                    <a:lnTo>
                      <a:pt x="2261" y="842"/>
                    </a:lnTo>
                    <a:lnTo>
                      <a:pt x="2261" y="838"/>
                    </a:lnTo>
                    <a:lnTo>
                      <a:pt x="2259" y="832"/>
                    </a:lnTo>
                    <a:lnTo>
                      <a:pt x="2259" y="827"/>
                    </a:lnTo>
                    <a:lnTo>
                      <a:pt x="2247" y="827"/>
                    </a:lnTo>
                    <a:lnTo>
                      <a:pt x="2213" y="827"/>
                    </a:lnTo>
                    <a:lnTo>
                      <a:pt x="2213" y="815"/>
                    </a:lnTo>
                    <a:lnTo>
                      <a:pt x="2224" y="815"/>
                    </a:lnTo>
                    <a:lnTo>
                      <a:pt x="2224" y="804"/>
                    </a:lnTo>
                    <a:lnTo>
                      <a:pt x="2213" y="792"/>
                    </a:lnTo>
                    <a:lnTo>
                      <a:pt x="2209" y="792"/>
                    </a:lnTo>
                    <a:lnTo>
                      <a:pt x="2205" y="792"/>
                    </a:lnTo>
                    <a:lnTo>
                      <a:pt x="2201" y="792"/>
                    </a:lnTo>
                    <a:lnTo>
                      <a:pt x="2195" y="792"/>
                    </a:lnTo>
                    <a:lnTo>
                      <a:pt x="2192" y="792"/>
                    </a:lnTo>
                    <a:lnTo>
                      <a:pt x="2188" y="792"/>
                    </a:lnTo>
                    <a:lnTo>
                      <a:pt x="2184" y="792"/>
                    </a:lnTo>
                    <a:lnTo>
                      <a:pt x="2178" y="792"/>
                    </a:lnTo>
                    <a:lnTo>
                      <a:pt x="2178" y="804"/>
                    </a:lnTo>
                    <a:lnTo>
                      <a:pt x="2144" y="827"/>
                    </a:lnTo>
                    <a:lnTo>
                      <a:pt x="2134" y="827"/>
                    </a:lnTo>
                    <a:lnTo>
                      <a:pt x="2134" y="792"/>
                    </a:lnTo>
                    <a:lnTo>
                      <a:pt x="2144" y="781"/>
                    </a:lnTo>
                    <a:lnTo>
                      <a:pt x="2134" y="769"/>
                    </a:lnTo>
                    <a:lnTo>
                      <a:pt x="2134" y="758"/>
                    </a:lnTo>
                    <a:lnTo>
                      <a:pt x="2111" y="781"/>
                    </a:lnTo>
                    <a:lnTo>
                      <a:pt x="2111" y="804"/>
                    </a:lnTo>
                    <a:lnTo>
                      <a:pt x="2100" y="804"/>
                    </a:lnTo>
                    <a:lnTo>
                      <a:pt x="2100" y="815"/>
                    </a:lnTo>
                    <a:lnTo>
                      <a:pt x="2092" y="813"/>
                    </a:lnTo>
                    <a:lnTo>
                      <a:pt x="2088" y="813"/>
                    </a:lnTo>
                    <a:lnTo>
                      <a:pt x="2084" y="813"/>
                    </a:lnTo>
                    <a:lnTo>
                      <a:pt x="2080" y="815"/>
                    </a:lnTo>
                    <a:lnTo>
                      <a:pt x="2076" y="815"/>
                    </a:lnTo>
                    <a:lnTo>
                      <a:pt x="2073" y="817"/>
                    </a:lnTo>
                    <a:lnTo>
                      <a:pt x="2069" y="821"/>
                    </a:lnTo>
                    <a:lnTo>
                      <a:pt x="2065" y="827"/>
                    </a:lnTo>
                    <a:lnTo>
                      <a:pt x="2053" y="827"/>
                    </a:lnTo>
                    <a:lnTo>
                      <a:pt x="2053" y="831"/>
                    </a:lnTo>
                    <a:lnTo>
                      <a:pt x="2053" y="834"/>
                    </a:lnTo>
                    <a:lnTo>
                      <a:pt x="2052" y="836"/>
                    </a:lnTo>
                    <a:lnTo>
                      <a:pt x="2053" y="836"/>
                    </a:lnTo>
                    <a:lnTo>
                      <a:pt x="2053" y="838"/>
                    </a:lnTo>
                    <a:lnTo>
                      <a:pt x="2055" y="838"/>
                    </a:lnTo>
                    <a:lnTo>
                      <a:pt x="2059" y="838"/>
                    </a:lnTo>
                    <a:lnTo>
                      <a:pt x="2065" y="836"/>
                    </a:lnTo>
                    <a:lnTo>
                      <a:pt x="2065" y="848"/>
                    </a:lnTo>
                    <a:lnTo>
                      <a:pt x="2076" y="848"/>
                    </a:lnTo>
                    <a:lnTo>
                      <a:pt x="2088" y="859"/>
                    </a:lnTo>
                    <a:lnTo>
                      <a:pt x="2088" y="871"/>
                    </a:lnTo>
                    <a:lnTo>
                      <a:pt x="2092" y="871"/>
                    </a:lnTo>
                    <a:lnTo>
                      <a:pt x="2096" y="871"/>
                    </a:lnTo>
                    <a:lnTo>
                      <a:pt x="2098" y="871"/>
                    </a:lnTo>
                    <a:lnTo>
                      <a:pt x="2100" y="871"/>
                    </a:lnTo>
                    <a:lnTo>
                      <a:pt x="2101" y="869"/>
                    </a:lnTo>
                    <a:lnTo>
                      <a:pt x="2103" y="867"/>
                    </a:lnTo>
                    <a:lnTo>
                      <a:pt x="2107" y="865"/>
                    </a:lnTo>
                    <a:lnTo>
                      <a:pt x="2111" y="859"/>
                    </a:lnTo>
                    <a:lnTo>
                      <a:pt x="2123" y="859"/>
                    </a:lnTo>
                    <a:lnTo>
                      <a:pt x="2123" y="848"/>
                    </a:lnTo>
                    <a:lnTo>
                      <a:pt x="2134" y="848"/>
                    </a:lnTo>
                    <a:lnTo>
                      <a:pt x="2138" y="854"/>
                    </a:lnTo>
                    <a:lnTo>
                      <a:pt x="2142" y="857"/>
                    </a:lnTo>
                    <a:lnTo>
                      <a:pt x="2146" y="859"/>
                    </a:lnTo>
                    <a:lnTo>
                      <a:pt x="2149" y="859"/>
                    </a:lnTo>
                    <a:lnTo>
                      <a:pt x="2151" y="861"/>
                    </a:lnTo>
                    <a:lnTo>
                      <a:pt x="2157" y="861"/>
                    </a:lnTo>
                    <a:lnTo>
                      <a:pt x="2161" y="859"/>
                    </a:lnTo>
                    <a:lnTo>
                      <a:pt x="2167" y="859"/>
                    </a:lnTo>
                    <a:lnTo>
                      <a:pt x="2190" y="951"/>
                    </a:lnTo>
                    <a:lnTo>
                      <a:pt x="2190" y="986"/>
                    </a:lnTo>
                    <a:lnTo>
                      <a:pt x="2178" y="951"/>
                    </a:lnTo>
                    <a:lnTo>
                      <a:pt x="2178" y="917"/>
                    </a:lnTo>
                    <a:lnTo>
                      <a:pt x="2190" y="917"/>
                    </a:lnTo>
                    <a:lnTo>
                      <a:pt x="2190" y="925"/>
                    </a:lnTo>
                    <a:lnTo>
                      <a:pt x="2190" y="932"/>
                    </a:lnTo>
                    <a:lnTo>
                      <a:pt x="2190" y="940"/>
                    </a:lnTo>
                    <a:lnTo>
                      <a:pt x="2190" y="946"/>
                    </a:lnTo>
                    <a:lnTo>
                      <a:pt x="2190" y="953"/>
                    </a:lnTo>
                    <a:lnTo>
                      <a:pt x="2190" y="961"/>
                    </a:lnTo>
                    <a:lnTo>
                      <a:pt x="2190" y="967"/>
                    </a:lnTo>
                    <a:lnTo>
                      <a:pt x="2190" y="974"/>
                    </a:lnTo>
                    <a:lnTo>
                      <a:pt x="2186" y="990"/>
                    </a:lnTo>
                    <a:lnTo>
                      <a:pt x="2180" y="1003"/>
                    </a:lnTo>
                    <a:lnTo>
                      <a:pt x="2174" y="1019"/>
                    </a:lnTo>
                    <a:lnTo>
                      <a:pt x="2167" y="1032"/>
                    </a:lnTo>
                    <a:lnTo>
                      <a:pt x="2161" y="1045"/>
                    </a:lnTo>
                    <a:lnTo>
                      <a:pt x="2155" y="1061"/>
                    </a:lnTo>
                    <a:lnTo>
                      <a:pt x="2149" y="1074"/>
                    </a:lnTo>
                    <a:lnTo>
                      <a:pt x="2144" y="1090"/>
                    </a:lnTo>
                    <a:lnTo>
                      <a:pt x="2132" y="1101"/>
                    </a:lnTo>
                    <a:lnTo>
                      <a:pt x="2119" y="1113"/>
                    </a:lnTo>
                    <a:lnTo>
                      <a:pt x="2105" y="1124"/>
                    </a:lnTo>
                    <a:lnTo>
                      <a:pt x="2094" y="1136"/>
                    </a:lnTo>
                    <a:lnTo>
                      <a:pt x="2080" y="1147"/>
                    </a:lnTo>
                    <a:lnTo>
                      <a:pt x="2067" y="1157"/>
                    </a:lnTo>
                    <a:lnTo>
                      <a:pt x="2053" y="1168"/>
                    </a:lnTo>
                    <a:lnTo>
                      <a:pt x="2042" y="1182"/>
                    </a:lnTo>
                    <a:lnTo>
                      <a:pt x="2030" y="1185"/>
                    </a:lnTo>
                    <a:lnTo>
                      <a:pt x="2023" y="1187"/>
                    </a:lnTo>
                    <a:lnTo>
                      <a:pt x="2015" y="1191"/>
                    </a:lnTo>
                    <a:lnTo>
                      <a:pt x="2009" y="1195"/>
                    </a:lnTo>
                    <a:lnTo>
                      <a:pt x="2004" y="1199"/>
                    </a:lnTo>
                    <a:lnTo>
                      <a:pt x="1998" y="1203"/>
                    </a:lnTo>
                    <a:lnTo>
                      <a:pt x="1992" y="1208"/>
                    </a:lnTo>
                    <a:lnTo>
                      <a:pt x="1984" y="1216"/>
                    </a:lnTo>
                    <a:lnTo>
                      <a:pt x="1984" y="1218"/>
                    </a:lnTo>
                    <a:lnTo>
                      <a:pt x="1984" y="1222"/>
                    </a:lnTo>
                    <a:lnTo>
                      <a:pt x="1984" y="1224"/>
                    </a:lnTo>
                    <a:lnTo>
                      <a:pt x="1984" y="1228"/>
                    </a:lnTo>
                    <a:lnTo>
                      <a:pt x="1984" y="1230"/>
                    </a:lnTo>
                    <a:lnTo>
                      <a:pt x="1984" y="1233"/>
                    </a:lnTo>
                    <a:lnTo>
                      <a:pt x="1984" y="1235"/>
                    </a:lnTo>
                    <a:lnTo>
                      <a:pt x="1984" y="1239"/>
                    </a:lnTo>
                    <a:lnTo>
                      <a:pt x="1977" y="1237"/>
                    </a:lnTo>
                    <a:lnTo>
                      <a:pt x="1971" y="1235"/>
                    </a:lnTo>
                    <a:lnTo>
                      <a:pt x="1965" y="1233"/>
                    </a:lnTo>
                    <a:lnTo>
                      <a:pt x="1963" y="1230"/>
                    </a:lnTo>
                    <a:lnTo>
                      <a:pt x="1961" y="1224"/>
                    </a:lnTo>
                    <a:lnTo>
                      <a:pt x="1961" y="1218"/>
                    </a:lnTo>
                    <a:lnTo>
                      <a:pt x="1961" y="1212"/>
                    </a:lnTo>
                    <a:lnTo>
                      <a:pt x="1961" y="1205"/>
                    </a:lnTo>
                    <a:lnTo>
                      <a:pt x="1957" y="1205"/>
                    </a:lnTo>
                    <a:lnTo>
                      <a:pt x="1952" y="1205"/>
                    </a:lnTo>
                    <a:lnTo>
                      <a:pt x="1948" y="1205"/>
                    </a:lnTo>
                    <a:lnTo>
                      <a:pt x="1944" y="1205"/>
                    </a:lnTo>
                    <a:lnTo>
                      <a:pt x="1940" y="1205"/>
                    </a:lnTo>
                    <a:lnTo>
                      <a:pt x="1934" y="1205"/>
                    </a:lnTo>
                    <a:lnTo>
                      <a:pt x="1931" y="1205"/>
                    </a:lnTo>
                    <a:lnTo>
                      <a:pt x="1927" y="1205"/>
                    </a:lnTo>
                    <a:lnTo>
                      <a:pt x="1915" y="1216"/>
                    </a:lnTo>
                    <a:lnTo>
                      <a:pt x="1915" y="1228"/>
                    </a:lnTo>
                    <a:lnTo>
                      <a:pt x="1892" y="1285"/>
                    </a:lnTo>
                    <a:lnTo>
                      <a:pt x="1892" y="1295"/>
                    </a:lnTo>
                    <a:lnTo>
                      <a:pt x="1904" y="1306"/>
                    </a:lnTo>
                    <a:lnTo>
                      <a:pt x="1915" y="1306"/>
                    </a:lnTo>
                    <a:lnTo>
                      <a:pt x="1915" y="1318"/>
                    </a:lnTo>
                    <a:lnTo>
                      <a:pt x="1927" y="1318"/>
                    </a:lnTo>
                    <a:lnTo>
                      <a:pt x="1927" y="1329"/>
                    </a:lnTo>
                    <a:lnTo>
                      <a:pt x="1984" y="1398"/>
                    </a:lnTo>
                    <a:lnTo>
                      <a:pt x="1996" y="1410"/>
                    </a:lnTo>
                    <a:lnTo>
                      <a:pt x="1996" y="1433"/>
                    </a:lnTo>
                    <a:lnTo>
                      <a:pt x="1984" y="1444"/>
                    </a:lnTo>
                    <a:lnTo>
                      <a:pt x="1984" y="1467"/>
                    </a:lnTo>
                    <a:lnTo>
                      <a:pt x="1981" y="1471"/>
                    </a:lnTo>
                    <a:lnTo>
                      <a:pt x="1975" y="1475"/>
                    </a:lnTo>
                    <a:lnTo>
                      <a:pt x="1971" y="1479"/>
                    </a:lnTo>
                    <a:lnTo>
                      <a:pt x="1969" y="1483"/>
                    </a:lnTo>
                    <a:lnTo>
                      <a:pt x="1965" y="1487"/>
                    </a:lnTo>
                    <a:lnTo>
                      <a:pt x="1963" y="1490"/>
                    </a:lnTo>
                    <a:lnTo>
                      <a:pt x="1961" y="1496"/>
                    </a:lnTo>
                    <a:lnTo>
                      <a:pt x="1961" y="1502"/>
                    </a:lnTo>
                    <a:lnTo>
                      <a:pt x="1915" y="1560"/>
                    </a:lnTo>
                    <a:lnTo>
                      <a:pt x="1904" y="1537"/>
                    </a:lnTo>
                    <a:lnTo>
                      <a:pt x="1915" y="1525"/>
                    </a:lnTo>
                    <a:lnTo>
                      <a:pt x="1915" y="1514"/>
                    </a:lnTo>
                    <a:lnTo>
                      <a:pt x="1904" y="1502"/>
                    </a:lnTo>
                    <a:lnTo>
                      <a:pt x="1892" y="1502"/>
                    </a:lnTo>
                    <a:lnTo>
                      <a:pt x="1892" y="1490"/>
                    </a:lnTo>
                    <a:lnTo>
                      <a:pt x="1886" y="1490"/>
                    </a:lnTo>
                    <a:lnTo>
                      <a:pt x="1881" y="1489"/>
                    </a:lnTo>
                    <a:lnTo>
                      <a:pt x="1877" y="1487"/>
                    </a:lnTo>
                    <a:lnTo>
                      <a:pt x="1873" y="1485"/>
                    </a:lnTo>
                    <a:lnTo>
                      <a:pt x="1869" y="1481"/>
                    </a:lnTo>
                    <a:lnTo>
                      <a:pt x="1865" y="1477"/>
                    </a:lnTo>
                    <a:lnTo>
                      <a:pt x="1862" y="1473"/>
                    </a:lnTo>
                    <a:lnTo>
                      <a:pt x="1858" y="1467"/>
                    </a:lnTo>
                    <a:lnTo>
                      <a:pt x="1823" y="1456"/>
                    </a:lnTo>
                    <a:lnTo>
                      <a:pt x="1817" y="1456"/>
                    </a:lnTo>
                    <a:lnTo>
                      <a:pt x="1815" y="1456"/>
                    </a:lnTo>
                    <a:lnTo>
                      <a:pt x="1812" y="1456"/>
                    </a:lnTo>
                    <a:lnTo>
                      <a:pt x="1810" y="1454"/>
                    </a:lnTo>
                    <a:lnTo>
                      <a:pt x="1808" y="1452"/>
                    </a:lnTo>
                    <a:lnTo>
                      <a:pt x="1804" y="1448"/>
                    </a:lnTo>
                    <a:lnTo>
                      <a:pt x="1800" y="1444"/>
                    </a:lnTo>
                    <a:lnTo>
                      <a:pt x="1800" y="1433"/>
                    </a:lnTo>
                    <a:lnTo>
                      <a:pt x="1796" y="1433"/>
                    </a:lnTo>
                    <a:lnTo>
                      <a:pt x="1792" y="1433"/>
                    </a:lnTo>
                    <a:lnTo>
                      <a:pt x="1791" y="1433"/>
                    </a:lnTo>
                    <a:lnTo>
                      <a:pt x="1789" y="1433"/>
                    </a:lnTo>
                    <a:lnTo>
                      <a:pt x="1789" y="1435"/>
                    </a:lnTo>
                    <a:lnTo>
                      <a:pt x="1789" y="1437"/>
                    </a:lnTo>
                    <a:lnTo>
                      <a:pt x="1789" y="1441"/>
                    </a:lnTo>
                    <a:lnTo>
                      <a:pt x="1789" y="1444"/>
                    </a:lnTo>
                    <a:lnTo>
                      <a:pt x="1777" y="1444"/>
                    </a:lnTo>
                    <a:lnTo>
                      <a:pt x="1789" y="1456"/>
                    </a:lnTo>
                    <a:lnTo>
                      <a:pt x="1789" y="1467"/>
                    </a:lnTo>
                    <a:lnTo>
                      <a:pt x="1789" y="1479"/>
                    </a:lnTo>
                    <a:lnTo>
                      <a:pt x="1789" y="1490"/>
                    </a:lnTo>
                    <a:lnTo>
                      <a:pt x="1789" y="1502"/>
                    </a:lnTo>
                    <a:lnTo>
                      <a:pt x="1789" y="1514"/>
                    </a:lnTo>
                    <a:lnTo>
                      <a:pt x="1789" y="1525"/>
                    </a:lnTo>
                    <a:lnTo>
                      <a:pt x="1789" y="1537"/>
                    </a:lnTo>
                    <a:lnTo>
                      <a:pt x="1789" y="1548"/>
                    </a:lnTo>
                    <a:lnTo>
                      <a:pt x="1800" y="1560"/>
                    </a:lnTo>
                    <a:lnTo>
                      <a:pt x="1823" y="1571"/>
                    </a:lnTo>
                    <a:lnTo>
                      <a:pt x="1858" y="1606"/>
                    </a:lnTo>
                    <a:lnTo>
                      <a:pt x="1892" y="1663"/>
                    </a:lnTo>
                    <a:lnTo>
                      <a:pt x="1904" y="1675"/>
                    </a:lnTo>
                    <a:lnTo>
                      <a:pt x="1904" y="1686"/>
                    </a:lnTo>
                    <a:lnTo>
                      <a:pt x="1908" y="1690"/>
                    </a:lnTo>
                    <a:lnTo>
                      <a:pt x="1911" y="1694"/>
                    </a:lnTo>
                    <a:lnTo>
                      <a:pt x="1917" y="1698"/>
                    </a:lnTo>
                    <a:lnTo>
                      <a:pt x="1921" y="1703"/>
                    </a:lnTo>
                    <a:lnTo>
                      <a:pt x="1925" y="1707"/>
                    </a:lnTo>
                    <a:lnTo>
                      <a:pt x="1929" y="1711"/>
                    </a:lnTo>
                    <a:lnTo>
                      <a:pt x="1934" y="1715"/>
                    </a:lnTo>
                    <a:lnTo>
                      <a:pt x="1938" y="1721"/>
                    </a:lnTo>
                    <a:lnTo>
                      <a:pt x="1892" y="1721"/>
                    </a:lnTo>
                    <a:lnTo>
                      <a:pt x="1888" y="1715"/>
                    </a:lnTo>
                    <a:lnTo>
                      <a:pt x="1885" y="1711"/>
                    </a:lnTo>
                    <a:lnTo>
                      <a:pt x="1881" y="1707"/>
                    </a:lnTo>
                    <a:lnTo>
                      <a:pt x="1877" y="1703"/>
                    </a:lnTo>
                    <a:lnTo>
                      <a:pt x="1873" y="1702"/>
                    </a:lnTo>
                    <a:lnTo>
                      <a:pt x="1869" y="1700"/>
                    </a:lnTo>
                    <a:lnTo>
                      <a:pt x="1863" y="1698"/>
                    </a:lnTo>
                    <a:lnTo>
                      <a:pt x="1858" y="1698"/>
                    </a:lnTo>
                    <a:lnTo>
                      <a:pt x="1858" y="1686"/>
                    </a:lnTo>
                    <a:lnTo>
                      <a:pt x="1823" y="1640"/>
                    </a:lnTo>
                    <a:lnTo>
                      <a:pt x="1812" y="1629"/>
                    </a:lnTo>
                    <a:lnTo>
                      <a:pt x="1812" y="1606"/>
                    </a:lnTo>
                    <a:lnTo>
                      <a:pt x="1808" y="1602"/>
                    </a:lnTo>
                    <a:lnTo>
                      <a:pt x="1804" y="1596"/>
                    </a:lnTo>
                    <a:lnTo>
                      <a:pt x="1800" y="1592"/>
                    </a:lnTo>
                    <a:lnTo>
                      <a:pt x="1796" y="1588"/>
                    </a:lnTo>
                    <a:lnTo>
                      <a:pt x="1792" y="1586"/>
                    </a:lnTo>
                    <a:lnTo>
                      <a:pt x="1789" y="1584"/>
                    </a:lnTo>
                    <a:lnTo>
                      <a:pt x="1783" y="1583"/>
                    </a:lnTo>
                    <a:lnTo>
                      <a:pt x="1777" y="1583"/>
                    </a:lnTo>
                    <a:lnTo>
                      <a:pt x="1766" y="1583"/>
                    </a:lnTo>
                    <a:lnTo>
                      <a:pt x="1766" y="1567"/>
                    </a:lnTo>
                    <a:lnTo>
                      <a:pt x="1767" y="1552"/>
                    </a:lnTo>
                    <a:lnTo>
                      <a:pt x="1767" y="1538"/>
                    </a:lnTo>
                    <a:lnTo>
                      <a:pt x="1767" y="1523"/>
                    </a:lnTo>
                    <a:lnTo>
                      <a:pt x="1766" y="1510"/>
                    </a:lnTo>
                    <a:lnTo>
                      <a:pt x="1764" y="1494"/>
                    </a:lnTo>
                    <a:lnTo>
                      <a:pt x="1760" y="1481"/>
                    </a:lnTo>
                    <a:lnTo>
                      <a:pt x="1754" y="1467"/>
                    </a:lnTo>
                    <a:lnTo>
                      <a:pt x="1754" y="1444"/>
                    </a:lnTo>
                    <a:lnTo>
                      <a:pt x="1731" y="1398"/>
                    </a:lnTo>
                    <a:lnTo>
                      <a:pt x="1719" y="1375"/>
                    </a:lnTo>
                    <a:lnTo>
                      <a:pt x="1696" y="1375"/>
                    </a:lnTo>
                    <a:lnTo>
                      <a:pt x="1696" y="1383"/>
                    </a:lnTo>
                    <a:lnTo>
                      <a:pt x="1696" y="1387"/>
                    </a:lnTo>
                    <a:lnTo>
                      <a:pt x="1695" y="1391"/>
                    </a:lnTo>
                    <a:lnTo>
                      <a:pt x="1693" y="1395"/>
                    </a:lnTo>
                    <a:lnTo>
                      <a:pt x="1689" y="1396"/>
                    </a:lnTo>
                    <a:lnTo>
                      <a:pt x="1685" y="1398"/>
                    </a:lnTo>
                    <a:lnTo>
                      <a:pt x="1681" y="1398"/>
                    </a:lnTo>
                    <a:lnTo>
                      <a:pt x="1675" y="1398"/>
                    </a:lnTo>
                    <a:lnTo>
                      <a:pt x="1670" y="1395"/>
                    </a:lnTo>
                    <a:lnTo>
                      <a:pt x="1666" y="1391"/>
                    </a:lnTo>
                    <a:lnTo>
                      <a:pt x="1662" y="1389"/>
                    </a:lnTo>
                    <a:lnTo>
                      <a:pt x="1660" y="1387"/>
                    </a:lnTo>
                    <a:lnTo>
                      <a:pt x="1656" y="1387"/>
                    </a:lnTo>
                    <a:lnTo>
                      <a:pt x="1652" y="1387"/>
                    </a:lnTo>
                    <a:lnTo>
                      <a:pt x="1647" y="1387"/>
                    </a:lnTo>
                    <a:lnTo>
                      <a:pt x="1641" y="1387"/>
                    </a:lnTo>
                    <a:lnTo>
                      <a:pt x="1641" y="1375"/>
                    </a:lnTo>
                    <a:lnTo>
                      <a:pt x="1629" y="1364"/>
                    </a:lnTo>
                    <a:lnTo>
                      <a:pt x="1629" y="1358"/>
                    </a:lnTo>
                    <a:lnTo>
                      <a:pt x="1629" y="1352"/>
                    </a:lnTo>
                    <a:lnTo>
                      <a:pt x="1629" y="1349"/>
                    </a:lnTo>
                    <a:lnTo>
                      <a:pt x="1627" y="1345"/>
                    </a:lnTo>
                    <a:lnTo>
                      <a:pt x="1627" y="1343"/>
                    </a:lnTo>
                    <a:lnTo>
                      <a:pt x="1625" y="1339"/>
                    </a:lnTo>
                    <a:lnTo>
                      <a:pt x="1622" y="1335"/>
                    </a:lnTo>
                    <a:lnTo>
                      <a:pt x="1618" y="1329"/>
                    </a:lnTo>
                    <a:lnTo>
                      <a:pt x="1606" y="1329"/>
                    </a:lnTo>
                    <a:lnTo>
                      <a:pt x="1618" y="1341"/>
                    </a:lnTo>
                    <a:lnTo>
                      <a:pt x="1612" y="1341"/>
                    </a:lnTo>
                    <a:lnTo>
                      <a:pt x="1608" y="1341"/>
                    </a:lnTo>
                    <a:lnTo>
                      <a:pt x="1606" y="1343"/>
                    </a:lnTo>
                    <a:lnTo>
                      <a:pt x="1604" y="1343"/>
                    </a:lnTo>
                    <a:lnTo>
                      <a:pt x="1602" y="1345"/>
                    </a:lnTo>
                    <a:lnTo>
                      <a:pt x="1600" y="1347"/>
                    </a:lnTo>
                    <a:lnTo>
                      <a:pt x="1599" y="1349"/>
                    </a:lnTo>
                    <a:lnTo>
                      <a:pt x="1595" y="1352"/>
                    </a:lnTo>
                    <a:lnTo>
                      <a:pt x="1572" y="1352"/>
                    </a:lnTo>
                    <a:lnTo>
                      <a:pt x="1572" y="1364"/>
                    </a:lnTo>
                    <a:lnTo>
                      <a:pt x="1566" y="1364"/>
                    </a:lnTo>
                    <a:lnTo>
                      <a:pt x="1562" y="1364"/>
                    </a:lnTo>
                    <a:lnTo>
                      <a:pt x="1560" y="1364"/>
                    </a:lnTo>
                    <a:lnTo>
                      <a:pt x="1558" y="1364"/>
                    </a:lnTo>
                    <a:lnTo>
                      <a:pt x="1556" y="1362"/>
                    </a:lnTo>
                    <a:lnTo>
                      <a:pt x="1554" y="1360"/>
                    </a:lnTo>
                    <a:lnTo>
                      <a:pt x="1553" y="1356"/>
                    </a:lnTo>
                    <a:lnTo>
                      <a:pt x="1549" y="1352"/>
                    </a:lnTo>
                    <a:lnTo>
                      <a:pt x="1545" y="1356"/>
                    </a:lnTo>
                    <a:lnTo>
                      <a:pt x="1543" y="1358"/>
                    </a:lnTo>
                    <a:lnTo>
                      <a:pt x="1539" y="1362"/>
                    </a:lnTo>
                    <a:lnTo>
                      <a:pt x="1537" y="1364"/>
                    </a:lnTo>
                    <a:lnTo>
                      <a:pt x="1533" y="1368"/>
                    </a:lnTo>
                    <a:lnTo>
                      <a:pt x="1531" y="1370"/>
                    </a:lnTo>
                    <a:lnTo>
                      <a:pt x="1528" y="1373"/>
                    </a:lnTo>
                    <a:lnTo>
                      <a:pt x="1526" y="1375"/>
                    </a:lnTo>
                    <a:lnTo>
                      <a:pt x="1529" y="1375"/>
                    </a:lnTo>
                    <a:lnTo>
                      <a:pt x="1533" y="1375"/>
                    </a:lnTo>
                    <a:lnTo>
                      <a:pt x="1535" y="1375"/>
                    </a:lnTo>
                    <a:lnTo>
                      <a:pt x="1537" y="1375"/>
                    </a:lnTo>
                    <a:lnTo>
                      <a:pt x="1537" y="1377"/>
                    </a:lnTo>
                    <a:lnTo>
                      <a:pt x="1537" y="1379"/>
                    </a:lnTo>
                    <a:lnTo>
                      <a:pt x="1537" y="1383"/>
                    </a:lnTo>
                    <a:lnTo>
                      <a:pt x="1537" y="1387"/>
                    </a:lnTo>
                    <a:lnTo>
                      <a:pt x="1526" y="1387"/>
                    </a:lnTo>
                    <a:lnTo>
                      <a:pt x="1526" y="1398"/>
                    </a:lnTo>
                    <a:lnTo>
                      <a:pt x="1514" y="1398"/>
                    </a:lnTo>
                    <a:lnTo>
                      <a:pt x="1514" y="1410"/>
                    </a:lnTo>
                    <a:lnTo>
                      <a:pt x="1508" y="1410"/>
                    </a:lnTo>
                    <a:lnTo>
                      <a:pt x="1503" y="1412"/>
                    </a:lnTo>
                    <a:lnTo>
                      <a:pt x="1499" y="1414"/>
                    </a:lnTo>
                    <a:lnTo>
                      <a:pt x="1495" y="1418"/>
                    </a:lnTo>
                    <a:lnTo>
                      <a:pt x="1491" y="1421"/>
                    </a:lnTo>
                    <a:lnTo>
                      <a:pt x="1487" y="1425"/>
                    </a:lnTo>
                    <a:lnTo>
                      <a:pt x="1483" y="1429"/>
                    </a:lnTo>
                    <a:lnTo>
                      <a:pt x="1480" y="1433"/>
                    </a:lnTo>
                    <a:lnTo>
                      <a:pt x="1476" y="1437"/>
                    </a:lnTo>
                    <a:lnTo>
                      <a:pt x="1470" y="1443"/>
                    </a:lnTo>
                    <a:lnTo>
                      <a:pt x="1466" y="1446"/>
                    </a:lnTo>
                    <a:lnTo>
                      <a:pt x="1462" y="1450"/>
                    </a:lnTo>
                    <a:lnTo>
                      <a:pt x="1458" y="1454"/>
                    </a:lnTo>
                    <a:lnTo>
                      <a:pt x="1455" y="1460"/>
                    </a:lnTo>
                    <a:lnTo>
                      <a:pt x="1449" y="1464"/>
                    </a:lnTo>
                    <a:lnTo>
                      <a:pt x="1445" y="1467"/>
                    </a:lnTo>
                    <a:lnTo>
                      <a:pt x="1434" y="1479"/>
                    </a:lnTo>
                    <a:lnTo>
                      <a:pt x="1430" y="1479"/>
                    </a:lnTo>
                    <a:lnTo>
                      <a:pt x="1426" y="1479"/>
                    </a:lnTo>
                    <a:lnTo>
                      <a:pt x="1424" y="1479"/>
                    </a:lnTo>
                    <a:lnTo>
                      <a:pt x="1422" y="1479"/>
                    </a:lnTo>
                    <a:lnTo>
                      <a:pt x="1422" y="1481"/>
                    </a:lnTo>
                    <a:lnTo>
                      <a:pt x="1422" y="1483"/>
                    </a:lnTo>
                    <a:lnTo>
                      <a:pt x="1422" y="1487"/>
                    </a:lnTo>
                    <a:lnTo>
                      <a:pt x="1422" y="1490"/>
                    </a:lnTo>
                    <a:lnTo>
                      <a:pt x="1420" y="1490"/>
                    </a:lnTo>
                    <a:lnTo>
                      <a:pt x="1416" y="1490"/>
                    </a:lnTo>
                    <a:lnTo>
                      <a:pt x="1414" y="1490"/>
                    </a:lnTo>
                    <a:lnTo>
                      <a:pt x="1410" y="1490"/>
                    </a:lnTo>
                    <a:lnTo>
                      <a:pt x="1409" y="1490"/>
                    </a:lnTo>
                    <a:lnTo>
                      <a:pt x="1405" y="1490"/>
                    </a:lnTo>
                    <a:lnTo>
                      <a:pt x="1403" y="1490"/>
                    </a:lnTo>
                    <a:lnTo>
                      <a:pt x="1399" y="1490"/>
                    </a:lnTo>
                    <a:lnTo>
                      <a:pt x="1399" y="1504"/>
                    </a:lnTo>
                    <a:lnTo>
                      <a:pt x="1399" y="1517"/>
                    </a:lnTo>
                    <a:lnTo>
                      <a:pt x="1401" y="1531"/>
                    </a:lnTo>
                    <a:lnTo>
                      <a:pt x="1399" y="1544"/>
                    </a:lnTo>
                    <a:lnTo>
                      <a:pt x="1399" y="1556"/>
                    </a:lnTo>
                    <a:lnTo>
                      <a:pt x="1397" y="1569"/>
                    </a:lnTo>
                    <a:lnTo>
                      <a:pt x="1393" y="1581"/>
                    </a:lnTo>
                    <a:lnTo>
                      <a:pt x="1387" y="1594"/>
                    </a:lnTo>
                    <a:lnTo>
                      <a:pt x="1376" y="1617"/>
                    </a:lnTo>
                    <a:lnTo>
                      <a:pt x="1376" y="1619"/>
                    </a:lnTo>
                    <a:lnTo>
                      <a:pt x="1376" y="1623"/>
                    </a:lnTo>
                    <a:lnTo>
                      <a:pt x="1376" y="1625"/>
                    </a:lnTo>
                    <a:lnTo>
                      <a:pt x="1376" y="1629"/>
                    </a:lnTo>
                    <a:lnTo>
                      <a:pt x="1376" y="1631"/>
                    </a:lnTo>
                    <a:lnTo>
                      <a:pt x="1376" y="1634"/>
                    </a:lnTo>
                    <a:lnTo>
                      <a:pt x="1376" y="1636"/>
                    </a:lnTo>
                    <a:lnTo>
                      <a:pt x="1376" y="1640"/>
                    </a:lnTo>
                    <a:lnTo>
                      <a:pt x="1370" y="1640"/>
                    </a:lnTo>
                    <a:lnTo>
                      <a:pt x="1364" y="1640"/>
                    </a:lnTo>
                    <a:lnTo>
                      <a:pt x="1361" y="1642"/>
                    </a:lnTo>
                    <a:lnTo>
                      <a:pt x="1359" y="1644"/>
                    </a:lnTo>
                    <a:lnTo>
                      <a:pt x="1355" y="1648"/>
                    </a:lnTo>
                    <a:lnTo>
                      <a:pt x="1355" y="1652"/>
                    </a:lnTo>
                    <a:lnTo>
                      <a:pt x="1353" y="1657"/>
                    </a:lnTo>
                    <a:lnTo>
                      <a:pt x="1353" y="1663"/>
                    </a:lnTo>
                    <a:lnTo>
                      <a:pt x="1318" y="1663"/>
                    </a:lnTo>
                    <a:lnTo>
                      <a:pt x="1318" y="1629"/>
                    </a:lnTo>
                    <a:lnTo>
                      <a:pt x="1295" y="1594"/>
                    </a:lnTo>
                    <a:lnTo>
                      <a:pt x="1261" y="1514"/>
                    </a:lnTo>
                    <a:lnTo>
                      <a:pt x="1261" y="1490"/>
                    </a:lnTo>
                    <a:lnTo>
                      <a:pt x="1259" y="1483"/>
                    </a:lnTo>
                    <a:lnTo>
                      <a:pt x="1255" y="1477"/>
                    </a:lnTo>
                    <a:lnTo>
                      <a:pt x="1253" y="1473"/>
                    </a:lnTo>
                    <a:lnTo>
                      <a:pt x="1251" y="1467"/>
                    </a:lnTo>
                    <a:lnTo>
                      <a:pt x="1251" y="1464"/>
                    </a:lnTo>
                    <a:lnTo>
                      <a:pt x="1251" y="1458"/>
                    </a:lnTo>
                    <a:lnTo>
                      <a:pt x="1251" y="1452"/>
                    </a:lnTo>
                    <a:lnTo>
                      <a:pt x="1249" y="1444"/>
                    </a:lnTo>
                    <a:lnTo>
                      <a:pt x="1249" y="1431"/>
                    </a:lnTo>
                    <a:lnTo>
                      <a:pt x="1249" y="1420"/>
                    </a:lnTo>
                    <a:lnTo>
                      <a:pt x="1249" y="1406"/>
                    </a:lnTo>
                    <a:lnTo>
                      <a:pt x="1249" y="1393"/>
                    </a:lnTo>
                    <a:lnTo>
                      <a:pt x="1249" y="1381"/>
                    </a:lnTo>
                    <a:lnTo>
                      <a:pt x="1249" y="1368"/>
                    </a:lnTo>
                    <a:lnTo>
                      <a:pt x="1249" y="1354"/>
                    </a:lnTo>
                    <a:lnTo>
                      <a:pt x="1249" y="1341"/>
                    </a:lnTo>
                    <a:lnTo>
                      <a:pt x="1249" y="1352"/>
                    </a:lnTo>
                    <a:lnTo>
                      <a:pt x="1245" y="1358"/>
                    </a:lnTo>
                    <a:lnTo>
                      <a:pt x="1242" y="1362"/>
                    </a:lnTo>
                    <a:lnTo>
                      <a:pt x="1238" y="1366"/>
                    </a:lnTo>
                    <a:lnTo>
                      <a:pt x="1234" y="1370"/>
                    </a:lnTo>
                    <a:lnTo>
                      <a:pt x="1232" y="1372"/>
                    </a:lnTo>
                    <a:lnTo>
                      <a:pt x="1228" y="1373"/>
                    </a:lnTo>
                    <a:lnTo>
                      <a:pt x="1222" y="1375"/>
                    </a:lnTo>
                    <a:lnTo>
                      <a:pt x="1217" y="1375"/>
                    </a:lnTo>
                    <a:lnTo>
                      <a:pt x="1217" y="1387"/>
                    </a:lnTo>
                    <a:lnTo>
                      <a:pt x="1194" y="1375"/>
                    </a:lnTo>
                    <a:lnTo>
                      <a:pt x="1194" y="1364"/>
                    </a:lnTo>
                    <a:lnTo>
                      <a:pt x="1182" y="1341"/>
                    </a:lnTo>
                    <a:lnTo>
                      <a:pt x="1171" y="1341"/>
                    </a:lnTo>
                    <a:lnTo>
                      <a:pt x="1182" y="1341"/>
                    </a:lnTo>
                    <a:lnTo>
                      <a:pt x="1148" y="1364"/>
                    </a:lnTo>
                    <a:lnTo>
                      <a:pt x="1055" y="1364"/>
                    </a:lnTo>
                    <a:lnTo>
                      <a:pt x="1048" y="1360"/>
                    </a:lnTo>
                    <a:lnTo>
                      <a:pt x="1040" y="1358"/>
                    </a:lnTo>
                    <a:lnTo>
                      <a:pt x="1034" y="1356"/>
                    </a:lnTo>
                    <a:lnTo>
                      <a:pt x="1029" y="1354"/>
                    </a:lnTo>
                    <a:lnTo>
                      <a:pt x="1021" y="1354"/>
                    </a:lnTo>
                    <a:lnTo>
                      <a:pt x="1015" y="1352"/>
                    </a:lnTo>
                    <a:lnTo>
                      <a:pt x="1007" y="1352"/>
                    </a:lnTo>
                    <a:lnTo>
                      <a:pt x="998" y="1352"/>
                    </a:lnTo>
                    <a:lnTo>
                      <a:pt x="992" y="1352"/>
                    </a:lnTo>
                    <a:lnTo>
                      <a:pt x="990" y="1352"/>
                    </a:lnTo>
                    <a:lnTo>
                      <a:pt x="986" y="1352"/>
                    </a:lnTo>
                    <a:lnTo>
                      <a:pt x="984" y="1352"/>
                    </a:lnTo>
                    <a:lnTo>
                      <a:pt x="984" y="1350"/>
                    </a:lnTo>
                    <a:lnTo>
                      <a:pt x="982" y="1349"/>
                    </a:lnTo>
                    <a:lnTo>
                      <a:pt x="979" y="1347"/>
                    </a:lnTo>
                    <a:lnTo>
                      <a:pt x="975" y="1341"/>
                    </a:lnTo>
                    <a:lnTo>
                      <a:pt x="952" y="1341"/>
                    </a:lnTo>
                    <a:lnTo>
                      <a:pt x="940" y="1329"/>
                    </a:lnTo>
                    <a:lnTo>
                      <a:pt x="929" y="1329"/>
                    </a:lnTo>
                    <a:lnTo>
                      <a:pt x="925" y="1325"/>
                    </a:lnTo>
                    <a:lnTo>
                      <a:pt x="921" y="1322"/>
                    </a:lnTo>
                    <a:lnTo>
                      <a:pt x="917" y="1320"/>
                    </a:lnTo>
                    <a:lnTo>
                      <a:pt x="913" y="1320"/>
                    </a:lnTo>
                    <a:lnTo>
                      <a:pt x="910" y="1318"/>
                    </a:lnTo>
                    <a:lnTo>
                      <a:pt x="906" y="1318"/>
                    </a:lnTo>
                    <a:lnTo>
                      <a:pt x="902" y="1318"/>
                    </a:lnTo>
                    <a:lnTo>
                      <a:pt x="894" y="1318"/>
                    </a:lnTo>
                    <a:lnTo>
                      <a:pt x="906" y="1329"/>
                    </a:lnTo>
                    <a:lnTo>
                      <a:pt x="908" y="1337"/>
                    </a:lnTo>
                    <a:lnTo>
                      <a:pt x="911" y="1345"/>
                    </a:lnTo>
                    <a:lnTo>
                      <a:pt x="917" y="1352"/>
                    </a:lnTo>
                    <a:lnTo>
                      <a:pt x="923" y="1360"/>
                    </a:lnTo>
                    <a:lnTo>
                      <a:pt x="931" y="1368"/>
                    </a:lnTo>
                    <a:lnTo>
                      <a:pt x="938" y="1375"/>
                    </a:lnTo>
                    <a:lnTo>
                      <a:pt x="946" y="1381"/>
                    </a:lnTo>
                    <a:lnTo>
                      <a:pt x="952" y="1387"/>
                    </a:lnTo>
                    <a:lnTo>
                      <a:pt x="963" y="1387"/>
                    </a:lnTo>
                    <a:lnTo>
                      <a:pt x="969" y="1393"/>
                    </a:lnTo>
                    <a:lnTo>
                      <a:pt x="973" y="1395"/>
                    </a:lnTo>
                    <a:lnTo>
                      <a:pt x="977" y="1396"/>
                    </a:lnTo>
                    <a:lnTo>
                      <a:pt x="979" y="1398"/>
                    </a:lnTo>
                    <a:lnTo>
                      <a:pt x="982" y="1398"/>
                    </a:lnTo>
                    <a:lnTo>
                      <a:pt x="986" y="1398"/>
                    </a:lnTo>
                    <a:lnTo>
                      <a:pt x="992" y="1398"/>
                    </a:lnTo>
                    <a:lnTo>
                      <a:pt x="998" y="1398"/>
                    </a:lnTo>
                    <a:lnTo>
                      <a:pt x="1004" y="1404"/>
                    </a:lnTo>
                    <a:lnTo>
                      <a:pt x="1006" y="1408"/>
                    </a:lnTo>
                    <a:lnTo>
                      <a:pt x="1007" y="1412"/>
                    </a:lnTo>
                    <a:lnTo>
                      <a:pt x="1009" y="1414"/>
                    </a:lnTo>
                    <a:lnTo>
                      <a:pt x="1009" y="1418"/>
                    </a:lnTo>
                    <a:lnTo>
                      <a:pt x="1009" y="1421"/>
                    </a:lnTo>
                    <a:lnTo>
                      <a:pt x="1009" y="1427"/>
                    </a:lnTo>
                    <a:lnTo>
                      <a:pt x="1009" y="1433"/>
                    </a:lnTo>
                    <a:lnTo>
                      <a:pt x="1021" y="1467"/>
                    </a:lnTo>
                    <a:lnTo>
                      <a:pt x="1019" y="1471"/>
                    </a:lnTo>
                    <a:lnTo>
                      <a:pt x="1015" y="1473"/>
                    </a:lnTo>
                    <a:lnTo>
                      <a:pt x="1013" y="1477"/>
                    </a:lnTo>
                    <a:lnTo>
                      <a:pt x="1009" y="1479"/>
                    </a:lnTo>
                    <a:lnTo>
                      <a:pt x="1007" y="1483"/>
                    </a:lnTo>
                    <a:lnTo>
                      <a:pt x="1004" y="1485"/>
                    </a:lnTo>
                    <a:lnTo>
                      <a:pt x="1002" y="1489"/>
                    </a:lnTo>
                    <a:lnTo>
                      <a:pt x="998" y="1490"/>
                    </a:lnTo>
                    <a:lnTo>
                      <a:pt x="986" y="1490"/>
                    </a:lnTo>
                    <a:lnTo>
                      <a:pt x="986" y="1502"/>
                    </a:lnTo>
                    <a:lnTo>
                      <a:pt x="975" y="1502"/>
                    </a:lnTo>
                    <a:lnTo>
                      <a:pt x="963" y="1514"/>
                    </a:lnTo>
                    <a:lnTo>
                      <a:pt x="958" y="1514"/>
                    </a:lnTo>
                    <a:lnTo>
                      <a:pt x="954" y="1515"/>
                    </a:lnTo>
                    <a:lnTo>
                      <a:pt x="948" y="1517"/>
                    </a:lnTo>
                    <a:lnTo>
                      <a:pt x="944" y="1521"/>
                    </a:lnTo>
                    <a:lnTo>
                      <a:pt x="940" y="1525"/>
                    </a:lnTo>
                    <a:lnTo>
                      <a:pt x="936" y="1529"/>
                    </a:lnTo>
                    <a:lnTo>
                      <a:pt x="933" y="1533"/>
                    </a:lnTo>
                    <a:lnTo>
                      <a:pt x="929" y="1537"/>
                    </a:lnTo>
                    <a:lnTo>
                      <a:pt x="917" y="1537"/>
                    </a:lnTo>
                    <a:lnTo>
                      <a:pt x="913" y="1540"/>
                    </a:lnTo>
                    <a:lnTo>
                      <a:pt x="910" y="1544"/>
                    </a:lnTo>
                    <a:lnTo>
                      <a:pt x="906" y="1550"/>
                    </a:lnTo>
                    <a:lnTo>
                      <a:pt x="900" y="1554"/>
                    </a:lnTo>
                    <a:lnTo>
                      <a:pt x="896" y="1558"/>
                    </a:lnTo>
                    <a:lnTo>
                      <a:pt x="892" y="1561"/>
                    </a:lnTo>
                    <a:lnTo>
                      <a:pt x="888" y="1567"/>
                    </a:lnTo>
                    <a:lnTo>
                      <a:pt x="883" y="1571"/>
                    </a:lnTo>
                    <a:lnTo>
                      <a:pt x="825" y="1571"/>
                    </a:lnTo>
                    <a:lnTo>
                      <a:pt x="802" y="1537"/>
                    </a:lnTo>
                    <a:lnTo>
                      <a:pt x="769" y="1490"/>
                    </a:lnTo>
                    <a:lnTo>
                      <a:pt x="752" y="1481"/>
                    </a:lnTo>
                    <a:lnTo>
                      <a:pt x="737" y="1471"/>
                    </a:lnTo>
                    <a:lnTo>
                      <a:pt x="723" y="1458"/>
                    </a:lnTo>
                    <a:lnTo>
                      <a:pt x="712" y="1444"/>
                    </a:lnTo>
                    <a:lnTo>
                      <a:pt x="702" y="1429"/>
                    </a:lnTo>
                    <a:lnTo>
                      <a:pt x="695" y="1412"/>
                    </a:lnTo>
                    <a:lnTo>
                      <a:pt x="691" y="1395"/>
                    </a:lnTo>
                    <a:lnTo>
                      <a:pt x="689" y="1375"/>
                    </a:lnTo>
                    <a:lnTo>
                      <a:pt x="689" y="1364"/>
                    </a:lnTo>
                    <a:lnTo>
                      <a:pt x="677" y="1352"/>
                    </a:lnTo>
                    <a:lnTo>
                      <a:pt x="672" y="1352"/>
                    </a:lnTo>
                    <a:lnTo>
                      <a:pt x="670" y="1354"/>
                    </a:lnTo>
                    <a:lnTo>
                      <a:pt x="666" y="1354"/>
                    </a:lnTo>
                    <a:lnTo>
                      <a:pt x="666" y="1352"/>
                    </a:lnTo>
                    <a:lnTo>
                      <a:pt x="666" y="1350"/>
                    </a:lnTo>
                    <a:lnTo>
                      <a:pt x="666" y="1347"/>
                    </a:lnTo>
                    <a:lnTo>
                      <a:pt x="666" y="1341"/>
                    </a:lnTo>
                    <a:lnTo>
                      <a:pt x="677" y="1341"/>
                    </a:lnTo>
                    <a:lnTo>
                      <a:pt x="677" y="1329"/>
                    </a:lnTo>
                    <a:lnTo>
                      <a:pt x="679" y="1329"/>
                    </a:lnTo>
                    <a:lnTo>
                      <a:pt x="683" y="1329"/>
                    </a:lnTo>
                    <a:lnTo>
                      <a:pt x="685" y="1329"/>
                    </a:lnTo>
                    <a:lnTo>
                      <a:pt x="689" y="1329"/>
                    </a:lnTo>
                    <a:lnTo>
                      <a:pt x="691" y="1329"/>
                    </a:lnTo>
                    <a:lnTo>
                      <a:pt x="695" y="1329"/>
                    </a:lnTo>
                    <a:lnTo>
                      <a:pt x="697" y="1329"/>
                    </a:lnTo>
                    <a:lnTo>
                      <a:pt x="700" y="1329"/>
                    </a:lnTo>
                    <a:lnTo>
                      <a:pt x="706" y="1324"/>
                    </a:lnTo>
                    <a:lnTo>
                      <a:pt x="710" y="1320"/>
                    </a:lnTo>
                    <a:lnTo>
                      <a:pt x="714" y="1316"/>
                    </a:lnTo>
                    <a:lnTo>
                      <a:pt x="720" y="1312"/>
                    </a:lnTo>
                    <a:lnTo>
                      <a:pt x="723" y="1310"/>
                    </a:lnTo>
                    <a:lnTo>
                      <a:pt x="729" y="1308"/>
                    </a:lnTo>
                    <a:lnTo>
                      <a:pt x="737" y="1308"/>
                    </a:lnTo>
                    <a:lnTo>
                      <a:pt x="746" y="1306"/>
                    </a:lnTo>
                    <a:lnTo>
                      <a:pt x="752" y="1301"/>
                    </a:lnTo>
                    <a:lnTo>
                      <a:pt x="760" y="1293"/>
                    </a:lnTo>
                    <a:lnTo>
                      <a:pt x="768" y="1285"/>
                    </a:lnTo>
                    <a:lnTo>
                      <a:pt x="775" y="1279"/>
                    </a:lnTo>
                    <a:lnTo>
                      <a:pt x="781" y="1272"/>
                    </a:lnTo>
                    <a:lnTo>
                      <a:pt x="789" y="1264"/>
                    </a:lnTo>
                    <a:lnTo>
                      <a:pt x="796" y="1256"/>
                    </a:lnTo>
                    <a:lnTo>
                      <a:pt x="802" y="1251"/>
                    </a:lnTo>
                    <a:lnTo>
                      <a:pt x="802" y="1239"/>
                    </a:lnTo>
                    <a:lnTo>
                      <a:pt x="808" y="1233"/>
                    </a:lnTo>
                    <a:lnTo>
                      <a:pt x="812" y="1231"/>
                    </a:lnTo>
                    <a:lnTo>
                      <a:pt x="814" y="1230"/>
                    </a:lnTo>
                    <a:lnTo>
                      <a:pt x="814" y="1228"/>
                    </a:lnTo>
                    <a:lnTo>
                      <a:pt x="812" y="1228"/>
                    </a:lnTo>
                    <a:lnTo>
                      <a:pt x="808" y="1228"/>
                    </a:lnTo>
                    <a:lnTo>
                      <a:pt x="802" y="1228"/>
                    </a:lnTo>
                    <a:lnTo>
                      <a:pt x="802" y="1216"/>
                    </a:lnTo>
                    <a:lnTo>
                      <a:pt x="792" y="1216"/>
                    </a:lnTo>
                    <a:lnTo>
                      <a:pt x="787" y="1212"/>
                    </a:lnTo>
                    <a:lnTo>
                      <a:pt x="785" y="1208"/>
                    </a:lnTo>
                    <a:lnTo>
                      <a:pt x="783" y="1207"/>
                    </a:lnTo>
                    <a:lnTo>
                      <a:pt x="781" y="1205"/>
                    </a:lnTo>
                    <a:lnTo>
                      <a:pt x="781" y="1203"/>
                    </a:lnTo>
                    <a:lnTo>
                      <a:pt x="781" y="1201"/>
                    </a:lnTo>
                    <a:lnTo>
                      <a:pt x="781" y="1197"/>
                    </a:lnTo>
                    <a:lnTo>
                      <a:pt x="781" y="1193"/>
                    </a:lnTo>
                    <a:lnTo>
                      <a:pt x="769" y="1193"/>
                    </a:lnTo>
                    <a:lnTo>
                      <a:pt x="769" y="1182"/>
                    </a:lnTo>
                    <a:lnTo>
                      <a:pt x="758" y="1182"/>
                    </a:lnTo>
                    <a:lnTo>
                      <a:pt x="758" y="1174"/>
                    </a:lnTo>
                    <a:lnTo>
                      <a:pt x="758" y="1166"/>
                    </a:lnTo>
                    <a:lnTo>
                      <a:pt x="758" y="1160"/>
                    </a:lnTo>
                    <a:lnTo>
                      <a:pt x="758" y="1153"/>
                    </a:lnTo>
                    <a:lnTo>
                      <a:pt x="758" y="1145"/>
                    </a:lnTo>
                    <a:lnTo>
                      <a:pt x="758" y="1137"/>
                    </a:lnTo>
                    <a:lnTo>
                      <a:pt x="758" y="1132"/>
                    </a:lnTo>
                    <a:lnTo>
                      <a:pt x="758" y="1124"/>
                    </a:lnTo>
                    <a:lnTo>
                      <a:pt x="723" y="1101"/>
                    </a:lnTo>
                    <a:lnTo>
                      <a:pt x="723" y="1090"/>
                    </a:lnTo>
                    <a:lnTo>
                      <a:pt x="712" y="1090"/>
                    </a:lnTo>
                    <a:lnTo>
                      <a:pt x="712" y="1078"/>
                    </a:lnTo>
                    <a:lnTo>
                      <a:pt x="700" y="1078"/>
                    </a:lnTo>
                    <a:lnTo>
                      <a:pt x="677" y="1066"/>
                    </a:lnTo>
                    <a:lnTo>
                      <a:pt x="666" y="1055"/>
                    </a:lnTo>
                    <a:lnTo>
                      <a:pt x="654" y="1055"/>
                    </a:lnTo>
                    <a:lnTo>
                      <a:pt x="654" y="1043"/>
                    </a:lnTo>
                    <a:lnTo>
                      <a:pt x="643" y="1043"/>
                    </a:lnTo>
                    <a:lnTo>
                      <a:pt x="643" y="1032"/>
                    </a:lnTo>
                    <a:lnTo>
                      <a:pt x="631" y="1032"/>
                    </a:lnTo>
                    <a:lnTo>
                      <a:pt x="631" y="1026"/>
                    </a:lnTo>
                    <a:lnTo>
                      <a:pt x="631" y="1024"/>
                    </a:lnTo>
                    <a:lnTo>
                      <a:pt x="631" y="1020"/>
                    </a:lnTo>
                    <a:lnTo>
                      <a:pt x="629" y="1019"/>
                    </a:lnTo>
                    <a:lnTo>
                      <a:pt x="627" y="1017"/>
                    </a:lnTo>
                    <a:lnTo>
                      <a:pt x="624" y="1013"/>
                    </a:lnTo>
                    <a:lnTo>
                      <a:pt x="620" y="1009"/>
                    </a:lnTo>
                    <a:lnTo>
                      <a:pt x="620" y="1020"/>
                    </a:lnTo>
                    <a:lnTo>
                      <a:pt x="616" y="1020"/>
                    </a:lnTo>
                    <a:lnTo>
                      <a:pt x="614" y="1020"/>
                    </a:lnTo>
                    <a:lnTo>
                      <a:pt x="610" y="1020"/>
                    </a:lnTo>
                    <a:lnTo>
                      <a:pt x="608" y="1020"/>
                    </a:lnTo>
                    <a:lnTo>
                      <a:pt x="604" y="1020"/>
                    </a:lnTo>
                    <a:lnTo>
                      <a:pt x="602" y="1020"/>
                    </a:lnTo>
                    <a:lnTo>
                      <a:pt x="599" y="1020"/>
                    </a:lnTo>
                    <a:lnTo>
                      <a:pt x="597" y="1020"/>
                    </a:lnTo>
                    <a:lnTo>
                      <a:pt x="597" y="1015"/>
                    </a:lnTo>
                    <a:lnTo>
                      <a:pt x="597" y="1013"/>
                    </a:lnTo>
                    <a:lnTo>
                      <a:pt x="597" y="1009"/>
                    </a:lnTo>
                    <a:lnTo>
                      <a:pt x="599" y="1007"/>
                    </a:lnTo>
                    <a:lnTo>
                      <a:pt x="601" y="1005"/>
                    </a:lnTo>
                    <a:lnTo>
                      <a:pt x="604" y="1001"/>
                    </a:lnTo>
                    <a:lnTo>
                      <a:pt x="608" y="997"/>
                    </a:lnTo>
                    <a:lnTo>
                      <a:pt x="602" y="997"/>
                    </a:lnTo>
                    <a:lnTo>
                      <a:pt x="601" y="997"/>
                    </a:lnTo>
                    <a:lnTo>
                      <a:pt x="599" y="997"/>
                    </a:lnTo>
                    <a:lnTo>
                      <a:pt x="597" y="997"/>
                    </a:lnTo>
                    <a:lnTo>
                      <a:pt x="597" y="994"/>
                    </a:lnTo>
                    <a:lnTo>
                      <a:pt x="597" y="992"/>
                    </a:lnTo>
                    <a:lnTo>
                      <a:pt x="597" y="986"/>
                    </a:lnTo>
                    <a:lnTo>
                      <a:pt x="597" y="997"/>
                    </a:lnTo>
                    <a:lnTo>
                      <a:pt x="593" y="997"/>
                    </a:lnTo>
                    <a:lnTo>
                      <a:pt x="591" y="997"/>
                    </a:lnTo>
                    <a:lnTo>
                      <a:pt x="587" y="997"/>
                    </a:lnTo>
                    <a:lnTo>
                      <a:pt x="585" y="997"/>
                    </a:lnTo>
                    <a:lnTo>
                      <a:pt x="581" y="997"/>
                    </a:lnTo>
                    <a:lnTo>
                      <a:pt x="579" y="997"/>
                    </a:lnTo>
                    <a:lnTo>
                      <a:pt x="578" y="997"/>
                    </a:lnTo>
                    <a:lnTo>
                      <a:pt x="574" y="997"/>
                    </a:lnTo>
                    <a:lnTo>
                      <a:pt x="574" y="1001"/>
                    </a:lnTo>
                    <a:lnTo>
                      <a:pt x="574" y="1003"/>
                    </a:lnTo>
                    <a:lnTo>
                      <a:pt x="574" y="1007"/>
                    </a:lnTo>
                    <a:lnTo>
                      <a:pt x="574" y="1009"/>
                    </a:lnTo>
                    <a:lnTo>
                      <a:pt x="574" y="1013"/>
                    </a:lnTo>
                    <a:lnTo>
                      <a:pt x="574" y="1015"/>
                    </a:lnTo>
                    <a:lnTo>
                      <a:pt x="574" y="1019"/>
                    </a:lnTo>
                    <a:lnTo>
                      <a:pt x="574" y="1020"/>
                    </a:lnTo>
                    <a:lnTo>
                      <a:pt x="562" y="1020"/>
                    </a:lnTo>
                    <a:lnTo>
                      <a:pt x="568" y="1030"/>
                    </a:lnTo>
                    <a:lnTo>
                      <a:pt x="572" y="1038"/>
                    </a:lnTo>
                    <a:lnTo>
                      <a:pt x="578" y="1045"/>
                    </a:lnTo>
                    <a:lnTo>
                      <a:pt x="583" y="1051"/>
                    </a:lnTo>
                    <a:lnTo>
                      <a:pt x="589" y="1059"/>
                    </a:lnTo>
                    <a:lnTo>
                      <a:pt x="595" y="1065"/>
                    </a:lnTo>
                    <a:lnTo>
                      <a:pt x="601" y="1070"/>
                    </a:lnTo>
                    <a:lnTo>
                      <a:pt x="608" y="1078"/>
                    </a:lnTo>
                    <a:lnTo>
                      <a:pt x="608" y="1101"/>
                    </a:lnTo>
                    <a:lnTo>
                      <a:pt x="620" y="1113"/>
                    </a:lnTo>
                    <a:lnTo>
                      <a:pt x="631" y="1113"/>
                    </a:lnTo>
                    <a:lnTo>
                      <a:pt x="631" y="1124"/>
                    </a:lnTo>
                    <a:lnTo>
                      <a:pt x="635" y="1124"/>
                    </a:lnTo>
                    <a:lnTo>
                      <a:pt x="639" y="1124"/>
                    </a:lnTo>
                    <a:lnTo>
                      <a:pt x="645" y="1124"/>
                    </a:lnTo>
                    <a:lnTo>
                      <a:pt x="650" y="1124"/>
                    </a:lnTo>
                    <a:lnTo>
                      <a:pt x="652" y="1124"/>
                    </a:lnTo>
                    <a:lnTo>
                      <a:pt x="654" y="1124"/>
                    </a:lnTo>
                    <a:lnTo>
                      <a:pt x="650" y="1124"/>
                    </a:lnTo>
                    <a:lnTo>
                      <a:pt x="643" y="1124"/>
                    </a:lnTo>
                    <a:lnTo>
                      <a:pt x="643" y="1136"/>
                    </a:lnTo>
                    <a:lnTo>
                      <a:pt x="666" y="1136"/>
                    </a:lnTo>
                    <a:lnTo>
                      <a:pt x="666" y="1147"/>
                    </a:lnTo>
                    <a:lnTo>
                      <a:pt x="668" y="1147"/>
                    </a:lnTo>
                    <a:lnTo>
                      <a:pt x="672" y="1147"/>
                    </a:lnTo>
                    <a:lnTo>
                      <a:pt x="673" y="1147"/>
                    </a:lnTo>
                    <a:lnTo>
                      <a:pt x="677" y="1147"/>
                    </a:lnTo>
                    <a:lnTo>
                      <a:pt x="679" y="1147"/>
                    </a:lnTo>
                    <a:lnTo>
                      <a:pt x="683" y="1147"/>
                    </a:lnTo>
                    <a:lnTo>
                      <a:pt x="685" y="1147"/>
                    </a:lnTo>
                    <a:lnTo>
                      <a:pt x="689" y="1147"/>
                    </a:lnTo>
                    <a:lnTo>
                      <a:pt x="689" y="1159"/>
                    </a:lnTo>
                    <a:lnTo>
                      <a:pt x="700" y="1159"/>
                    </a:lnTo>
                    <a:lnTo>
                      <a:pt x="712" y="1182"/>
                    </a:lnTo>
                    <a:lnTo>
                      <a:pt x="700" y="1182"/>
                    </a:lnTo>
                    <a:lnTo>
                      <a:pt x="689" y="1182"/>
                    </a:lnTo>
                    <a:lnTo>
                      <a:pt x="689" y="1176"/>
                    </a:lnTo>
                    <a:lnTo>
                      <a:pt x="689" y="1174"/>
                    </a:lnTo>
                    <a:lnTo>
                      <a:pt x="689" y="1170"/>
                    </a:lnTo>
                    <a:lnTo>
                      <a:pt x="687" y="1170"/>
                    </a:lnTo>
                    <a:lnTo>
                      <a:pt x="685" y="1170"/>
                    </a:lnTo>
                    <a:lnTo>
                      <a:pt x="681" y="1170"/>
                    </a:lnTo>
                    <a:lnTo>
                      <a:pt x="677" y="1170"/>
                    </a:lnTo>
                    <a:lnTo>
                      <a:pt x="672" y="1170"/>
                    </a:lnTo>
                    <a:lnTo>
                      <a:pt x="668" y="1170"/>
                    </a:lnTo>
                    <a:lnTo>
                      <a:pt x="666" y="1170"/>
                    </a:lnTo>
                    <a:lnTo>
                      <a:pt x="664" y="1170"/>
                    </a:lnTo>
                    <a:lnTo>
                      <a:pt x="662" y="1172"/>
                    </a:lnTo>
                    <a:lnTo>
                      <a:pt x="660" y="1174"/>
                    </a:lnTo>
                    <a:lnTo>
                      <a:pt x="658" y="1178"/>
                    </a:lnTo>
                    <a:lnTo>
                      <a:pt x="654" y="1182"/>
                    </a:lnTo>
                    <a:lnTo>
                      <a:pt x="658" y="1185"/>
                    </a:lnTo>
                    <a:lnTo>
                      <a:pt x="662" y="1189"/>
                    </a:lnTo>
                    <a:lnTo>
                      <a:pt x="664" y="1193"/>
                    </a:lnTo>
                    <a:lnTo>
                      <a:pt x="666" y="1197"/>
                    </a:lnTo>
                    <a:lnTo>
                      <a:pt x="666" y="1201"/>
                    </a:lnTo>
                    <a:lnTo>
                      <a:pt x="666" y="1205"/>
                    </a:lnTo>
                    <a:lnTo>
                      <a:pt x="666" y="1210"/>
                    </a:lnTo>
                    <a:lnTo>
                      <a:pt x="666" y="1216"/>
                    </a:lnTo>
                    <a:lnTo>
                      <a:pt x="654" y="1216"/>
                    </a:lnTo>
                    <a:lnTo>
                      <a:pt x="654" y="1222"/>
                    </a:lnTo>
                    <a:lnTo>
                      <a:pt x="654" y="1228"/>
                    </a:lnTo>
                    <a:lnTo>
                      <a:pt x="656" y="1231"/>
                    </a:lnTo>
                    <a:lnTo>
                      <a:pt x="656" y="1235"/>
                    </a:lnTo>
                    <a:lnTo>
                      <a:pt x="654" y="1237"/>
                    </a:lnTo>
                    <a:lnTo>
                      <a:pt x="652" y="1237"/>
                    </a:lnTo>
                    <a:lnTo>
                      <a:pt x="649" y="1239"/>
                    </a:lnTo>
                    <a:lnTo>
                      <a:pt x="643" y="1239"/>
                    </a:lnTo>
                    <a:lnTo>
                      <a:pt x="631" y="1251"/>
                    </a:lnTo>
                    <a:lnTo>
                      <a:pt x="631" y="1245"/>
                    </a:lnTo>
                    <a:lnTo>
                      <a:pt x="631" y="1241"/>
                    </a:lnTo>
                    <a:lnTo>
                      <a:pt x="631" y="1239"/>
                    </a:lnTo>
                    <a:lnTo>
                      <a:pt x="633" y="1237"/>
                    </a:lnTo>
                    <a:lnTo>
                      <a:pt x="635" y="1237"/>
                    </a:lnTo>
                    <a:lnTo>
                      <a:pt x="637" y="1239"/>
                    </a:lnTo>
                    <a:lnTo>
                      <a:pt x="643" y="1239"/>
                    </a:lnTo>
                    <a:lnTo>
                      <a:pt x="643" y="1228"/>
                    </a:lnTo>
                    <a:lnTo>
                      <a:pt x="643" y="1216"/>
                    </a:lnTo>
                    <a:lnTo>
                      <a:pt x="643" y="1208"/>
                    </a:lnTo>
                    <a:lnTo>
                      <a:pt x="643" y="1201"/>
                    </a:lnTo>
                    <a:lnTo>
                      <a:pt x="643" y="1195"/>
                    </a:lnTo>
                    <a:lnTo>
                      <a:pt x="641" y="1189"/>
                    </a:lnTo>
                    <a:lnTo>
                      <a:pt x="639" y="1185"/>
                    </a:lnTo>
                    <a:lnTo>
                      <a:pt x="633" y="1184"/>
                    </a:lnTo>
                    <a:lnTo>
                      <a:pt x="627" y="1182"/>
                    </a:lnTo>
                    <a:lnTo>
                      <a:pt x="620" y="1182"/>
                    </a:lnTo>
                    <a:lnTo>
                      <a:pt x="620" y="1178"/>
                    </a:lnTo>
                    <a:lnTo>
                      <a:pt x="620" y="1176"/>
                    </a:lnTo>
                    <a:lnTo>
                      <a:pt x="620" y="1172"/>
                    </a:lnTo>
                    <a:lnTo>
                      <a:pt x="620" y="1170"/>
                    </a:lnTo>
                    <a:lnTo>
                      <a:pt x="620" y="1166"/>
                    </a:lnTo>
                    <a:lnTo>
                      <a:pt x="620" y="1164"/>
                    </a:lnTo>
                    <a:lnTo>
                      <a:pt x="620" y="1160"/>
                    </a:lnTo>
                    <a:lnTo>
                      <a:pt x="620" y="1159"/>
                    </a:lnTo>
                    <a:lnTo>
                      <a:pt x="597" y="1159"/>
                    </a:lnTo>
                    <a:lnTo>
                      <a:pt x="597" y="1153"/>
                    </a:lnTo>
                    <a:lnTo>
                      <a:pt x="595" y="1147"/>
                    </a:lnTo>
                    <a:lnTo>
                      <a:pt x="595" y="1143"/>
                    </a:lnTo>
                    <a:lnTo>
                      <a:pt x="593" y="1139"/>
                    </a:lnTo>
                    <a:lnTo>
                      <a:pt x="589" y="1137"/>
                    </a:lnTo>
                    <a:lnTo>
                      <a:pt x="585" y="1136"/>
                    </a:lnTo>
                    <a:lnTo>
                      <a:pt x="579" y="1136"/>
                    </a:lnTo>
                    <a:lnTo>
                      <a:pt x="574" y="1136"/>
                    </a:lnTo>
                    <a:lnTo>
                      <a:pt x="572" y="1132"/>
                    </a:lnTo>
                    <a:lnTo>
                      <a:pt x="568" y="1130"/>
                    </a:lnTo>
                    <a:lnTo>
                      <a:pt x="566" y="1126"/>
                    </a:lnTo>
                    <a:lnTo>
                      <a:pt x="562" y="1124"/>
                    </a:lnTo>
                    <a:lnTo>
                      <a:pt x="560" y="1120"/>
                    </a:lnTo>
                    <a:lnTo>
                      <a:pt x="556" y="1118"/>
                    </a:lnTo>
                    <a:lnTo>
                      <a:pt x="554" y="1114"/>
                    </a:lnTo>
                    <a:lnTo>
                      <a:pt x="551" y="1113"/>
                    </a:lnTo>
                    <a:lnTo>
                      <a:pt x="539" y="1113"/>
                    </a:lnTo>
                    <a:lnTo>
                      <a:pt x="539" y="1101"/>
                    </a:lnTo>
                    <a:lnTo>
                      <a:pt x="516" y="1078"/>
                    </a:lnTo>
                    <a:lnTo>
                      <a:pt x="505" y="1032"/>
                    </a:lnTo>
                    <a:lnTo>
                      <a:pt x="501" y="1032"/>
                    </a:lnTo>
                    <a:lnTo>
                      <a:pt x="497" y="1032"/>
                    </a:lnTo>
                    <a:lnTo>
                      <a:pt x="491" y="1032"/>
                    </a:lnTo>
                    <a:lnTo>
                      <a:pt x="487" y="1032"/>
                    </a:lnTo>
                    <a:lnTo>
                      <a:pt x="483" y="1032"/>
                    </a:lnTo>
                    <a:lnTo>
                      <a:pt x="480" y="1032"/>
                    </a:lnTo>
                    <a:lnTo>
                      <a:pt x="474" y="1032"/>
                    </a:lnTo>
                    <a:lnTo>
                      <a:pt x="470" y="1032"/>
                    </a:lnTo>
                    <a:lnTo>
                      <a:pt x="459" y="1043"/>
                    </a:lnTo>
                    <a:lnTo>
                      <a:pt x="447" y="1043"/>
                    </a:lnTo>
                    <a:lnTo>
                      <a:pt x="435" y="1055"/>
                    </a:lnTo>
                    <a:lnTo>
                      <a:pt x="432" y="1055"/>
                    </a:lnTo>
                    <a:lnTo>
                      <a:pt x="428" y="1055"/>
                    </a:lnTo>
                    <a:lnTo>
                      <a:pt x="426" y="1055"/>
                    </a:lnTo>
                    <a:lnTo>
                      <a:pt x="424" y="1055"/>
                    </a:lnTo>
                    <a:lnTo>
                      <a:pt x="424" y="1057"/>
                    </a:lnTo>
                    <a:lnTo>
                      <a:pt x="424" y="1059"/>
                    </a:lnTo>
                    <a:lnTo>
                      <a:pt x="424" y="1061"/>
                    </a:lnTo>
                    <a:lnTo>
                      <a:pt x="424" y="1066"/>
                    </a:lnTo>
                    <a:lnTo>
                      <a:pt x="420" y="1066"/>
                    </a:lnTo>
                    <a:lnTo>
                      <a:pt x="416" y="1066"/>
                    </a:lnTo>
                    <a:lnTo>
                      <a:pt x="414" y="1066"/>
                    </a:lnTo>
                    <a:lnTo>
                      <a:pt x="412" y="1066"/>
                    </a:lnTo>
                    <a:lnTo>
                      <a:pt x="412" y="1065"/>
                    </a:lnTo>
                    <a:lnTo>
                      <a:pt x="412" y="1063"/>
                    </a:lnTo>
                    <a:lnTo>
                      <a:pt x="412" y="1061"/>
                    </a:lnTo>
                    <a:lnTo>
                      <a:pt x="412" y="1055"/>
                    </a:lnTo>
                    <a:lnTo>
                      <a:pt x="409" y="1055"/>
                    </a:lnTo>
                    <a:lnTo>
                      <a:pt x="405" y="1055"/>
                    </a:lnTo>
                    <a:lnTo>
                      <a:pt x="403" y="1055"/>
                    </a:lnTo>
                    <a:lnTo>
                      <a:pt x="401" y="1053"/>
                    </a:lnTo>
                    <a:lnTo>
                      <a:pt x="399" y="1053"/>
                    </a:lnTo>
                    <a:lnTo>
                      <a:pt x="397" y="1051"/>
                    </a:lnTo>
                    <a:lnTo>
                      <a:pt x="393" y="1047"/>
                    </a:lnTo>
                    <a:lnTo>
                      <a:pt x="389" y="1043"/>
                    </a:lnTo>
                    <a:lnTo>
                      <a:pt x="388" y="1043"/>
                    </a:lnTo>
                    <a:lnTo>
                      <a:pt x="384" y="1043"/>
                    </a:lnTo>
                    <a:lnTo>
                      <a:pt x="382" y="1043"/>
                    </a:lnTo>
                    <a:lnTo>
                      <a:pt x="378" y="1043"/>
                    </a:lnTo>
                    <a:lnTo>
                      <a:pt x="376" y="1043"/>
                    </a:lnTo>
                    <a:lnTo>
                      <a:pt x="372" y="1043"/>
                    </a:lnTo>
                    <a:lnTo>
                      <a:pt x="370" y="1043"/>
                    </a:lnTo>
                    <a:lnTo>
                      <a:pt x="366" y="1043"/>
                    </a:lnTo>
                    <a:lnTo>
                      <a:pt x="366" y="1032"/>
                    </a:lnTo>
                    <a:lnTo>
                      <a:pt x="363" y="1036"/>
                    </a:lnTo>
                    <a:lnTo>
                      <a:pt x="361" y="1040"/>
                    </a:lnTo>
                    <a:lnTo>
                      <a:pt x="359" y="1042"/>
                    </a:lnTo>
                    <a:lnTo>
                      <a:pt x="357" y="1042"/>
                    </a:lnTo>
                    <a:lnTo>
                      <a:pt x="355" y="1043"/>
                    </a:lnTo>
                    <a:lnTo>
                      <a:pt x="353" y="1043"/>
                    </a:lnTo>
                    <a:lnTo>
                      <a:pt x="349" y="1043"/>
                    </a:lnTo>
                    <a:lnTo>
                      <a:pt x="345" y="1043"/>
                    </a:lnTo>
                    <a:lnTo>
                      <a:pt x="345" y="1047"/>
                    </a:lnTo>
                    <a:lnTo>
                      <a:pt x="345" y="1053"/>
                    </a:lnTo>
                    <a:lnTo>
                      <a:pt x="345" y="1057"/>
                    </a:lnTo>
                    <a:lnTo>
                      <a:pt x="345" y="1061"/>
                    </a:lnTo>
                    <a:lnTo>
                      <a:pt x="345" y="1065"/>
                    </a:lnTo>
                    <a:lnTo>
                      <a:pt x="345" y="1068"/>
                    </a:lnTo>
                    <a:lnTo>
                      <a:pt x="345" y="1074"/>
                    </a:lnTo>
                    <a:lnTo>
                      <a:pt x="345" y="1078"/>
                    </a:lnTo>
                    <a:lnTo>
                      <a:pt x="341" y="1080"/>
                    </a:lnTo>
                    <a:lnTo>
                      <a:pt x="340" y="1084"/>
                    </a:lnTo>
                    <a:lnTo>
                      <a:pt x="336" y="1086"/>
                    </a:lnTo>
                    <a:lnTo>
                      <a:pt x="334" y="1090"/>
                    </a:lnTo>
                    <a:lnTo>
                      <a:pt x="330" y="1091"/>
                    </a:lnTo>
                    <a:lnTo>
                      <a:pt x="328" y="1095"/>
                    </a:lnTo>
                    <a:lnTo>
                      <a:pt x="324" y="1097"/>
                    </a:lnTo>
                    <a:lnTo>
                      <a:pt x="322" y="1101"/>
                    </a:lnTo>
                    <a:lnTo>
                      <a:pt x="311" y="1101"/>
                    </a:lnTo>
                    <a:lnTo>
                      <a:pt x="303" y="1101"/>
                    </a:lnTo>
                    <a:lnTo>
                      <a:pt x="295" y="1101"/>
                    </a:lnTo>
                    <a:lnTo>
                      <a:pt x="290" y="1103"/>
                    </a:lnTo>
                    <a:lnTo>
                      <a:pt x="284" y="1107"/>
                    </a:lnTo>
                    <a:lnTo>
                      <a:pt x="278" y="1111"/>
                    </a:lnTo>
                    <a:lnTo>
                      <a:pt x="272" y="1116"/>
                    </a:lnTo>
                    <a:lnTo>
                      <a:pt x="265" y="1124"/>
                    </a:lnTo>
                    <a:lnTo>
                      <a:pt x="253" y="1124"/>
                    </a:lnTo>
                    <a:lnTo>
                      <a:pt x="253" y="1136"/>
                    </a:lnTo>
                    <a:lnTo>
                      <a:pt x="247" y="1141"/>
                    </a:lnTo>
                    <a:lnTo>
                      <a:pt x="244" y="1143"/>
                    </a:lnTo>
                    <a:lnTo>
                      <a:pt x="242" y="1147"/>
                    </a:lnTo>
                    <a:lnTo>
                      <a:pt x="242" y="1151"/>
                    </a:lnTo>
                    <a:lnTo>
                      <a:pt x="240" y="1153"/>
                    </a:lnTo>
                    <a:lnTo>
                      <a:pt x="242" y="1157"/>
                    </a:lnTo>
                    <a:lnTo>
                      <a:pt x="242" y="1162"/>
                    </a:lnTo>
                    <a:lnTo>
                      <a:pt x="242" y="1170"/>
                    </a:lnTo>
                    <a:lnTo>
                      <a:pt x="253" y="1170"/>
                    </a:lnTo>
                    <a:lnTo>
                      <a:pt x="247" y="1174"/>
                    </a:lnTo>
                    <a:lnTo>
                      <a:pt x="244" y="1178"/>
                    </a:lnTo>
                    <a:lnTo>
                      <a:pt x="240" y="1182"/>
                    </a:lnTo>
                    <a:lnTo>
                      <a:pt x="236" y="1185"/>
                    </a:lnTo>
                    <a:lnTo>
                      <a:pt x="234" y="1189"/>
                    </a:lnTo>
                    <a:lnTo>
                      <a:pt x="232" y="1193"/>
                    </a:lnTo>
                    <a:lnTo>
                      <a:pt x="230" y="1199"/>
                    </a:lnTo>
                    <a:lnTo>
                      <a:pt x="230" y="1205"/>
                    </a:lnTo>
                    <a:lnTo>
                      <a:pt x="219" y="1205"/>
                    </a:lnTo>
                    <a:lnTo>
                      <a:pt x="213" y="1208"/>
                    </a:lnTo>
                    <a:lnTo>
                      <a:pt x="209" y="1212"/>
                    </a:lnTo>
                    <a:lnTo>
                      <a:pt x="205" y="1214"/>
                    </a:lnTo>
                    <a:lnTo>
                      <a:pt x="203" y="1214"/>
                    </a:lnTo>
                    <a:lnTo>
                      <a:pt x="199" y="1216"/>
                    </a:lnTo>
                    <a:lnTo>
                      <a:pt x="196" y="1216"/>
                    </a:lnTo>
                    <a:lnTo>
                      <a:pt x="190" y="1216"/>
                    </a:lnTo>
                    <a:lnTo>
                      <a:pt x="184" y="1216"/>
                    </a:lnTo>
                    <a:lnTo>
                      <a:pt x="184" y="1228"/>
                    </a:lnTo>
                    <a:lnTo>
                      <a:pt x="176" y="1228"/>
                    </a:lnTo>
                    <a:lnTo>
                      <a:pt x="171" y="1228"/>
                    </a:lnTo>
                    <a:lnTo>
                      <a:pt x="165" y="1228"/>
                    </a:lnTo>
                    <a:lnTo>
                      <a:pt x="159" y="1228"/>
                    </a:lnTo>
                    <a:lnTo>
                      <a:pt x="153" y="1226"/>
                    </a:lnTo>
                    <a:lnTo>
                      <a:pt x="150" y="1224"/>
                    </a:lnTo>
                    <a:lnTo>
                      <a:pt x="144" y="1220"/>
                    </a:lnTo>
                    <a:lnTo>
                      <a:pt x="138" y="1216"/>
                    </a:lnTo>
                    <a:lnTo>
                      <a:pt x="132" y="1220"/>
                    </a:lnTo>
                    <a:lnTo>
                      <a:pt x="125" y="1224"/>
                    </a:lnTo>
                    <a:lnTo>
                      <a:pt x="119" y="1226"/>
                    </a:lnTo>
                    <a:lnTo>
                      <a:pt x="111" y="1228"/>
                    </a:lnTo>
                    <a:lnTo>
                      <a:pt x="103" y="1228"/>
                    </a:lnTo>
                    <a:lnTo>
                      <a:pt x="96" y="1228"/>
                    </a:lnTo>
                    <a:lnTo>
                      <a:pt x="88" y="1228"/>
                    </a:lnTo>
                    <a:lnTo>
                      <a:pt x="80" y="1228"/>
                    </a:lnTo>
                    <a:lnTo>
                      <a:pt x="69" y="1216"/>
                    </a:lnTo>
                    <a:lnTo>
                      <a:pt x="69" y="1205"/>
                    </a:lnTo>
                    <a:lnTo>
                      <a:pt x="61" y="1197"/>
                    </a:lnTo>
                    <a:lnTo>
                      <a:pt x="55" y="1189"/>
                    </a:lnTo>
                    <a:lnTo>
                      <a:pt x="52" y="1185"/>
                    </a:lnTo>
                    <a:lnTo>
                      <a:pt x="48" y="1184"/>
                    </a:lnTo>
                    <a:lnTo>
                      <a:pt x="44" y="1182"/>
                    </a:lnTo>
                    <a:lnTo>
                      <a:pt x="40" y="1182"/>
                    </a:lnTo>
                    <a:lnTo>
                      <a:pt x="32" y="1182"/>
                    </a:lnTo>
                    <a:lnTo>
                      <a:pt x="23" y="1182"/>
                    </a:lnTo>
                    <a:lnTo>
                      <a:pt x="0" y="1182"/>
                    </a:lnTo>
                    <a:lnTo>
                      <a:pt x="11" y="1182"/>
                    </a:lnTo>
                    <a:lnTo>
                      <a:pt x="11" y="1170"/>
                    </a:lnTo>
                    <a:lnTo>
                      <a:pt x="17" y="1164"/>
                    </a:lnTo>
                    <a:lnTo>
                      <a:pt x="21" y="1159"/>
                    </a:lnTo>
                    <a:lnTo>
                      <a:pt x="23" y="1153"/>
                    </a:lnTo>
                    <a:lnTo>
                      <a:pt x="23" y="1149"/>
                    </a:lnTo>
                    <a:lnTo>
                      <a:pt x="25" y="1143"/>
                    </a:lnTo>
                    <a:lnTo>
                      <a:pt x="23" y="1137"/>
                    </a:lnTo>
                    <a:lnTo>
                      <a:pt x="23" y="1132"/>
                    </a:lnTo>
                    <a:lnTo>
                      <a:pt x="23" y="1124"/>
                    </a:lnTo>
                    <a:lnTo>
                      <a:pt x="23" y="1136"/>
                    </a:lnTo>
                    <a:lnTo>
                      <a:pt x="17" y="1136"/>
                    </a:lnTo>
                    <a:lnTo>
                      <a:pt x="13" y="1136"/>
                    </a:lnTo>
                    <a:lnTo>
                      <a:pt x="11" y="1134"/>
                    </a:lnTo>
                    <a:lnTo>
                      <a:pt x="9" y="1132"/>
                    </a:lnTo>
                    <a:lnTo>
                      <a:pt x="9" y="1130"/>
                    </a:lnTo>
                    <a:lnTo>
                      <a:pt x="11" y="1126"/>
                    </a:lnTo>
                    <a:lnTo>
                      <a:pt x="11" y="1120"/>
                    </a:lnTo>
                    <a:lnTo>
                      <a:pt x="11" y="1113"/>
                    </a:lnTo>
                    <a:lnTo>
                      <a:pt x="11" y="1101"/>
                    </a:lnTo>
                    <a:lnTo>
                      <a:pt x="19" y="1093"/>
                    </a:lnTo>
                    <a:lnTo>
                      <a:pt x="27" y="1088"/>
                    </a:lnTo>
                    <a:lnTo>
                      <a:pt x="32" y="1082"/>
                    </a:lnTo>
                    <a:lnTo>
                      <a:pt x="36" y="1076"/>
                    </a:lnTo>
                    <a:lnTo>
                      <a:pt x="40" y="1070"/>
                    </a:lnTo>
                    <a:lnTo>
                      <a:pt x="44" y="1063"/>
                    </a:lnTo>
                    <a:lnTo>
                      <a:pt x="46" y="1055"/>
                    </a:lnTo>
                    <a:lnTo>
                      <a:pt x="46" y="1043"/>
                    </a:lnTo>
                    <a:lnTo>
                      <a:pt x="52" y="1034"/>
                    </a:lnTo>
                    <a:lnTo>
                      <a:pt x="54" y="1024"/>
                    </a:lnTo>
                    <a:lnTo>
                      <a:pt x="55" y="1017"/>
                    </a:lnTo>
                    <a:lnTo>
                      <a:pt x="57" y="1009"/>
                    </a:lnTo>
                    <a:lnTo>
                      <a:pt x="57" y="1003"/>
                    </a:lnTo>
                    <a:lnTo>
                      <a:pt x="57" y="994"/>
                    </a:lnTo>
                    <a:lnTo>
                      <a:pt x="57" y="986"/>
                    </a:lnTo>
                    <a:lnTo>
                      <a:pt x="57" y="974"/>
                    </a:lnTo>
                    <a:lnTo>
                      <a:pt x="103" y="974"/>
                    </a:lnTo>
                    <a:lnTo>
                      <a:pt x="115" y="986"/>
                    </a:lnTo>
                    <a:lnTo>
                      <a:pt x="138" y="986"/>
                    </a:lnTo>
                    <a:lnTo>
                      <a:pt x="150" y="997"/>
                    </a:lnTo>
                    <a:lnTo>
                      <a:pt x="155" y="997"/>
                    </a:lnTo>
                    <a:lnTo>
                      <a:pt x="161" y="999"/>
                    </a:lnTo>
                    <a:lnTo>
                      <a:pt x="167" y="1001"/>
                    </a:lnTo>
                    <a:lnTo>
                      <a:pt x="173" y="1003"/>
                    </a:lnTo>
                    <a:lnTo>
                      <a:pt x="178" y="1005"/>
                    </a:lnTo>
                    <a:lnTo>
                      <a:pt x="182" y="1007"/>
                    </a:lnTo>
                    <a:lnTo>
                      <a:pt x="188" y="1009"/>
                    </a:lnTo>
                    <a:lnTo>
                      <a:pt x="196" y="1009"/>
                    </a:lnTo>
                    <a:lnTo>
                      <a:pt x="207" y="1020"/>
                    </a:lnTo>
                    <a:lnTo>
                      <a:pt x="230" y="1020"/>
                    </a:lnTo>
                    <a:lnTo>
                      <a:pt x="240" y="1011"/>
                    </a:lnTo>
                    <a:lnTo>
                      <a:pt x="247" y="999"/>
                    </a:lnTo>
                    <a:lnTo>
                      <a:pt x="253" y="990"/>
                    </a:lnTo>
                    <a:lnTo>
                      <a:pt x="257" y="978"/>
                    </a:lnTo>
                    <a:lnTo>
                      <a:pt x="261" y="967"/>
                    </a:lnTo>
                    <a:lnTo>
                      <a:pt x="263" y="955"/>
                    </a:lnTo>
                    <a:lnTo>
                      <a:pt x="265" y="942"/>
                    </a:lnTo>
                    <a:lnTo>
                      <a:pt x="265" y="928"/>
                    </a:lnTo>
                    <a:lnTo>
                      <a:pt x="259" y="923"/>
                    </a:lnTo>
                    <a:lnTo>
                      <a:pt x="255" y="919"/>
                    </a:lnTo>
                    <a:lnTo>
                      <a:pt x="253" y="913"/>
                    </a:lnTo>
                    <a:lnTo>
                      <a:pt x="253" y="907"/>
                    </a:lnTo>
                    <a:lnTo>
                      <a:pt x="251" y="901"/>
                    </a:lnTo>
                    <a:lnTo>
                      <a:pt x="253" y="896"/>
                    </a:lnTo>
                    <a:lnTo>
                      <a:pt x="253" y="890"/>
                    </a:lnTo>
                    <a:lnTo>
                      <a:pt x="253" y="882"/>
                    </a:lnTo>
                    <a:lnTo>
                      <a:pt x="247" y="882"/>
                    </a:lnTo>
                    <a:lnTo>
                      <a:pt x="242" y="880"/>
                    </a:lnTo>
                    <a:lnTo>
                      <a:pt x="238" y="878"/>
                    </a:lnTo>
                    <a:lnTo>
                      <a:pt x="234" y="877"/>
                    </a:lnTo>
                    <a:lnTo>
                      <a:pt x="230" y="873"/>
                    </a:lnTo>
                    <a:lnTo>
                      <a:pt x="226" y="869"/>
                    </a:lnTo>
                    <a:lnTo>
                      <a:pt x="222" y="865"/>
                    </a:lnTo>
                    <a:lnTo>
                      <a:pt x="219" y="859"/>
                    </a:lnTo>
                    <a:lnTo>
                      <a:pt x="207" y="848"/>
                    </a:lnTo>
                    <a:lnTo>
                      <a:pt x="196" y="848"/>
                    </a:lnTo>
                    <a:lnTo>
                      <a:pt x="207" y="848"/>
                    </a:lnTo>
                    <a:lnTo>
                      <a:pt x="207" y="842"/>
                    </a:lnTo>
                    <a:lnTo>
                      <a:pt x="207" y="838"/>
                    </a:lnTo>
                    <a:lnTo>
                      <a:pt x="209" y="836"/>
                    </a:lnTo>
                    <a:lnTo>
                      <a:pt x="213" y="836"/>
                    </a:lnTo>
                    <a:lnTo>
                      <a:pt x="217" y="836"/>
                    </a:lnTo>
                    <a:lnTo>
                      <a:pt x="222" y="836"/>
                    </a:lnTo>
                    <a:lnTo>
                      <a:pt x="230" y="836"/>
                    </a:lnTo>
                    <a:lnTo>
                      <a:pt x="253" y="848"/>
                    </a:lnTo>
                    <a:lnTo>
                      <a:pt x="257" y="848"/>
                    </a:lnTo>
                    <a:lnTo>
                      <a:pt x="261" y="848"/>
                    </a:lnTo>
                    <a:lnTo>
                      <a:pt x="265" y="848"/>
                    </a:lnTo>
                    <a:lnTo>
                      <a:pt x="270" y="848"/>
                    </a:lnTo>
                    <a:lnTo>
                      <a:pt x="274" y="848"/>
                    </a:lnTo>
                    <a:lnTo>
                      <a:pt x="278" y="848"/>
                    </a:lnTo>
                    <a:lnTo>
                      <a:pt x="282" y="848"/>
                    </a:lnTo>
                    <a:lnTo>
                      <a:pt x="288" y="848"/>
                    </a:lnTo>
                    <a:lnTo>
                      <a:pt x="276" y="848"/>
                    </a:lnTo>
                    <a:lnTo>
                      <a:pt x="276" y="815"/>
                    </a:lnTo>
                    <a:lnTo>
                      <a:pt x="288" y="827"/>
                    </a:lnTo>
                    <a:lnTo>
                      <a:pt x="292" y="831"/>
                    </a:lnTo>
                    <a:lnTo>
                      <a:pt x="295" y="834"/>
                    </a:lnTo>
                    <a:lnTo>
                      <a:pt x="299" y="836"/>
                    </a:lnTo>
                    <a:lnTo>
                      <a:pt x="303" y="836"/>
                    </a:lnTo>
                    <a:lnTo>
                      <a:pt x="307" y="838"/>
                    </a:lnTo>
                    <a:lnTo>
                      <a:pt x="311" y="838"/>
                    </a:lnTo>
                    <a:lnTo>
                      <a:pt x="315" y="838"/>
                    </a:lnTo>
                    <a:lnTo>
                      <a:pt x="322" y="836"/>
                    </a:lnTo>
                    <a:lnTo>
                      <a:pt x="334" y="827"/>
                    </a:lnTo>
                    <a:lnTo>
                      <a:pt x="338" y="827"/>
                    </a:lnTo>
                    <a:lnTo>
                      <a:pt x="341" y="827"/>
                    </a:lnTo>
                    <a:lnTo>
                      <a:pt x="343" y="827"/>
                    </a:lnTo>
                    <a:lnTo>
                      <a:pt x="343" y="825"/>
                    </a:lnTo>
                    <a:lnTo>
                      <a:pt x="345" y="825"/>
                    </a:lnTo>
                    <a:lnTo>
                      <a:pt x="345" y="823"/>
                    </a:lnTo>
                    <a:lnTo>
                      <a:pt x="345" y="819"/>
                    </a:lnTo>
                    <a:lnTo>
                      <a:pt x="345" y="815"/>
                    </a:lnTo>
                    <a:lnTo>
                      <a:pt x="355" y="781"/>
                    </a:lnTo>
                    <a:lnTo>
                      <a:pt x="366" y="781"/>
                    </a:lnTo>
                    <a:lnTo>
                      <a:pt x="366" y="769"/>
                    </a:lnTo>
                    <a:lnTo>
                      <a:pt x="378" y="735"/>
                    </a:lnTo>
                    <a:lnTo>
                      <a:pt x="374" y="729"/>
                    </a:lnTo>
                    <a:lnTo>
                      <a:pt x="370" y="725"/>
                    </a:lnTo>
                    <a:lnTo>
                      <a:pt x="366" y="723"/>
                    </a:lnTo>
                    <a:lnTo>
                      <a:pt x="363" y="723"/>
                    </a:lnTo>
                    <a:lnTo>
                      <a:pt x="361" y="721"/>
                    </a:lnTo>
                    <a:lnTo>
                      <a:pt x="357" y="723"/>
                    </a:lnTo>
                    <a:lnTo>
                      <a:pt x="351" y="723"/>
                    </a:lnTo>
                    <a:lnTo>
                      <a:pt x="345" y="723"/>
                    </a:lnTo>
                    <a:lnTo>
                      <a:pt x="345" y="712"/>
                    </a:lnTo>
                    <a:lnTo>
                      <a:pt x="351" y="712"/>
                    </a:lnTo>
                    <a:lnTo>
                      <a:pt x="355" y="712"/>
                    </a:lnTo>
                    <a:lnTo>
                      <a:pt x="357" y="710"/>
                    </a:lnTo>
                    <a:lnTo>
                      <a:pt x="357" y="708"/>
                    </a:lnTo>
                    <a:lnTo>
                      <a:pt x="357" y="706"/>
                    </a:lnTo>
                    <a:lnTo>
                      <a:pt x="357" y="702"/>
                    </a:lnTo>
                    <a:lnTo>
                      <a:pt x="357" y="696"/>
                    </a:lnTo>
                    <a:lnTo>
                      <a:pt x="355" y="689"/>
                    </a:lnTo>
                    <a:lnTo>
                      <a:pt x="345" y="677"/>
                    </a:lnTo>
                    <a:lnTo>
                      <a:pt x="345" y="666"/>
                    </a:lnTo>
                    <a:lnTo>
                      <a:pt x="334" y="654"/>
                    </a:lnTo>
                    <a:lnTo>
                      <a:pt x="334" y="608"/>
                    </a:lnTo>
                    <a:lnTo>
                      <a:pt x="322" y="596"/>
                    </a:lnTo>
                    <a:lnTo>
                      <a:pt x="322" y="585"/>
                    </a:lnTo>
                    <a:lnTo>
                      <a:pt x="334" y="573"/>
                    </a:lnTo>
                    <a:lnTo>
                      <a:pt x="345" y="573"/>
                    </a:lnTo>
                    <a:lnTo>
                      <a:pt x="345" y="562"/>
                    </a:lnTo>
                    <a:lnTo>
                      <a:pt x="355" y="550"/>
                    </a:lnTo>
                    <a:lnTo>
                      <a:pt x="345" y="550"/>
                    </a:lnTo>
                    <a:lnTo>
                      <a:pt x="340" y="547"/>
                    </a:lnTo>
                    <a:lnTo>
                      <a:pt x="336" y="543"/>
                    </a:lnTo>
                    <a:lnTo>
                      <a:pt x="332" y="541"/>
                    </a:lnTo>
                    <a:lnTo>
                      <a:pt x="328" y="539"/>
                    </a:lnTo>
                    <a:lnTo>
                      <a:pt x="324" y="539"/>
                    </a:lnTo>
                    <a:lnTo>
                      <a:pt x="320" y="539"/>
                    </a:lnTo>
                    <a:lnTo>
                      <a:pt x="316" y="539"/>
                    </a:lnTo>
                    <a:lnTo>
                      <a:pt x="311" y="539"/>
                    </a:lnTo>
                    <a:lnTo>
                      <a:pt x="322" y="527"/>
                    </a:lnTo>
                    <a:lnTo>
                      <a:pt x="345" y="527"/>
                    </a:lnTo>
                    <a:lnTo>
                      <a:pt x="345" y="516"/>
                    </a:lnTo>
                    <a:lnTo>
                      <a:pt x="334" y="504"/>
                    </a:lnTo>
                    <a:lnTo>
                      <a:pt x="311" y="504"/>
                    </a:lnTo>
                    <a:close/>
                  </a:path>
                </a:pathLst>
              </a:custGeom>
              <a:solidFill>
                <a:srgbClr val="C0C0C0"/>
              </a:solidFill>
              <a:ln w="9525">
                <a:noFill/>
                <a:round/>
                <a:headEnd/>
                <a:tailEnd/>
              </a:ln>
            </p:spPr>
            <p:txBody>
              <a:bodyPr/>
              <a:lstStyle/>
              <a:p>
                <a:pPr algn="l"/>
                <a:endParaRPr lang="en-US" sz="2000"/>
              </a:p>
            </p:txBody>
          </p:sp>
          <p:sp>
            <p:nvSpPr>
              <p:cNvPr id="898057" name="Freeform 9"/>
              <p:cNvSpPr>
                <a:spLocks/>
              </p:cNvSpPr>
              <p:nvPr/>
            </p:nvSpPr>
            <p:spPr bwMode="auto">
              <a:xfrm>
                <a:off x="371" y="1466"/>
                <a:ext cx="127" cy="116"/>
              </a:xfrm>
              <a:custGeom>
                <a:avLst/>
                <a:gdLst>
                  <a:gd name="T0" fmla="*/ 112 w 127"/>
                  <a:gd name="T1" fmla="*/ 12 h 116"/>
                  <a:gd name="T2" fmla="*/ 123 w 127"/>
                  <a:gd name="T3" fmla="*/ 18 h 116"/>
                  <a:gd name="T4" fmla="*/ 127 w 127"/>
                  <a:gd name="T5" fmla="*/ 27 h 116"/>
                  <a:gd name="T6" fmla="*/ 127 w 127"/>
                  <a:gd name="T7" fmla="*/ 39 h 116"/>
                  <a:gd name="T8" fmla="*/ 121 w 127"/>
                  <a:gd name="T9" fmla="*/ 46 h 116"/>
                  <a:gd name="T10" fmla="*/ 116 w 127"/>
                  <a:gd name="T11" fmla="*/ 46 h 116"/>
                  <a:gd name="T12" fmla="*/ 112 w 127"/>
                  <a:gd name="T13" fmla="*/ 48 h 116"/>
                  <a:gd name="T14" fmla="*/ 108 w 127"/>
                  <a:gd name="T15" fmla="*/ 54 h 116"/>
                  <a:gd name="T16" fmla="*/ 104 w 127"/>
                  <a:gd name="T17" fmla="*/ 68 h 116"/>
                  <a:gd name="T18" fmla="*/ 102 w 127"/>
                  <a:gd name="T19" fmla="*/ 83 h 116"/>
                  <a:gd name="T20" fmla="*/ 96 w 127"/>
                  <a:gd name="T21" fmla="*/ 94 h 116"/>
                  <a:gd name="T22" fmla="*/ 87 w 127"/>
                  <a:gd name="T23" fmla="*/ 108 h 116"/>
                  <a:gd name="T24" fmla="*/ 81 w 127"/>
                  <a:gd name="T25" fmla="*/ 104 h 116"/>
                  <a:gd name="T26" fmla="*/ 35 w 127"/>
                  <a:gd name="T27" fmla="*/ 116 h 116"/>
                  <a:gd name="T28" fmla="*/ 12 w 127"/>
                  <a:gd name="T29" fmla="*/ 110 h 116"/>
                  <a:gd name="T30" fmla="*/ 12 w 127"/>
                  <a:gd name="T31" fmla="*/ 104 h 116"/>
                  <a:gd name="T32" fmla="*/ 10 w 127"/>
                  <a:gd name="T33" fmla="*/ 104 h 116"/>
                  <a:gd name="T34" fmla="*/ 6 w 127"/>
                  <a:gd name="T35" fmla="*/ 104 h 116"/>
                  <a:gd name="T36" fmla="*/ 0 w 127"/>
                  <a:gd name="T37" fmla="*/ 81 h 116"/>
                  <a:gd name="T38" fmla="*/ 8 w 127"/>
                  <a:gd name="T39" fmla="*/ 81 h 116"/>
                  <a:gd name="T40" fmla="*/ 18 w 127"/>
                  <a:gd name="T41" fmla="*/ 81 h 116"/>
                  <a:gd name="T42" fmla="*/ 25 w 127"/>
                  <a:gd name="T43" fmla="*/ 81 h 116"/>
                  <a:gd name="T44" fmla="*/ 35 w 127"/>
                  <a:gd name="T45" fmla="*/ 81 h 116"/>
                  <a:gd name="T46" fmla="*/ 43 w 127"/>
                  <a:gd name="T47" fmla="*/ 73 h 116"/>
                  <a:gd name="T48" fmla="*/ 47 w 127"/>
                  <a:gd name="T49" fmla="*/ 70 h 116"/>
                  <a:gd name="T50" fmla="*/ 45 w 127"/>
                  <a:gd name="T51" fmla="*/ 70 h 116"/>
                  <a:gd name="T52" fmla="*/ 35 w 127"/>
                  <a:gd name="T53" fmla="*/ 70 h 116"/>
                  <a:gd name="T54" fmla="*/ 24 w 127"/>
                  <a:gd name="T55" fmla="*/ 35 h 116"/>
                  <a:gd name="T56" fmla="*/ 35 w 127"/>
                  <a:gd name="T57" fmla="*/ 23 h 116"/>
                  <a:gd name="T58" fmla="*/ 47 w 127"/>
                  <a:gd name="T59" fmla="*/ 23 h 116"/>
                  <a:gd name="T60" fmla="*/ 54 w 127"/>
                  <a:gd name="T61" fmla="*/ 23 h 116"/>
                  <a:gd name="T62" fmla="*/ 60 w 127"/>
                  <a:gd name="T63" fmla="*/ 27 h 116"/>
                  <a:gd name="T64" fmla="*/ 70 w 127"/>
                  <a:gd name="T65" fmla="*/ 35 h 116"/>
                  <a:gd name="T66" fmla="*/ 70 w 127"/>
                  <a:gd name="T67" fmla="*/ 16 h 116"/>
                  <a:gd name="T68" fmla="*/ 75 w 127"/>
                  <a:gd name="T69" fmla="*/ 4 h 116"/>
                  <a:gd name="T70" fmla="*/ 83 w 127"/>
                  <a:gd name="T71" fmla="*/ 0 h 116"/>
                  <a:gd name="T72" fmla="*/ 96 w 127"/>
                  <a:gd name="T73" fmla="*/ 0 h 116"/>
                  <a:gd name="T74" fmla="*/ 104 w 127"/>
                  <a:gd name="T75" fmla="*/ 12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6"/>
                  <a:gd name="T116" fmla="*/ 127 w 127"/>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6">
                    <a:moveTo>
                      <a:pt x="104" y="12"/>
                    </a:moveTo>
                    <a:lnTo>
                      <a:pt x="112" y="12"/>
                    </a:lnTo>
                    <a:lnTo>
                      <a:pt x="118" y="14"/>
                    </a:lnTo>
                    <a:lnTo>
                      <a:pt x="123" y="18"/>
                    </a:lnTo>
                    <a:lnTo>
                      <a:pt x="125" y="22"/>
                    </a:lnTo>
                    <a:lnTo>
                      <a:pt x="127" y="27"/>
                    </a:lnTo>
                    <a:lnTo>
                      <a:pt x="127" y="33"/>
                    </a:lnTo>
                    <a:lnTo>
                      <a:pt x="127" y="39"/>
                    </a:lnTo>
                    <a:lnTo>
                      <a:pt x="127" y="46"/>
                    </a:lnTo>
                    <a:lnTo>
                      <a:pt x="121" y="46"/>
                    </a:lnTo>
                    <a:lnTo>
                      <a:pt x="118" y="46"/>
                    </a:lnTo>
                    <a:lnTo>
                      <a:pt x="116" y="46"/>
                    </a:lnTo>
                    <a:lnTo>
                      <a:pt x="114" y="46"/>
                    </a:lnTo>
                    <a:lnTo>
                      <a:pt x="112" y="48"/>
                    </a:lnTo>
                    <a:lnTo>
                      <a:pt x="110" y="50"/>
                    </a:lnTo>
                    <a:lnTo>
                      <a:pt x="108" y="54"/>
                    </a:lnTo>
                    <a:lnTo>
                      <a:pt x="104" y="58"/>
                    </a:lnTo>
                    <a:lnTo>
                      <a:pt x="104" y="68"/>
                    </a:lnTo>
                    <a:lnTo>
                      <a:pt x="102" y="75"/>
                    </a:lnTo>
                    <a:lnTo>
                      <a:pt x="102" y="83"/>
                    </a:lnTo>
                    <a:lnTo>
                      <a:pt x="100" y="89"/>
                    </a:lnTo>
                    <a:lnTo>
                      <a:pt x="96" y="94"/>
                    </a:lnTo>
                    <a:lnTo>
                      <a:pt x="93" y="102"/>
                    </a:lnTo>
                    <a:lnTo>
                      <a:pt x="87" y="108"/>
                    </a:lnTo>
                    <a:lnTo>
                      <a:pt x="81" y="116"/>
                    </a:lnTo>
                    <a:lnTo>
                      <a:pt x="81" y="104"/>
                    </a:lnTo>
                    <a:lnTo>
                      <a:pt x="70" y="104"/>
                    </a:lnTo>
                    <a:lnTo>
                      <a:pt x="35" y="116"/>
                    </a:lnTo>
                    <a:lnTo>
                      <a:pt x="12" y="116"/>
                    </a:lnTo>
                    <a:lnTo>
                      <a:pt x="12" y="110"/>
                    </a:lnTo>
                    <a:lnTo>
                      <a:pt x="12" y="108"/>
                    </a:lnTo>
                    <a:lnTo>
                      <a:pt x="12" y="104"/>
                    </a:lnTo>
                    <a:lnTo>
                      <a:pt x="10" y="104"/>
                    </a:lnTo>
                    <a:lnTo>
                      <a:pt x="8" y="104"/>
                    </a:lnTo>
                    <a:lnTo>
                      <a:pt x="6" y="104"/>
                    </a:lnTo>
                    <a:lnTo>
                      <a:pt x="0" y="104"/>
                    </a:lnTo>
                    <a:lnTo>
                      <a:pt x="0" y="81"/>
                    </a:lnTo>
                    <a:lnTo>
                      <a:pt x="4" y="81"/>
                    </a:lnTo>
                    <a:lnTo>
                      <a:pt x="8" y="81"/>
                    </a:lnTo>
                    <a:lnTo>
                      <a:pt x="14" y="81"/>
                    </a:lnTo>
                    <a:lnTo>
                      <a:pt x="18" y="81"/>
                    </a:lnTo>
                    <a:lnTo>
                      <a:pt x="22" y="81"/>
                    </a:lnTo>
                    <a:lnTo>
                      <a:pt x="25" y="81"/>
                    </a:lnTo>
                    <a:lnTo>
                      <a:pt x="31" y="81"/>
                    </a:lnTo>
                    <a:lnTo>
                      <a:pt x="35" y="81"/>
                    </a:lnTo>
                    <a:lnTo>
                      <a:pt x="39" y="77"/>
                    </a:lnTo>
                    <a:lnTo>
                      <a:pt x="43" y="73"/>
                    </a:lnTo>
                    <a:lnTo>
                      <a:pt x="45" y="71"/>
                    </a:lnTo>
                    <a:lnTo>
                      <a:pt x="47" y="70"/>
                    </a:lnTo>
                    <a:lnTo>
                      <a:pt x="45" y="70"/>
                    </a:lnTo>
                    <a:lnTo>
                      <a:pt x="41" y="70"/>
                    </a:lnTo>
                    <a:lnTo>
                      <a:pt x="35" y="70"/>
                    </a:lnTo>
                    <a:lnTo>
                      <a:pt x="35" y="58"/>
                    </a:lnTo>
                    <a:lnTo>
                      <a:pt x="24" y="35"/>
                    </a:lnTo>
                    <a:lnTo>
                      <a:pt x="35" y="35"/>
                    </a:lnTo>
                    <a:lnTo>
                      <a:pt x="35" y="23"/>
                    </a:lnTo>
                    <a:lnTo>
                      <a:pt x="43" y="23"/>
                    </a:lnTo>
                    <a:lnTo>
                      <a:pt x="47" y="23"/>
                    </a:lnTo>
                    <a:lnTo>
                      <a:pt x="52" y="23"/>
                    </a:lnTo>
                    <a:lnTo>
                      <a:pt x="54" y="23"/>
                    </a:lnTo>
                    <a:lnTo>
                      <a:pt x="58" y="23"/>
                    </a:lnTo>
                    <a:lnTo>
                      <a:pt x="60" y="27"/>
                    </a:lnTo>
                    <a:lnTo>
                      <a:pt x="64" y="29"/>
                    </a:lnTo>
                    <a:lnTo>
                      <a:pt x="70" y="35"/>
                    </a:lnTo>
                    <a:lnTo>
                      <a:pt x="70" y="23"/>
                    </a:lnTo>
                    <a:lnTo>
                      <a:pt x="70" y="16"/>
                    </a:lnTo>
                    <a:lnTo>
                      <a:pt x="71" y="8"/>
                    </a:lnTo>
                    <a:lnTo>
                      <a:pt x="75" y="4"/>
                    </a:lnTo>
                    <a:lnTo>
                      <a:pt x="79" y="2"/>
                    </a:lnTo>
                    <a:lnTo>
                      <a:pt x="83" y="0"/>
                    </a:lnTo>
                    <a:lnTo>
                      <a:pt x="89" y="0"/>
                    </a:lnTo>
                    <a:lnTo>
                      <a:pt x="96" y="0"/>
                    </a:lnTo>
                    <a:lnTo>
                      <a:pt x="104" y="0"/>
                    </a:lnTo>
                    <a:lnTo>
                      <a:pt x="104" y="12"/>
                    </a:lnTo>
                    <a:close/>
                  </a:path>
                </a:pathLst>
              </a:custGeom>
              <a:solidFill>
                <a:srgbClr val="C0C0C0"/>
              </a:solidFill>
              <a:ln w="9525">
                <a:noFill/>
                <a:round/>
                <a:headEnd/>
                <a:tailEnd/>
              </a:ln>
            </p:spPr>
            <p:txBody>
              <a:bodyPr/>
              <a:lstStyle/>
              <a:p>
                <a:pPr algn="l"/>
                <a:endParaRPr lang="en-US" sz="2000"/>
              </a:p>
            </p:txBody>
          </p:sp>
          <p:sp>
            <p:nvSpPr>
              <p:cNvPr id="898058" name="Freeform 10"/>
              <p:cNvSpPr>
                <a:spLocks/>
              </p:cNvSpPr>
              <p:nvPr/>
            </p:nvSpPr>
            <p:spPr bwMode="auto">
              <a:xfrm>
                <a:off x="761" y="1466"/>
                <a:ext cx="81" cy="104"/>
              </a:xfrm>
              <a:custGeom>
                <a:avLst/>
                <a:gdLst>
                  <a:gd name="T0" fmla="*/ 0 w 81"/>
                  <a:gd name="T1" fmla="*/ 104 h 104"/>
                  <a:gd name="T2" fmla="*/ 0 w 81"/>
                  <a:gd name="T3" fmla="*/ 94 h 104"/>
                  <a:gd name="T4" fmla="*/ 0 w 81"/>
                  <a:gd name="T5" fmla="*/ 87 h 104"/>
                  <a:gd name="T6" fmla="*/ 0 w 81"/>
                  <a:gd name="T7" fmla="*/ 77 h 104"/>
                  <a:gd name="T8" fmla="*/ 0 w 81"/>
                  <a:gd name="T9" fmla="*/ 70 h 104"/>
                  <a:gd name="T10" fmla="*/ 0 w 81"/>
                  <a:gd name="T11" fmla="*/ 60 h 104"/>
                  <a:gd name="T12" fmla="*/ 0 w 81"/>
                  <a:gd name="T13" fmla="*/ 52 h 104"/>
                  <a:gd name="T14" fmla="*/ 0 w 81"/>
                  <a:gd name="T15" fmla="*/ 43 h 104"/>
                  <a:gd name="T16" fmla="*/ 0 w 81"/>
                  <a:gd name="T17" fmla="*/ 35 h 104"/>
                  <a:gd name="T18" fmla="*/ 4 w 81"/>
                  <a:gd name="T19" fmla="*/ 31 h 104"/>
                  <a:gd name="T20" fmla="*/ 8 w 81"/>
                  <a:gd name="T21" fmla="*/ 25 h 104"/>
                  <a:gd name="T22" fmla="*/ 12 w 81"/>
                  <a:gd name="T23" fmla="*/ 22 h 104"/>
                  <a:gd name="T24" fmla="*/ 15 w 81"/>
                  <a:gd name="T25" fmla="*/ 18 h 104"/>
                  <a:gd name="T26" fmla="*/ 19 w 81"/>
                  <a:gd name="T27" fmla="*/ 16 h 104"/>
                  <a:gd name="T28" fmla="*/ 23 w 81"/>
                  <a:gd name="T29" fmla="*/ 14 h 104"/>
                  <a:gd name="T30" fmla="*/ 29 w 81"/>
                  <a:gd name="T31" fmla="*/ 12 h 104"/>
                  <a:gd name="T32" fmla="*/ 35 w 81"/>
                  <a:gd name="T33" fmla="*/ 12 h 104"/>
                  <a:gd name="T34" fmla="*/ 58 w 81"/>
                  <a:gd name="T35" fmla="*/ 0 h 104"/>
                  <a:gd name="T36" fmla="*/ 58 w 81"/>
                  <a:gd name="T37" fmla="*/ 12 h 104"/>
                  <a:gd name="T38" fmla="*/ 46 w 81"/>
                  <a:gd name="T39" fmla="*/ 23 h 104"/>
                  <a:gd name="T40" fmla="*/ 46 w 81"/>
                  <a:gd name="T41" fmla="*/ 35 h 104"/>
                  <a:gd name="T42" fmla="*/ 46 w 81"/>
                  <a:gd name="T43" fmla="*/ 58 h 104"/>
                  <a:gd name="T44" fmla="*/ 46 w 81"/>
                  <a:gd name="T45" fmla="*/ 70 h 104"/>
                  <a:gd name="T46" fmla="*/ 50 w 81"/>
                  <a:gd name="T47" fmla="*/ 70 h 104"/>
                  <a:gd name="T48" fmla="*/ 52 w 81"/>
                  <a:gd name="T49" fmla="*/ 70 h 104"/>
                  <a:gd name="T50" fmla="*/ 56 w 81"/>
                  <a:gd name="T51" fmla="*/ 70 h 104"/>
                  <a:gd name="T52" fmla="*/ 58 w 81"/>
                  <a:gd name="T53" fmla="*/ 70 h 104"/>
                  <a:gd name="T54" fmla="*/ 62 w 81"/>
                  <a:gd name="T55" fmla="*/ 70 h 104"/>
                  <a:gd name="T56" fmla="*/ 63 w 81"/>
                  <a:gd name="T57" fmla="*/ 70 h 104"/>
                  <a:gd name="T58" fmla="*/ 65 w 81"/>
                  <a:gd name="T59" fmla="*/ 70 h 104"/>
                  <a:gd name="T60" fmla="*/ 69 w 81"/>
                  <a:gd name="T61" fmla="*/ 70 h 104"/>
                  <a:gd name="T62" fmla="*/ 69 w 81"/>
                  <a:gd name="T63" fmla="*/ 81 h 104"/>
                  <a:gd name="T64" fmla="*/ 81 w 81"/>
                  <a:gd name="T65" fmla="*/ 81 h 104"/>
                  <a:gd name="T66" fmla="*/ 81 w 81"/>
                  <a:gd name="T67" fmla="*/ 104 h 104"/>
                  <a:gd name="T68" fmla="*/ 0 w 81"/>
                  <a:gd name="T69" fmla="*/ 104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04"/>
                  <a:gd name="T107" fmla="*/ 81 w 81"/>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04">
                    <a:moveTo>
                      <a:pt x="0" y="104"/>
                    </a:moveTo>
                    <a:lnTo>
                      <a:pt x="0" y="94"/>
                    </a:lnTo>
                    <a:lnTo>
                      <a:pt x="0" y="87"/>
                    </a:lnTo>
                    <a:lnTo>
                      <a:pt x="0" y="77"/>
                    </a:lnTo>
                    <a:lnTo>
                      <a:pt x="0" y="70"/>
                    </a:lnTo>
                    <a:lnTo>
                      <a:pt x="0" y="60"/>
                    </a:lnTo>
                    <a:lnTo>
                      <a:pt x="0" y="52"/>
                    </a:lnTo>
                    <a:lnTo>
                      <a:pt x="0" y="43"/>
                    </a:lnTo>
                    <a:lnTo>
                      <a:pt x="0" y="35"/>
                    </a:lnTo>
                    <a:lnTo>
                      <a:pt x="4" y="31"/>
                    </a:lnTo>
                    <a:lnTo>
                      <a:pt x="8" y="25"/>
                    </a:lnTo>
                    <a:lnTo>
                      <a:pt x="12" y="22"/>
                    </a:lnTo>
                    <a:lnTo>
                      <a:pt x="15" y="18"/>
                    </a:lnTo>
                    <a:lnTo>
                      <a:pt x="19" y="16"/>
                    </a:lnTo>
                    <a:lnTo>
                      <a:pt x="23" y="14"/>
                    </a:lnTo>
                    <a:lnTo>
                      <a:pt x="29" y="12"/>
                    </a:lnTo>
                    <a:lnTo>
                      <a:pt x="35" y="12"/>
                    </a:lnTo>
                    <a:lnTo>
                      <a:pt x="58" y="0"/>
                    </a:lnTo>
                    <a:lnTo>
                      <a:pt x="58" y="12"/>
                    </a:lnTo>
                    <a:lnTo>
                      <a:pt x="46" y="23"/>
                    </a:lnTo>
                    <a:lnTo>
                      <a:pt x="46" y="35"/>
                    </a:lnTo>
                    <a:lnTo>
                      <a:pt x="46" y="58"/>
                    </a:lnTo>
                    <a:lnTo>
                      <a:pt x="46" y="70"/>
                    </a:lnTo>
                    <a:lnTo>
                      <a:pt x="50" y="70"/>
                    </a:lnTo>
                    <a:lnTo>
                      <a:pt x="52" y="70"/>
                    </a:lnTo>
                    <a:lnTo>
                      <a:pt x="56" y="70"/>
                    </a:lnTo>
                    <a:lnTo>
                      <a:pt x="58" y="70"/>
                    </a:lnTo>
                    <a:lnTo>
                      <a:pt x="62" y="70"/>
                    </a:lnTo>
                    <a:lnTo>
                      <a:pt x="63" y="70"/>
                    </a:lnTo>
                    <a:lnTo>
                      <a:pt x="65" y="70"/>
                    </a:lnTo>
                    <a:lnTo>
                      <a:pt x="69" y="70"/>
                    </a:lnTo>
                    <a:lnTo>
                      <a:pt x="69" y="81"/>
                    </a:lnTo>
                    <a:lnTo>
                      <a:pt x="81" y="81"/>
                    </a:lnTo>
                    <a:lnTo>
                      <a:pt x="81" y="104"/>
                    </a:lnTo>
                    <a:lnTo>
                      <a:pt x="0" y="104"/>
                    </a:lnTo>
                    <a:close/>
                  </a:path>
                </a:pathLst>
              </a:custGeom>
              <a:solidFill>
                <a:srgbClr val="C0C0C0"/>
              </a:solidFill>
              <a:ln w="9525">
                <a:noFill/>
                <a:round/>
                <a:headEnd/>
                <a:tailEnd/>
              </a:ln>
            </p:spPr>
            <p:txBody>
              <a:bodyPr/>
              <a:lstStyle/>
              <a:p>
                <a:pPr algn="l"/>
                <a:endParaRPr lang="en-US" sz="2000"/>
              </a:p>
            </p:txBody>
          </p:sp>
          <p:sp>
            <p:nvSpPr>
              <p:cNvPr id="898059" name="Freeform 11"/>
              <p:cNvSpPr>
                <a:spLocks noEditPoints="1"/>
              </p:cNvSpPr>
              <p:nvPr/>
            </p:nvSpPr>
            <p:spPr bwMode="auto">
              <a:xfrm>
                <a:off x="155" y="1971"/>
                <a:ext cx="1042" cy="1272"/>
              </a:xfrm>
              <a:custGeom>
                <a:avLst/>
                <a:gdLst>
                  <a:gd name="T0" fmla="*/ 641 w 1042"/>
                  <a:gd name="T1" fmla="*/ 161 h 1272"/>
                  <a:gd name="T2" fmla="*/ 675 w 1042"/>
                  <a:gd name="T3" fmla="*/ 184 h 1272"/>
                  <a:gd name="T4" fmla="*/ 694 w 1042"/>
                  <a:gd name="T5" fmla="*/ 190 h 1272"/>
                  <a:gd name="T6" fmla="*/ 710 w 1042"/>
                  <a:gd name="T7" fmla="*/ 192 h 1272"/>
                  <a:gd name="T8" fmla="*/ 560 w 1042"/>
                  <a:gd name="T9" fmla="*/ 19 h 1272"/>
                  <a:gd name="T10" fmla="*/ 566 w 1042"/>
                  <a:gd name="T11" fmla="*/ 46 h 1272"/>
                  <a:gd name="T12" fmla="*/ 572 w 1042"/>
                  <a:gd name="T13" fmla="*/ 35 h 1272"/>
                  <a:gd name="T14" fmla="*/ 572 w 1042"/>
                  <a:gd name="T15" fmla="*/ 2 h 1272"/>
                  <a:gd name="T16" fmla="*/ 583 w 1042"/>
                  <a:gd name="T17" fmla="*/ 69 h 1272"/>
                  <a:gd name="T18" fmla="*/ 570 w 1042"/>
                  <a:gd name="T19" fmla="*/ 104 h 1272"/>
                  <a:gd name="T20" fmla="*/ 721 w 1042"/>
                  <a:gd name="T21" fmla="*/ 263 h 1272"/>
                  <a:gd name="T22" fmla="*/ 731 w 1042"/>
                  <a:gd name="T23" fmla="*/ 307 h 1272"/>
                  <a:gd name="T24" fmla="*/ 802 w 1042"/>
                  <a:gd name="T25" fmla="*/ 395 h 1272"/>
                  <a:gd name="T26" fmla="*/ 813 w 1042"/>
                  <a:gd name="T27" fmla="*/ 424 h 1272"/>
                  <a:gd name="T28" fmla="*/ 875 w 1042"/>
                  <a:gd name="T29" fmla="*/ 497 h 1272"/>
                  <a:gd name="T30" fmla="*/ 1007 w 1042"/>
                  <a:gd name="T31" fmla="*/ 528 h 1272"/>
                  <a:gd name="T32" fmla="*/ 1034 w 1042"/>
                  <a:gd name="T33" fmla="*/ 516 h 1272"/>
                  <a:gd name="T34" fmla="*/ 915 w 1042"/>
                  <a:gd name="T35" fmla="*/ 714 h 1272"/>
                  <a:gd name="T36" fmla="*/ 859 w 1042"/>
                  <a:gd name="T37" fmla="*/ 779 h 1272"/>
                  <a:gd name="T38" fmla="*/ 848 w 1042"/>
                  <a:gd name="T39" fmla="*/ 848 h 1272"/>
                  <a:gd name="T40" fmla="*/ 859 w 1042"/>
                  <a:gd name="T41" fmla="*/ 963 h 1272"/>
                  <a:gd name="T42" fmla="*/ 767 w 1042"/>
                  <a:gd name="T43" fmla="*/ 1049 h 1272"/>
                  <a:gd name="T44" fmla="*/ 779 w 1042"/>
                  <a:gd name="T45" fmla="*/ 1078 h 1272"/>
                  <a:gd name="T46" fmla="*/ 763 w 1042"/>
                  <a:gd name="T47" fmla="*/ 1115 h 1272"/>
                  <a:gd name="T48" fmla="*/ 733 w 1042"/>
                  <a:gd name="T49" fmla="*/ 1140 h 1272"/>
                  <a:gd name="T50" fmla="*/ 698 w 1042"/>
                  <a:gd name="T51" fmla="*/ 1191 h 1272"/>
                  <a:gd name="T52" fmla="*/ 529 w 1042"/>
                  <a:gd name="T53" fmla="*/ 1272 h 1272"/>
                  <a:gd name="T54" fmla="*/ 504 w 1042"/>
                  <a:gd name="T55" fmla="*/ 1251 h 1272"/>
                  <a:gd name="T56" fmla="*/ 502 w 1042"/>
                  <a:gd name="T57" fmla="*/ 1220 h 1272"/>
                  <a:gd name="T58" fmla="*/ 479 w 1042"/>
                  <a:gd name="T59" fmla="*/ 1168 h 1272"/>
                  <a:gd name="T60" fmla="*/ 431 w 1042"/>
                  <a:gd name="T61" fmla="*/ 1034 h 1272"/>
                  <a:gd name="T62" fmla="*/ 418 w 1042"/>
                  <a:gd name="T63" fmla="*/ 927 h 1272"/>
                  <a:gd name="T64" fmla="*/ 435 w 1042"/>
                  <a:gd name="T65" fmla="*/ 837 h 1272"/>
                  <a:gd name="T66" fmla="*/ 389 w 1042"/>
                  <a:gd name="T67" fmla="*/ 664 h 1272"/>
                  <a:gd name="T68" fmla="*/ 312 w 1042"/>
                  <a:gd name="T69" fmla="*/ 614 h 1272"/>
                  <a:gd name="T70" fmla="*/ 263 w 1042"/>
                  <a:gd name="T71" fmla="*/ 608 h 1272"/>
                  <a:gd name="T72" fmla="*/ 234 w 1042"/>
                  <a:gd name="T73" fmla="*/ 620 h 1272"/>
                  <a:gd name="T74" fmla="*/ 159 w 1042"/>
                  <a:gd name="T75" fmla="*/ 620 h 1272"/>
                  <a:gd name="T76" fmla="*/ 124 w 1042"/>
                  <a:gd name="T77" fmla="*/ 629 h 1272"/>
                  <a:gd name="T78" fmla="*/ 90 w 1042"/>
                  <a:gd name="T79" fmla="*/ 602 h 1272"/>
                  <a:gd name="T80" fmla="*/ 78 w 1042"/>
                  <a:gd name="T81" fmla="*/ 597 h 1272"/>
                  <a:gd name="T82" fmla="*/ 11 w 1042"/>
                  <a:gd name="T83" fmla="*/ 485 h 1272"/>
                  <a:gd name="T84" fmla="*/ 21 w 1042"/>
                  <a:gd name="T85" fmla="*/ 365 h 1272"/>
                  <a:gd name="T86" fmla="*/ 55 w 1042"/>
                  <a:gd name="T87" fmla="*/ 297 h 1272"/>
                  <a:gd name="T88" fmla="*/ 145 w 1042"/>
                  <a:gd name="T89" fmla="*/ 228 h 1272"/>
                  <a:gd name="T90" fmla="*/ 159 w 1042"/>
                  <a:gd name="T91" fmla="*/ 194 h 1272"/>
                  <a:gd name="T92" fmla="*/ 192 w 1042"/>
                  <a:gd name="T93" fmla="*/ 173 h 1272"/>
                  <a:gd name="T94" fmla="*/ 241 w 1042"/>
                  <a:gd name="T95" fmla="*/ 148 h 1272"/>
                  <a:gd name="T96" fmla="*/ 297 w 1042"/>
                  <a:gd name="T97" fmla="*/ 161 h 1272"/>
                  <a:gd name="T98" fmla="*/ 408 w 1042"/>
                  <a:gd name="T99" fmla="*/ 150 h 1272"/>
                  <a:gd name="T100" fmla="*/ 445 w 1042"/>
                  <a:gd name="T101" fmla="*/ 161 h 1272"/>
                  <a:gd name="T102" fmla="*/ 445 w 1042"/>
                  <a:gd name="T103" fmla="*/ 180 h 1272"/>
                  <a:gd name="T104" fmla="*/ 445 w 1042"/>
                  <a:gd name="T105" fmla="*/ 217 h 1272"/>
                  <a:gd name="T106" fmla="*/ 491 w 1042"/>
                  <a:gd name="T107" fmla="*/ 228 h 1272"/>
                  <a:gd name="T108" fmla="*/ 525 w 1042"/>
                  <a:gd name="T109" fmla="*/ 251 h 1272"/>
                  <a:gd name="T110" fmla="*/ 552 w 1042"/>
                  <a:gd name="T111" fmla="*/ 261 h 1272"/>
                  <a:gd name="T112" fmla="*/ 698 w 1042"/>
                  <a:gd name="T113" fmla="*/ 251 h 1272"/>
                  <a:gd name="T114" fmla="*/ 721 w 1042"/>
                  <a:gd name="T115" fmla="*/ 251 h 1272"/>
                  <a:gd name="T116" fmla="*/ 733 w 1042"/>
                  <a:gd name="T117" fmla="*/ 286 h 1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2"/>
                  <a:gd name="T178" fmla="*/ 0 h 1272"/>
                  <a:gd name="T179" fmla="*/ 1042 w 1042"/>
                  <a:gd name="T180" fmla="*/ 1272 h 1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2" h="1272">
                    <a:moveTo>
                      <a:pt x="710" y="150"/>
                    </a:moveTo>
                    <a:lnTo>
                      <a:pt x="687" y="150"/>
                    </a:lnTo>
                    <a:lnTo>
                      <a:pt x="664" y="150"/>
                    </a:lnTo>
                    <a:lnTo>
                      <a:pt x="652" y="161"/>
                    </a:lnTo>
                    <a:lnTo>
                      <a:pt x="646" y="161"/>
                    </a:lnTo>
                    <a:lnTo>
                      <a:pt x="643" y="161"/>
                    </a:lnTo>
                    <a:lnTo>
                      <a:pt x="641" y="161"/>
                    </a:lnTo>
                    <a:lnTo>
                      <a:pt x="643" y="163"/>
                    </a:lnTo>
                    <a:lnTo>
                      <a:pt x="644" y="165"/>
                    </a:lnTo>
                    <a:lnTo>
                      <a:pt x="648" y="167"/>
                    </a:lnTo>
                    <a:lnTo>
                      <a:pt x="652" y="173"/>
                    </a:lnTo>
                    <a:lnTo>
                      <a:pt x="675" y="173"/>
                    </a:lnTo>
                    <a:lnTo>
                      <a:pt x="675" y="184"/>
                    </a:lnTo>
                    <a:lnTo>
                      <a:pt x="681" y="184"/>
                    </a:lnTo>
                    <a:lnTo>
                      <a:pt x="683" y="184"/>
                    </a:lnTo>
                    <a:lnTo>
                      <a:pt x="687" y="184"/>
                    </a:lnTo>
                    <a:lnTo>
                      <a:pt x="689" y="184"/>
                    </a:lnTo>
                    <a:lnTo>
                      <a:pt x="691" y="186"/>
                    </a:lnTo>
                    <a:lnTo>
                      <a:pt x="692" y="188"/>
                    </a:lnTo>
                    <a:lnTo>
                      <a:pt x="694" y="190"/>
                    </a:lnTo>
                    <a:lnTo>
                      <a:pt x="698" y="194"/>
                    </a:lnTo>
                    <a:lnTo>
                      <a:pt x="702" y="196"/>
                    </a:lnTo>
                    <a:lnTo>
                      <a:pt x="706" y="196"/>
                    </a:lnTo>
                    <a:lnTo>
                      <a:pt x="708" y="196"/>
                    </a:lnTo>
                    <a:lnTo>
                      <a:pt x="710" y="194"/>
                    </a:lnTo>
                    <a:lnTo>
                      <a:pt x="710" y="192"/>
                    </a:lnTo>
                    <a:lnTo>
                      <a:pt x="710" y="188"/>
                    </a:lnTo>
                    <a:lnTo>
                      <a:pt x="710" y="184"/>
                    </a:lnTo>
                    <a:lnTo>
                      <a:pt x="710" y="150"/>
                    </a:lnTo>
                    <a:close/>
                    <a:moveTo>
                      <a:pt x="572" y="12"/>
                    </a:moveTo>
                    <a:lnTo>
                      <a:pt x="560" y="12"/>
                    </a:lnTo>
                    <a:lnTo>
                      <a:pt x="560" y="15"/>
                    </a:lnTo>
                    <a:lnTo>
                      <a:pt x="560" y="19"/>
                    </a:lnTo>
                    <a:lnTo>
                      <a:pt x="560" y="25"/>
                    </a:lnTo>
                    <a:lnTo>
                      <a:pt x="560" y="29"/>
                    </a:lnTo>
                    <a:lnTo>
                      <a:pt x="560" y="33"/>
                    </a:lnTo>
                    <a:lnTo>
                      <a:pt x="560" y="36"/>
                    </a:lnTo>
                    <a:lnTo>
                      <a:pt x="560" y="42"/>
                    </a:lnTo>
                    <a:lnTo>
                      <a:pt x="560" y="46"/>
                    </a:lnTo>
                    <a:lnTo>
                      <a:pt x="566" y="46"/>
                    </a:lnTo>
                    <a:lnTo>
                      <a:pt x="568" y="46"/>
                    </a:lnTo>
                    <a:lnTo>
                      <a:pt x="572" y="46"/>
                    </a:lnTo>
                    <a:lnTo>
                      <a:pt x="572" y="44"/>
                    </a:lnTo>
                    <a:lnTo>
                      <a:pt x="572" y="42"/>
                    </a:lnTo>
                    <a:lnTo>
                      <a:pt x="572" y="38"/>
                    </a:lnTo>
                    <a:lnTo>
                      <a:pt x="572" y="35"/>
                    </a:lnTo>
                    <a:lnTo>
                      <a:pt x="572" y="23"/>
                    </a:lnTo>
                    <a:lnTo>
                      <a:pt x="583" y="23"/>
                    </a:lnTo>
                    <a:lnTo>
                      <a:pt x="583" y="12"/>
                    </a:lnTo>
                    <a:lnTo>
                      <a:pt x="577" y="10"/>
                    </a:lnTo>
                    <a:lnTo>
                      <a:pt x="573" y="8"/>
                    </a:lnTo>
                    <a:lnTo>
                      <a:pt x="572" y="6"/>
                    </a:lnTo>
                    <a:lnTo>
                      <a:pt x="572" y="2"/>
                    </a:lnTo>
                    <a:lnTo>
                      <a:pt x="572" y="0"/>
                    </a:lnTo>
                    <a:lnTo>
                      <a:pt x="572" y="2"/>
                    </a:lnTo>
                    <a:lnTo>
                      <a:pt x="572" y="4"/>
                    </a:lnTo>
                    <a:lnTo>
                      <a:pt x="572" y="12"/>
                    </a:lnTo>
                    <a:close/>
                    <a:moveTo>
                      <a:pt x="560" y="58"/>
                    </a:moveTo>
                    <a:lnTo>
                      <a:pt x="572" y="58"/>
                    </a:lnTo>
                    <a:lnTo>
                      <a:pt x="583" y="69"/>
                    </a:lnTo>
                    <a:lnTo>
                      <a:pt x="572" y="92"/>
                    </a:lnTo>
                    <a:lnTo>
                      <a:pt x="572" y="96"/>
                    </a:lnTo>
                    <a:lnTo>
                      <a:pt x="572" y="100"/>
                    </a:lnTo>
                    <a:lnTo>
                      <a:pt x="572" y="102"/>
                    </a:lnTo>
                    <a:lnTo>
                      <a:pt x="572" y="104"/>
                    </a:lnTo>
                    <a:lnTo>
                      <a:pt x="570" y="104"/>
                    </a:lnTo>
                    <a:lnTo>
                      <a:pt x="566" y="104"/>
                    </a:lnTo>
                    <a:lnTo>
                      <a:pt x="560" y="104"/>
                    </a:lnTo>
                    <a:lnTo>
                      <a:pt x="560" y="58"/>
                    </a:lnTo>
                    <a:close/>
                    <a:moveTo>
                      <a:pt x="733" y="286"/>
                    </a:moveTo>
                    <a:lnTo>
                      <a:pt x="733" y="274"/>
                    </a:lnTo>
                    <a:lnTo>
                      <a:pt x="721" y="274"/>
                    </a:lnTo>
                    <a:lnTo>
                      <a:pt x="721" y="263"/>
                    </a:lnTo>
                    <a:lnTo>
                      <a:pt x="710" y="263"/>
                    </a:lnTo>
                    <a:lnTo>
                      <a:pt x="710" y="286"/>
                    </a:lnTo>
                    <a:lnTo>
                      <a:pt x="714" y="292"/>
                    </a:lnTo>
                    <a:lnTo>
                      <a:pt x="717" y="295"/>
                    </a:lnTo>
                    <a:lnTo>
                      <a:pt x="723" y="299"/>
                    </a:lnTo>
                    <a:lnTo>
                      <a:pt x="727" y="303"/>
                    </a:lnTo>
                    <a:lnTo>
                      <a:pt x="731" y="307"/>
                    </a:lnTo>
                    <a:lnTo>
                      <a:pt x="735" y="313"/>
                    </a:lnTo>
                    <a:lnTo>
                      <a:pt x="740" y="317"/>
                    </a:lnTo>
                    <a:lnTo>
                      <a:pt x="744" y="320"/>
                    </a:lnTo>
                    <a:lnTo>
                      <a:pt x="779" y="366"/>
                    </a:lnTo>
                    <a:lnTo>
                      <a:pt x="790" y="389"/>
                    </a:lnTo>
                    <a:lnTo>
                      <a:pt x="802" y="389"/>
                    </a:lnTo>
                    <a:lnTo>
                      <a:pt x="802" y="395"/>
                    </a:lnTo>
                    <a:lnTo>
                      <a:pt x="804" y="401"/>
                    </a:lnTo>
                    <a:lnTo>
                      <a:pt x="806" y="403"/>
                    </a:lnTo>
                    <a:lnTo>
                      <a:pt x="808" y="407"/>
                    </a:lnTo>
                    <a:lnTo>
                      <a:pt x="810" y="411"/>
                    </a:lnTo>
                    <a:lnTo>
                      <a:pt x="811" y="413"/>
                    </a:lnTo>
                    <a:lnTo>
                      <a:pt x="811" y="418"/>
                    </a:lnTo>
                    <a:lnTo>
                      <a:pt x="813" y="424"/>
                    </a:lnTo>
                    <a:lnTo>
                      <a:pt x="825" y="436"/>
                    </a:lnTo>
                    <a:lnTo>
                      <a:pt x="825" y="447"/>
                    </a:lnTo>
                    <a:lnTo>
                      <a:pt x="834" y="457"/>
                    </a:lnTo>
                    <a:lnTo>
                      <a:pt x="844" y="466"/>
                    </a:lnTo>
                    <a:lnTo>
                      <a:pt x="854" y="478"/>
                    </a:lnTo>
                    <a:lnTo>
                      <a:pt x="865" y="487"/>
                    </a:lnTo>
                    <a:lnTo>
                      <a:pt x="875" y="497"/>
                    </a:lnTo>
                    <a:lnTo>
                      <a:pt x="884" y="507"/>
                    </a:lnTo>
                    <a:lnTo>
                      <a:pt x="894" y="518"/>
                    </a:lnTo>
                    <a:lnTo>
                      <a:pt x="904" y="528"/>
                    </a:lnTo>
                    <a:lnTo>
                      <a:pt x="904" y="539"/>
                    </a:lnTo>
                    <a:lnTo>
                      <a:pt x="996" y="539"/>
                    </a:lnTo>
                    <a:lnTo>
                      <a:pt x="996" y="528"/>
                    </a:lnTo>
                    <a:lnTo>
                      <a:pt x="1007" y="528"/>
                    </a:lnTo>
                    <a:lnTo>
                      <a:pt x="1007" y="516"/>
                    </a:lnTo>
                    <a:lnTo>
                      <a:pt x="1011" y="516"/>
                    </a:lnTo>
                    <a:lnTo>
                      <a:pt x="1017" y="516"/>
                    </a:lnTo>
                    <a:lnTo>
                      <a:pt x="1021" y="516"/>
                    </a:lnTo>
                    <a:lnTo>
                      <a:pt x="1025" y="516"/>
                    </a:lnTo>
                    <a:lnTo>
                      <a:pt x="1028" y="516"/>
                    </a:lnTo>
                    <a:lnTo>
                      <a:pt x="1034" y="516"/>
                    </a:lnTo>
                    <a:lnTo>
                      <a:pt x="1038" y="516"/>
                    </a:lnTo>
                    <a:lnTo>
                      <a:pt x="1042" y="516"/>
                    </a:lnTo>
                    <a:lnTo>
                      <a:pt x="1019" y="574"/>
                    </a:lnTo>
                    <a:lnTo>
                      <a:pt x="984" y="631"/>
                    </a:lnTo>
                    <a:lnTo>
                      <a:pt x="938" y="698"/>
                    </a:lnTo>
                    <a:lnTo>
                      <a:pt x="927" y="706"/>
                    </a:lnTo>
                    <a:lnTo>
                      <a:pt x="915" y="714"/>
                    </a:lnTo>
                    <a:lnTo>
                      <a:pt x="906" y="721"/>
                    </a:lnTo>
                    <a:lnTo>
                      <a:pt x="896" y="729"/>
                    </a:lnTo>
                    <a:lnTo>
                      <a:pt x="886" y="739"/>
                    </a:lnTo>
                    <a:lnTo>
                      <a:pt x="877" y="748"/>
                    </a:lnTo>
                    <a:lnTo>
                      <a:pt x="869" y="758"/>
                    </a:lnTo>
                    <a:lnTo>
                      <a:pt x="859" y="767"/>
                    </a:lnTo>
                    <a:lnTo>
                      <a:pt x="859" y="779"/>
                    </a:lnTo>
                    <a:lnTo>
                      <a:pt x="848" y="779"/>
                    </a:lnTo>
                    <a:lnTo>
                      <a:pt x="848" y="790"/>
                    </a:lnTo>
                    <a:lnTo>
                      <a:pt x="848" y="802"/>
                    </a:lnTo>
                    <a:lnTo>
                      <a:pt x="848" y="813"/>
                    </a:lnTo>
                    <a:lnTo>
                      <a:pt x="848" y="825"/>
                    </a:lnTo>
                    <a:lnTo>
                      <a:pt x="848" y="837"/>
                    </a:lnTo>
                    <a:lnTo>
                      <a:pt x="848" y="848"/>
                    </a:lnTo>
                    <a:lnTo>
                      <a:pt x="848" y="860"/>
                    </a:lnTo>
                    <a:lnTo>
                      <a:pt x="848" y="871"/>
                    </a:lnTo>
                    <a:lnTo>
                      <a:pt x="859" y="871"/>
                    </a:lnTo>
                    <a:lnTo>
                      <a:pt x="859" y="894"/>
                    </a:lnTo>
                    <a:lnTo>
                      <a:pt x="871" y="906"/>
                    </a:lnTo>
                    <a:lnTo>
                      <a:pt x="871" y="952"/>
                    </a:lnTo>
                    <a:lnTo>
                      <a:pt x="859" y="963"/>
                    </a:lnTo>
                    <a:lnTo>
                      <a:pt x="859" y="986"/>
                    </a:lnTo>
                    <a:lnTo>
                      <a:pt x="848" y="998"/>
                    </a:lnTo>
                    <a:lnTo>
                      <a:pt x="836" y="998"/>
                    </a:lnTo>
                    <a:lnTo>
                      <a:pt x="813" y="1021"/>
                    </a:lnTo>
                    <a:lnTo>
                      <a:pt x="802" y="1021"/>
                    </a:lnTo>
                    <a:lnTo>
                      <a:pt x="767" y="1044"/>
                    </a:lnTo>
                    <a:lnTo>
                      <a:pt x="767" y="1049"/>
                    </a:lnTo>
                    <a:lnTo>
                      <a:pt x="767" y="1055"/>
                    </a:lnTo>
                    <a:lnTo>
                      <a:pt x="767" y="1059"/>
                    </a:lnTo>
                    <a:lnTo>
                      <a:pt x="767" y="1061"/>
                    </a:lnTo>
                    <a:lnTo>
                      <a:pt x="769" y="1065"/>
                    </a:lnTo>
                    <a:lnTo>
                      <a:pt x="771" y="1069"/>
                    </a:lnTo>
                    <a:lnTo>
                      <a:pt x="773" y="1072"/>
                    </a:lnTo>
                    <a:lnTo>
                      <a:pt x="779" y="1078"/>
                    </a:lnTo>
                    <a:lnTo>
                      <a:pt x="767" y="1090"/>
                    </a:lnTo>
                    <a:lnTo>
                      <a:pt x="767" y="1096"/>
                    </a:lnTo>
                    <a:lnTo>
                      <a:pt x="767" y="1099"/>
                    </a:lnTo>
                    <a:lnTo>
                      <a:pt x="767" y="1105"/>
                    </a:lnTo>
                    <a:lnTo>
                      <a:pt x="767" y="1107"/>
                    </a:lnTo>
                    <a:lnTo>
                      <a:pt x="765" y="1111"/>
                    </a:lnTo>
                    <a:lnTo>
                      <a:pt x="763" y="1115"/>
                    </a:lnTo>
                    <a:lnTo>
                      <a:pt x="760" y="1119"/>
                    </a:lnTo>
                    <a:lnTo>
                      <a:pt x="756" y="1122"/>
                    </a:lnTo>
                    <a:lnTo>
                      <a:pt x="744" y="1122"/>
                    </a:lnTo>
                    <a:lnTo>
                      <a:pt x="739" y="1128"/>
                    </a:lnTo>
                    <a:lnTo>
                      <a:pt x="737" y="1132"/>
                    </a:lnTo>
                    <a:lnTo>
                      <a:pt x="735" y="1136"/>
                    </a:lnTo>
                    <a:lnTo>
                      <a:pt x="733" y="1140"/>
                    </a:lnTo>
                    <a:lnTo>
                      <a:pt x="733" y="1142"/>
                    </a:lnTo>
                    <a:lnTo>
                      <a:pt x="733" y="1145"/>
                    </a:lnTo>
                    <a:lnTo>
                      <a:pt x="733" y="1151"/>
                    </a:lnTo>
                    <a:lnTo>
                      <a:pt x="733" y="1157"/>
                    </a:lnTo>
                    <a:lnTo>
                      <a:pt x="721" y="1168"/>
                    </a:lnTo>
                    <a:lnTo>
                      <a:pt x="721" y="1180"/>
                    </a:lnTo>
                    <a:lnTo>
                      <a:pt x="698" y="1191"/>
                    </a:lnTo>
                    <a:lnTo>
                      <a:pt x="606" y="1272"/>
                    </a:lnTo>
                    <a:lnTo>
                      <a:pt x="593" y="1272"/>
                    </a:lnTo>
                    <a:lnTo>
                      <a:pt x="581" y="1272"/>
                    </a:lnTo>
                    <a:lnTo>
                      <a:pt x="568" y="1272"/>
                    </a:lnTo>
                    <a:lnTo>
                      <a:pt x="554" y="1272"/>
                    </a:lnTo>
                    <a:lnTo>
                      <a:pt x="543" y="1272"/>
                    </a:lnTo>
                    <a:lnTo>
                      <a:pt x="529" y="1272"/>
                    </a:lnTo>
                    <a:lnTo>
                      <a:pt x="516" y="1272"/>
                    </a:lnTo>
                    <a:lnTo>
                      <a:pt x="502" y="1272"/>
                    </a:lnTo>
                    <a:lnTo>
                      <a:pt x="504" y="1266"/>
                    </a:lnTo>
                    <a:lnTo>
                      <a:pt x="504" y="1261"/>
                    </a:lnTo>
                    <a:lnTo>
                      <a:pt x="504" y="1257"/>
                    </a:lnTo>
                    <a:lnTo>
                      <a:pt x="504" y="1253"/>
                    </a:lnTo>
                    <a:lnTo>
                      <a:pt x="504" y="1251"/>
                    </a:lnTo>
                    <a:lnTo>
                      <a:pt x="502" y="1251"/>
                    </a:lnTo>
                    <a:lnTo>
                      <a:pt x="499" y="1249"/>
                    </a:lnTo>
                    <a:lnTo>
                      <a:pt x="491" y="1249"/>
                    </a:lnTo>
                    <a:lnTo>
                      <a:pt x="491" y="1237"/>
                    </a:lnTo>
                    <a:lnTo>
                      <a:pt x="502" y="1237"/>
                    </a:lnTo>
                    <a:lnTo>
                      <a:pt x="502" y="1228"/>
                    </a:lnTo>
                    <a:lnTo>
                      <a:pt x="502" y="1220"/>
                    </a:lnTo>
                    <a:lnTo>
                      <a:pt x="502" y="1214"/>
                    </a:lnTo>
                    <a:lnTo>
                      <a:pt x="501" y="1207"/>
                    </a:lnTo>
                    <a:lnTo>
                      <a:pt x="497" y="1201"/>
                    </a:lnTo>
                    <a:lnTo>
                      <a:pt x="493" y="1195"/>
                    </a:lnTo>
                    <a:lnTo>
                      <a:pt x="487" y="1188"/>
                    </a:lnTo>
                    <a:lnTo>
                      <a:pt x="479" y="1180"/>
                    </a:lnTo>
                    <a:lnTo>
                      <a:pt x="479" y="1168"/>
                    </a:lnTo>
                    <a:lnTo>
                      <a:pt x="456" y="1078"/>
                    </a:lnTo>
                    <a:lnTo>
                      <a:pt x="453" y="1071"/>
                    </a:lnTo>
                    <a:lnTo>
                      <a:pt x="449" y="1063"/>
                    </a:lnTo>
                    <a:lnTo>
                      <a:pt x="445" y="1055"/>
                    </a:lnTo>
                    <a:lnTo>
                      <a:pt x="441" y="1049"/>
                    </a:lnTo>
                    <a:lnTo>
                      <a:pt x="435" y="1042"/>
                    </a:lnTo>
                    <a:lnTo>
                      <a:pt x="431" y="1034"/>
                    </a:lnTo>
                    <a:lnTo>
                      <a:pt x="428" y="1028"/>
                    </a:lnTo>
                    <a:lnTo>
                      <a:pt x="424" y="1021"/>
                    </a:lnTo>
                    <a:lnTo>
                      <a:pt x="412" y="963"/>
                    </a:lnTo>
                    <a:lnTo>
                      <a:pt x="412" y="952"/>
                    </a:lnTo>
                    <a:lnTo>
                      <a:pt x="412" y="944"/>
                    </a:lnTo>
                    <a:lnTo>
                      <a:pt x="416" y="934"/>
                    </a:lnTo>
                    <a:lnTo>
                      <a:pt x="418" y="927"/>
                    </a:lnTo>
                    <a:lnTo>
                      <a:pt x="422" y="919"/>
                    </a:lnTo>
                    <a:lnTo>
                      <a:pt x="426" y="911"/>
                    </a:lnTo>
                    <a:lnTo>
                      <a:pt x="430" y="904"/>
                    </a:lnTo>
                    <a:lnTo>
                      <a:pt x="435" y="894"/>
                    </a:lnTo>
                    <a:lnTo>
                      <a:pt x="445" y="894"/>
                    </a:lnTo>
                    <a:lnTo>
                      <a:pt x="435" y="860"/>
                    </a:lnTo>
                    <a:lnTo>
                      <a:pt x="435" y="837"/>
                    </a:lnTo>
                    <a:lnTo>
                      <a:pt x="424" y="802"/>
                    </a:lnTo>
                    <a:lnTo>
                      <a:pt x="401" y="779"/>
                    </a:lnTo>
                    <a:lnTo>
                      <a:pt x="401" y="767"/>
                    </a:lnTo>
                    <a:lnTo>
                      <a:pt x="389" y="756"/>
                    </a:lnTo>
                    <a:lnTo>
                      <a:pt x="378" y="710"/>
                    </a:lnTo>
                    <a:lnTo>
                      <a:pt x="389" y="687"/>
                    </a:lnTo>
                    <a:lnTo>
                      <a:pt x="389" y="664"/>
                    </a:lnTo>
                    <a:lnTo>
                      <a:pt x="378" y="652"/>
                    </a:lnTo>
                    <a:lnTo>
                      <a:pt x="378" y="643"/>
                    </a:lnTo>
                    <a:lnTo>
                      <a:pt x="332" y="643"/>
                    </a:lnTo>
                    <a:lnTo>
                      <a:pt x="332" y="631"/>
                    </a:lnTo>
                    <a:lnTo>
                      <a:pt x="320" y="631"/>
                    </a:lnTo>
                    <a:lnTo>
                      <a:pt x="320" y="620"/>
                    </a:lnTo>
                    <a:lnTo>
                      <a:pt x="312" y="614"/>
                    </a:lnTo>
                    <a:lnTo>
                      <a:pt x="307" y="610"/>
                    </a:lnTo>
                    <a:lnTo>
                      <a:pt x="301" y="608"/>
                    </a:lnTo>
                    <a:lnTo>
                      <a:pt x="293" y="606"/>
                    </a:lnTo>
                    <a:lnTo>
                      <a:pt x="286" y="606"/>
                    </a:lnTo>
                    <a:lnTo>
                      <a:pt x="278" y="606"/>
                    </a:lnTo>
                    <a:lnTo>
                      <a:pt x="270" y="606"/>
                    </a:lnTo>
                    <a:lnTo>
                      <a:pt x="263" y="608"/>
                    </a:lnTo>
                    <a:lnTo>
                      <a:pt x="257" y="612"/>
                    </a:lnTo>
                    <a:lnTo>
                      <a:pt x="253" y="616"/>
                    </a:lnTo>
                    <a:lnTo>
                      <a:pt x="251" y="618"/>
                    </a:lnTo>
                    <a:lnTo>
                      <a:pt x="247" y="618"/>
                    </a:lnTo>
                    <a:lnTo>
                      <a:pt x="243" y="620"/>
                    </a:lnTo>
                    <a:lnTo>
                      <a:pt x="240" y="620"/>
                    </a:lnTo>
                    <a:lnTo>
                      <a:pt x="234" y="620"/>
                    </a:lnTo>
                    <a:lnTo>
                      <a:pt x="228" y="620"/>
                    </a:lnTo>
                    <a:lnTo>
                      <a:pt x="216" y="620"/>
                    </a:lnTo>
                    <a:lnTo>
                      <a:pt x="205" y="620"/>
                    </a:lnTo>
                    <a:lnTo>
                      <a:pt x="193" y="620"/>
                    </a:lnTo>
                    <a:lnTo>
                      <a:pt x="182" y="620"/>
                    </a:lnTo>
                    <a:lnTo>
                      <a:pt x="170" y="620"/>
                    </a:lnTo>
                    <a:lnTo>
                      <a:pt x="159" y="620"/>
                    </a:lnTo>
                    <a:lnTo>
                      <a:pt x="147" y="620"/>
                    </a:lnTo>
                    <a:lnTo>
                      <a:pt x="136" y="620"/>
                    </a:lnTo>
                    <a:lnTo>
                      <a:pt x="132" y="624"/>
                    </a:lnTo>
                    <a:lnTo>
                      <a:pt x="130" y="625"/>
                    </a:lnTo>
                    <a:lnTo>
                      <a:pt x="128" y="627"/>
                    </a:lnTo>
                    <a:lnTo>
                      <a:pt x="126" y="629"/>
                    </a:lnTo>
                    <a:lnTo>
                      <a:pt x="124" y="629"/>
                    </a:lnTo>
                    <a:lnTo>
                      <a:pt x="122" y="631"/>
                    </a:lnTo>
                    <a:lnTo>
                      <a:pt x="119" y="631"/>
                    </a:lnTo>
                    <a:lnTo>
                      <a:pt x="113" y="631"/>
                    </a:lnTo>
                    <a:lnTo>
                      <a:pt x="101" y="620"/>
                    </a:lnTo>
                    <a:lnTo>
                      <a:pt x="101" y="608"/>
                    </a:lnTo>
                    <a:lnTo>
                      <a:pt x="90" y="608"/>
                    </a:lnTo>
                    <a:lnTo>
                      <a:pt x="90" y="602"/>
                    </a:lnTo>
                    <a:lnTo>
                      <a:pt x="90" y="599"/>
                    </a:lnTo>
                    <a:lnTo>
                      <a:pt x="90" y="597"/>
                    </a:lnTo>
                    <a:lnTo>
                      <a:pt x="90" y="595"/>
                    </a:lnTo>
                    <a:lnTo>
                      <a:pt x="88" y="595"/>
                    </a:lnTo>
                    <a:lnTo>
                      <a:pt x="84" y="597"/>
                    </a:lnTo>
                    <a:lnTo>
                      <a:pt x="78" y="597"/>
                    </a:lnTo>
                    <a:lnTo>
                      <a:pt x="44" y="539"/>
                    </a:lnTo>
                    <a:lnTo>
                      <a:pt x="21" y="516"/>
                    </a:lnTo>
                    <a:lnTo>
                      <a:pt x="21" y="508"/>
                    </a:lnTo>
                    <a:lnTo>
                      <a:pt x="21" y="503"/>
                    </a:lnTo>
                    <a:lnTo>
                      <a:pt x="19" y="497"/>
                    </a:lnTo>
                    <a:lnTo>
                      <a:pt x="15" y="491"/>
                    </a:lnTo>
                    <a:lnTo>
                      <a:pt x="11" y="485"/>
                    </a:lnTo>
                    <a:lnTo>
                      <a:pt x="7" y="480"/>
                    </a:lnTo>
                    <a:lnTo>
                      <a:pt x="3" y="476"/>
                    </a:lnTo>
                    <a:lnTo>
                      <a:pt x="0" y="470"/>
                    </a:lnTo>
                    <a:lnTo>
                      <a:pt x="21" y="389"/>
                    </a:lnTo>
                    <a:lnTo>
                      <a:pt x="21" y="382"/>
                    </a:lnTo>
                    <a:lnTo>
                      <a:pt x="21" y="372"/>
                    </a:lnTo>
                    <a:lnTo>
                      <a:pt x="21" y="365"/>
                    </a:lnTo>
                    <a:lnTo>
                      <a:pt x="21" y="355"/>
                    </a:lnTo>
                    <a:lnTo>
                      <a:pt x="21" y="347"/>
                    </a:lnTo>
                    <a:lnTo>
                      <a:pt x="21" y="338"/>
                    </a:lnTo>
                    <a:lnTo>
                      <a:pt x="21" y="330"/>
                    </a:lnTo>
                    <a:lnTo>
                      <a:pt x="21" y="320"/>
                    </a:lnTo>
                    <a:lnTo>
                      <a:pt x="32" y="297"/>
                    </a:lnTo>
                    <a:lnTo>
                      <a:pt x="55" y="297"/>
                    </a:lnTo>
                    <a:lnTo>
                      <a:pt x="55" y="286"/>
                    </a:lnTo>
                    <a:lnTo>
                      <a:pt x="67" y="286"/>
                    </a:lnTo>
                    <a:lnTo>
                      <a:pt x="78" y="263"/>
                    </a:lnTo>
                    <a:lnTo>
                      <a:pt x="101" y="251"/>
                    </a:lnTo>
                    <a:lnTo>
                      <a:pt x="101" y="240"/>
                    </a:lnTo>
                    <a:lnTo>
                      <a:pt x="136" y="228"/>
                    </a:lnTo>
                    <a:lnTo>
                      <a:pt x="145" y="228"/>
                    </a:lnTo>
                    <a:lnTo>
                      <a:pt x="151" y="226"/>
                    </a:lnTo>
                    <a:lnTo>
                      <a:pt x="155" y="224"/>
                    </a:lnTo>
                    <a:lnTo>
                      <a:pt x="157" y="221"/>
                    </a:lnTo>
                    <a:lnTo>
                      <a:pt x="159" y="215"/>
                    </a:lnTo>
                    <a:lnTo>
                      <a:pt x="159" y="209"/>
                    </a:lnTo>
                    <a:lnTo>
                      <a:pt x="159" y="201"/>
                    </a:lnTo>
                    <a:lnTo>
                      <a:pt x="159" y="194"/>
                    </a:lnTo>
                    <a:lnTo>
                      <a:pt x="170" y="194"/>
                    </a:lnTo>
                    <a:lnTo>
                      <a:pt x="170" y="184"/>
                    </a:lnTo>
                    <a:lnTo>
                      <a:pt x="182" y="184"/>
                    </a:lnTo>
                    <a:lnTo>
                      <a:pt x="186" y="178"/>
                    </a:lnTo>
                    <a:lnTo>
                      <a:pt x="190" y="177"/>
                    </a:lnTo>
                    <a:lnTo>
                      <a:pt x="190" y="175"/>
                    </a:lnTo>
                    <a:lnTo>
                      <a:pt x="192" y="173"/>
                    </a:lnTo>
                    <a:lnTo>
                      <a:pt x="193" y="173"/>
                    </a:lnTo>
                    <a:lnTo>
                      <a:pt x="197" y="173"/>
                    </a:lnTo>
                    <a:lnTo>
                      <a:pt x="199" y="173"/>
                    </a:lnTo>
                    <a:lnTo>
                      <a:pt x="205" y="173"/>
                    </a:lnTo>
                    <a:lnTo>
                      <a:pt x="228" y="138"/>
                    </a:lnTo>
                    <a:lnTo>
                      <a:pt x="240" y="138"/>
                    </a:lnTo>
                    <a:lnTo>
                      <a:pt x="241" y="148"/>
                    </a:lnTo>
                    <a:lnTo>
                      <a:pt x="245" y="154"/>
                    </a:lnTo>
                    <a:lnTo>
                      <a:pt x="251" y="159"/>
                    </a:lnTo>
                    <a:lnTo>
                      <a:pt x="259" y="161"/>
                    </a:lnTo>
                    <a:lnTo>
                      <a:pt x="268" y="161"/>
                    </a:lnTo>
                    <a:lnTo>
                      <a:pt x="278" y="161"/>
                    </a:lnTo>
                    <a:lnTo>
                      <a:pt x="287" y="161"/>
                    </a:lnTo>
                    <a:lnTo>
                      <a:pt x="297" y="161"/>
                    </a:lnTo>
                    <a:lnTo>
                      <a:pt x="332" y="150"/>
                    </a:lnTo>
                    <a:lnTo>
                      <a:pt x="343" y="150"/>
                    </a:lnTo>
                    <a:lnTo>
                      <a:pt x="357" y="150"/>
                    </a:lnTo>
                    <a:lnTo>
                      <a:pt x="370" y="150"/>
                    </a:lnTo>
                    <a:lnTo>
                      <a:pt x="383" y="150"/>
                    </a:lnTo>
                    <a:lnTo>
                      <a:pt x="395" y="150"/>
                    </a:lnTo>
                    <a:lnTo>
                      <a:pt x="408" y="150"/>
                    </a:lnTo>
                    <a:lnTo>
                      <a:pt x="422" y="150"/>
                    </a:lnTo>
                    <a:lnTo>
                      <a:pt x="435" y="150"/>
                    </a:lnTo>
                    <a:lnTo>
                      <a:pt x="435" y="161"/>
                    </a:lnTo>
                    <a:lnTo>
                      <a:pt x="439" y="159"/>
                    </a:lnTo>
                    <a:lnTo>
                      <a:pt x="443" y="159"/>
                    </a:lnTo>
                    <a:lnTo>
                      <a:pt x="445" y="159"/>
                    </a:lnTo>
                    <a:lnTo>
                      <a:pt x="445" y="161"/>
                    </a:lnTo>
                    <a:lnTo>
                      <a:pt x="447" y="161"/>
                    </a:lnTo>
                    <a:lnTo>
                      <a:pt x="447" y="163"/>
                    </a:lnTo>
                    <a:lnTo>
                      <a:pt x="447" y="167"/>
                    </a:lnTo>
                    <a:lnTo>
                      <a:pt x="445" y="173"/>
                    </a:lnTo>
                    <a:lnTo>
                      <a:pt x="445" y="175"/>
                    </a:lnTo>
                    <a:lnTo>
                      <a:pt x="445" y="178"/>
                    </a:lnTo>
                    <a:lnTo>
                      <a:pt x="445" y="180"/>
                    </a:lnTo>
                    <a:lnTo>
                      <a:pt x="445" y="184"/>
                    </a:lnTo>
                    <a:lnTo>
                      <a:pt x="445" y="186"/>
                    </a:lnTo>
                    <a:lnTo>
                      <a:pt x="445" y="190"/>
                    </a:lnTo>
                    <a:lnTo>
                      <a:pt x="445" y="192"/>
                    </a:lnTo>
                    <a:lnTo>
                      <a:pt x="445" y="194"/>
                    </a:lnTo>
                    <a:lnTo>
                      <a:pt x="435" y="217"/>
                    </a:lnTo>
                    <a:lnTo>
                      <a:pt x="445" y="217"/>
                    </a:lnTo>
                    <a:lnTo>
                      <a:pt x="456" y="228"/>
                    </a:lnTo>
                    <a:lnTo>
                      <a:pt x="468" y="228"/>
                    </a:lnTo>
                    <a:lnTo>
                      <a:pt x="479" y="217"/>
                    </a:lnTo>
                    <a:lnTo>
                      <a:pt x="485" y="221"/>
                    </a:lnTo>
                    <a:lnTo>
                      <a:pt x="487" y="224"/>
                    </a:lnTo>
                    <a:lnTo>
                      <a:pt x="489" y="226"/>
                    </a:lnTo>
                    <a:lnTo>
                      <a:pt x="491" y="228"/>
                    </a:lnTo>
                    <a:lnTo>
                      <a:pt x="491" y="230"/>
                    </a:lnTo>
                    <a:lnTo>
                      <a:pt x="491" y="232"/>
                    </a:lnTo>
                    <a:lnTo>
                      <a:pt x="491" y="236"/>
                    </a:lnTo>
                    <a:lnTo>
                      <a:pt x="491" y="240"/>
                    </a:lnTo>
                    <a:lnTo>
                      <a:pt x="502" y="240"/>
                    </a:lnTo>
                    <a:lnTo>
                      <a:pt x="502" y="251"/>
                    </a:lnTo>
                    <a:lnTo>
                      <a:pt x="525" y="251"/>
                    </a:lnTo>
                    <a:lnTo>
                      <a:pt x="525" y="263"/>
                    </a:lnTo>
                    <a:lnTo>
                      <a:pt x="533" y="263"/>
                    </a:lnTo>
                    <a:lnTo>
                      <a:pt x="539" y="265"/>
                    </a:lnTo>
                    <a:lnTo>
                      <a:pt x="543" y="265"/>
                    </a:lnTo>
                    <a:lnTo>
                      <a:pt x="545" y="263"/>
                    </a:lnTo>
                    <a:lnTo>
                      <a:pt x="549" y="263"/>
                    </a:lnTo>
                    <a:lnTo>
                      <a:pt x="552" y="261"/>
                    </a:lnTo>
                    <a:lnTo>
                      <a:pt x="556" y="257"/>
                    </a:lnTo>
                    <a:lnTo>
                      <a:pt x="560" y="251"/>
                    </a:lnTo>
                    <a:lnTo>
                      <a:pt x="560" y="228"/>
                    </a:lnTo>
                    <a:lnTo>
                      <a:pt x="583" y="240"/>
                    </a:lnTo>
                    <a:lnTo>
                      <a:pt x="629" y="240"/>
                    </a:lnTo>
                    <a:lnTo>
                      <a:pt x="641" y="251"/>
                    </a:lnTo>
                    <a:lnTo>
                      <a:pt x="698" y="251"/>
                    </a:lnTo>
                    <a:lnTo>
                      <a:pt x="698" y="240"/>
                    </a:lnTo>
                    <a:lnTo>
                      <a:pt x="710" y="240"/>
                    </a:lnTo>
                    <a:lnTo>
                      <a:pt x="710" y="251"/>
                    </a:lnTo>
                    <a:lnTo>
                      <a:pt x="712" y="251"/>
                    </a:lnTo>
                    <a:lnTo>
                      <a:pt x="715" y="251"/>
                    </a:lnTo>
                    <a:lnTo>
                      <a:pt x="717" y="251"/>
                    </a:lnTo>
                    <a:lnTo>
                      <a:pt x="721" y="251"/>
                    </a:lnTo>
                    <a:lnTo>
                      <a:pt x="723" y="251"/>
                    </a:lnTo>
                    <a:lnTo>
                      <a:pt x="727" y="251"/>
                    </a:lnTo>
                    <a:lnTo>
                      <a:pt x="729" y="251"/>
                    </a:lnTo>
                    <a:lnTo>
                      <a:pt x="733" y="251"/>
                    </a:lnTo>
                    <a:lnTo>
                      <a:pt x="733" y="263"/>
                    </a:lnTo>
                    <a:lnTo>
                      <a:pt x="744" y="274"/>
                    </a:lnTo>
                    <a:lnTo>
                      <a:pt x="733" y="286"/>
                    </a:lnTo>
                    <a:close/>
                  </a:path>
                </a:pathLst>
              </a:custGeom>
              <a:solidFill>
                <a:srgbClr val="C0C0C0"/>
              </a:solidFill>
              <a:ln w="9525">
                <a:noFill/>
                <a:round/>
                <a:headEnd/>
                <a:tailEnd/>
              </a:ln>
            </p:spPr>
            <p:txBody>
              <a:bodyPr/>
              <a:lstStyle/>
              <a:p>
                <a:pPr algn="l"/>
                <a:endParaRPr lang="en-US" sz="2000"/>
              </a:p>
            </p:txBody>
          </p:sp>
          <p:sp>
            <p:nvSpPr>
              <p:cNvPr id="898060" name="Freeform 12"/>
              <p:cNvSpPr>
                <a:spLocks/>
              </p:cNvSpPr>
              <p:nvPr/>
            </p:nvSpPr>
            <p:spPr bwMode="auto">
              <a:xfrm>
                <a:off x="1059" y="2888"/>
                <a:ext cx="126" cy="228"/>
              </a:xfrm>
              <a:custGeom>
                <a:avLst/>
                <a:gdLst>
                  <a:gd name="T0" fmla="*/ 92 w 126"/>
                  <a:gd name="T1" fmla="*/ 23 h 228"/>
                  <a:gd name="T2" fmla="*/ 80 w 126"/>
                  <a:gd name="T3" fmla="*/ 46 h 228"/>
                  <a:gd name="T4" fmla="*/ 69 w 126"/>
                  <a:gd name="T5" fmla="*/ 58 h 228"/>
                  <a:gd name="T6" fmla="*/ 46 w 126"/>
                  <a:gd name="T7" fmla="*/ 69 h 228"/>
                  <a:gd name="T8" fmla="*/ 23 w 126"/>
                  <a:gd name="T9" fmla="*/ 77 h 228"/>
                  <a:gd name="T10" fmla="*/ 23 w 126"/>
                  <a:gd name="T11" fmla="*/ 94 h 228"/>
                  <a:gd name="T12" fmla="*/ 23 w 126"/>
                  <a:gd name="T13" fmla="*/ 111 h 228"/>
                  <a:gd name="T14" fmla="*/ 23 w 126"/>
                  <a:gd name="T15" fmla="*/ 129 h 228"/>
                  <a:gd name="T16" fmla="*/ 0 w 126"/>
                  <a:gd name="T17" fmla="*/ 217 h 228"/>
                  <a:gd name="T18" fmla="*/ 23 w 126"/>
                  <a:gd name="T19" fmla="*/ 228 h 228"/>
                  <a:gd name="T20" fmla="*/ 34 w 126"/>
                  <a:gd name="T21" fmla="*/ 226 h 228"/>
                  <a:gd name="T22" fmla="*/ 40 w 126"/>
                  <a:gd name="T23" fmla="*/ 223 h 228"/>
                  <a:gd name="T24" fmla="*/ 48 w 126"/>
                  <a:gd name="T25" fmla="*/ 219 h 228"/>
                  <a:gd name="T26" fmla="*/ 57 w 126"/>
                  <a:gd name="T27" fmla="*/ 217 h 228"/>
                  <a:gd name="T28" fmla="*/ 69 w 126"/>
                  <a:gd name="T29" fmla="*/ 184 h 228"/>
                  <a:gd name="T30" fmla="*/ 78 w 126"/>
                  <a:gd name="T31" fmla="*/ 173 h 228"/>
                  <a:gd name="T32" fmla="*/ 86 w 126"/>
                  <a:gd name="T33" fmla="*/ 163 h 228"/>
                  <a:gd name="T34" fmla="*/ 90 w 126"/>
                  <a:gd name="T35" fmla="*/ 152 h 228"/>
                  <a:gd name="T36" fmla="*/ 92 w 126"/>
                  <a:gd name="T37" fmla="*/ 138 h 228"/>
                  <a:gd name="T38" fmla="*/ 99 w 126"/>
                  <a:gd name="T39" fmla="*/ 123 h 228"/>
                  <a:gd name="T40" fmla="*/ 107 w 126"/>
                  <a:gd name="T41" fmla="*/ 104 h 228"/>
                  <a:gd name="T42" fmla="*/ 113 w 126"/>
                  <a:gd name="T43" fmla="*/ 85 h 228"/>
                  <a:gd name="T44" fmla="*/ 115 w 126"/>
                  <a:gd name="T45" fmla="*/ 69 h 228"/>
                  <a:gd name="T46" fmla="*/ 115 w 126"/>
                  <a:gd name="T47" fmla="*/ 63 h 228"/>
                  <a:gd name="T48" fmla="*/ 115 w 126"/>
                  <a:gd name="T49" fmla="*/ 58 h 228"/>
                  <a:gd name="T50" fmla="*/ 115 w 126"/>
                  <a:gd name="T51" fmla="*/ 52 h 228"/>
                  <a:gd name="T52" fmla="*/ 115 w 126"/>
                  <a:gd name="T53" fmla="*/ 46 h 228"/>
                  <a:gd name="T54" fmla="*/ 115 w 126"/>
                  <a:gd name="T55" fmla="*/ 54 h 228"/>
                  <a:gd name="T56" fmla="*/ 117 w 126"/>
                  <a:gd name="T57" fmla="*/ 58 h 228"/>
                  <a:gd name="T58" fmla="*/ 119 w 126"/>
                  <a:gd name="T59" fmla="*/ 61 h 228"/>
                  <a:gd name="T60" fmla="*/ 126 w 126"/>
                  <a:gd name="T61" fmla="*/ 69 h 228"/>
                  <a:gd name="T62" fmla="*/ 115 w 126"/>
                  <a:gd name="T63" fmla="*/ 12 h 228"/>
                  <a:gd name="T64" fmla="*/ 111 w 126"/>
                  <a:gd name="T65" fmla="*/ 0 h 228"/>
                  <a:gd name="T66" fmla="*/ 105 w 126"/>
                  <a:gd name="T67" fmla="*/ 0 h 228"/>
                  <a:gd name="T68" fmla="*/ 103 w 126"/>
                  <a:gd name="T69" fmla="*/ 2 h 228"/>
                  <a:gd name="T70" fmla="*/ 103 w 126"/>
                  <a:gd name="T71" fmla="*/ 6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228"/>
                  <a:gd name="T110" fmla="*/ 126 w 12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228">
                    <a:moveTo>
                      <a:pt x="103" y="12"/>
                    </a:moveTo>
                    <a:lnTo>
                      <a:pt x="92" y="23"/>
                    </a:lnTo>
                    <a:lnTo>
                      <a:pt x="92" y="35"/>
                    </a:lnTo>
                    <a:lnTo>
                      <a:pt x="80" y="46"/>
                    </a:lnTo>
                    <a:lnTo>
                      <a:pt x="69" y="46"/>
                    </a:lnTo>
                    <a:lnTo>
                      <a:pt x="69" y="58"/>
                    </a:lnTo>
                    <a:lnTo>
                      <a:pt x="46" y="58"/>
                    </a:lnTo>
                    <a:lnTo>
                      <a:pt x="46" y="69"/>
                    </a:lnTo>
                    <a:lnTo>
                      <a:pt x="23" y="69"/>
                    </a:lnTo>
                    <a:lnTo>
                      <a:pt x="23" y="77"/>
                    </a:lnTo>
                    <a:lnTo>
                      <a:pt x="23" y="86"/>
                    </a:lnTo>
                    <a:lnTo>
                      <a:pt x="23" y="94"/>
                    </a:lnTo>
                    <a:lnTo>
                      <a:pt x="23" y="104"/>
                    </a:lnTo>
                    <a:lnTo>
                      <a:pt x="23" y="111"/>
                    </a:lnTo>
                    <a:lnTo>
                      <a:pt x="23" y="121"/>
                    </a:lnTo>
                    <a:lnTo>
                      <a:pt x="23" y="129"/>
                    </a:lnTo>
                    <a:lnTo>
                      <a:pt x="23" y="138"/>
                    </a:lnTo>
                    <a:lnTo>
                      <a:pt x="0" y="217"/>
                    </a:lnTo>
                    <a:lnTo>
                      <a:pt x="23" y="217"/>
                    </a:lnTo>
                    <a:lnTo>
                      <a:pt x="23" y="228"/>
                    </a:lnTo>
                    <a:lnTo>
                      <a:pt x="30" y="228"/>
                    </a:lnTo>
                    <a:lnTo>
                      <a:pt x="34" y="226"/>
                    </a:lnTo>
                    <a:lnTo>
                      <a:pt x="38" y="226"/>
                    </a:lnTo>
                    <a:lnTo>
                      <a:pt x="40" y="223"/>
                    </a:lnTo>
                    <a:lnTo>
                      <a:pt x="44" y="221"/>
                    </a:lnTo>
                    <a:lnTo>
                      <a:pt x="48" y="219"/>
                    </a:lnTo>
                    <a:lnTo>
                      <a:pt x="51" y="219"/>
                    </a:lnTo>
                    <a:lnTo>
                      <a:pt x="57" y="217"/>
                    </a:lnTo>
                    <a:lnTo>
                      <a:pt x="69" y="205"/>
                    </a:lnTo>
                    <a:lnTo>
                      <a:pt x="69" y="184"/>
                    </a:lnTo>
                    <a:lnTo>
                      <a:pt x="74" y="179"/>
                    </a:lnTo>
                    <a:lnTo>
                      <a:pt x="78" y="173"/>
                    </a:lnTo>
                    <a:lnTo>
                      <a:pt x="82" y="169"/>
                    </a:lnTo>
                    <a:lnTo>
                      <a:pt x="86" y="163"/>
                    </a:lnTo>
                    <a:lnTo>
                      <a:pt x="88" y="157"/>
                    </a:lnTo>
                    <a:lnTo>
                      <a:pt x="90" y="152"/>
                    </a:lnTo>
                    <a:lnTo>
                      <a:pt x="92" y="144"/>
                    </a:lnTo>
                    <a:lnTo>
                      <a:pt x="92" y="138"/>
                    </a:lnTo>
                    <a:lnTo>
                      <a:pt x="96" y="131"/>
                    </a:lnTo>
                    <a:lnTo>
                      <a:pt x="99" y="123"/>
                    </a:lnTo>
                    <a:lnTo>
                      <a:pt x="103" y="113"/>
                    </a:lnTo>
                    <a:lnTo>
                      <a:pt x="107" y="104"/>
                    </a:lnTo>
                    <a:lnTo>
                      <a:pt x="111" y="94"/>
                    </a:lnTo>
                    <a:lnTo>
                      <a:pt x="113" y="85"/>
                    </a:lnTo>
                    <a:lnTo>
                      <a:pt x="115" y="75"/>
                    </a:lnTo>
                    <a:lnTo>
                      <a:pt x="115" y="69"/>
                    </a:lnTo>
                    <a:lnTo>
                      <a:pt x="115" y="65"/>
                    </a:lnTo>
                    <a:lnTo>
                      <a:pt x="115" y="63"/>
                    </a:lnTo>
                    <a:lnTo>
                      <a:pt x="115" y="60"/>
                    </a:lnTo>
                    <a:lnTo>
                      <a:pt x="115" y="58"/>
                    </a:lnTo>
                    <a:lnTo>
                      <a:pt x="115" y="54"/>
                    </a:lnTo>
                    <a:lnTo>
                      <a:pt x="115" y="52"/>
                    </a:lnTo>
                    <a:lnTo>
                      <a:pt x="115" y="48"/>
                    </a:lnTo>
                    <a:lnTo>
                      <a:pt x="115" y="46"/>
                    </a:lnTo>
                    <a:lnTo>
                      <a:pt x="115" y="52"/>
                    </a:lnTo>
                    <a:lnTo>
                      <a:pt x="115" y="54"/>
                    </a:lnTo>
                    <a:lnTo>
                      <a:pt x="115" y="58"/>
                    </a:lnTo>
                    <a:lnTo>
                      <a:pt x="117" y="58"/>
                    </a:lnTo>
                    <a:lnTo>
                      <a:pt x="117" y="60"/>
                    </a:lnTo>
                    <a:lnTo>
                      <a:pt x="119" y="61"/>
                    </a:lnTo>
                    <a:lnTo>
                      <a:pt x="122" y="65"/>
                    </a:lnTo>
                    <a:lnTo>
                      <a:pt x="126" y="69"/>
                    </a:lnTo>
                    <a:lnTo>
                      <a:pt x="126" y="12"/>
                    </a:lnTo>
                    <a:lnTo>
                      <a:pt x="115" y="12"/>
                    </a:lnTo>
                    <a:lnTo>
                      <a:pt x="115" y="0"/>
                    </a:lnTo>
                    <a:lnTo>
                      <a:pt x="111" y="0"/>
                    </a:lnTo>
                    <a:lnTo>
                      <a:pt x="107" y="0"/>
                    </a:lnTo>
                    <a:lnTo>
                      <a:pt x="105" y="0"/>
                    </a:lnTo>
                    <a:lnTo>
                      <a:pt x="103" y="0"/>
                    </a:lnTo>
                    <a:lnTo>
                      <a:pt x="103" y="2"/>
                    </a:lnTo>
                    <a:lnTo>
                      <a:pt x="103" y="4"/>
                    </a:lnTo>
                    <a:lnTo>
                      <a:pt x="103" y="6"/>
                    </a:lnTo>
                    <a:lnTo>
                      <a:pt x="103" y="12"/>
                    </a:lnTo>
                    <a:close/>
                  </a:path>
                </a:pathLst>
              </a:custGeom>
              <a:solidFill>
                <a:srgbClr val="C0C0C0"/>
              </a:solidFill>
              <a:ln w="9525">
                <a:noFill/>
                <a:round/>
                <a:headEnd/>
                <a:tailEnd/>
              </a:ln>
            </p:spPr>
            <p:txBody>
              <a:bodyPr/>
              <a:lstStyle/>
              <a:p>
                <a:pPr algn="l"/>
                <a:endParaRPr lang="en-US" sz="2000"/>
              </a:p>
            </p:txBody>
          </p:sp>
          <p:sp>
            <p:nvSpPr>
              <p:cNvPr id="898061" name="Freeform 13"/>
              <p:cNvSpPr>
                <a:spLocks noEditPoints="1"/>
              </p:cNvSpPr>
              <p:nvPr/>
            </p:nvSpPr>
            <p:spPr bwMode="auto">
              <a:xfrm>
                <a:off x="3922" y="780"/>
                <a:ext cx="1025" cy="1249"/>
              </a:xfrm>
              <a:custGeom>
                <a:avLst/>
                <a:gdLst>
                  <a:gd name="T0" fmla="*/ 417 w 1025"/>
                  <a:gd name="T1" fmla="*/ 239 h 1249"/>
                  <a:gd name="T2" fmla="*/ 374 w 1025"/>
                  <a:gd name="T3" fmla="*/ 262 h 1249"/>
                  <a:gd name="T4" fmla="*/ 359 w 1025"/>
                  <a:gd name="T5" fmla="*/ 274 h 1249"/>
                  <a:gd name="T6" fmla="*/ 411 w 1025"/>
                  <a:gd name="T7" fmla="*/ 285 h 1249"/>
                  <a:gd name="T8" fmla="*/ 394 w 1025"/>
                  <a:gd name="T9" fmla="*/ 272 h 1249"/>
                  <a:gd name="T10" fmla="*/ 359 w 1025"/>
                  <a:gd name="T11" fmla="*/ 251 h 1249"/>
                  <a:gd name="T12" fmla="*/ 336 w 1025"/>
                  <a:gd name="T13" fmla="*/ 226 h 1249"/>
                  <a:gd name="T14" fmla="*/ 325 w 1025"/>
                  <a:gd name="T15" fmla="*/ 197 h 1249"/>
                  <a:gd name="T16" fmla="*/ 348 w 1025"/>
                  <a:gd name="T17" fmla="*/ 182 h 1249"/>
                  <a:gd name="T18" fmla="*/ 365 w 1025"/>
                  <a:gd name="T19" fmla="*/ 119 h 1249"/>
                  <a:gd name="T20" fmla="*/ 417 w 1025"/>
                  <a:gd name="T21" fmla="*/ 32 h 1249"/>
                  <a:gd name="T22" fmla="*/ 440 w 1025"/>
                  <a:gd name="T23" fmla="*/ 44 h 1249"/>
                  <a:gd name="T24" fmla="*/ 440 w 1025"/>
                  <a:gd name="T25" fmla="*/ 9 h 1249"/>
                  <a:gd name="T26" fmla="*/ 482 w 1025"/>
                  <a:gd name="T27" fmla="*/ 19 h 1249"/>
                  <a:gd name="T28" fmla="*/ 566 w 1025"/>
                  <a:gd name="T29" fmla="*/ 21 h 1249"/>
                  <a:gd name="T30" fmla="*/ 601 w 1025"/>
                  <a:gd name="T31" fmla="*/ 21 h 1249"/>
                  <a:gd name="T32" fmla="*/ 670 w 1025"/>
                  <a:gd name="T33" fmla="*/ 57 h 1249"/>
                  <a:gd name="T34" fmla="*/ 754 w 1025"/>
                  <a:gd name="T35" fmla="*/ 220 h 1249"/>
                  <a:gd name="T36" fmla="*/ 793 w 1025"/>
                  <a:gd name="T37" fmla="*/ 261 h 1249"/>
                  <a:gd name="T38" fmla="*/ 829 w 1025"/>
                  <a:gd name="T39" fmla="*/ 308 h 1249"/>
                  <a:gd name="T40" fmla="*/ 801 w 1025"/>
                  <a:gd name="T41" fmla="*/ 320 h 1249"/>
                  <a:gd name="T42" fmla="*/ 726 w 1025"/>
                  <a:gd name="T43" fmla="*/ 320 h 1249"/>
                  <a:gd name="T44" fmla="*/ 635 w 1025"/>
                  <a:gd name="T45" fmla="*/ 274 h 1249"/>
                  <a:gd name="T46" fmla="*/ 624 w 1025"/>
                  <a:gd name="T47" fmla="*/ 243 h 1249"/>
                  <a:gd name="T48" fmla="*/ 611 w 1025"/>
                  <a:gd name="T49" fmla="*/ 262 h 1249"/>
                  <a:gd name="T50" fmla="*/ 589 w 1025"/>
                  <a:gd name="T51" fmla="*/ 243 h 1249"/>
                  <a:gd name="T52" fmla="*/ 589 w 1025"/>
                  <a:gd name="T53" fmla="*/ 228 h 1249"/>
                  <a:gd name="T54" fmla="*/ 543 w 1025"/>
                  <a:gd name="T55" fmla="*/ 216 h 1249"/>
                  <a:gd name="T56" fmla="*/ 463 w 1025"/>
                  <a:gd name="T57" fmla="*/ 216 h 1249"/>
                  <a:gd name="T58" fmla="*/ 405 w 1025"/>
                  <a:gd name="T59" fmla="*/ 142 h 1249"/>
                  <a:gd name="T60" fmla="*/ 428 w 1025"/>
                  <a:gd name="T61" fmla="*/ 90 h 1249"/>
                  <a:gd name="T62" fmla="*/ 760 w 1025"/>
                  <a:gd name="T63" fmla="*/ 756 h 1249"/>
                  <a:gd name="T64" fmla="*/ 1002 w 1025"/>
                  <a:gd name="T65" fmla="*/ 1191 h 1249"/>
                  <a:gd name="T66" fmla="*/ 933 w 1025"/>
                  <a:gd name="T67" fmla="*/ 1214 h 1249"/>
                  <a:gd name="T68" fmla="*/ 916 w 1025"/>
                  <a:gd name="T69" fmla="*/ 1249 h 1249"/>
                  <a:gd name="T70" fmla="*/ 968 w 1025"/>
                  <a:gd name="T71" fmla="*/ 1237 h 1249"/>
                  <a:gd name="T72" fmla="*/ 829 w 1025"/>
                  <a:gd name="T73" fmla="*/ 686 h 1249"/>
                  <a:gd name="T74" fmla="*/ 845 w 1025"/>
                  <a:gd name="T75" fmla="*/ 1203 h 1249"/>
                  <a:gd name="T76" fmla="*/ 714 w 1025"/>
                  <a:gd name="T77" fmla="*/ 1237 h 1249"/>
                  <a:gd name="T78" fmla="*/ 804 w 1025"/>
                  <a:gd name="T79" fmla="*/ 1226 h 1249"/>
                  <a:gd name="T80" fmla="*/ 864 w 1025"/>
                  <a:gd name="T81" fmla="*/ 1229 h 1249"/>
                  <a:gd name="T82" fmla="*/ 889 w 1025"/>
                  <a:gd name="T83" fmla="*/ 1237 h 1249"/>
                  <a:gd name="T84" fmla="*/ 904 w 1025"/>
                  <a:gd name="T85" fmla="*/ 1214 h 1249"/>
                  <a:gd name="T86" fmla="*/ 497 w 1025"/>
                  <a:gd name="T87" fmla="*/ 502 h 1249"/>
                  <a:gd name="T88" fmla="*/ 509 w 1025"/>
                  <a:gd name="T89" fmla="*/ 491 h 1249"/>
                  <a:gd name="T90" fmla="*/ 417 w 1025"/>
                  <a:gd name="T91" fmla="*/ 378 h 1249"/>
                  <a:gd name="T92" fmla="*/ 459 w 1025"/>
                  <a:gd name="T93" fmla="*/ 366 h 1249"/>
                  <a:gd name="T94" fmla="*/ 492 w 1025"/>
                  <a:gd name="T95" fmla="*/ 366 h 1249"/>
                  <a:gd name="T96" fmla="*/ 538 w 1025"/>
                  <a:gd name="T97" fmla="*/ 418 h 1249"/>
                  <a:gd name="T98" fmla="*/ 520 w 1025"/>
                  <a:gd name="T99" fmla="*/ 450 h 1249"/>
                  <a:gd name="T100" fmla="*/ 555 w 1025"/>
                  <a:gd name="T101" fmla="*/ 433 h 1249"/>
                  <a:gd name="T102" fmla="*/ 603 w 1025"/>
                  <a:gd name="T103" fmla="*/ 445 h 1249"/>
                  <a:gd name="T104" fmla="*/ 641 w 1025"/>
                  <a:gd name="T105" fmla="*/ 447 h 1249"/>
                  <a:gd name="T106" fmla="*/ 624 w 1025"/>
                  <a:gd name="T107" fmla="*/ 399 h 1249"/>
                  <a:gd name="T108" fmla="*/ 580 w 1025"/>
                  <a:gd name="T109" fmla="*/ 379 h 1249"/>
                  <a:gd name="T110" fmla="*/ 612 w 1025"/>
                  <a:gd name="T111" fmla="*/ 343 h 1249"/>
                  <a:gd name="T112" fmla="*/ 563 w 1025"/>
                  <a:gd name="T113" fmla="*/ 343 h 1249"/>
                  <a:gd name="T114" fmla="*/ 503 w 1025"/>
                  <a:gd name="T115" fmla="*/ 308 h 1249"/>
                  <a:gd name="T116" fmla="*/ 451 w 1025"/>
                  <a:gd name="T117" fmla="*/ 308 h 1249"/>
                  <a:gd name="T118" fmla="*/ 436 w 1025"/>
                  <a:gd name="T119" fmla="*/ 328 h 1249"/>
                  <a:gd name="T120" fmla="*/ 422 w 1025"/>
                  <a:gd name="T121" fmla="*/ 291 h 1249"/>
                  <a:gd name="T122" fmla="*/ 394 w 1025"/>
                  <a:gd name="T123" fmla="*/ 308 h 12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1249"/>
                  <a:gd name="T188" fmla="*/ 1025 w 1025"/>
                  <a:gd name="T189" fmla="*/ 1249 h 12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1249">
                    <a:moveTo>
                      <a:pt x="394" y="147"/>
                    </a:moveTo>
                    <a:lnTo>
                      <a:pt x="394" y="182"/>
                    </a:lnTo>
                    <a:lnTo>
                      <a:pt x="399" y="188"/>
                    </a:lnTo>
                    <a:lnTo>
                      <a:pt x="401" y="191"/>
                    </a:lnTo>
                    <a:lnTo>
                      <a:pt x="405" y="195"/>
                    </a:lnTo>
                    <a:lnTo>
                      <a:pt x="405" y="197"/>
                    </a:lnTo>
                    <a:lnTo>
                      <a:pt x="405" y="201"/>
                    </a:lnTo>
                    <a:lnTo>
                      <a:pt x="405" y="205"/>
                    </a:lnTo>
                    <a:lnTo>
                      <a:pt x="405" y="211"/>
                    </a:lnTo>
                    <a:lnTo>
                      <a:pt x="405" y="216"/>
                    </a:lnTo>
                    <a:lnTo>
                      <a:pt x="417" y="239"/>
                    </a:lnTo>
                    <a:lnTo>
                      <a:pt x="417" y="251"/>
                    </a:lnTo>
                    <a:lnTo>
                      <a:pt x="409" y="251"/>
                    </a:lnTo>
                    <a:lnTo>
                      <a:pt x="405" y="251"/>
                    </a:lnTo>
                    <a:lnTo>
                      <a:pt x="399" y="251"/>
                    </a:lnTo>
                    <a:lnTo>
                      <a:pt x="397" y="251"/>
                    </a:lnTo>
                    <a:lnTo>
                      <a:pt x="394" y="251"/>
                    </a:lnTo>
                    <a:lnTo>
                      <a:pt x="392" y="255"/>
                    </a:lnTo>
                    <a:lnTo>
                      <a:pt x="388" y="257"/>
                    </a:lnTo>
                    <a:lnTo>
                      <a:pt x="382" y="262"/>
                    </a:lnTo>
                    <a:lnTo>
                      <a:pt x="378" y="262"/>
                    </a:lnTo>
                    <a:lnTo>
                      <a:pt x="374" y="262"/>
                    </a:lnTo>
                    <a:lnTo>
                      <a:pt x="369" y="262"/>
                    </a:lnTo>
                    <a:lnTo>
                      <a:pt x="365" y="262"/>
                    </a:lnTo>
                    <a:lnTo>
                      <a:pt x="361" y="262"/>
                    </a:lnTo>
                    <a:lnTo>
                      <a:pt x="357" y="262"/>
                    </a:lnTo>
                    <a:lnTo>
                      <a:pt x="351" y="262"/>
                    </a:lnTo>
                    <a:lnTo>
                      <a:pt x="348" y="262"/>
                    </a:lnTo>
                    <a:lnTo>
                      <a:pt x="348" y="251"/>
                    </a:lnTo>
                    <a:lnTo>
                      <a:pt x="348" y="262"/>
                    </a:lnTo>
                    <a:lnTo>
                      <a:pt x="336" y="262"/>
                    </a:lnTo>
                    <a:lnTo>
                      <a:pt x="336" y="274"/>
                    </a:lnTo>
                    <a:lnTo>
                      <a:pt x="359" y="274"/>
                    </a:lnTo>
                    <a:lnTo>
                      <a:pt x="359" y="297"/>
                    </a:lnTo>
                    <a:lnTo>
                      <a:pt x="365" y="297"/>
                    </a:lnTo>
                    <a:lnTo>
                      <a:pt x="371" y="297"/>
                    </a:lnTo>
                    <a:lnTo>
                      <a:pt x="376" y="297"/>
                    </a:lnTo>
                    <a:lnTo>
                      <a:pt x="382" y="297"/>
                    </a:lnTo>
                    <a:lnTo>
                      <a:pt x="388" y="297"/>
                    </a:lnTo>
                    <a:lnTo>
                      <a:pt x="394" y="297"/>
                    </a:lnTo>
                    <a:lnTo>
                      <a:pt x="399" y="297"/>
                    </a:lnTo>
                    <a:lnTo>
                      <a:pt x="405" y="297"/>
                    </a:lnTo>
                    <a:lnTo>
                      <a:pt x="405" y="285"/>
                    </a:lnTo>
                    <a:lnTo>
                      <a:pt x="411" y="285"/>
                    </a:lnTo>
                    <a:lnTo>
                      <a:pt x="415" y="284"/>
                    </a:lnTo>
                    <a:lnTo>
                      <a:pt x="417" y="284"/>
                    </a:lnTo>
                    <a:lnTo>
                      <a:pt x="419" y="282"/>
                    </a:lnTo>
                    <a:lnTo>
                      <a:pt x="419" y="278"/>
                    </a:lnTo>
                    <a:lnTo>
                      <a:pt x="419" y="274"/>
                    </a:lnTo>
                    <a:lnTo>
                      <a:pt x="417" y="268"/>
                    </a:lnTo>
                    <a:lnTo>
                      <a:pt x="417" y="262"/>
                    </a:lnTo>
                    <a:lnTo>
                      <a:pt x="405" y="262"/>
                    </a:lnTo>
                    <a:lnTo>
                      <a:pt x="401" y="266"/>
                    </a:lnTo>
                    <a:lnTo>
                      <a:pt x="397" y="270"/>
                    </a:lnTo>
                    <a:lnTo>
                      <a:pt x="394" y="272"/>
                    </a:lnTo>
                    <a:lnTo>
                      <a:pt x="390" y="274"/>
                    </a:lnTo>
                    <a:lnTo>
                      <a:pt x="386" y="274"/>
                    </a:lnTo>
                    <a:lnTo>
                      <a:pt x="382" y="274"/>
                    </a:lnTo>
                    <a:lnTo>
                      <a:pt x="376" y="274"/>
                    </a:lnTo>
                    <a:lnTo>
                      <a:pt x="371" y="274"/>
                    </a:lnTo>
                    <a:lnTo>
                      <a:pt x="371" y="262"/>
                    </a:lnTo>
                    <a:lnTo>
                      <a:pt x="367" y="259"/>
                    </a:lnTo>
                    <a:lnTo>
                      <a:pt x="363" y="255"/>
                    </a:lnTo>
                    <a:lnTo>
                      <a:pt x="361" y="253"/>
                    </a:lnTo>
                    <a:lnTo>
                      <a:pt x="359" y="251"/>
                    </a:lnTo>
                    <a:lnTo>
                      <a:pt x="361" y="251"/>
                    </a:lnTo>
                    <a:lnTo>
                      <a:pt x="365" y="251"/>
                    </a:lnTo>
                    <a:lnTo>
                      <a:pt x="371" y="251"/>
                    </a:lnTo>
                    <a:lnTo>
                      <a:pt x="359" y="239"/>
                    </a:lnTo>
                    <a:lnTo>
                      <a:pt x="371" y="239"/>
                    </a:lnTo>
                    <a:lnTo>
                      <a:pt x="371" y="228"/>
                    </a:lnTo>
                    <a:lnTo>
                      <a:pt x="359" y="228"/>
                    </a:lnTo>
                    <a:lnTo>
                      <a:pt x="371" y="216"/>
                    </a:lnTo>
                    <a:lnTo>
                      <a:pt x="359" y="228"/>
                    </a:lnTo>
                    <a:lnTo>
                      <a:pt x="336" y="228"/>
                    </a:lnTo>
                    <a:lnTo>
                      <a:pt x="336" y="226"/>
                    </a:lnTo>
                    <a:lnTo>
                      <a:pt x="336" y="222"/>
                    </a:lnTo>
                    <a:lnTo>
                      <a:pt x="336" y="220"/>
                    </a:lnTo>
                    <a:lnTo>
                      <a:pt x="336" y="216"/>
                    </a:lnTo>
                    <a:lnTo>
                      <a:pt x="336" y="214"/>
                    </a:lnTo>
                    <a:lnTo>
                      <a:pt x="336" y="211"/>
                    </a:lnTo>
                    <a:lnTo>
                      <a:pt x="336" y="209"/>
                    </a:lnTo>
                    <a:lnTo>
                      <a:pt x="336" y="205"/>
                    </a:lnTo>
                    <a:lnTo>
                      <a:pt x="325" y="205"/>
                    </a:lnTo>
                    <a:lnTo>
                      <a:pt x="325" y="203"/>
                    </a:lnTo>
                    <a:lnTo>
                      <a:pt x="325" y="199"/>
                    </a:lnTo>
                    <a:lnTo>
                      <a:pt x="325" y="197"/>
                    </a:lnTo>
                    <a:lnTo>
                      <a:pt x="325" y="193"/>
                    </a:lnTo>
                    <a:lnTo>
                      <a:pt x="325" y="191"/>
                    </a:lnTo>
                    <a:lnTo>
                      <a:pt x="325" y="188"/>
                    </a:lnTo>
                    <a:lnTo>
                      <a:pt x="325" y="186"/>
                    </a:lnTo>
                    <a:lnTo>
                      <a:pt x="325" y="182"/>
                    </a:lnTo>
                    <a:lnTo>
                      <a:pt x="313" y="170"/>
                    </a:lnTo>
                    <a:lnTo>
                      <a:pt x="359" y="182"/>
                    </a:lnTo>
                    <a:lnTo>
                      <a:pt x="371" y="159"/>
                    </a:lnTo>
                    <a:lnTo>
                      <a:pt x="348" y="170"/>
                    </a:lnTo>
                    <a:lnTo>
                      <a:pt x="359" y="170"/>
                    </a:lnTo>
                    <a:lnTo>
                      <a:pt x="348" y="182"/>
                    </a:lnTo>
                    <a:lnTo>
                      <a:pt x="342" y="174"/>
                    </a:lnTo>
                    <a:lnTo>
                      <a:pt x="338" y="168"/>
                    </a:lnTo>
                    <a:lnTo>
                      <a:pt x="336" y="163"/>
                    </a:lnTo>
                    <a:lnTo>
                      <a:pt x="338" y="157"/>
                    </a:lnTo>
                    <a:lnTo>
                      <a:pt x="342" y="153"/>
                    </a:lnTo>
                    <a:lnTo>
                      <a:pt x="346" y="149"/>
                    </a:lnTo>
                    <a:lnTo>
                      <a:pt x="353" y="143"/>
                    </a:lnTo>
                    <a:lnTo>
                      <a:pt x="359" y="136"/>
                    </a:lnTo>
                    <a:lnTo>
                      <a:pt x="361" y="128"/>
                    </a:lnTo>
                    <a:lnTo>
                      <a:pt x="363" y="122"/>
                    </a:lnTo>
                    <a:lnTo>
                      <a:pt x="365" y="119"/>
                    </a:lnTo>
                    <a:lnTo>
                      <a:pt x="371" y="115"/>
                    </a:lnTo>
                    <a:lnTo>
                      <a:pt x="374" y="115"/>
                    </a:lnTo>
                    <a:lnTo>
                      <a:pt x="380" y="113"/>
                    </a:lnTo>
                    <a:lnTo>
                      <a:pt x="388" y="113"/>
                    </a:lnTo>
                    <a:lnTo>
                      <a:pt x="394" y="113"/>
                    </a:lnTo>
                    <a:lnTo>
                      <a:pt x="394" y="147"/>
                    </a:lnTo>
                    <a:close/>
                    <a:moveTo>
                      <a:pt x="417" y="90"/>
                    </a:moveTo>
                    <a:lnTo>
                      <a:pt x="405" y="78"/>
                    </a:lnTo>
                    <a:lnTo>
                      <a:pt x="394" y="67"/>
                    </a:lnTo>
                    <a:lnTo>
                      <a:pt x="417" y="44"/>
                    </a:lnTo>
                    <a:lnTo>
                      <a:pt x="417" y="32"/>
                    </a:lnTo>
                    <a:lnTo>
                      <a:pt x="428" y="44"/>
                    </a:lnTo>
                    <a:lnTo>
                      <a:pt x="440" y="55"/>
                    </a:lnTo>
                    <a:lnTo>
                      <a:pt x="440" y="67"/>
                    </a:lnTo>
                    <a:lnTo>
                      <a:pt x="440" y="55"/>
                    </a:lnTo>
                    <a:lnTo>
                      <a:pt x="428" y="55"/>
                    </a:lnTo>
                    <a:lnTo>
                      <a:pt x="428" y="44"/>
                    </a:lnTo>
                    <a:lnTo>
                      <a:pt x="440" y="32"/>
                    </a:lnTo>
                    <a:lnTo>
                      <a:pt x="440" y="38"/>
                    </a:lnTo>
                    <a:lnTo>
                      <a:pt x="440" y="42"/>
                    </a:lnTo>
                    <a:lnTo>
                      <a:pt x="440" y="44"/>
                    </a:lnTo>
                    <a:lnTo>
                      <a:pt x="440" y="42"/>
                    </a:lnTo>
                    <a:lnTo>
                      <a:pt x="440" y="38"/>
                    </a:lnTo>
                    <a:lnTo>
                      <a:pt x="440" y="32"/>
                    </a:lnTo>
                    <a:lnTo>
                      <a:pt x="463" y="32"/>
                    </a:lnTo>
                    <a:lnTo>
                      <a:pt x="463" y="44"/>
                    </a:lnTo>
                    <a:lnTo>
                      <a:pt x="463" y="21"/>
                    </a:lnTo>
                    <a:lnTo>
                      <a:pt x="453" y="21"/>
                    </a:lnTo>
                    <a:lnTo>
                      <a:pt x="445" y="19"/>
                    </a:lnTo>
                    <a:lnTo>
                      <a:pt x="442" y="15"/>
                    </a:lnTo>
                    <a:lnTo>
                      <a:pt x="440" y="9"/>
                    </a:lnTo>
                    <a:lnTo>
                      <a:pt x="442" y="5"/>
                    </a:lnTo>
                    <a:lnTo>
                      <a:pt x="445" y="2"/>
                    </a:lnTo>
                    <a:lnTo>
                      <a:pt x="453" y="0"/>
                    </a:lnTo>
                    <a:lnTo>
                      <a:pt x="463" y="0"/>
                    </a:lnTo>
                    <a:lnTo>
                      <a:pt x="465" y="2"/>
                    </a:lnTo>
                    <a:lnTo>
                      <a:pt x="468" y="3"/>
                    </a:lnTo>
                    <a:lnTo>
                      <a:pt x="470" y="7"/>
                    </a:lnTo>
                    <a:lnTo>
                      <a:pt x="474" y="9"/>
                    </a:lnTo>
                    <a:lnTo>
                      <a:pt x="476" y="13"/>
                    </a:lnTo>
                    <a:lnTo>
                      <a:pt x="480" y="15"/>
                    </a:lnTo>
                    <a:lnTo>
                      <a:pt x="482" y="19"/>
                    </a:lnTo>
                    <a:lnTo>
                      <a:pt x="486" y="21"/>
                    </a:lnTo>
                    <a:lnTo>
                      <a:pt x="543" y="21"/>
                    </a:lnTo>
                    <a:lnTo>
                      <a:pt x="555" y="32"/>
                    </a:lnTo>
                    <a:lnTo>
                      <a:pt x="555" y="28"/>
                    </a:lnTo>
                    <a:lnTo>
                      <a:pt x="555" y="25"/>
                    </a:lnTo>
                    <a:lnTo>
                      <a:pt x="555" y="23"/>
                    </a:lnTo>
                    <a:lnTo>
                      <a:pt x="555" y="21"/>
                    </a:lnTo>
                    <a:lnTo>
                      <a:pt x="559" y="21"/>
                    </a:lnTo>
                    <a:lnTo>
                      <a:pt x="561" y="21"/>
                    </a:lnTo>
                    <a:lnTo>
                      <a:pt x="566" y="21"/>
                    </a:lnTo>
                    <a:lnTo>
                      <a:pt x="566" y="9"/>
                    </a:lnTo>
                    <a:lnTo>
                      <a:pt x="570" y="9"/>
                    </a:lnTo>
                    <a:lnTo>
                      <a:pt x="574" y="9"/>
                    </a:lnTo>
                    <a:lnTo>
                      <a:pt x="576" y="9"/>
                    </a:lnTo>
                    <a:lnTo>
                      <a:pt x="578" y="11"/>
                    </a:lnTo>
                    <a:lnTo>
                      <a:pt x="578" y="13"/>
                    </a:lnTo>
                    <a:lnTo>
                      <a:pt x="578" y="17"/>
                    </a:lnTo>
                    <a:lnTo>
                      <a:pt x="578" y="21"/>
                    </a:lnTo>
                    <a:lnTo>
                      <a:pt x="589" y="21"/>
                    </a:lnTo>
                    <a:lnTo>
                      <a:pt x="601" y="21"/>
                    </a:lnTo>
                    <a:lnTo>
                      <a:pt x="612" y="32"/>
                    </a:lnTo>
                    <a:lnTo>
                      <a:pt x="635" y="32"/>
                    </a:lnTo>
                    <a:lnTo>
                      <a:pt x="635" y="44"/>
                    </a:lnTo>
                    <a:lnTo>
                      <a:pt x="682" y="44"/>
                    </a:lnTo>
                    <a:lnTo>
                      <a:pt x="647" y="55"/>
                    </a:lnTo>
                    <a:lnTo>
                      <a:pt x="658" y="55"/>
                    </a:lnTo>
                    <a:lnTo>
                      <a:pt x="662" y="55"/>
                    </a:lnTo>
                    <a:lnTo>
                      <a:pt x="666" y="55"/>
                    </a:lnTo>
                    <a:lnTo>
                      <a:pt x="668" y="55"/>
                    </a:lnTo>
                    <a:lnTo>
                      <a:pt x="670" y="57"/>
                    </a:lnTo>
                    <a:lnTo>
                      <a:pt x="670" y="59"/>
                    </a:lnTo>
                    <a:lnTo>
                      <a:pt x="670" y="63"/>
                    </a:lnTo>
                    <a:lnTo>
                      <a:pt x="670" y="67"/>
                    </a:lnTo>
                    <a:lnTo>
                      <a:pt x="682" y="78"/>
                    </a:lnTo>
                    <a:lnTo>
                      <a:pt x="682" y="32"/>
                    </a:lnTo>
                    <a:lnTo>
                      <a:pt x="703" y="78"/>
                    </a:lnTo>
                    <a:lnTo>
                      <a:pt x="737" y="182"/>
                    </a:lnTo>
                    <a:lnTo>
                      <a:pt x="737" y="205"/>
                    </a:lnTo>
                    <a:lnTo>
                      <a:pt x="749" y="205"/>
                    </a:lnTo>
                    <a:lnTo>
                      <a:pt x="749" y="216"/>
                    </a:lnTo>
                    <a:lnTo>
                      <a:pt x="754" y="220"/>
                    </a:lnTo>
                    <a:lnTo>
                      <a:pt x="758" y="226"/>
                    </a:lnTo>
                    <a:lnTo>
                      <a:pt x="760" y="230"/>
                    </a:lnTo>
                    <a:lnTo>
                      <a:pt x="764" y="232"/>
                    </a:lnTo>
                    <a:lnTo>
                      <a:pt x="768" y="236"/>
                    </a:lnTo>
                    <a:lnTo>
                      <a:pt x="774" y="237"/>
                    </a:lnTo>
                    <a:lnTo>
                      <a:pt x="777" y="239"/>
                    </a:lnTo>
                    <a:lnTo>
                      <a:pt x="783" y="239"/>
                    </a:lnTo>
                    <a:lnTo>
                      <a:pt x="783" y="251"/>
                    </a:lnTo>
                    <a:lnTo>
                      <a:pt x="787" y="255"/>
                    </a:lnTo>
                    <a:lnTo>
                      <a:pt x="791" y="259"/>
                    </a:lnTo>
                    <a:lnTo>
                      <a:pt x="793" y="261"/>
                    </a:lnTo>
                    <a:lnTo>
                      <a:pt x="795" y="261"/>
                    </a:lnTo>
                    <a:lnTo>
                      <a:pt x="795" y="262"/>
                    </a:lnTo>
                    <a:lnTo>
                      <a:pt x="799" y="262"/>
                    </a:lnTo>
                    <a:lnTo>
                      <a:pt x="802" y="262"/>
                    </a:lnTo>
                    <a:lnTo>
                      <a:pt x="806" y="262"/>
                    </a:lnTo>
                    <a:lnTo>
                      <a:pt x="841" y="297"/>
                    </a:lnTo>
                    <a:lnTo>
                      <a:pt x="829" y="297"/>
                    </a:lnTo>
                    <a:lnTo>
                      <a:pt x="829" y="301"/>
                    </a:lnTo>
                    <a:lnTo>
                      <a:pt x="829" y="305"/>
                    </a:lnTo>
                    <a:lnTo>
                      <a:pt x="829" y="307"/>
                    </a:lnTo>
                    <a:lnTo>
                      <a:pt x="829" y="308"/>
                    </a:lnTo>
                    <a:lnTo>
                      <a:pt x="825" y="308"/>
                    </a:lnTo>
                    <a:lnTo>
                      <a:pt x="824" y="308"/>
                    </a:lnTo>
                    <a:lnTo>
                      <a:pt x="818" y="308"/>
                    </a:lnTo>
                    <a:lnTo>
                      <a:pt x="814" y="312"/>
                    </a:lnTo>
                    <a:lnTo>
                      <a:pt x="812" y="314"/>
                    </a:lnTo>
                    <a:lnTo>
                      <a:pt x="810" y="316"/>
                    </a:lnTo>
                    <a:lnTo>
                      <a:pt x="808" y="318"/>
                    </a:lnTo>
                    <a:lnTo>
                      <a:pt x="806" y="318"/>
                    </a:lnTo>
                    <a:lnTo>
                      <a:pt x="804" y="320"/>
                    </a:lnTo>
                    <a:lnTo>
                      <a:pt x="801" y="320"/>
                    </a:lnTo>
                    <a:lnTo>
                      <a:pt x="795" y="320"/>
                    </a:lnTo>
                    <a:lnTo>
                      <a:pt x="795" y="332"/>
                    </a:lnTo>
                    <a:lnTo>
                      <a:pt x="789" y="332"/>
                    </a:lnTo>
                    <a:lnTo>
                      <a:pt x="783" y="332"/>
                    </a:lnTo>
                    <a:lnTo>
                      <a:pt x="779" y="332"/>
                    </a:lnTo>
                    <a:lnTo>
                      <a:pt x="776" y="332"/>
                    </a:lnTo>
                    <a:lnTo>
                      <a:pt x="774" y="330"/>
                    </a:lnTo>
                    <a:lnTo>
                      <a:pt x="770" y="328"/>
                    </a:lnTo>
                    <a:lnTo>
                      <a:pt x="766" y="324"/>
                    </a:lnTo>
                    <a:lnTo>
                      <a:pt x="760" y="320"/>
                    </a:lnTo>
                    <a:lnTo>
                      <a:pt x="726" y="320"/>
                    </a:lnTo>
                    <a:lnTo>
                      <a:pt x="691" y="308"/>
                    </a:lnTo>
                    <a:lnTo>
                      <a:pt x="682" y="297"/>
                    </a:lnTo>
                    <a:lnTo>
                      <a:pt x="658" y="285"/>
                    </a:lnTo>
                    <a:lnTo>
                      <a:pt x="653" y="285"/>
                    </a:lnTo>
                    <a:lnTo>
                      <a:pt x="649" y="285"/>
                    </a:lnTo>
                    <a:lnTo>
                      <a:pt x="647" y="285"/>
                    </a:lnTo>
                    <a:lnTo>
                      <a:pt x="645" y="284"/>
                    </a:lnTo>
                    <a:lnTo>
                      <a:pt x="643" y="284"/>
                    </a:lnTo>
                    <a:lnTo>
                      <a:pt x="641" y="282"/>
                    </a:lnTo>
                    <a:lnTo>
                      <a:pt x="639" y="278"/>
                    </a:lnTo>
                    <a:lnTo>
                      <a:pt x="635" y="274"/>
                    </a:lnTo>
                    <a:lnTo>
                      <a:pt x="635" y="270"/>
                    </a:lnTo>
                    <a:lnTo>
                      <a:pt x="635" y="268"/>
                    </a:lnTo>
                    <a:lnTo>
                      <a:pt x="635" y="264"/>
                    </a:lnTo>
                    <a:lnTo>
                      <a:pt x="635" y="262"/>
                    </a:lnTo>
                    <a:lnTo>
                      <a:pt x="635" y="259"/>
                    </a:lnTo>
                    <a:lnTo>
                      <a:pt x="635" y="257"/>
                    </a:lnTo>
                    <a:lnTo>
                      <a:pt x="635" y="253"/>
                    </a:lnTo>
                    <a:lnTo>
                      <a:pt x="635" y="251"/>
                    </a:lnTo>
                    <a:lnTo>
                      <a:pt x="624" y="251"/>
                    </a:lnTo>
                    <a:lnTo>
                      <a:pt x="624" y="247"/>
                    </a:lnTo>
                    <a:lnTo>
                      <a:pt x="624" y="243"/>
                    </a:lnTo>
                    <a:lnTo>
                      <a:pt x="624" y="241"/>
                    </a:lnTo>
                    <a:lnTo>
                      <a:pt x="624" y="239"/>
                    </a:lnTo>
                    <a:lnTo>
                      <a:pt x="624" y="241"/>
                    </a:lnTo>
                    <a:lnTo>
                      <a:pt x="624" y="245"/>
                    </a:lnTo>
                    <a:lnTo>
                      <a:pt x="624" y="251"/>
                    </a:lnTo>
                    <a:lnTo>
                      <a:pt x="620" y="255"/>
                    </a:lnTo>
                    <a:lnTo>
                      <a:pt x="616" y="259"/>
                    </a:lnTo>
                    <a:lnTo>
                      <a:pt x="614" y="261"/>
                    </a:lnTo>
                    <a:lnTo>
                      <a:pt x="612" y="261"/>
                    </a:lnTo>
                    <a:lnTo>
                      <a:pt x="611" y="262"/>
                    </a:lnTo>
                    <a:lnTo>
                      <a:pt x="609" y="262"/>
                    </a:lnTo>
                    <a:lnTo>
                      <a:pt x="605" y="262"/>
                    </a:lnTo>
                    <a:lnTo>
                      <a:pt x="601" y="262"/>
                    </a:lnTo>
                    <a:lnTo>
                      <a:pt x="601" y="251"/>
                    </a:lnTo>
                    <a:lnTo>
                      <a:pt x="595" y="251"/>
                    </a:lnTo>
                    <a:lnTo>
                      <a:pt x="591" y="251"/>
                    </a:lnTo>
                    <a:lnTo>
                      <a:pt x="589" y="251"/>
                    </a:lnTo>
                    <a:lnTo>
                      <a:pt x="589" y="249"/>
                    </a:lnTo>
                    <a:lnTo>
                      <a:pt x="589" y="247"/>
                    </a:lnTo>
                    <a:lnTo>
                      <a:pt x="589" y="243"/>
                    </a:lnTo>
                    <a:lnTo>
                      <a:pt x="589" y="239"/>
                    </a:lnTo>
                    <a:lnTo>
                      <a:pt x="601" y="239"/>
                    </a:lnTo>
                    <a:lnTo>
                      <a:pt x="589" y="228"/>
                    </a:lnTo>
                    <a:lnTo>
                      <a:pt x="589" y="232"/>
                    </a:lnTo>
                    <a:lnTo>
                      <a:pt x="589" y="236"/>
                    </a:lnTo>
                    <a:lnTo>
                      <a:pt x="589" y="237"/>
                    </a:lnTo>
                    <a:lnTo>
                      <a:pt x="589" y="239"/>
                    </a:lnTo>
                    <a:lnTo>
                      <a:pt x="589" y="237"/>
                    </a:lnTo>
                    <a:lnTo>
                      <a:pt x="589" y="234"/>
                    </a:lnTo>
                    <a:lnTo>
                      <a:pt x="589" y="228"/>
                    </a:lnTo>
                    <a:lnTo>
                      <a:pt x="578" y="239"/>
                    </a:lnTo>
                    <a:lnTo>
                      <a:pt x="572" y="239"/>
                    </a:lnTo>
                    <a:lnTo>
                      <a:pt x="568" y="239"/>
                    </a:lnTo>
                    <a:lnTo>
                      <a:pt x="566" y="239"/>
                    </a:lnTo>
                    <a:lnTo>
                      <a:pt x="564" y="237"/>
                    </a:lnTo>
                    <a:lnTo>
                      <a:pt x="563" y="237"/>
                    </a:lnTo>
                    <a:lnTo>
                      <a:pt x="561" y="236"/>
                    </a:lnTo>
                    <a:lnTo>
                      <a:pt x="559" y="232"/>
                    </a:lnTo>
                    <a:lnTo>
                      <a:pt x="555" y="228"/>
                    </a:lnTo>
                    <a:lnTo>
                      <a:pt x="543" y="228"/>
                    </a:lnTo>
                    <a:lnTo>
                      <a:pt x="543" y="216"/>
                    </a:lnTo>
                    <a:lnTo>
                      <a:pt x="540" y="216"/>
                    </a:lnTo>
                    <a:lnTo>
                      <a:pt x="538" y="216"/>
                    </a:lnTo>
                    <a:lnTo>
                      <a:pt x="534" y="216"/>
                    </a:lnTo>
                    <a:lnTo>
                      <a:pt x="532" y="216"/>
                    </a:lnTo>
                    <a:lnTo>
                      <a:pt x="528" y="216"/>
                    </a:lnTo>
                    <a:lnTo>
                      <a:pt x="526" y="216"/>
                    </a:lnTo>
                    <a:lnTo>
                      <a:pt x="522" y="216"/>
                    </a:lnTo>
                    <a:lnTo>
                      <a:pt x="520" y="216"/>
                    </a:lnTo>
                    <a:lnTo>
                      <a:pt x="520" y="205"/>
                    </a:lnTo>
                    <a:lnTo>
                      <a:pt x="486" y="205"/>
                    </a:lnTo>
                    <a:lnTo>
                      <a:pt x="463" y="216"/>
                    </a:lnTo>
                    <a:lnTo>
                      <a:pt x="463" y="228"/>
                    </a:lnTo>
                    <a:lnTo>
                      <a:pt x="440" y="228"/>
                    </a:lnTo>
                    <a:lnTo>
                      <a:pt x="440" y="216"/>
                    </a:lnTo>
                    <a:lnTo>
                      <a:pt x="440" y="205"/>
                    </a:lnTo>
                    <a:lnTo>
                      <a:pt x="417" y="182"/>
                    </a:lnTo>
                    <a:lnTo>
                      <a:pt x="428" y="182"/>
                    </a:lnTo>
                    <a:lnTo>
                      <a:pt x="428" y="170"/>
                    </a:lnTo>
                    <a:lnTo>
                      <a:pt x="405" y="159"/>
                    </a:lnTo>
                    <a:lnTo>
                      <a:pt x="405" y="153"/>
                    </a:lnTo>
                    <a:lnTo>
                      <a:pt x="405" y="147"/>
                    </a:lnTo>
                    <a:lnTo>
                      <a:pt x="405" y="142"/>
                    </a:lnTo>
                    <a:lnTo>
                      <a:pt x="405" y="136"/>
                    </a:lnTo>
                    <a:lnTo>
                      <a:pt x="405" y="130"/>
                    </a:lnTo>
                    <a:lnTo>
                      <a:pt x="405" y="124"/>
                    </a:lnTo>
                    <a:lnTo>
                      <a:pt x="405" y="119"/>
                    </a:lnTo>
                    <a:lnTo>
                      <a:pt x="405" y="113"/>
                    </a:lnTo>
                    <a:lnTo>
                      <a:pt x="417" y="90"/>
                    </a:lnTo>
                    <a:lnTo>
                      <a:pt x="440" y="90"/>
                    </a:lnTo>
                    <a:lnTo>
                      <a:pt x="438" y="90"/>
                    </a:lnTo>
                    <a:lnTo>
                      <a:pt x="434" y="90"/>
                    </a:lnTo>
                    <a:lnTo>
                      <a:pt x="432" y="90"/>
                    </a:lnTo>
                    <a:lnTo>
                      <a:pt x="428" y="90"/>
                    </a:lnTo>
                    <a:lnTo>
                      <a:pt x="426" y="90"/>
                    </a:lnTo>
                    <a:lnTo>
                      <a:pt x="422" y="90"/>
                    </a:lnTo>
                    <a:lnTo>
                      <a:pt x="421" y="90"/>
                    </a:lnTo>
                    <a:lnTo>
                      <a:pt x="417" y="90"/>
                    </a:lnTo>
                    <a:close/>
                    <a:moveTo>
                      <a:pt x="829" y="686"/>
                    </a:moveTo>
                    <a:lnTo>
                      <a:pt x="841" y="698"/>
                    </a:lnTo>
                    <a:lnTo>
                      <a:pt x="852" y="686"/>
                    </a:lnTo>
                    <a:lnTo>
                      <a:pt x="841" y="698"/>
                    </a:lnTo>
                    <a:lnTo>
                      <a:pt x="829" y="686"/>
                    </a:lnTo>
                    <a:close/>
                    <a:moveTo>
                      <a:pt x="749" y="767"/>
                    </a:moveTo>
                    <a:lnTo>
                      <a:pt x="760" y="756"/>
                    </a:lnTo>
                    <a:lnTo>
                      <a:pt x="760" y="761"/>
                    </a:lnTo>
                    <a:lnTo>
                      <a:pt x="749" y="767"/>
                    </a:lnTo>
                    <a:close/>
                    <a:moveTo>
                      <a:pt x="0" y="462"/>
                    </a:moveTo>
                    <a:lnTo>
                      <a:pt x="12" y="443"/>
                    </a:lnTo>
                    <a:lnTo>
                      <a:pt x="0" y="462"/>
                    </a:lnTo>
                    <a:close/>
                    <a:moveTo>
                      <a:pt x="37" y="402"/>
                    </a:moveTo>
                    <a:lnTo>
                      <a:pt x="42" y="393"/>
                    </a:lnTo>
                    <a:lnTo>
                      <a:pt x="37" y="402"/>
                    </a:lnTo>
                    <a:close/>
                    <a:moveTo>
                      <a:pt x="1025" y="1203"/>
                    </a:moveTo>
                    <a:lnTo>
                      <a:pt x="1002" y="1203"/>
                    </a:lnTo>
                    <a:lnTo>
                      <a:pt x="1002" y="1191"/>
                    </a:lnTo>
                    <a:lnTo>
                      <a:pt x="968" y="1203"/>
                    </a:lnTo>
                    <a:lnTo>
                      <a:pt x="960" y="1203"/>
                    </a:lnTo>
                    <a:lnTo>
                      <a:pt x="954" y="1203"/>
                    </a:lnTo>
                    <a:lnTo>
                      <a:pt x="950" y="1203"/>
                    </a:lnTo>
                    <a:lnTo>
                      <a:pt x="948" y="1203"/>
                    </a:lnTo>
                    <a:lnTo>
                      <a:pt x="944" y="1203"/>
                    </a:lnTo>
                    <a:lnTo>
                      <a:pt x="943" y="1204"/>
                    </a:lnTo>
                    <a:lnTo>
                      <a:pt x="939" y="1208"/>
                    </a:lnTo>
                    <a:lnTo>
                      <a:pt x="933" y="1214"/>
                    </a:lnTo>
                    <a:lnTo>
                      <a:pt x="921" y="1214"/>
                    </a:lnTo>
                    <a:lnTo>
                      <a:pt x="933" y="1214"/>
                    </a:lnTo>
                    <a:lnTo>
                      <a:pt x="933" y="1226"/>
                    </a:lnTo>
                    <a:lnTo>
                      <a:pt x="941" y="1226"/>
                    </a:lnTo>
                    <a:lnTo>
                      <a:pt x="946" y="1224"/>
                    </a:lnTo>
                    <a:lnTo>
                      <a:pt x="950" y="1224"/>
                    </a:lnTo>
                    <a:lnTo>
                      <a:pt x="954" y="1224"/>
                    </a:lnTo>
                    <a:lnTo>
                      <a:pt x="954" y="1226"/>
                    </a:lnTo>
                    <a:lnTo>
                      <a:pt x="954" y="1227"/>
                    </a:lnTo>
                    <a:lnTo>
                      <a:pt x="950" y="1231"/>
                    </a:lnTo>
                    <a:lnTo>
                      <a:pt x="944" y="1237"/>
                    </a:lnTo>
                    <a:lnTo>
                      <a:pt x="910" y="1249"/>
                    </a:lnTo>
                    <a:lnTo>
                      <a:pt x="916" y="1249"/>
                    </a:lnTo>
                    <a:lnTo>
                      <a:pt x="921" y="1249"/>
                    </a:lnTo>
                    <a:lnTo>
                      <a:pt x="927" y="1249"/>
                    </a:lnTo>
                    <a:lnTo>
                      <a:pt x="933" y="1249"/>
                    </a:lnTo>
                    <a:lnTo>
                      <a:pt x="939" y="1249"/>
                    </a:lnTo>
                    <a:lnTo>
                      <a:pt x="944" y="1249"/>
                    </a:lnTo>
                    <a:lnTo>
                      <a:pt x="950" y="1249"/>
                    </a:lnTo>
                    <a:lnTo>
                      <a:pt x="956" y="1249"/>
                    </a:lnTo>
                    <a:lnTo>
                      <a:pt x="956" y="1237"/>
                    </a:lnTo>
                    <a:lnTo>
                      <a:pt x="962" y="1237"/>
                    </a:lnTo>
                    <a:lnTo>
                      <a:pt x="964" y="1237"/>
                    </a:lnTo>
                    <a:lnTo>
                      <a:pt x="968" y="1237"/>
                    </a:lnTo>
                    <a:lnTo>
                      <a:pt x="969" y="1235"/>
                    </a:lnTo>
                    <a:lnTo>
                      <a:pt x="971" y="1231"/>
                    </a:lnTo>
                    <a:lnTo>
                      <a:pt x="975" y="1229"/>
                    </a:lnTo>
                    <a:lnTo>
                      <a:pt x="979" y="1226"/>
                    </a:lnTo>
                    <a:lnTo>
                      <a:pt x="991" y="1226"/>
                    </a:lnTo>
                    <a:lnTo>
                      <a:pt x="991" y="1214"/>
                    </a:lnTo>
                    <a:lnTo>
                      <a:pt x="1025" y="1203"/>
                    </a:lnTo>
                    <a:lnTo>
                      <a:pt x="1014" y="1191"/>
                    </a:lnTo>
                    <a:lnTo>
                      <a:pt x="1025" y="1203"/>
                    </a:lnTo>
                    <a:close/>
                    <a:moveTo>
                      <a:pt x="829" y="686"/>
                    </a:moveTo>
                    <a:lnTo>
                      <a:pt x="852" y="686"/>
                    </a:lnTo>
                    <a:lnTo>
                      <a:pt x="829" y="686"/>
                    </a:lnTo>
                    <a:close/>
                    <a:moveTo>
                      <a:pt x="910" y="1214"/>
                    </a:moveTo>
                    <a:lnTo>
                      <a:pt x="898" y="1214"/>
                    </a:lnTo>
                    <a:lnTo>
                      <a:pt x="887" y="1203"/>
                    </a:lnTo>
                    <a:lnTo>
                      <a:pt x="879" y="1203"/>
                    </a:lnTo>
                    <a:lnTo>
                      <a:pt x="873" y="1203"/>
                    </a:lnTo>
                    <a:lnTo>
                      <a:pt x="866" y="1203"/>
                    </a:lnTo>
                    <a:lnTo>
                      <a:pt x="858" y="1203"/>
                    </a:lnTo>
                    <a:lnTo>
                      <a:pt x="850" y="1203"/>
                    </a:lnTo>
                    <a:lnTo>
                      <a:pt x="845" y="1203"/>
                    </a:lnTo>
                    <a:lnTo>
                      <a:pt x="837" y="1203"/>
                    </a:lnTo>
                    <a:lnTo>
                      <a:pt x="829" y="1203"/>
                    </a:lnTo>
                    <a:lnTo>
                      <a:pt x="829" y="1191"/>
                    </a:lnTo>
                    <a:lnTo>
                      <a:pt x="806" y="1203"/>
                    </a:lnTo>
                    <a:lnTo>
                      <a:pt x="795" y="1191"/>
                    </a:lnTo>
                    <a:lnTo>
                      <a:pt x="772" y="1191"/>
                    </a:lnTo>
                    <a:lnTo>
                      <a:pt x="749" y="1203"/>
                    </a:lnTo>
                    <a:lnTo>
                      <a:pt x="737" y="1214"/>
                    </a:lnTo>
                    <a:lnTo>
                      <a:pt x="726" y="1214"/>
                    </a:lnTo>
                    <a:lnTo>
                      <a:pt x="726" y="1226"/>
                    </a:lnTo>
                    <a:lnTo>
                      <a:pt x="714" y="1237"/>
                    </a:lnTo>
                    <a:lnTo>
                      <a:pt x="749" y="1214"/>
                    </a:lnTo>
                    <a:lnTo>
                      <a:pt x="772" y="1214"/>
                    </a:lnTo>
                    <a:lnTo>
                      <a:pt x="777" y="1214"/>
                    </a:lnTo>
                    <a:lnTo>
                      <a:pt x="781" y="1214"/>
                    </a:lnTo>
                    <a:lnTo>
                      <a:pt x="783" y="1214"/>
                    </a:lnTo>
                    <a:lnTo>
                      <a:pt x="785" y="1214"/>
                    </a:lnTo>
                    <a:lnTo>
                      <a:pt x="787" y="1216"/>
                    </a:lnTo>
                    <a:lnTo>
                      <a:pt x="789" y="1218"/>
                    </a:lnTo>
                    <a:lnTo>
                      <a:pt x="791" y="1222"/>
                    </a:lnTo>
                    <a:lnTo>
                      <a:pt x="795" y="1226"/>
                    </a:lnTo>
                    <a:lnTo>
                      <a:pt x="804" y="1226"/>
                    </a:lnTo>
                    <a:lnTo>
                      <a:pt x="812" y="1226"/>
                    </a:lnTo>
                    <a:lnTo>
                      <a:pt x="822" y="1226"/>
                    </a:lnTo>
                    <a:lnTo>
                      <a:pt x="829" y="1226"/>
                    </a:lnTo>
                    <a:lnTo>
                      <a:pt x="839" y="1226"/>
                    </a:lnTo>
                    <a:lnTo>
                      <a:pt x="847" y="1226"/>
                    </a:lnTo>
                    <a:lnTo>
                      <a:pt x="856" y="1226"/>
                    </a:lnTo>
                    <a:lnTo>
                      <a:pt x="864" y="1226"/>
                    </a:lnTo>
                    <a:lnTo>
                      <a:pt x="852" y="1237"/>
                    </a:lnTo>
                    <a:lnTo>
                      <a:pt x="864" y="1237"/>
                    </a:lnTo>
                    <a:lnTo>
                      <a:pt x="864" y="1231"/>
                    </a:lnTo>
                    <a:lnTo>
                      <a:pt x="864" y="1229"/>
                    </a:lnTo>
                    <a:lnTo>
                      <a:pt x="864" y="1226"/>
                    </a:lnTo>
                    <a:lnTo>
                      <a:pt x="866" y="1226"/>
                    </a:lnTo>
                    <a:lnTo>
                      <a:pt x="868" y="1226"/>
                    </a:lnTo>
                    <a:lnTo>
                      <a:pt x="872" y="1226"/>
                    </a:lnTo>
                    <a:lnTo>
                      <a:pt x="875" y="1226"/>
                    </a:lnTo>
                    <a:lnTo>
                      <a:pt x="887" y="1226"/>
                    </a:lnTo>
                    <a:lnTo>
                      <a:pt x="887" y="1231"/>
                    </a:lnTo>
                    <a:lnTo>
                      <a:pt x="887" y="1235"/>
                    </a:lnTo>
                    <a:lnTo>
                      <a:pt x="887" y="1237"/>
                    </a:lnTo>
                    <a:lnTo>
                      <a:pt x="889" y="1237"/>
                    </a:lnTo>
                    <a:lnTo>
                      <a:pt x="889" y="1235"/>
                    </a:lnTo>
                    <a:lnTo>
                      <a:pt x="891" y="1233"/>
                    </a:lnTo>
                    <a:lnTo>
                      <a:pt x="895" y="1229"/>
                    </a:lnTo>
                    <a:lnTo>
                      <a:pt x="898" y="1226"/>
                    </a:lnTo>
                    <a:lnTo>
                      <a:pt x="902" y="1222"/>
                    </a:lnTo>
                    <a:lnTo>
                      <a:pt x="906" y="1218"/>
                    </a:lnTo>
                    <a:lnTo>
                      <a:pt x="908" y="1216"/>
                    </a:lnTo>
                    <a:lnTo>
                      <a:pt x="910" y="1214"/>
                    </a:lnTo>
                    <a:lnTo>
                      <a:pt x="908" y="1214"/>
                    </a:lnTo>
                    <a:lnTo>
                      <a:pt x="904" y="1214"/>
                    </a:lnTo>
                    <a:lnTo>
                      <a:pt x="898" y="1214"/>
                    </a:lnTo>
                    <a:lnTo>
                      <a:pt x="910" y="1214"/>
                    </a:lnTo>
                    <a:close/>
                    <a:moveTo>
                      <a:pt x="509" y="491"/>
                    </a:moveTo>
                    <a:lnTo>
                      <a:pt x="503" y="491"/>
                    </a:lnTo>
                    <a:lnTo>
                      <a:pt x="501" y="491"/>
                    </a:lnTo>
                    <a:lnTo>
                      <a:pt x="499" y="491"/>
                    </a:lnTo>
                    <a:lnTo>
                      <a:pt x="497" y="491"/>
                    </a:lnTo>
                    <a:lnTo>
                      <a:pt x="497" y="493"/>
                    </a:lnTo>
                    <a:lnTo>
                      <a:pt x="497" y="495"/>
                    </a:lnTo>
                    <a:lnTo>
                      <a:pt x="497" y="498"/>
                    </a:lnTo>
                    <a:lnTo>
                      <a:pt x="497" y="502"/>
                    </a:lnTo>
                    <a:lnTo>
                      <a:pt x="486" y="502"/>
                    </a:lnTo>
                    <a:lnTo>
                      <a:pt x="492" y="504"/>
                    </a:lnTo>
                    <a:lnTo>
                      <a:pt x="495" y="506"/>
                    </a:lnTo>
                    <a:lnTo>
                      <a:pt x="497" y="510"/>
                    </a:lnTo>
                    <a:lnTo>
                      <a:pt x="497" y="512"/>
                    </a:lnTo>
                    <a:lnTo>
                      <a:pt x="497" y="514"/>
                    </a:lnTo>
                    <a:lnTo>
                      <a:pt x="497" y="510"/>
                    </a:lnTo>
                    <a:lnTo>
                      <a:pt x="497" y="502"/>
                    </a:lnTo>
                    <a:lnTo>
                      <a:pt x="509" y="502"/>
                    </a:lnTo>
                    <a:lnTo>
                      <a:pt x="509" y="491"/>
                    </a:lnTo>
                    <a:close/>
                    <a:moveTo>
                      <a:pt x="532" y="491"/>
                    </a:moveTo>
                    <a:lnTo>
                      <a:pt x="532" y="497"/>
                    </a:lnTo>
                    <a:lnTo>
                      <a:pt x="532" y="500"/>
                    </a:lnTo>
                    <a:lnTo>
                      <a:pt x="532" y="502"/>
                    </a:lnTo>
                    <a:lnTo>
                      <a:pt x="530" y="504"/>
                    </a:lnTo>
                    <a:lnTo>
                      <a:pt x="528" y="504"/>
                    </a:lnTo>
                    <a:lnTo>
                      <a:pt x="524" y="502"/>
                    </a:lnTo>
                    <a:lnTo>
                      <a:pt x="520" y="502"/>
                    </a:lnTo>
                    <a:lnTo>
                      <a:pt x="532" y="491"/>
                    </a:lnTo>
                    <a:close/>
                    <a:moveTo>
                      <a:pt x="417" y="378"/>
                    </a:moveTo>
                    <a:lnTo>
                      <a:pt x="422" y="372"/>
                    </a:lnTo>
                    <a:lnTo>
                      <a:pt x="426" y="368"/>
                    </a:lnTo>
                    <a:lnTo>
                      <a:pt x="430" y="366"/>
                    </a:lnTo>
                    <a:lnTo>
                      <a:pt x="432" y="366"/>
                    </a:lnTo>
                    <a:lnTo>
                      <a:pt x="436" y="364"/>
                    </a:lnTo>
                    <a:lnTo>
                      <a:pt x="440" y="366"/>
                    </a:lnTo>
                    <a:lnTo>
                      <a:pt x="445" y="366"/>
                    </a:lnTo>
                    <a:lnTo>
                      <a:pt x="451" y="366"/>
                    </a:lnTo>
                    <a:lnTo>
                      <a:pt x="455" y="366"/>
                    </a:lnTo>
                    <a:lnTo>
                      <a:pt x="457" y="366"/>
                    </a:lnTo>
                    <a:lnTo>
                      <a:pt x="459" y="366"/>
                    </a:lnTo>
                    <a:lnTo>
                      <a:pt x="463" y="366"/>
                    </a:lnTo>
                    <a:lnTo>
                      <a:pt x="465" y="366"/>
                    </a:lnTo>
                    <a:lnTo>
                      <a:pt x="468" y="366"/>
                    </a:lnTo>
                    <a:lnTo>
                      <a:pt x="470" y="366"/>
                    </a:lnTo>
                    <a:lnTo>
                      <a:pt x="474" y="366"/>
                    </a:lnTo>
                    <a:lnTo>
                      <a:pt x="474" y="355"/>
                    </a:lnTo>
                    <a:lnTo>
                      <a:pt x="480" y="358"/>
                    </a:lnTo>
                    <a:lnTo>
                      <a:pt x="484" y="362"/>
                    </a:lnTo>
                    <a:lnTo>
                      <a:pt x="486" y="364"/>
                    </a:lnTo>
                    <a:lnTo>
                      <a:pt x="490" y="366"/>
                    </a:lnTo>
                    <a:lnTo>
                      <a:pt x="492" y="366"/>
                    </a:lnTo>
                    <a:lnTo>
                      <a:pt x="495" y="366"/>
                    </a:lnTo>
                    <a:lnTo>
                      <a:pt x="501" y="366"/>
                    </a:lnTo>
                    <a:lnTo>
                      <a:pt x="509" y="366"/>
                    </a:lnTo>
                    <a:lnTo>
                      <a:pt x="532" y="378"/>
                    </a:lnTo>
                    <a:lnTo>
                      <a:pt x="532" y="385"/>
                    </a:lnTo>
                    <a:lnTo>
                      <a:pt x="532" y="391"/>
                    </a:lnTo>
                    <a:lnTo>
                      <a:pt x="532" y="397"/>
                    </a:lnTo>
                    <a:lnTo>
                      <a:pt x="532" y="402"/>
                    </a:lnTo>
                    <a:lnTo>
                      <a:pt x="532" y="406"/>
                    </a:lnTo>
                    <a:lnTo>
                      <a:pt x="534" y="412"/>
                    </a:lnTo>
                    <a:lnTo>
                      <a:pt x="538" y="418"/>
                    </a:lnTo>
                    <a:lnTo>
                      <a:pt x="543" y="424"/>
                    </a:lnTo>
                    <a:lnTo>
                      <a:pt x="520" y="424"/>
                    </a:lnTo>
                    <a:lnTo>
                      <a:pt x="520" y="426"/>
                    </a:lnTo>
                    <a:lnTo>
                      <a:pt x="520" y="429"/>
                    </a:lnTo>
                    <a:lnTo>
                      <a:pt x="520" y="431"/>
                    </a:lnTo>
                    <a:lnTo>
                      <a:pt x="520" y="435"/>
                    </a:lnTo>
                    <a:lnTo>
                      <a:pt x="520" y="437"/>
                    </a:lnTo>
                    <a:lnTo>
                      <a:pt x="520" y="441"/>
                    </a:lnTo>
                    <a:lnTo>
                      <a:pt x="520" y="443"/>
                    </a:lnTo>
                    <a:lnTo>
                      <a:pt x="520" y="447"/>
                    </a:lnTo>
                    <a:lnTo>
                      <a:pt x="520" y="450"/>
                    </a:lnTo>
                    <a:lnTo>
                      <a:pt x="520" y="454"/>
                    </a:lnTo>
                    <a:lnTo>
                      <a:pt x="520" y="456"/>
                    </a:lnTo>
                    <a:lnTo>
                      <a:pt x="522" y="458"/>
                    </a:lnTo>
                    <a:lnTo>
                      <a:pt x="524" y="458"/>
                    </a:lnTo>
                    <a:lnTo>
                      <a:pt x="526" y="458"/>
                    </a:lnTo>
                    <a:lnTo>
                      <a:pt x="532" y="458"/>
                    </a:lnTo>
                    <a:lnTo>
                      <a:pt x="532" y="447"/>
                    </a:lnTo>
                    <a:lnTo>
                      <a:pt x="543" y="435"/>
                    </a:lnTo>
                    <a:lnTo>
                      <a:pt x="549" y="433"/>
                    </a:lnTo>
                    <a:lnTo>
                      <a:pt x="555" y="433"/>
                    </a:lnTo>
                    <a:lnTo>
                      <a:pt x="559" y="433"/>
                    </a:lnTo>
                    <a:lnTo>
                      <a:pt x="563" y="435"/>
                    </a:lnTo>
                    <a:lnTo>
                      <a:pt x="564" y="435"/>
                    </a:lnTo>
                    <a:lnTo>
                      <a:pt x="568" y="437"/>
                    </a:lnTo>
                    <a:lnTo>
                      <a:pt x="572" y="441"/>
                    </a:lnTo>
                    <a:lnTo>
                      <a:pt x="578" y="447"/>
                    </a:lnTo>
                    <a:lnTo>
                      <a:pt x="589" y="447"/>
                    </a:lnTo>
                    <a:lnTo>
                      <a:pt x="601" y="458"/>
                    </a:lnTo>
                    <a:lnTo>
                      <a:pt x="601" y="450"/>
                    </a:lnTo>
                    <a:lnTo>
                      <a:pt x="601" y="447"/>
                    </a:lnTo>
                    <a:lnTo>
                      <a:pt x="603" y="445"/>
                    </a:lnTo>
                    <a:lnTo>
                      <a:pt x="605" y="445"/>
                    </a:lnTo>
                    <a:lnTo>
                      <a:pt x="607" y="445"/>
                    </a:lnTo>
                    <a:lnTo>
                      <a:pt x="612" y="445"/>
                    </a:lnTo>
                    <a:lnTo>
                      <a:pt x="616" y="445"/>
                    </a:lnTo>
                    <a:lnTo>
                      <a:pt x="624" y="447"/>
                    </a:lnTo>
                    <a:lnTo>
                      <a:pt x="626" y="447"/>
                    </a:lnTo>
                    <a:lnTo>
                      <a:pt x="630" y="447"/>
                    </a:lnTo>
                    <a:lnTo>
                      <a:pt x="632" y="447"/>
                    </a:lnTo>
                    <a:lnTo>
                      <a:pt x="635" y="447"/>
                    </a:lnTo>
                    <a:lnTo>
                      <a:pt x="637" y="447"/>
                    </a:lnTo>
                    <a:lnTo>
                      <a:pt x="641" y="447"/>
                    </a:lnTo>
                    <a:lnTo>
                      <a:pt x="643" y="447"/>
                    </a:lnTo>
                    <a:lnTo>
                      <a:pt x="647" y="447"/>
                    </a:lnTo>
                    <a:lnTo>
                      <a:pt x="635" y="435"/>
                    </a:lnTo>
                    <a:lnTo>
                      <a:pt x="612" y="435"/>
                    </a:lnTo>
                    <a:lnTo>
                      <a:pt x="612" y="424"/>
                    </a:lnTo>
                    <a:lnTo>
                      <a:pt x="647" y="412"/>
                    </a:lnTo>
                    <a:lnTo>
                      <a:pt x="635" y="412"/>
                    </a:lnTo>
                    <a:lnTo>
                      <a:pt x="635" y="401"/>
                    </a:lnTo>
                    <a:lnTo>
                      <a:pt x="630" y="401"/>
                    </a:lnTo>
                    <a:lnTo>
                      <a:pt x="626" y="401"/>
                    </a:lnTo>
                    <a:lnTo>
                      <a:pt x="624" y="399"/>
                    </a:lnTo>
                    <a:lnTo>
                      <a:pt x="622" y="399"/>
                    </a:lnTo>
                    <a:lnTo>
                      <a:pt x="620" y="397"/>
                    </a:lnTo>
                    <a:lnTo>
                      <a:pt x="618" y="395"/>
                    </a:lnTo>
                    <a:lnTo>
                      <a:pt x="616" y="393"/>
                    </a:lnTo>
                    <a:lnTo>
                      <a:pt x="612" y="389"/>
                    </a:lnTo>
                    <a:lnTo>
                      <a:pt x="605" y="389"/>
                    </a:lnTo>
                    <a:lnTo>
                      <a:pt x="597" y="389"/>
                    </a:lnTo>
                    <a:lnTo>
                      <a:pt x="591" y="387"/>
                    </a:lnTo>
                    <a:lnTo>
                      <a:pt x="587" y="387"/>
                    </a:lnTo>
                    <a:lnTo>
                      <a:pt x="584" y="385"/>
                    </a:lnTo>
                    <a:lnTo>
                      <a:pt x="580" y="379"/>
                    </a:lnTo>
                    <a:lnTo>
                      <a:pt x="578" y="374"/>
                    </a:lnTo>
                    <a:lnTo>
                      <a:pt x="578" y="366"/>
                    </a:lnTo>
                    <a:lnTo>
                      <a:pt x="578" y="378"/>
                    </a:lnTo>
                    <a:lnTo>
                      <a:pt x="612" y="389"/>
                    </a:lnTo>
                    <a:lnTo>
                      <a:pt x="624" y="389"/>
                    </a:lnTo>
                    <a:lnTo>
                      <a:pt x="624" y="378"/>
                    </a:lnTo>
                    <a:lnTo>
                      <a:pt x="624" y="355"/>
                    </a:lnTo>
                    <a:lnTo>
                      <a:pt x="612" y="355"/>
                    </a:lnTo>
                    <a:lnTo>
                      <a:pt x="612" y="349"/>
                    </a:lnTo>
                    <a:lnTo>
                      <a:pt x="612" y="347"/>
                    </a:lnTo>
                    <a:lnTo>
                      <a:pt x="612" y="343"/>
                    </a:lnTo>
                    <a:lnTo>
                      <a:pt x="611" y="343"/>
                    </a:lnTo>
                    <a:lnTo>
                      <a:pt x="609" y="343"/>
                    </a:lnTo>
                    <a:lnTo>
                      <a:pt x="605" y="343"/>
                    </a:lnTo>
                    <a:lnTo>
                      <a:pt x="601" y="343"/>
                    </a:lnTo>
                    <a:lnTo>
                      <a:pt x="601" y="332"/>
                    </a:lnTo>
                    <a:lnTo>
                      <a:pt x="578" y="332"/>
                    </a:lnTo>
                    <a:lnTo>
                      <a:pt x="572" y="335"/>
                    </a:lnTo>
                    <a:lnTo>
                      <a:pt x="568" y="339"/>
                    </a:lnTo>
                    <a:lnTo>
                      <a:pt x="564" y="341"/>
                    </a:lnTo>
                    <a:lnTo>
                      <a:pt x="563" y="343"/>
                    </a:lnTo>
                    <a:lnTo>
                      <a:pt x="559" y="343"/>
                    </a:lnTo>
                    <a:lnTo>
                      <a:pt x="555" y="343"/>
                    </a:lnTo>
                    <a:lnTo>
                      <a:pt x="551" y="343"/>
                    </a:lnTo>
                    <a:lnTo>
                      <a:pt x="543" y="343"/>
                    </a:lnTo>
                    <a:lnTo>
                      <a:pt x="555" y="320"/>
                    </a:lnTo>
                    <a:lnTo>
                      <a:pt x="532" y="320"/>
                    </a:lnTo>
                    <a:lnTo>
                      <a:pt x="532" y="308"/>
                    </a:lnTo>
                    <a:lnTo>
                      <a:pt x="524" y="308"/>
                    </a:lnTo>
                    <a:lnTo>
                      <a:pt x="516" y="308"/>
                    </a:lnTo>
                    <a:lnTo>
                      <a:pt x="511" y="308"/>
                    </a:lnTo>
                    <a:lnTo>
                      <a:pt x="503" y="308"/>
                    </a:lnTo>
                    <a:lnTo>
                      <a:pt x="495" y="308"/>
                    </a:lnTo>
                    <a:lnTo>
                      <a:pt x="488" y="308"/>
                    </a:lnTo>
                    <a:lnTo>
                      <a:pt x="482" y="308"/>
                    </a:lnTo>
                    <a:lnTo>
                      <a:pt x="474" y="308"/>
                    </a:lnTo>
                    <a:lnTo>
                      <a:pt x="474" y="297"/>
                    </a:lnTo>
                    <a:lnTo>
                      <a:pt x="468" y="297"/>
                    </a:lnTo>
                    <a:lnTo>
                      <a:pt x="463" y="297"/>
                    </a:lnTo>
                    <a:lnTo>
                      <a:pt x="459" y="299"/>
                    </a:lnTo>
                    <a:lnTo>
                      <a:pt x="455" y="301"/>
                    </a:lnTo>
                    <a:lnTo>
                      <a:pt x="453" y="305"/>
                    </a:lnTo>
                    <a:lnTo>
                      <a:pt x="451" y="308"/>
                    </a:lnTo>
                    <a:lnTo>
                      <a:pt x="451" y="314"/>
                    </a:lnTo>
                    <a:lnTo>
                      <a:pt x="451" y="320"/>
                    </a:lnTo>
                    <a:lnTo>
                      <a:pt x="445" y="320"/>
                    </a:lnTo>
                    <a:lnTo>
                      <a:pt x="444" y="320"/>
                    </a:lnTo>
                    <a:lnTo>
                      <a:pt x="442" y="320"/>
                    </a:lnTo>
                    <a:lnTo>
                      <a:pt x="440" y="320"/>
                    </a:lnTo>
                    <a:lnTo>
                      <a:pt x="440" y="322"/>
                    </a:lnTo>
                    <a:lnTo>
                      <a:pt x="440" y="326"/>
                    </a:lnTo>
                    <a:lnTo>
                      <a:pt x="440" y="332"/>
                    </a:lnTo>
                    <a:lnTo>
                      <a:pt x="436" y="328"/>
                    </a:lnTo>
                    <a:lnTo>
                      <a:pt x="432" y="324"/>
                    </a:lnTo>
                    <a:lnTo>
                      <a:pt x="430" y="322"/>
                    </a:lnTo>
                    <a:lnTo>
                      <a:pt x="428" y="320"/>
                    </a:lnTo>
                    <a:lnTo>
                      <a:pt x="428" y="316"/>
                    </a:lnTo>
                    <a:lnTo>
                      <a:pt x="428" y="312"/>
                    </a:lnTo>
                    <a:lnTo>
                      <a:pt x="428" y="308"/>
                    </a:lnTo>
                    <a:lnTo>
                      <a:pt x="451" y="308"/>
                    </a:lnTo>
                    <a:lnTo>
                      <a:pt x="451" y="285"/>
                    </a:lnTo>
                    <a:lnTo>
                      <a:pt x="428" y="285"/>
                    </a:lnTo>
                    <a:lnTo>
                      <a:pt x="422" y="291"/>
                    </a:lnTo>
                    <a:lnTo>
                      <a:pt x="421" y="295"/>
                    </a:lnTo>
                    <a:lnTo>
                      <a:pt x="419" y="297"/>
                    </a:lnTo>
                    <a:lnTo>
                      <a:pt x="417" y="301"/>
                    </a:lnTo>
                    <a:lnTo>
                      <a:pt x="417" y="303"/>
                    </a:lnTo>
                    <a:lnTo>
                      <a:pt x="417" y="307"/>
                    </a:lnTo>
                    <a:lnTo>
                      <a:pt x="417" y="312"/>
                    </a:lnTo>
                    <a:lnTo>
                      <a:pt x="417" y="320"/>
                    </a:lnTo>
                    <a:lnTo>
                      <a:pt x="417" y="343"/>
                    </a:lnTo>
                    <a:lnTo>
                      <a:pt x="417" y="332"/>
                    </a:lnTo>
                    <a:lnTo>
                      <a:pt x="405" y="332"/>
                    </a:lnTo>
                    <a:lnTo>
                      <a:pt x="394" y="308"/>
                    </a:lnTo>
                    <a:lnTo>
                      <a:pt x="394" y="314"/>
                    </a:lnTo>
                    <a:lnTo>
                      <a:pt x="394" y="320"/>
                    </a:lnTo>
                    <a:lnTo>
                      <a:pt x="394" y="326"/>
                    </a:lnTo>
                    <a:lnTo>
                      <a:pt x="394" y="332"/>
                    </a:lnTo>
                    <a:lnTo>
                      <a:pt x="394" y="337"/>
                    </a:lnTo>
                    <a:lnTo>
                      <a:pt x="394" y="343"/>
                    </a:lnTo>
                    <a:lnTo>
                      <a:pt x="394" y="349"/>
                    </a:lnTo>
                    <a:lnTo>
                      <a:pt x="394" y="355"/>
                    </a:lnTo>
                    <a:lnTo>
                      <a:pt x="417" y="378"/>
                    </a:lnTo>
                    <a:close/>
                  </a:path>
                </a:pathLst>
              </a:custGeom>
              <a:solidFill>
                <a:srgbClr val="C0C0C0"/>
              </a:solidFill>
              <a:ln w="9525">
                <a:noFill/>
                <a:round/>
                <a:headEnd/>
                <a:tailEnd/>
              </a:ln>
            </p:spPr>
            <p:txBody>
              <a:bodyPr/>
              <a:lstStyle/>
              <a:p>
                <a:pPr algn="l"/>
                <a:endParaRPr lang="en-US" sz="2000"/>
              </a:p>
            </p:txBody>
          </p:sp>
          <p:sp>
            <p:nvSpPr>
              <p:cNvPr id="898062" name="Freeform 14"/>
              <p:cNvSpPr>
                <a:spLocks/>
              </p:cNvSpPr>
              <p:nvPr/>
            </p:nvSpPr>
            <p:spPr bwMode="auto">
              <a:xfrm>
                <a:off x="4786" y="1305"/>
                <a:ext cx="92" cy="104"/>
              </a:xfrm>
              <a:custGeom>
                <a:avLst/>
                <a:gdLst>
                  <a:gd name="T0" fmla="*/ 11 w 92"/>
                  <a:gd name="T1" fmla="*/ 12 h 104"/>
                  <a:gd name="T2" fmla="*/ 11 w 92"/>
                  <a:gd name="T3" fmla="*/ 46 h 104"/>
                  <a:gd name="T4" fmla="*/ 23 w 92"/>
                  <a:gd name="T5" fmla="*/ 46 h 104"/>
                  <a:gd name="T6" fmla="*/ 23 w 92"/>
                  <a:gd name="T7" fmla="*/ 41 h 104"/>
                  <a:gd name="T8" fmla="*/ 23 w 92"/>
                  <a:gd name="T9" fmla="*/ 37 h 104"/>
                  <a:gd name="T10" fmla="*/ 23 w 92"/>
                  <a:gd name="T11" fmla="*/ 35 h 104"/>
                  <a:gd name="T12" fmla="*/ 23 w 92"/>
                  <a:gd name="T13" fmla="*/ 35 h 104"/>
                  <a:gd name="T14" fmla="*/ 25 w 92"/>
                  <a:gd name="T15" fmla="*/ 37 h 104"/>
                  <a:gd name="T16" fmla="*/ 27 w 92"/>
                  <a:gd name="T17" fmla="*/ 39 h 104"/>
                  <a:gd name="T18" fmla="*/ 31 w 92"/>
                  <a:gd name="T19" fmla="*/ 42 h 104"/>
                  <a:gd name="T20" fmla="*/ 34 w 92"/>
                  <a:gd name="T21" fmla="*/ 46 h 104"/>
                  <a:gd name="T22" fmla="*/ 38 w 92"/>
                  <a:gd name="T23" fmla="*/ 44 h 104"/>
                  <a:gd name="T24" fmla="*/ 40 w 92"/>
                  <a:gd name="T25" fmla="*/ 41 h 104"/>
                  <a:gd name="T26" fmla="*/ 42 w 92"/>
                  <a:gd name="T27" fmla="*/ 39 h 104"/>
                  <a:gd name="T28" fmla="*/ 46 w 92"/>
                  <a:gd name="T29" fmla="*/ 35 h 104"/>
                  <a:gd name="T30" fmla="*/ 48 w 92"/>
                  <a:gd name="T31" fmla="*/ 33 h 104"/>
                  <a:gd name="T32" fmla="*/ 52 w 92"/>
                  <a:gd name="T33" fmla="*/ 29 h 104"/>
                  <a:gd name="T34" fmla="*/ 54 w 92"/>
                  <a:gd name="T35" fmla="*/ 27 h 104"/>
                  <a:gd name="T36" fmla="*/ 57 w 92"/>
                  <a:gd name="T37" fmla="*/ 23 h 104"/>
                  <a:gd name="T38" fmla="*/ 57 w 92"/>
                  <a:gd name="T39" fmla="*/ 35 h 104"/>
                  <a:gd name="T40" fmla="*/ 61 w 92"/>
                  <a:gd name="T41" fmla="*/ 35 h 104"/>
                  <a:gd name="T42" fmla="*/ 65 w 92"/>
                  <a:gd name="T43" fmla="*/ 35 h 104"/>
                  <a:gd name="T44" fmla="*/ 67 w 92"/>
                  <a:gd name="T45" fmla="*/ 35 h 104"/>
                  <a:gd name="T46" fmla="*/ 69 w 92"/>
                  <a:gd name="T47" fmla="*/ 35 h 104"/>
                  <a:gd name="T48" fmla="*/ 69 w 92"/>
                  <a:gd name="T49" fmla="*/ 37 h 104"/>
                  <a:gd name="T50" fmla="*/ 69 w 92"/>
                  <a:gd name="T51" fmla="*/ 39 h 104"/>
                  <a:gd name="T52" fmla="*/ 69 w 92"/>
                  <a:gd name="T53" fmla="*/ 42 h 104"/>
                  <a:gd name="T54" fmla="*/ 69 w 92"/>
                  <a:gd name="T55" fmla="*/ 46 h 104"/>
                  <a:gd name="T56" fmla="*/ 92 w 92"/>
                  <a:gd name="T57" fmla="*/ 69 h 104"/>
                  <a:gd name="T58" fmla="*/ 69 w 92"/>
                  <a:gd name="T59" fmla="*/ 69 h 104"/>
                  <a:gd name="T60" fmla="*/ 69 w 92"/>
                  <a:gd name="T61" fmla="*/ 58 h 104"/>
                  <a:gd name="T62" fmla="*/ 69 w 92"/>
                  <a:gd name="T63" fmla="*/ 81 h 104"/>
                  <a:gd name="T64" fmla="*/ 61 w 92"/>
                  <a:gd name="T65" fmla="*/ 81 h 104"/>
                  <a:gd name="T66" fmla="*/ 57 w 92"/>
                  <a:gd name="T67" fmla="*/ 81 h 104"/>
                  <a:gd name="T68" fmla="*/ 54 w 92"/>
                  <a:gd name="T69" fmla="*/ 81 h 104"/>
                  <a:gd name="T70" fmla="*/ 50 w 92"/>
                  <a:gd name="T71" fmla="*/ 81 h 104"/>
                  <a:gd name="T72" fmla="*/ 46 w 92"/>
                  <a:gd name="T73" fmla="*/ 83 h 104"/>
                  <a:gd name="T74" fmla="*/ 44 w 92"/>
                  <a:gd name="T75" fmla="*/ 85 h 104"/>
                  <a:gd name="T76" fmla="*/ 40 w 92"/>
                  <a:gd name="T77" fmla="*/ 89 h 104"/>
                  <a:gd name="T78" fmla="*/ 34 w 92"/>
                  <a:gd name="T79" fmla="*/ 92 h 104"/>
                  <a:gd name="T80" fmla="*/ 11 w 92"/>
                  <a:gd name="T81" fmla="*/ 104 h 104"/>
                  <a:gd name="T82" fmla="*/ 11 w 92"/>
                  <a:gd name="T83" fmla="*/ 81 h 104"/>
                  <a:gd name="T84" fmla="*/ 8 w 92"/>
                  <a:gd name="T85" fmla="*/ 71 h 104"/>
                  <a:gd name="T86" fmla="*/ 4 w 92"/>
                  <a:gd name="T87" fmla="*/ 62 h 104"/>
                  <a:gd name="T88" fmla="*/ 2 w 92"/>
                  <a:gd name="T89" fmla="*/ 50 h 104"/>
                  <a:gd name="T90" fmla="*/ 0 w 92"/>
                  <a:gd name="T91" fmla="*/ 42 h 104"/>
                  <a:gd name="T92" fmla="*/ 0 w 92"/>
                  <a:gd name="T93" fmla="*/ 33 h 104"/>
                  <a:gd name="T94" fmla="*/ 0 w 92"/>
                  <a:gd name="T95" fmla="*/ 21 h 104"/>
                  <a:gd name="T96" fmla="*/ 0 w 92"/>
                  <a:gd name="T97" fmla="*/ 12 h 104"/>
                  <a:gd name="T98" fmla="*/ 0 w 92"/>
                  <a:gd name="T99" fmla="*/ 0 h 104"/>
                  <a:gd name="T100" fmla="*/ 0 w 92"/>
                  <a:gd name="T101" fmla="*/ 6 h 104"/>
                  <a:gd name="T102" fmla="*/ 0 w 92"/>
                  <a:gd name="T103" fmla="*/ 10 h 104"/>
                  <a:gd name="T104" fmla="*/ 0 w 92"/>
                  <a:gd name="T105" fmla="*/ 12 h 104"/>
                  <a:gd name="T106" fmla="*/ 0 w 92"/>
                  <a:gd name="T107" fmla="*/ 12 h 104"/>
                  <a:gd name="T108" fmla="*/ 2 w 92"/>
                  <a:gd name="T109" fmla="*/ 14 h 104"/>
                  <a:gd name="T110" fmla="*/ 4 w 92"/>
                  <a:gd name="T111" fmla="*/ 14 h 104"/>
                  <a:gd name="T112" fmla="*/ 8 w 92"/>
                  <a:gd name="T113" fmla="*/ 12 h 104"/>
                  <a:gd name="T114" fmla="*/ 11 w 92"/>
                  <a:gd name="T115" fmla="*/ 12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04"/>
                  <a:gd name="T176" fmla="*/ 92 w 9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04">
                    <a:moveTo>
                      <a:pt x="11" y="12"/>
                    </a:moveTo>
                    <a:lnTo>
                      <a:pt x="11" y="46"/>
                    </a:lnTo>
                    <a:lnTo>
                      <a:pt x="23" y="46"/>
                    </a:lnTo>
                    <a:lnTo>
                      <a:pt x="23" y="41"/>
                    </a:lnTo>
                    <a:lnTo>
                      <a:pt x="23" y="37"/>
                    </a:lnTo>
                    <a:lnTo>
                      <a:pt x="23" y="35"/>
                    </a:lnTo>
                    <a:lnTo>
                      <a:pt x="25" y="37"/>
                    </a:lnTo>
                    <a:lnTo>
                      <a:pt x="27" y="39"/>
                    </a:lnTo>
                    <a:lnTo>
                      <a:pt x="31" y="42"/>
                    </a:lnTo>
                    <a:lnTo>
                      <a:pt x="34" y="46"/>
                    </a:lnTo>
                    <a:lnTo>
                      <a:pt x="38" y="44"/>
                    </a:lnTo>
                    <a:lnTo>
                      <a:pt x="40" y="41"/>
                    </a:lnTo>
                    <a:lnTo>
                      <a:pt x="42" y="39"/>
                    </a:lnTo>
                    <a:lnTo>
                      <a:pt x="46" y="35"/>
                    </a:lnTo>
                    <a:lnTo>
                      <a:pt x="48" y="33"/>
                    </a:lnTo>
                    <a:lnTo>
                      <a:pt x="52" y="29"/>
                    </a:lnTo>
                    <a:lnTo>
                      <a:pt x="54" y="27"/>
                    </a:lnTo>
                    <a:lnTo>
                      <a:pt x="57" y="23"/>
                    </a:lnTo>
                    <a:lnTo>
                      <a:pt x="57" y="35"/>
                    </a:lnTo>
                    <a:lnTo>
                      <a:pt x="61" y="35"/>
                    </a:lnTo>
                    <a:lnTo>
                      <a:pt x="65" y="35"/>
                    </a:lnTo>
                    <a:lnTo>
                      <a:pt x="67" y="35"/>
                    </a:lnTo>
                    <a:lnTo>
                      <a:pt x="69" y="35"/>
                    </a:lnTo>
                    <a:lnTo>
                      <a:pt x="69" y="37"/>
                    </a:lnTo>
                    <a:lnTo>
                      <a:pt x="69" y="39"/>
                    </a:lnTo>
                    <a:lnTo>
                      <a:pt x="69" y="42"/>
                    </a:lnTo>
                    <a:lnTo>
                      <a:pt x="69" y="46"/>
                    </a:lnTo>
                    <a:lnTo>
                      <a:pt x="92" y="69"/>
                    </a:lnTo>
                    <a:lnTo>
                      <a:pt x="69" y="69"/>
                    </a:lnTo>
                    <a:lnTo>
                      <a:pt x="69" y="58"/>
                    </a:lnTo>
                    <a:lnTo>
                      <a:pt x="69" y="81"/>
                    </a:lnTo>
                    <a:lnTo>
                      <a:pt x="61" y="81"/>
                    </a:lnTo>
                    <a:lnTo>
                      <a:pt x="57" y="81"/>
                    </a:lnTo>
                    <a:lnTo>
                      <a:pt x="54" y="81"/>
                    </a:lnTo>
                    <a:lnTo>
                      <a:pt x="50" y="81"/>
                    </a:lnTo>
                    <a:lnTo>
                      <a:pt x="46" y="83"/>
                    </a:lnTo>
                    <a:lnTo>
                      <a:pt x="44" y="85"/>
                    </a:lnTo>
                    <a:lnTo>
                      <a:pt x="40" y="89"/>
                    </a:lnTo>
                    <a:lnTo>
                      <a:pt x="34" y="92"/>
                    </a:lnTo>
                    <a:lnTo>
                      <a:pt x="11" y="104"/>
                    </a:lnTo>
                    <a:lnTo>
                      <a:pt x="11" y="81"/>
                    </a:lnTo>
                    <a:lnTo>
                      <a:pt x="8" y="71"/>
                    </a:lnTo>
                    <a:lnTo>
                      <a:pt x="4" y="62"/>
                    </a:lnTo>
                    <a:lnTo>
                      <a:pt x="2" y="50"/>
                    </a:lnTo>
                    <a:lnTo>
                      <a:pt x="0" y="42"/>
                    </a:lnTo>
                    <a:lnTo>
                      <a:pt x="0" y="33"/>
                    </a:lnTo>
                    <a:lnTo>
                      <a:pt x="0" y="21"/>
                    </a:lnTo>
                    <a:lnTo>
                      <a:pt x="0" y="12"/>
                    </a:lnTo>
                    <a:lnTo>
                      <a:pt x="0" y="0"/>
                    </a:lnTo>
                    <a:lnTo>
                      <a:pt x="0" y="6"/>
                    </a:lnTo>
                    <a:lnTo>
                      <a:pt x="0" y="10"/>
                    </a:lnTo>
                    <a:lnTo>
                      <a:pt x="0" y="12"/>
                    </a:lnTo>
                    <a:lnTo>
                      <a:pt x="2" y="14"/>
                    </a:lnTo>
                    <a:lnTo>
                      <a:pt x="4" y="14"/>
                    </a:lnTo>
                    <a:lnTo>
                      <a:pt x="8" y="12"/>
                    </a:lnTo>
                    <a:lnTo>
                      <a:pt x="11" y="12"/>
                    </a:lnTo>
                    <a:close/>
                  </a:path>
                </a:pathLst>
              </a:custGeom>
              <a:solidFill>
                <a:srgbClr val="C0C0C0"/>
              </a:solidFill>
              <a:ln w="9525">
                <a:noFill/>
                <a:round/>
                <a:headEnd/>
                <a:tailEnd/>
              </a:ln>
            </p:spPr>
            <p:txBody>
              <a:bodyPr/>
              <a:lstStyle/>
              <a:p>
                <a:pPr algn="l"/>
                <a:endParaRPr lang="en-US" sz="2000"/>
              </a:p>
            </p:txBody>
          </p:sp>
          <p:sp>
            <p:nvSpPr>
              <p:cNvPr id="898063" name="Freeform 15"/>
              <p:cNvSpPr>
                <a:spLocks noEditPoints="1"/>
              </p:cNvSpPr>
              <p:nvPr/>
            </p:nvSpPr>
            <p:spPr bwMode="auto">
              <a:xfrm>
                <a:off x="1964" y="1420"/>
                <a:ext cx="1503" cy="1961"/>
              </a:xfrm>
              <a:custGeom>
                <a:avLst/>
                <a:gdLst>
                  <a:gd name="T0" fmla="*/ 1411 w 1503"/>
                  <a:gd name="T1" fmla="*/ 1696 h 1961"/>
                  <a:gd name="T2" fmla="*/ 1446 w 1503"/>
                  <a:gd name="T3" fmla="*/ 1800 h 1961"/>
                  <a:gd name="T4" fmla="*/ 1457 w 1503"/>
                  <a:gd name="T5" fmla="*/ 1754 h 1961"/>
                  <a:gd name="T6" fmla="*/ 1331 w 1503"/>
                  <a:gd name="T7" fmla="*/ 1915 h 1961"/>
                  <a:gd name="T8" fmla="*/ 1114 w 1503"/>
                  <a:gd name="T9" fmla="*/ 1915 h 1961"/>
                  <a:gd name="T10" fmla="*/ 678 w 1503"/>
                  <a:gd name="T11" fmla="*/ 1526 h 1961"/>
                  <a:gd name="T12" fmla="*/ 690 w 1503"/>
                  <a:gd name="T13" fmla="*/ 1788 h 1961"/>
                  <a:gd name="T14" fmla="*/ 851 w 1503"/>
                  <a:gd name="T15" fmla="*/ 1719 h 1961"/>
                  <a:gd name="T16" fmla="*/ 1010 w 1503"/>
                  <a:gd name="T17" fmla="*/ 1754 h 1961"/>
                  <a:gd name="T18" fmla="*/ 1056 w 1503"/>
                  <a:gd name="T19" fmla="*/ 1846 h 1961"/>
                  <a:gd name="T20" fmla="*/ 1263 w 1503"/>
                  <a:gd name="T21" fmla="*/ 1742 h 1961"/>
                  <a:gd name="T22" fmla="*/ 1160 w 1503"/>
                  <a:gd name="T23" fmla="*/ 1376 h 1961"/>
                  <a:gd name="T24" fmla="*/ 1056 w 1503"/>
                  <a:gd name="T25" fmla="*/ 1439 h 1961"/>
                  <a:gd name="T26" fmla="*/ 1010 w 1503"/>
                  <a:gd name="T27" fmla="*/ 1347 h 1961"/>
                  <a:gd name="T28" fmla="*/ 933 w 1503"/>
                  <a:gd name="T29" fmla="*/ 1349 h 1961"/>
                  <a:gd name="T30" fmla="*/ 632 w 1503"/>
                  <a:gd name="T31" fmla="*/ 879 h 1961"/>
                  <a:gd name="T32" fmla="*/ 586 w 1503"/>
                  <a:gd name="T33" fmla="*/ 912 h 1961"/>
                  <a:gd name="T34" fmla="*/ 592 w 1503"/>
                  <a:gd name="T35" fmla="*/ 952 h 1961"/>
                  <a:gd name="T36" fmla="*/ 620 w 1503"/>
                  <a:gd name="T37" fmla="*/ 946 h 1961"/>
                  <a:gd name="T38" fmla="*/ 655 w 1503"/>
                  <a:gd name="T39" fmla="*/ 929 h 1961"/>
                  <a:gd name="T40" fmla="*/ 643 w 1503"/>
                  <a:gd name="T41" fmla="*/ 871 h 1961"/>
                  <a:gd name="T42" fmla="*/ 467 w 1503"/>
                  <a:gd name="T43" fmla="*/ 923 h 1961"/>
                  <a:gd name="T44" fmla="*/ 505 w 1503"/>
                  <a:gd name="T45" fmla="*/ 848 h 1961"/>
                  <a:gd name="T46" fmla="*/ 628 w 1503"/>
                  <a:gd name="T47" fmla="*/ 860 h 1961"/>
                  <a:gd name="T48" fmla="*/ 528 w 1503"/>
                  <a:gd name="T49" fmla="*/ 800 h 1961"/>
                  <a:gd name="T50" fmla="*/ 540 w 1503"/>
                  <a:gd name="T51" fmla="*/ 833 h 1961"/>
                  <a:gd name="T52" fmla="*/ 415 w 1503"/>
                  <a:gd name="T53" fmla="*/ 1056 h 1961"/>
                  <a:gd name="T54" fmla="*/ 334 w 1503"/>
                  <a:gd name="T55" fmla="*/ 1136 h 1961"/>
                  <a:gd name="T56" fmla="*/ 404 w 1503"/>
                  <a:gd name="T57" fmla="*/ 1249 h 1961"/>
                  <a:gd name="T58" fmla="*/ 505 w 1503"/>
                  <a:gd name="T59" fmla="*/ 1232 h 1961"/>
                  <a:gd name="T60" fmla="*/ 70 w 1503"/>
                  <a:gd name="T61" fmla="*/ 1113 h 1961"/>
                  <a:gd name="T62" fmla="*/ 279 w 1503"/>
                  <a:gd name="T63" fmla="*/ 1288 h 1961"/>
                  <a:gd name="T64" fmla="*/ 16 w 1503"/>
                  <a:gd name="T65" fmla="*/ 1105 h 1961"/>
                  <a:gd name="T66" fmla="*/ 1388 w 1503"/>
                  <a:gd name="T67" fmla="*/ 1136 h 1961"/>
                  <a:gd name="T68" fmla="*/ 1263 w 1503"/>
                  <a:gd name="T69" fmla="*/ 1148 h 1961"/>
                  <a:gd name="T70" fmla="*/ 1010 w 1503"/>
                  <a:gd name="T71" fmla="*/ 1261 h 1961"/>
                  <a:gd name="T72" fmla="*/ 966 w 1503"/>
                  <a:gd name="T73" fmla="*/ 1194 h 1961"/>
                  <a:gd name="T74" fmla="*/ 835 w 1503"/>
                  <a:gd name="T75" fmla="*/ 1148 h 1961"/>
                  <a:gd name="T76" fmla="*/ 807 w 1503"/>
                  <a:gd name="T77" fmla="*/ 1102 h 1961"/>
                  <a:gd name="T78" fmla="*/ 1154 w 1503"/>
                  <a:gd name="T79" fmla="*/ 1159 h 1961"/>
                  <a:gd name="T80" fmla="*/ 1229 w 1503"/>
                  <a:gd name="T81" fmla="*/ 1232 h 1961"/>
                  <a:gd name="T82" fmla="*/ 1286 w 1503"/>
                  <a:gd name="T83" fmla="*/ 1270 h 1961"/>
                  <a:gd name="T84" fmla="*/ 1123 w 1503"/>
                  <a:gd name="T85" fmla="*/ 1223 h 1961"/>
                  <a:gd name="T86" fmla="*/ 586 w 1503"/>
                  <a:gd name="T87" fmla="*/ 779 h 1961"/>
                  <a:gd name="T88" fmla="*/ 530 w 1503"/>
                  <a:gd name="T89" fmla="*/ 779 h 1961"/>
                  <a:gd name="T90" fmla="*/ 498 w 1503"/>
                  <a:gd name="T91" fmla="*/ 772 h 1961"/>
                  <a:gd name="T92" fmla="*/ 505 w 1503"/>
                  <a:gd name="T93" fmla="*/ 666 h 1961"/>
                  <a:gd name="T94" fmla="*/ 540 w 1503"/>
                  <a:gd name="T95" fmla="*/ 724 h 1961"/>
                  <a:gd name="T96" fmla="*/ 494 w 1503"/>
                  <a:gd name="T97" fmla="*/ 597 h 1961"/>
                  <a:gd name="T98" fmla="*/ 895 w 1503"/>
                  <a:gd name="T99" fmla="*/ 31 h 1961"/>
                  <a:gd name="T100" fmla="*/ 828 w 1503"/>
                  <a:gd name="T101" fmla="*/ 45 h 1961"/>
                  <a:gd name="T102" fmla="*/ 816 w 1503"/>
                  <a:gd name="T103" fmla="*/ 73 h 1961"/>
                  <a:gd name="T104" fmla="*/ 835 w 1503"/>
                  <a:gd name="T105" fmla="*/ 108 h 1961"/>
                  <a:gd name="T106" fmla="*/ 883 w 1503"/>
                  <a:gd name="T107" fmla="*/ 75 h 1961"/>
                  <a:gd name="T108" fmla="*/ 851 w 1503"/>
                  <a:gd name="T109" fmla="*/ 116 h 1961"/>
                  <a:gd name="T110" fmla="*/ 833 w 1503"/>
                  <a:gd name="T111" fmla="*/ 131 h 1961"/>
                  <a:gd name="T112" fmla="*/ 632 w 1503"/>
                  <a:gd name="T113" fmla="*/ 340 h 1961"/>
                  <a:gd name="T114" fmla="*/ 628 w 1503"/>
                  <a:gd name="T115" fmla="*/ 419 h 1961"/>
                  <a:gd name="T116" fmla="*/ 663 w 1503"/>
                  <a:gd name="T117" fmla="*/ 382 h 1961"/>
                  <a:gd name="T118" fmla="*/ 701 w 1503"/>
                  <a:gd name="T119" fmla="*/ 328 h 1961"/>
                  <a:gd name="T120" fmla="*/ 793 w 1503"/>
                  <a:gd name="T121" fmla="*/ 321 h 1961"/>
                  <a:gd name="T122" fmla="*/ 860 w 1503"/>
                  <a:gd name="T123" fmla="*/ 150 h 19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3"/>
                  <a:gd name="T187" fmla="*/ 0 h 1961"/>
                  <a:gd name="T188" fmla="*/ 1503 w 1503"/>
                  <a:gd name="T189" fmla="*/ 1961 h 19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3" h="1961">
                    <a:moveTo>
                      <a:pt x="713" y="332"/>
                    </a:moveTo>
                    <a:lnTo>
                      <a:pt x="701" y="344"/>
                    </a:lnTo>
                    <a:lnTo>
                      <a:pt x="678" y="344"/>
                    </a:lnTo>
                    <a:lnTo>
                      <a:pt x="666" y="355"/>
                    </a:lnTo>
                    <a:lnTo>
                      <a:pt x="678" y="367"/>
                    </a:lnTo>
                    <a:lnTo>
                      <a:pt x="678" y="390"/>
                    </a:lnTo>
                    <a:lnTo>
                      <a:pt x="678" y="378"/>
                    </a:lnTo>
                    <a:lnTo>
                      <a:pt x="690" y="378"/>
                    </a:lnTo>
                    <a:lnTo>
                      <a:pt x="690" y="367"/>
                    </a:lnTo>
                    <a:lnTo>
                      <a:pt x="701" y="367"/>
                    </a:lnTo>
                    <a:lnTo>
                      <a:pt x="713" y="367"/>
                    </a:lnTo>
                    <a:lnTo>
                      <a:pt x="713" y="355"/>
                    </a:lnTo>
                    <a:lnTo>
                      <a:pt x="720" y="355"/>
                    </a:lnTo>
                    <a:lnTo>
                      <a:pt x="724" y="353"/>
                    </a:lnTo>
                    <a:lnTo>
                      <a:pt x="726" y="351"/>
                    </a:lnTo>
                    <a:lnTo>
                      <a:pt x="726" y="348"/>
                    </a:lnTo>
                    <a:lnTo>
                      <a:pt x="722" y="344"/>
                    </a:lnTo>
                    <a:lnTo>
                      <a:pt x="720" y="340"/>
                    </a:lnTo>
                    <a:lnTo>
                      <a:pt x="716" y="336"/>
                    </a:lnTo>
                    <a:lnTo>
                      <a:pt x="713" y="332"/>
                    </a:lnTo>
                    <a:close/>
                    <a:moveTo>
                      <a:pt x="1400" y="1696"/>
                    </a:moveTo>
                    <a:lnTo>
                      <a:pt x="1411" y="1696"/>
                    </a:lnTo>
                    <a:lnTo>
                      <a:pt x="1413" y="1704"/>
                    </a:lnTo>
                    <a:lnTo>
                      <a:pt x="1413" y="1708"/>
                    </a:lnTo>
                    <a:lnTo>
                      <a:pt x="1415" y="1712"/>
                    </a:lnTo>
                    <a:lnTo>
                      <a:pt x="1417" y="1714"/>
                    </a:lnTo>
                    <a:lnTo>
                      <a:pt x="1419" y="1718"/>
                    </a:lnTo>
                    <a:lnTo>
                      <a:pt x="1421" y="1721"/>
                    </a:lnTo>
                    <a:lnTo>
                      <a:pt x="1423" y="1725"/>
                    </a:lnTo>
                    <a:lnTo>
                      <a:pt x="1423" y="1731"/>
                    </a:lnTo>
                    <a:lnTo>
                      <a:pt x="1434" y="1731"/>
                    </a:lnTo>
                    <a:lnTo>
                      <a:pt x="1434" y="1754"/>
                    </a:lnTo>
                    <a:lnTo>
                      <a:pt x="1434" y="1788"/>
                    </a:lnTo>
                    <a:lnTo>
                      <a:pt x="1428" y="1788"/>
                    </a:lnTo>
                    <a:lnTo>
                      <a:pt x="1425" y="1788"/>
                    </a:lnTo>
                    <a:lnTo>
                      <a:pt x="1423" y="1788"/>
                    </a:lnTo>
                    <a:lnTo>
                      <a:pt x="1423" y="1790"/>
                    </a:lnTo>
                    <a:lnTo>
                      <a:pt x="1425" y="1790"/>
                    </a:lnTo>
                    <a:lnTo>
                      <a:pt x="1427" y="1792"/>
                    </a:lnTo>
                    <a:lnTo>
                      <a:pt x="1430" y="1796"/>
                    </a:lnTo>
                    <a:lnTo>
                      <a:pt x="1434" y="1800"/>
                    </a:lnTo>
                    <a:lnTo>
                      <a:pt x="1440" y="1800"/>
                    </a:lnTo>
                    <a:lnTo>
                      <a:pt x="1442" y="1800"/>
                    </a:lnTo>
                    <a:lnTo>
                      <a:pt x="1446" y="1800"/>
                    </a:lnTo>
                    <a:lnTo>
                      <a:pt x="1446" y="1802"/>
                    </a:lnTo>
                    <a:lnTo>
                      <a:pt x="1446" y="1804"/>
                    </a:lnTo>
                    <a:lnTo>
                      <a:pt x="1446" y="1808"/>
                    </a:lnTo>
                    <a:lnTo>
                      <a:pt x="1446" y="1812"/>
                    </a:lnTo>
                    <a:lnTo>
                      <a:pt x="1446" y="1835"/>
                    </a:lnTo>
                    <a:lnTo>
                      <a:pt x="1451" y="1835"/>
                    </a:lnTo>
                    <a:lnTo>
                      <a:pt x="1453" y="1835"/>
                    </a:lnTo>
                    <a:lnTo>
                      <a:pt x="1457" y="1835"/>
                    </a:lnTo>
                    <a:lnTo>
                      <a:pt x="1457" y="1831"/>
                    </a:lnTo>
                    <a:lnTo>
                      <a:pt x="1457" y="1829"/>
                    </a:lnTo>
                    <a:lnTo>
                      <a:pt x="1457" y="1823"/>
                    </a:lnTo>
                    <a:lnTo>
                      <a:pt x="1469" y="1823"/>
                    </a:lnTo>
                    <a:lnTo>
                      <a:pt x="1469" y="1812"/>
                    </a:lnTo>
                    <a:lnTo>
                      <a:pt x="1480" y="1788"/>
                    </a:lnTo>
                    <a:lnTo>
                      <a:pt x="1492" y="1788"/>
                    </a:lnTo>
                    <a:lnTo>
                      <a:pt x="1503" y="1765"/>
                    </a:lnTo>
                    <a:lnTo>
                      <a:pt x="1492" y="1754"/>
                    </a:lnTo>
                    <a:lnTo>
                      <a:pt x="1469" y="1765"/>
                    </a:lnTo>
                    <a:lnTo>
                      <a:pt x="1457" y="1754"/>
                    </a:lnTo>
                    <a:lnTo>
                      <a:pt x="1457" y="1731"/>
                    </a:lnTo>
                    <a:lnTo>
                      <a:pt x="1446" y="1731"/>
                    </a:lnTo>
                    <a:lnTo>
                      <a:pt x="1446" y="1742"/>
                    </a:lnTo>
                    <a:lnTo>
                      <a:pt x="1446" y="1731"/>
                    </a:lnTo>
                    <a:lnTo>
                      <a:pt x="1442" y="1731"/>
                    </a:lnTo>
                    <a:lnTo>
                      <a:pt x="1438" y="1733"/>
                    </a:lnTo>
                    <a:lnTo>
                      <a:pt x="1436" y="1733"/>
                    </a:lnTo>
                    <a:lnTo>
                      <a:pt x="1434" y="1731"/>
                    </a:lnTo>
                    <a:lnTo>
                      <a:pt x="1434" y="1729"/>
                    </a:lnTo>
                    <a:lnTo>
                      <a:pt x="1434" y="1725"/>
                    </a:lnTo>
                    <a:lnTo>
                      <a:pt x="1434" y="1719"/>
                    </a:lnTo>
                    <a:lnTo>
                      <a:pt x="1434" y="1708"/>
                    </a:lnTo>
                    <a:lnTo>
                      <a:pt x="1423" y="1696"/>
                    </a:lnTo>
                    <a:lnTo>
                      <a:pt x="1411" y="1696"/>
                    </a:lnTo>
                    <a:lnTo>
                      <a:pt x="1400" y="1696"/>
                    </a:lnTo>
                    <a:close/>
                    <a:moveTo>
                      <a:pt x="1354" y="1950"/>
                    </a:moveTo>
                    <a:lnTo>
                      <a:pt x="1357" y="1944"/>
                    </a:lnTo>
                    <a:lnTo>
                      <a:pt x="1342" y="1950"/>
                    </a:lnTo>
                    <a:lnTo>
                      <a:pt x="1354" y="1961"/>
                    </a:lnTo>
                    <a:lnTo>
                      <a:pt x="1342" y="1938"/>
                    </a:lnTo>
                    <a:lnTo>
                      <a:pt x="1331" y="1915"/>
                    </a:lnTo>
                    <a:lnTo>
                      <a:pt x="1342" y="1904"/>
                    </a:lnTo>
                    <a:lnTo>
                      <a:pt x="1354" y="1892"/>
                    </a:lnTo>
                    <a:lnTo>
                      <a:pt x="1377" y="1881"/>
                    </a:lnTo>
                    <a:lnTo>
                      <a:pt x="1400" y="1835"/>
                    </a:lnTo>
                    <a:lnTo>
                      <a:pt x="1411" y="1835"/>
                    </a:lnTo>
                    <a:lnTo>
                      <a:pt x="1434" y="1823"/>
                    </a:lnTo>
                    <a:lnTo>
                      <a:pt x="1423" y="1858"/>
                    </a:lnTo>
                    <a:lnTo>
                      <a:pt x="1411" y="1881"/>
                    </a:lnTo>
                    <a:lnTo>
                      <a:pt x="1388" y="1892"/>
                    </a:lnTo>
                    <a:lnTo>
                      <a:pt x="1388" y="1927"/>
                    </a:lnTo>
                    <a:lnTo>
                      <a:pt x="1377" y="1927"/>
                    </a:lnTo>
                    <a:lnTo>
                      <a:pt x="1354" y="1950"/>
                    </a:lnTo>
                    <a:close/>
                    <a:moveTo>
                      <a:pt x="1160" y="1904"/>
                    </a:moveTo>
                    <a:lnTo>
                      <a:pt x="1156" y="1904"/>
                    </a:lnTo>
                    <a:lnTo>
                      <a:pt x="1150" y="1904"/>
                    </a:lnTo>
                    <a:lnTo>
                      <a:pt x="1146" y="1904"/>
                    </a:lnTo>
                    <a:lnTo>
                      <a:pt x="1142" y="1904"/>
                    </a:lnTo>
                    <a:lnTo>
                      <a:pt x="1139" y="1904"/>
                    </a:lnTo>
                    <a:lnTo>
                      <a:pt x="1133" y="1904"/>
                    </a:lnTo>
                    <a:lnTo>
                      <a:pt x="1129" y="1904"/>
                    </a:lnTo>
                    <a:lnTo>
                      <a:pt x="1125" y="1904"/>
                    </a:lnTo>
                    <a:lnTo>
                      <a:pt x="1114" y="1915"/>
                    </a:lnTo>
                    <a:lnTo>
                      <a:pt x="1125" y="1950"/>
                    </a:lnTo>
                    <a:lnTo>
                      <a:pt x="1137" y="1950"/>
                    </a:lnTo>
                    <a:lnTo>
                      <a:pt x="1148" y="1950"/>
                    </a:lnTo>
                    <a:lnTo>
                      <a:pt x="1160" y="1927"/>
                    </a:lnTo>
                    <a:lnTo>
                      <a:pt x="1160" y="1938"/>
                    </a:lnTo>
                    <a:lnTo>
                      <a:pt x="1160" y="1904"/>
                    </a:lnTo>
                    <a:close/>
                    <a:moveTo>
                      <a:pt x="895" y="1399"/>
                    </a:moveTo>
                    <a:lnTo>
                      <a:pt x="872" y="1399"/>
                    </a:lnTo>
                    <a:lnTo>
                      <a:pt x="872" y="1388"/>
                    </a:lnTo>
                    <a:lnTo>
                      <a:pt x="860" y="1388"/>
                    </a:lnTo>
                    <a:lnTo>
                      <a:pt x="860" y="1376"/>
                    </a:lnTo>
                    <a:lnTo>
                      <a:pt x="851" y="1399"/>
                    </a:lnTo>
                    <a:lnTo>
                      <a:pt x="816" y="1411"/>
                    </a:lnTo>
                    <a:lnTo>
                      <a:pt x="816" y="1422"/>
                    </a:lnTo>
                    <a:lnTo>
                      <a:pt x="805" y="1445"/>
                    </a:lnTo>
                    <a:lnTo>
                      <a:pt x="793" y="1434"/>
                    </a:lnTo>
                    <a:lnTo>
                      <a:pt x="782" y="1468"/>
                    </a:lnTo>
                    <a:lnTo>
                      <a:pt x="770" y="1468"/>
                    </a:lnTo>
                    <a:lnTo>
                      <a:pt x="724" y="1503"/>
                    </a:lnTo>
                    <a:lnTo>
                      <a:pt x="713" y="1514"/>
                    </a:lnTo>
                    <a:lnTo>
                      <a:pt x="678" y="1514"/>
                    </a:lnTo>
                    <a:lnTo>
                      <a:pt x="678" y="1526"/>
                    </a:lnTo>
                    <a:lnTo>
                      <a:pt x="643" y="1549"/>
                    </a:lnTo>
                    <a:lnTo>
                      <a:pt x="643" y="1537"/>
                    </a:lnTo>
                    <a:lnTo>
                      <a:pt x="643" y="1549"/>
                    </a:lnTo>
                    <a:lnTo>
                      <a:pt x="632" y="1549"/>
                    </a:lnTo>
                    <a:lnTo>
                      <a:pt x="655" y="1629"/>
                    </a:lnTo>
                    <a:lnTo>
                      <a:pt x="649" y="1629"/>
                    </a:lnTo>
                    <a:lnTo>
                      <a:pt x="645" y="1629"/>
                    </a:lnTo>
                    <a:lnTo>
                      <a:pt x="643" y="1627"/>
                    </a:lnTo>
                    <a:lnTo>
                      <a:pt x="642" y="1627"/>
                    </a:lnTo>
                    <a:lnTo>
                      <a:pt x="640" y="1625"/>
                    </a:lnTo>
                    <a:lnTo>
                      <a:pt x="638" y="1623"/>
                    </a:lnTo>
                    <a:lnTo>
                      <a:pt x="636" y="1622"/>
                    </a:lnTo>
                    <a:lnTo>
                      <a:pt x="632" y="1618"/>
                    </a:lnTo>
                    <a:lnTo>
                      <a:pt x="632" y="1629"/>
                    </a:lnTo>
                    <a:lnTo>
                      <a:pt x="643" y="1652"/>
                    </a:lnTo>
                    <a:lnTo>
                      <a:pt x="655" y="1652"/>
                    </a:lnTo>
                    <a:lnTo>
                      <a:pt x="655" y="1673"/>
                    </a:lnTo>
                    <a:lnTo>
                      <a:pt x="666" y="1696"/>
                    </a:lnTo>
                    <a:lnTo>
                      <a:pt x="678" y="1731"/>
                    </a:lnTo>
                    <a:lnTo>
                      <a:pt x="678" y="1765"/>
                    </a:lnTo>
                    <a:lnTo>
                      <a:pt x="678" y="1777"/>
                    </a:lnTo>
                    <a:lnTo>
                      <a:pt x="690" y="1788"/>
                    </a:lnTo>
                    <a:lnTo>
                      <a:pt x="690" y="1777"/>
                    </a:lnTo>
                    <a:lnTo>
                      <a:pt x="724" y="1788"/>
                    </a:lnTo>
                    <a:lnTo>
                      <a:pt x="724" y="1777"/>
                    </a:lnTo>
                    <a:lnTo>
                      <a:pt x="747" y="1777"/>
                    </a:lnTo>
                    <a:lnTo>
                      <a:pt x="747" y="1773"/>
                    </a:lnTo>
                    <a:lnTo>
                      <a:pt x="747" y="1769"/>
                    </a:lnTo>
                    <a:lnTo>
                      <a:pt x="747" y="1765"/>
                    </a:lnTo>
                    <a:lnTo>
                      <a:pt x="749" y="1764"/>
                    </a:lnTo>
                    <a:lnTo>
                      <a:pt x="751" y="1762"/>
                    </a:lnTo>
                    <a:lnTo>
                      <a:pt x="755" y="1758"/>
                    </a:lnTo>
                    <a:lnTo>
                      <a:pt x="759" y="1754"/>
                    </a:lnTo>
                    <a:lnTo>
                      <a:pt x="816" y="1754"/>
                    </a:lnTo>
                    <a:lnTo>
                      <a:pt x="839" y="1731"/>
                    </a:lnTo>
                    <a:lnTo>
                      <a:pt x="837" y="1727"/>
                    </a:lnTo>
                    <a:lnTo>
                      <a:pt x="837" y="1723"/>
                    </a:lnTo>
                    <a:lnTo>
                      <a:pt x="837" y="1721"/>
                    </a:lnTo>
                    <a:lnTo>
                      <a:pt x="839" y="1719"/>
                    </a:lnTo>
                    <a:lnTo>
                      <a:pt x="841" y="1719"/>
                    </a:lnTo>
                    <a:lnTo>
                      <a:pt x="845" y="1719"/>
                    </a:lnTo>
                    <a:lnTo>
                      <a:pt x="851" y="1719"/>
                    </a:lnTo>
                    <a:lnTo>
                      <a:pt x="883" y="1708"/>
                    </a:lnTo>
                    <a:lnTo>
                      <a:pt x="929" y="1708"/>
                    </a:lnTo>
                    <a:lnTo>
                      <a:pt x="941" y="1719"/>
                    </a:lnTo>
                    <a:lnTo>
                      <a:pt x="945" y="1719"/>
                    </a:lnTo>
                    <a:lnTo>
                      <a:pt x="947" y="1719"/>
                    </a:lnTo>
                    <a:lnTo>
                      <a:pt x="951" y="1719"/>
                    </a:lnTo>
                    <a:lnTo>
                      <a:pt x="952" y="1719"/>
                    </a:lnTo>
                    <a:lnTo>
                      <a:pt x="956" y="1719"/>
                    </a:lnTo>
                    <a:lnTo>
                      <a:pt x="958" y="1719"/>
                    </a:lnTo>
                    <a:lnTo>
                      <a:pt x="962" y="1719"/>
                    </a:lnTo>
                    <a:lnTo>
                      <a:pt x="964" y="1719"/>
                    </a:lnTo>
                    <a:lnTo>
                      <a:pt x="964" y="1727"/>
                    </a:lnTo>
                    <a:lnTo>
                      <a:pt x="966" y="1733"/>
                    </a:lnTo>
                    <a:lnTo>
                      <a:pt x="968" y="1741"/>
                    </a:lnTo>
                    <a:lnTo>
                      <a:pt x="970" y="1744"/>
                    </a:lnTo>
                    <a:lnTo>
                      <a:pt x="974" y="1750"/>
                    </a:lnTo>
                    <a:lnTo>
                      <a:pt x="977" y="1756"/>
                    </a:lnTo>
                    <a:lnTo>
                      <a:pt x="983" y="1762"/>
                    </a:lnTo>
                    <a:lnTo>
                      <a:pt x="987" y="1765"/>
                    </a:lnTo>
                    <a:lnTo>
                      <a:pt x="999" y="1765"/>
                    </a:lnTo>
                    <a:lnTo>
                      <a:pt x="999" y="1754"/>
                    </a:lnTo>
                    <a:lnTo>
                      <a:pt x="1010" y="1754"/>
                    </a:lnTo>
                    <a:lnTo>
                      <a:pt x="1022" y="1742"/>
                    </a:lnTo>
                    <a:lnTo>
                      <a:pt x="1022" y="1748"/>
                    </a:lnTo>
                    <a:lnTo>
                      <a:pt x="1022" y="1752"/>
                    </a:lnTo>
                    <a:lnTo>
                      <a:pt x="1020" y="1758"/>
                    </a:lnTo>
                    <a:lnTo>
                      <a:pt x="1018" y="1762"/>
                    </a:lnTo>
                    <a:lnTo>
                      <a:pt x="1018" y="1765"/>
                    </a:lnTo>
                    <a:lnTo>
                      <a:pt x="1016" y="1769"/>
                    </a:lnTo>
                    <a:lnTo>
                      <a:pt x="1012" y="1773"/>
                    </a:lnTo>
                    <a:lnTo>
                      <a:pt x="1010" y="1777"/>
                    </a:lnTo>
                    <a:lnTo>
                      <a:pt x="999" y="1777"/>
                    </a:lnTo>
                    <a:lnTo>
                      <a:pt x="1022" y="1777"/>
                    </a:lnTo>
                    <a:lnTo>
                      <a:pt x="1033" y="1765"/>
                    </a:lnTo>
                    <a:lnTo>
                      <a:pt x="1031" y="1775"/>
                    </a:lnTo>
                    <a:lnTo>
                      <a:pt x="1029" y="1781"/>
                    </a:lnTo>
                    <a:lnTo>
                      <a:pt x="1025" y="1785"/>
                    </a:lnTo>
                    <a:lnTo>
                      <a:pt x="1023" y="1787"/>
                    </a:lnTo>
                    <a:lnTo>
                      <a:pt x="1023" y="1788"/>
                    </a:lnTo>
                    <a:lnTo>
                      <a:pt x="1025" y="1788"/>
                    </a:lnTo>
                    <a:lnTo>
                      <a:pt x="1033" y="1788"/>
                    </a:lnTo>
                    <a:lnTo>
                      <a:pt x="1045" y="1788"/>
                    </a:lnTo>
                    <a:lnTo>
                      <a:pt x="1045" y="1835"/>
                    </a:lnTo>
                    <a:lnTo>
                      <a:pt x="1056" y="1846"/>
                    </a:lnTo>
                    <a:lnTo>
                      <a:pt x="1079" y="1846"/>
                    </a:lnTo>
                    <a:lnTo>
                      <a:pt x="1079" y="1858"/>
                    </a:lnTo>
                    <a:lnTo>
                      <a:pt x="1114" y="1846"/>
                    </a:lnTo>
                    <a:lnTo>
                      <a:pt x="1125" y="1858"/>
                    </a:lnTo>
                    <a:lnTo>
                      <a:pt x="1148" y="1869"/>
                    </a:lnTo>
                    <a:lnTo>
                      <a:pt x="1137" y="1858"/>
                    </a:lnTo>
                    <a:lnTo>
                      <a:pt x="1160" y="1858"/>
                    </a:lnTo>
                    <a:lnTo>
                      <a:pt x="1194" y="1846"/>
                    </a:lnTo>
                    <a:lnTo>
                      <a:pt x="1206" y="1846"/>
                    </a:lnTo>
                    <a:lnTo>
                      <a:pt x="1206" y="1812"/>
                    </a:lnTo>
                    <a:lnTo>
                      <a:pt x="1217" y="1812"/>
                    </a:lnTo>
                    <a:lnTo>
                      <a:pt x="1217" y="1800"/>
                    </a:lnTo>
                    <a:lnTo>
                      <a:pt x="1229" y="1788"/>
                    </a:lnTo>
                    <a:lnTo>
                      <a:pt x="1233" y="1785"/>
                    </a:lnTo>
                    <a:lnTo>
                      <a:pt x="1238" y="1781"/>
                    </a:lnTo>
                    <a:lnTo>
                      <a:pt x="1242" y="1777"/>
                    </a:lnTo>
                    <a:lnTo>
                      <a:pt x="1244" y="1773"/>
                    </a:lnTo>
                    <a:lnTo>
                      <a:pt x="1248" y="1769"/>
                    </a:lnTo>
                    <a:lnTo>
                      <a:pt x="1250" y="1765"/>
                    </a:lnTo>
                    <a:lnTo>
                      <a:pt x="1250" y="1762"/>
                    </a:lnTo>
                    <a:lnTo>
                      <a:pt x="1252" y="1754"/>
                    </a:lnTo>
                    <a:lnTo>
                      <a:pt x="1263" y="1742"/>
                    </a:lnTo>
                    <a:lnTo>
                      <a:pt x="1275" y="1742"/>
                    </a:lnTo>
                    <a:lnTo>
                      <a:pt x="1275" y="1708"/>
                    </a:lnTo>
                    <a:lnTo>
                      <a:pt x="1286" y="1708"/>
                    </a:lnTo>
                    <a:lnTo>
                      <a:pt x="1286" y="1629"/>
                    </a:lnTo>
                    <a:lnTo>
                      <a:pt x="1283" y="1622"/>
                    </a:lnTo>
                    <a:lnTo>
                      <a:pt x="1281" y="1616"/>
                    </a:lnTo>
                    <a:lnTo>
                      <a:pt x="1279" y="1612"/>
                    </a:lnTo>
                    <a:lnTo>
                      <a:pt x="1277" y="1610"/>
                    </a:lnTo>
                    <a:lnTo>
                      <a:pt x="1275" y="1608"/>
                    </a:lnTo>
                    <a:lnTo>
                      <a:pt x="1273" y="1606"/>
                    </a:lnTo>
                    <a:lnTo>
                      <a:pt x="1269" y="1606"/>
                    </a:lnTo>
                    <a:lnTo>
                      <a:pt x="1263" y="1606"/>
                    </a:lnTo>
                    <a:lnTo>
                      <a:pt x="1263" y="1572"/>
                    </a:lnTo>
                    <a:lnTo>
                      <a:pt x="1240" y="1537"/>
                    </a:lnTo>
                    <a:lnTo>
                      <a:pt x="1229" y="1537"/>
                    </a:lnTo>
                    <a:lnTo>
                      <a:pt x="1229" y="1514"/>
                    </a:lnTo>
                    <a:lnTo>
                      <a:pt x="1194" y="1480"/>
                    </a:lnTo>
                    <a:lnTo>
                      <a:pt x="1183" y="1457"/>
                    </a:lnTo>
                    <a:lnTo>
                      <a:pt x="1183" y="1411"/>
                    </a:lnTo>
                    <a:lnTo>
                      <a:pt x="1171" y="1399"/>
                    </a:lnTo>
                    <a:lnTo>
                      <a:pt x="1160" y="1411"/>
                    </a:lnTo>
                    <a:lnTo>
                      <a:pt x="1160" y="1376"/>
                    </a:lnTo>
                    <a:lnTo>
                      <a:pt x="1148" y="1376"/>
                    </a:lnTo>
                    <a:lnTo>
                      <a:pt x="1148" y="1330"/>
                    </a:lnTo>
                    <a:lnTo>
                      <a:pt x="1137" y="1330"/>
                    </a:lnTo>
                    <a:lnTo>
                      <a:pt x="1125" y="1353"/>
                    </a:lnTo>
                    <a:lnTo>
                      <a:pt x="1125" y="1388"/>
                    </a:lnTo>
                    <a:lnTo>
                      <a:pt x="1114" y="1388"/>
                    </a:lnTo>
                    <a:lnTo>
                      <a:pt x="1114" y="1399"/>
                    </a:lnTo>
                    <a:lnTo>
                      <a:pt x="1125" y="1411"/>
                    </a:lnTo>
                    <a:lnTo>
                      <a:pt x="1114" y="1411"/>
                    </a:lnTo>
                    <a:lnTo>
                      <a:pt x="1102" y="1445"/>
                    </a:lnTo>
                    <a:lnTo>
                      <a:pt x="1102" y="1451"/>
                    </a:lnTo>
                    <a:lnTo>
                      <a:pt x="1100" y="1455"/>
                    </a:lnTo>
                    <a:lnTo>
                      <a:pt x="1098" y="1457"/>
                    </a:lnTo>
                    <a:lnTo>
                      <a:pt x="1096" y="1459"/>
                    </a:lnTo>
                    <a:lnTo>
                      <a:pt x="1093" y="1459"/>
                    </a:lnTo>
                    <a:lnTo>
                      <a:pt x="1089" y="1457"/>
                    </a:lnTo>
                    <a:lnTo>
                      <a:pt x="1085" y="1457"/>
                    </a:lnTo>
                    <a:lnTo>
                      <a:pt x="1079" y="1457"/>
                    </a:lnTo>
                    <a:lnTo>
                      <a:pt x="1073" y="1451"/>
                    </a:lnTo>
                    <a:lnTo>
                      <a:pt x="1068" y="1447"/>
                    </a:lnTo>
                    <a:lnTo>
                      <a:pt x="1062" y="1443"/>
                    </a:lnTo>
                    <a:lnTo>
                      <a:pt x="1056" y="1439"/>
                    </a:lnTo>
                    <a:lnTo>
                      <a:pt x="1050" y="1435"/>
                    </a:lnTo>
                    <a:lnTo>
                      <a:pt x="1045" y="1432"/>
                    </a:lnTo>
                    <a:lnTo>
                      <a:pt x="1039" y="1428"/>
                    </a:lnTo>
                    <a:lnTo>
                      <a:pt x="1033" y="1422"/>
                    </a:lnTo>
                    <a:lnTo>
                      <a:pt x="1027" y="1422"/>
                    </a:lnTo>
                    <a:lnTo>
                      <a:pt x="1022" y="1420"/>
                    </a:lnTo>
                    <a:lnTo>
                      <a:pt x="1018" y="1420"/>
                    </a:lnTo>
                    <a:lnTo>
                      <a:pt x="1014" y="1416"/>
                    </a:lnTo>
                    <a:lnTo>
                      <a:pt x="1012" y="1414"/>
                    </a:lnTo>
                    <a:lnTo>
                      <a:pt x="1012" y="1411"/>
                    </a:lnTo>
                    <a:lnTo>
                      <a:pt x="1010" y="1405"/>
                    </a:lnTo>
                    <a:lnTo>
                      <a:pt x="1010" y="1399"/>
                    </a:lnTo>
                    <a:lnTo>
                      <a:pt x="999" y="1399"/>
                    </a:lnTo>
                    <a:lnTo>
                      <a:pt x="1022" y="1376"/>
                    </a:lnTo>
                    <a:lnTo>
                      <a:pt x="1022" y="1364"/>
                    </a:lnTo>
                    <a:lnTo>
                      <a:pt x="1022" y="1376"/>
                    </a:lnTo>
                    <a:lnTo>
                      <a:pt x="1022" y="1364"/>
                    </a:lnTo>
                    <a:lnTo>
                      <a:pt x="1033" y="1364"/>
                    </a:lnTo>
                    <a:lnTo>
                      <a:pt x="1022" y="1353"/>
                    </a:lnTo>
                    <a:lnTo>
                      <a:pt x="1016" y="1353"/>
                    </a:lnTo>
                    <a:lnTo>
                      <a:pt x="1014" y="1349"/>
                    </a:lnTo>
                    <a:lnTo>
                      <a:pt x="1010" y="1347"/>
                    </a:lnTo>
                    <a:lnTo>
                      <a:pt x="1010" y="1345"/>
                    </a:lnTo>
                    <a:lnTo>
                      <a:pt x="1010" y="1343"/>
                    </a:lnTo>
                    <a:lnTo>
                      <a:pt x="1010" y="1347"/>
                    </a:lnTo>
                    <a:lnTo>
                      <a:pt x="1010" y="1353"/>
                    </a:lnTo>
                    <a:lnTo>
                      <a:pt x="999" y="1341"/>
                    </a:lnTo>
                    <a:lnTo>
                      <a:pt x="993" y="1343"/>
                    </a:lnTo>
                    <a:lnTo>
                      <a:pt x="991" y="1345"/>
                    </a:lnTo>
                    <a:lnTo>
                      <a:pt x="987" y="1349"/>
                    </a:lnTo>
                    <a:lnTo>
                      <a:pt x="987" y="1351"/>
                    </a:lnTo>
                    <a:lnTo>
                      <a:pt x="987" y="1353"/>
                    </a:lnTo>
                    <a:lnTo>
                      <a:pt x="987" y="1349"/>
                    </a:lnTo>
                    <a:lnTo>
                      <a:pt x="987" y="1341"/>
                    </a:lnTo>
                    <a:lnTo>
                      <a:pt x="964" y="1341"/>
                    </a:lnTo>
                    <a:lnTo>
                      <a:pt x="964" y="1332"/>
                    </a:lnTo>
                    <a:lnTo>
                      <a:pt x="960" y="1328"/>
                    </a:lnTo>
                    <a:lnTo>
                      <a:pt x="954" y="1330"/>
                    </a:lnTo>
                    <a:lnTo>
                      <a:pt x="949" y="1334"/>
                    </a:lnTo>
                    <a:lnTo>
                      <a:pt x="943" y="1338"/>
                    </a:lnTo>
                    <a:lnTo>
                      <a:pt x="937" y="1345"/>
                    </a:lnTo>
                    <a:lnTo>
                      <a:pt x="933" y="1349"/>
                    </a:lnTo>
                    <a:lnTo>
                      <a:pt x="929" y="1353"/>
                    </a:lnTo>
                    <a:lnTo>
                      <a:pt x="924" y="1353"/>
                    </a:lnTo>
                    <a:lnTo>
                      <a:pt x="920" y="1355"/>
                    </a:lnTo>
                    <a:lnTo>
                      <a:pt x="916" y="1355"/>
                    </a:lnTo>
                    <a:lnTo>
                      <a:pt x="914" y="1357"/>
                    </a:lnTo>
                    <a:lnTo>
                      <a:pt x="914" y="1361"/>
                    </a:lnTo>
                    <a:lnTo>
                      <a:pt x="912" y="1364"/>
                    </a:lnTo>
                    <a:lnTo>
                      <a:pt x="910" y="1370"/>
                    </a:lnTo>
                    <a:lnTo>
                      <a:pt x="906" y="1376"/>
                    </a:lnTo>
                    <a:lnTo>
                      <a:pt x="895" y="1376"/>
                    </a:lnTo>
                    <a:lnTo>
                      <a:pt x="895" y="1380"/>
                    </a:lnTo>
                    <a:lnTo>
                      <a:pt x="895" y="1382"/>
                    </a:lnTo>
                    <a:lnTo>
                      <a:pt x="895" y="1386"/>
                    </a:lnTo>
                    <a:lnTo>
                      <a:pt x="895" y="1388"/>
                    </a:lnTo>
                    <a:lnTo>
                      <a:pt x="895" y="1391"/>
                    </a:lnTo>
                    <a:lnTo>
                      <a:pt x="895" y="1393"/>
                    </a:lnTo>
                    <a:lnTo>
                      <a:pt x="895" y="1397"/>
                    </a:lnTo>
                    <a:lnTo>
                      <a:pt x="895" y="1399"/>
                    </a:lnTo>
                    <a:close/>
                    <a:moveTo>
                      <a:pt x="643" y="871"/>
                    </a:moveTo>
                    <a:lnTo>
                      <a:pt x="632" y="871"/>
                    </a:lnTo>
                    <a:lnTo>
                      <a:pt x="632" y="877"/>
                    </a:lnTo>
                    <a:lnTo>
                      <a:pt x="632" y="879"/>
                    </a:lnTo>
                    <a:lnTo>
                      <a:pt x="632" y="883"/>
                    </a:lnTo>
                    <a:lnTo>
                      <a:pt x="630" y="883"/>
                    </a:lnTo>
                    <a:lnTo>
                      <a:pt x="628" y="883"/>
                    </a:lnTo>
                    <a:lnTo>
                      <a:pt x="626" y="883"/>
                    </a:lnTo>
                    <a:lnTo>
                      <a:pt x="620" y="883"/>
                    </a:lnTo>
                    <a:lnTo>
                      <a:pt x="620" y="891"/>
                    </a:lnTo>
                    <a:lnTo>
                      <a:pt x="622" y="896"/>
                    </a:lnTo>
                    <a:lnTo>
                      <a:pt x="622" y="900"/>
                    </a:lnTo>
                    <a:lnTo>
                      <a:pt x="622" y="902"/>
                    </a:lnTo>
                    <a:lnTo>
                      <a:pt x="620" y="904"/>
                    </a:lnTo>
                    <a:lnTo>
                      <a:pt x="619" y="906"/>
                    </a:lnTo>
                    <a:lnTo>
                      <a:pt x="615" y="906"/>
                    </a:lnTo>
                    <a:lnTo>
                      <a:pt x="609" y="906"/>
                    </a:lnTo>
                    <a:lnTo>
                      <a:pt x="597" y="894"/>
                    </a:lnTo>
                    <a:lnTo>
                      <a:pt x="594" y="898"/>
                    </a:lnTo>
                    <a:lnTo>
                      <a:pt x="590" y="902"/>
                    </a:lnTo>
                    <a:lnTo>
                      <a:pt x="588" y="904"/>
                    </a:lnTo>
                    <a:lnTo>
                      <a:pt x="586" y="906"/>
                    </a:lnTo>
                    <a:lnTo>
                      <a:pt x="586" y="910"/>
                    </a:lnTo>
                    <a:lnTo>
                      <a:pt x="586" y="912"/>
                    </a:lnTo>
                    <a:lnTo>
                      <a:pt x="586" y="917"/>
                    </a:lnTo>
                    <a:lnTo>
                      <a:pt x="574" y="917"/>
                    </a:lnTo>
                    <a:lnTo>
                      <a:pt x="574" y="929"/>
                    </a:lnTo>
                    <a:lnTo>
                      <a:pt x="563" y="929"/>
                    </a:lnTo>
                    <a:lnTo>
                      <a:pt x="563" y="964"/>
                    </a:lnTo>
                    <a:lnTo>
                      <a:pt x="569" y="964"/>
                    </a:lnTo>
                    <a:lnTo>
                      <a:pt x="571" y="964"/>
                    </a:lnTo>
                    <a:lnTo>
                      <a:pt x="572" y="964"/>
                    </a:lnTo>
                    <a:lnTo>
                      <a:pt x="574" y="964"/>
                    </a:lnTo>
                    <a:lnTo>
                      <a:pt x="574" y="962"/>
                    </a:lnTo>
                    <a:lnTo>
                      <a:pt x="574" y="960"/>
                    </a:lnTo>
                    <a:lnTo>
                      <a:pt x="574" y="958"/>
                    </a:lnTo>
                    <a:lnTo>
                      <a:pt x="574" y="952"/>
                    </a:lnTo>
                    <a:lnTo>
                      <a:pt x="578" y="948"/>
                    </a:lnTo>
                    <a:lnTo>
                      <a:pt x="582" y="944"/>
                    </a:lnTo>
                    <a:lnTo>
                      <a:pt x="584" y="940"/>
                    </a:lnTo>
                    <a:lnTo>
                      <a:pt x="586" y="940"/>
                    </a:lnTo>
                    <a:lnTo>
                      <a:pt x="586" y="942"/>
                    </a:lnTo>
                    <a:lnTo>
                      <a:pt x="586" y="946"/>
                    </a:lnTo>
                    <a:lnTo>
                      <a:pt x="586" y="952"/>
                    </a:lnTo>
                    <a:lnTo>
                      <a:pt x="592" y="952"/>
                    </a:lnTo>
                    <a:lnTo>
                      <a:pt x="594" y="952"/>
                    </a:lnTo>
                    <a:lnTo>
                      <a:pt x="595" y="952"/>
                    </a:lnTo>
                    <a:lnTo>
                      <a:pt x="597" y="952"/>
                    </a:lnTo>
                    <a:lnTo>
                      <a:pt x="597" y="950"/>
                    </a:lnTo>
                    <a:lnTo>
                      <a:pt x="597" y="948"/>
                    </a:lnTo>
                    <a:lnTo>
                      <a:pt x="597" y="946"/>
                    </a:lnTo>
                    <a:lnTo>
                      <a:pt x="597" y="940"/>
                    </a:lnTo>
                    <a:lnTo>
                      <a:pt x="609" y="940"/>
                    </a:lnTo>
                    <a:lnTo>
                      <a:pt x="609" y="937"/>
                    </a:lnTo>
                    <a:lnTo>
                      <a:pt x="609" y="933"/>
                    </a:lnTo>
                    <a:lnTo>
                      <a:pt x="609" y="931"/>
                    </a:lnTo>
                    <a:lnTo>
                      <a:pt x="609" y="929"/>
                    </a:lnTo>
                    <a:lnTo>
                      <a:pt x="611" y="929"/>
                    </a:lnTo>
                    <a:lnTo>
                      <a:pt x="613" y="929"/>
                    </a:lnTo>
                    <a:lnTo>
                      <a:pt x="617" y="929"/>
                    </a:lnTo>
                    <a:lnTo>
                      <a:pt x="620" y="929"/>
                    </a:lnTo>
                    <a:lnTo>
                      <a:pt x="620" y="933"/>
                    </a:lnTo>
                    <a:lnTo>
                      <a:pt x="620" y="935"/>
                    </a:lnTo>
                    <a:lnTo>
                      <a:pt x="620" y="939"/>
                    </a:lnTo>
                    <a:lnTo>
                      <a:pt x="620" y="940"/>
                    </a:lnTo>
                    <a:lnTo>
                      <a:pt x="620" y="944"/>
                    </a:lnTo>
                    <a:lnTo>
                      <a:pt x="620" y="946"/>
                    </a:lnTo>
                    <a:lnTo>
                      <a:pt x="620" y="950"/>
                    </a:lnTo>
                    <a:lnTo>
                      <a:pt x="620" y="952"/>
                    </a:lnTo>
                    <a:lnTo>
                      <a:pt x="632" y="964"/>
                    </a:lnTo>
                    <a:lnTo>
                      <a:pt x="632" y="975"/>
                    </a:lnTo>
                    <a:lnTo>
                      <a:pt x="643" y="975"/>
                    </a:lnTo>
                    <a:lnTo>
                      <a:pt x="643" y="987"/>
                    </a:lnTo>
                    <a:lnTo>
                      <a:pt x="655" y="987"/>
                    </a:lnTo>
                    <a:lnTo>
                      <a:pt x="655" y="975"/>
                    </a:lnTo>
                    <a:lnTo>
                      <a:pt x="666" y="975"/>
                    </a:lnTo>
                    <a:lnTo>
                      <a:pt x="666" y="969"/>
                    </a:lnTo>
                    <a:lnTo>
                      <a:pt x="665" y="964"/>
                    </a:lnTo>
                    <a:lnTo>
                      <a:pt x="663" y="960"/>
                    </a:lnTo>
                    <a:lnTo>
                      <a:pt x="661" y="956"/>
                    </a:lnTo>
                    <a:lnTo>
                      <a:pt x="657" y="952"/>
                    </a:lnTo>
                    <a:lnTo>
                      <a:pt x="653" y="950"/>
                    </a:lnTo>
                    <a:lnTo>
                      <a:pt x="649" y="946"/>
                    </a:lnTo>
                    <a:lnTo>
                      <a:pt x="643" y="940"/>
                    </a:lnTo>
                    <a:lnTo>
                      <a:pt x="643" y="929"/>
                    </a:lnTo>
                    <a:lnTo>
                      <a:pt x="649" y="929"/>
                    </a:lnTo>
                    <a:lnTo>
                      <a:pt x="651" y="929"/>
                    </a:lnTo>
                    <a:lnTo>
                      <a:pt x="653" y="929"/>
                    </a:lnTo>
                    <a:lnTo>
                      <a:pt x="655" y="929"/>
                    </a:lnTo>
                    <a:lnTo>
                      <a:pt x="655" y="931"/>
                    </a:lnTo>
                    <a:lnTo>
                      <a:pt x="655" y="933"/>
                    </a:lnTo>
                    <a:lnTo>
                      <a:pt x="655" y="937"/>
                    </a:lnTo>
                    <a:lnTo>
                      <a:pt x="655" y="940"/>
                    </a:lnTo>
                    <a:lnTo>
                      <a:pt x="659" y="940"/>
                    </a:lnTo>
                    <a:lnTo>
                      <a:pt x="663" y="940"/>
                    </a:lnTo>
                    <a:lnTo>
                      <a:pt x="665" y="940"/>
                    </a:lnTo>
                    <a:lnTo>
                      <a:pt x="666" y="940"/>
                    </a:lnTo>
                    <a:lnTo>
                      <a:pt x="666" y="942"/>
                    </a:lnTo>
                    <a:lnTo>
                      <a:pt x="666" y="944"/>
                    </a:lnTo>
                    <a:lnTo>
                      <a:pt x="666" y="948"/>
                    </a:lnTo>
                    <a:lnTo>
                      <a:pt x="666" y="952"/>
                    </a:lnTo>
                    <a:lnTo>
                      <a:pt x="678" y="917"/>
                    </a:lnTo>
                    <a:lnTo>
                      <a:pt x="666" y="906"/>
                    </a:lnTo>
                    <a:lnTo>
                      <a:pt x="666" y="898"/>
                    </a:lnTo>
                    <a:lnTo>
                      <a:pt x="666" y="891"/>
                    </a:lnTo>
                    <a:lnTo>
                      <a:pt x="666" y="885"/>
                    </a:lnTo>
                    <a:lnTo>
                      <a:pt x="665" y="881"/>
                    </a:lnTo>
                    <a:lnTo>
                      <a:pt x="663" y="877"/>
                    </a:lnTo>
                    <a:lnTo>
                      <a:pt x="659" y="873"/>
                    </a:lnTo>
                    <a:lnTo>
                      <a:pt x="651" y="873"/>
                    </a:lnTo>
                    <a:lnTo>
                      <a:pt x="643" y="871"/>
                    </a:lnTo>
                    <a:close/>
                    <a:moveTo>
                      <a:pt x="505" y="848"/>
                    </a:moveTo>
                    <a:lnTo>
                      <a:pt x="505" y="854"/>
                    </a:lnTo>
                    <a:lnTo>
                      <a:pt x="505" y="860"/>
                    </a:lnTo>
                    <a:lnTo>
                      <a:pt x="505" y="866"/>
                    </a:lnTo>
                    <a:lnTo>
                      <a:pt x="505" y="871"/>
                    </a:lnTo>
                    <a:lnTo>
                      <a:pt x="505" y="877"/>
                    </a:lnTo>
                    <a:lnTo>
                      <a:pt x="505" y="883"/>
                    </a:lnTo>
                    <a:lnTo>
                      <a:pt x="505" y="889"/>
                    </a:lnTo>
                    <a:lnTo>
                      <a:pt x="505" y="894"/>
                    </a:lnTo>
                    <a:lnTo>
                      <a:pt x="501" y="898"/>
                    </a:lnTo>
                    <a:lnTo>
                      <a:pt x="498" y="902"/>
                    </a:lnTo>
                    <a:lnTo>
                      <a:pt x="494" y="906"/>
                    </a:lnTo>
                    <a:lnTo>
                      <a:pt x="490" y="910"/>
                    </a:lnTo>
                    <a:lnTo>
                      <a:pt x="488" y="914"/>
                    </a:lnTo>
                    <a:lnTo>
                      <a:pt x="484" y="917"/>
                    </a:lnTo>
                    <a:lnTo>
                      <a:pt x="484" y="923"/>
                    </a:lnTo>
                    <a:lnTo>
                      <a:pt x="482" y="929"/>
                    </a:lnTo>
                    <a:lnTo>
                      <a:pt x="471" y="929"/>
                    </a:lnTo>
                    <a:lnTo>
                      <a:pt x="471" y="940"/>
                    </a:lnTo>
                    <a:lnTo>
                      <a:pt x="459" y="929"/>
                    </a:lnTo>
                    <a:lnTo>
                      <a:pt x="463" y="925"/>
                    </a:lnTo>
                    <a:lnTo>
                      <a:pt x="467" y="923"/>
                    </a:lnTo>
                    <a:lnTo>
                      <a:pt x="469" y="921"/>
                    </a:lnTo>
                    <a:lnTo>
                      <a:pt x="469" y="919"/>
                    </a:lnTo>
                    <a:lnTo>
                      <a:pt x="471" y="917"/>
                    </a:lnTo>
                    <a:lnTo>
                      <a:pt x="471" y="914"/>
                    </a:lnTo>
                    <a:lnTo>
                      <a:pt x="471" y="912"/>
                    </a:lnTo>
                    <a:lnTo>
                      <a:pt x="471" y="906"/>
                    </a:lnTo>
                    <a:lnTo>
                      <a:pt x="475" y="902"/>
                    </a:lnTo>
                    <a:lnTo>
                      <a:pt x="476" y="896"/>
                    </a:lnTo>
                    <a:lnTo>
                      <a:pt x="478" y="893"/>
                    </a:lnTo>
                    <a:lnTo>
                      <a:pt x="480" y="889"/>
                    </a:lnTo>
                    <a:lnTo>
                      <a:pt x="480" y="885"/>
                    </a:lnTo>
                    <a:lnTo>
                      <a:pt x="482" y="881"/>
                    </a:lnTo>
                    <a:lnTo>
                      <a:pt x="482" y="877"/>
                    </a:lnTo>
                    <a:lnTo>
                      <a:pt x="482" y="871"/>
                    </a:lnTo>
                    <a:lnTo>
                      <a:pt x="486" y="870"/>
                    </a:lnTo>
                    <a:lnTo>
                      <a:pt x="488" y="866"/>
                    </a:lnTo>
                    <a:lnTo>
                      <a:pt x="492" y="864"/>
                    </a:lnTo>
                    <a:lnTo>
                      <a:pt x="494" y="860"/>
                    </a:lnTo>
                    <a:lnTo>
                      <a:pt x="498" y="858"/>
                    </a:lnTo>
                    <a:lnTo>
                      <a:pt x="500" y="854"/>
                    </a:lnTo>
                    <a:lnTo>
                      <a:pt x="503" y="852"/>
                    </a:lnTo>
                    <a:lnTo>
                      <a:pt x="505" y="848"/>
                    </a:lnTo>
                    <a:close/>
                    <a:moveTo>
                      <a:pt x="609" y="802"/>
                    </a:moveTo>
                    <a:lnTo>
                      <a:pt x="605" y="802"/>
                    </a:lnTo>
                    <a:lnTo>
                      <a:pt x="601" y="802"/>
                    </a:lnTo>
                    <a:lnTo>
                      <a:pt x="599" y="802"/>
                    </a:lnTo>
                    <a:lnTo>
                      <a:pt x="597" y="802"/>
                    </a:lnTo>
                    <a:lnTo>
                      <a:pt x="597" y="804"/>
                    </a:lnTo>
                    <a:lnTo>
                      <a:pt x="597" y="806"/>
                    </a:lnTo>
                    <a:lnTo>
                      <a:pt x="597" y="810"/>
                    </a:lnTo>
                    <a:lnTo>
                      <a:pt x="597" y="814"/>
                    </a:lnTo>
                    <a:lnTo>
                      <a:pt x="603" y="814"/>
                    </a:lnTo>
                    <a:lnTo>
                      <a:pt x="607" y="814"/>
                    </a:lnTo>
                    <a:lnTo>
                      <a:pt x="609" y="816"/>
                    </a:lnTo>
                    <a:lnTo>
                      <a:pt x="611" y="816"/>
                    </a:lnTo>
                    <a:lnTo>
                      <a:pt x="613" y="818"/>
                    </a:lnTo>
                    <a:lnTo>
                      <a:pt x="615" y="820"/>
                    </a:lnTo>
                    <a:lnTo>
                      <a:pt x="617" y="822"/>
                    </a:lnTo>
                    <a:lnTo>
                      <a:pt x="620" y="825"/>
                    </a:lnTo>
                    <a:lnTo>
                      <a:pt x="609" y="848"/>
                    </a:lnTo>
                    <a:lnTo>
                      <a:pt x="620" y="848"/>
                    </a:lnTo>
                    <a:lnTo>
                      <a:pt x="620" y="860"/>
                    </a:lnTo>
                    <a:lnTo>
                      <a:pt x="626" y="860"/>
                    </a:lnTo>
                    <a:lnTo>
                      <a:pt x="628" y="860"/>
                    </a:lnTo>
                    <a:lnTo>
                      <a:pt x="630" y="860"/>
                    </a:lnTo>
                    <a:lnTo>
                      <a:pt x="632" y="860"/>
                    </a:lnTo>
                    <a:lnTo>
                      <a:pt x="632" y="858"/>
                    </a:lnTo>
                    <a:lnTo>
                      <a:pt x="632" y="854"/>
                    </a:lnTo>
                    <a:lnTo>
                      <a:pt x="632" y="848"/>
                    </a:lnTo>
                    <a:lnTo>
                      <a:pt x="632" y="843"/>
                    </a:lnTo>
                    <a:lnTo>
                      <a:pt x="632" y="837"/>
                    </a:lnTo>
                    <a:lnTo>
                      <a:pt x="632" y="831"/>
                    </a:lnTo>
                    <a:lnTo>
                      <a:pt x="632" y="825"/>
                    </a:lnTo>
                    <a:lnTo>
                      <a:pt x="632" y="820"/>
                    </a:lnTo>
                    <a:lnTo>
                      <a:pt x="632" y="814"/>
                    </a:lnTo>
                    <a:lnTo>
                      <a:pt x="632" y="808"/>
                    </a:lnTo>
                    <a:lnTo>
                      <a:pt x="632" y="802"/>
                    </a:lnTo>
                    <a:lnTo>
                      <a:pt x="609" y="802"/>
                    </a:lnTo>
                    <a:close/>
                    <a:moveTo>
                      <a:pt x="540" y="802"/>
                    </a:moveTo>
                    <a:lnTo>
                      <a:pt x="536" y="802"/>
                    </a:lnTo>
                    <a:lnTo>
                      <a:pt x="532" y="804"/>
                    </a:lnTo>
                    <a:lnTo>
                      <a:pt x="530" y="804"/>
                    </a:lnTo>
                    <a:lnTo>
                      <a:pt x="528" y="802"/>
                    </a:lnTo>
                    <a:lnTo>
                      <a:pt x="528" y="800"/>
                    </a:lnTo>
                    <a:lnTo>
                      <a:pt x="528" y="797"/>
                    </a:lnTo>
                    <a:lnTo>
                      <a:pt x="528" y="791"/>
                    </a:lnTo>
                    <a:lnTo>
                      <a:pt x="517" y="791"/>
                    </a:lnTo>
                    <a:lnTo>
                      <a:pt x="505" y="802"/>
                    </a:lnTo>
                    <a:lnTo>
                      <a:pt x="509" y="806"/>
                    </a:lnTo>
                    <a:lnTo>
                      <a:pt x="513" y="810"/>
                    </a:lnTo>
                    <a:lnTo>
                      <a:pt x="515" y="812"/>
                    </a:lnTo>
                    <a:lnTo>
                      <a:pt x="517" y="814"/>
                    </a:lnTo>
                    <a:lnTo>
                      <a:pt x="521" y="814"/>
                    </a:lnTo>
                    <a:lnTo>
                      <a:pt x="524" y="814"/>
                    </a:lnTo>
                    <a:lnTo>
                      <a:pt x="528" y="814"/>
                    </a:lnTo>
                    <a:lnTo>
                      <a:pt x="528" y="818"/>
                    </a:lnTo>
                    <a:lnTo>
                      <a:pt x="528" y="820"/>
                    </a:lnTo>
                    <a:lnTo>
                      <a:pt x="528" y="823"/>
                    </a:lnTo>
                    <a:lnTo>
                      <a:pt x="528" y="825"/>
                    </a:lnTo>
                    <a:lnTo>
                      <a:pt x="528" y="829"/>
                    </a:lnTo>
                    <a:lnTo>
                      <a:pt x="528" y="831"/>
                    </a:lnTo>
                    <a:lnTo>
                      <a:pt x="528" y="835"/>
                    </a:lnTo>
                    <a:lnTo>
                      <a:pt x="528" y="837"/>
                    </a:lnTo>
                    <a:lnTo>
                      <a:pt x="540" y="837"/>
                    </a:lnTo>
                    <a:lnTo>
                      <a:pt x="540" y="833"/>
                    </a:lnTo>
                    <a:lnTo>
                      <a:pt x="540" y="829"/>
                    </a:lnTo>
                    <a:lnTo>
                      <a:pt x="540" y="825"/>
                    </a:lnTo>
                    <a:lnTo>
                      <a:pt x="540" y="820"/>
                    </a:lnTo>
                    <a:lnTo>
                      <a:pt x="540" y="816"/>
                    </a:lnTo>
                    <a:lnTo>
                      <a:pt x="540" y="812"/>
                    </a:lnTo>
                    <a:lnTo>
                      <a:pt x="540" y="808"/>
                    </a:lnTo>
                    <a:lnTo>
                      <a:pt x="540" y="802"/>
                    </a:lnTo>
                    <a:close/>
                    <a:moveTo>
                      <a:pt x="448" y="1010"/>
                    </a:moveTo>
                    <a:lnTo>
                      <a:pt x="446" y="1013"/>
                    </a:lnTo>
                    <a:lnTo>
                      <a:pt x="442" y="1015"/>
                    </a:lnTo>
                    <a:lnTo>
                      <a:pt x="440" y="1017"/>
                    </a:lnTo>
                    <a:lnTo>
                      <a:pt x="438" y="1019"/>
                    </a:lnTo>
                    <a:lnTo>
                      <a:pt x="438" y="1021"/>
                    </a:lnTo>
                    <a:lnTo>
                      <a:pt x="438" y="1025"/>
                    </a:lnTo>
                    <a:lnTo>
                      <a:pt x="436" y="1027"/>
                    </a:lnTo>
                    <a:lnTo>
                      <a:pt x="436" y="1033"/>
                    </a:lnTo>
                    <a:lnTo>
                      <a:pt x="432" y="1036"/>
                    </a:lnTo>
                    <a:lnTo>
                      <a:pt x="428" y="1040"/>
                    </a:lnTo>
                    <a:lnTo>
                      <a:pt x="423" y="1044"/>
                    </a:lnTo>
                    <a:lnTo>
                      <a:pt x="421" y="1048"/>
                    </a:lnTo>
                    <a:lnTo>
                      <a:pt x="417" y="1052"/>
                    </a:lnTo>
                    <a:lnTo>
                      <a:pt x="415" y="1056"/>
                    </a:lnTo>
                    <a:lnTo>
                      <a:pt x="415" y="1059"/>
                    </a:lnTo>
                    <a:lnTo>
                      <a:pt x="415" y="1067"/>
                    </a:lnTo>
                    <a:lnTo>
                      <a:pt x="404" y="1067"/>
                    </a:lnTo>
                    <a:lnTo>
                      <a:pt x="404" y="1071"/>
                    </a:lnTo>
                    <a:lnTo>
                      <a:pt x="404" y="1075"/>
                    </a:lnTo>
                    <a:lnTo>
                      <a:pt x="404" y="1077"/>
                    </a:lnTo>
                    <a:lnTo>
                      <a:pt x="404" y="1079"/>
                    </a:lnTo>
                    <a:lnTo>
                      <a:pt x="402" y="1079"/>
                    </a:lnTo>
                    <a:lnTo>
                      <a:pt x="400" y="1079"/>
                    </a:lnTo>
                    <a:lnTo>
                      <a:pt x="396" y="1079"/>
                    </a:lnTo>
                    <a:lnTo>
                      <a:pt x="392" y="1079"/>
                    </a:lnTo>
                    <a:lnTo>
                      <a:pt x="381" y="1090"/>
                    </a:lnTo>
                    <a:lnTo>
                      <a:pt x="381" y="1102"/>
                    </a:lnTo>
                    <a:lnTo>
                      <a:pt x="369" y="1102"/>
                    </a:lnTo>
                    <a:lnTo>
                      <a:pt x="369" y="1125"/>
                    </a:lnTo>
                    <a:lnTo>
                      <a:pt x="357" y="1125"/>
                    </a:lnTo>
                    <a:lnTo>
                      <a:pt x="356" y="1130"/>
                    </a:lnTo>
                    <a:lnTo>
                      <a:pt x="354" y="1134"/>
                    </a:lnTo>
                    <a:lnTo>
                      <a:pt x="350" y="1136"/>
                    </a:lnTo>
                    <a:lnTo>
                      <a:pt x="346" y="1138"/>
                    </a:lnTo>
                    <a:lnTo>
                      <a:pt x="340" y="1138"/>
                    </a:lnTo>
                    <a:lnTo>
                      <a:pt x="334" y="1136"/>
                    </a:lnTo>
                    <a:lnTo>
                      <a:pt x="329" y="1136"/>
                    </a:lnTo>
                    <a:lnTo>
                      <a:pt x="323" y="1136"/>
                    </a:lnTo>
                    <a:lnTo>
                      <a:pt x="319" y="1140"/>
                    </a:lnTo>
                    <a:lnTo>
                      <a:pt x="317" y="1144"/>
                    </a:lnTo>
                    <a:lnTo>
                      <a:pt x="315" y="1148"/>
                    </a:lnTo>
                    <a:lnTo>
                      <a:pt x="313" y="1152"/>
                    </a:lnTo>
                    <a:lnTo>
                      <a:pt x="313" y="1155"/>
                    </a:lnTo>
                    <a:lnTo>
                      <a:pt x="311" y="1159"/>
                    </a:lnTo>
                    <a:lnTo>
                      <a:pt x="311" y="1165"/>
                    </a:lnTo>
                    <a:lnTo>
                      <a:pt x="311" y="1171"/>
                    </a:lnTo>
                    <a:lnTo>
                      <a:pt x="323" y="1182"/>
                    </a:lnTo>
                    <a:lnTo>
                      <a:pt x="346" y="1215"/>
                    </a:lnTo>
                    <a:lnTo>
                      <a:pt x="357" y="1215"/>
                    </a:lnTo>
                    <a:lnTo>
                      <a:pt x="357" y="1223"/>
                    </a:lnTo>
                    <a:lnTo>
                      <a:pt x="359" y="1226"/>
                    </a:lnTo>
                    <a:lnTo>
                      <a:pt x="361" y="1230"/>
                    </a:lnTo>
                    <a:lnTo>
                      <a:pt x="363" y="1232"/>
                    </a:lnTo>
                    <a:lnTo>
                      <a:pt x="365" y="1236"/>
                    </a:lnTo>
                    <a:lnTo>
                      <a:pt x="367" y="1240"/>
                    </a:lnTo>
                    <a:lnTo>
                      <a:pt x="367" y="1244"/>
                    </a:lnTo>
                    <a:lnTo>
                      <a:pt x="369" y="1249"/>
                    </a:lnTo>
                    <a:lnTo>
                      <a:pt x="404" y="1249"/>
                    </a:lnTo>
                    <a:lnTo>
                      <a:pt x="402" y="1255"/>
                    </a:lnTo>
                    <a:lnTo>
                      <a:pt x="402" y="1259"/>
                    </a:lnTo>
                    <a:lnTo>
                      <a:pt x="402" y="1261"/>
                    </a:lnTo>
                    <a:lnTo>
                      <a:pt x="404" y="1261"/>
                    </a:lnTo>
                    <a:lnTo>
                      <a:pt x="404" y="1263"/>
                    </a:lnTo>
                    <a:lnTo>
                      <a:pt x="405" y="1263"/>
                    </a:lnTo>
                    <a:lnTo>
                      <a:pt x="409" y="1261"/>
                    </a:lnTo>
                    <a:lnTo>
                      <a:pt x="415" y="1261"/>
                    </a:lnTo>
                    <a:lnTo>
                      <a:pt x="423" y="1253"/>
                    </a:lnTo>
                    <a:lnTo>
                      <a:pt x="432" y="1249"/>
                    </a:lnTo>
                    <a:lnTo>
                      <a:pt x="440" y="1247"/>
                    </a:lnTo>
                    <a:lnTo>
                      <a:pt x="450" y="1247"/>
                    </a:lnTo>
                    <a:lnTo>
                      <a:pt x="457" y="1249"/>
                    </a:lnTo>
                    <a:lnTo>
                      <a:pt x="465" y="1253"/>
                    </a:lnTo>
                    <a:lnTo>
                      <a:pt x="475" y="1257"/>
                    </a:lnTo>
                    <a:lnTo>
                      <a:pt x="482" y="1261"/>
                    </a:lnTo>
                    <a:lnTo>
                      <a:pt x="482" y="1249"/>
                    </a:lnTo>
                    <a:lnTo>
                      <a:pt x="494" y="1249"/>
                    </a:lnTo>
                    <a:lnTo>
                      <a:pt x="505" y="1261"/>
                    </a:lnTo>
                    <a:lnTo>
                      <a:pt x="505" y="1251"/>
                    </a:lnTo>
                    <a:lnTo>
                      <a:pt x="505" y="1242"/>
                    </a:lnTo>
                    <a:lnTo>
                      <a:pt x="505" y="1232"/>
                    </a:lnTo>
                    <a:lnTo>
                      <a:pt x="505" y="1221"/>
                    </a:lnTo>
                    <a:lnTo>
                      <a:pt x="505" y="1211"/>
                    </a:lnTo>
                    <a:lnTo>
                      <a:pt x="505" y="1201"/>
                    </a:lnTo>
                    <a:lnTo>
                      <a:pt x="505" y="1192"/>
                    </a:lnTo>
                    <a:lnTo>
                      <a:pt x="505" y="1182"/>
                    </a:lnTo>
                    <a:lnTo>
                      <a:pt x="517" y="1171"/>
                    </a:lnTo>
                    <a:lnTo>
                      <a:pt x="517" y="1125"/>
                    </a:lnTo>
                    <a:lnTo>
                      <a:pt x="528" y="1102"/>
                    </a:lnTo>
                    <a:lnTo>
                      <a:pt x="517" y="1102"/>
                    </a:lnTo>
                    <a:lnTo>
                      <a:pt x="505" y="1090"/>
                    </a:lnTo>
                    <a:lnTo>
                      <a:pt x="505" y="1044"/>
                    </a:lnTo>
                    <a:lnTo>
                      <a:pt x="517" y="1044"/>
                    </a:lnTo>
                    <a:lnTo>
                      <a:pt x="505" y="1021"/>
                    </a:lnTo>
                    <a:lnTo>
                      <a:pt x="517" y="1021"/>
                    </a:lnTo>
                    <a:lnTo>
                      <a:pt x="528" y="1010"/>
                    </a:lnTo>
                    <a:lnTo>
                      <a:pt x="505" y="1010"/>
                    </a:lnTo>
                    <a:lnTo>
                      <a:pt x="505" y="998"/>
                    </a:lnTo>
                    <a:lnTo>
                      <a:pt x="459" y="987"/>
                    </a:lnTo>
                    <a:lnTo>
                      <a:pt x="448" y="998"/>
                    </a:lnTo>
                    <a:lnTo>
                      <a:pt x="448" y="1010"/>
                    </a:lnTo>
                    <a:close/>
                    <a:moveTo>
                      <a:pt x="35" y="1113"/>
                    </a:moveTo>
                    <a:lnTo>
                      <a:pt x="70" y="1113"/>
                    </a:lnTo>
                    <a:lnTo>
                      <a:pt x="70" y="1125"/>
                    </a:lnTo>
                    <a:lnTo>
                      <a:pt x="81" y="1125"/>
                    </a:lnTo>
                    <a:lnTo>
                      <a:pt x="81" y="1136"/>
                    </a:lnTo>
                    <a:lnTo>
                      <a:pt x="150" y="1171"/>
                    </a:lnTo>
                    <a:lnTo>
                      <a:pt x="173" y="1171"/>
                    </a:lnTo>
                    <a:lnTo>
                      <a:pt x="208" y="1203"/>
                    </a:lnTo>
                    <a:lnTo>
                      <a:pt x="219" y="1203"/>
                    </a:lnTo>
                    <a:lnTo>
                      <a:pt x="219" y="1211"/>
                    </a:lnTo>
                    <a:lnTo>
                      <a:pt x="219" y="1217"/>
                    </a:lnTo>
                    <a:lnTo>
                      <a:pt x="219" y="1221"/>
                    </a:lnTo>
                    <a:lnTo>
                      <a:pt x="219" y="1224"/>
                    </a:lnTo>
                    <a:lnTo>
                      <a:pt x="219" y="1226"/>
                    </a:lnTo>
                    <a:lnTo>
                      <a:pt x="221" y="1230"/>
                    </a:lnTo>
                    <a:lnTo>
                      <a:pt x="225" y="1234"/>
                    </a:lnTo>
                    <a:lnTo>
                      <a:pt x="231" y="1238"/>
                    </a:lnTo>
                    <a:lnTo>
                      <a:pt x="242" y="1238"/>
                    </a:lnTo>
                    <a:lnTo>
                      <a:pt x="242" y="1249"/>
                    </a:lnTo>
                    <a:lnTo>
                      <a:pt x="254" y="1249"/>
                    </a:lnTo>
                    <a:lnTo>
                      <a:pt x="265" y="1261"/>
                    </a:lnTo>
                    <a:lnTo>
                      <a:pt x="265" y="1272"/>
                    </a:lnTo>
                    <a:lnTo>
                      <a:pt x="273" y="1282"/>
                    </a:lnTo>
                    <a:lnTo>
                      <a:pt x="279" y="1288"/>
                    </a:lnTo>
                    <a:lnTo>
                      <a:pt x="283" y="1294"/>
                    </a:lnTo>
                    <a:lnTo>
                      <a:pt x="286" y="1299"/>
                    </a:lnTo>
                    <a:lnTo>
                      <a:pt x="286" y="1303"/>
                    </a:lnTo>
                    <a:lnTo>
                      <a:pt x="288" y="1311"/>
                    </a:lnTo>
                    <a:lnTo>
                      <a:pt x="288" y="1318"/>
                    </a:lnTo>
                    <a:lnTo>
                      <a:pt x="288" y="1330"/>
                    </a:lnTo>
                    <a:lnTo>
                      <a:pt x="300" y="1341"/>
                    </a:lnTo>
                    <a:lnTo>
                      <a:pt x="265" y="1341"/>
                    </a:lnTo>
                    <a:lnTo>
                      <a:pt x="254" y="1353"/>
                    </a:lnTo>
                    <a:lnTo>
                      <a:pt x="185" y="1307"/>
                    </a:lnTo>
                    <a:lnTo>
                      <a:pt x="162" y="1272"/>
                    </a:lnTo>
                    <a:lnTo>
                      <a:pt x="127" y="1226"/>
                    </a:lnTo>
                    <a:lnTo>
                      <a:pt x="116" y="1226"/>
                    </a:lnTo>
                    <a:lnTo>
                      <a:pt x="116" y="1215"/>
                    </a:lnTo>
                    <a:lnTo>
                      <a:pt x="104" y="1215"/>
                    </a:lnTo>
                    <a:lnTo>
                      <a:pt x="104" y="1203"/>
                    </a:lnTo>
                    <a:lnTo>
                      <a:pt x="0" y="1125"/>
                    </a:lnTo>
                    <a:lnTo>
                      <a:pt x="0" y="1090"/>
                    </a:lnTo>
                    <a:lnTo>
                      <a:pt x="6" y="1094"/>
                    </a:lnTo>
                    <a:lnTo>
                      <a:pt x="10" y="1098"/>
                    </a:lnTo>
                    <a:lnTo>
                      <a:pt x="12" y="1102"/>
                    </a:lnTo>
                    <a:lnTo>
                      <a:pt x="16" y="1105"/>
                    </a:lnTo>
                    <a:lnTo>
                      <a:pt x="20" y="1109"/>
                    </a:lnTo>
                    <a:lnTo>
                      <a:pt x="25" y="1111"/>
                    </a:lnTo>
                    <a:lnTo>
                      <a:pt x="29" y="1111"/>
                    </a:lnTo>
                    <a:lnTo>
                      <a:pt x="35" y="1113"/>
                    </a:lnTo>
                    <a:close/>
                    <a:moveTo>
                      <a:pt x="1263" y="1079"/>
                    </a:moveTo>
                    <a:lnTo>
                      <a:pt x="1286" y="1079"/>
                    </a:lnTo>
                    <a:lnTo>
                      <a:pt x="1286" y="1090"/>
                    </a:lnTo>
                    <a:lnTo>
                      <a:pt x="1308" y="1102"/>
                    </a:lnTo>
                    <a:lnTo>
                      <a:pt x="1331" y="1125"/>
                    </a:lnTo>
                    <a:lnTo>
                      <a:pt x="1327" y="1125"/>
                    </a:lnTo>
                    <a:lnTo>
                      <a:pt x="1323" y="1125"/>
                    </a:lnTo>
                    <a:lnTo>
                      <a:pt x="1321" y="1125"/>
                    </a:lnTo>
                    <a:lnTo>
                      <a:pt x="1319" y="1125"/>
                    </a:lnTo>
                    <a:lnTo>
                      <a:pt x="1319" y="1123"/>
                    </a:lnTo>
                    <a:lnTo>
                      <a:pt x="1319" y="1121"/>
                    </a:lnTo>
                    <a:lnTo>
                      <a:pt x="1319" y="1117"/>
                    </a:lnTo>
                    <a:lnTo>
                      <a:pt x="1319" y="1113"/>
                    </a:lnTo>
                    <a:lnTo>
                      <a:pt x="1275" y="1090"/>
                    </a:lnTo>
                    <a:lnTo>
                      <a:pt x="1275" y="1079"/>
                    </a:lnTo>
                    <a:lnTo>
                      <a:pt x="1263" y="1079"/>
                    </a:lnTo>
                    <a:close/>
                    <a:moveTo>
                      <a:pt x="1365" y="1125"/>
                    </a:moveTo>
                    <a:lnTo>
                      <a:pt x="1388" y="1136"/>
                    </a:lnTo>
                    <a:lnTo>
                      <a:pt x="1400" y="1148"/>
                    </a:lnTo>
                    <a:lnTo>
                      <a:pt x="1400" y="1159"/>
                    </a:lnTo>
                    <a:lnTo>
                      <a:pt x="1388" y="1171"/>
                    </a:lnTo>
                    <a:lnTo>
                      <a:pt x="1388" y="1148"/>
                    </a:lnTo>
                    <a:lnTo>
                      <a:pt x="1382" y="1146"/>
                    </a:lnTo>
                    <a:lnTo>
                      <a:pt x="1377" y="1146"/>
                    </a:lnTo>
                    <a:lnTo>
                      <a:pt x="1373" y="1144"/>
                    </a:lnTo>
                    <a:lnTo>
                      <a:pt x="1371" y="1142"/>
                    </a:lnTo>
                    <a:lnTo>
                      <a:pt x="1369" y="1140"/>
                    </a:lnTo>
                    <a:lnTo>
                      <a:pt x="1367" y="1136"/>
                    </a:lnTo>
                    <a:lnTo>
                      <a:pt x="1365" y="1130"/>
                    </a:lnTo>
                    <a:lnTo>
                      <a:pt x="1365" y="1125"/>
                    </a:lnTo>
                    <a:close/>
                    <a:moveTo>
                      <a:pt x="1298" y="1113"/>
                    </a:moveTo>
                    <a:lnTo>
                      <a:pt x="1292" y="1113"/>
                    </a:lnTo>
                    <a:lnTo>
                      <a:pt x="1288" y="1113"/>
                    </a:lnTo>
                    <a:lnTo>
                      <a:pt x="1286" y="1113"/>
                    </a:lnTo>
                    <a:lnTo>
                      <a:pt x="1285" y="1113"/>
                    </a:lnTo>
                    <a:lnTo>
                      <a:pt x="1285" y="1115"/>
                    </a:lnTo>
                    <a:lnTo>
                      <a:pt x="1285" y="1119"/>
                    </a:lnTo>
                    <a:lnTo>
                      <a:pt x="1286" y="1125"/>
                    </a:lnTo>
                    <a:lnTo>
                      <a:pt x="1263" y="1148"/>
                    </a:lnTo>
                    <a:lnTo>
                      <a:pt x="1252" y="1148"/>
                    </a:lnTo>
                    <a:lnTo>
                      <a:pt x="1217" y="1148"/>
                    </a:lnTo>
                    <a:lnTo>
                      <a:pt x="1225" y="1155"/>
                    </a:lnTo>
                    <a:lnTo>
                      <a:pt x="1231" y="1161"/>
                    </a:lnTo>
                    <a:lnTo>
                      <a:pt x="1237" y="1167"/>
                    </a:lnTo>
                    <a:lnTo>
                      <a:pt x="1240" y="1169"/>
                    </a:lnTo>
                    <a:lnTo>
                      <a:pt x="1244" y="1171"/>
                    </a:lnTo>
                    <a:lnTo>
                      <a:pt x="1252" y="1171"/>
                    </a:lnTo>
                    <a:lnTo>
                      <a:pt x="1261" y="1171"/>
                    </a:lnTo>
                    <a:lnTo>
                      <a:pt x="1275" y="1171"/>
                    </a:lnTo>
                    <a:lnTo>
                      <a:pt x="1308" y="1136"/>
                    </a:lnTo>
                    <a:lnTo>
                      <a:pt x="1309" y="1130"/>
                    </a:lnTo>
                    <a:lnTo>
                      <a:pt x="1309" y="1127"/>
                    </a:lnTo>
                    <a:lnTo>
                      <a:pt x="1309" y="1123"/>
                    </a:lnTo>
                    <a:lnTo>
                      <a:pt x="1309" y="1119"/>
                    </a:lnTo>
                    <a:lnTo>
                      <a:pt x="1308" y="1117"/>
                    </a:lnTo>
                    <a:lnTo>
                      <a:pt x="1306" y="1115"/>
                    </a:lnTo>
                    <a:lnTo>
                      <a:pt x="1302" y="1113"/>
                    </a:lnTo>
                    <a:lnTo>
                      <a:pt x="1298" y="1113"/>
                    </a:lnTo>
                    <a:close/>
                    <a:moveTo>
                      <a:pt x="1102" y="1261"/>
                    </a:moveTo>
                    <a:lnTo>
                      <a:pt x="1033" y="1249"/>
                    </a:lnTo>
                    <a:lnTo>
                      <a:pt x="1010" y="1261"/>
                    </a:lnTo>
                    <a:lnTo>
                      <a:pt x="975" y="1261"/>
                    </a:lnTo>
                    <a:lnTo>
                      <a:pt x="975" y="1272"/>
                    </a:lnTo>
                    <a:lnTo>
                      <a:pt x="979" y="1269"/>
                    </a:lnTo>
                    <a:lnTo>
                      <a:pt x="981" y="1263"/>
                    </a:lnTo>
                    <a:lnTo>
                      <a:pt x="983" y="1259"/>
                    </a:lnTo>
                    <a:lnTo>
                      <a:pt x="985" y="1255"/>
                    </a:lnTo>
                    <a:lnTo>
                      <a:pt x="989" y="1251"/>
                    </a:lnTo>
                    <a:lnTo>
                      <a:pt x="991" y="1247"/>
                    </a:lnTo>
                    <a:lnTo>
                      <a:pt x="995" y="1244"/>
                    </a:lnTo>
                    <a:lnTo>
                      <a:pt x="999" y="1238"/>
                    </a:lnTo>
                    <a:lnTo>
                      <a:pt x="999" y="1234"/>
                    </a:lnTo>
                    <a:lnTo>
                      <a:pt x="999" y="1230"/>
                    </a:lnTo>
                    <a:lnTo>
                      <a:pt x="999" y="1228"/>
                    </a:lnTo>
                    <a:lnTo>
                      <a:pt x="999" y="1226"/>
                    </a:lnTo>
                    <a:lnTo>
                      <a:pt x="997" y="1224"/>
                    </a:lnTo>
                    <a:lnTo>
                      <a:pt x="995" y="1223"/>
                    </a:lnTo>
                    <a:lnTo>
                      <a:pt x="991" y="1219"/>
                    </a:lnTo>
                    <a:lnTo>
                      <a:pt x="987" y="1215"/>
                    </a:lnTo>
                    <a:lnTo>
                      <a:pt x="987" y="1203"/>
                    </a:lnTo>
                    <a:lnTo>
                      <a:pt x="975" y="1194"/>
                    </a:lnTo>
                    <a:lnTo>
                      <a:pt x="970" y="1194"/>
                    </a:lnTo>
                    <a:lnTo>
                      <a:pt x="966" y="1194"/>
                    </a:lnTo>
                    <a:lnTo>
                      <a:pt x="962" y="1194"/>
                    </a:lnTo>
                    <a:lnTo>
                      <a:pt x="958" y="1192"/>
                    </a:lnTo>
                    <a:lnTo>
                      <a:pt x="954" y="1192"/>
                    </a:lnTo>
                    <a:lnTo>
                      <a:pt x="951" y="1190"/>
                    </a:lnTo>
                    <a:lnTo>
                      <a:pt x="947" y="1186"/>
                    </a:lnTo>
                    <a:lnTo>
                      <a:pt x="941" y="1182"/>
                    </a:lnTo>
                    <a:lnTo>
                      <a:pt x="883" y="1182"/>
                    </a:lnTo>
                    <a:lnTo>
                      <a:pt x="883" y="1171"/>
                    </a:lnTo>
                    <a:lnTo>
                      <a:pt x="860" y="1171"/>
                    </a:lnTo>
                    <a:lnTo>
                      <a:pt x="857" y="1165"/>
                    </a:lnTo>
                    <a:lnTo>
                      <a:pt x="855" y="1161"/>
                    </a:lnTo>
                    <a:lnTo>
                      <a:pt x="853" y="1159"/>
                    </a:lnTo>
                    <a:lnTo>
                      <a:pt x="851" y="1159"/>
                    </a:lnTo>
                    <a:lnTo>
                      <a:pt x="851" y="1161"/>
                    </a:lnTo>
                    <a:lnTo>
                      <a:pt x="851" y="1165"/>
                    </a:lnTo>
                    <a:lnTo>
                      <a:pt x="851" y="1171"/>
                    </a:lnTo>
                    <a:lnTo>
                      <a:pt x="839" y="1171"/>
                    </a:lnTo>
                    <a:lnTo>
                      <a:pt x="828" y="1159"/>
                    </a:lnTo>
                    <a:lnTo>
                      <a:pt x="805" y="1159"/>
                    </a:lnTo>
                    <a:lnTo>
                      <a:pt x="828" y="1148"/>
                    </a:lnTo>
                    <a:lnTo>
                      <a:pt x="835" y="1148"/>
                    </a:lnTo>
                    <a:lnTo>
                      <a:pt x="839" y="1148"/>
                    </a:lnTo>
                    <a:lnTo>
                      <a:pt x="845" y="1148"/>
                    </a:lnTo>
                    <a:lnTo>
                      <a:pt x="847" y="1148"/>
                    </a:lnTo>
                    <a:lnTo>
                      <a:pt x="849" y="1148"/>
                    </a:lnTo>
                    <a:lnTo>
                      <a:pt x="849" y="1146"/>
                    </a:lnTo>
                    <a:lnTo>
                      <a:pt x="851" y="1142"/>
                    </a:lnTo>
                    <a:lnTo>
                      <a:pt x="851" y="1136"/>
                    </a:lnTo>
                    <a:lnTo>
                      <a:pt x="839" y="1148"/>
                    </a:lnTo>
                    <a:lnTo>
                      <a:pt x="805" y="1148"/>
                    </a:lnTo>
                    <a:lnTo>
                      <a:pt x="805" y="1142"/>
                    </a:lnTo>
                    <a:lnTo>
                      <a:pt x="805" y="1138"/>
                    </a:lnTo>
                    <a:lnTo>
                      <a:pt x="803" y="1136"/>
                    </a:lnTo>
                    <a:lnTo>
                      <a:pt x="803" y="1134"/>
                    </a:lnTo>
                    <a:lnTo>
                      <a:pt x="801" y="1132"/>
                    </a:lnTo>
                    <a:lnTo>
                      <a:pt x="799" y="1130"/>
                    </a:lnTo>
                    <a:lnTo>
                      <a:pt x="797" y="1129"/>
                    </a:lnTo>
                    <a:lnTo>
                      <a:pt x="793" y="1125"/>
                    </a:lnTo>
                    <a:lnTo>
                      <a:pt x="782" y="1136"/>
                    </a:lnTo>
                    <a:lnTo>
                      <a:pt x="782" y="1113"/>
                    </a:lnTo>
                    <a:lnTo>
                      <a:pt x="789" y="1107"/>
                    </a:lnTo>
                    <a:lnTo>
                      <a:pt x="799" y="1104"/>
                    </a:lnTo>
                    <a:lnTo>
                      <a:pt x="807" y="1102"/>
                    </a:lnTo>
                    <a:lnTo>
                      <a:pt x="816" y="1100"/>
                    </a:lnTo>
                    <a:lnTo>
                      <a:pt x="824" y="1100"/>
                    </a:lnTo>
                    <a:lnTo>
                      <a:pt x="833" y="1102"/>
                    </a:lnTo>
                    <a:lnTo>
                      <a:pt x="841" y="1105"/>
                    </a:lnTo>
                    <a:lnTo>
                      <a:pt x="851" y="1113"/>
                    </a:lnTo>
                    <a:lnTo>
                      <a:pt x="855" y="1117"/>
                    </a:lnTo>
                    <a:lnTo>
                      <a:pt x="858" y="1121"/>
                    </a:lnTo>
                    <a:lnTo>
                      <a:pt x="860" y="1125"/>
                    </a:lnTo>
                    <a:lnTo>
                      <a:pt x="862" y="1127"/>
                    </a:lnTo>
                    <a:lnTo>
                      <a:pt x="862" y="1129"/>
                    </a:lnTo>
                    <a:lnTo>
                      <a:pt x="862" y="1134"/>
                    </a:lnTo>
                    <a:lnTo>
                      <a:pt x="862" y="1138"/>
                    </a:lnTo>
                    <a:lnTo>
                      <a:pt x="860" y="1148"/>
                    </a:lnTo>
                    <a:lnTo>
                      <a:pt x="883" y="1148"/>
                    </a:lnTo>
                    <a:lnTo>
                      <a:pt x="883" y="1159"/>
                    </a:lnTo>
                    <a:lnTo>
                      <a:pt x="929" y="1125"/>
                    </a:lnTo>
                    <a:lnTo>
                      <a:pt x="999" y="1102"/>
                    </a:lnTo>
                    <a:lnTo>
                      <a:pt x="999" y="1113"/>
                    </a:lnTo>
                    <a:lnTo>
                      <a:pt x="1056" y="1113"/>
                    </a:lnTo>
                    <a:lnTo>
                      <a:pt x="1114" y="1125"/>
                    </a:lnTo>
                    <a:lnTo>
                      <a:pt x="1148" y="1159"/>
                    </a:lnTo>
                    <a:lnTo>
                      <a:pt x="1154" y="1159"/>
                    </a:lnTo>
                    <a:lnTo>
                      <a:pt x="1158" y="1159"/>
                    </a:lnTo>
                    <a:lnTo>
                      <a:pt x="1162" y="1161"/>
                    </a:lnTo>
                    <a:lnTo>
                      <a:pt x="1166" y="1161"/>
                    </a:lnTo>
                    <a:lnTo>
                      <a:pt x="1169" y="1163"/>
                    </a:lnTo>
                    <a:lnTo>
                      <a:pt x="1173" y="1165"/>
                    </a:lnTo>
                    <a:lnTo>
                      <a:pt x="1177" y="1167"/>
                    </a:lnTo>
                    <a:lnTo>
                      <a:pt x="1183" y="1171"/>
                    </a:lnTo>
                    <a:lnTo>
                      <a:pt x="1206" y="1171"/>
                    </a:lnTo>
                    <a:lnTo>
                      <a:pt x="1194" y="1182"/>
                    </a:lnTo>
                    <a:lnTo>
                      <a:pt x="1192" y="1186"/>
                    </a:lnTo>
                    <a:lnTo>
                      <a:pt x="1190" y="1190"/>
                    </a:lnTo>
                    <a:lnTo>
                      <a:pt x="1189" y="1192"/>
                    </a:lnTo>
                    <a:lnTo>
                      <a:pt x="1185" y="1194"/>
                    </a:lnTo>
                    <a:lnTo>
                      <a:pt x="1183" y="1194"/>
                    </a:lnTo>
                    <a:lnTo>
                      <a:pt x="1185" y="1194"/>
                    </a:lnTo>
                    <a:lnTo>
                      <a:pt x="1187" y="1194"/>
                    </a:lnTo>
                    <a:lnTo>
                      <a:pt x="1194" y="1194"/>
                    </a:lnTo>
                    <a:lnTo>
                      <a:pt x="1217" y="1226"/>
                    </a:lnTo>
                    <a:lnTo>
                      <a:pt x="1223" y="1228"/>
                    </a:lnTo>
                    <a:lnTo>
                      <a:pt x="1227" y="1228"/>
                    </a:lnTo>
                    <a:lnTo>
                      <a:pt x="1229" y="1230"/>
                    </a:lnTo>
                    <a:lnTo>
                      <a:pt x="1229" y="1232"/>
                    </a:lnTo>
                    <a:lnTo>
                      <a:pt x="1229" y="1236"/>
                    </a:lnTo>
                    <a:lnTo>
                      <a:pt x="1233" y="1238"/>
                    </a:lnTo>
                    <a:lnTo>
                      <a:pt x="1240" y="1238"/>
                    </a:lnTo>
                    <a:lnTo>
                      <a:pt x="1244" y="1244"/>
                    </a:lnTo>
                    <a:lnTo>
                      <a:pt x="1248" y="1247"/>
                    </a:lnTo>
                    <a:lnTo>
                      <a:pt x="1252" y="1249"/>
                    </a:lnTo>
                    <a:lnTo>
                      <a:pt x="1254" y="1251"/>
                    </a:lnTo>
                    <a:lnTo>
                      <a:pt x="1256" y="1251"/>
                    </a:lnTo>
                    <a:lnTo>
                      <a:pt x="1261" y="1251"/>
                    </a:lnTo>
                    <a:lnTo>
                      <a:pt x="1265" y="1249"/>
                    </a:lnTo>
                    <a:lnTo>
                      <a:pt x="1275" y="1249"/>
                    </a:lnTo>
                    <a:lnTo>
                      <a:pt x="1269" y="1255"/>
                    </a:lnTo>
                    <a:lnTo>
                      <a:pt x="1265" y="1259"/>
                    </a:lnTo>
                    <a:lnTo>
                      <a:pt x="1263" y="1261"/>
                    </a:lnTo>
                    <a:lnTo>
                      <a:pt x="1263" y="1263"/>
                    </a:lnTo>
                    <a:lnTo>
                      <a:pt x="1265" y="1263"/>
                    </a:lnTo>
                    <a:lnTo>
                      <a:pt x="1271" y="1263"/>
                    </a:lnTo>
                    <a:lnTo>
                      <a:pt x="1277" y="1261"/>
                    </a:lnTo>
                    <a:lnTo>
                      <a:pt x="1286" y="1261"/>
                    </a:lnTo>
                    <a:lnTo>
                      <a:pt x="1286" y="1267"/>
                    </a:lnTo>
                    <a:lnTo>
                      <a:pt x="1286" y="1270"/>
                    </a:lnTo>
                    <a:lnTo>
                      <a:pt x="1286" y="1272"/>
                    </a:lnTo>
                    <a:lnTo>
                      <a:pt x="1285" y="1272"/>
                    </a:lnTo>
                    <a:lnTo>
                      <a:pt x="1285" y="1274"/>
                    </a:lnTo>
                    <a:lnTo>
                      <a:pt x="1283" y="1274"/>
                    </a:lnTo>
                    <a:lnTo>
                      <a:pt x="1279" y="1272"/>
                    </a:lnTo>
                    <a:lnTo>
                      <a:pt x="1275" y="1272"/>
                    </a:lnTo>
                    <a:lnTo>
                      <a:pt x="1217" y="1272"/>
                    </a:lnTo>
                    <a:lnTo>
                      <a:pt x="1208" y="1267"/>
                    </a:lnTo>
                    <a:lnTo>
                      <a:pt x="1200" y="1263"/>
                    </a:lnTo>
                    <a:lnTo>
                      <a:pt x="1194" y="1257"/>
                    </a:lnTo>
                    <a:lnTo>
                      <a:pt x="1187" y="1251"/>
                    </a:lnTo>
                    <a:lnTo>
                      <a:pt x="1179" y="1246"/>
                    </a:lnTo>
                    <a:lnTo>
                      <a:pt x="1173" y="1240"/>
                    </a:lnTo>
                    <a:lnTo>
                      <a:pt x="1166" y="1234"/>
                    </a:lnTo>
                    <a:lnTo>
                      <a:pt x="1160" y="1226"/>
                    </a:lnTo>
                    <a:lnTo>
                      <a:pt x="1150" y="1223"/>
                    </a:lnTo>
                    <a:lnTo>
                      <a:pt x="1144" y="1219"/>
                    </a:lnTo>
                    <a:lnTo>
                      <a:pt x="1141" y="1217"/>
                    </a:lnTo>
                    <a:lnTo>
                      <a:pt x="1137" y="1217"/>
                    </a:lnTo>
                    <a:lnTo>
                      <a:pt x="1133" y="1217"/>
                    </a:lnTo>
                    <a:lnTo>
                      <a:pt x="1129" y="1219"/>
                    </a:lnTo>
                    <a:lnTo>
                      <a:pt x="1123" y="1223"/>
                    </a:lnTo>
                    <a:lnTo>
                      <a:pt x="1114" y="1226"/>
                    </a:lnTo>
                    <a:lnTo>
                      <a:pt x="1114" y="1232"/>
                    </a:lnTo>
                    <a:lnTo>
                      <a:pt x="1114" y="1238"/>
                    </a:lnTo>
                    <a:lnTo>
                      <a:pt x="1112" y="1242"/>
                    </a:lnTo>
                    <a:lnTo>
                      <a:pt x="1112" y="1244"/>
                    </a:lnTo>
                    <a:lnTo>
                      <a:pt x="1110" y="1247"/>
                    </a:lnTo>
                    <a:lnTo>
                      <a:pt x="1108" y="1251"/>
                    </a:lnTo>
                    <a:lnTo>
                      <a:pt x="1104" y="1257"/>
                    </a:lnTo>
                    <a:lnTo>
                      <a:pt x="1102" y="1261"/>
                    </a:lnTo>
                    <a:close/>
                    <a:moveTo>
                      <a:pt x="551" y="779"/>
                    </a:moveTo>
                    <a:lnTo>
                      <a:pt x="555" y="775"/>
                    </a:lnTo>
                    <a:lnTo>
                      <a:pt x="559" y="774"/>
                    </a:lnTo>
                    <a:lnTo>
                      <a:pt x="561" y="770"/>
                    </a:lnTo>
                    <a:lnTo>
                      <a:pt x="563" y="770"/>
                    </a:lnTo>
                    <a:lnTo>
                      <a:pt x="567" y="768"/>
                    </a:lnTo>
                    <a:lnTo>
                      <a:pt x="569" y="768"/>
                    </a:lnTo>
                    <a:lnTo>
                      <a:pt x="574" y="768"/>
                    </a:lnTo>
                    <a:lnTo>
                      <a:pt x="574" y="779"/>
                    </a:lnTo>
                    <a:lnTo>
                      <a:pt x="580" y="779"/>
                    </a:lnTo>
                    <a:lnTo>
                      <a:pt x="584" y="779"/>
                    </a:lnTo>
                    <a:lnTo>
                      <a:pt x="586" y="779"/>
                    </a:lnTo>
                    <a:lnTo>
                      <a:pt x="588" y="781"/>
                    </a:lnTo>
                    <a:lnTo>
                      <a:pt x="590" y="781"/>
                    </a:lnTo>
                    <a:lnTo>
                      <a:pt x="592" y="785"/>
                    </a:lnTo>
                    <a:lnTo>
                      <a:pt x="594" y="787"/>
                    </a:lnTo>
                    <a:lnTo>
                      <a:pt x="597" y="791"/>
                    </a:lnTo>
                    <a:lnTo>
                      <a:pt x="574" y="802"/>
                    </a:lnTo>
                    <a:lnTo>
                      <a:pt x="574" y="791"/>
                    </a:lnTo>
                    <a:lnTo>
                      <a:pt x="563" y="779"/>
                    </a:lnTo>
                    <a:lnTo>
                      <a:pt x="551" y="791"/>
                    </a:lnTo>
                    <a:lnTo>
                      <a:pt x="557" y="797"/>
                    </a:lnTo>
                    <a:lnTo>
                      <a:pt x="561" y="800"/>
                    </a:lnTo>
                    <a:lnTo>
                      <a:pt x="563" y="802"/>
                    </a:lnTo>
                    <a:lnTo>
                      <a:pt x="561" y="804"/>
                    </a:lnTo>
                    <a:lnTo>
                      <a:pt x="559" y="804"/>
                    </a:lnTo>
                    <a:lnTo>
                      <a:pt x="553" y="804"/>
                    </a:lnTo>
                    <a:lnTo>
                      <a:pt x="547" y="804"/>
                    </a:lnTo>
                    <a:lnTo>
                      <a:pt x="540" y="802"/>
                    </a:lnTo>
                    <a:lnTo>
                      <a:pt x="540" y="791"/>
                    </a:lnTo>
                    <a:lnTo>
                      <a:pt x="536" y="787"/>
                    </a:lnTo>
                    <a:lnTo>
                      <a:pt x="534" y="783"/>
                    </a:lnTo>
                    <a:lnTo>
                      <a:pt x="530" y="781"/>
                    </a:lnTo>
                    <a:lnTo>
                      <a:pt x="530" y="779"/>
                    </a:lnTo>
                    <a:lnTo>
                      <a:pt x="528" y="781"/>
                    </a:lnTo>
                    <a:lnTo>
                      <a:pt x="528" y="785"/>
                    </a:lnTo>
                    <a:lnTo>
                      <a:pt x="528" y="791"/>
                    </a:lnTo>
                    <a:lnTo>
                      <a:pt x="524" y="791"/>
                    </a:lnTo>
                    <a:lnTo>
                      <a:pt x="521" y="793"/>
                    </a:lnTo>
                    <a:lnTo>
                      <a:pt x="519" y="793"/>
                    </a:lnTo>
                    <a:lnTo>
                      <a:pt x="517" y="791"/>
                    </a:lnTo>
                    <a:lnTo>
                      <a:pt x="517" y="789"/>
                    </a:lnTo>
                    <a:lnTo>
                      <a:pt x="517" y="785"/>
                    </a:lnTo>
                    <a:lnTo>
                      <a:pt x="517" y="779"/>
                    </a:lnTo>
                    <a:lnTo>
                      <a:pt x="505" y="779"/>
                    </a:lnTo>
                    <a:lnTo>
                      <a:pt x="505" y="775"/>
                    </a:lnTo>
                    <a:lnTo>
                      <a:pt x="505" y="772"/>
                    </a:lnTo>
                    <a:lnTo>
                      <a:pt x="505" y="770"/>
                    </a:lnTo>
                    <a:lnTo>
                      <a:pt x="505" y="768"/>
                    </a:lnTo>
                    <a:lnTo>
                      <a:pt x="505" y="770"/>
                    </a:lnTo>
                    <a:lnTo>
                      <a:pt x="505" y="774"/>
                    </a:lnTo>
                    <a:lnTo>
                      <a:pt x="505" y="779"/>
                    </a:lnTo>
                    <a:lnTo>
                      <a:pt x="498" y="772"/>
                    </a:lnTo>
                    <a:lnTo>
                      <a:pt x="492" y="764"/>
                    </a:lnTo>
                    <a:lnTo>
                      <a:pt x="488" y="756"/>
                    </a:lnTo>
                    <a:lnTo>
                      <a:pt x="486" y="749"/>
                    </a:lnTo>
                    <a:lnTo>
                      <a:pt x="484" y="741"/>
                    </a:lnTo>
                    <a:lnTo>
                      <a:pt x="482" y="731"/>
                    </a:lnTo>
                    <a:lnTo>
                      <a:pt x="482" y="722"/>
                    </a:lnTo>
                    <a:lnTo>
                      <a:pt x="482" y="712"/>
                    </a:lnTo>
                    <a:lnTo>
                      <a:pt x="488" y="712"/>
                    </a:lnTo>
                    <a:lnTo>
                      <a:pt x="492" y="712"/>
                    </a:lnTo>
                    <a:lnTo>
                      <a:pt x="494" y="712"/>
                    </a:lnTo>
                    <a:lnTo>
                      <a:pt x="494" y="710"/>
                    </a:lnTo>
                    <a:lnTo>
                      <a:pt x="494" y="708"/>
                    </a:lnTo>
                    <a:lnTo>
                      <a:pt x="494" y="705"/>
                    </a:lnTo>
                    <a:lnTo>
                      <a:pt x="494" y="701"/>
                    </a:lnTo>
                    <a:lnTo>
                      <a:pt x="482" y="689"/>
                    </a:lnTo>
                    <a:lnTo>
                      <a:pt x="482" y="666"/>
                    </a:lnTo>
                    <a:lnTo>
                      <a:pt x="488" y="666"/>
                    </a:lnTo>
                    <a:lnTo>
                      <a:pt x="492" y="666"/>
                    </a:lnTo>
                    <a:lnTo>
                      <a:pt x="496" y="666"/>
                    </a:lnTo>
                    <a:lnTo>
                      <a:pt x="500" y="666"/>
                    </a:lnTo>
                    <a:lnTo>
                      <a:pt x="505" y="666"/>
                    </a:lnTo>
                    <a:lnTo>
                      <a:pt x="509" y="666"/>
                    </a:lnTo>
                    <a:lnTo>
                      <a:pt x="513" y="666"/>
                    </a:lnTo>
                    <a:lnTo>
                      <a:pt x="517" y="666"/>
                    </a:lnTo>
                    <a:lnTo>
                      <a:pt x="517" y="655"/>
                    </a:lnTo>
                    <a:lnTo>
                      <a:pt x="523" y="655"/>
                    </a:lnTo>
                    <a:lnTo>
                      <a:pt x="524" y="655"/>
                    </a:lnTo>
                    <a:lnTo>
                      <a:pt x="528" y="655"/>
                    </a:lnTo>
                    <a:lnTo>
                      <a:pt x="528" y="657"/>
                    </a:lnTo>
                    <a:lnTo>
                      <a:pt x="528" y="660"/>
                    </a:lnTo>
                    <a:lnTo>
                      <a:pt x="528" y="666"/>
                    </a:lnTo>
                    <a:lnTo>
                      <a:pt x="540" y="678"/>
                    </a:lnTo>
                    <a:lnTo>
                      <a:pt x="540" y="689"/>
                    </a:lnTo>
                    <a:lnTo>
                      <a:pt x="546" y="693"/>
                    </a:lnTo>
                    <a:lnTo>
                      <a:pt x="549" y="699"/>
                    </a:lnTo>
                    <a:lnTo>
                      <a:pt x="551" y="703"/>
                    </a:lnTo>
                    <a:lnTo>
                      <a:pt x="553" y="705"/>
                    </a:lnTo>
                    <a:lnTo>
                      <a:pt x="551" y="708"/>
                    </a:lnTo>
                    <a:lnTo>
                      <a:pt x="549" y="712"/>
                    </a:lnTo>
                    <a:lnTo>
                      <a:pt x="546" y="716"/>
                    </a:lnTo>
                    <a:lnTo>
                      <a:pt x="540" y="724"/>
                    </a:lnTo>
                    <a:lnTo>
                      <a:pt x="528" y="724"/>
                    </a:lnTo>
                    <a:lnTo>
                      <a:pt x="528" y="756"/>
                    </a:lnTo>
                    <a:lnTo>
                      <a:pt x="551" y="779"/>
                    </a:lnTo>
                    <a:close/>
                    <a:moveTo>
                      <a:pt x="494" y="493"/>
                    </a:moveTo>
                    <a:lnTo>
                      <a:pt x="486" y="493"/>
                    </a:lnTo>
                    <a:lnTo>
                      <a:pt x="480" y="495"/>
                    </a:lnTo>
                    <a:lnTo>
                      <a:pt x="476" y="499"/>
                    </a:lnTo>
                    <a:lnTo>
                      <a:pt x="475" y="503"/>
                    </a:lnTo>
                    <a:lnTo>
                      <a:pt x="473" y="507"/>
                    </a:lnTo>
                    <a:lnTo>
                      <a:pt x="471" y="513"/>
                    </a:lnTo>
                    <a:lnTo>
                      <a:pt x="471" y="520"/>
                    </a:lnTo>
                    <a:lnTo>
                      <a:pt x="471" y="528"/>
                    </a:lnTo>
                    <a:lnTo>
                      <a:pt x="459" y="540"/>
                    </a:lnTo>
                    <a:lnTo>
                      <a:pt x="459" y="551"/>
                    </a:lnTo>
                    <a:lnTo>
                      <a:pt x="471" y="563"/>
                    </a:lnTo>
                    <a:lnTo>
                      <a:pt x="471" y="586"/>
                    </a:lnTo>
                    <a:lnTo>
                      <a:pt x="482" y="586"/>
                    </a:lnTo>
                    <a:lnTo>
                      <a:pt x="486" y="589"/>
                    </a:lnTo>
                    <a:lnTo>
                      <a:pt x="490" y="593"/>
                    </a:lnTo>
                    <a:lnTo>
                      <a:pt x="492" y="595"/>
                    </a:lnTo>
                    <a:lnTo>
                      <a:pt x="494" y="597"/>
                    </a:lnTo>
                    <a:lnTo>
                      <a:pt x="494" y="595"/>
                    </a:lnTo>
                    <a:lnTo>
                      <a:pt x="494" y="591"/>
                    </a:lnTo>
                    <a:lnTo>
                      <a:pt x="494" y="586"/>
                    </a:lnTo>
                    <a:lnTo>
                      <a:pt x="494" y="576"/>
                    </a:lnTo>
                    <a:lnTo>
                      <a:pt x="494" y="564"/>
                    </a:lnTo>
                    <a:lnTo>
                      <a:pt x="494" y="555"/>
                    </a:lnTo>
                    <a:lnTo>
                      <a:pt x="494" y="545"/>
                    </a:lnTo>
                    <a:lnTo>
                      <a:pt x="494" y="536"/>
                    </a:lnTo>
                    <a:lnTo>
                      <a:pt x="494" y="524"/>
                    </a:lnTo>
                    <a:lnTo>
                      <a:pt x="494" y="515"/>
                    </a:lnTo>
                    <a:lnTo>
                      <a:pt x="494" y="505"/>
                    </a:lnTo>
                    <a:lnTo>
                      <a:pt x="505" y="493"/>
                    </a:lnTo>
                    <a:lnTo>
                      <a:pt x="494" y="493"/>
                    </a:lnTo>
                    <a:close/>
                    <a:moveTo>
                      <a:pt x="906" y="12"/>
                    </a:moveTo>
                    <a:lnTo>
                      <a:pt x="906" y="23"/>
                    </a:lnTo>
                    <a:lnTo>
                      <a:pt x="903" y="23"/>
                    </a:lnTo>
                    <a:lnTo>
                      <a:pt x="899" y="23"/>
                    </a:lnTo>
                    <a:lnTo>
                      <a:pt x="897" y="23"/>
                    </a:lnTo>
                    <a:lnTo>
                      <a:pt x="895" y="23"/>
                    </a:lnTo>
                    <a:lnTo>
                      <a:pt x="895" y="25"/>
                    </a:lnTo>
                    <a:lnTo>
                      <a:pt x="895" y="27"/>
                    </a:lnTo>
                    <a:lnTo>
                      <a:pt x="895" y="31"/>
                    </a:lnTo>
                    <a:lnTo>
                      <a:pt x="895" y="35"/>
                    </a:lnTo>
                    <a:lnTo>
                      <a:pt x="891" y="31"/>
                    </a:lnTo>
                    <a:lnTo>
                      <a:pt x="889" y="27"/>
                    </a:lnTo>
                    <a:lnTo>
                      <a:pt x="887" y="25"/>
                    </a:lnTo>
                    <a:lnTo>
                      <a:pt x="885" y="25"/>
                    </a:lnTo>
                    <a:lnTo>
                      <a:pt x="883" y="23"/>
                    </a:lnTo>
                    <a:lnTo>
                      <a:pt x="881" y="23"/>
                    </a:lnTo>
                    <a:lnTo>
                      <a:pt x="878" y="23"/>
                    </a:lnTo>
                    <a:lnTo>
                      <a:pt x="872" y="23"/>
                    </a:lnTo>
                    <a:lnTo>
                      <a:pt x="868" y="20"/>
                    </a:lnTo>
                    <a:lnTo>
                      <a:pt x="862" y="16"/>
                    </a:lnTo>
                    <a:lnTo>
                      <a:pt x="857" y="12"/>
                    </a:lnTo>
                    <a:lnTo>
                      <a:pt x="851" y="8"/>
                    </a:lnTo>
                    <a:lnTo>
                      <a:pt x="845" y="4"/>
                    </a:lnTo>
                    <a:lnTo>
                      <a:pt x="839" y="2"/>
                    </a:lnTo>
                    <a:lnTo>
                      <a:pt x="833" y="0"/>
                    </a:lnTo>
                    <a:lnTo>
                      <a:pt x="828" y="0"/>
                    </a:lnTo>
                    <a:lnTo>
                      <a:pt x="839" y="35"/>
                    </a:lnTo>
                    <a:lnTo>
                      <a:pt x="833" y="39"/>
                    </a:lnTo>
                    <a:lnTo>
                      <a:pt x="832" y="41"/>
                    </a:lnTo>
                    <a:lnTo>
                      <a:pt x="830" y="43"/>
                    </a:lnTo>
                    <a:lnTo>
                      <a:pt x="828" y="45"/>
                    </a:lnTo>
                    <a:lnTo>
                      <a:pt x="828" y="46"/>
                    </a:lnTo>
                    <a:lnTo>
                      <a:pt x="828" y="48"/>
                    </a:lnTo>
                    <a:lnTo>
                      <a:pt x="828" y="52"/>
                    </a:lnTo>
                    <a:lnTo>
                      <a:pt x="828" y="58"/>
                    </a:lnTo>
                    <a:lnTo>
                      <a:pt x="839" y="58"/>
                    </a:lnTo>
                    <a:lnTo>
                      <a:pt x="833" y="58"/>
                    </a:lnTo>
                    <a:lnTo>
                      <a:pt x="830" y="62"/>
                    </a:lnTo>
                    <a:lnTo>
                      <a:pt x="828" y="64"/>
                    </a:lnTo>
                    <a:lnTo>
                      <a:pt x="826" y="68"/>
                    </a:lnTo>
                    <a:lnTo>
                      <a:pt x="826" y="64"/>
                    </a:lnTo>
                    <a:lnTo>
                      <a:pt x="828" y="58"/>
                    </a:lnTo>
                    <a:lnTo>
                      <a:pt x="820" y="64"/>
                    </a:lnTo>
                    <a:lnTo>
                      <a:pt x="816" y="64"/>
                    </a:lnTo>
                    <a:lnTo>
                      <a:pt x="814" y="64"/>
                    </a:lnTo>
                    <a:lnTo>
                      <a:pt x="814" y="62"/>
                    </a:lnTo>
                    <a:lnTo>
                      <a:pt x="814" y="58"/>
                    </a:lnTo>
                    <a:lnTo>
                      <a:pt x="814" y="62"/>
                    </a:lnTo>
                    <a:lnTo>
                      <a:pt x="816" y="69"/>
                    </a:lnTo>
                    <a:lnTo>
                      <a:pt x="816" y="73"/>
                    </a:lnTo>
                    <a:lnTo>
                      <a:pt x="816" y="77"/>
                    </a:lnTo>
                    <a:lnTo>
                      <a:pt x="816" y="79"/>
                    </a:lnTo>
                    <a:lnTo>
                      <a:pt x="816" y="81"/>
                    </a:lnTo>
                    <a:lnTo>
                      <a:pt x="814" y="81"/>
                    </a:lnTo>
                    <a:lnTo>
                      <a:pt x="812" y="81"/>
                    </a:lnTo>
                    <a:lnTo>
                      <a:pt x="809" y="81"/>
                    </a:lnTo>
                    <a:lnTo>
                      <a:pt x="805" y="81"/>
                    </a:lnTo>
                    <a:lnTo>
                      <a:pt x="805" y="87"/>
                    </a:lnTo>
                    <a:lnTo>
                      <a:pt x="807" y="92"/>
                    </a:lnTo>
                    <a:lnTo>
                      <a:pt x="809" y="96"/>
                    </a:lnTo>
                    <a:lnTo>
                      <a:pt x="810" y="100"/>
                    </a:lnTo>
                    <a:lnTo>
                      <a:pt x="814" y="104"/>
                    </a:lnTo>
                    <a:lnTo>
                      <a:pt x="818" y="108"/>
                    </a:lnTo>
                    <a:lnTo>
                      <a:pt x="822" y="112"/>
                    </a:lnTo>
                    <a:lnTo>
                      <a:pt x="828" y="116"/>
                    </a:lnTo>
                    <a:lnTo>
                      <a:pt x="839" y="104"/>
                    </a:lnTo>
                    <a:lnTo>
                      <a:pt x="839" y="112"/>
                    </a:lnTo>
                    <a:lnTo>
                      <a:pt x="839" y="114"/>
                    </a:lnTo>
                    <a:lnTo>
                      <a:pt x="839" y="116"/>
                    </a:lnTo>
                    <a:lnTo>
                      <a:pt x="839" y="114"/>
                    </a:lnTo>
                    <a:lnTo>
                      <a:pt x="837" y="110"/>
                    </a:lnTo>
                    <a:lnTo>
                      <a:pt x="835" y="108"/>
                    </a:lnTo>
                    <a:lnTo>
                      <a:pt x="832" y="104"/>
                    </a:lnTo>
                    <a:lnTo>
                      <a:pt x="828" y="104"/>
                    </a:lnTo>
                    <a:lnTo>
                      <a:pt x="822" y="98"/>
                    </a:lnTo>
                    <a:lnTo>
                      <a:pt x="818" y="96"/>
                    </a:lnTo>
                    <a:lnTo>
                      <a:pt x="816" y="94"/>
                    </a:lnTo>
                    <a:lnTo>
                      <a:pt x="816" y="92"/>
                    </a:lnTo>
                    <a:lnTo>
                      <a:pt x="816" y="91"/>
                    </a:lnTo>
                    <a:lnTo>
                      <a:pt x="818" y="89"/>
                    </a:lnTo>
                    <a:lnTo>
                      <a:pt x="822" y="85"/>
                    </a:lnTo>
                    <a:lnTo>
                      <a:pt x="828" y="81"/>
                    </a:lnTo>
                    <a:lnTo>
                      <a:pt x="835" y="81"/>
                    </a:lnTo>
                    <a:lnTo>
                      <a:pt x="843" y="81"/>
                    </a:lnTo>
                    <a:lnTo>
                      <a:pt x="849" y="81"/>
                    </a:lnTo>
                    <a:lnTo>
                      <a:pt x="857" y="83"/>
                    </a:lnTo>
                    <a:lnTo>
                      <a:pt x="862" y="83"/>
                    </a:lnTo>
                    <a:lnTo>
                      <a:pt x="868" y="85"/>
                    </a:lnTo>
                    <a:lnTo>
                      <a:pt x="876" y="89"/>
                    </a:lnTo>
                    <a:lnTo>
                      <a:pt x="883" y="92"/>
                    </a:lnTo>
                    <a:lnTo>
                      <a:pt x="883" y="89"/>
                    </a:lnTo>
                    <a:lnTo>
                      <a:pt x="883" y="83"/>
                    </a:lnTo>
                    <a:lnTo>
                      <a:pt x="883" y="79"/>
                    </a:lnTo>
                    <a:lnTo>
                      <a:pt x="883" y="75"/>
                    </a:lnTo>
                    <a:lnTo>
                      <a:pt x="883" y="71"/>
                    </a:lnTo>
                    <a:lnTo>
                      <a:pt x="883" y="66"/>
                    </a:lnTo>
                    <a:lnTo>
                      <a:pt x="883" y="62"/>
                    </a:lnTo>
                    <a:lnTo>
                      <a:pt x="883" y="58"/>
                    </a:lnTo>
                    <a:lnTo>
                      <a:pt x="918" y="35"/>
                    </a:lnTo>
                    <a:lnTo>
                      <a:pt x="918" y="41"/>
                    </a:lnTo>
                    <a:lnTo>
                      <a:pt x="918" y="45"/>
                    </a:lnTo>
                    <a:lnTo>
                      <a:pt x="918" y="46"/>
                    </a:lnTo>
                    <a:lnTo>
                      <a:pt x="916" y="46"/>
                    </a:lnTo>
                    <a:lnTo>
                      <a:pt x="916" y="45"/>
                    </a:lnTo>
                    <a:lnTo>
                      <a:pt x="914" y="43"/>
                    </a:lnTo>
                    <a:lnTo>
                      <a:pt x="910" y="39"/>
                    </a:lnTo>
                    <a:lnTo>
                      <a:pt x="906" y="35"/>
                    </a:lnTo>
                    <a:lnTo>
                      <a:pt x="906" y="23"/>
                    </a:lnTo>
                    <a:lnTo>
                      <a:pt x="906" y="18"/>
                    </a:lnTo>
                    <a:lnTo>
                      <a:pt x="906" y="16"/>
                    </a:lnTo>
                    <a:lnTo>
                      <a:pt x="906" y="12"/>
                    </a:lnTo>
                    <a:close/>
                    <a:moveTo>
                      <a:pt x="851" y="116"/>
                    </a:moveTo>
                    <a:lnTo>
                      <a:pt x="845" y="116"/>
                    </a:lnTo>
                    <a:lnTo>
                      <a:pt x="841" y="116"/>
                    </a:lnTo>
                    <a:lnTo>
                      <a:pt x="839" y="116"/>
                    </a:lnTo>
                    <a:lnTo>
                      <a:pt x="841" y="116"/>
                    </a:lnTo>
                    <a:lnTo>
                      <a:pt x="845" y="116"/>
                    </a:lnTo>
                    <a:lnTo>
                      <a:pt x="851" y="116"/>
                    </a:lnTo>
                    <a:lnTo>
                      <a:pt x="845" y="119"/>
                    </a:lnTo>
                    <a:lnTo>
                      <a:pt x="843" y="121"/>
                    </a:lnTo>
                    <a:lnTo>
                      <a:pt x="841" y="123"/>
                    </a:lnTo>
                    <a:lnTo>
                      <a:pt x="839" y="125"/>
                    </a:lnTo>
                    <a:lnTo>
                      <a:pt x="839" y="127"/>
                    </a:lnTo>
                    <a:lnTo>
                      <a:pt x="839" y="129"/>
                    </a:lnTo>
                    <a:lnTo>
                      <a:pt x="839" y="133"/>
                    </a:lnTo>
                    <a:lnTo>
                      <a:pt x="839" y="139"/>
                    </a:lnTo>
                    <a:lnTo>
                      <a:pt x="839" y="133"/>
                    </a:lnTo>
                    <a:lnTo>
                      <a:pt x="839" y="129"/>
                    </a:lnTo>
                    <a:lnTo>
                      <a:pt x="837" y="127"/>
                    </a:lnTo>
                    <a:lnTo>
                      <a:pt x="835" y="127"/>
                    </a:lnTo>
                    <a:lnTo>
                      <a:pt x="833" y="131"/>
                    </a:lnTo>
                    <a:lnTo>
                      <a:pt x="832" y="135"/>
                    </a:lnTo>
                    <a:lnTo>
                      <a:pt x="828" y="139"/>
                    </a:lnTo>
                    <a:lnTo>
                      <a:pt x="828" y="219"/>
                    </a:lnTo>
                    <a:lnTo>
                      <a:pt x="816" y="231"/>
                    </a:lnTo>
                    <a:lnTo>
                      <a:pt x="805" y="231"/>
                    </a:lnTo>
                    <a:lnTo>
                      <a:pt x="805" y="254"/>
                    </a:lnTo>
                    <a:lnTo>
                      <a:pt x="782" y="265"/>
                    </a:lnTo>
                    <a:lnTo>
                      <a:pt x="770" y="254"/>
                    </a:lnTo>
                    <a:lnTo>
                      <a:pt x="774" y="248"/>
                    </a:lnTo>
                    <a:lnTo>
                      <a:pt x="778" y="246"/>
                    </a:lnTo>
                    <a:lnTo>
                      <a:pt x="780" y="244"/>
                    </a:lnTo>
                    <a:lnTo>
                      <a:pt x="782" y="242"/>
                    </a:lnTo>
                    <a:lnTo>
                      <a:pt x="780" y="242"/>
                    </a:lnTo>
                    <a:lnTo>
                      <a:pt x="776" y="242"/>
                    </a:lnTo>
                    <a:lnTo>
                      <a:pt x="770" y="242"/>
                    </a:lnTo>
                    <a:lnTo>
                      <a:pt x="770" y="254"/>
                    </a:lnTo>
                    <a:lnTo>
                      <a:pt x="759" y="265"/>
                    </a:lnTo>
                    <a:lnTo>
                      <a:pt x="701" y="309"/>
                    </a:lnTo>
                    <a:lnTo>
                      <a:pt x="690" y="298"/>
                    </a:lnTo>
                    <a:lnTo>
                      <a:pt x="632" y="332"/>
                    </a:lnTo>
                    <a:lnTo>
                      <a:pt x="632" y="340"/>
                    </a:lnTo>
                    <a:lnTo>
                      <a:pt x="630" y="346"/>
                    </a:lnTo>
                    <a:lnTo>
                      <a:pt x="626" y="351"/>
                    </a:lnTo>
                    <a:lnTo>
                      <a:pt x="622" y="355"/>
                    </a:lnTo>
                    <a:lnTo>
                      <a:pt x="617" y="359"/>
                    </a:lnTo>
                    <a:lnTo>
                      <a:pt x="611" y="361"/>
                    </a:lnTo>
                    <a:lnTo>
                      <a:pt x="605" y="365"/>
                    </a:lnTo>
                    <a:lnTo>
                      <a:pt x="597" y="367"/>
                    </a:lnTo>
                    <a:lnTo>
                      <a:pt x="620" y="378"/>
                    </a:lnTo>
                    <a:lnTo>
                      <a:pt x="620" y="388"/>
                    </a:lnTo>
                    <a:lnTo>
                      <a:pt x="620" y="390"/>
                    </a:lnTo>
                    <a:lnTo>
                      <a:pt x="620" y="386"/>
                    </a:lnTo>
                    <a:lnTo>
                      <a:pt x="620" y="380"/>
                    </a:lnTo>
                    <a:lnTo>
                      <a:pt x="620" y="375"/>
                    </a:lnTo>
                    <a:lnTo>
                      <a:pt x="620" y="371"/>
                    </a:lnTo>
                    <a:lnTo>
                      <a:pt x="620" y="367"/>
                    </a:lnTo>
                    <a:lnTo>
                      <a:pt x="632" y="390"/>
                    </a:lnTo>
                    <a:lnTo>
                      <a:pt x="620" y="390"/>
                    </a:lnTo>
                    <a:lnTo>
                      <a:pt x="609" y="424"/>
                    </a:lnTo>
                    <a:lnTo>
                      <a:pt x="619" y="424"/>
                    </a:lnTo>
                    <a:lnTo>
                      <a:pt x="624" y="421"/>
                    </a:lnTo>
                    <a:lnTo>
                      <a:pt x="628" y="419"/>
                    </a:lnTo>
                    <a:lnTo>
                      <a:pt x="630" y="417"/>
                    </a:lnTo>
                    <a:lnTo>
                      <a:pt x="632" y="415"/>
                    </a:lnTo>
                    <a:lnTo>
                      <a:pt x="632" y="419"/>
                    </a:lnTo>
                    <a:lnTo>
                      <a:pt x="632" y="424"/>
                    </a:lnTo>
                    <a:lnTo>
                      <a:pt x="632" y="436"/>
                    </a:lnTo>
                    <a:lnTo>
                      <a:pt x="632" y="424"/>
                    </a:lnTo>
                    <a:lnTo>
                      <a:pt x="638" y="424"/>
                    </a:lnTo>
                    <a:lnTo>
                      <a:pt x="642" y="424"/>
                    </a:lnTo>
                    <a:lnTo>
                      <a:pt x="643" y="424"/>
                    </a:lnTo>
                    <a:lnTo>
                      <a:pt x="645" y="422"/>
                    </a:lnTo>
                    <a:lnTo>
                      <a:pt x="645" y="419"/>
                    </a:lnTo>
                    <a:lnTo>
                      <a:pt x="643" y="415"/>
                    </a:lnTo>
                    <a:lnTo>
                      <a:pt x="643" y="409"/>
                    </a:lnTo>
                    <a:lnTo>
                      <a:pt x="643" y="401"/>
                    </a:lnTo>
                    <a:lnTo>
                      <a:pt x="655" y="401"/>
                    </a:lnTo>
                    <a:lnTo>
                      <a:pt x="655" y="398"/>
                    </a:lnTo>
                    <a:lnTo>
                      <a:pt x="655" y="394"/>
                    </a:lnTo>
                    <a:lnTo>
                      <a:pt x="655" y="390"/>
                    </a:lnTo>
                    <a:lnTo>
                      <a:pt x="657" y="388"/>
                    </a:lnTo>
                    <a:lnTo>
                      <a:pt x="659" y="386"/>
                    </a:lnTo>
                    <a:lnTo>
                      <a:pt x="663" y="382"/>
                    </a:lnTo>
                    <a:lnTo>
                      <a:pt x="666" y="378"/>
                    </a:lnTo>
                    <a:lnTo>
                      <a:pt x="655" y="367"/>
                    </a:lnTo>
                    <a:lnTo>
                      <a:pt x="643" y="367"/>
                    </a:lnTo>
                    <a:lnTo>
                      <a:pt x="647" y="367"/>
                    </a:lnTo>
                    <a:lnTo>
                      <a:pt x="651" y="367"/>
                    </a:lnTo>
                    <a:lnTo>
                      <a:pt x="653" y="367"/>
                    </a:lnTo>
                    <a:lnTo>
                      <a:pt x="655" y="367"/>
                    </a:lnTo>
                    <a:lnTo>
                      <a:pt x="655" y="365"/>
                    </a:lnTo>
                    <a:lnTo>
                      <a:pt x="655" y="361"/>
                    </a:lnTo>
                    <a:lnTo>
                      <a:pt x="655" y="355"/>
                    </a:lnTo>
                    <a:lnTo>
                      <a:pt x="632" y="344"/>
                    </a:lnTo>
                    <a:lnTo>
                      <a:pt x="655" y="344"/>
                    </a:lnTo>
                    <a:lnTo>
                      <a:pt x="655" y="355"/>
                    </a:lnTo>
                    <a:lnTo>
                      <a:pt x="666" y="344"/>
                    </a:lnTo>
                    <a:lnTo>
                      <a:pt x="666" y="332"/>
                    </a:lnTo>
                    <a:lnTo>
                      <a:pt x="666" y="344"/>
                    </a:lnTo>
                    <a:lnTo>
                      <a:pt x="674" y="342"/>
                    </a:lnTo>
                    <a:lnTo>
                      <a:pt x="680" y="338"/>
                    </a:lnTo>
                    <a:lnTo>
                      <a:pt x="688" y="334"/>
                    </a:lnTo>
                    <a:lnTo>
                      <a:pt x="695" y="332"/>
                    </a:lnTo>
                    <a:lnTo>
                      <a:pt x="701" y="328"/>
                    </a:lnTo>
                    <a:lnTo>
                      <a:pt x="709" y="327"/>
                    </a:lnTo>
                    <a:lnTo>
                      <a:pt x="716" y="325"/>
                    </a:lnTo>
                    <a:lnTo>
                      <a:pt x="724" y="321"/>
                    </a:lnTo>
                    <a:lnTo>
                      <a:pt x="724" y="332"/>
                    </a:lnTo>
                    <a:lnTo>
                      <a:pt x="736" y="332"/>
                    </a:lnTo>
                    <a:lnTo>
                      <a:pt x="747" y="321"/>
                    </a:lnTo>
                    <a:lnTo>
                      <a:pt x="736" y="355"/>
                    </a:lnTo>
                    <a:lnTo>
                      <a:pt x="759" y="355"/>
                    </a:lnTo>
                    <a:lnTo>
                      <a:pt x="761" y="350"/>
                    </a:lnTo>
                    <a:lnTo>
                      <a:pt x="762" y="346"/>
                    </a:lnTo>
                    <a:lnTo>
                      <a:pt x="764" y="342"/>
                    </a:lnTo>
                    <a:lnTo>
                      <a:pt x="766" y="338"/>
                    </a:lnTo>
                    <a:lnTo>
                      <a:pt x="768" y="336"/>
                    </a:lnTo>
                    <a:lnTo>
                      <a:pt x="768" y="332"/>
                    </a:lnTo>
                    <a:lnTo>
                      <a:pt x="770" y="327"/>
                    </a:lnTo>
                    <a:lnTo>
                      <a:pt x="770" y="321"/>
                    </a:lnTo>
                    <a:lnTo>
                      <a:pt x="782" y="309"/>
                    </a:lnTo>
                    <a:lnTo>
                      <a:pt x="770" y="321"/>
                    </a:lnTo>
                    <a:lnTo>
                      <a:pt x="776" y="321"/>
                    </a:lnTo>
                    <a:lnTo>
                      <a:pt x="782" y="321"/>
                    </a:lnTo>
                    <a:lnTo>
                      <a:pt x="787" y="321"/>
                    </a:lnTo>
                    <a:lnTo>
                      <a:pt x="793" y="321"/>
                    </a:lnTo>
                    <a:lnTo>
                      <a:pt x="799" y="321"/>
                    </a:lnTo>
                    <a:lnTo>
                      <a:pt x="805" y="321"/>
                    </a:lnTo>
                    <a:lnTo>
                      <a:pt x="810" y="321"/>
                    </a:lnTo>
                    <a:lnTo>
                      <a:pt x="816" y="321"/>
                    </a:lnTo>
                    <a:lnTo>
                      <a:pt x="816" y="298"/>
                    </a:lnTo>
                    <a:lnTo>
                      <a:pt x="816" y="309"/>
                    </a:lnTo>
                    <a:lnTo>
                      <a:pt x="828" y="309"/>
                    </a:lnTo>
                    <a:lnTo>
                      <a:pt x="828" y="298"/>
                    </a:lnTo>
                    <a:lnTo>
                      <a:pt x="839" y="286"/>
                    </a:lnTo>
                    <a:lnTo>
                      <a:pt x="843" y="286"/>
                    </a:lnTo>
                    <a:lnTo>
                      <a:pt x="847" y="286"/>
                    </a:lnTo>
                    <a:lnTo>
                      <a:pt x="849" y="286"/>
                    </a:lnTo>
                    <a:lnTo>
                      <a:pt x="849" y="288"/>
                    </a:lnTo>
                    <a:lnTo>
                      <a:pt x="851" y="288"/>
                    </a:lnTo>
                    <a:lnTo>
                      <a:pt x="851" y="290"/>
                    </a:lnTo>
                    <a:lnTo>
                      <a:pt x="851" y="294"/>
                    </a:lnTo>
                    <a:lnTo>
                      <a:pt x="851" y="298"/>
                    </a:lnTo>
                    <a:lnTo>
                      <a:pt x="860" y="298"/>
                    </a:lnTo>
                    <a:lnTo>
                      <a:pt x="860" y="208"/>
                    </a:lnTo>
                    <a:lnTo>
                      <a:pt x="872" y="196"/>
                    </a:lnTo>
                    <a:lnTo>
                      <a:pt x="872" y="150"/>
                    </a:lnTo>
                    <a:lnTo>
                      <a:pt x="860" y="150"/>
                    </a:lnTo>
                    <a:lnTo>
                      <a:pt x="851" y="116"/>
                    </a:lnTo>
                    <a:close/>
                  </a:path>
                </a:pathLst>
              </a:custGeom>
              <a:solidFill>
                <a:srgbClr val="C0C0C0"/>
              </a:solidFill>
              <a:ln w="9525">
                <a:noFill/>
                <a:round/>
                <a:headEnd/>
                <a:tailEnd/>
              </a:ln>
            </p:spPr>
            <p:txBody>
              <a:bodyPr/>
              <a:lstStyle/>
              <a:p>
                <a:pPr algn="l"/>
                <a:endParaRPr lang="en-US" sz="2000"/>
              </a:p>
            </p:txBody>
          </p:sp>
          <p:sp>
            <p:nvSpPr>
              <p:cNvPr id="898064" name="Freeform 16"/>
              <p:cNvSpPr>
                <a:spLocks/>
              </p:cNvSpPr>
              <p:nvPr/>
            </p:nvSpPr>
            <p:spPr bwMode="auto">
              <a:xfrm>
                <a:off x="2515" y="2487"/>
                <a:ext cx="115" cy="217"/>
              </a:xfrm>
              <a:custGeom>
                <a:avLst/>
                <a:gdLst>
                  <a:gd name="T0" fmla="*/ 112 w 115"/>
                  <a:gd name="T1" fmla="*/ 4 h 217"/>
                  <a:gd name="T2" fmla="*/ 104 w 115"/>
                  <a:gd name="T3" fmla="*/ 12 h 217"/>
                  <a:gd name="T4" fmla="*/ 96 w 115"/>
                  <a:gd name="T5" fmla="*/ 19 h 217"/>
                  <a:gd name="T6" fmla="*/ 87 w 115"/>
                  <a:gd name="T7" fmla="*/ 21 h 217"/>
                  <a:gd name="T8" fmla="*/ 75 w 115"/>
                  <a:gd name="T9" fmla="*/ 29 h 217"/>
                  <a:gd name="T10" fmla="*/ 62 w 115"/>
                  <a:gd name="T11" fmla="*/ 35 h 217"/>
                  <a:gd name="T12" fmla="*/ 48 w 115"/>
                  <a:gd name="T13" fmla="*/ 35 h 217"/>
                  <a:gd name="T14" fmla="*/ 33 w 115"/>
                  <a:gd name="T15" fmla="*/ 35 h 217"/>
                  <a:gd name="T16" fmla="*/ 0 w 115"/>
                  <a:gd name="T17" fmla="*/ 46 h 217"/>
                  <a:gd name="T18" fmla="*/ 0 w 115"/>
                  <a:gd name="T19" fmla="*/ 75 h 217"/>
                  <a:gd name="T20" fmla="*/ 0 w 115"/>
                  <a:gd name="T21" fmla="*/ 104 h 217"/>
                  <a:gd name="T22" fmla="*/ 0 w 115"/>
                  <a:gd name="T23" fmla="*/ 132 h 217"/>
                  <a:gd name="T24" fmla="*/ 0 w 115"/>
                  <a:gd name="T25" fmla="*/ 159 h 217"/>
                  <a:gd name="T26" fmla="*/ 23 w 115"/>
                  <a:gd name="T27" fmla="*/ 217 h 217"/>
                  <a:gd name="T28" fmla="*/ 54 w 115"/>
                  <a:gd name="T29" fmla="*/ 209 h 217"/>
                  <a:gd name="T30" fmla="*/ 48 w 115"/>
                  <a:gd name="T31" fmla="*/ 196 h 217"/>
                  <a:gd name="T32" fmla="*/ 44 w 115"/>
                  <a:gd name="T33" fmla="*/ 182 h 217"/>
                  <a:gd name="T34" fmla="*/ 39 w 115"/>
                  <a:gd name="T35" fmla="*/ 167 h 217"/>
                  <a:gd name="T36" fmla="*/ 35 w 115"/>
                  <a:gd name="T37" fmla="*/ 136 h 217"/>
                  <a:gd name="T38" fmla="*/ 44 w 115"/>
                  <a:gd name="T39" fmla="*/ 138 h 217"/>
                  <a:gd name="T40" fmla="*/ 48 w 115"/>
                  <a:gd name="T41" fmla="*/ 142 h 217"/>
                  <a:gd name="T42" fmla="*/ 48 w 115"/>
                  <a:gd name="T43" fmla="*/ 148 h 217"/>
                  <a:gd name="T44" fmla="*/ 46 w 115"/>
                  <a:gd name="T45" fmla="*/ 159 h 217"/>
                  <a:gd name="T46" fmla="*/ 54 w 115"/>
                  <a:gd name="T47" fmla="*/ 159 h 217"/>
                  <a:gd name="T48" fmla="*/ 58 w 115"/>
                  <a:gd name="T49" fmla="*/ 159 h 217"/>
                  <a:gd name="T50" fmla="*/ 58 w 115"/>
                  <a:gd name="T51" fmla="*/ 163 h 217"/>
                  <a:gd name="T52" fmla="*/ 58 w 115"/>
                  <a:gd name="T53" fmla="*/ 171 h 217"/>
                  <a:gd name="T54" fmla="*/ 89 w 115"/>
                  <a:gd name="T55" fmla="*/ 179 h 217"/>
                  <a:gd name="T56" fmla="*/ 83 w 115"/>
                  <a:gd name="T57" fmla="*/ 175 h 217"/>
                  <a:gd name="T58" fmla="*/ 81 w 115"/>
                  <a:gd name="T59" fmla="*/ 173 h 217"/>
                  <a:gd name="T60" fmla="*/ 87 w 115"/>
                  <a:gd name="T61" fmla="*/ 171 h 217"/>
                  <a:gd name="T62" fmla="*/ 92 w 115"/>
                  <a:gd name="T63" fmla="*/ 169 h 217"/>
                  <a:gd name="T64" fmla="*/ 92 w 115"/>
                  <a:gd name="T65" fmla="*/ 163 h 217"/>
                  <a:gd name="T66" fmla="*/ 92 w 115"/>
                  <a:gd name="T67" fmla="*/ 157 h 217"/>
                  <a:gd name="T68" fmla="*/ 92 w 115"/>
                  <a:gd name="T69" fmla="*/ 152 h 217"/>
                  <a:gd name="T70" fmla="*/ 81 w 115"/>
                  <a:gd name="T71" fmla="*/ 136 h 217"/>
                  <a:gd name="T72" fmla="*/ 75 w 115"/>
                  <a:gd name="T73" fmla="*/ 125 h 217"/>
                  <a:gd name="T74" fmla="*/ 66 w 115"/>
                  <a:gd name="T75" fmla="*/ 123 h 217"/>
                  <a:gd name="T76" fmla="*/ 60 w 115"/>
                  <a:gd name="T77" fmla="*/ 119 h 217"/>
                  <a:gd name="T78" fmla="*/ 58 w 115"/>
                  <a:gd name="T79" fmla="*/ 109 h 217"/>
                  <a:gd name="T80" fmla="*/ 69 w 115"/>
                  <a:gd name="T81" fmla="*/ 92 h 217"/>
                  <a:gd name="T82" fmla="*/ 81 w 115"/>
                  <a:gd name="T83" fmla="*/ 86 h 217"/>
                  <a:gd name="T84" fmla="*/ 81 w 115"/>
                  <a:gd name="T85" fmla="*/ 81 h 217"/>
                  <a:gd name="T86" fmla="*/ 79 w 115"/>
                  <a:gd name="T87" fmla="*/ 79 h 217"/>
                  <a:gd name="T88" fmla="*/ 75 w 115"/>
                  <a:gd name="T89" fmla="*/ 81 h 217"/>
                  <a:gd name="T90" fmla="*/ 58 w 115"/>
                  <a:gd name="T91" fmla="*/ 81 h 217"/>
                  <a:gd name="T92" fmla="*/ 46 w 115"/>
                  <a:gd name="T93" fmla="*/ 92 h 217"/>
                  <a:gd name="T94" fmla="*/ 39 w 115"/>
                  <a:gd name="T95" fmla="*/ 100 h 217"/>
                  <a:gd name="T96" fmla="*/ 35 w 115"/>
                  <a:gd name="T97" fmla="*/ 102 h 217"/>
                  <a:gd name="T98" fmla="*/ 31 w 115"/>
                  <a:gd name="T99" fmla="*/ 100 h 217"/>
                  <a:gd name="T100" fmla="*/ 23 w 115"/>
                  <a:gd name="T101" fmla="*/ 92 h 217"/>
                  <a:gd name="T102" fmla="*/ 23 w 115"/>
                  <a:gd name="T103" fmla="*/ 83 h 217"/>
                  <a:gd name="T104" fmla="*/ 23 w 115"/>
                  <a:gd name="T105" fmla="*/ 75 h 217"/>
                  <a:gd name="T106" fmla="*/ 23 w 115"/>
                  <a:gd name="T107" fmla="*/ 65 h 217"/>
                  <a:gd name="T108" fmla="*/ 23 w 115"/>
                  <a:gd name="T109" fmla="*/ 58 h 217"/>
                  <a:gd name="T110" fmla="*/ 92 w 115"/>
                  <a:gd name="T111" fmla="*/ 46 h 217"/>
                  <a:gd name="T112" fmla="*/ 110 w 115"/>
                  <a:gd name="T113" fmla="*/ 40 h 217"/>
                  <a:gd name="T114" fmla="*/ 115 w 115"/>
                  <a:gd name="T115" fmla="*/ 31 h 217"/>
                  <a:gd name="T116" fmla="*/ 115 w 115"/>
                  <a:gd name="T117" fmla="*/ 19 h 217"/>
                  <a:gd name="T118" fmla="*/ 115 w 115"/>
                  <a:gd name="T119" fmla="*/ 8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217"/>
                  <a:gd name="T182" fmla="*/ 115 w 115"/>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217">
                    <a:moveTo>
                      <a:pt x="115" y="0"/>
                    </a:moveTo>
                    <a:lnTo>
                      <a:pt x="112" y="4"/>
                    </a:lnTo>
                    <a:lnTo>
                      <a:pt x="108" y="8"/>
                    </a:lnTo>
                    <a:lnTo>
                      <a:pt x="104" y="12"/>
                    </a:lnTo>
                    <a:lnTo>
                      <a:pt x="100" y="15"/>
                    </a:lnTo>
                    <a:lnTo>
                      <a:pt x="96" y="19"/>
                    </a:lnTo>
                    <a:lnTo>
                      <a:pt x="92" y="21"/>
                    </a:lnTo>
                    <a:lnTo>
                      <a:pt x="87" y="21"/>
                    </a:lnTo>
                    <a:lnTo>
                      <a:pt x="81" y="23"/>
                    </a:lnTo>
                    <a:lnTo>
                      <a:pt x="75" y="29"/>
                    </a:lnTo>
                    <a:lnTo>
                      <a:pt x="68" y="31"/>
                    </a:lnTo>
                    <a:lnTo>
                      <a:pt x="62" y="35"/>
                    </a:lnTo>
                    <a:lnTo>
                      <a:pt x="54" y="35"/>
                    </a:lnTo>
                    <a:lnTo>
                      <a:pt x="48" y="35"/>
                    </a:lnTo>
                    <a:lnTo>
                      <a:pt x="41" y="35"/>
                    </a:lnTo>
                    <a:lnTo>
                      <a:pt x="33" y="35"/>
                    </a:lnTo>
                    <a:lnTo>
                      <a:pt x="23" y="35"/>
                    </a:lnTo>
                    <a:lnTo>
                      <a:pt x="0" y="46"/>
                    </a:lnTo>
                    <a:lnTo>
                      <a:pt x="0" y="60"/>
                    </a:lnTo>
                    <a:lnTo>
                      <a:pt x="0" y="75"/>
                    </a:lnTo>
                    <a:lnTo>
                      <a:pt x="0" y="88"/>
                    </a:lnTo>
                    <a:lnTo>
                      <a:pt x="0" y="104"/>
                    </a:lnTo>
                    <a:lnTo>
                      <a:pt x="0" y="117"/>
                    </a:lnTo>
                    <a:lnTo>
                      <a:pt x="0" y="132"/>
                    </a:lnTo>
                    <a:lnTo>
                      <a:pt x="0" y="146"/>
                    </a:lnTo>
                    <a:lnTo>
                      <a:pt x="0" y="159"/>
                    </a:lnTo>
                    <a:lnTo>
                      <a:pt x="23" y="182"/>
                    </a:lnTo>
                    <a:lnTo>
                      <a:pt x="23" y="217"/>
                    </a:lnTo>
                    <a:lnTo>
                      <a:pt x="58" y="217"/>
                    </a:lnTo>
                    <a:lnTo>
                      <a:pt x="54" y="209"/>
                    </a:lnTo>
                    <a:lnTo>
                      <a:pt x="52" y="203"/>
                    </a:lnTo>
                    <a:lnTo>
                      <a:pt x="48" y="196"/>
                    </a:lnTo>
                    <a:lnTo>
                      <a:pt x="46" y="188"/>
                    </a:lnTo>
                    <a:lnTo>
                      <a:pt x="44" y="182"/>
                    </a:lnTo>
                    <a:lnTo>
                      <a:pt x="41" y="175"/>
                    </a:lnTo>
                    <a:lnTo>
                      <a:pt x="39" y="167"/>
                    </a:lnTo>
                    <a:lnTo>
                      <a:pt x="35" y="159"/>
                    </a:lnTo>
                    <a:lnTo>
                      <a:pt x="35" y="136"/>
                    </a:lnTo>
                    <a:lnTo>
                      <a:pt x="41" y="138"/>
                    </a:lnTo>
                    <a:lnTo>
                      <a:pt x="44" y="138"/>
                    </a:lnTo>
                    <a:lnTo>
                      <a:pt x="46" y="140"/>
                    </a:lnTo>
                    <a:lnTo>
                      <a:pt x="48" y="142"/>
                    </a:lnTo>
                    <a:lnTo>
                      <a:pt x="48" y="144"/>
                    </a:lnTo>
                    <a:lnTo>
                      <a:pt x="48" y="148"/>
                    </a:lnTo>
                    <a:lnTo>
                      <a:pt x="46" y="154"/>
                    </a:lnTo>
                    <a:lnTo>
                      <a:pt x="46" y="159"/>
                    </a:lnTo>
                    <a:lnTo>
                      <a:pt x="52" y="159"/>
                    </a:lnTo>
                    <a:lnTo>
                      <a:pt x="54" y="159"/>
                    </a:lnTo>
                    <a:lnTo>
                      <a:pt x="56" y="159"/>
                    </a:lnTo>
                    <a:lnTo>
                      <a:pt x="58" y="159"/>
                    </a:lnTo>
                    <a:lnTo>
                      <a:pt x="58" y="161"/>
                    </a:lnTo>
                    <a:lnTo>
                      <a:pt x="58" y="163"/>
                    </a:lnTo>
                    <a:lnTo>
                      <a:pt x="58" y="167"/>
                    </a:lnTo>
                    <a:lnTo>
                      <a:pt x="58" y="171"/>
                    </a:lnTo>
                    <a:lnTo>
                      <a:pt x="92" y="182"/>
                    </a:lnTo>
                    <a:lnTo>
                      <a:pt x="89" y="179"/>
                    </a:lnTo>
                    <a:lnTo>
                      <a:pt x="85" y="177"/>
                    </a:lnTo>
                    <a:lnTo>
                      <a:pt x="83" y="175"/>
                    </a:lnTo>
                    <a:lnTo>
                      <a:pt x="81" y="173"/>
                    </a:lnTo>
                    <a:lnTo>
                      <a:pt x="83" y="171"/>
                    </a:lnTo>
                    <a:lnTo>
                      <a:pt x="87" y="171"/>
                    </a:lnTo>
                    <a:lnTo>
                      <a:pt x="92" y="171"/>
                    </a:lnTo>
                    <a:lnTo>
                      <a:pt x="92" y="169"/>
                    </a:lnTo>
                    <a:lnTo>
                      <a:pt x="92" y="165"/>
                    </a:lnTo>
                    <a:lnTo>
                      <a:pt x="92" y="163"/>
                    </a:lnTo>
                    <a:lnTo>
                      <a:pt x="92" y="159"/>
                    </a:lnTo>
                    <a:lnTo>
                      <a:pt x="92" y="157"/>
                    </a:lnTo>
                    <a:lnTo>
                      <a:pt x="92" y="154"/>
                    </a:lnTo>
                    <a:lnTo>
                      <a:pt x="92" y="152"/>
                    </a:lnTo>
                    <a:lnTo>
                      <a:pt x="92" y="148"/>
                    </a:lnTo>
                    <a:lnTo>
                      <a:pt x="81" y="136"/>
                    </a:lnTo>
                    <a:lnTo>
                      <a:pt x="81" y="127"/>
                    </a:lnTo>
                    <a:lnTo>
                      <a:pt x="75" y="125"/>
                    </a:lnTo>
                    <a:lnTo>
                      <a:pt x="69" y="125"/>
                    </a:lnTo>
                    <a:lnTo>
                      <a:pt x="66" y="123"/>
                    </a:lnTo>
                    <a:lnTo>
                      <a:pt x="62" y="121"/>
                    </a:lnTo>
                    <a:lnTo>
                      <a:pt x="60" y="119"/>
                    </a:lnTo>
                    <a:lnTo>
                      <a:pt x="60" y="113"/>
                    </a:lnTo>
                    <a:lnTo>
                      <a:pt x="58" y="109"/>
                    </a:lnTo>
                    <a:lnTo>
                      <a:pt x="58" y="104"/>
                    </a:lnTo>
                    <a:lnTo>
                      <a:pt x="69" y="92"/>
                    </a:lnTo>
                    <a:lnTo>
                      <a:pt x="81" y="92"/>
                    </a:lnTo>
                    <a:lnTo>
                      <a:pt x="81" y="86"/>
                    </a:lnTo>
                    <a:lnTo>
                      <a:pt x="81" y="83"/>
                    </a:lnTo>
                    <a:lnTo>
                      <a:pt x="81" y="81"/>
                    </a:lnTo>
                    <a:lnTo>
                      <a:pt x="79" y="79"/>
                    </a:lnTo>
                    <a:lnTo>
                      <a:pt x="77" y="79"/>
                    </a:lnTo>
                    <a:lnTo>
                      <a:pt x="75" y="81"/>
                    </a:lnTo>
                    <a:lnTo>
                      <a:pt x="69" y="81"/>
                    </a:lnTo>
                    <a:lnTo>
                      <a:pt x="58" y="81"/>
                    </a:lnTo>
                    <a:lnTo>
                      <a:pt x="58" y="92"/>
                    </a:lnTo>
                    <a:lnTo>
                      <a:pt x="46" y="92"/>
                    </a:lnTo>
                    <a:lnTo>
                      <a:pt x="43" y="96"/>
                    </a:lnTo>
                    <a:lnTo>
                      <a:pt x="39" y="100"/>
                    </a:lnTo>
                    <a:lnTo>
                      <a:pt x="37" y="102"/>
                    </a:lnTo>
                    <a:lnTo>
                      <a:pt x="35" y="102"/>
                    </a:lnTo>
                    <a:lnTo>
                      <a:pt x="33" y="102"/>
                    </a:lnTo>
                    <a:lnTo>
                      <a:pt x="31" y="100"/>
                    </a:lnTo>
                    <a:lnTo>
                      <a:pt x="29" y="96"/>
                    </a:lnTo>
                    <a:lnTo>
                      <a:pt x="23" y="92"/>
                    </a:lnTo>
                    <a:lnTo>
                      <a:pt x="23" y="86"/>
                    </a:lnTo>
                    <a:lnTo>
                      <a:pt x="23" y="83"/>
                    </a:lnTo>
                    <a:lnTo>
                      <a:pt x="23" y="79"/>
                    </a:lnTo>
                    <a:lnTo>
                      <a:pt x="23" y="75"/>
                    </a:lnTo>
                    <a:lnTo>
                      <a:pt x="23" y="69"/>
                    </a:lnTo>
                    <a:lnTo>
                      <a:pt x="23" y="65"/>
                    </a:lnTo>
                    <a:lnTo>
                      <a:pt x="23" y="62"/>
                    </a:lnTo>
                    <a:lnTo>
                      <a:pt x="23" y="58"/>
                    </a:lnTo>
                    <a:lnTo>
                      <a:pt x="81" y="58"/>
                    </a:lnTo>
                    <a:lnTo>
                      <a:pt x="92" y="46"/>
                    </a:lnTo>
                    <a:lnTo>
                      <a:pt x="104" y="46"/>
                    </a:lnTo>
                    <a:lnTo>
                      <a:pt x="110" y="40"/>
                    </a:lnTo>
                    <a:lnTo>
                      <a:pt x="114" y="35"/>
                    </a:lnTo>
                    <a:lnTo>
                      <a:pt x="115" y="31"/>
                    </a:lnTo>
                    <a:lnTo>
                      <a:pt x="115" y="25"/>
                    </a:lnTo>
                    <a:lnTo>
                      <a:pt x="115" y="19"/>
                    </a:lnTo>
                    <a:lnTo>
                      <a:pt x="115" y="14"/>
                    </a:lnTo>
                    <a:lnTo>
                      <a:pt x="115" y="8"/>
                    </a:lnTo>
                    <a:lnTo>
                      <a:pt x="115" y="0"/>
                    </a:lnTo>
                    <a:close/>
                  </a:path>
                </a:pathLst>
              </a:custGeom>
              <a:solidFill>
                <a:srgbClr val="C0C0C0"/>
              </a:solidFill>
              <a:ln w="9525">
                <a:noFill/>
                <a:round/>
                <a:headEnd/>
                <a:tailEnd/>
              </a:ln>
            </p:spPr>
            <p:txBody>
              <a:bodyPr/>
              <a:lstStyle/>
              <a:p>
                <a:pPr algn="l"/>
                <a:endParaRPr lang="en-US" sz="2000"/>
              </a:p>
            </p:txBody>
          </p:sp>
          <p:sp>
            <p:nvSpPr>
              <p:cNvPr id="898065" name="Freeform 17"/>
              <p:cNvSpPr>
                <a:spLocks/>
              </p:cNvSpPr>
              <p:nvPr/>
            </p:nvSpPr>
            <p:spPr bwMode="auto">
              <a:xfrm>
                <a:off x="2252" y="2750"/>
                <a:ext cx="206" cy="58"/>
              </a:xfrm>
              <a:custGeom>
                <a:avLst/>
                <a:gdLst>
                  <a:gd name="T0" fmla="*/ 23 w 206"/>
                  <a:gd name="T1" fmla="*/ 11 h 58"/>
                  <a:gd name="T2" fmla="*/ 12 w 206"/>
                  <a:gd name="T3" fmla="*/ 11 h 58"/>
                  <a:gd name="T4" fmla="*/ 12 w 206"/>
                  <a:gd name="T5" fmla="*/ 23 h 58"/>
                  <a:gd name="T6" fmla="*/ 0 w 206"/>
                  <a:gd name="T7" fmla="*/ 23 h 58"/>
                  <a:gd name="T8" fmla="*/ 0 w 206"/>
                  <a:gd name="T9" fmla="*/ 46 h 58"/>
                  <a:gd name="T10" fmla="*/ 12 w 206"/>
                  <a:gd name="T11" fmla="*/ 46 h 58"/>
                  <a:gd name="T12" fmla="*/ 12 w 206"/>
                  <a:gd name="T13" fmla="*/ 58 h 58"/>
                  <a:gd name="T14" fmla="*/ 16 w 206"/>
                  <a:gd name="T15" fmla="*/ 58 h 58"/>
                  <a:gd name="T16" fmla="*/ 20 w 206"/>
                  <a:gd name="T17" fmla="*/ 58 h 58"/>
                  <a:gd name="T18" fmla="*/ 23 w 206"/>
                  <a:gd name="T19" fmla="*/ 58 h 58"/>
                  <a:gd name="T20" fmla="*/ 29 w 206"/>
                  <a:gd name="T21" fmla="*/ 58 h 58"/>
                  <a:gd name="T22" fmla="*/ 33 w 206"/>
                  <a:gd name="T23" fmla="*/ 58 h 58"/>
                  <a:gd name="T24" fmla="*/ 37 w 206"/>
                  <a:gd name="T25" fmla="*/ 58 h 58"/>
                  <a:gd name="T26" fmla="*/ 41 w 206"/>
                  <a:gd name="T27" fmla="*/ 58 h 58"/>
                  <a:gd name="T28" fmla="*/ 46 w 206"/>
                  <a:gd name="T29" fmla="*/ 58 h 58"/>
                  <a:gd name="T30" fmla="*/ 50 w 206"/>
                  <a:gd name="T31" fmla="*/ 54 h 58"/>
                  <a:gd name="T32" fmla="*/ 54 w 206"/>
                  <a:gd name="T33" fmla="*/ 50 h 58"/>
                  <a:gd name="T34" fmla="*/ 58 w 206"/>
                  <a:gd name="T35" fmla="*/ 48 h 58"/>
                  <a:gd name="T36" fmla="*/ 62 w 206"/>
                  <a:gd name="T37" fmla="*/ 46 h 58"/>
                  <a:gd name="T38" fmla="*/ 66 w 206"/>
                  <a:gd name="T39" fmla="*/ 46 h 58"/>
                  <a:gd name="T40" fmla="*/ 69 w 206"/>
                  <a:gd name="T41" fmla="*/ 46 h 58"/>
                  <a:gd name="T42" fmla="*/ 73 w 206"/>
                  <a:gd name="T43" fmla="*/ 46 h 58"/>
                  <a:gd name="T44" fmla="*/ 81 w 206"/>
                  <a:gd name="T45" fmla="*/ 46 h 58"/>
                  <a:gd name="T46" fmla="*/ 206 w 206"/>
                  <a:gd name="T47" fmla="*/ 46 h 58"/>
                  <a:gd name="T48" fmla="*/ 206 w 206"/>
                  <a:gd name="T49" fmla="*/ 23 h 58"/>
                  <a:gd name="T50" fmla="*/ 160 w 206"/>
                  <a:gd name="T51" fmla="*/ 23 h 58"/>
                  <a:gd name="T52" fmla="*/ 160 w 206"/>
                  <a:gd name="T53" fmla="*/ 11 h 58"/>
                  <a:gd name="T54" fmla="*/ 148 w 206"/>
                  <a:gd name="T55" fmla="*/ 0 h 58"/>
                  <a:gd name="T56" fmla="*/ 142 w 206"/>
                  <a:gd name="T57" fmla="*/ 0 h 58"/>
                  <a:gd name="T58" fmla="*/ 137 w 206"/>
                  <a:gd name="T59" fmla="*/ 0 h 58"/>
                  <a:gd name="T60" fmla="*/ 131 w 206"/>
                  <a:gd name="T61" fmla="*/ 0 h 58"/>
                  <a:gd name="T62" fmla="*/ 127 w 206"/>
                  <a:gd name="T63" fmla="*/ 0 h 58"/>
                  <a:gd name="T64" fmla="*/ 121 w 206"/>
                  <a:gd name="T65" fmla="*/ 0 h 58"/>
                  <a:gd name="T66" fmla="*/ 116 w 206"/>
                  <a:gd name="T67" fmla="*/ 0 h 58"/>
                  <a:gd name="T68" fmla="*/ 110 w 206"/>
                  <a:gd name="T69" fmla="*/ 0 h 58"/>
                  <a:gd name="T70" fmla="*/ 104 w 206"/>
                  <a:gd name="T71" fmla="*/ 0 h 58"/>
                  <a:gd name="T72" fmla="*/ 104 w 206"/>
                  <a:gd name="T73" fmla="*/ 6 h 58"/>
                  <a:gd name="T74" fmla="*/ 104 w 206"/>
                  <a:gd name="T75" fmla="*/ 8 h 58"/>
                  <a:gd name="T76" fmla="*/ 104 w 206"/>
                  <a:gd name="T77" fmla="*/ 11 h 58"/>
                  <a:gd name="T78" fmla="*/ 104 w 206"/>
                  <a:gd name="T79" fmla="*/ 11 h 58"/>
                  <a:gd name="T80" fmla="*/ 102 w 206"/>
                  <a:gd name="T81" fmla="*/ 11 h 58"/>
                  <a:gd name="T82" fmla="*/ 100 w 206"/>
                  <a:gd name="T83" fmla="*/ 11 h 58"/>
                  <a:gd name="T84" fmla="*/ 96 w 206"/>
                  <a:gd name="T85" fmla="*/ 11 h 58"/>
                  <a:gd name="T86" fmla="*/ 93 w 206"/>
                  <a:gd name="T87" fmla="*/ 11 h 58"/>
                  <a:gd name="T88" fmla="*/ 93 w 206"/>
                  <a:gd name="T89" fmla="*/ 23 h 58"/>
                  <a:gd name="T90" fmla="*/ 87 w 206"/>
                  <a:gd name="T91" fmla="*/ 23 h 58"/>
                  <a:gd name="T92" fmla="*/ 83 w 206"/>
                  <a:gd name="T93" fmla="*/ 23 h 58"/>
                  <a:gd name="T94" fmla="*/ 79 w 206"/>
                  <a:gd name="T95" fmla="*/ 23 h 58"/>
                  <a:gd name="T96" fmla="*/ 75 w 206"/>
                  <a:gd name="T97" fmla="*/ 23 h 58"/>
                  <a:gd name="T98" fmla="*/ 69 w 206"/>
                  <a:gd name="T99" fmla="*/ 23 h 58"/>
                  <a:gd name="T100" fmla="*/ 66 w 206"/>
                  <a:gd name="T101" fmla="*/ 23 h 58"/>
                  <a:gd name="T102" fmla="*/ 62 w 206"/>
                  <a:gd name="T103" fmla="*/ 23 h 58"/>
                  <a:gd name="T104" fmla="*/ 58 w 206"/>
                  <a:gd name="T105" fmla="*/ 23 h 58"/>
                  <a:gd name="T106" fmla="*/ 58 w 206"/>
                  <a:gd name="T107" fmla="*/ 11 h 58"/>
                  <a:gd name="T108" fmla="*/ 52 w 206"/>
                  <a:gd name="T109" fmla="*/ 11 h 58"/>
                  <a:gd name="T110" fmla="*/ 48 w 206"/>
                  <a:gd name="T111" fmla="*/ 11 h 58"/>
                  <a:gd name="T112" fmla="*/ 45 w 206"/>
                  <a:gd name="T113" fmla="*/ 11 h 58"/>
                  <a:gd name="T114" fmla="*/ 41 w 206"/>
                  <a:gd name="T115" fmla="*/ 11 h 58"/>
                  <a:gd name="T116" fmla="*/ 35 w 206"/>
                  <a:gd name="T117" fmla="*/ 11 h 58"/>
                  <a:gd name="T118" fmla="*/ 31 w 206"/>
                  <a:gd name="T119" fmla="*/ 11 h 58"/>
                  <a:gd name="T120" fmla="*/ 27 w 206"/>
                  <a:gd name="T121" fmla="*/ 11 h 58"/>
                  <a:gd name="T122" fmla="*/ 23 w 206"/>
                  <a:gd name="T123" fmla="*/ 11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58"/>
                  <a:gd name="T188" fmla="*/ 206 w 206"/>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58">
                    <a:moveTo>
                      <a:pt x="23" y="11"/>
                    </a:moveTo>
                    <a:lnTo>
                      <a:pt x="12" y="11"/>
                    </a:lnTo>
                    <a:lnTo>
                      <a:pt x="12" y="23"/>
                    </a:lnTo>
                    <a:lnTo>
                      <a:pt x="0" y="23"/>
                    </a:lnTo>
                    <a:lnTo>
                      <a:pt x="0" y="46"/>
                    </a:lnTo>
                    <a:lnTo>
                      <a:pt x="12" y="46"/>
                    </a:lnTo>
                    <a:lnTo>
                      <a:pt x="12" y="58"/>
                    </a:lnTo>
                    <a:lnTo>
                      <a:pt x="16" y="58"/>
                    </a:lnTo>
                    <a:lnTo>
                      <a:pt x="20" y="58"/>
                    </a:lnTo>
                    <a:lnTo>
                      <a:pt x="23" y="58"/>
                    </a:lnTo>
                    <a:lnTo>
                      <a:pt x="29" y="58"/>
                    </a:lnTo>
                    <a:lnTo>
                      <a:pt x="33" y="58"/>
                    </a:lnTo>
                    <a:lnTo>
                      <a:pt x="37" y="58"/>
                    </a:lnTo>
                    <a:lnTo>
                      <a:pt x="41" y="58"/>
                    </a:lnTo>
                    <a:lnTo>
                      <a:pt x="46" y="58"/>
                    </a:lnTo>
                    <a:lnTo>
                      <a:pt x="50" y="54"/>
                    </a:lnTo>
                    <a:lnTo>
                      <a:pt x="54" y="50"/>
                    </a:lnTo>
                    <a:lnTo>
                      <a:pt x="58" y="48"/>
                    </a:lnTo>
                    <a:lnTo>
                      <a:pt x="62" y="46"/>
                    </a:lnTo>
                    <a:lnTo>
                      <a:pt x="66" y="46"/>
                    </a:lnTo>
                    <a:lnTo>
                      <a:pt x="69" y="46"/>
                    </a:lnTo>
                    <a:lnTo>
                      <a:pt x="73" y="46"/>
                    </a:lnTo>
                    <a:lnTo>
                      <a:pt x="81" y="46"/>
                    </a:lnTo>
                    <a:lnTo>
                      <a:pt x="206" y="46"/>
                    </a:lnTo>
                    <a:lnTo>
                      <a:pt x="206" y="23"/>
                    </a:lnTo>
                    <a:lnTo>
                      <a:pt x="160" y="23"/>
                    </a:lnTo>
                    <a:lnTo>
                      <a:pt x="160" y="11"/>
                    </a:lnTo>
                    <a:lnTo>
                      <a:pt x="148" y="0"/>
                    </a:lnTo>
                    <a:lnTo>
                      <a:pt x="142" y="0"/>
                    </a:lnTo>
                    <a:lnTo>
                      <a:pt x="137" y="0"/>
                    </a:lnTo>
                    <a:lnTo>
                      <a:pt x="131" y="0"/>
                    </a:lnTo>
                    <a:lnTo>
                      <a:pt x="127" y="0"/>
                    </a:lnTo>
                    <a:lnTo>
                      <a:pt x="121" y="0"/>
                    </a:lnTo>
                    <a:lnTo>
                      <a:pt x="116" y="0"/>
                    </a:lnTo>
                    <a:lnTo>
                      <a:pt x="110" y="0"/>
                    </a:lnTo>
                    <a:lnTo>
                      <a:pt x="104" y="0"/>
                    </a:lnTo>
                    <a:lnTo>
                      <a:pt x="104" y="6"/>
                    </a:lnTo>
                    <a:lnTo>
                      <a:pt x="104" y="8"/>
                    </a:lnTo>
                    <a:lnTo>
                      <a:pt x="104" y="11"/>
                    </a:lnTo>
                    <a:lnTo>
                      <a:pt x="102" y="11"/>
                    </a:lnTo>
                    <a:lnTo>
                      <a:pt x="100" y="11"/>
                    </a:lnTo>
                    <a:lnTo>
                      <a:pt x="96" y="11"/>
                    </a:lnTo>
                    <a:lnTo>
                      <a:pt x="93" y="11"/>
                    </a:lnTo>
                    <a:lnTo>
                      <a:pt x="93" y="23"/>
                    </a:lnTo>
                    <a:lnTo>
                      <a:pt x="87" y="23"/>
                    </a:lnTo>
                    <a:lnTo>
                      <a:pt x="83" y="23"/>
                    </a:lnTo>
                    <a:lnTo>
                      <a:pt x="79" y="23"/>
                    </a:lnTo>
                    <a:lnTo>
                      <a:pt x="75" y="23"/>
                    </a:lnTo>
                    <a:lnTo>
                      <a:pt x="69" y="23"/>
                    </a:lnTo>
                    <a:lnTo>
                      <a:pt x="66" y="23"/>
                    </a:lnTo>
                    <a:lnTo>
                      <a:pt x="62" y="23"/>
                    </a:lnTo>
                    <a:lnTo>
                      <a:pt x="58" y="23"/>
                    </a:lnTo>
                    <a:lnTo>
                      <a:pt x="58" y="11"/>
                    </a:lnTo>
                    <a:lnTo>
                      <a:pt x="52" y="11"/>
                    </a:lnTo>
                    <a:lnTo>
                      <a:pt x="48" y="11"/>
                    </a:lnTo>
                    <a:lnTo>
                      <a:pt x="45" y="11"/>
                    </a:lnTo>
                    <a:lnTo>
                      <a:pt x="41" y="11"/>
                    </a:lnTo>
                    <a:lnTo>
                      <a:pt x="35" y="11"/>
                    </a:lnTo>
                    <a:lnTo>
                      <a:pt x="31" y="11"/>
                    </a:lnTo>
                    <a:lnTo>
                      <a:pt x="27" y="11"/>
                    </a:lnTo>
                    <a:lnTo>
                      <a:pt x="23" y="11"/>
                    </a:lnTo>
                    <a:close/>
                  </a:path>
                </a:pathLst>
              </a:custGeom>
              <a:solidFill>
                <a:srgbClr val="C0C0C0"/>
              </a:solidFill>
              <a:ln w="9525">
                <a:noFill/>
                <a:round/>
                <a:headEnd/>
                <a:tailEnd/>
              </a:ln>
            </p:spPr>
            <p:txBody>
              <a:bodyPr/>
              <a:lstStyle/>
              <a:p>
                <a:pPr algn="l"/>
                <a:endParaRPr lang="en-US" sz="2000"/>
              </a:p>
            </p:txBody>
          </p:sp>
          <p:sp>
            <p:nvSpPr>
              <p:cNvPr id="898066" name="Freeform 18"/>
              <p:cNvSpPr>
                <a:spLocks noEditPoints="1"/>
              </p:cNvSpPr>
              <p:nvPr/>
            </p:nvSpPr>
            <p:spPr bwMode="auto">
              <a:xfrm>
                <a:off x="2469" y="2623"/>
                <a:ext cx="390" cy="186"/>
              </a:xfrm>
              <a:custGeom>
                <a:avLst/>
                <a:gdLst>
                  <a:gd name="T0" fmla="*/ 73 w 390"/>
                  <a:gd name="T1" fmla="*/ 138 h 186"/>
                  <a:gd name="T2" fmla="*/ 67 w 390"/>
                  <a:gd name="T3" fmla="*/ 140 h 186"/>
                  <a:gd name="T4" fmla="*/ 58 w 390"/>
                  <a:gd name="T5" fmla="*/ 150 h 186"/>
                  <a:gd name="T6" fmla="*/ 2 w 390"/>
                  <a:gd name="T7" fmla="*/ 163 h 186"/>
                  <a:gd name="T8" fmla="*/ 14 w 390"/>
                  <a:gd name="T9" fmla="*/ 173 h 186"/>
                  <a:gd name="T10" fmla="*/ 35 w 390"/>
                  <a:gd name="T11" fmla="*/ 173 h 186"/>
                  <a:gd name="T12" fmla="*/ 48 w 390"/>
                  <a:gd name="T13" fmla="*/ 163 h 186"/>
                  <a:gd name="T14" fmla="*/ 58 w 390"/>
                  <a:gd name="T15" fmla="*/ 161 h 186"/>
                  <a:gd name="T16" fmla="*/ 92 w 390"/>
                  <a:gd name="T17" fmla="*/ 150 h 186"/>
                  <a:gd name="T18" fmla="*/ 92 w 390"/>
                  <a:gd name="T19" fmla="*/ 140 h 186"/>
                  <a:gd name="T20" fmla="*/ 89 w 390"/>
                  <a:gd name="T21" fmla="*/ 138 h 186"/>
                  <a:gd name="T22" fmla="*/ 219 w 390"/>
                  <a:gd name="T23" fmla="*/ 104 h 186"/>
                  <a:gd name="T24" fmla="*/ 171 w 390"/>
                  <a:gd name="T25" fmla="*/ 125 h 186"/>
                  <a:gd name="T26" fmla="*/ 150 w 390"/>
                  <a:gd name="T27" fmla="*/ 129 h 186"/>
                  <a:gd name="T28" fmla="*/ 127 w 390"/>
                  <a:gd name="T29" fmla="*/ 127 h 186"/>
                  <a:gd name="T30" fmla="*/ 104 w 390"/>
                  <a:gd name="T31" fmla="*/ 150 h 186"/>
                  <a:gd name="T32" fmla="*/ 129 w 390"/>
                  <a:gd name="T33" fmla="*/ 150 h 186"/>
                  <a:gd name="T34" fmla="*/ 152 w 390"/>
                  <a:gd name="T35" fmla="*/ 144 h 186"/>
                  <a:gd name="T36" fmla="*/ 179 w 390"/>
                  <a:gd name="T37" fmla="*/ 137 h 186"/>
                  <a:gd name="T38" fmla="*/ 200 w 390"/>
                  <a:gd name="T39" fmla="*/ 123 h 186"/>
                  <a:gd name="T40" fmla="*/ 219 w 390"/>
                  <a:gd name="T41" fmla="*/ 104 h 186"/>
                  <a:gd name="T42" fmla="*/ 323 w 390"/>
                  <a:gd name="T43" fmla="*/ 60 h 186"/>
                  <a:gd name="T44" fmla="*/ 313 w 390"/>
                  <a:gd name="T45" fmla="*/ 66 h 186"/>
                  <a:gd name="T46" fmla="*/ 311 w 390"/>
                  <a:gd name="T47" fmla="*/ 81 h 186"/>
                  <a:gd name="T48" fmla="*/ 309 w 390"/>
                  <a:gd name="T49" fmla="*/ 92 h 186"/>
                  <a:gd name="T50" fmla="*/ 313 w 390"/>
                  <a:gd name="T51" fmla="*/ 85 h 186"/>
                  <a:gd name="T52" fmla="*/ 323 w 390"/>
                  <a:gd name="T53" fmla="*/ 69 h 186"/>
                  <a:gd name="T54" fmla="*/ 378 w 390"/>
                  <a:gd name="T55" fmla="*/ 12 h 186"/>
                  <a:gd name="T56" fmla="*/ 371 w 390"/>
                  <a:gd name="T57" fmla="*/ 23 h 186"/>
                  <a:gd name="T58" fmla="*/ 369 w 390"/>
                  <a:gd name="T59" fmla="*/ 27 h 186"/>
                  <a:gd name="T60" fmla="*/ 378 w 390"/>
                  <a:gd name="T61" fmla="*/ 35 h 186"/>
                  <a:gd name="T62" fmla="*/ 378 w 390"/>
                  <a:gd name="T63" fmla="*/ 46 h 186"/>
                  <a:gd name="T64" fmla="*/ 382 w 390"/>
                  <a:gd name="T65" fmla="*/ 39 h 186"/>
                  <a:gd name="T66" fmla="*/ 390 w 390"/>
                  <a:gd name="T67" fmla="*/ 33 h 186"/>
                  <a:gd name="T68" fmla="*/ 390 w 390"/>
                  <a:gd name="T69" fmla="*/ 23 h 186"/>
                  <a:gd name="T70" fmla="*/ 390 w 390"/>
                  <a:gd name="T71" fmla="*/ 16 h 186"/>
                  <a:gd name="T72" fmla="*/ 138 w 390"/>
                  <a:gd name="T73" fmla="*/ 173 h 186"/>
                  <a:gd name="T74" fmla="*/ 123 w 390"/>
                  <a:gd name="T75" fmla="*/ 163 h 186"/>
                  <a:gd name="T76" fmla="*/ 106 w 390"/>
                  <a:gd name="T77" fmla="*/ 161 h 186"/>
                  <a:gd name="T78" fmla="*/ 89 w 390"/>
                  <a:gd name="T79" fmla="*/ 167 h 186"/>
                  <a:gd name="T80" fmla="*/ 81 w 390"/>
                  <a:gd name="T81" fmla="*/ 173 h 186"/>
                  <a:gd name="T82" fmla="*/ 89 w 390"/>
                  <a:gd name="T83" fmla="*/ 181 h 186"/>
                  <a:gd name="T84" fmla="*/ 108 w 390"/>
                  <a:gd name="T85" fmla="*/ 185 h 186"/>
                  <a:gd name="T86" fmla="*/ 123 w 390"/>
                  <a:gd name="T87" fmla="*/ 185 h 186"/>
                  <a:gd name="T88" fmla="*/ 138 w 390"/>
                  <a:gd name="T89" fmla="*/ 173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86"/>
                  <a:gd name="T137" fmla="*/ 390 w 39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86">
                    <a:moveTo>
                      <a:pt x="81" y="138"/>
                    </a:moveTo>
                    <a:lnTo>
                      <a:pt x="75" y="138"/>
                    </a:lnTo>
                    <a:lnTo>
                      <a:pt x="73" y="138"/>
                    </a:lnTo>
                    <a:lnTo>
                      <a:pt x="69" y="138"/>
                    </a:lnTo>
                    <a:lnTo>
                      <a:pt x="67" y="140"/>
                    </a:lnTo>
                    <a:lnTo>
                      <a:pt x="66" y="144"/>
                    </a:lnTo>
                    <a:lnTo>
                      <a:pt x="62" y="146"/>
                    </a:lnTo>
                    <a:lnTo>
                      <a:pt x="58" y="150"/>
                    </a:lnTo>
                    <a:lnTo>
                      <a:pt x="0" y="150"/>
                    </a:lnTo>
                    <a:lnTo>
                      <a:pt x="2" y="158"/>
                    </a:lnTo>
                    <a:lnTo>
                      <a:pt x="2" y="163"/>
                    </a:lnTo>
                    <a:lnTo>
                      <a:pt x="4" y="167"/>
                    </a:lnTo>
                    <a:lnTo>
                      <a:pt x="8" y="171"/>
                    </a:lnTo>
                    <a:lnTo>
                      <a:pt x="14" y="173"/>
                    </a:lnTo>
                    <a:lnTo>
                      <a:pt x="19" y="173"/>
                    </a:lnTo>
                    <a:lnTo>
                      <a:pt x="27" y="173"/>
                    </a:lnTo>
                    <a:lnTo>
                      <a:pt x="35" y="173"/>
                    </a:lnTo>
                    <a:lnTo>
                      <a:pt x="41" y="169"/>
                    </a:lnTo>
                    <a:lnTo>
                      <a:pt x="44" y="165"/>
                    </a:lnTo>
                    <a:lnTo>
                      <a:pt x="48" y="163"/>
                    </a:lnTo>
                    <a:lnTo>
                      <a:pt x="50" y="161"/>
                    </a:lnTo>
                    <a:lnTo>
                      <a:pt x="54" y="161"/>
                    </a:lnTo>
                    <a:lnTo>
                      <a:pt x="58" y="161"/>
                    </a:lnTo>
                    <a:lnTo>
                      <a:pt x="64" y="161"/>
                    </a:lnTo>
                    <a:lnTo>
                      <a:pt x="69" y="161"/>
                    </a:lnTo>
                    <a:lnTo>
                      <a:pt x="92" y="150"/>
                    </a:lnTo>
                    <a:lnTo>
                      <a:pt x="92" y="146"/>
                    </a:lnTo>
                    <a:lnTo>
                      <a:pt x="92" y="142"/>
                    </a:lnTo>
                    <a:lnTo>
                      <a:pt x="92" y="140"/>
                    </a:lnTo>
                    <a:lnTo>
                      <a:pt x="92" y="138"/>
                    </a:lnTo>
                    <a:lnTo>
                      <a:pt x="90" y="138"/>
                    </a:lnTo>
                    <a:lnTo>
                      <a:pt x="89" y="138"/>
                    </a:lnTo>
                    <a:lnTo>
                      <a:pt x="87" y="138"/>
                    </a:lnTo>
                    <a:lnTo>
                      <a:pt x="81" y="138"/>
                    </a:lnTo>
                    <a:close/>
                    <a:moveTo>
                      <a:pt x="219" y="104"/>
                    </a:moveTo>
                    <a:lnTo>
                      <a:pt x="185" y="115"/>
                    </a:lnTo>
                    <a:lnTo>
                      <a:pt x="179" y="121"/>
                    </a:lnTo>
                    <a:lnTo>
                      <a:pt x="171" y="125"/>
                    </a:lnTo>
                    <a:lnTo>
                      <a:pt x="165" y="127"/>
                    </a:lnTo>
                    <a:lnTo>
                      <a:pt x="158" y="129"/>
                    </a:lnTo>
                    <a:lnTo>
                      <a:pt x="150" y="129"/>
                    </a:lnTo>
                    <a:lnTo>
                      <a:pt x="142" y="129"/>
                    </a:lnTo>
                    <a:lnTo>
                      <a:pt x="135" y="127"/>
                    </a:lnTo>
                    <a:lnTo>
                      <a:pt x="127" y="127"/>
                    </a:lnTo>
                    <a:lnTo>
                      <a:pt x="92" y="138"/>
                    </a:lnTo>
                    <a:lnTo>
                      <a:pt x="92" y="150"/>
                    </a:lnTo>
                    <a:lnTo>
                      <a:pt x="104" y="150"/>
                    </a:lnTo>
                    <a:lnTo>
                      <a:pt x="112" y="150"/>
                    </a:lnTo>
                    <a:lnTo>
                      <a:pt x="121" y="150"/>
                    </a:lnTo>
                    <a:lnTo>
                      <a:pt x="129" y="150"/>
                    </a:lnTo>
                    <a:lnTo>
                      <a:pt x="135" y="148"/>
                    </a:lnTo>
                    <a:lnTo>
                      <a:pt x="142" y="146"/>
                    </a:lnTo>
                    <a:lnTo>
                      <a:pt x="152" y="144"/>
                    </a:lnTo>
                    <a:lnTo>
                      <a:pt x="161" y="138"/>
                    </a:lnTo>
                    <a:lnTo>
                      <a:pt x="171" y="138"/>
                    </a:lnTo>
                    <a:lnTo>
                      <a:pt x="179" y="137"/>
                    </a:lnTo>
                    <a:lnTo>
                      <a:pt x="186" y="133"/>
                    </a:lnTo>
                    <a:lnTo>
                      <a:pt x="194" y="129"/>
                    </a:lnTo>
                    <a:lnTo>
                      <a:pt x="200" y="123"/>
                    </a:lnTo>
                    <a:lnTo>
                      <a:pt x="206" y="117"/>
                    </a:lnTo>
                    <a:lnTo>
                      <a:pt x="213" y="112"/>
                    </a:lnTo>
                    <a:lnTo>
                      <a:pt x="219" y="104"/>
                    </a:lnTo>
                    <a:close/>
                    <a:moveTo>
                      <a:pt x="334" y="58"/>
                    </a:moveTo>
                    <a:lnTo>
                      <a:pt x="327" y="58"/>
                    </a:lnTo>
                    <a:lnTo>
                      <a:pt x="323" y="60"/>
                    </a:lnTo>
                    <a:lnTo>
                      <a:pt x="319" y="60"/>
                    </a:lnTo>
                    <a:lnTo>
                      <a:pt x="315" y="62"/>
                    </a:lnTo>
                    <a:lnTo>
                      <a:pt x="313" y="66"/>
                    </a:lnTo>
                    <a:lnTo>
                      <a:pt x="311" y="69"/>
                    </a:lnTo>
                    <a:lnTo>
                      <a:pt x="311" y="75"/>
                    </a:lnTo>
                    <a:lnTo>
                      <a:pt x="311" y="81"/>
                    </a:lnTo>
                    <a:lnTo>
                      <a:pt x="311" y="89"/>
                    </a:lnTo>
                    <a:lnTo>
                      <a:pt x="309" y="92"/>
                    </a:lnTo>
                    <a:lnTo>
                      <a:pt x="311" y="91"/>
                    </a:lnTo>
                    <a:lnTo>
                      <a:pt x="311" y="89"/>
                    </a:lnTo>
                    <a:lnTo>
                      <a:pt x="313" y="85"/>
                    </a:lnTo>
                    <a:lnTo>
                      <a:pt x="317" y="83"/>
                    </a:lnTo>
                    <a:lnTo>
                      <a:pt x="323" y="81"/>
                    </a:lnTo>
                    <a:lnTo>
                      <a:pt x="323" y="69"/>
                    </a:lnTo>
                    <a:lnTo>
                      <a:pt x="334" y="58"/>
                    </a:lnTo>
                    <a:close/>
                    <a:moveTo>
                      <a:pt x="378" y="0"/>
                    </a:moveTo>
                    <a:lnTo>
                      <a:pt x="378" y="12"/>
                    </a:lnTo>
                    <a:lnTo>
                      <a:pt x="378" y="23"/>
                    </a:lnTo>
                    <a:lnTo>
                      <a:pt x="373" y="23"/>
                    </a:lnTo>
                    <a:lnTo>
                      <a:pt x="371" y="23"/>
                    </a:lnTo>
                    <a:lnTo>
                      <a:pt x="369" y="25"/>
                    </a:lnTo>
                    <a:lnTo>
                      <a:pt x="367" y="25"/>
                    </a:lnTo>
                    <a:lnTo>
                      <a:pt x="369" y="27"/>
                    </a:lnTo>
                    <a:lnTo>
                      <a:pt x="371" y="29"/>
                    </a:lnTo>
                    <a:lnTo>
                      <a:pt x="375" y="31"/>
                    </a:lnTo>
                    <a:lnTo>
                      <a:pt x="378" y="35"/>
                    </a:lnTo>
                    <a:lnTo>
                      <a:pt x="378" y="43"/>
                    </a:lnTo>
                    <a:lnTo>
                      <a:pt x="378" y="46"/>
                    </a:lnTo>
                    <a:lnTo>
                      <a:pt x="378" y="44"/>
                    </a:lnTo>
                    <a:lnTo>
                      <a:pt x="380" y="43"/>
                    </a:lnTo>
                    <a:lnTo>
                      <a:pt x="382" y="39"/>
                    </a:lnTo>
                    <a:lnTo>
                      <a:pt x="386" y="37"/>
                    </a:lnTo>
                    <a:lnTo>
                      <a:pt x="390" y="35"/>
                    </a:lnTo>
                    <a:lnTo>
                      <a:pt x="390" y="33"/>
                    </a:lnTo>
                    <a:lnTo>
                      <a:pt x="390" y="29"/>
                    </a:lnTo>
                    <a:lnTo>
                      <a:pt x="390" y="27"/>
                    </a:lnTo>
                    <a:lnTo>
                      <a:pt x="390" y="23"/>
                    </a:lnTo>
                    <a:lnTo>
                      <a:pt x="390" y="21"/>
                    </a:lnTo>
                    <a:lnTo>
                      <a:pt x="390" y="18"/>
                    </a:lnTo>
                    <a:lnTo>
                      <a:pt x="390" y="16"/>
                    </a:lnTo>
                    <a:lnTo>
                      <a:pt x="390" y="12"/>
                    </a:lnTo>
                    <a:lnTo>
                      <a:pt x="378" y="0"/>
                    </a:lnTo>
                    <a:close/>
                    <a:moveTo>
                      <a:pt x="138" y="173"/>
                    </a:moveTo>
                    <a:lnTo>
                      <a:pt x="133" y="169"/>
                    </a:lnTo>
                    <a:lnTo>
                      <a:pt x="127" y="165"/>
                    </a:lnTo>
                    <a:lnTo>
                      <a:pt x="123" y="163"/>
                    </a:lnTo>
                    <a:lnTo>
                      <a:pt x="117" y="161"/>
                    </a:lnTo>
                    <a:lnTo>
                      <a:pt x="112" y="161"/>
                    </a:lnTo>
                    <a:lnTo>
                      <a:pt x="106" y="161"/>
                    </a:lnTo>
                    <a:lnTo>
                      <a:pt x="100" y="161"/>
                    </a:lnTo>
                    <a:lnTo>
                      <a:pt x="92" y="161"/>
                    </a:lnTo>
                    <a:lnTo>
                      <a:pt x="89" y="167"/>
                    </a:lnTo>
                    <a:lnTo>
                      <a:pt x="85" y="169"/>
                    </a:lnTo>
                    <a:lnTo>
                      <a:pt x="83" y="171"/>
                    </a:lnTo>
                    <a:lnTo>
                      <a:pt x="81" y="173"/>
                    </a:lnTo>
                    <a:lnTo>
                      <a:pt x="83" y="175"/>
                    </a:lnTo>
                    <a:lnTo>
                      <a:pt x="85" y="177"/>
                    </a:lnTo>
                    <a:lnTo>
                      <a:pt x="89" y="181"/>
                    </a:lnTo>
                    <a:lnTo>
                      <a:pt x="92" y="185"/>
                    </a:lnTo>
                    <a:lnTo>
                      <a:pt x="100" y="185"/>
                    </a:lnTo>
                    <a:lnTo>
                      <a:pt x="108" y="185"/>
                    </a:lnTo>
                    <a:lnTo>
                      <a:pt x="114" y="186"/>
                    </a:lnTo>
                    <a:lnTo>
                      <a:pt x="117" y="185"/>
                    </a:lnTo>
                    <a:lnTo>
                      <a:pt x="123" y="185"/>
                    </a:lnTo>
                    <a:lnTo>
                      <a:pt x="127" y="183"/>
                    </a:lnTo>
                    <a:lnTo>
                      <a:pt x="133" y="179"/>
                    </a:lnTo>
                    <a:lnTo>
                      <a:pt x="138" y="173"/>
                    </a:lnTo>
                    <a:close/>
                  </a:path>
                </a:pathLst>
              </a:custGeom>
              <a:solidFill>
                <a:srgbClr val="C0C0C0"/>
              </a:solidFill>
              <a:ln w="9525">
                <a:noFill/>
                <a:round/>
                <a:headEnd/>
                <a:tailEnd/>
              </a:ln>
            </p:spPr>
            <p:txBody>
              <a:bodyPr/>
              <a:lstStyle/>
              <a:p>
                <a:pPr algn="l"/>
                <a:endParaRPr lang="en-US" sz="2000"/>
              </a:p>
            </p:txBody>
          </p:sp>
          <p:sp>
            <p:nvSpPr>
              <p:cNvPr id="898067" name="Freeform 19"/>
              <p:cNvSpPr>
                <a:spLocks/>
              </p:cNvSpPr>
              <p:nvPr/>
            </p:nvSpPr>
            <p:spPr bwMode="auto">
              <a:xfrm>
                <a:off x="2642" y="2738"/>
                <a:ext cx="92" cy="58"/>
              </a:xfrm>
              <a:custGeom>
                <a:avLst/>
                <a:gdLst>
                  <a:gd name="T0" fmla="*/ 92 w 92"/>
                  <a:gd name="T1" fmla="*/ 0 h 58"/>
                  <a:gd name="T2" fmla="*/ 86 w 92"/>
                  <a:gd name="T3" fmla="*/ 0 h 58"/>
                  <a:gd name="T4" fmla="*/ 81 w 92"/>
                  <a:gd name="T5" fmla="*/ 0 h 58"/>
                  <a:gd name="T6" fmla="*/ 75 w 92"/>
                  <a:gd name="T7" fmla="*/ 0 h 58"/>
                  <a:gd name="T8" fmla="*/ 69 w 92"/>
                  <a:gd name="T9" fmla="*/ 0 h 58"/>
                  <a:gd name="T10" fmla="*/ 63 w 92"/>
                  <a:gd name="T11" fmla="*/ 0 h 58"/>
                  <a:gd name="T12" fmla="*/ 58 w 92"/>
                  <a:gd name="T13" fmla="*/ 0 h 58"/>
                  <a:gd name="T14" fmla="*/ 52 w 92"/>
                  <a:gd name="T15" fmla="*/ 0 h 58"/>
                  <a:gd name="T16" fmla="*/ 46 w 92"/>
                  <a:gd name="T17" fmla="*/ 0 h 58"/>
                  <a:gd name="T18" fmla="*/ 35 w 92"/>
                  <a:gd name="T19" fmla="*/ 12 h 58"/>
                  <a:gd name="T20" fmla="*/ 35 w 92"/>
                  <a:gd name="T21" fmla="*/ 23 h 58"/>
                  <a:gd name="T22" fmla="*/ 31 w 92"/>
                  <a:gd name="T23" fmla="*/ 27 h 58"/>
                  <a:gd name="T24" fmla="*/ 25 w 92"/>
                  <a:gd name="T25" fmla="*/ 33 h 58"/>
                  <a:gd name="T26" fmla="*/ 21 w 92"/>
                  <a:gd name="T27" fmla="*/ 37 h 58"/>
                  <a:gd name="T28" fmla="*/ 17 w 92"/>
                  <a:gd name="T29" fmla="*/ 41 h 58"/>
                  <a:gd name="T30" fmla="*/ 13 w 92"/>
                  <a:gd name="T31" fmla="*/ 45 h 58"/>
                  <a:gd name="T32" fmla="*/ 8 w 92"/>
                  <a:gd name="T33" fmla="*/ 50 h 58"/>
                  <a:gd name="T34" fmla="*/ 4 w 92"/>
                  <a:gd name="T35" fmla="*/ 54 h 58"/>
                  <a:gd name="T36" fmla="*/ 0 w 92"/>
                  <a:gd name="T37" fmla="*/ 58 h 58"/>
                  <a:gd name="T38" fmla="*/ 23 w 92"/>
                  <a:gd name="T39" fmla="*/ 58 h 58"/>
                  <a:gd name="T40" fmla="*/ 29 w 92"/>
                  <a:gd name="T41" fmla="*/ 50 h 58"/>
                  <a:gd name="T42" fmla="*/ 36 w 92"/>
                  <a:gd name="T43" fmla="*/ 43 h 58"/>
                  <a:gd name="T44" fmla="*/ 46 w 92"/>
                  <a:gd name="T45" fmla="*/ 33 h 58"/>
                  <a:gd name="T46" fmla="*/ 56 w 92"/>
                  <a:gd name="T47" fmla="*/ 23 h 58"/>
                  <a:gd name="T48" fmla="*/ 65 w 92"/>
                  <a:gd name="T49" fmla="*/ 16 h 58"/>
                  <a:gd name="T50" fmla="*/ 75 w 92"/>
                  <a:gd name="T51" fmla="*/ 8 h 58"/>
                  <a:gd name="T52" fmla="*/ 84 w 92"/>
                  <a:gd name="T53" fmla="*/ 2 h 58"/>
                  <a:gd name="T54" fmla="*/ 92 w 92"/>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58"/>
                  <a:gd name="T86" fmla="*/ 92 w 92"/>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58">
                    <a:moveTo>
                      <a:pt x="92" y="0"/>
                    </a:moveTo>
                    <a:lnTo>
                      <a:pt x="86" y="0"/>
                    </a:lnTo>
                    <a:lnTo>
                      <a:pt x="81" y="0"/>
                    </a:lnTo>
                    <a:lnTo>
                      <a:pt x="75" y="0"/>
                    </a:lnTo>
                    <a:lnTo>
                      <a:pt x="69" y="0"/>
                    </a:lnTo>
                    <a:lnTo>
                      <a:pt x="63" y="0"/>
                    </a:lnTo>
                    <a:lnTo>
                      <a:pt x="58" y="0"/>
                    </a:lnTo>
                    <a:lnTo>
                      <a:pt x="52" y="0"/>
                    </a:lnTo>
                    <a:lnTo>
                      <a:pt x="46" y="0"/>
                    </a:lnTo>
                    <a:lnTo>
                      <a:pt x="35" y="12"/>
                    </a:lnTo>
                    <a:lnTo>
                      <a:pt x="35" y="23"/>
                    </a:lnTo>
                    <a:lnTo>
                      <a:pt x="31" y="27"/>
                    </a:lnTo>
                    <a:lnTo>
                      <a:pt x="25" y="33"/>
                    </a:lnTo>
                    <a:lnTo>
                      <a:pt x="21" y="37"/>
                    </a:lnTo>
                    <a:lnTo>
                      <a:pt x="17" y="41"/>
                    </a:lnTo>
                    <a:lnTo>
                      <a:pt x="13" y="45"/>
                    </a:lnTo>
                    <a:lnTo>
                      <a:pt x="8" y="50"/>
                    </a:lnTo>
                    <a:lnTo>
                      <a:pt x="4" y="54"/>
                    </a:lnTo>
                    <a:lnTo>
                      <a:pt x="0" y="58"/>
                    </a:lnTo>
                    <a:lnTo>
                      <a:pt x="23" y="58"/>
                    </a:lnTo>
                    <a:lnTo>
                      <a:pt x="29" y="50"/>
                    </a:lnTo>
                    <a:lnTo>
                      <a:pt x="36" y="43"/>
                    </a:lnTo>
                    <a:lnTo>
                      <a:pt x="46" y="33"/>
                    </a:lnTo>
                    <a:lnTo>
                      <a:pt x="56" y="23"/>
                    </a:lnTo>
                    <a:lnTo>
                      <a:pt x="65" y="16"/>
                    </a:lnTo>
                    <a:lnTo>
                      <a:pt x="75" y="8"/>
                    </a:lnTo>
                    <a:lnTo>
                      <a:pt x="84" y="2"/>
                    </a:lnTo>
                    <a:lnTo>
                      <a:pt x="92" y="0"/>
                    </a:lnTo>
                    <a:close/>
                  </a:path>
                </a:pathLst>
              </a:custGeom>
              <a:solidFill>
                <a:srgbClr val="C0C0C0"/>
              </a:solidFill>
              <a:ln w="9525">
                <a:noFill/>
                <a:round/>
                <a:headEnd/>
                <a:tailEnd/>
              </a:ln>
            </p:spPr>
            <p:txBody>
              <a:bodyPr/>
              <a:lstStyle/>
              <a:p>
                <a:pPr algn="l"/>
                <a:endParaRPr lang="en-US" sz="2000"/>
              </a:p>
            </p:txBody>
          </p:sp>
          <p:sp>
            <p:nvSpPr>
              <p:cNvPr id="898068" name="Freeform 20"/>
              <p:cNvSpPr>
                <a:spLocks/>
              </p:cNvSpPr>
              <p:nvPr/>
            </p:nvSpPr>
            <p:spPr bwMode="auto">
              <a:xfrm>
                <a:off x="2527" y="2291"/>
                <a:ext cx="115" cy="116"/>
              </a:xfrm>
              <a:custGeom>
                <a:avLst/>
                <a:gdLst>
                  <a:gd name="T0" fmla="*/ 80 w 115"/>
                  <a:gd name="T1" fmla="*/ 0 h 116"/>
                  <a:gd name="T2" fmla="*/ 69 w 115"/>
                  <a:gd name="T3" fmla="*/ 0 h 116"/>
                  <a:gd name="T4" fmla="*/ 69 w 115"/>
                  <a:gd name="T5" fmla="*/ 12 h 116"/>
                  <a:gd name="T6" fmla="*/ 57 w 115"/>
                  <a:gd name="T7" fmla="*/ 12 h 116"/>
                  <a:gd name="T8" fmla="*/ 57 w 115"/>
                  <a:gd name="T9" fmla="*/ 23 h 116"/>
                  <a:gd name="T10" fmla="*/ 57 w 115"/>
                  <a:gd name="T11" fmla="*/ 35 h 116"/>
                  <a:gd name="T12" fmla="*/ 46 w 115"/>
                  <a:gd name="T13" fmla="*/ 35 h 116"/>
                  <a:gd name="T14" fmla="*/ 34 w 115"/>
                  <a:gd name="T15" fmla="*/ 23 h 116"/>
                  <a:gd name="T16" fmla="*/ 23 w 115"/>
                  <a:gd name="T17" fmla="*/ 35 h 116"/>
                  <a:gd name="T18" fmla="*/ 23 w 115"/>
                  <a:gd name="T19" fmla="*/ 46 h 116"/>
                  <a:gd name="T20" fmla="*/ 11 w 115"/>
                  <a:gd name="T21" fmla="*/ 46 h 116"/>
                  <a:gd name="T22" fmla="*/ 11 w 115"/>
                  <a:gd name="T23" fmla="*/ 58 h 116"/>
                  <a:gd name="T24" fmla="*/ 0 w 115"/>
                  <a:gd name="T25" fmla="*/ 58 h 116"/>
                  <a:gd name="T26" fmla="*/ 0 w 115"/>
                  <a:gd name="T27" fmla="*/ 69 h 116"/>
                  <a:gd name="T28" fmla="*/ 0 w 115"/>
                  <a:gd name="T29" fmla="*/ 81 h 116"/>
                  <a:gd name="T30" fmla="*/ 0 w 115"/>
                  <a:gd name="T31" fmla="*/ 93 h 116"/>
                  <a:gd name="T32" fmla="*/ 11 w 115"/>
                  <a:gd name="T33" fmla="*/ 93 h 116"/>
                  <a:gd name="T34" fmla="*/ 11 w 115"/>
                  <a:gd name="T35" fmla="*/ 81 h 116"/>
                  <a:gd name="T36" fmla="*/ 23 w 115"/>
                  <a:gd name="T37" fmla="*/ 69 h 116"/>
                  <a:gd name="T38" fmla="*/ 23 w 115"/>
                  <a:gd name="T39" fmla="*/ 81 h 116"/>
                  <a:gd name="T40" fmla="*/ 34 w 115"/>
                  <a:gd name="T41" fmla="*/ 81 h 116"/>
                  <a:gd name="T42" fmla="*/ 34 w 115"/>
                  <a:gd name="T43" fmla="*/ 69 h 116"/>
                  <a:gd name="T44" fmla="*/ 46 w 115"/>
                  <a:gd name="T45" fmla="*/ 69 h 116"/>
                  <a:gd name="T46" fmla="*/ 46 w 115"/>
                  <a:gd name="T47" fmla="*/ 58 h 116"/>
                  <a:gd name="T48" fmla="*/ 57 w 115"/>
                  <a:gd name="T49" fmla="*/ 58 h 116"/>
                  <a:gd name="T50" fmla="*/ 57 w 115"/>
                  <a:gd name="T51" fmla="*/ 69 h 116"/>
                  <a:gd name="T52" fmla="*/ 57 w 115"/>
                  <a:gd name="T53" fmla="*/ 81 h 116"/>
                  <a:gd name="T54" fmla="*/ 69 w 115"/>
                  <a:gd name="T55" fmla="*/ 93 h 116"/>
                  <a:gd name="T56" fmla="*/ 69 w 115"/>
                  <a:gd name="T57" fmla="*/ 104 h 116"/>
                  <a:gd name="T58" fmla="*/ 80 w 115"/>
                  <a:gd name="T59" fmla="*/ 104 h 116"/>
                  <a:gd name="T60" fmla="*/ 80 w 115"/>
                  <a:gd name="T61" fmla="*/ 116 h 116"/>
                  <a:gd name="T62" fmla="*/ 92 w 115"/>
                  <a:gd name="T63" fmla="*/ 116 h 116"/>
                  <a:gd name="T64" fmla="*/ 92 w 115"/>
                  <a:gd name="T65" fmla="*/ 104 h 116"/>
                  <a:gd name="T66" fmla="*/ 103 w 115"/>
                  <a:gd name="T67" fmla="*/ 104 h 116"/>
                  <a:gd name="T68" fmla="*/ 103 w 115"/>
                  <a:gd name="T69" fmla="*/ 93 h 116"/>
                  <a:gd name="T70" fmla="*/ 92 w 115"/>
                  <a:gd name="T71" fmla="*/ 81 h 116"/>
                  <a:gd name="T72" fmla="*/ 80 w 115"/>
                  <a:gd name="T73" fmla="*/ 69 h 116"/>
                  <a:gd name="T74" fmla="*/ 80 w 115"/>
                  <a:gd name="T75" fmla="*/ 58 h 116"/>
                  <a:gd name="T76" fmla="*/ 92 w 115"/>
                  <a:gd name="T77" fmla="*/ 58 h 116"/>
                  <a:gd name="T78" fmla="*/ 92 w 115"/>
                  <a:gd name="T79" fmla="*/ 69 h 116"/>
                  <a:gd name="T80" fmla="*/ 103 w 115"/>
                  <a:gd name="T81" fmla="*/ 69 h 116"/>
                  <a:gd name="T82" fmla="*/ 103 w 115"/>
                  <a:gd name="T83" fmla="*/ 81 h 116"/>
                  <a:gd name="T84" fmla="*/ 115 w 115"/>
                  <a:gd name="T85" fmla="*/ 58 h 116"/>
                  <a:gd name="T86" fmla="*/ 115 w 115"/>
                  <a:gd name="T87" fmla="*/ 46 h 116"/>
                  <a:gd name="T88" fmla="*/ 103 w 115"/>
                  <a:gd name="T89" fmla="*/ 35 h 116"/>
                  <a:gd name="T90" fmla="*/ 103 w 115"/>
                  <a:gd name="T91" fmla="*/ 12 h 116"/>
                  <a:gd name="T92" fmla="*/ 92 w 115"/>
                  <a:gd name="T93" fmla="*/ 0 h 116"/>
                  <a:gd name="T94" fmla="*/ 80 w 115"/>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116"/>
                  <a:gd name="T146" fmla="*/ 115 w 115"/>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116">
                    <a:moveTo>
                      <a:pt x="80" y="0"/>
                    </a:moveTo>
                    <a:lnTo>
                      <a:pt x="69" y="0"/>
                    </a:lnTo>
                    <a:lnTo>
                      <a:pt x="69" y="12"/>
                    </a:lnTo>
                    <a:lnTo>
                      <a:pt x="57" y="12"/>
                    </a:lnTo>
                    <a:lnTo>
                      <a:pt x="57" y="23"/>
                    </a:lnTo>
                    <a:lnTo>
                      <a:pt x="57" y="35"/>
                    </a:lnTo>
                    <a:lnTo>
                      <a:pt x="46" y="35"/>
                    </a:lnTo>
                    <a:lnTo>
                      <a:pt x="34" y="23"/>
                    </a:lnTo>
                    <a:lnTo>
                      <a:pt x="23" y="35"/>
                    </a:lnTo>
                    <a:lnTo>
                      <a:pt x="23" y="46"/>
                    </a:lnTo>
                    <a:lnTo>
                      <a:pt x="11" y="46"/>
                    </a:lnTo>
                    <a:lnTo>
                      <a:pt x="11" y="58"/>
                    </a:lnTo>
                    <a:lnTo>
                      <a:pt x="0" y="58"/>
                    </a:lnTo>
                    <a:lnTo>
                      <a:pt x="0" y="69"/>
                    </a:lnTo>
                    <a:lnTo>
                      <a:pt x="0" y="81"/>
                    </a:lnTo>
                    <a:lnTo>
                      <a:pt x="0" y="93"/>
                    </a:lnTo>
                    <a:lnTo>
                      <a:pt x="11" y="93"/>
                    </a:lnTo>
                    <a:lnTo>
                      <a:pt x="11" y="81"/>
                    </a:lnTo>
                    <a:lnTo>
                      <a:pt x="23" y="69"/>
                    </a:lnTo>
                    <a:lnTo>
                      <a:pt x="23" y="81"/>
                    </a:lnTo>
                    <a:lnTo>
                      <a:pt x="34" y="81"/>
                    </a:lnTo>
                    <a:lnTo>
                      <a:pt x="34" y="69"/>
                    </a:lnTo>
                    <a:lnTo>
                      <a:pt x="46" y="69"/>
                    </a:lnTo>
                    <a:lnTo>
                      <a:pt x="46" y="58"/>
                    </a:lnTo>
                    <a:lnTo>
                      <a:pt x="57" y="58"/>
                    </a:lnTo>
                    <a:lnTo>
                      <a:pt x="57" y="69"/>
                    </a:lnTo>
                    <a:lnTo>
                      <a:pt x="57" y="81"/>
                    </a:lnTo>
                    <a:lnTo>
                      <a:pt x="69" y="93"/>
                    </a:lnTo>
                    <a:lnTo>
                      <a:pt x="69" y="104"/>
                    </a:lnTo>
                    <a:lnTo>
                      <a:pt x="80" y="104"/>
                    </a:lnTo>
                    <a:lnTo>
                      <a:pt x="80" y="116"/>
                    </a:lnTo>
                    <a:lnTo>
                      <a:pt x="92" y="116"/>
                    </a:lnTo>
                    <a:lnTo>
                      <a:pt x="92" y="104"/>
                    </a:lnTo>
                    <a:lnTo>
                      <a:pt x="103" y="104"/>
                    </a:lnTo>
                    <a:lnTo>
                      <a:pt x="103" y="93"/>
                    </a:lnTo>
                    <a:lnTo>
                      <a:pt x="92" y="81"/>
                    </a:lnTo>
                    <a:lnTo>
                      <a:pt x="80" y="69"/>
                    </a:lnTo>
                    <a:lnTo>
                      <a:pt x="80" y="58"/>
                    </a:lnTo>
                    <a:lnTo>
                      <a:pt x="92" y="58"/>
                    </a:lnTo>
                    <a:lnTo>
                      <a:pt x="92" y="69"/>
                    </a:lnTo>
                    <a:lnTo>
                      <a:pt x="103" y="69"/>
                    </a:lnTo>
                    <a:lnTo>
                      <a:pt x="103" y="81"/>
                    </a:lnTo>
                    <a:lnTo>
                      <a:pt x="115" y="58"/>
                    </a:lnTo>
                    <a:lnTo>
                      <a:pt x="115" y="46"/>
                    </a:lnTo>
                    <a:lnTo>
                      <a:pt x="103" y="35"/>
                    </a:lnTo>
                    <a:lnTo>
                      <a:pt x="103" y="12"/>
                    </a:lnTo>
                    <a:lnTo>
                      <a:pt x="92" y="0"/>
                    </a:lnTo>
                    <a:lnTo>
                      <a:pt x="80" y="0"/>
                    </a:lnTo>
                    <a:close/>
                  </a:path>
                </a:pathLst>
              </a:custGeom>
              <a:solidFill>
                <a:srgbClr val="C0C0C0"/>
              </a:solidFill>
              <a:ln w="9525">
                <a:noFill/>
                <a:round/>
                <a:headEnd/>
                <a:tailEnd/>
              </a:ln>
            </p:spPr>
            <p:txBody>
              <a:bodyPr/>
              <a:lstStyle/>
              <a:p>
                <a:pPr algn="l"/>
                <a:endParaRPr lang="en-US" sz="2000"/>
              </a:p>
            </p:txBody>
          </p:sp>
          <p:sp>
            <p:nvSpPr>
              <p:cNvPr id="898069" name="Freeform 21"/>
              <p:cNvSpPr>
                <a:spLocks/>
              </p:cNvSpPr>
              <p:nvPr/>
            </p:nvSpPr>
            <p:spPr bwMode="auto">
              <a:xfrm>
                <a:off x="2469" y="2211"/>
                <a:ext cx="35" cy="46"/>
              </a:xfrm>
              <a:custGeom>
                <a:avLst/>
                <a:gdLst>
                  <a:gd name="T0" fmla="*/ 35 w 35"/>
                  <a:gd name="T1" fmla="*/ 11 h 46"/>
                  <a:gd name="T2" fmla="*/ 23 w 35"/>
                  <a:gd name="T3" fmla="*/ 11 h 46"/>
                  <a:gd name="T4" fmla="*/ 23 w 35"/>
                  <a:gd name="T5" fmla="*/ 0 h 46"/>
                  <a:gd name="T6" fmla="*/ 12 w 35"/>
                  <a:gd name="T7" fmla="*/ 0 h 46"/>
                  <a:gd name="T8" fmla="*/ 0 w 35"/>
                  <a:gd name="T9" fmla="*/ 11 h 46"/>
                  <a:gd name="T10" fmla="*/ 12 w 35"/>
                  <a:gd name="T11" fmla="*/ 23 h 46"/>
                  <a:gd name="T12" fmla="*/ 23 w 35"/>
                  <a:gd name="T13" fmla="*/ 23 h 46"/>
                  <a:gd name="T14" fmla="*/ 23 w 35"/>
                  <a:gd name="T15" fmla="*/ 34 h 46"/>
                  <a:gd name="T16" fmla="*/ 23 w 35"/>
                  <a:gd name="T17" fmla="*/ 46 h 46"/>
                  <a:gd name="T18" fmla="*/ 35 w 35"/>
                  <a:gd name="T19" fmla="*/ 46 h 46"/>
                  <a:gd name="T20" fmla="*/ 35 w 35"/>
                  <a:gd name="T21" fmla="*/ 34 h 46"/>
                  <a:gd name="T22" fmla="*/ 35 w 35"/>
                  <a:gd name="T23" fmla="*/ 23 h 46"/>
                  <a:gd name="T24" fmla="*/ 35 w 35"/>
                  <a:gd name="T25" fmla="*/ 1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35" y="11"/>
                    </a:moveTo>
                    <a:lnTo>
                      <a:pt x="23" y="11"/>
                    </a:lnTo>
                    <a:lnTo>
                      <a:pt x="23" y="0"/>
                    </a:lnTo>
                    <a:lnTo>
                      <a:pt x="12" y="0"/>
                    </a:lnTo>
                    <a:lnTo>
                      <a:pt x="0" y="11"/>
                    </a:lnTo>
                    <a:lnTo>
                      <a:pt x="12" y="23"/>
                    </a:lnTo>
                    <a:lnTo>
                      <a:pt x="23" y="23"/>
                    </a:lnTo>
                    <a:lnTo>
                      <a:pt x="23" y="34"/>
                    </a:lnTo>
                    <a:lnTo>
                      <a:pt x="23" y="46"/>
                    </a:lnTo>
                    <a:lnTo>
                      <a:pt x="35" y="46"/>
                    </a:lnTo>
                    <a:lnTo>
                      <a:pt x="35" y="34"/>
                    </a:lnTo>
                    <a:lnTo>
                      <a:pt x="35" y="23"/>
                    </a:lnTo>
                    <a:lnTo>
                      <a:pt x="35" y="11"/>
                    </a:lnTo>
                    <a:close/>
                  </a:path>
                </a:pathLst>
              </a:custGeom>
              <a:solidFill>
                <a:srgbClr val="C0C0C0"/>
              </a:solidFill>
              <a:ln w="9525">
                <a:noFill/>
                <a:round/>
                <a:headEnd/>
                <a:tailEnd/>
              </a:ln>
            </p:spPr>
            <p:txBody>
              <a:bodyPr/>
              <a:lstStyle/>
              <a:p>
                <a:pPr algn="l"/>
                <a:endParaRPr lang="en-US" sz="2000"/>
              </a:p>
            </p:txBody>
          </p:sp>
          <p:sp>
            <p:nvSpPr>
              <p:cNvPr id="898070" name="Freeform 22"/>
              <p:cNvSpPr>
                <a:spLocks/>
              </p:cNvSpPr>
              <p:nvPr/>
            </p:nvSpPr>
            <p:spPr bwMode="auto">
              <a:xfrm>
                <a:off x="2423" y="2268"/>
                <a:ext cx="46" cy="92"/>
              </a:xfrm>
              <a:custGeom>
                <a:avLst/>
                <a:gdLst>
                  <a:gd name="T0" fmla="*/ 46 w 46"/>
                  <a:gd name="T1" fmla="*/ 0 h 92"/>
                  <a:gd name="T2" fmla="*/ 46 w 46"/>
                  <a:gd name="T3" fmla="*/ 12 h 92"/>
                  <a:gd name="T4" fmla="*/ 46 w 46"/>
                  <a:gd name="T5" fmla="*/ 23 h 92"/>
                  <a:gd name="T6" fmla="*/ 46 w 46"/>
                  <a:gd name="T7" fmla="*/ 35 h 92"/>
                  <a:gd name="T8" fmla="*/ 46 w 46"/>
                  <a:gd name="T9" fmla="*/ 46 h 92"/>
                  <a:gd name="T10" fmla="*/ 35 w 46"/>
                  <a:gd name="T11" fmla="*/ 58 h 92"/>
                  <a:gd name="T12" fmla="*/ 23 w 46"/>
                  <a:gd name="T13" fmla="*/ 69 h 92"/>
                  <a:gd name="T14" fmla="*/ 23 w 46"/>
                  <a:gd name="T15" fmla="*/ 81 h 92"/>
                  <a:gd name="T16" fmla="*/ 12 w 46"/>
                  <a:gd name="T17" fmla="*/ 81 h 92"/>
                  <a:gd name="T18" fmla="*/ 12 w 46"/>
                  <a:gd name="T19" fmla="*/ 92 h 92"/>
                  <a:gd name="T20" fmla="*/ 0 w 46"/>
                  <a:gd name="T21" fmla="*/ 92 h 92"/>
                  <a:gd name="T22" fmla="*/ 0 w 46"/>
                  <a:gd name="T23" fmla="*/ 81 h 92"/>
                  <a:gd name="T24" fmla="*/ 12 w 46"/>
                  <a:gd name="T25" fmla="*/ 69 h 92"/>
                  <a:gd name="T26" fmla="*/ 12 w 46"/>
                  <a:gd name="T27" fmla="*/ 58 h 92"/>
                  <a:gd name="T28" fmla="*/ 23 w 46"/>
                  <a:gd name="T29" fmla="*/ 35 h 92"/>
                  <a:gd name="T30" fmla="*/ 23 w 46"/>
                  <a:gd name="T31" fmla="*/ 23 h 92"/>
                  <a:gd name="T32" fmla="*/ 35 w 46"/>
                  <a:gd name="T33" fmla="*/ 12 h 92"/>
                  <a:gd name="T34" fmla="*/ 46 w 46"/>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2"/>
                  <a:gd name="T56" fmla="*/ 46 w 46"/>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2">
                    <a:moveTo>
                      <a:pt x="46" y="0"/>
                    </a:moveTo>
                    <a:lnTo>
                      <a:pt x="46" y="12"/>
                    </a:lnTo>
                    <a:lnTo>
                      <a:pt x="46" y="23"/>
                    </a:lnTo>
                    <a:lnTo>
                      <a:pt x="46" y="35"/>
                    </a:lnTo>
                    <a:lnTo>
                      <a:pt x="46" y="46"/>
                    </a:lnTo>
                    <a:lnTo>
                      <a:pt x="35" y="58"/>
                    </a:lnTo>
                    <a:lnTo>
                      <a:pt x="23" y="69"/>
                    </a:lnTo>
                    <a:lnTo>
                      <a:pt x="23" y="81"/>
                    </a:lnTo>
                    <a:lnTo>
                      <a:pt x="12" y="81"/>
                    </a:lnTo>
                    <a:lnTo>
                      <a:pt x="12" y="92"/>
                    </a:lnTo>
                    <a:lnTo>
                      <a:pt x="0" y="92"/>
                    </a:lnTo>
                    <a:lnTo>
                      <a:pt x="0" y="81"/>
                    </a:lnTo>
                    <a:lnTo>
                      <a:pt x="12" y="69"/>
                    </a:lnTo>
                    <a:lnTo>
                      <a:pt x="12" y="58"/>
                    </a:lnTo>
                    <a:lnTo>
                      <a:pt x="23" y="35"/>
                    </a:lnTo>
                    <a:lnTo>
                      <a:pt x="23" y="23"/>
                    </a:lnTo>
                    <a:lnTo>
                      <a:pt x="35" y="12"/>
                    </a:lnTo>
                    <a:lnTo>
                      <a:pt x="46" y="0"/>
                    </a:lnTo>
                    <a:close/>
                  </a:path>
                </a:pathLst>
              </a:custGeom>
              <a:solidFill>
                <a:srgbClr val="C0C0C0"/>
              </a:solidFill>
              <a:ln w="9525">
                <a:noFill/>
                <a:round/>
                <a:headEnd/>
                <a:tailEnd/>
              </a:ln>
            </p:spPr>
            <p:txBody>
              <a:bodyPr/>
              <a:lstStyle/>
              <a:p>
                <a:pPr algn="l"/>
                <a:endParaRPr lang="en-US" sz="2000"/>
              </a:p>
            </p:txBody>
          </p:sp>
          <p:sp>
            <p:nvSpPr>
              <p:cNvPr id="898071" name="Freeform 23"/>
              <p:cNvSpPr>
                <a:spLocks/>
              </p:cNvSpPr>
              <p:nvPr/>
            </p:nvSpPr>
            <p:spPr bwMode="auto">
              <a:xfrm>
                <a:off x="2195" y="2098"/>
                <a:ext cx="57" cy="57"/>
              </a:xfrm>
              <a:custGeom>
                <a:avLst/>
                <a:gdLst>
                  <a:gd name="T0" fmla="*/ 46 w 57"/>
                  <a:gd name="T1" fmla="*/ 0 h 57"/>
                  <a:gd name="T2" fmla="*/ 34 w 57"/>
                  <a:gd name="T3" fmla="*/ 0 h 57"/>
                  <a:gd name="T4" fmla="*/ 23 w 57"/>
                  <a:gd name="T5" fmla="*/ 11 h 57"/>
                  <a:gd name="T6" fmla="*/ 11 w 57"/>
                  <a:gd name="T7" fmla="*/ 11 h 57"/>
                  <a:gd name="T8" fmla="*/ 0 w 57"/>
                  <a:gd name="T9" fmla="*/ 23 h 57"/>
                  <a:gd name="T10" fmla="*/ 0 w 57"/>
                  <a:gd name="T11" fmla="*/ 34 h 57"/>
                  <a:gd name="T12" fmla="*/ 0 w 57"/>
                  <a:gd name="T13" fmla="*/ 46 h 57"/>
                  <a:gd name="T14" fmla="*/ 11 w 57"/>
                  <a:gd name="T15" fmla="*/ 46 h 57"/>
                  <a:gd name="T16" fmla="*/ 23 w 57"/>
                  <a:gd name="T17" fmla="*/ 57 h 57"/>
                  <a:gd name="T18" fmla="*/ 34 w 57"/>
                  <a:gd name="T19" fmla="*/ 46 h 57"/>
                  <a:gd name="T20" fmla="*/ 46 w 57"/>
                  <a:gd name="T21" fmla="*/ 46 h 57"/>
                  <a:gd name="T22" fmla="*/ 46 w 57"/>
                  <a:gd name="T23" fmla="*/ 34 h 57"/>
                  <a:gd name="T24" fmla="*/ 57 w 57"/>
                  <a:gd name="T25" fmla="*/ 23 h 57"/>
                  <a:gd name="T26" fmla="*/ 57 w 57"/>
                  <a:gd name="T27" fmla="*/ 11 h 57"/>
                  <a:gd name="T28" fmla="*/ 46 w 57"/>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46" y="0"/>
                    </a:moveTo>
                    <a:lnTo>
                      <a:pt x="34" y="0"/>
                    </a:lnTo>
                    <a:lnTo>
                      <a:pt x="23" y="11"/>
                    </a:lnTo>
                    <a:lnTo>
                      <a:pt x="11" y="11"/>
                    </a:lnTo>
                    <a:lnTo>
                      <a:pt x="0" y="23"/>
                    </a:lnTo>
                    <a:lnTo>
                      <a:pt x="0" y="34"/>
                    </a:lnTo>
                    <a:lnTo>
                      <a:pt x="0" y="46"/>
                    </a:lnTo>
                    <a:lnTo>
                      <a:pt x="11" y="46"/>
                    </a:lnTo>
                    <a:lnTo>
                      <a:pt x="23" y="57"/>
                    </a:lnTo>
                    <a:lnTo>
                      <a:pt x="34" y="46"/>
                    </a:lnTo>
                    <a:lnTo>
                      <a:pt x="46" y="46"/>
                    </a:lnTo>
                    <a:lnTo>
                      <a:pt x="46" y="34"/>
                    </a:lnTo>
                    <a:lnTo>
                      <a:pt x="57" y="23"/>
                    </a:lnTo>
                    <a:lnTo>
                      <a:pt x="57" y="11"/>
                    </a:lnTo>
                    <a:lnTo>
                      <a:pt x="46" y="0"/>
                    </a:lnTo>
                    <a:close/>
                  </a:path>
                </a:pathLst>
              </a:custGeom>
              <a:solidFill>
                <a:srgbClr val="C0C0C0"/>
              </a:solidFill>
              <a:ln w="9525">
                <a:noFill/>
                <a:round/>
                <a:headEnd/>
                <a:tailEnd/>
              </a:ln>
            </p:spPr>
            <p:txBody>
              <a:bodyPr/>
              <a:lstStyle/>
              <a:p>
                <a:pPr algn="l"/>
                <a:endParaRPr lang="en-US" sz="2000"/>
              </a:p>
            </p:txBody>
          </p:sp>
        </p:grpSp>
        <p:sp>
          <p:nvSpPr>
            <p:cNvPr id="898072" name="Freeform 24"/>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98073" name="Freeform 25"/>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98074" name="Freeform 26"/>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close/>
                </a:path>
              </a:pathLst>
            </a:custGeom>
            <a:solidFill>
              <a:srgbClr val="C0C0C0"/>
            </a:solidFill>
            <a:ln w="9525">
              <a:noFill/>
              <a:round/>
              <a:headEnd/>
              <a:tailEnd/>
            </a:ln>
          </p:spPr>
          <p:txBody>
            <a:bodyPr/>
            <a:lstStyle/>
            <a:p>
              <a:pPr algn="l"/>
              <a:endParaRPr lang="en-US" sz="2000"/>
            </a:p>
          </p:txBody>
        </p:sp>
        <p:sp>
          <p:nvSpPr>
            <p:cNvPr id="898075" name="Freeform 27"/>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path>
              </a:pathLst>
            </a:custGeom>
            <a:solidFill>
              <a:srgbClr val="C0C0C0"/>
            </a:solidFill>
            <a:ln w="0">
              <a:solidFill>
                <a:srgbClr val="25221E"/>
              </a:solidFill>
              <a:round/>
              <a:headEnd/>
              <a:tailEnd/>
            </a:ln>
          </p:spPr>
          <p:txBody>
            <a:bodyPr/>
            <a:lstStyle/>
            <a:p>
              <a:pPr algn="l"/>
              <a:endParaRPr lang="en-US" sz="2000"/>
            </a:p>
          </p:txBody>
        </p:sp>
        <p:sp>
          <p:nvSpPr>
            <p:cNvPr id="898076" name="Freeform 28"/>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close/>
                </a:path>
              </a:pathLst>
            </a:custGeom>
            <a:solidFill>
              <a:srgbClr val="C0C0C0"/>
            </a:solidFill>
            <a:ln w="9525">
              <a:noFill/>
              <a:round/>
              <a:headEnd/>
              <a:tailEnd/>
            </a:ln>
          </p:spPr>
          <p:txBody>
            <a:bodyPr/>
            <a:lstStyle/>
            <a:p>
              <a:pPr algn="l"/>
              <a:endParaRPr lang="en-US" sz="2000"/>
            </a:p>
          </p:txBody>
        </p:sp>
        <p:sp>
          <p:nvSpPr>
            <p:cNvPr id="898077" name="Freeform 29"/>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path>
              </a:pathLst>
            </a:custGeom>
            <a:solidFill>
              <a:srgbClr val="C0C0C0"/>
            </a:solidFill>
            <a:ln w="0">
              <a:solidFill>
                <a:srgbClr val="25221E"/>
              </a:solidFill>
              <a:round/>
              <a:headEnd/>
              <a:tailEnd/>
            </a:ln>
          </p:spPr>
          <p:txBody>
            <a:bodyPr/>
            <a:lstStyle/>
            <a:p>
              <a:pPr algn="l"/>
              <a:endParaRPr lang="en-US" sz="2000"/>
            </a:p>
          </p:txBody>
        </p:sp>
        <p:sp>
          <p:nvSpPr>
            <p:cNvPr id="898078" name="Line 30"/>
            <p:cNvSpPr>
              <a:spLocks noChangeShapeType="1"/>
            </p:cNvSpPr>
            <p:nvPr/>
          </p:nvSpPr>
          <p:spPr bwMode="auto">
            <a:xfrm>
              <a:off x="2856" y="2719"/>
              <a:ext cx="1" cy="1"/>
            </a:xfrm>
            <a:prstGeom prst="line">
              <a:avLst/>
            </a:prstGeom>
            <a:noFill/>
            <a:ln w="0">
              <a:solidFill>
                <a:srgbClr val="25221E"/>
              </a:solidFill>
              <a:round/>
              <a:headEnd/>
              <a:tailEnd/>
            </a:ln>
          </p:spPr>
          <p:txBody>
            <a:bodyPr/>
            <a:lstStyle/>
            <a:p>
              <a:endParaRPr lang="en-US"/>
            </a:p>
          </p:txBody>
        </p:sp>
        <p:sp>
          <p:nvSpPr>
            <p:cNvPr id="898079" name="Freeform 31"/>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close/>
                </a:path>
              </a:pathLst>
            </a:custGeom>
            <a:solidFill>
              <a:srgbClr val="C0C0C0"/>
            </a:solidFill>
            <a:ln w="9525">
              <a:noFill/>
              <a:round/>
              <a:headEnd/>
              <a:tailEnd/>
            </a:ln>
          </p:spPr>
          <p:txBody>
            <a:bodyPr/>
            <a:lstStyle/>
            <a:p>
              <a:pPr algn="l"/>
              <a:endParaRPr lang="en-US" sz="2000"/>
            </a:p>
          </p:txBody>
        </p:sp>
        <p:sp>
          <p:nvSpPr>
            <p:cNvPr id="898080" name="Freeform 32"/>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path>
              </a:pathLst>
            </a:custGeom>
            <a:solidFill>
              <a:srgbClr val="C0C0C0"/>
            </a:solidFill>
            <a:ln w="0">
              <a:solidFill>
                <a:srgbClr val="25221E"/>
              </a:solidFill>
              <a:round/>
              <a:headEnd/>
              <a:tailEnd/>
            </a:ln>
          </p:spPr>
          <p:txBody>
            <a:bodyPr/>
            <a:lstStyle/>
            <a:p>
              <a:pPr algn="l"/>
              <a:endParaRPr lang="en-US" sz="2000"/>
            </a:p>
          </p:txBody>
        </p:sp>
        <p:sp>
          <p:nvSpPr>
            <p:cNvPr id="898081" name="Freeform 33"/>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close/>
                </a:path>
              </a:pathLst>
            </a:custGeom>
            <a:solidFill>
              <a:srgbClr val="C0C0C0"/>
            </a:solidFill>
            <a:ln w="9525">
              <a:noFill/>
              <a:round/>
              <a:headEnd/>
              <a:tailEnd/>
            </a:ln>
          </p:spPr>
          <p:txBody>
            <a:bodyPr/>
            <a:lstStyle/>
            <a:p>
              <a:pPr algn="l"/>
              <a:endParaRPr lang="en-US" sz="2000"/>
            </a:p>
          </p:txBody>
        </p:sp>
        <p:sp>
          <p:nvSpPr>
            <p:cNvPr id="898082" name="Freeform 34"/>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path>
              </a:pathLst>
            </a:custGeom>
            <a:solidFill>
              <a:srgbClr val="C0C0C0"/>
            </a:solidFill>
            <a:ln w="0">
              <a:solidFill>
                <a:srgbClr val="25221E"/>
              </a:solidFill>
              <a:round/>
              <a:headEnd/>
              <a:tailEnd/>
            </a:ln>
          </p:spPr>
          <p:txBody>
            <a:bodyPr/>
            <a:lstStyle/>
            <a:p>
              <a:pPr algn="l"/>
              <a:endParaRPr lang="en-US" sz="2000"/>
            </a:p>
          </p:txBody>
        </p:sp>
        <p:sp>
          <p:nvSpPr>
            <p:cNvPr id="898083" name="Freeform 35"/>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98084" name="Freeform 36"/>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98085" name="Freeform 37"/>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98086" name="Freeform 38"/>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C0C0C0"/>
            </a:solidFill>
            <a:ln w="9525">
              <a:noFill/>
              <a:round/>
              <a:headEnd/>
              <a:tailEnd/>
            </a:ln>
          </p:spPr>
          <p:txBody>
            <a:bodyPr/>
            <a:lstStyle/>
            <a:p>
              <a:pPr algn="l"/>
              <a:endParaRPr lang="en-US" sz="2000"/>
            </a:p>
          </p:txBody>
        </p:sp>
        <p:sp>
          <p:nvSpPr>
            <p:cNvPr id="898087" name="Freeform 39"/>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solidFill>
              <a:srgbClr val="C0C0C0"/>
            </a:solidFill>
            <a:ln w="0">
              <a:solidFill>
                <a:srgbClr val="25221E"/>
              </a:solidFill>
              <a:round/>
              <a:headEnd/>
              <a:tailEnd/>
            </a:ln>
          </p:spPr>
          <p:txBody>
            <a:bodyPr/>
            <a:lstStyle/>
            <a:p>
              <a:pPr algn="l"/>
              <a:endParaRPr lang="en-US" sz="2000"/>
            </a:p>
          </p:txBody>
        </p:sp>
      </p:grpSp>
      <p:sp>
        <p:nvSpPr>
          <p:cNvPr id="898088" name="AutoShape 40"/>
          <p:cNvSpPr>
            <a:spLocks noChangeArrowheads="1"/>
          </p:cNvSpPr>
          <p:nvPr/>
        </p:nvSpPr>
        <p:spPr bwMode="auto">
          <a:xfrm rot="5400000">
            <a:off x="5938837" y="3860801"/>
            <a:ext cx="2378075" cy="2089150"/>
          </a:xfrm>
          <a:prstGeom prst="triangle">
            <a:avLst>
              <a:gd name="adj" fmla="val 47593"/>
            </a:avLst>
          </a:prstGeom>
          <a:solidFill>
            <a:schemeClr val="bg1"/>
          </a:solidFill>
          <a:ln w="9525">
            <a:solidFill>
              <a:schemeClr val="tx2"/>
            </a:solidFill>
            <a:miter lim="800000"/>
            <a:headEnd/>
            <a:tailEnd/>
          </a:ln>
          <a:effectLst/>
        </p:spPr>
        <p:txBody>
          <a:bodyPr wrap="none" anchor="ctr"/>
          <a:lstStyle/>
          <a:p>
            <a:endParaRPr lang="en-US"/>
          </a:p>
        </p:txBody>
      </p:sp>
      <p:sp>
        <p:nvSpPr>
          <p:cNvPr id="898089" name="AutoShape 71"/>
          <p:cNvSpPr>
            <a:spLocks noChangeArrowheads="1"/>
          </p:cNvSpPr>
          <p:nvPr/>
        </p:nvSpPr>
        <p:spPr bwMode="auto">
          <a:xfrm>
            <a:off x="65151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090" name="AutoShape 42"/>
          <p:cNvSpPr>
            <a:spLocks noChangeArrowheads="1"/>
          </p:cNvSpPr>
          <p:nvPr/>
        </p:nvSpPr>
        <p:spPr bwMode="auto">
          <a:xfrm rot="5400000">
            <a:off x="5580062" y="1412876"/>
            <a:ext cx="2449513" cy="1439862"/>
          </a:xfrm>
          <a:prstGeom prst="triangle">
            <a:avLst>
              <a:gd name="adj" fmla="val 70185"/>
            </a:avLst>
          </a:prstGeom>
          <a:solidFill>
            <a:schemeClr val="bg1"/>
          </a:solidFill>
          <a:ln w="9525">
            <a:solidFill>
              <a:schemeClr val="accent1"/>
            </a:solidFill>
            <a:miter lim="800000"/>
            <a:headEnd/>
            <a:tailEnd/>
          </a:ln>
          <a:effectLst/>
        </p:spPr>
        <p:txBody>
          <a:bodyPr wrap="none" anchor="ctr"/>
          <a:lstStyle/>
          <a:p>
            <a:endParaRPr lang="en-US"/>
          </a:p>
        </p:txBody>
      </p:sp>
      <p:sp>
        <p:nvSpPr>
          <p:cNvPr id="898091"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828E7264-915F-475D-8AEE-56C3E0976A62}" type="slidenum">
              <a:rPr lang="en-US" sz="800">
                <a:solidFill>
                  <a:schemeClr val="bg1"/>
                </a:solidFill>
              </a:rPr>
              <a:pPr/>
              <a:t>31</a:t>
            </a:fld>
            <a:endParaRPr lang="en-US" sz="800">
              <a:solidFill>
                <a:schemeClr val="bg1"/>
              </a:solidFill>
            </a:endParaRPr>
          </a:p>
        </p:txBody>
      </p:sp>
      <p:sp>
        <p:nvSpPr>
          <p:cNvPr id="898092" name="Text Box 4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l" eaLnBrk="1" hangingPunct="1"/>
            <a:endParaRPr lang="en-US" sz="1800"/>
          </a:p>
        </p:txBody>
      </p:sp>
      <p:sp>
        <p:nvSpPr>
          <p:cNvPr id="898093" name="Rectangle 45"/>
          <p:cNvSpPr>
            <a:spLocks noGrp="1" noChangeArrowheads="1"/>
          </p:cNvSpPr>
          <p:nvPr>
            <p:ph type="title"/>
          </p:nvPr>
        </p:nvSpPr>
        <p:spPr/>
        <p:txBody>
          <a:bodyPr/>
          <a:lstStyle/>
          <a:p>
            <a:r>
              <a:rPr lang="en-US" sz="2000"/>
              <a:t>Manufacturing 2.0: SOA Convergence…or New Battlegrounds?</a:t>
            </a:r>
          </a:p>
        </p:txBody>
      </p:sp>
      <p:sp>
        <p:nvSpPr>
          <p:cNvPr id="898094" name="Line 46"/>
          <p:cNvSpPr>
            <a:spLocks noChangeShapeType="1"/>
          </p:cNvSpPr>
          <p:nvPr/>
        </p:nvSpPr>
        <p:spPr bwMode="auto">
          <a:xfrm>
            <a:off x="323850" y="3500438"/>
            <a:ext cx="8496300" cy="0"/>
          </a:xfrm>
          <a:prstGeom prst="line">
            <a:avLst/>
          </a:prstGeom>
          <a:noFill/>
          <a:ln w="28575">
            <a:solidFill>
              <a:schemeClr val="folHlink"/>
            </a:solidFill>
            <a:prstDash val="dash"/>
            <a:round/>
            <a:headEnd/>
            <a:tailEnd/>
          </a:ln>
          <a:effectLst>
            <a:prstShdw prst="shdw12">
              <a:schemeClr val="bg2">
                <a:alpha val="50000"/>
              </a:schemeClr>
            </a:prstShdw>
          </a:effectLst>
        </p:spPr>
        <p:txBody>
          <a:bodyPr/>
          <a:lstStyle/>
          <a:p>
            <a:endParaRPr lang="en-US"/>
          </a:p>
        </p:txBody>
      </p:sp>
      <p:sp>
        <p:nvSpPr>
          <p:cNvPr id="898095" name="Rectangle 47"/>
          <p:cNvSpPr>
            <a:spLocks noChangeArrowheads="1"/>
          </p:cNvSpPr>
          <p:nvPr/>
        </p:nvSpPr>
        <p:spPr bwMode="auto">
          <a:xfrm>
            <a:off x="7596188" y="3213100"/>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rgbClr val="CC6600"/>
                </a:solidFill>
              </a:rPr>
              <a:t>Enterprise</a:t>
            </a:r>
          </a:p>
        </p:txBody>
      </p:sp>
      <p:sp>
        <p:nvSpPr>
          <p:cNvPr id="898096" name="Rectangle 48"/>
          <p:cNvSpPr>
            <a:spLocks noChangeArrowheads="1"/>
          </p:cNvSpPr>
          <p:nvPr/>
        </p:nvSpPr>
        <p:spPr bwMode="auto">
          <a:xfrm>
            <a:off x="7596188" y="3573463"/>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chemeClr val="tx2"/>
                </a:solidFill>
              </a:rPr>
              <a:t>Plant</a:t>
            </a:r>
          </a:p>
        </p:txBody>
      </p:sp>
      <p:sp>
        <p:nvSpPr>
          <p:cNvPr id="898097" name="AutoShape 13"/>
          <p:cNvSpPr>
            <a:spLocks noChangeArrowheads="1"/>
          </p:cNvSpPr>
          <p:nvPr/>
        </p:nvSpPr>
        <p:spPr bwMode="auto">
          <a:xfrm>
            <a:off x="7281863" y="255428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8098" name="AutoShape 71"/>
          <p:cNvSpPr>
            <a:spLocks noChangeArrowheads="1"/>
          </p:cNvSpPr>
          <p:nvPr/>
        </p:nvSpPr>
        <p:spPr bwMode="auto">
          <a:xfrm>
            <a:off x="6731000" y="33099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099" name="AutoShape 71"/>
          <p:cNvSpPr>
            <a:spLocks noChangeArrowheads="1"/>
          </p:cNvSpPr>
          <p:nvPr/>
        </p:nvSpPr>
        <p:spPr bwMode="auto">
          <a:xfrm>
            <a:off x="7739063" y="42449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0" name="AutoShape 71"/>
          <p:cNvSpPr>
            <a:spLocks noChangeArrowheads="1"/>
          </p:cNvSpPr>
          <p:nvPr/>
        </p:nvSpPr>
        <p:spPr bwMode="auto">
          <a:xfrm>
            <a:off x="8099425" y="479742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1" name="AutoShape 71"/>
          <p:cNvSpPr>
            <a:spLocks noChangeArrowheads="1"/>
          </p:cNvSpPr>
          <p:nvPr/>
        </p:nvSpPr>
        <p:spPr bwMode="auto">
          <a:xfrm>
            <a:off x="1476375" y="50371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2" name="AutoShape 71"/>
          <p:cNvSpPr>
            <a:spLocks noChangeArrowheads="1"/>
          </p:cNvSpPr>
          <p:nvPr/>
        </p:nvSpPr>
        <p:spPr bwMode="auto">
          <a:xfrm>
            <a:off x="1692275" y="4605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3" name="AutoShape 71"/>
          <p:cNvSpPr>
            <a:spLocks noChangeArrowheads="1"/>
          </p:cNvSpPr>
          <p:nvPr/>
        </p:nvSpPr>
        <p:spPr bwMode="auto">
          <a:xfrm>
            <a:off x="1547813" y="305752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4" name="AutoShape 71"/>
          <p:cNvSpPr>
            <a:spLocks noChangeArrowheads="1"/>
          </p:cNvSpPr>
          <p:nvPr/>
        </p:nvSpPr>
        <p:spPr bwMode="auto">
          <a:xfrm>
            <a:off x="900113" y="3068638"/>
            <a:ext cx="144462"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5" name="AutoShape 71"/>
          <p:cNvSpPr>
            <a:spLocks noChangeArrowheads="1"/>
          </p:cNvSpPr>
          <p:nvPr/>
        </p:nvSpPr>
        <p:spPr bwMode="auto">
          <a:xfrm>
            <a:off x="1258888" y="26606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6" name="AutoShape 71"/>
          <p:cNvSpPr>
            <a:spLocks noChangeArrowheads="1"/>
          </p:cNvSpPr>
          <p:nvPr/>
        </p:nvSpPr>
        <p:spPr bwMode="auto">
          <a:xfrm>
            <a:off x="1692275" y="2192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7" name="AutoShape 71"/>
          <p:cNvSpPr>
            <a:spLocks noChangeArrowheads="1"/>
          </p:cNvSpPr>
          <p:nvPr/>
        </p:nvSpPr>
        <p:spPr bwMode="auto">
          <a:xfrm>
            <a:off x="2843213" y="35972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8" name="AutoShape 71"/>
          <p:cNvSpPr>
            <a:spLocks noChangeArrowheads="1"/>
          </p:cNvSpPr>
          <p:nvPr/>
        </p:nvSpPr>
        <p:spPr bwMode="auto">
          <a:xfrm>
            <a:off x="45720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09" name="AutoShape 71"/>
          <p:cNvSpPr>
            <a:spLocks noChangeArrowheads="1"/>
          </p:cNvSpPr>
          <p:nvPr/>
        </p:nvSpPr>
        <p:spPr bwMode="auto">
          <a:xfrm>
            <a:off x="2843213" y="24447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10" name="AutoShape 71"/>
          <p:cNvSpPr>
            <a:spLocks noChangeArrowheads="1"/>
          </p:cNvSpPr>
          <p:nvPr/>
        </p:nvSpPr>
        <p:spPr bwMode="auto">
          <a:xfrm>
            <a:off x="3130550" y="2876550"/>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11" name="AutoShape 71"/>
          <p:cNvSpPr>
            <a:spLocks noChangeArrowheads="1"/>
          </p:cNvSpPr>
          <p:nvPr/>
        </p:nvSpPr>
        <p:spPr bwMode="auto">
          <a:xfrm>
            <a:off x="3922713" y="28765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12" name="AutoShape 13"/>
          <p:cNvSpPr>
            <a:spLocks noChangeArrowheads="1"/>
          </p:cNvSpPr>
          <p:nvPr/>
        </p:nvSpPr>
        <p:spPr bwMode="auto">
          <a:xfrm>
            <a:off x="2457450" y="2843213"/>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8113" name="AutoShape 5"/>
          <p:cNvSpPr>
            <a:spLocks noChangeArrowheads="1"/>
          </p:cNvSpPr>
          <p:nvPr/>
        </p:nvSpPr>
        <p:spPr bwMode="auto">
          <a:xfrm>
            <a:off x="2571750" y="1682750"/>
            <a:ext cx="979488"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98114" name="AutoShape 13"/>
          <p:cNvSpPr>
            <a:spLocks noChangeArrowheads="1"/>
          </p:cNvSpPr>
          <p:nvPr/>
        </p:nvSpPr>
        <p:spPr bwMode="auto">
          <a:xfrm>
            <a:off x="2173288" y="908050"/>
            <a:ext cx="4198937" cy="2451100"/>
          </a:xfrm>
          <a:prstGeom prst="roundRect">
            <a:avLst>
              <a:gd name="adj" fmla="val 16667"/>
            </a:avLst>
          </a:prstGeom>
          <a:solidFill>
            <a:schemeClr val="bg1"/>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8115" name="AutoShape 14"/>
          <p:cNvSpPr>
            <a:spLocks noChangeArrowheads="1"/>
          </p:cNvSpPr>
          <p:nvPr/>
        </p:nvSpPr>
        <p:spPr bwMode="auto">
          <a:xfrm>
            <a:off x="2544763" y="1651000"/>
            <a:ext cx="3306762" cy="668338"/>
          </a:xfrm>
          <a:prstGeom prst="roundRect">
            <a:avLst>
              <a:gd name="adj" fmla="val 16667"/>
            </a:avLst>
          </a:prstGeom>
          <a:noFill/>
          <a:ln w="9525">
            <a:solidFill>
              <a:srgbClr val="CC6600"/>
            </a:solidFill>
            <a:round/>
            <a:headEnd/>
            <a:tailEnd/>
          </a:ln>
        </p:spPr>
        <p:txBody>
          <a:bodyPr wrap="none" anchor="b" anchorCtr="1"/>
          <a:lstStyle/>
          <a:p>
            <a:pPr algn="ctr"/>
            <a:endParaRPr lang="en-US" sz="1000">
              <a:solidFill>
                <a:schemeClr val="tx2"/>
              </a:solidFill>
            </a:endParaRPr>
          </a:p>
        </p:txBody>
      </p:sp>
      <p:sp>
        <p:nvSpPr>
          <p:cNvPr id="898116" name="AutoShape 15"/>
          <p:cNvSpPr>
            <a:spLocks noChangeArrowheads="1"/>
          </p:cNvSpPr>
          <p:nvPr/>
        </p:nvSpPr>
        <p:spPr bwMode="auto">
          <a:xfrm>
            <a:off x="2544763" y="2406650"/>
            <a:ext cx="3270250" cy="260350"/>
          </a:xfrm>
          <a:prstGeom prst="roundRect">
            <a:avLst>
              <a:gd name="adj" fmla="val 16667"/>
            </a:avLst>
          </a:prstGeom>
          <a:noFill/>
          <a:ln w="9525">
            <a:solidFill>
              <a:srgbClr val="CC6600"/>
            </a:solidFill>
            <a:round/>
            <a:headEnd/>
            <a:tailEnd/>
          </a:ln>
        </p:spPr>
        <p:txBody>
          <a:bodyPr wrap="none" anchor="ctr"/>
          <a:lstStyle/>
          <a:p>
            <a:pPr algn="ctr"/>
            <a:endParaRPr lang="en-US" sz="1800">
              <a:solidFill>
                <a:schemeClr val="tx2"/>
              </a:solidFill>
            </a:endParaRPr>
          </a:p>
        </p:txBody>
      </p:sp>
      <p:sp>
        <p:nvSpPr>
          <p:cNvPr id="898117" name="AutoShape 22"/>
          <p:cNvSpPr>
            <a:spLocks noChangeArrowheads="1"/>
          </p:cNvSpPr>
          <p:nvPr/>
        </p:nvSpPr>
        <p:spPr bwMode="auto">
          <a:xfrm>
            <a:off x="2551113" y="1316038"/>
            <a:ext cx="3270250" cy="260350"/>
          </a:xfrm>
          <a:prstGeom prst="roundRect">
            <a:avLst>
              <a:gd name="adj" fmla="val 16667"/>
            </a:avLst>
          </a:prstGeom>
          <a:solidFill>
            <a:schemeClr val="bg1"/>
          </a:solidFill>
          <a:ln w="9525">
            <a:solidFill>
              <a:srgbClr val="CC6600"/>
            </a:solidFill>
            <a:round/>
            <a:headEnd/>
            <a:tailEnd/>
          </a:ln>
        </p:spPr>
        <p:txBody>
          <a:bodyPr wrap="none" anchorCtr="1"/>
          <a:lstStyle/>
          <a:p>
            <a:pPr algn="ctr"/>
            <a:endParaRPr lang="en-US" sz="1000">
              <a:solidFill>
                <a:schemeClr val="accent2"/>
              </a:solidFill>
            </a:endParaRPr>
          </a:p>
        </p:txBody>
      </p:sp>
      <p:sp>
        <p:nvSpPr>
          <p:cNvPr id="898118" name="AutoShape 23"/>
          <p:cNvSpPr>
            <a:spLocks noChangeArrowheads="1"/>
          </p:cNvSpPr>
          <p:nvPr/>
        </p:nvSpPr>
        <p:spPr bwMode="auto">
          <a:xfrm>
            <a:off x="4651375" y="1339850"/>
            <a:ext cx="4730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8119" name="AutoShape 24"/>
          <p:cNvSpPr>
            <a:spLocks noChangeArrowheads="1"/>
          </p:cNvSpPr>
          <p:nvPr/>
        </p:nvSpPr>
        <p:spPr bwMode="auto">
          <a:xfrm>
            <a:off x="3238500" y="1338263"/>
            <a:ext cx="420688"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8120" name="AutoShape 25"/>
          <p:cNvSpPr>
            <a:spLocks noChangeArrowheads="1"/>
          </p:cNvSpPr>
          <p:nvPr/>
        </p:nvSpPr>
        <p:spPr bwMode="auto">
          <a:xfrm>
            <a:off x="2700338" y="1335088"/>
            <a:ext cx="431800"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8121" name="AutoShape 26"/>
          <p:cNvSpPr>
            <a:spLocks noChangeArrowheads="1"/>
          </p:cNvSpPr>
          <p:nvPr/>
        </p:nvSpPr>
        <p:spPr bwMode="auto">
          <a:xfrm>
            <a:off x="5229225" y="1335088"/>
            <a:ext cx="4222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8122" name="AutoShape 27"/>
          <p:cNvSpPr>
            <a:spLocks noChangeArrowheads="1"/>
          </p:cNvSpPr>
          <p:nvPr/>
        </p:nvSpPr>
        <p:spPr bwMode="auto">
          <a:xfrm>
            <a:off x="2560638" y="944563"/>
            <a:ext cx="3254375" cy="334962"/>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tx2"/>
              </a:solidFill>
            </a:endParaRPr>
          </a:p>
        </p:txBody>
      </p:sp>
      <p:sp>
        <p:nvSpPr>
          <p:cNvPr id="898123" name="AutoShape 28"/>
          <p:cNvSpPr>
            <a:spLocks noChangeArrowheads="1"/>
          </p:cNvSpPr>
          <p:nvPr/>
        </p:nvSpPr>
        <p:spPr bwMode="auto">
          <a:xfrm>
            <a:off x="2284413" y="1057275"/>
            <a:ext cx="185737" cy="1744663"/>
          </a:xfrm>
          <a:prstGeom prst="roundRect">
            <a:avLst>
              <a:gd name="adj" fmla="val 16667"/>
            </a:avLst>
          </a:prstGeom>
          <a:noFill/>
          <a:ln w="9525">
            <a:solidFill>
              <a:srgbClr val="CC6600"/>
            </a:solidFill>
            <a:round/>
            <a:headEnd/>
            <a:tailEnd/>
          </a:ln>
        </p:spPr>
        <p:txBody>
          <a:bodyPr vert="eaVert" wrap="none" anchor="ctr"/>
          <a:lstStyle/>
          <a:p>
            <a:pPr algn="ctr"/>
            <a:endParaRPr lang="en-US" sz="1800">
              <a:solidFill>
                <a:schemeClr val="bg1"/>
              </a:solidFill>
            </a:endParaRPr>
          </a:p>
        </p:txBody>
      </p:sp>
      <p:sp>
        <p:nvSpPr>
          <p:cNvPr id="898124" name="Line 29"/>
          <p:cNvSpPr>
            <a:spLocks noChangeShapeType="1"/>
          </p:cNvSpPr>
          <p:nvPr/>
        </p:nvSpPr>
        <p:spPr bwMode="auto">
          <a:xfrm flipH="1">
            <a:off x="5815013" y="2505075"/>
            <a:ext cx="111125" cy="1588"/>
          </a:xfrm>
          <a:prstGeom prst="line">
            <a:avLst/>
          </a:prstGeom>
          <a:noFill/>
          <a:ln w="38100">
            <a:solidFill>
              <a:srgbClr val="CC6600"/>
            </a:solidFill>
            <a:round/>
            <a:headEnd/>
            <a:tailEnd/>
          </a:ln>
        </p:spPr>
        <p:txBody>
          <a:bodyPr/>
          <a:lstStyle/>
          <a:p>
            <a:endParaRPr lang="en-US"/>
          </a:p>
        </p:txBody>
      </p:sp>
      <p:sp>
        <p:nvSpPr>
          <p:cNvPr id="898125" name="Line 30"/>
          <p:cNvSpPr>
            <a:spLocks noChangeShapeType="1"/>
          </p:cNvSpPr>
          <p:nvPr/>
        </p:nvSpPr>
        <p:spPr bwMode="auto">
          <a:xfrm flipH="1">
            <a:off x="5449888" y="2319338"/>
            <a:ext cx="0" cy="149225"/>
          </a:xfrm>
          <a:prstGeom prst="line">
            <a:avLst/>
          </a:prstGeom>
          <a:noFill/>
          <a:ln w="38100">
            <a:solidFill>
              <a:srgbClr val="CC6600"/>
            </a:solidFill>
            <a:round/>
            <a:headEnd/>
            <a:tailEnd/>
          </a:ln>
        </p:spPr>
        <p:txBody>
          <a:bodyPr/>
          <a:lstStyle/>
          <a:p>
            <a:endParaRPr lang="en-US"/>
          </a:p>
        </p:txBody>
      </p:sp>
      <p:sp>
        <p:nvSpPr>
          <p:cNvPr id="898126" name="Line 31"/>
          <p:cNvSpPr>
            <a:spLocks noChangeShapeType="1"/>
          </p:cNvSpPr>
          <p:nvPr/>
        </p:nvSpPr>
        <p:spPr bwMode="auto">
          <a:xfrm flipH="1">
            <a:off x="4587875" y="2319338"/>
            <a:ext cx="0" cy="149225"/>
          </a:xfrm>
          <a:prstGeom prst="line">
            <a:avLst/>
          </a:prstGeom>
          <a:noFill/>
          <a:ln w="38100">
            <a:solidFill>
              <a:srgbClr val="CC6600"/>
            </a:solidFill>
            <a:round/>
            <a:headEnd/>
            <a:tailEnd/>
          </a:ln>
        </p:spPr>
        <p:txBody>
          <a:bodyPr/>
          <a:lstStyle/>
          <a:p>
            <a:endParaRPr lang="en-US"/>
          </a:p>
        </p:txBody>
      </p:sp>
      <p:sp>
        <p:nvSpPr>
          <p:cNvPr id="898127" name="Line 32"/>
          <p:cNvSpPr>
            <a:spLocks noChangeShapeType="1"/>
          </p:cNvSpPr>
          <p:nvPr/>
        </p:nvSpPr>
        <p:spPr bwMode="auto">
          <a:xfrm flipH="1">
            <a:off x="3748088" y="2319338"/>
            <a:ext cx="0" cy="149225"/>
          </a:xfrm>
          <a:prstGeom prst="line">
            <a:avLst/>
          </a:prstGeom>
          <a:noFill/>
          <a:ln w="38100">
            <a:solidFill>
              <a:srgbClr val="CC6600"/>
            </a:solidFill>
            <a:round/>
            <a:headEnd/>
            <a:tailEnd/>
          </a:ln>
        </p:spPr>
        <p:txBody>
          <a:bodyPr/>
          <a:lstStyle/>
          <a:p>
            <a:endParaRPr lang="en-US"/>
          </a:p>
        </p:txBody>
      </p:sp>
      <p:sp>
        <p:nvSpPr>
          <p:cNvPr id="898128" name="Line 33"/>
          <p:cNvSpPr>
            <a:spLocks noChangeShapeType="1"/>
          </p:cNvSpPr>
          <p:nvPr/>
        </p:nvSpPr>
        <p:spPr bwMode="auto">
          <a:xfrm flipH="1">
            <a:off x="2916238" y="2309813"/>
            <a:ext cx="0" cy="149225"/>
          </a:xfrm>
          <a:prstGeom prst="line">
            <a:avLst/>
          </a:prstGeom>
          <a:noFill/>
          <a:ln w="38100">
            <a:solidFill>
              <a:srgbClr val="CC6600"/>
            </a:solidFill>
            <a:round/>
            <a:headEnd/>
            <a:tailEnd/>
          </a:ln>
        </p:spPr>
        <p:txBody>
          <a:bodyPr/>
          <a:lstStyle/>
          <a:p>
            <a:endParaRPr lang="en-US"/>
          </a:p>
        </p:txBody>
      </p:sp>
      <p:sp>
        <p:nvSpPr>
          <p:cNvPr id="898129" name="Line 35"/>
          <p:cNvSpPr>
            <a:spLocks noChangeShapeType="1"/>
          </p:cNvSpPr>
          <p:nvPr/>
        </p:nvSpPr>
        <p:spPr bwMode="auto">
          <a:xfrm flipH="1">
            <a:off x="4462463" y="2628900"/>
            <a:ext cx="0" cy="149225"/>
          </a:xfrm>
          <a:prstGeom prst="line">
            <a:avLst/>
          </a:prstGeom>
          <a:noFill/>
          <a:ln w="38100">
            <a:solidFill>
              <a:srgbClr val="CC6600"/>
            </a:solidFill>
            <a:round/>
            <a:headEnd/>
            <a:tailEnd/>
          </a:ln>
        </p:spPr>
        <p:txBody>
          <a:bodyPr/>
          <a:lstStyle/>
          <a:p>
            <a:endParaRPr lang="en-US"/>
          </a:p>
        </p:txBody>
      </p:sp>
      <p:sp>
        <p:nvSpPr>
          <p:cNvPr id="898130" name="Line 36"/>
          <p:cNvSpPr>
            <a:spLocks noChangeShapeType="1"/>
          </p:cNvSpPr>
          <p:nvPr/>
        </p:nvSpPr>
        <p:spPr bwMode="auto">
          <a:xfrm flipH="1">
            <a:off x="5605463" y="2628900"/>
            <a:ext cx="0" cy="149225"/>
          </a:xfrm>
          <a:prstGeom prst="line">
            <a:avLst/>
          </a:prstGeom>
          <a:noFill/>
          <a:ln w="38100">
            <a:solidFill>
              <a:srgbClr val="CC6600"/>
            </a:solidFill>
            <a:round/>
            <a:headEnd/>
            <a:tailEnd/>
          </a:ln>
        </p:spPr>
        <p:txBody>
          <a:bodyPr/>
          <a:lstStyle/>
          <a:p>
            <a:endParaRPr lang="en-US"/>
          </a:p>
        </p:txBody>
      </p:sp>
      <p:sp>
        <p:nvSpPr>
          <p:cNvPr id="898131" name="Line 37"/>
          <p:cNvSpPr>
            <a:spLocks noChangeShapeType="1"/>
          </p:cNvSpPr>
          <p:nvPr/>
        </p:nvSpPr>
        <p:spPr bwMode="auto">
          <a:xfrm flipH="1">
            <a:off x="5053013" y="2628900"/>
            <a:ext cx="0" cy="149225"/>
          </a:xfrm>
          <a:prstGeom prst="line">
            <a:avLst/>
          </a:prstGeom>
          <a:noFill/>
          <a:ln w="38100">
            <a:solidFill>
              <a:srgbClr val="CC6600"/>
            </a:solidFill>
            <a:round/>
            <a:headEnd/>
            <a:tailEnd/>
          </a:ln>
        </p:spPr>
        <p:txBody>
          <a:bodyPr/>
          <a:lstStyle/>
          <a:p>
            <a:endParaRPr lang="en-US"/>
          </a:p>
        </p:txBody>
      </p:sp>
      <p:sp>
        <p:nvSpPr>
          <p:cNvPr id="898132" name="Line 38"/>
          <p:cNvSpPr>
            <a:spLocks noChangeShapeType="1"/>
          </p:cNvSpPr>
          <p:nvPr/>
        </p:nvSpPr>
        <p:spPr bwMode="auto">
          <a:xfrm flipH="1">
            <a:off x="2754313" y="2628900"/>
            <a:ext cx="0" cy="149225"/>
          </a:xfrm>
          <a:prstGeom prst="line">
            <a:avLst/>
          </a:prstGeom>
          <a:noFill/>
          <a:ln w="38100">
            <a:solidFill>
              <a:srgbClr val="CC6600"/>
            </a:solidFill>
            <a:round/>
            <a:headEnd/>
            <a:tailEnd/>
          </a:ln>
        </p:spPr>
        <p:txBody>
          <a:bodyPr/>
          <a:lstStyle/>
          <a:p>
            <a:endParaRPr lang="en-US"/>
          </a:p>
        </p:txBody>
      </p:sp>
      <p:sp>
        <p:nvSpPr>
          <p:cNvPr id="898133" name="Line 39"/>
          <p:cNvSpPr>
            <a:spLocks noChangeShapeType="1"/>
          </p:cNvSpPr>
          <p:nvPr/>
        </p:nvSpPr>
        <p:spPr bwMode="auto">
          <a:xfrm flipH="1">
            <a:off x="3859213" y="2628900"/>
            <a:ext cx="0" cy="149225"/>
          </a:xfrm>
          <a:prstGeom prst="line">
            <a:avLst/>
          </a:prstGeom>
          <a:noFill/>
          <a:ln w="38100">
            <a:solidFill>
              <a:srgbClr val="CC6600"/>
            </a:solidFill>
            <a:round/>
            <a:headEnd/>
            <a:tailEnd/>
          </a:ln>
        </p:spPr>
        <p:txBody>
          <a:bodyPr/>
          <a:lstStyle/>
          <a:p>
            <a:endParaRPr lang="en-US"/>
          </a:p>
        </p:txBody>
      </p:sp>
      <p:sp>
        <p:nvSpPr>
          <p:cNvPr id="898134" name="Line 40"/>
          <p:cNvSpPr>
            <a:spLocks noChangeShapeType="1"/>
          </p:cNvSpPr>
          <p:nvPr/>
        </p:nvSpPr>
        <p:spPr bwMode="auto">
          <a:xfrm flipH="1">
            <a:off x="3302000" y="2628900"/>
            <a:ext cx="0" cy="149225"/>
          </a:xfrm>
          <a:prstGeom prst="line">
            <a:avLst/>
          </a:prstGeom>
          <a:noFill/>
          <a:ln w="38100">
            <a:solidFill>
              <a:srgbClr val="CC6600"/>
            </a:solidFill>
            <a:round/>
            <a:headEnd/>
            <a:tailEnd/>
          </a:ln>
        </p:spPr>
        <p:txBody>
          <a:bodyPr/>
          <a:lstStyle/>
          <a:p>
            <a:endParaRPr lang="en-US"/>
          </a:p>
        </p:txBody>
      </p:sp>
      <p:sp>
        <p:nvSpPr>
          <p:cNvPr id="898135" name="Line 41"/>
          <p:cNvSpPr>
            <a:spLocks noChangeShapeType="1"/>
          </p:cNvSpPr>
          <p:nvPr/>
        </p:nvSpPr>
        <p:spPr bwMode="auto">
          <a:xfrm flipH="1">
            <a:off x="2470150" y="1911350"/>
            <a:ext cx="111125" cy="0"/>
          </a:xfrm>
          <a:prstGeom prst="line">
            <a:avLst/>
          </a:prstGeom>
          <a:noFill/>
          <a:ln w="38100">
            <a:solidFill>
              <a:srgbClr val="CC6600"/>
            </a:solidFill>
            <a:round/>
            <a:headEnd/>
            <a:tailEnd/>
          </a:ln>
        </p:spPr>
        <p:txBody>
          <a:bodyPr/>
          <a:lstStyle/>
          <a:p>
            <a:endParaRPr lang="en-US"/>
          </a:p>
        </p:txBody>
      </p:sp>
      <p:sp>
        <p:nvSpPr>
          <p:cNvPr id="898136" name="Line 42"/>
          <p:cNvSpPr>
            <a:spLocks noChangeShapeType="1"/>
          </p:cNvSpPr>
          <p:nvPr/>
        </p:nvSpPr>
        <p:spPr bwMode="auto">
          <a:xfrm flipH="1">
            <a:off x="2470150" y="2505075"/>
            <a:ext cx="111125" cy="1588"/>
          </a:xfrm>
          <a:prstGeom prst="line">
            <a:avLst/>
          </a:prstGeom>
          <a:noFill/>
          <a:ln w="38100">
            <a:solidFill>
              <a:srgbClr val="CC6600"/>
            </a:solidFill>
            <a:round/>
            <a:headEnd/>
            <a:tailEnd/>
          </a:ln>
        </p:spPr>
        <p:txBody>
          <a:bodyPr/>
          <a:lstStyle/>
          <a:p>
            <a:endParaRPr lang="en-US"/>
          </a:p>
        </p:txBody>
      </p:sp>
      <p:sp>
        <p:nvSpPr>
          <p:cNvPr id="898137" name="Line 43"/>
          <p:cNvSpPr>
            <a:spLocks noChangeShapeType="1"/>
          </p:cNvSpPr>
          <p:nvPr/>
        </p:nvSpPr>
        <p:spPr bwMode="auto">
          <a:xfrm flipH="1">
            <a:off x="2470150" y="1465263"/>
            <a:ext cx="74613" cy="0"/>
          </a:xfrm>
          <a:prstGeom prst="line">
            <a:avLst/>
          </a:prstGeom>
          <a:noFill/>
          <a:ln w="38100">
            <a:solidFill>
              <a:srgbClr val="CC6600"/>
            </a:solidFill>
            <a:round/>
            <a:headEnd/>
            <a:tailEnd/>
          </a:ln>
        </p:spPr>
        <p:txBody>
          <a:bodyPr/>
          <a:lstStyle/>
          <a:p>
            <a:endParaRPr lang="en-US"/>
          </a:p>
        </p:txBody>
      </p:sp>
      <p:sp>
        <p:nvSpPr>
          <p:cNvPr id="898138" name="Line 44"/>
          <p:cNvSpPr>
            <a:spLocks noChangeShapeType="1"/>
          </p:cNvSpPr>
          <p:nvPr/>
        </p:nvSpPr>
        <p:spPr bwMode="auto">
          <a:xfrm flipH="1">
            <a:off x="4179888" y="1562100"/>
            <a:ext cx="0" cy="149225"/>
          </a:xfrm>
          <a:prstGeom prst="line">
            <a:avLst/>
          </a:prstGeom>
          <a:noFill/>
          <a:ln w="76200">
            <a:solidFill>
              <a:srgbClr val="CC6600"/>
            </a:solidFill>
            <a:round/>
            <a:headEnd/>
            <a:tailEnd/>
          </a:ln>
        </p:spPr>
        <p:txBody>
          <a:bodyPr/>
          <a:lstStyle/>
          <a:p>
            <a:endParaRPr lang="en-US"/>
          </a:p>
        </p:txBody>
      </p:sp>
      <p:sp>
        <p:nvSpPr>
          <p:cNvPr id="898139" name="AutoShape 47"/>
          <p:cNvSpPr>
            <a:spLocks noChangeArrowheads="1"/>
          </p:cNvSpPr>
          <p:nvPr/>
        </p:nvSpPr>
        <p:spPr bwMode="auto">
          <a:xfrm>
            <a:off x="3151188" y="2784475"/>
            <a:ext cx="298450" cy="407988"/>
          </a:xfrm>
          <a:prstGeom prst="can">
            <a:avLst>
              <a:gd name="adj" fmla="val 34176"/>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0" name="AutoShape 49"/>
          <p:cNvSpPr>
            <a:spLocks noChangeArrowheads="1"/>
          </p:cNvSpPr>
          <p:nvPr/>
        </p:nvSpPr>
        <p:spPr bwMode="auto">
          <a:xfrm>
            <a:off x="4878388"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898141" name="AutoShape 50"/>
          <p:cNvSpPr>
            <a:spLocks noChangeArrowheads="1"/>
          </p:cNvSpPr>
          <p:nvPr/>
        </p:nvSpPr>
        <p:spPr bwMode="auto">
          <a:xfrm>
            <a:off x="3689350" y="2778125"/>
            <a:ext cx="334963"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2" name="AutoShape 51"/>
          <p:cNvSpPr>
            <a:spLocks noChangeArrowheads="1"/>
          </p:cNvSpPr>
          <p:nvPr/>
        </p:nvSpPr>
        <p:spPr bwMode="auto">
          <a:xfrm>
            <a:off x="4291013"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3" name="AutoShape 52"/>
          <p:cNvSpPr>
            <a:spLocks noChangeArrowheads="1"/>
          </p:cNvSpPr>
          <p:nvPr/>
        </p:nvSpPr>
        <p:spPr bwMode="auto">
          <a:xfrm>
            <a:off x="3589338" y="1682750"/>
            <a:ext cx="1481137"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98144" name="AutoShape 53"/>
          <p:cNvSpPr>
            <a:spLocks noChangeArrowheads="1"/>
          </p:cNvSpPr>
          <p:nvPr/>
        </p:nvSpPr>
        <p:spPr bwMode="auto">
          <a:xfrm>
            <a:off x="2916238"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898145" name="AutoShape 54"/>
          <p:cNvSpPr>
            <a:spLocks noChangeArrowheads="1"/>
          </p:cNvSpPr>
          <p:nvPr/>
        </p:nvSpPr>
        <p:spPr bwMode="auto">
          <a:xfrm>
            <a:off x="2581275" y="1704975"/>
            <a:ext cx="29845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6" name="AutoShape 55"/>
          <p:cNvSpPr>
            <a:spLocks noChangeArrowheads="1"/>
          </p:cNvSpPr>
          <p:nvPr/>
        </p:nvSpPr>
        <p:spPr bwMode="auto">
          <a:xfrm>
            <a:off x="3605213" y="1704975"/>
            <a:ext cx="284162"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7" name="AutoShape 56"/>
          <p:cNvSpPr>
            <a:spLocks noChangeArrowheads="1"/>
          </p:cNvSpPr>
          <p:nvPr/>
        </p:nvSpPr>
        <p:spPr bwMode="auto">
          <a:xfrm>
            <a:off x="3922713" y="1704975"/>
            <a:ext cx="45720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8" name="AutoShape 57"/>
          <p:cNvSpPr>
            <a:spLocks noChangeArrowheads="1"/>
          </p:cNvSpPr>
          <p:nvPr/>
        </p:nvSpPr>
        <p:spPr bwMode="auto">
          <a:xfrm>
            <a:off x="4403725"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49" name="AutoShape 58"/>
          <p:cNvSpPr>
            <a:spLocks noChangeArrowheads="1"/>
          </p:cNvSpPr>
          <p:nvPr/>
        </p:nvSpPr>
        <p:spPr bwMode="auto">
          <a:xfrm>
            <a:off x="5095875" y="1682750"/>
            <a:ext cx="741363"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98150" name="AutoShape 59"/>
          <p:cNvSpPr>
            <a:spLocks noChangeArrowheads="1"/>
          </p:cNvSpPr>
          <p:nvPr/>
        </p:nvSpPr>
        <p:spPr bwMode="auto">
          <a:xfrm>
            <a:off x="5116513" y="1704975"/>
            <a:ext cx="704850" cy="282575"/>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898151" name="AutoShape 61"/>
          <p:cNvSpPr>
            <a:spLocks noChangeArrowheads="1"/>
          </p:cNvSpPr>
          <p:nvPr/>
        </p:nvSpPr>
        <p:spPr bwMode="auto">
          <a:xfrm>
            <a:off x="2581275" y="2781300"/>
            <a:ext cx="334963" cy="409575"/>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8152" name="AutoShape 63"/>
          <p:cNvSpPr>
            <a:spLocks noChangeArrowheads="1"/>
          </p:cNvSpPr>
          <p:nvPr/>
        </p:nvSpPr>
        <p:spPr bwMode="auto">
          <a:xfrm>
            <a:off x="2584450" y="1684338"/>
            <a:ext cx="979488" cy="449262"/>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grpSp>
        <p:nvGrpSpPr>
          <p:cNvPr id="898153" name="Group 16"/>
          <p:cNvGrpSpPr>
            <a:grpSpLocks/>
          </p:cNvGrpSpPr>
          <p:nvPr/>
        </p:nvGrpSpPr>
        <p:grpSpPr bwMode="auto">
          <a:xfrm>
            <a:off x="5580063" y="2708275"/>
            <a:ext cx="333375" cy="407988"/>
            <a:chOff x="912" y="1296"/>
            <a:chExt cx="720" cy="864"/>
          </a:xfrm>
        </p:grpSpPr>
        <p:sp>
          <p:nvSpPr>
            <p:cNvPr id="898154"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898155"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898156"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898157"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898158" name="AutoShape 21"/>
          <p:cNvSpPr>
            <a:spLocks noChangeArrowheads="1"/>
          </p:cNvSpPr>
          <p:nvPr/>
        </p:nvSpPr>
        <p:spPr bwMode="auto">
          <a:xfrm>
            <a:off x="5926138" y="2244725"/>
            <a:ext cx="409575" cy="536575"/>
          </a:xfrm>
          <a:prstGeom prst="roundRect">
            <a:avLst>
              <a:gd name="adj" fmla="val 16667"/>
            </a:avLst>
          </a:prstGeom>
          <a:solidFill>
            <a:schemeClr val="bg1"/>
          </a:solidFill>
          <a:ln w="9525">
            <a:solidFill>
              <a:srgbClr val="CC6600"/>
            </a:solidFill>
            <a:round/>
            <a:headEnd/>
            <a:tailEnd/>
          </a:ln>
        </p:spPr>
        <p:txBody>
          <a:bodyPr wrap="none" anchor="ctr"/>
          <a:lstStyle/>
          <a:p>
            <a:pPr algn="ctr"/>
            <a:endParaRPr lang="en-US" sz="1800">
              <a:solidFill>
                <a:schemeClr val="bg1"/>
              </a:solidFill>
            </a:endParaRPr>
          </a:p>
        </p:txBody>
      </p:sp>
      <p:grpSp>
        <p:nvGrpSpPr>
          <p:cNvPr id="898159" name="Group 16"/>
          <p:cNvGrpSpPr>
            <a:grpSpLocks/>
          </p:cNvGrpSpPr>
          <p:nvPr/>
        </p:nvGrpSpPr>
        <p:grpSpPr bwMode="auto">
          <a:xfrm>
            <a:off x="5443538" y="2778125"/>
            <a:ext cx="333375" cy="407988"/>
            <a:chOff x="912" y="1296"/>
            <a:chExt cx="720" cy="864"/>
          </a:xfrm>
        </p:grpSpPr>
        <p:sp>
          <p:nvSpPr>
            <p:cNvPr id="898160"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898161"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898162"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898163"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898164" name="AutoShape 116"/>
          <p:cNvSpPr>
            <a:spLocks noChangeArrowheads="1"/>
          </p:cNvSpPr>
          <p:nvPr/>
        </p:nvSpPr>
        <p:spPr bwMode="auto">
          <a:xfrm flipH="1">
            <a:off x="2484438" y="2924175"/>
            <a:ext cx="3527425" cy="792163"/>
          </a:xfrm>
          <a:prstGeom prst="triangle">
            <a:avLst>
              <a:gd name="adj" fmla="val 15523"/>
            </a:avLst>
          </a:prstGeom>
          <a:solidFill>
            <a:schemeClr val="bg1"/>
          </a:solidFill>
          <a:ln w="9525">
            <a:solidFill>
              <a:schemeClr val="tx2"/>
            </a:solidFill>
            <a:miter lim="800000"/>
            <a:headEnd/>
            <a:tailEnd/>
          </a:ln>
          <a:effectLst/>
        </p:spPr>
        <p:txBody>
          <a:bodyPr wrap="none" anchor="ctr"/>
          <a:lstStyle/>
          <a:p>
            <a:endParaRPr lang="en-US"/>
          </a:p>
        </p:txBody>
      </p:sp>
      <p:grpSp>
        <p:nvGrpSpPr>
          <p:cNvPr id="898165" name="Group 16"/>
          <p:cNvGrpSpPr>
            <a:grpSpLocks/>
          </p:cNvGrpSpPr>
          <p:nvPr/>
        </p:nvGrpSpPr>
        <p:grpSpPr bwMode="auto">
          <a:xfrm>
            <a:off x="5292725" y="2852738"/>
            <a:ext cx="333375" cy="407987"/>
            <a:chOff x="912" y="1296"/>
            <a:chExt cx="720" cy="864"/>
          </a:xfrm>
        </p:grpSpPr>
        <p:sp>
          <p:nvSpPr>
            <p:cNvPr id="898166"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898167"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898168"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898169"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898170" name="AutoShape 71"/>
          <p:cNvSpPr>
            <a:spLocks noChangeArrowheads="1"/>
          </p:cNvSpPr>
          <p:nvPr/>
        </p:nvSpPr>
        <p:spPr bwMode="auto">
          <a:xfrm>
            <a:off x="5146675" y="5110163"/>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71" name="AutoShape 13"/>
          <p:cNvSpPr>
            <a:spLocks noChangeArrowheads="1"/>
          </p:cNvSpPr>
          <p:nvPr/>
        </p:nvSpPr>
        <p:spPr bwMode="auto">
          <a:xfrm>
            <a:off x="4978400" y="442753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8172" name="AutoShape 71"/>
          <p:cNvSpPr>
            <a:spLocks noChangeArrowheads="1"/>
          </p:cNvSpPr>
          <p:nvPr/>
        </p:nvSpPr>
        <p:spPr bwMode="auto">
          <a:xfrm>
            <a:off x="4427538" y="496570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8173" name="AutoShape 71"/>
          <p:cNvSpPr>
            <a:spLocks noChangeArrowheads="1"/>
          </p:cNvSpPr>
          <p:nvPr/>
        </p:nvSpPr>
        <p:spPr bwMode="auto">
          <a:xfrm>
            <a:off x="2173288" y="3671888"/>
            <a:ext cx="4198937" cy="2451100"/>
          </a:xfrm>
          <a:prstGeom prst="roundRect">
            <a:avLst>
              <a:gd name="adj" fmla="val 16667"/>
            </a:avLst>
          </a:prstGeom>
          <a:solidFill>
            <a:schemeClr val="bg1"/>
          </a:solidFill>
          <a:ln w="9525">
            <a:solidFill>
              <a:schemeClr val="accent2"/>
            </a:solidFill>
            <a:round/>
            <a:headEnd/>
            <a:tailEnd/>
          </a:ln>
        </p:spPr>
        <p:txBody>
          <a:bodyPr wrap="none" anchor="b" anchorCtr="1"/>
          <a:lstStyle/>
          <a:p>
            <a:pPr algn="ctr"/>
            <a:endParaRPr lang="en-US" sz="1800">
              <a:solidFill>
                <a:schemeClr val="tx2"/>
              </a:solidFill>
            </a:endParaRPr>
          </a:p>
        </p:txBody>
      </p:sp>
      <p:sp>
        <p:nvSpPr>
          <p:cNvPr id="898174" name="AutoShape 63"/>
          <p:cNvSpPr>
            <a:spLocks noChangeArrowheads="1"/>
          </p:cNvSpPr>
          <p:nvPr/>
        </p:nvSpPr>
        <p:spPr bwMode="auto">
          <a:xfrm>
            <a:off x="2571750" y="4446588"/>
            <a:ext cx="979488"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98175" name="AutoShape 64"/>
          <p:cNvSpPr>
            <a:spLocks noChangeArrowheads="1"/>
          </p:cNvSpPr>
          <p:nvPr/>
        </p:nvSpPr>
        <p:spPr bwMode="auto">
          <a:xfrm>
            <a:off x="4502150" y="54276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76" name="AutoShape 65"/>
          <p:cNvSpPr>
            <a:spLocks noChangeArrowheads="1"/>
          </p:cNvSpPr>
          <p:nvPr/>
        </p:nvSpPr>
        <p:spPr bwMode="auto">
          <a:xfrm>
            <a:off x="4397375"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77" name="AutoShape 66"/>
          <p:cNvSpPr>
            <a:spLocks noChangeArrowheads="1"/>
          </p:cNvSpPr>
          <p:nvPr/>
        </p:nvSpPr>
        <p:spPr bwMode="auto">
          <a:xfrm>
            <a:off x="3900488" y="54276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78" name="AutoShape 67"/>
          <p:cNvSpPr>
            <a:spLocks noChangeArrowheads="1"/>
          </p:cNvSpPr>
          <p:nvPr/>
        </p:nvSpPr>
        <p:spPr bwMode="auto">
          <a:xfrm>
            <a:off x="3795713"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79" name="AutoShape 68"/>
          <p:cNvSpPr>
            <a:spLocks noChangeArrowheads="1"/>
          </p:cNvSpPr>
          <p:nvPr/>
        </p:nvSpPr>
        <p:spPr bwMode="auto">
          <a:xfrm>
            <a:off x="3362325" y="54451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80" name="AutoShape 69"/>
          <p:cNvSpPr>
            <a:spLocks noChangeArrowheads="1"/>
          </p:cNvSpPr>
          <p:nvPr/>
        </p:nvSpPr>
        <p:spPr bwMode="auto">
          <a:xfrm>
            <a:off x="3257550" y="54959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81" name="AutoShape 70"/>
          <p:cNvSpPr>
            <a:spLocks noChangeArrowheads="1"/>
          </p:cNvSpPr>
          <p:nvPr/>
        </p:nvSpPr>
        <p:spPr bwMode="auto">
          <a:xfrm>
            <a:off x="2792413" y="5422900"/>
            <a:ext cx="334962"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182" name="AutoShape 72"/>
          <p:cNvSpPr>
            <a:spLocks noChangeArrowheads="1"/>
          </p:cNvSpPr>
          <p:nvPr/>
        </p:nvSpPr>
        <p:spPr bwMode="auto">
          <a:xfrm>
            <a:off x="2544763" y="4414838"/>
            <a:ext cx="3306762" cy="668337"/>
          </a:xfrm>
          <a:prstGeom prst="roundRect">
            <a:avLst>
              <a:gd name="adj" fmla="val 16667"/>
            </a:avLst>
          </a:prstGeom>
          <a:noFill/>
          <a:ln w="9525">
            <a:solidFill>
              <a:schemeClr val="accent2"/>
            </a:solidFill>
            <a:round/>
            <a:headEnd/>
            <a:tailEnd/>
          </a:ln>
        </p:spPr>
        <p:txBody>
          <a:bodyPr wrap="none" anchor="b" anchorCtr="1"/>
          <a:lstStyle/>
          <a:p>
            <a:pPr algn="ctr"/>
            <a:endParaRPr lang="en-US" sz="1000">
              <a:solidFill>
                <a:schemeClr val="tx2"/>
              </a:solidFill>
            </a:endParaRPr>
          </a:p>
        </p:txBody>
      </p:sp>
      <p:sp>
        <p:nvSpPr>
          <p:cNvPr id="898183" name="AutoShape 73"/>
          <p:cNvSpPr>
            <a:spLocks noChangeArrowheads="1"/>
          </p:cNvSpPr>
          <p:nvPr/>
        </p:nvSpPr>
        <p:spPr bwMode="auto">
          <a:xfrm>
            <a:off x="2544763" y="5170488"/>
            <a:ext cx="3270250" cy="26035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tx2"/>
              </a:solidFill>
            </a:endParaRPr>
          </a:p>
        </p:txBody>
      </p:sp>
      <p:grpSp>
        <p:nvGrpSpPr>
          <p:cNvPr id="898184" name="Group 74"/>
          <p:cNvGrpSpPr>
            <a:grpSpLocks/>
          </p:cNvGrpSpPr>
          <p:nvPr/>
        </p:nvGrpSpPr>
        <p:grpSpPr bwMode="auto">
          <a:xfrm>
            <a:off x="5443538" y="5541963"/>
            <a:ext cx="333375" cy="407987"/>
            <a:chOff x="912" y="1296"/>
            <a:chExt cx="720" cy="864"/>
          </a:xfrm>
        </p:grpSpPr>
        <p:sp>
          <p:nvSpPr>
            <p:cNvPr id="898185" name="AutoShape 75"/>
            <p:cNvSpPr>
              <a:spLocks noChangeArrowheads="1"/>
            </p:cNvSpPr>
            <p:nvPr/>
          </p:nvSpPr>
          <p:spPr bwMode="auto">
            <a:xfrm>
              <a:off x="912" y="1296"/>
              <a:ext cx="720" cy="864"/>
            </a:xfrm>
            <a:prstGeom prst="roundRect">
              <a:avLst>
                <a:gd name="adj" fmla="val 16667"/>
              </a:avLst>
            </a:prstGeom>
            <a:noFill/>
            <a:ln w="9525">
              <a:solidFill>
                <a:schemeClr val="accent2"/>
              </a:solidFill>
              <a:round/>
              <a:headEnd/>
              <a:tailEnd/>
            </a:ln>
          </p:spPr>
          <p:txBody>
            <a:bodyPr wrap="none" anchor="ctr"/>
            <a:lstStyle/>
            <a:p>
              <a:pPr algn="l"/>
              <a:endParaRPr lang="en-US" sz="2000"/>
            </a:p>
          </p:txBody>
        </p:sp>
        <p:sp>
          <p:nvSpPr>
            <p:cNvPr id="898186" name="AutoShape 76"/>
            <p:cNvSpPr>
              <a:spLocks noChangeArrowheads="1"/>
            </p:cNvSpPr>
            <p:nvPr/>
          </p:nvSpPr>
          <p:spPr bwMode="auto">
            <a:xfrm>
              <a:off x="960" y="1824"/>
              <a:ext cx="624" cy="240"/>
            </a:xfrm>
            <a:prstGeom prst="can">
              <a:avLst>
                <a:gd name="adj" fmla="val 25000"/>
              </a:avLst>
            </a:prstGeom>
            <a:noFill/>
            <a:ln w="9525">
              <a:solidFill>
                <a:schemeClr val="accent2"/>
              </a:solidFill>
              <a:round/>
              <a:headEnd/>
              <a:tailEnd/>
            </a:ln>
          </p:spPr>
          <p:txBody>
            <a:bodyPr wrap="none" anchor="ctr"/>
            <a:lstStyle/>
            <a:p>
              <a:pPr algn="ctr"/>
              <a:endParaRPr lang="en-US" sz="900"/>
            </a:p>
          </p:txBody>
        </p:sp>
        <p:sp>
          <p:nvSpPr>
            <p:cNvPr id="898187" name="AutoShape 77"/>
            <p:cNvSpPr>
              <a:spLocks noChangeArrowheads="1"/>
            </p:cNvSpPr>
            <p:nvPr/>
          </p:nvSpPr>
          <p:spPr bwMode="auto">
            <a:xfrm>
              <a:off x="960" y="1623"/>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sp>
          <p:nvSpPr>
            <p:cNvPr id="898188" name="AutoShape 78"/>
            <p:cNvSpPr>
              <a:spLocks noChangeArrowheads="1"/>
            </p:cNvSpPr>
            <p:nvPr/>
          </p:nvSpPr>
          <p:spPr bwMode="auto">
            <a:xfrm>
              <a:off x="960" y="1392"/>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grpSp>
      <p:sp>
        <p:nvSpPr>
          <p:cNvPr id="898189" name="AutoShape 79"/>
          <p:cNvSpPr>
            <a:spLocks noChangeArrowheads="1"/>
          </p:cNvSpPr>
          <p:nvPr/>
        </p:nvSpPr>
        <p:spPr bwMode="auto">
          <a:xfrm>
            <a:off x="5926138" y="5008563"/>
            <a:ext cx="409575" cy="52070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bg1"/>
              </a:solidFill>
            </a:endParaRPr>
          </a:p>
        </p:txBody>
      </p:sp>
      <p:sp>
        <p:nvSpPr>
          <p:cNvPr id="898190" name="AutoShape 80"/>
          <p:cNvSpPr>
            <a:spLocks noChangeArrowheads="1"/>
          </p:cNvSpPr>
          <p:nvPr/>
        </p:nvSpPr>
        <p:spPr bwMode="auto">
          <a:xfrm>
            <a:off x="2551113" y="4079875"/>
            <a:ext cx="3270250" cy="260350"/>
          </a:xfrm>
          <a:prstGeom prst="roundRect">
            <a:avLst>
              <a:gd name="adj" fmla="val 16667"/>
            </a:avLst>
          </a:prstGeom>
          <a:solidFill>
            <a:schemeClr val="bg1"/>
          </a:solidFill>
          <a:ln w="9525">
            <a:solidFill>
              <a:schemeClr val="accent2"/>
            </a:solidFill>
            <a:round/>
            <a:headEnd/>
            <a:tailEnd/>
          </a:ln>
        </p:spPr>
        <p:txBody>
          <a:bodyPr wrap="none" anchorCtr="1"/>
          <a:lstStyle/>
          <a:p>
            <a:pPr algn="ctr"/>
            <a:endParaRPr lang="en-US" sz="1000">
              <a:solidFill>
                <a:schemeClr val="accent2"/>
              </a:solidFill>
            </a:endParaRPr>
          </a:p>
        </p:txBody>
      </p:sp>
      <p:sp>
        <p:nvSpPr>
          <p:cNvPr id="898191" name="AutoShape 81"/>
          <p:cNvSpPr>
            <a:spLocks noChangeArrowheads="1"/>
          </p:cNvSpPr>
          <p:nvPr/>
        </p:nvSpPr>
        <p:spPr bwMode="auto">
          <a:xfrm>
            <a:off x="4651375" y="4103688"/>
            <a:ext cx="4730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8192" name="AutoShape 82"/>
          <p:cNvSpPr>
            <a:spLocks noChangeArrowheads="1"/>
          </p:cNvSpPr>
          <p:nvPr/>
        </p:nvSpPr>
        <p:spPr bwMode="auto">
          <a:xfrm>
            <a:off x="3238500" y="4102100"/>
            <a:ext cx="420688"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8193" name="AutoShape 83"/>
          <p:cNvSpPr>
            <a:spLocks noChangeArrowheads="1"/>
          </p:cNvSpPr>
          <p:nvPr/>
        </p:nvSpPr>
        <p:spPr bwMode="auto">
          <a:xfrm>
            <a:off x="2700338" y="4098925"/>
            <a:ext cx="431800"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8194" name="AutoShape 84"/>
          <p:cNvSpPr>
            <a:spLocks noChangeArrowheads="1"/>
          </p:cNvSpPr>
          <p:nvPr/>
        </p:nvSpPr>
        <p:spPr bwMode="auto">
          <a:xfrm>
            <a:off x="5229225" y="4098925"/>
            <a:ext cx="4222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8195" name="AutoShape 85"/>
          <p:cNvSpPr>
            <a:spLocks noChangeArrowheads="1"/>
          </p:cNvSpPr>
          <p:nvPr/>
        </p:nvSpPr>
        <p:spPr bwMode="auto">
          <a:xfrm>
            <a:off x="2560638" y="3708400"/>
            <a:ext cx="3254375" cy="334963"/>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tx2"/>
              </a:solidFill>
            </a:endParaRPr>
          </a:p>
        </p:txBody>
      </p:sp>
      <p:sp>
        <p:nvSpPr>
          <p:cNvPr id="898196" name="AutoShape 86"/>
          <p:cNvSpPr>
            <a:spLocks noChangeArrowheads="1"/>
          </p:cNvSpPr>
          <p:nvPr/>
        </p:nvSpPr>
        <p:spPr bwMode="auto">
          <a:xfrm>
            <a:off x="2284413" y="3821113"/>
            <a:ext cx="185737" cy="1744662"/>
          </a:xfrm>
          <a:prstGeom prst="roundRect">
            <a:avLst>
              <a:gd name="adj" fmla="val 16667"/>
            </a:avLst>
          </a:prstGeom>
          <a:noFill/>
          <a:ln w="9525">
            <a:solidFill>
              <a:schemeClr val="accent2"/>
            </a:solidFill>
            <a:round/>
            <a:headEnd/>
            <a:tailEnd/>
          </a:ln>
        </p:spPr>
        <p:txBody>
          <a:bodyPr vert="eaVert" wrap="none" anchor="ctr"/>
          <a:lstStyle/>
          <a:p>
            <a:pPr algn="ctr"/>
            <a:endParaRPr lang="en-US" sz="1800">
              <a:solidFill>
                <a:schemeClr val="bg1"/>
              </a:solidFill>
            </a:endParaRPr>
          </a:p>
        </p:txBody>
      </p:sp>
      <p:sp>
        <p:nvSpPr>
          <p:cNvPr id="898197" name="Line 87"/>
          <p:cNvSpPr>
            <a:spLocks noChangeShapeType="1"/>
          </p:cNvSpPr>
          <p:nvPr/>
        </p:nvSpPr>
        <p:spPr bwMode="auto">
          <a:xfrm flipH="1">
            <a:off x="5815013" y="5268913"/>
            <a:ext cx="111125" cy="1587"/>
          </a:xfrm>
          <a:prstGeom prst="line">
            <a:avLst/>
          </a:prstGeom>
          <a:noFill/>
          <a:ln w="38100">
            <a:solidFill>
              <a:schemeClr val="accent2"/>
            </a:solidFill>
            <a:round/>
            <a:headEnd/>
            <a:tailEnd/>
          </a:ln>
        </p:spPr>
        <p:txBody>
          <a:bodyPr/>
          <a:lstStyle/>
          <a:p>
            <a:endParaRPr lang="en-US"/>
          </a:p>
        </p:txBody>
      </p:sp>
      <p:sp>
        <p:nvSpPr>
          <p:cNvPr id="898198" name="Line 88"/>
          <p:cNvSpPr>
            <a:spLocks noChangeShapeType="1"/>
          </p:cNvSpPr>
          <p:nvPr/>
        </p:nvSpPr>
        <p:spPr bwMode="auto">
          <a:xfrm flipH="1">
            <a:off x="5449888" y="5083175"/>
            <a:ext cx="0" cy="149225"/>
          </a:xfrm>
          <a:prstGeom prst="line">
            <a:avLst/>
          </a:prstGeom>
          <a:noFill/>
          <a:ln w="38100">
            <a:solidFill>
              <a:schemeClr val="accent2"/>
            </a:solidFill>
            <a:round/>
            <a:headEnd/>
            <a:tailEnd/>
          </a:ln>
        </p:spPr>
        <p:txBody>
          <a:bodyPr/>
          <a:lstStyle/>
          <a:p>
            <a:endParaRPr lang="en-US"/>
          </a:p>
        </p:txBody>
      </p:sp>
      <p:sp>
        <p:nvSpPr>
          <p:cNvPr id="898199" name="Line 89"/>
          <p:cNvSpPr>
            <a:spLocks noChangeShapeType="1"/>
          </p:cNvSpPr>
          <p:nvPr/>
        </p:nvSpPr>
        <p:spPr bwMode="auto">
          <a:xfrm flipH="1">
            <a:off x="4587875" y="5083175"/>
            <a:ext cx="0" cy="149225"/>
          </a:xfrm>
          <a:prstGeom prst="line">
            <a:avLst/>
          </a:prstGeom>
          <a:noFill/>
          <a:ln w="38100">
            <a:solidFill>
              <a:schemeClr val="accent2"/>
            </a:solidFill>
            <a:round/>
            <a:headEnd/>
            <a:tailEnd/>
          </a:ln>
        </p:spPr>
        <p:txBody>
          <a:bodyPr/>
          <a:lstStyle/>
          <a:p>
            <a:endParaRPr lang="en-US"/>
          </a:p>
        </p:txBody>
      </p:sp>
      <p:sp>
        <p:nvSpPr>
          <p:cNvPr id="898200" name="Line 90"/>
          <p:cNvSpPr>
            <a:spLocks noChangeShapeType="1"/>
          </p:cNvSpPr>
          <p:nvPr/>
        </p:nvSpPr>
        <p:spPr bwMode="auto">
          <a:xfrm flipH="1">
            <a:off x="3748088" y="5083175"/>
            <a:ext cx="0" cy="149225"/>
          </a:xfrm>
          <a:prstGeom prst="line">
            <a:avLst/>
          </a:prstGeom>
          <a:noFill/>
          <a:ln w="38100">
            <a:solidFill>
              <a:schemeClr val="accent2"/>
            </a:solidFill>
            <a:round/>
            <a:headEnd/>
            <a:tailEnd/>
          </a:ln>
        </p:spPr>
        <p:txBody>
          <a:bodyPr/>
          <a:lstStyle/>
          <a:p>
            <a:endParaRPr lang="en-US"/>
          </a:p>
        </p:txBody>
      </p:sp>
      <p:sp>
        <p:nvSpPr>
          <p:cNvPr id="898201" name="Line 91"/>
          <p:cNvSpPr>
            <a:spLocks noChangeShapeType="1"/>
          </p:cNvSpPr>
          <p:nvPr/>
        </p:nvSpPr>
        <p:spPr bwMode="auto">
          <a:xfrm flipH="1">
            <a:off x="2916238" y="5073650"/>
            <a:ext cx="0" cy="149225"/>
          </a:xfrm>
          <a:prstGeom prst="line">
            <a:avLst/>
          </a:prstGeom>
          <a:noFill/>
          <a:ln w="38100">
            <a:solidFill>
              <a:schemeClr val="accent2"/>
            </a:solidFill>
            <a:round/>
            <a:headEnd/>
            <a:tailEnd/>
          </a:ln>
        </p:spPr>
        <p:txBody>
          <a:bodyPr/>
          <a:lstStyle/>
          <a:p>
            <a:endParaRPr lang="en-US"/>
          </a:p>
        </p:txBody>
      </p:sp>
      <p:sp>
        <p:nvSpPr>
          <p:cNvPr id="898202" name="Line 93"/>
          <p:cNvSpPr>
            <a:spLocks noChangeShapeType="1"/>
          </p:cNvSpPr>
          <p:nvPr/>
        </p:nvSpPr>
        <p:spPr bwMode="auto">
          <a:xfrm flipH="1">
            <a:off x="4462463" y="5392738"/>
            <a:ext cx="0" cy="149225"/>
          </a:xfrm>
          <a:prstGeom prst="line">
            <a:avLst/>
          </a:prstGeom>
          <a:noFill/>
          <a:ln w="38100">
            <a:solidFill>
              <a:schemeClr val="accent2"/>
            </a:solidFill>
            <a:round/>
            <a:headEnd/>
            <a:tailEnd/>
          </a:ln>
        </p:spPr>
        <p:txBody>
          <a:bodyPr/>
          <a:lstStyle/>
          <a:p>
            <a:endParaRPr lang="en-US"/>
          </a:p>
        </p:txBody>
      </p:sp>
      <p:sp>
        <p:nvSpPr>
          <p:cNvPr id="898203" name="Line 94"/>
          <p:cNvSpPr>
            <a:spLocks noChangeShapeType="1"/>
          </p:cNvSpPr>
          <p:nvPr/>
        </p:nvSpPr>
        <p:spPr bwMode="auto">
          <a:xfrm flipH="1">
            <a:off x="5605463" y="5392738"/>
            <a:ext cx="0" cy="149225"/>
          </a:xfrm>
          <a:prstGeom prst="line">
            <a:avLst/>
          </a:prstGeom>
          <a:noFill/>
          <a:ln w="38100">
            <a:solidFill>
              <a:schemeClr val="accent2"/>
            </a:solidFill>
            <a:round/>
            <a:headEnd/>
            <a:tailEnd/>
          </a:ln>
        </p:spPr>
        <p:txBody>
          <a:bodyPr/>
          <a:lstStyle/>
          <a:p>
            <a:endParaRPr lang="en-US"/>
          </a:p>
        </p:txBody>
      </p:sp>
      <p:sp>
        <p:nvSpPr>
          <p:cNvPr id="898204" name="Line 95"/>
          <p:cNvSpPr>
            <a:spLocks noChangeShapeType="1"/>
          </p:cNvSpPr>
          <p:nvPr/>
        </p:nvSpPr>
        <p:spPr bwMode="auto">
          <a:xfrm flipH="1">
            <a:off x="5053013" y="5392738"/>
            <a:ext cx="0" cy="149225"/>
          </a:xfrm>
          <a:prstGeom prst="line">
            <a:avLst/>
          </a:prstGeom>
          <a:noFill/>
          <a:ln w="38100">
            <a:solidFill>
              <a:schemeClr val="accent2"/>
            </a:solidFill>
            <a:round/>
            <a:headEnd/>
            <a:tailEnd/>
          </a:ln>
        </p:spPr>
        <p:txBody>
          <a:bodyPr/>
          <a:lstStyle/>
          <a:p>
            <a:endParaRPr lang="en-US"/>
          </a:p>
        </p:txBody>
      </p:sp>
      <p:sp>
        <p:nvSpPr>
          <p:cNvPr id="898205" name="Line 96"/>
          <p:cNvSpPr>
            <a:spLocks noChangeShapeType="1"/>
          </p:cNvSpPr>
          <p:nvPr/>
        </p:nvSpPr>
        <p:spPr bwMode="auto">
          <a:xfrm flipH="1">
            <a:off x="2754313" y="5392738"/>
            <a:ext cx="0" cy="149225"/>
          </a:xfrm>
          <a:prstGeom prst="line">
            <a:avLst/>
          </a:prstGeom>
          <a:noFill/>
          <a:ln w="38100">
            <a:solidFill>
              <a:schemeClr val="accent2"/>
            </a:solidFill>
            <a:round/>
            <a:headEnd/>
            <a:tailEnd/>
          </a:ln>
        </p:spPr>
        <p:txBody>
          <a:bodyPr/>
          <a:lstStyle/>
          <a:p>
            <a:endParaRPr lang="en-US"/>
          </a:p>
        </p:txBody>
      </p:sp>
      <p:sp>
        <p:nvSpPr>
          <p:cNvPr id="898206" name="Line 97"/>
          <p:cNvSpPr>
            <a:spLocks noChangeShapeType="1"/>
          </p:cNvSpPr>
          <p:nvPr/>
        </p:nvSpPr>
        <p:spPr bwMode="auto">
          <a:xfrm flipH="1">
            <a:off x="3859213" y="5392738"/>
            <a:ext cx="0" cy="149225"/>
          </a:xfrm>
          <a:prstGeom prst="line">
            <a:avLst/>
          </a:prstGeom>
          <a:noFill/>
          <a:ln w="38100">
            <a:solidFill>
              <a:schemeClr val="accent2"/>
            </a:solidFill>
            <a:round/>
            <a:headEnd/>
            <a:tailEnd/>
          </a:ln>
        </p:spPr>
        <p:txBody>
          <a:bodyPr/>
          <a:lstStyle/>
          <a:p>
            <a:endParaRPr lang="en-US"/>
          </a:p>
        </p:txBody>
      </p:sp>
      <p:sp>
        <p:nvSpPr>
          <p:cNvPr id="898207" name="Line 98"/>
          <p:cNvSpPr>
            <a:spLocks noChangeShapeType="1"/>
          </p:cNvSpPr>
          <p:nvPr/>
        </p:nvSpPr>
        <p:spPr bwMode="auto">
          <a:xfrm flipH="1">
            <a:off x="3302000" y="5392738"/>
            <a:ext cx="0" cy="149225"/>
          </a:xfrm>
          <a:prstGeom prst="line">
            <a:avLst/>
          </a:prstGeom>
          <a:noFill/>
          <a:ln w="38100">
            <a:solidFill>
              <a:schemeClr val="accent2"/>
            </a:solidFill>
            <a:round/>
            <a:headEnd/>
            <a:tailEnd/>
          </a:ln>
        </p:spPr>
        <p:txBody>
          <a:bodyPr/>
          <a:lstStyle/>
          <a:p>
            <a:endParaRPr lang="en-US"/>
          </a:p>
        </p:txBody>
      </p:sp>
      <p:sp>
        <p:nvSpPr>
          <p:cNvPr id="898208" name="Line 99"/>
          <p:cNvSpPr>
            <a:spLocks noChangeShapeType="1"/>
          </p:cNvSpPr>
          <p:nvPr/>
        </p:nvSpPr>
        <p:spPr bwMode="auto">
          <a:xfrm flipH="1">
            <a:off x="2470150" y="4675188"/>
            <a:ext cx="111125" cy="0"/>
          </a:xfrm>
          <a:prstGeom prst="line">
            <a:avLst/>
          </a:prstGeom>
          <a:noFill/>
          <a:ln w="38100">
            <a:solidFill>
              <a:schemeClr val="accent2"/>
            </a:solidFill>
            <a:round/>
            <a:headEnd/>
            <a:tailEnd/>
          </a:ln>
        </p:spPr>
        <p:txBody>
          <a:bodyPr/>
          <a:lstStyle/>
          <a:p>
            <a:endParaRPr lang="en-US"/>
          </a:p>
        </p:txBody>
      </p:sp>
      <p:sp>
        <p:nvSpPr>
          <p:cNvPr id="898209" name="Line 100"/>
          <p:cNvSpPr>
            <a:spLocks noChangeShapeType="1"/>
          </p:cNvSpPr>
          <p:nvPr/>
        </p:nvSpPr>
        <p:spPr bwMode="auto">
          <a:xfrm flipH="1">
            <a:off x="2470150" y="5268913"/>
            <a:ext cx="111125" cy="1587"/>
          </a:xfrm>
          <a:prstGeom prst="line">
            <a:avLst/>
          </a:prstGeom>
          <a:noFill/>
          <a:ln w="38100">
            <a:solidFill>
              <a:schemeClr val="accent2"/>
            </a:solidFill>
            <a:round/>
            <a:headEnd/>
            <a:tailEnd/>
          </a:ln>
        </p:spPr>
        <p:txBody>
          <a:bodyPr/>
          <a:lstStyle/>
          <a:p>
            <a:endParaRPr lang="en-US"/>
          </a:p>
        </p:txBody>
      </p:sp>
      <p:sp>
        <p:nvSpPr>
          <p:cNvPr id="898210" name="Line 101"/>
          <p:cNvSpPr>
            <a:spLocks noChangeShapeType="1"/>
          </p:cNvSpPr>
          <p:nvPr/>
        </p:nvSpPr>
        <p:spPr bwMode="auto">
          <a:xfrm flipH="1">
            <a:off x="2470150" y="4229100"/>
            <a:ext cx="74613" cy="0"/>
          </a:xfrm>
          <a:prstGeom prst="line">
            <a:avLst/>
          </a:prstGeom>
          <a:noFill/>
          <a:ln w="38100">
            <a:solidFill>
              <a:schemeClr val="accent2"/>
            </a:solidFill>
            <a:round/>
            <a:headEnd/>
            <a:tailEnd/>
          </a:ln>
        </p:spPr>
        <p:txBody>
          <a:bodyPr/>
          <a:lstStyle/>
          <a:p>
            <a:endParaRPr lang="en-US"/>
          </a:p>
        </p:txBody>
      </p:sp>
      <p:sp>
        <p:nvSpPr>
          <p:cNvPr id="898211" name="Line 102"/>
          <p:cNvSpPr>
            <a:spLocks noChangeShapeType="1"/>
          </p:cNvSpPr>
          <p:nvPr/>
        </p:nvSpPr>
        <p:spPr bwMode="auto">
          <a:xfrm flipH="1">
            <a:off x="4179888" y="4325938"/>
            <a:ext cx="0" cy="149225"/>
          </a:xfrm>
          <a:prstGeom prst="line">
            <a:avLst/>
          </a:prstGeom>
          <a:noFill/>
          <a:ln w="76200">
            <a:solidFill>
              <a:schemeClr val="accent2"/>
            </a:solidFill>
            <a:round/>
            <a:headEnd/>
            <a:tailEnd/>
          </a:ln>
        </p:spPr>
        <p:txBody>
          <a:bodyPr/>
          <a:lstStyle/>
          <a:p>
            <a:endParaRPr lang="en-US"/>
          </a:p>
        </p:txBody>
      </p:sp>
      <p:sp>
        <p:nvSpPr>
          <p:cNvPr id="898212" name="AutoShape 105"/>
          <p:cNvSpPr>
            <a:spLocks noChangeArrowheads="1"/>
          </p:cNvSpPr>
          <p:nvPr/>
        </p:nvSpPr>
        <p:spPr bwMode="auto">
          <a:xfrm>
            <a:off x="3151188" y="5548313"/>
            <a:ext cx="298450" cy="407987"/>
          </a:xfrm>
          <a:prstGeom prst="can">
            <a:avLst>
              <a:gd name="adj" fmla="val 34175"/>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213" name="AutoShape 107"/>
          <p:cNvSpPr>
            <a:spLocks noChangeArrowheads="1"/>
          </p:cNvSpPr>
          <p:nvPr/>
        </p:nvSpPr>
        <p:spPr bwMode="auto">
          <a:xfrm>
            <a:off x="4878388" y="5541963"/>
            <a:ext cx="334962" cy="407987"/>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898214" name="AutoShape 108"/>
          <p:cNvSpPr>
            <a:spLocks noChangeArrowheads="1"/>
          </p:cNvSpPr>
          <p:nvPr/>
        </p:nvSpPr>
        <p:spPr bwMode="auto">
          <a:xfrm>
            <a:off x="3689350" y="55419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215" name="AutoShape 109"/>
          <p:cNvSpPr>
            <a:spLocks noChangeArrowheads="1"/>
          </p:cNvSpPr>
          <p:nvPr/>
        </p:nvSpPr>
        <p:spPr bwMode="auto">
          <a:xfrm>
            <a:off x="4291013" y="55419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216" name="AutoShape 110"/>
          <p:cNvSpPr>
            <a:spLocks noChangeArrowheads="1"/>
          </p:cNvSpPr>
          <p:nvPr/>
        </p:nvSpPr>
        <p:spPr bwMode="auto">
          <a:xfrm>
            <a:off x="3589338" y="4446588"/>
            <a:ext cx="1481137"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98217" name="AutoShape 111"/>
          <p:cNvSpPr>
            <a:spLocks noChangeArrowheads="1"/>
          </p:cNvSpPr>
          <p:nvPr/>
        </p:nvSpPr>
        <p:spPr bwMode="auto">
          <a:xfrm>
            <a:off x="2916238"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898218" name="AutoShape 112"/>
          <p:cNvSpPr>
            <a:spLocks noChangeArrowheads="1"/>
          </p:cNvSpPr>
          <p:nvPr/>
        </p:nvSpPr>
        <p:spPr bwMode="auto">
          <a:xfrm>
            <a:off x="2581275" y="4468813"/>
            <a:ext cx="29845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8219" name="AutoShape 113"/>
          <p:cNvSpPr>
            <a:spLocks noChangeArrowheads="1"/>
          </p:cNvSpPr>
          <p:nvPr/>
        </p:nvSpPr>
        <p:spPr bwMode="auto">
          <a:xfrm>
            <a:off x="3605213" y="4468813"/>
            <a:ext cx="284162"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8220" name="AutoShape 114"/>
          <p:cNvSpPr>
            <a:spLocks noChangeArrowheads="1"/>
          </p:cNvSpPr>
          <p:nvPr/>
        </p:nvSpPr>
        <p:spPr bwMode="auto">
          <a:xfrm>
            <a:off x="3922713" y="4468813"/>
            <a:ext cx="45720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8221" name="AutoShape 115"/>
          <p:cNvSpPr>
            <a:spLocks noChangeArrowheads="1"/>
          </p:cNvSpPr>
          <p:nvPr/>
        </p:nvSpPr>
        <p:spPr bwMode="auto">
          <a:xfrm>
            <a:off x="4403725"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8222" name="AutoShape 116"/>
          <p:cNvSpPr>
            <a:spLocks noChangeArrowheads="1"/>
          </p:cNvSpPr>
          <p:nvPr/>
        </p:nvSpPr>
        <p:spPr bwMode="auto">
          <a:xfrm>
            <a:off x="5095875" y="4446588"/>
            <a:ext cx="741363"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98223" name="AutoShape 117"/>
          <p:cNvSpPr>
            <a:spLocks noChangeArrowheads="1"/>
          </p:cNvSpPr>
          <p:nvPr/>
        </p:nvSpPr>
        <p:spPr bwMode="auto">
          <a:xfrm>
            <a:off x="5116513" y="4468813"/>
            <a:ext cx="704850" cy="282575"/>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898224" name="AutoShape 118"/>
          <p:cNvSpPr>
            <a:spLocks noChangeArrowheads="1"/>
          </p:cNvSpPr>
          <p:nvPr/>
        </p:nvSpPr>
        <p:spPr bwMode="auto">
          <a:xfrm>
            <a:off x="2687638"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225" name="AutoShape 119"/>
          <p:cNvSpPr>
            <a:spLocks noChangeArrowheads="1"/>
          </p:cNvSpPr>
          <p:nvPr/>
        </p:nvSpPr>
        <p:spPr bwMode="auto">
          <a:xfrm>
            <a:off x="2581275" y="5545138"/>
            <a:ext cx="334963"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8226" name="Line 178"/>
          <p:cNvSpPr>
            <a:spLocks noChangeShapeType="1"/>
          </p:cNvSpPr>
          <p:nvPr/>
        </p:nvSpPr>
        <p:spPr bwMode="auto">
          <a:xfrm>
            <a:off x="5724525" y="3068638"/>
            <a:ext cx="2087563" cy="1223962"/>
          </a:xfrm>
          <a:prstGeom prst="line">
            <a:avLst/>
          </a:prstGeom>
          <a:noFill/>
          <a:ln w="38100">
            <a:solidFill>
              <a:schemeClr val="tx2"/>
            </a:solidFill>
            <a:round/>
            <a:headEnd/>
            <a:tailEnd/>
          </a:ln>
          <a:effectLst/>
        </p:spPr>
        <p:txBody>
          <a:bodyPr/>
          <a:lstStyle/>
          <a:p>
            <a:endParaRPr lang="en-US"/>
          </a:p>
        </p:txBody>
      </p:sp>
      <p:sp>
        <p:nvSpPr>
          <p:cNvPr id="898227" name="Line 179"/>
          <p:cNvSpPr>
            <a:spLocks noChangeShapeType="1"/>
          </p:cNvSpPr>
          <p:nvPr/>
        </p:nvSpPr>
        <p:spPr bwMode="auto">
          <a:xfrm>
            <a:off x="5867400" y="2924175"/>
            <a:ext cx="936625" cy="433388"/>
          </a:xfrm>
          <a:prstGeom prst="line">
            <a:avLst/>
          </a:prstGeom>
          <a:noFill/>
          <a:ln w="38100">
            <a:solidFill>
              <a:schemeClr val="tx2"/>
            </a:solidFill>
            <a:round/>
            <a:headEnd/>
            <a:tailEnd/>
          </a:ln>
          <a:effectLst/>
        </p:spPr>
        <p:txBody>
          <a:bodyPr/>
          <a:lstStyle/>
          <a:p>
            <a:endParaRPr lang="en-US"/>
          </a:p>
        </p:txBody>
      </p:sp>
      <p:sp>
        <p:nvSpPr>
          <p:cNvPr id="898228" name="Line 180"/>
          <p:cNvSpPr>
            <a:spLocks noChangeShapeType="1"/>
          </p:cNvSpPr>
          <p:nvPr/>
        </p:nvSpPr>
        <p:spPr bwMode="auto">
          <a:xfrm>
            <a:off x="2987675"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98229" name="Line 181"/>
          <p:cNvSpPr>
            <a:spLocks noChangeShapeType="1"/>
          </p:cNvSpPr>
          <p:nvPr/>
        </p:nvSpPr>
        <p:spPr bwMode="auto">
          <a:xfrm>
            <a:off x="3492500"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98230" name="Line 182"/>
          <p:cNvSpPr>
            <a:spLocks noChangeShapeType="1"/>
          </p:cNvSpPr>
          <p:nvPr/>
        </p:nvSpPr>
        <p:spPr bwMode="auto">
          <a:xfrm>
            <a:off x="4859338"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98231" name="Line 183"/>
          <p:cNvSpPr>
            <a:spLocks noChangeShapeType="1"/>
          </p:cNvSpPr>
          <p:nvPr/>
        </p:nvSpPr>
        <p:spPr bwMode="auto">
          <a:xfrm>
            <a:off x="5364163"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pic>
        <p:nvPicPr>
          <p:cNvPr id="898232" name="Picture 184" descr="java.com">
            <a:hlinkClick r:id="rId3" tooltip="java.com"/>
          </p:cNvPr>
          <p:cNvPicPr>
            <a:picLocks noChangeAspect="1" noChangeArrowheads="1"/>
          </p:cNvPicPr>
          <p:nvPr/>
        </p:nvPicPr>
        <p:blipFill>
          <a:blip r:embed="rId4"/>
          <a:srcRect r="56049"/>
          <a:stretch>
            <a:fillRect/>
          </a:stretch>
        </p:blipFill>
        <p:spPr bwMode="auto">
          <a:xfrm>
            <a:off x="250825" y="2420938"/>
            <a:ext cx="519113" cy="1028700"/>
          </a:xfrm>
          <a:prstGeom prst="rect">
            <a:avLst/>
          </a:prstGeom>
          <a:noFill/>
        </p:spPr>
      </p:pic>
      <p:pic>
        <p:nvPicPr>
          <p:cNvPr id="898233" name="Picture 8" descr="Microsoft"/>
          <p:cNvPicPr>
            <a:picLocks noChangeAspect="1" noChangeArrowheads="1"/>
          </p:cNvPicPr>
          <p:nvPr/>
        </p:nvPicPr>
        <p:blipFill>
          <a:blip r:embed="rId5"/>
          <a:srcRect r="70552" b="4001"/>
          <a:stretch>
            <a:fillRect/>
          </a:stretch>
        </p:blipFill>
        <p:spPr bwMode="auto">
          <a:xfrm>
            <a:off x="250825" y="3573463"/>
            <a:ext cx="1371600" cy="4572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8232"/>
                                        </p:tgtEl>
                                        <p:attrNameLst>
                                          <p:attrName>style.visibility</p:attrName>
                                        </p:attrNameLst>
                                      </p:cBhvr>
                                      <p:to>
                                        <p:strVal val="visible"/>
                                      </p:to>
                                    </p:set>
                                    <p:animEffect transition="in" filter="checkerboard(across)">
                                      <p:cBhvr>
                                        <p:cTn id="7" dur="500"/>
                                        <p:tgtEl>
                                          <p:spTgt spid="898232"/>
                                        </p:tgtEl>
                                      </p:cBhvr>
                                    </p:animEffect>
                                  </p:childTnLst>
                                </p:cTn>
                              </p:par>
                              <p:par>
                                <p:cTn id="8" presetID="5" presetClass="entr" presetSubtype="10" fill="hold" nodeType="withEffect">
                                  <p:stCondLst>
                                    <p:cond delay="0"/>
                                  </p:stCondLst>
                                  <p:childTnLst>
                                    <p:set>
                                      <p:cBhvr>
                                        <p:cTn id="9" dur="1" fill="hold">
                                          <p:stCondLst>
                                            <p:cond delay="0"/>
                                          </p:stCondLst>
                                        </p:cTn>
                                        <p:tgtEl>
                                          <p:spTgt spid="898233"/>
                                        </p:tgtEl>
                                        <p:attrNameLst>
                                          <p:attrName>style.visibility</p:attrName>
                                        </p:attrNameLst>
                                      </p:cBhvr>
                                      <p:to>
                                        <p:strVal val="visible"/>
                                      </p:to>
                                    </p:set>
                                    <p:animEffect transition="in" filter="checkerboard(across)">
                                      <p:cBhvr>
                                        <p:cTn id="10" dur="500"/>
                                        <p:tgtEl>
                                          <p:spTgt spid="89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2"/>
          <p:cNvSpPr>
            <a:spLocks noGrp="1"/>
          </p:cNvSpPr>
          <p:nvPr>
            <p:ph type="sldNum" sz="quarter" idx="10"/>
          </p:nvPr>
        </p:nvSpPr>
        <p:spPr/>
        <p:txBody>
          <a:bodyPr/>
          <a:lstStyle/>
          <a:p>
            <a:r>
              <a:rPr lang="en-US"/>
              <a:t> © 2007 AMR Research, Inc.   |   Page </a:t>
            </a:r>
            <a:fld id="{CA98662E-3975-4FCA-99BC-0BE760AEFDE2}" type="slidenum">
              <a:rPr lang="en-US" sz="1200"/>
              <a:pPr/>
              <a:t>32</a:t>
            </a:fld>
            <a:endParaRPr lang="en-US" sz="1200"/>
          </a:p>
        </p:txBody>
      </p:sp>
      <p:grpSp>
        <p:nvGrpSpPr>
          <p:cNvPr id="899074" name="Group 2"/>
          <p:cNvGrpSpPr>
            <a:grpSpLocks/>
          </p:cNvGrpSpPr>
          <p:nvPr/>
        </p:nvGrpSpPr>
        <p:grpSpPr bwMode="auto">
          <a:xfrm>
            <a:off x="685800" y="1447800"/>
            <a:ext cx="8042275" cy="4057650"/>
            <a:chOff x="365" y="1113"/>
            <a:chExt cx="5066" cy="2556"/>
          </a:xfrm>
        </p:grpSpPr>
        <p:grpSp>
          <p:nvGrpSpPr>
            <p:cNvPr id="899075" name="Group 3"/>
            <p:cNvGrpSpPr>
              <a:grpSpLocks/>
            </p:cNvGrpSpPr>
            <p:nvPr/>
          </p:nvGrpSpPr>
          <p:grpSpPr bwMode="auto">
            <a:xfrm>
              <a:off x="365" y="1113"/>
              <a:ext cx="5066" cy="2556"/>
              <a:chOff x="155" y="780"/>
              <a:chExt cx="5447" cy="2760"/>
            </a:xfrm>
          </p:grpSpPr>
          <p:sp>
            <p:nvSpPr>
              <p:cNvPr id="899076" name="Freeform 4"/>
              <p:cNvSpPr>
                <a:spLocks/>
              </p:cNvSpPr>
              <p:nvPr/>
            </p:nvSpPr>
            <p:spPr bwMode="auto">
              <a:xfrm>
                <a:off x="4820" y="2257"/>
                <a:ext cx="1" cy="11"/>
              </a:xfrm>
              <a:custGeom>
                <a:avLst/>
                <a:gdLst>
                  <a:gd name="T0" fmla="*/ 0 w 1"/>
                  <a:gd name="T1" fmla="*/ 11 h 11"/>
                  <a:gd name="T2" fmla="*/ 0 w 1"/>
                  <a:gd name="T3" fmla="*/ 0 h 11"/>
                  <a:gd name="T4" fmla="*/ 0 w 1"/>
                  <a:gd name="T5" fmla="*/ 11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11"/>
                    </a:moveTo>
                    <a:lnTo>
                      <a:pt x="0" y="0"/>
                    </a:lnTo>
                    <a:lnTo>
                      <a:pt x="0" y="11"/>
                    </a:lnTo>
                    <a:close/>
                  </a:path>
                </a:pathLst>
              </a:custGeom>
              <a:solidFill>
                <a:srgbClr val="C0C0C0"/>
              </a:solidFill>
              <a:ln w="9525">
                <a:noFill/>
                <a:round/>
                <a:headEnd/>
                <a:tailEnd/>
              </a:ln>
            </p:spPr>
            <p:txBody>
              <a:bodyPr/>
              <a:lstStyle/>
              <a:p>
                <a:pPr algn="l"/>
                <a:endParaRPr lang="en-US" sz="2000"/>
              </a:p>
            </p:txBody>
          </p:sp>
          <p:sp>
            <p:nvSpPr>
              <p:cNvPr id="899077" name="Freeform 5"/>
              <p:cNvSpPr>
                <a:spLocks noEditPoints="1"/>
              </p:cNvSpPr>
              <p:nvPr/>
            </p:nvSpPr>
            <p:spPr bwMode="auto">
              <a:xfrm>
                <a:off x="3709" y="1008"/>
                <a:ext cx="1893" cy="2532"/>
              </a:xfrm>
              <a:custGeom>
                <a:avLst/>
                <a:gdLst>
                  <a:gd name="T0" fmla="*/ 286 w 1893"/>
                  <a:gd name="T1" fmla="*/ 666 h 2532"/>
                  <a:gd name="T2" fmla="*/ 332 w 1893"/>
                  <a:gd name="T3" fmla="*/ 836 h 2532"/>
                  <a:gd name="T4" fmla="*/ 434 w 1893"/>
                  <a:gd name="T5" fmla="*/ 1028 h 2532"/>
                  <a:gd name="T6" fmla="*/ 436 w 1893"/>
                  <a:gd name="T7" fmla="*/ 986 h 2532"/>
                  <a:gd name="T8" fmla="*/ 507 w 1893"/>
                  <a:gd name="T9" fmla="*/ 1022 h 2532"/>
                  <a:gd name="T10" fmla="*/ 825 w 1893"/>
                  <a:gd name="T11" fmla="*/ 1168 h 2532"/>
                  <a:gd name="T12" fmla="*/ 966 w 1893"/>
                  <a:gd name="T13" fmla="*/ 1207 h 2532"/>
                  <a:gd name="T14" fmla="*/ 1077 w 1893"/>
                  <a:gd name="T15" fmla="*/ 1283 h 2532"/>
                  <a:gd name="T16" fmla="*/ 1129 w 1893"/>
                  <a:gd name="T17" fmla="*/ 1370 h 2532"/>
                  <a:gd name="T18" fmla="*/ 1054 w 1893"/>
                  <a:gd name="T19" fmla="*/ 1525 h 2532"/>
                  <a:gd name="T20" fmla="*/ 1077 w 1893"/>
                  <a:gd name="T21" fmla="*/ 1583 h 2532"/>
                  <a:gd name="T22" fmla="*/ 1275 w 1893"/>
                  <a:gd name="T23" fmla="*/ 1859 h 2532"/>
                  <a:gd name="T24" fmla="*/ 1265 w 1893"/>
                  <a:gd name="T25" fmla="*/ 2285 h 2532"/>
                  <a:gd name="T26" fmla="*/ 1319 w 1893"/>
                  <a:gd name="T27" fmla="*/ 2511 h 2532"/>
                  <a:gd name="T28" fmla="*/ 1344 w 1893"/>
                  <a:gd name="T29" fmla="*/ 2362 h 2532"/>
                  <a:gd name="T30" fmla="*/ 1466 w 1893"/>
                  <a:gd name="T31" fmla="*/ 2177 h 2532"/>
                  <a:gd name="T32" fmla="*/ 1547 w 1893"/>
                  <a:gd name="T33" fmla="*/ 2087 h 2532"/>
                  <a:gd name="T34" fmla="*/ 1799 w 1893"/>
                  <a:gd name="T35" fmla="*/ 1753 h 2532"/>
                  <a:gd name="T36" fmla="*/ 1691 w 1893"/>
                  <a:gd name="T37" fmla="*/ 1489 h 2532"/>
                  <a:gd name="T38" fmla="*/ 1622 w 1893"/>
                  <a:gd name="T39" fmla="*/ 1422 h 2532"/>
                  <a:gd name="T40" fmla="*/ 1520 w 1893"/>
                  <a:gd name="T41" fmla="*/ 1341 h 2532"/>
                  <a:gd name="T42" fmla="*/ 1250 w 1893"/>
                  <a:gd name="T43" fmla="*/ 1260 h 2532"/>
                  <a:gd name="T44" fmla="*/ 1048 w 1893"/>
                  <a:gd name="T45" fmla="*/ 1226 h 2532"/>
                  <a:gd name="T46" fmla="*/ 898 w 1893"/>
                  <a:gd name="T47" fmla="*/ 1147 h 2532"/>
                  <a:gd name="T48" fmla="*/ 906 w 1893"/>
                  <a:gd name="T49" fmla="*/ 1046 h 2532"/>
                  <a:gd name="T50" fmla="*/ 795 w 1893"/>
                  <a:gd name="T51" fmla="*/ 1118 h 2532"/>
                  <a:gd name="T52" fmla="*/ 745 w 1893"/>
                  <a:gd name="T53" fmla="*/ 917 h 2532"/>
                  <a:gd name="T54" fmla="*/ 837 w 1893"/>
                  <a:gd name="T55" fmla="*/ 871 h 2532"/>
                  <a:gd name="T56" fmla="*/ 973 w 1893"/>
                  <a:gd name="T57" fmla="*/ 894 h 2532"/>
                  <a:gd name="T58" fmla="*/ 985 w 1893"/>
                  <a:gd name="T59" fmla="*/ 733 h 2532"/>
                  <a:gd name="T60" fmla="*/ 973 w 1893"/>
                  <a:gd name="T61" fmla="*/ 666 h 2532"/>
                  <a:gd name="T62" fmla="*/ 1019 w 1893"/>
                  <a:gd name="T63" fmla="*/ 585 h 2532"/>
                  <a:gd name="T64" fmla="*/ 1019 w 1893"/>
                  <a:gd name="T65" fmla="*/ 539 h 2532"/>
                  <a:gd name="T66" fmla="*/ 1012 w 1893"/>
                  <a:gd name="T67" fmla="*/ 424 h 2532"/>
                  <a:gd name="T68" fmla="*/ 973 w 1893"/>
                  <a:gd name="T69" fmla="*/ 433 h 2532"/>
                  <a:gd name="T70" fmla="*/ 1054 w 1893"/>
                  <a:gd name="T71" fmla="*/ 345 h 2532"/>
                  <a:gd name="T72" fmla="*/ 962 w 1893"/>
                  <a:gd name="T73" fmla="*/ 274 h 2532"/>
                  <a:gd name="T74" fmla="*/ 829 w 1893"/>
                  <a:gd name="T75" fmla="*/ 240 h 2532"/>
                  <a:gd name="T76" fmla="*/ 768 w 1893"/>
                  <a:gd name="T77" fmla="*/ 332 h 2532"/>
                  <a:gd name="T78" fmla="*/ 824 w 1893"/>
                  <a:gd name="T79" fmla="*/ 437 h 2532"/>
                  <a:gd name="T80" fmla="*/ 766 w 1893"/>
                  <a:gd name="T81" fmla="*/ 410 h 2532"/>
                  <a:gd name="T82" fmla="*/ 641 w 1893"/>
                  <a:gd name="T83" fmla="*/ 386 h 2532"/>
                  <a:gd name="T84" fmla="*/ 664 w 1893"/>
                  <a:gd name="T85" fmla="*/ 230 h 2532"/>
                  <a:gd name="T86" fmla="*/ 664 w 1893"/>
                  <a:gd name="T87" fmla="*/ 263 h 2532"/>
                  <a:gd name="T88" fmla="*/ 676 w 1893"/>
                  <a:gd name="T89" fmla="*/ 207 h 2532"/>
                  <a:gd name="T90" fmla="*/ 653 w 1893"/>
                  <a:gd name="T91" fmla="*/ 161 h 2532"/>
                  <a:gd name="T92" fmla="*/ 580 w 1893"/>
                  <a:gd name="T93" fmla="*/ 107 h 2532"/>
                  <a:gd name="T94" fmla="*/ 526 w 1893"/>
                  <a:gd name="T95" fmla="*/ 119 h 2532"/>
                  <a:gd name="T96" fmla="*/ 557 w 1893"/>
                  <a:gd name="T97" fmla="*/ 96 h 2532"/>
                  <a:gd name="T98" fmla="*/ 580 w 1893"/>
                  <a:gd name="T99" fmla="*/ 188 h 2532"/>
                  <a:gd name="T100" fmla="*/ 497 w 1893"/>
                  <a:gd name="T101" fmla="*/ 217 h 2532"/>
                  <a:gd name="T102" fmla="*/ 447 w 1893"/>
                  <a:gd name="T103" fmla="*/ 196 h 2532"/>
                  <a:gd name="T104" fmla="*/ 401 w 1893"/>
                  <a:gd name="T105" fmla="*/ 117 h 2532"/>
                  <a:gd name="T106" fmla="*/ 474 w 1893"/>
                  <a:gd name="T107" fmla="*/ 115 h 2532"/>
                  <a:gd name="T108" fmla="*/ 538 w 1893"/>
                  <a:gd name="T109" fmla="*/ 161 h 2532"/>
                  <a:gd name="T110" fmla="*/ 424 w 1893"/>
                  <a:gd name="T111" fmla="*/ 184 h 2532"/>
                  <a:gd name="T112" fmla="*/ 349 w 1893"/>
                  <a:gd name="T113" fmla="*/ 150 h 2532"/>
                  <a:gd name="T114" fmla="*/ 217 w 1893"/>
                  <a:gd name="T115" fmla="*/ 11 h 2532"/>
                  <a:gd name="T116" fmla="*/ 154 w 1893"/>
                  <a:gd name="T117" fmla="*/ 40 h 2532"/>
                  <a:gd name="T118" fmla="*/ 56 w 1893"/>
                  <a:gd name="T119" fmla="*/ 138 h 2532"/>
                  <a:gd name="T120" fmla="*/ 15 w 1893"/>
                  <a:gd name="T121" fmla="*/ 219 h 2532"/>
                  <a:gd name="T122" fmla="*/ 148 w 1893"/>
                  <a:gd name="T123" fmla="*/ 230 h 2532"/>
                  <a:gd name="T124" fmla="*/ 240 w 1893"/>
                  <a:gd name="T125" fmla="*/ 426 h 2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3"/>
                  <a:gd name="T190" fmla="*/ 0 h 2532"/>
                  <a:gd name="T191" fmla="*/ 1893 w 1893"/>
                  <a:gd name="T192" fmla="*/ 2532 h 2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3" h="2532">
                    <a:moveTo>
                      <a:pt x="309" y="551"/>
                    </a:moveTo>
                    <a:lnTo>
                      <a:pt x="309" y="562"/>
                    </a:lnTo>
                    <a:lnTo>
                      <a:pt x="309" y="551"/>
                    </a:lnTo>
                    <a:lnTo>
                      <a:pt x="298" y="539"/>
                    </a:lnTo>
                    <a:lnTo>
                      <a:pt x="298" y="541"/>
                    </a:lnTo>
                    <a:lnTo>
                      <a:pt x="298" y="543"/>
                    </a:lnTo>
                    <a:lnTo>
                      <a:pt x="298" y="545"/>
                    </a:lnTo>
                    <a:lnTo>
                      <a:pt x="298" y="547"/>
                    </a:lnTo>
                    <a:lnTo>
                      <a:pt x="298" y="549"/>
                    </a:lnTo>
                    <a:lnTo>
                      <a:pt x="298" y="551"/>
                    </a:lnTo>
                    <a:lnTo>
                      <a:pt x="309" y="551"/>
                    </a:lnTo>
                    <a:close/>
                    <a:moveTo>
                      <a:pt x="286" y="551"/>
                    </a:moveTo>
                    <a:lnTo>
                      <a:pt x="286" y="562"/>
                    </a:lnTo>
                    <a:lnTo>
                      <a:pt x="286" y="574"/>
                    </a:lnTo>
                    <a:lnTo>
                      <a:pt x="286" y="585"/>
                    </a:lnTo>
                    <a:lnTo>
                      <a:pt x="286" y="597"/>
                    </a:lnTo>
                    <a:lnTo>
                      <a:pt x="286" y="608"/>
                    </a:lnTo>
                    <a:lnTo>
                      <a:pt x="286" y="631"/>
                    </a:lnTo>
                    <a:lnTo>
                      <a:pt x="286" y="643"/>
                    </a:lnTo>
                    <a:lnTo>
                      <a:pt x="275" y="666"/>
                    </a:lnTo>
                    <a:lnTo>
                      <a:pt x="286" y="666"/>
                    </a:lnTo>
                    <a:lnTo>
                      <a:pt x="275" y="677"/>
                    </a:lnTo>
                    <a:lnTo>
                      <a:pt x="275" y="689"/>
                    </a:lnTo>
                    <a:lnTo>
                      <a:pt x="275" y="698"/>
                    </a:lnTo>
                    <a:lnTo>
                      <a:pt x="275" y="710"/>
                    </a:lnTo>
                    <a:lnTo>
                      <a:pt x="275" y="721"/>
                    </a:lnTo>
                    <a:lnTo>
                      <a:pt x="275" y="733"/>
                    </a:lnTo>
                    <a:lnTo>
                      <a:pt x="275" y="744"/>
                    </a:lnTo>
                    <a:lnTo>
                      <a:pt x="286" y="744"/>
                    </a:lnTo>
                    <a:lnTo>
                      <a:pt x="286" y="756"/>
                    </a:lnTo>
                    <a:lnTo>
                      <a:pt x="286" y="744"/>
                    </a:lnTo>
                    <a:lnTo>
                      <a:pt x="298" y="756"/>
                    </a:lnTo>
                    <a:lnTo>
                      <a:pt x="298" y="767"/>
                    </a:lnTo>
                    <a:lnTo>
                      <a:pt x="286" y="756"/>
                    </a:lnTo>
                    <a:lnTo>
                      <a:pt x="286" y="767"/>
                    </a:lnTo>
                    <a:lnTo>
                      <a:pt x="286" y="779"/>
                    </a:lnTo>
                    <a:lnTo>
                      <a:pt x="298" y="779"/>
                    </a:lnTo>
                    <a:lnTo>
                      <a:pt x="298" y="790"/>
                    </a:lnTo>
                    <a:lnTo>
                      <a:pt x="298" y="802"/>
                    </a:lnTo>
                    <a:lnTo>
                      <a:pt x="309" y="802"/>
                    </a:lnTo>
                    <a:lnTo>
                      <a:pt x="309" y="813"/>
                    </a:lnTo>
                    <a:lnTo>
                      <a:pt x="309" y="825"/>
                    </a:lnTo>
                    <a:lnTo>
                      <a:pt x="309" y="836"/>
                    </a:lnTo>
                    <a:lnTo>
                      <a:pt x="321" y="836"/>
                    </a:lnTo>
                    <a:lnTo>
                      <a:pt x="332" y="836"/>
                    </a:lnTo>
                    <a:lnTo>
                      <a:pt x="332" y="848"/>
                    </a:lnTo>
                    <a:lnTo>
                      <a:pt x="344" y="848"/>
                    </a:lnTo>
                    <a:lnTo>
                      <a:pt x="355" y="859"/>
                    </a:lnTo>
                    <a:lnTo>
                      <a:pt x="367" y="871"/>
                    </a:lnTo>
                    <a:lnTo>
                      <a:pt x="355" y="882"/>
                    </a:lnTo>
                    <a:lnTo>
                      <a:pt x="367" y="882"/>
                    </a:lnTo>
                    <a:lnTo>
                      <a:pt x="367" y="886"/>
                    </a:lnTo>
                    <a:lnTo>
                      <a:pt x="367" y="892"/>
                    </a:lnTo>
                    <a:lnTo>
                      <a:pt x="367" y="896"/>
                    </a:lnTo>
                    <a:lnTo>
                      <a:pt x="367" y="900"/>
                    </a:lnTo>
                    <a:lnTo>
                      <a:pt x="367" y="904"/>
                    </a:lnTo>
                    <a:lnTo>
                      <a:pt x="367" y="909"/>
                    </a:lnTo>
                    <a:lnTo>
                      <a:pt x="367" y="913"/>
                    </a:lnTo>
                    <a:lnTo>
                      <a:pt x="367" y="917"/>
                    </a:lnTo>
                    <a:lnTo>
                      <a:pt x="390" y="940"/>
                    </a:lnTo>
                    <a:lnTo>
                      <a:pt x="401" y="975"/>
                    </a:lnTo>
                    <a:lnTo>
                      <a:pt x="378" y="975"/>
                    </a:lnTo>
                    <a:lnTo>
                      <a:pt x="390" y="975"/>
                    </a:lnTo>
                    <a:lnTo>
                      <a:pt x="424" y="998"/>
                    </a:lnTo>
                    <a:lnTo>
                      <a:pt x="424" y="1009"/>
                    </a:lnTo>
                    <a:lnTo>
                      <a:pt x="436" y="1009"/>
                    </a:lnTo>
                    <a:lnTo>
                      <a:pt x="436" y="1021"/>
                    </a:lnTo>
                    <a:lnTo>
                      <a:pt x="434" y="1024"/>
                    </a:lnTo>
                    <a:lnTo>
                      <a:pt x="434" y="1028"/>
                    </a:lnTo>
                    <a:lnTo>
                      <a:pt x="434" y="1030"/>
                    </a:lnTo>
                    <a:lnTo>
                      <a:pt x="436" y="1032"/>
                    </a:lnTo>
                    <a:lnTo>
                      <a:pt x="438" y="1032"/>
                    </a:lnTo>
                    <a:lnTo>
                      <a:pt x="442" y="1032"/>
                    </a:lnTo>
                    <a:lnTo>
                      <a:pt x="447" y="1032"/>
                    </a:lnTo>
                    <a:lnTo>
                      <a:pt x="447" y="1044"/>
                    </a:lnTo>
                    <a:lnTo>
                      <a:pt x="457" y="1044"/>
                    </a:lnTo>
                    <a:lnTo>
                      <a:pt x="457" y="1055"/>
                    </a:lnTo>
                    <a:lnTo>
                      <a:pt x="468" y="1055"/>
                    </a:lnTo>
                    <a:lnTo>
                      <a:pt x="468" y="1067"/>
                    </a:lnTo>
                    <a:lnTo>
                      <a:pt x="480" y="1067"/>
                    </a:lnTo>
                    <a:lnTo>
                      <a:pt x="480" y="1070"/>
                    </a:lnTo>
                    <a:lnTo>
                      <a:pt x="480" y="1074"/>
                    </a:lnTo>
                    <a:lnTo>
                      <a:pt x="480" y="1076"/>
                    </a:lnTo>
                    <a:lnTo>
                      <a:pt x="480" y="1078"/>
                    </a:lnTo>
                    <a:lnTo>
                      <a:pt x="482" y="1078"/>
                    </a:lnTo>
                    <a:lnTo>
                      <a:pt x="484" y="1078"/>
                    </a:lnTo>
                    <a:lnTo>
                      <a:pt x="488" y="1078"/>
                    </a:lnTo>
                    <a:lnTo>
                      <a:pt x="491" y="1078"/>
                    </a:lnTo>
                    <a:lnTo>
                      <a:pt x="491" y="1055"/>
                    </a:lnTo>
                    <a:lnTo>
                      <a:pt x="480" y="1055"/>
                    </a:lnTo>
                    <a:lnTo>
                      <a:pt x="468" y="1044"/>
                    </a:lnTo>
                    <a:lnTo>
                      <a:pt x="436" y="986"/>
                    </a:lnTo>
                    <a:lnTo>
                      <a:pt x="436" y="963"/>
                    </a:lnTo>
                    <a:lnTo>
                      <a:pt x="401" y="917"/>
                    </a:lnTo>
                    <a:lnTo>
                      <a:pt x="390" y="917"/>
                    </a:lnTo>
                    <a:lnTo>
                      <a:pt x="390" y="905"/>
                    </a:lnTo>
                    <a:lnTo>
                      <a:pt x="413" y="905"/>
                    </a:lnTo>
                    <a:lnTo>
                      <a:pt x="417" y="911"/>
                    </a:lnTo>
                    <a:lnTo>
                      <a:pt x="419" y="915"/>
                    </a:lnTo>
                    <a:lnTo>
                      <a:pt x="422" y="919"/>
                    </a:lnTo>
                    <a:lnTo>
                      <a:pt x="424" y="923"/>
                    </a:lnTo>
                    <a:lnTo>
                      <a:pt x="426" y="927"/>
                    </a:lnTo>
                    <a:lnTo>
                      <a:pt x="428" y="930"/>
                    </a:lnTo>
                    <a:lnTo>
                      <a:pt x="430" y="934"/>
                    </a:lnTo>
                    <a:lnTo>
                      <a:pt x="436" y="940"/>
                    </a:lnTo>
                    <a:lnTo>
                      <a:pt x="468" y="975"/>
                    </a:lnTo>
                    <a:lnTo>
                      <a:pt x="468" y="986"/>
                    </a:lnTo>
                    <a:lnTo>
                      <a:pt x="480" y="998"/>
                    </a:lnTo>
                    <a:lnTo>
                      <a:pt x="491" y="998"/>
                    </a:lnTo>
                    <a:lnTo>
                      <a:pt x="480" y="1009"/>
                    </a:lnTo>
                    <a:lnTo>
                      <a:pt x="488" y="1009"/>
                    </a:lnTo>
                    <a:lnTo>
                      <a:pt x="491" y="1011"/>
                    </a:lnTo>
                    <a:lnTo>
                      <a:pt x="495" y="1013"/>
                    </a:lnTo>
                    <a:lnTo>
                      <a:pt x="499" y="1015"/>
                    </a:lnTo>
                    <a:lnTo>
                      <a:pt x="503" y="1019"/>
                    </a:lnTo>
                    <a:lnTo>
                      <a:pt x="507" y="1022"/>
                    </a:lnTo>
                    <a:lnTo>
                      <a:pt x="511" y="1026"/>
                    </a:lnTo>
                    <a:lnTo>
                      <a:pt x="515" y="1032"/>
                    </a:lnTo>
                    <a:lnTo>
                      <a:pt x="561" y="1067"/>
                    </a:lnTo>
                    <a:lnTo>
                      <a:pt x="572" y="1124"/>
                    </a:lnTo>
                    <a:lnTo>
                      <a:pt x="572" y="1128"/>
                    </a:lnTo>
                    <a:lnTo>
                      <a:pt x="572" y="1132"/>
                    </a:lnTo>
                    <a:lnTo>
                      <a:pt x="572" y="1134"/>
                    </a:lnTo>
                    <a:lnTo>
                      <a:pt x="574" y="1136"/>
                    </a:lnTo>
                    <a:lnTo>
                      <a:pt x="576" y="1136"/>
                    </a:lnTo>
                    <a:lnTo>
                      <a:pt x="580" y="1136"/>
                    </a:lnTo>
                    <a:lnTo>
                      <a:pt x="584" y="1136"/>
                    </a:lnTo>
                    <a:lnTo>
                      <a:pt x="584" y="1147"/>
                    </a:lnTo>
                    <a:lnTo>
                      <a:pt x="618" y="1147"/>
                    </a:lnTo>
                    <a:lnTo>
                      <a:pt x="630" y="1157"/>
                    </a:lnTo>
                    <a:lnTo>
                      <a:pt x="676" y="1168"/>
                    </a:lnTo>
                    <a:lnTo>
                      <a:pt x="710" y="1168"/>
                    </a:lnTo>
                    <a:lnTo>
                      <a:pt x="768" y="1180"/>
                    </a:lnTo>
                    <a:lnTo>
                      <a:pt x="768" y="1168"/>
                    </a:lnTo>
                    <a:lnTo>
                      <a:pt x="779" y="1168"/>
                    </a:lnTo>
                    <a:lnTo>
                      <a:pt x="779" y="1157"/>
                    </a:lnTo>
                    <a:lnTo>
                      <a:pt x="791" y="1157"/>
                    </a:lnTo>
                    <a:lnTo>
                      <a:pt x="802" y="1168"/>
                    </a:lnTo>
                    <a:lnTo>
                      <a:pt x="825" y="1168"/>
                    </a:lnTo>
                    <a:lnTo>
                      <a:pt x="837" y="1180"/>
                    </a:lnTo>
                    <a:lnTo>
                      <a:pt x="860" y="1180"/>
                    </a:lnTo>
                    <a:lnTo>
                      <a:pt x="868" y="1186"/>
                    </a:lnTo>
                    <a:lnTo>
                      <a:pt x="877" y="1189"/>
                    </a:lnTo>
                    <a:lnTo>
                      <a:pt x="887" y="1191"/>
                    </a:lnTo>
                    <a:lnTo>
                      <a:pt x="895" y="1193"/>
                    </a:lnTo>
                    <a:lnTo>
                      <a:pt x="904" y="1193"/>
                    </a:lnTo>
                    <a:lnTo>
                      <a:pt x="912" y="1191"/>
                    </a:lnTo>
                    <a:lnTo>
                      <a:pt x="919" y="1187"/>
                    </a:lnTo>
                    <a:lnTo>
                      <a:pt x="927" y="1180"/>
                    </a:lnTo>
                    <a:lnTo>
                      <a:pt x="931" y="1186"/>
                    </a:lnTo>
                    <a:lnTo>
                      <a:pt x="935" y="1187"/>
                    </a:lnTo>
                    <a:lnTo>
                      <a:pt x="937" y="1189"/>
                    </a:lnTo>
                    <a:lnTo>
                      <a:pt x="939" y="1191"/>
                    </a:lnTo>
                    <a:lnTo>
                      <a:pt x="941" y="1191"/>
                    </a:lnTo>
                    <a:lnTo>
                      <a:pt x="943" y="1191"/>
                    </a:lnTo>
                    <a:lnTo>
                      <a:pt x="946" y="1191"/>
                    </a:lnTo>
                    <a:lnTo>
                      <a:pt x="950" y="1191"/>
                    </a:lnTo>
                    <a:lnTo>
                      <a:pt x="950" y="1203"/>
                    </a:lnTo>
                    <a:lnTo>
                      <a:pt x="956" y="1203"/>
                    </a:lnTo>
                    <a:lnTo>
                      <a:pt x="960" y="1203"/>
                    </a:lnTo>
                    <a:lnTo>
                      <a:pt x="962" y="1205"/>
                    </a:lnTo>
                    <a:lnTo>
                      <a:pt x="964" y="1205"/>
                    </a:lnTo>
                    <a:lnTo>
                      <a:pt x="966" y="1207"/>
                    </a:lnTo>
                    <a:lnTo>
                      <a:pt x="967" y="1209"/>
                    </a:lnTo>
                    <a:lnTo>
                      <a:pt x="969" y="1211"/>
                    </a:lnTo>
                    <a:lnTo>
                      <a:pt x="973" y="1214"/>
                    </a:lnTo>
                    <a:lnTo>
                      <a:pt x="975" y="1222"/>
                    </a:lnTo>
                    <a:lnTo>
                      <a:pt x="977" y="1228"/>
                    </a:lnTo>
                    <a:lnTo>
                      <a:pt x="981" y="1234"/>
                    </a:lnTo>
                    <a:lnTo>
                      <a:pt x="985" y="1239"/>
                    </a:lnTo>
                    <a:lnTo>
                      <a:pt x="990" y="1243"/>
                    </a:lnTo>
                    <a:lnTo>
                      <a:pt x="996" y="1247"/>
                    </a:lnTo>
                    <a:lnTo>
                      <a:pt x="1002" y="1249"/>
                    </a:lnTo>
                    <a:lnTo>
                      <a:pt x="1008" y="1249"/>
                    </a:lnTo>
                    <a:lnTo>
                      <a:pt x="1019" y="1260"/>
                    </a:lnTo>
                    <a:lnTo>
                      <a:pt x="1025" y="1260"/>
                    </a:lnTo>
                    <a:lnTo>
                      <a:pt x="1029" y="1260"/>
                    </a:lnTo>
                    <a:lnTo>
                      <a:pt x="1031" y="1260"/>
                    </a:lnTo>
                    <a:lnTo>
                      <a:pt x="1033" y="1262"/>
                    </a:lnTo>
                    <a:lnTo>
                      <a:pt x="1035" y="1264"/>
                    </a:lnTo>
                    <a:lnTo>
                      <a:pt x="1037" y="1266"/>
                    </a:lnTo>
                    <a:lnTo>
                      <a:pt x="1038" y="1268"/>
                    </a:lnTo>
                    <a:lnTo>
                      <a:pt x="1042" y="1272"/>
                    </a:lnTo>
                    <a:lnTo>
                      <a:pt x="1065" y="1272"/>
                    </a:lnTo>
                    <a:lnTo>
                      <a:pt x="1065" y="1283"/>
                    </a:lnTo>
                    <a:lnTo>
                      <a:pt x="1071" y="1283"/>
                    </a:lnTo>
                    <a:lnTo>
                      <a:pt x="1077" y="1283"/>
                    </a:lnTo>
                    <a:lnTo>
                      <a:pt x="1083" y="1283"/>
                    </a:lnTo>
                    <a:lnTo>
                      <a:pt x="1088" y="1283"/>
                    </a:lnTo>
                    <a:lnTo>
                      <a:pt x="1094" y="1283"/>
                    </a:lnTo>
                    <a:lnTo>
                      <a:pt x="1100" y="1283"/>
                    </a:lnTo>
                    <a:lnTo>
                      <a:pt x="1106" y="1283"/>
                    </a:lnTo>
                    <a:lnTo>
                      <a:pt x="1111" y="1283"/>
                    </a:lnTo>
                    <a:lnTo>
                      <a:pt x="1111" y="1276"/>
                    </a:lnTo>
                    <a:lnTo>
                      <a:pt x="1111" y="1270"/>
                    </a:lnTo>
                    <a:lnTo>
                      <a:pt x="1109" y="1266"/>
                    </a:lnTo>
                    <a:lnTo>
                      <a:pt x="1109" y="1262"/>
                    </a:lnTo>
                    <a:lnTo>
                      <a:pt x="1111" y="1262"/>
                    </a:lnTo>
                    <a:lnTo>
                      <a:pt x="1113" y="1262"/>
                    </a:lnTo>
                    <a:lnTo>
                      <a:pt x="1117" y="1266"/>
                    </a:lnTo>
                    <a:lnTo>
                      <a:pt x="1123" y="1272"/>
                    </a:lnTo>
                    <a:lnTo>
                      <a:pt x="1123" y="1283"/>
                    </a:lnTo>
                    <a:lnTo>
                      <a:pt x="1134" y="1283"/>
                    </a:lnTo>
                    <a:lnTo>
                      <a:pt x="1134" y="1329"/>
                    </a:lnTo>
                    <a:lnTo>
                      <a:pt x="1134" y="1337"/>
                    </a:lnTo>
                    <a:lnTo>
                      <a:pt x="1134" y="1345"/>
                    </a:lnTo>
                    <a:lnTo>
                      <a:pt x="1134" y="1351"/>
                    </a:lnTo>
                    <a:lnTo>
                      <a:pt x="1134" y="1354"/>
                    </a:lnTo>
                    <a:lnTo>
                      <a:pt x="1134" y="1360"/>
                    </a:lnTo>
                    <a:lnTo>
                      <a:pt x="1133" y="1364"/>
                    </a:lnTo>
                    <a:lnTo>
                      <a:pt x="1129" y="1370"/>
                    </a:lnTo>
                    <a:lnTo>
                      <a:pt x="1123" y="1376"/>
                    </a:lnTo>
                    <a:lnTo>
                      <a:pt x="1123" y="1387"/>
                    </a:lnTo>
                    <a:lnTo>
                      <a:pt x="1111" y="1399"/>
                    </a:lnTo>
                    <a:lnTo>
                      <a:pt x="1111" y="1410"/>
                    </a:lnTo>
                    <a:lnTo>
                      <a:pt x="1106" y="1410"/>
                    </a:lnTo>
                    <a:lnTo>
                      <a:pt x="1104" y="1410"/>
                    </a:lnTo>
                    <a:lnTo>
                      <a:pt x="1100" y="1410"/>
                    </a:lnTo>
                    <a:lnTo>
                      <a:pt x="1098" y="1412"/>
                    </a:lnTo>
                    <a:lnTo>
                      <a:pt x="1096" y="1412"/>
                    </a:lnTo>
                    <a:lnTo>
                      <a:pt x="1094" y="1414"/>
                    </a:lnTo>
                    <a:lnTo>
                      <a:pt x="1092" y="1418"/>
                    </a:lnTo>
                    <a:lnTo>
                      <a:pt x="1088" y="1422"/>
                    </a:lnTo>
                    <a:lnTo>
                      <a:pt x="1077" y="1491"/>
                    </a:lnTo>
                    <a:lnTo>
                      <a:pt x="1088" y="1491"/>
                    </a:lnTo>
                    <a:lnTo>
                      <a:pt x="1086" y="1493"/>
                    </a:lnTo>
                    <a:lnTo>
                      <a:pt x="1083" y="1496"/>
                    </a:lnTo>
                    <a:lnTo>
                      <a:pt x="1081" y="1498"/>
                    </a:lnTo>
                    <a:lnTo>
                      <a:pt x="1077" y="1502"/>
                    </a:lnTo>
                    <a:lnTo>
                      <a:pt x="1075" y="1504"/>
                    </a:lnTo>
                    <a:lnTo>
                      <a:pt x="1071" y="1508"/>
                    </a:lnTo>
                    <a:lnTo>
                      <a:pt x="1069" y="1510"/>
                    </a:lnTo>
                    <a:lnTo>
                      <a:pt x="1065" y="1514"/>
                    </a:lnTo>
                    <a:lnTo>
                      <a:pt x="1065" y="1525"/>
                    </a:lnTo>
                    <a:lnTo>
                      <a:pt x="1054" y="1525"/>
                    </a:lnTo>
                    <a:lnTo>
                      <a:pt x="1058" y="1527"/>
                    </a:lnTo>
                    <a:lnTo>
                      <a:pt x="1060" y="1531"/>
                    </a:lnTo>
                    <a:lnTo>
                      <a:pt x="1062" y="1533"/>
                    </a:lnTo>
                    <a:lnTo>
                      <a:pt x="1063" y="1535"/>
                    </a:lnTo>
                    <a:lnTo>
                      <a:pt x="1065" y="1537"/>
                    </a:lnTo>
                    <a:lnTo>
                      <a:pt x="1065" y="1539"/>
                    </a:lnTo>
                    <a:lnTo>
                      <a:pt x="1065" y="1542"/>
                    </a:lnTo>
                    <a:lnTo>
                      <a:pt x="1065" y="1548"/>
                    </a:lnTo>
                    <a:lnTo>
                      <a:pt x="1063" y="1548"/>
                    </a:lnTo>
                    <a:lnTo>
                      <a:pt x="1062" y="1548"/>
                    </a:lnTo>
                    <a:lnTo>
                      <a:pt x="1060" y="1548"/>
                    </a:lnTo>
                    <a:lnTo>
                      <a:pt x="1058" y="1548"/>
                    </a:lnTo>
                    <a:lnTo>
                      <a:pt x="1056" y="1548"/>
                    </a:lnTo>
                    <a:lnTo>
                      <a:pt x="1054" y="1548"/>
                    </a:lnTo>
                    <a:lnTo>
                      <a:pt x="1058" y="1552"/>
                    </a:lnTo>
                    <a:lnTo>
                      <a:pt x="1063" y="1556"/>
                    </a:lnTo>
                    <a:lnTo>
                      <a:pt x="1067" y="1560"/>
                    </a:lnTo>
                    <a:lnTo>
                      <a:pt x="1069" y="1564"/>
                    </a:lnTo>
                    <a:lnTo>
                      <a:pt x="1073" y="1567"/>
                    </a:lnTo>
                    <a:lnTo>
                      <a:pt x="1075" y="1571"/>
                    </a:lnTo>
                    <a:lnTo>
                      <a:pt x="1077" y="1575"/>
                    </a:lnTo>
                    <a:lnTo>
                      <a:pt x="1077" y="1583"/>
                    </a:lnTo>
                    <a:lnTo>
                      <a:pt x="1181" y="1610"/>
                    </a:lnTo>
                    <a:lnTo>
                      <a:pt x="1188" y="1619"/>
                    </a:lnTo>
                    <a:lnTo>
                      <a:pt x="1123" y="1673"/>
                    </a:lnTo>
                    <a:lnTo>
                      <a:pt x="1129" y="1679"/>
                    </a:lnTo>
                    <a:lnTo>
                      <a:pt x="1133" y="1684"/>
                    </a:lnTo>
                    <a:lnTo>
                      <a:pt x="1136" y="1688"/>
                    </a:lnTo>
                    <a:lnTo>
                      <a:pt x="1140" y="1694"/>
                    </a:lnTo>
                    <a:lnTo>
                      <a:pt x="1142" y="1700"/>
                    </a:lnTo>
                    <a:lnTo>
                      <a:pt x="1144" y="1706"/>
                    </a:lnTo>
                    <a:lnTo>
                      <a:pt x="1146" y="1713"/>
                    </a:lnTo>
                    <a:lnTo>
                      <a:pt x="1146" y="1719"/>
                    </a:lnTo>
                    <a:lnTo>
                      <a:pt x="1169" y="1742"/>
                    </a:lnTo>
                    <a:lnTo>
                      <a:pt x="1179" y="1752"/>
                    </a:lnTo>
                    <a:lnTo>
                      <a:pt x="1190" y="1759"/>
                    </a:lnTo>
                    <a:lnTo>
                      <a:pt x="1202" y="1763"/>
                    </a:lnTo>
                    <a:lnTo>
                      <a:pt x="1215" y="1767"/>
                    </a:lnTo>
                    <a:lnTo>
                      <a:pt x="1227" y="1771"/>
                    </a:lnTo>
                    <a:lnTo>
                      <a:pt x="1240" y="1773"/>
                    </a:lnTo>
                    <a:lnTo>
                      <a:pt x="1253" y="1775"/>
                    </a:lnTo>
                    <a:lnTo>
                      <a:pt x="1267" y="1776"/>
                    </a:lnTo>
                    <a:lnTo>
                      <a:pt x="1259" y="1801"/>
                    </a:lnTo>
                    <a:lnTo>
                      <a:pt x="1284" y="1824"/>
                    </a:lnTo>
                    <a:lnTo>
                      <a:pt x="1280" y="1842"/>
                    </a:lnTo>
                    <a:lnTo>
                      <a:pt x="1275" y="1859"/>
                    </a:lnTo>
                    <a:lnTo>
                      <a:pt x="1271" y="1874"/>
                    </a:lnTo>
                    <a:lnTo>
                      <a:pt x="1267" y="1892"/>
                    </a:lnTo>
                    <a:lnTo>
                      <a:pt x="1263" y="1909"/>
                    </a:lnTo>
                    <a:lnTo>
                      <a:pt x="1259" y="1926"/>
                    </a:lnTo>
                    <a:lnTo>
                      <a:pt x="1253" y="1943"/>
                    </a:lnTo>
                    <a:lnTo>
                      <a:pt x="1250" y="1961"/>
                    </a:lnTo>
                    <a:lnTo>
                      <a:pt x="1250" y="2166"/>
                    </a:lnTo>
                    <a:lnTo>
                      <a:pt x="1238" y="2235"/>
                    </a:lnTo>
                    <a:lnTo>
                      <a:pt x="1250" y="2235"/>
                    </a:lnTo>
                    <a:lnTo>
                      <a:pt x="1250" y="2258"/>
                    </a:lnTo>
                    <a:lnTo>
                      <a:pt x="1244" y="2264"/>
                    </a:lnTo>
                    <a:lnTo>
                      <a:pt x="1240" y="2266"/>
                    </a:lnTo>
                    <a:lnTo>
                      <a:pt x="1238" y="2268"/>
                    </a:lnTo>
                    <a:lnTo>
                      <a:pt x="1238" y="2270"/>
                    </a:lnTo>
                    <a:lnTo>
                      <a:pt x="1238" y="2271"/>
                    </a:lnTo>
                    <a:lnTo>
                      <a:pt x="1240" y="2273"/>
                    </a:lnTo>
                    <a:lnTo>
                      <a:pt x="1244" y="2277"/>
                    </a:lnTo>
                    <a:lnTo>
                      <a:pt x="1250" y="2281"/>
                    </a:lnTo>
                    <a:lnTo>
                      <a:pt x="1253" y="2281"/>
                    </a:lnTo>
                    <a:lnTo>
                      <a:pt x="1257" y="2281"/>
                    </a:lnTo>
                    <a:lnTo>
                      <a:pt x="1259" y="2281"/>
                    </a:lnTo>
                    <a:lnTo>
                      <a:pt x="1261" y="2283"/>
                    </a:lnTo>
                    <a:lnTo>
                      <a:pt x="1263" y="2283"/>
                    </a:lnTo>
                    <a:lnTo>
                      <a:pt x="1265" y="2285"/>
                    </a:lnTo>
                    <a:lnTo>
                      <a:pt x="1269" y="2289"/>
                    </a:lnTo>
                    <a:lnTo>
                      <a:pt x="1273" y="2293"/>
                    </a:lnTo>
                    <a:lnTo>
                      <a:pt x="1273" y="2304"/>
                    </a:lnTo>
                    <a:lnTo>
                      <a:pt x="1261" y="2316"/>
                    </a:lnTo>
                    <a:lnTo>
                      <a:pt x="1250" y="2339"/>
                    </a:lnTo>
                    <a:lnTo>
                      <a:pt x="1250" y="2385"/>
                    </a:lnTo>
                    <a:lnTo>
                      <a:pt x="1261" y="2385"/>
                    </a:lnTo>
                    <a:lnTo>
                      <a:pt x="1261" y="2392"/>
                    </a:lnTo>
                    <a:lnTo>
                      <a:pt x="1259" y="2400"/>
                    </a:lnTo>
                    <a:lnTo>
                      <a:pt x="1259" y="2408"/>
                    </a:lnTo>
                    <a:lnTo>
                      <a:pt x="1259" y="2415"/>
                    </a:lnTo>
                    <a:lnTo>
                      <a:pt x="1261" y="2421"/>
                    </a:lnTo>
                    <a:lnTo>
                      <a:pt x="1263" y="2429"/>
                    </a:lnTo>
                    <a:lnTo>
                      <a:pt x="1267" y="2435"/>
                    </a:lnTo>
                    <a:lnTo>
                      <a:pt x="1273" y="2442"/>
                    </a:lnTo>
                    <a:lnTo>
                      <a:pt x="1273" y="2465"/>
                    </a:lnTo>
                    <a:lnTo>
                      <a:pt x="1278" y="2471"/>
                    </a:lnTo>
                    <a:lnTo>
                      <a:pt x="1284" y="2477"/>
                    </a:lnTo>
                    <a:lnTo>
                      <a:pt x="1290" y="2483"/>
                    </a:lnTo>
                    <a:lnTo>
                      <a:pt x="1296" y="2488"/>
                    </a:lnTo>
                    <a:lnTo>
                      <a:pt x="1301" y="2494"/>
                    </a:lnTo>
                    <a:lnTo>
                      <a:pt x="1307" y="2500"/>
                    </a:lnTo>
                    <a:lnTo>
                      <a:pt x="1313" y="2506"/>
                    </a:lnTo>
                    <a:lnTo>
                      <a:pt x="1319" y="2511"/>
                    </a:lnTo>
                    <a:lnTo>
                      <a:pt x="1307" y="2511"/>
                    </a:lnTo>
                    <a:lnTo>
                      <a:pt x="1319" y="2523"/>
                    </a:lnTo>
                    <a:lnTo>
                      <a:pt x="1319" y="2532"/>
                    </a:lnTo>
                    <a:lnTo>
                      <a:pt x="1386" y="2532"/>
                    </a:lnTo>
                    <a:lnTo>
                      <a:pt x="1374" y="2523"/>
                    </a:lnTo>
                    <a:lnTo>
                      <a:pt x="1363" y="2511"/>
                    </a:lnTo>
                    <a:lnTo>
                      <a:pt x="1351" y="2511"/>
                    </a:lnTo>
                    <a:lnTo>
                      <a:pt x="1351" y="2500"/>
                    </a:lnTo>
                    <a:lnTo>
                      <a:pt x="1340" y="2500"/>
                    </a:lnTo>
                    <a:lnTo>
                      <a:pt x="1340" y="2477"/>
                    </a:lnTo>
                    <a:lnTo>
                      <a:pt x="1340" y="2431"/>
                    </a:lnTo>
                    <a:lnTo>
                      <a:pt x="1342" y="2421"/>
                    </a:lnTo>
                    <a:lnTo>
                      <a:pt x="1342" y="2413"/>
                    </a:lnTo>
                    <a:lnTo>
                      <a:pt x="1344" y="2410"/>
                    </a:lnTo>
                    <a:lnTo>
                      <a:pt x="1346" y="2404"/>
                    </a:lnTo>
                    <a:lnTo>
                      <a:pt x="1347" y="2400"/>
                    </a:lnTo>
                    <a:lnTo>
                      <a:pt x="1351" y="2396"/>
                    </a:lnTo>
                    <a:lnTo>
                      <a:pt x="1357" y="2390"/>
                    </a:lnTo>
                    <a:lnTo>
                      <a:pt x="1363" y="2385"/>
                    </a:lnTo>
                    <a:lnTo>
                      <a:pt x="1363" y="2373"/>
                    </a:lnTo>
                    <a:lnTo>
                      <a:pt x="1351" y="2373"/>
                    </a:lnTo>
                    <a:lnTo>
                      <a:pt x="1351" y="2362"/>
                    </a:lnTo>
                    <a:lnTo>
                      <a:pt x="1347" y="2362"/>
                    </a:lnTo>
                    <a:lnTo>
                      <a:pt x="1344" y="2362"/>
                    </a:lnTo>
                    <a:lnTo>
                      <a:pt x="1342" y="2362"/>
                    </a:lnTo>
                    <a:lnTo>
                      <a:pt x="1340" y="2360"/>
                    </a:lnTo>
                    <a:lnTo>
                      <a:pt x="1340" y="2358"/>
                    </a:lnTo>
                    <a:lnTo>
                      <a:pt x="1340" y="2354"/>
                    </a:lnTo>
                    <a:lnTo>
                      <a:pt x="1340" y="2350"/>
                    </a:lnTo>
                    <a:lnTo>
                      <a:pt x="1351" y="2339"/>
                    </a:lnTo>
                    <a:lnTo>
                      <a:pt x="1351" y="2327"/>
                    </a:lnTo>
                    <a:lnTo>
                      <a:pt x="1363" y="2327"/>
                    </a:lnTo>
                    <a:lnTo>
                      <a:pt x="1363" y="2293"/>
                    </a:lnTo>
                    <a:lnTo>
                      <a:pt x="1374" y="2293"/>
                    </a:lnTo>
                    <a:lnTo>
                      <a:pt x="1374" y="2281"/>
                    </a:lnTo>
                    <a:lnTo>
                      <a:pt x="1386" y="2281"/>
                    </a:lnTo>
                    <a:lnTo>
                      <a:pt x="1386" y="2270"/>
                    </a:lnTo>
                    <a:lnTo>
                      <a:pt x="1374" y="2270"/>
                    </a:lnTo>
                    <a:lnTo>
                      <a:pt x="1374" y="2281"/>
                    </a:lnTo>
                    <a:lnTo>
                      <a:pt x="1363" y="2281"/>
                    </a:lnTo>
                    <a:lnTo>
                      <a:pt x="1363" y="2247"/>
                    </a:lnTo>
                    <a:lnTo>
                      <a:pt x="1397" y="2258"/>
                    </a:lnTo>
                    <a:lnTo>
                      <a:pt x="1397" y="2212"/>
                    </a:lnTo>
                    <a:lnTo>
                      <a:pt x="1420" y="2212"/>
                    </a:lnTo>
                    <a:lnTo>
                      <a:pt x="1455" y="2200"/>
                    </a:lnTo>
                    <a:lnTo>
                      <a:pt x="1466" y="2189"/>
                    </a:lnTo>
                    <a:lnTo>
                      <a:pt x="1466" y="2177"/>
                    </a:lnTo>
                    <a:lnTo>
                      <a:pt x="1478" y="2166"/>
                    </a:lnTo>
                    <a:lnTo>
                      <a:pt x="1478" y="2154"/>
                    </a:lnTo>
                    <a:lnTo>
                      <a:pt x="1466" y="2154"/>
                    </a:lnTo>
                    <a:lnTo>
                      <a:pt x="1466" y="2131"/>
                    </a:lnTo>
                    <a:lnTo>
                      <a:pt x="1455" y="2131"/>
                    </a:lnTo>
                    <a:lnTo>
                      <a:pt x="1455" y="2128"/>
                    </a:lnTo>
                    <a:lnTo>
                      <a:pt x="1455" y="2124"/>
                    </a:lnTo>
                    <a:lnTo>
                      <a:pt x="1455" y="2122"/>
                    </a:lnTo>
                    <a:lnTo>
                      <a:pt x="1455" y="2120"/>
                    </a:lnTo>
                    <a:lnTo>
                      <a:pt x="1457" y="2120"/>
                    </a:lnTo>
                    <a:lnTo>
                      <a:pt x="1459" y="2120"/>
                    </a:lnTo>
                    <a:lnTo>
                      <a:pt x="1463" y="2120"/>
                    </a:lnTo>
                    <a:lnTo>
                      <a:pt x="1466" y="2120"/>
                    </a:lnTo>
                    <a:lnTo>
                      <a:pt x="1466" y="2131"/>
                    </a:lnTo>
                    <a:lnTo>
                      <a:pt x="1480" y="2131"/>
                    </a:lnTo>
                    <a:lnTo>
                      <a:pt x="1490" y="2131"/>
                    </a:lnTo>
                    <a:lnTo>
                      <a:pt x="1499" y="2131"/>
                    </a:lnTo>
                    <a:lnTo>
                      <a:pt x="1507" y="2130"/>
                    </a:lnTo>
                    <a:lnTo>
                      <a:pt x="1514" y="2126"/>
                    </a:lnTo>
                    <a:lnTo>
                      <a:pt x="1522" y="2120"/>
                    </a:lnTo>
                    <a:lnTo>
                      <a:pt x="1528" y="2110"/>
                    </a:lnTo>
                    <a:lnTo>
                      <a:pt x="1536" y="2097"/>
                    </a:lnTo>
                    <a:lnTo>
                      <a:pt x="1541" y="2091"/>
                    </a:lnTo>
                    <a:lnTo>
                      <a:pt x="1547" y="2087"/>
                    </a:lnTo>
                    <a:lnTo>
                      <a:pt x="1551" y="2082"/>
                    </a:lnTo>
                    <a:lnTo>
                      <a:pt x="1555" y="2076"/>
                    </a:lnTo>
                    <a:lnTo>
                      <a:pt x="1559" y="2072"/>
                    </a:lnTo>
                    <a:lnTo>
                      <a:pt x="1562" y="2066"/>
                    </a:lnTo>
                    <a:lnTo>
                      <a:pt x="1566" y="2059"/>
                    </a:lnTo>
                    <a:lnTo>
                      <a:pt x="1570" y="2053"/>
                    </a:lnTo>
                    <a:lnTo>
                      <a:pt x="1605" y="1995"/>
                    </a:lnTo>
                    <a:lnTo>
                      <a:pt x="1616" y="1984"/>
                    </a:lnTo>
                    <a:lnTo>
                      <a:pt x="1639" y="1949"/>
                    </a:lnTo>
                    <a:lnTo>
                      <a:pt x="1639" y="1938"/>
                    </a:lnTo>
                    <a:lnTo>
                      <a:pt x="1674" y="1926"/>
                    </a:lnTo>
                    <a:lnTo>
                      <a:pt x="1720" y="1915"/>
                    </a:lnTo>
                    <a:lnTo>
                      <a:pt x="1731" y="1915"/>
                    </a:lnTo>
                    <a:lnTo>
                      <a:pt x="1766" y="1869"/>
                    </a:lnTo>
                    <a:lnTo>
                      <a:pt x="1777" y="1857"/>
                    </a:lnTo>
                    <a:lnTo>
                      <a:pt x="1777" y="1834"/>
                    </a:lnTo>
                    <a:lnTo>
                      <a:pt x="1779" y="1824"/>
                    </a:lnTo>
                    <a:lnTo>
                      <a:pt x="1783" y="1813"/>
                    </a:lnTo>
                    <a:lnTo>
                      <a:pt x="1787" y="1803"/>
                    </a:lnTo>
                    <a:lnTo>
                      <a:pt x="1791" y="1794"/>
                    </a:lnTo>
                    <a:lnTo>
                      <a:pt x="1795" y="1784"/>
                    </a:lnTo>
                    <a:lnTo>
                      <a:pt x="1797" y="1775"/>
                    </a:lnTo>
                    <a:lnTo>
                      <a:pt x="1799" y="1765"/>
                    </a:lnTo>
                    <a:lnTo>
                      <a:pt x="1799" y="1753"/>
                    </a:lnTo>
                    <a:lnTo>
                      <a:pt x="1879" y="1661"/>
                    </a:lnTo>
                    <a:lnTo>
                      <a:pt x="1879" y="1650"/>
                    </a:lnTo>
                    <a:lnTo>
                      <a:pt x="1885" y="1644"/>
                    </a:lnTo>
                    <a:lnTo>
                      <a:pt x="1889" y="1638"/>
                    </a:lnTo>
                    <a:lnTo>
                      <a:pt x="1891" y="1631"/>
                    </a:lnTo>
                    <a:lnTo>
                      <a:pt x="1893" y="1625"/>
                    </a:lnTo>
                    <a:lnTo>
                      <a:pt x="1893" y="1617"/>
                    </a:lnTo>
                    <a:lnTo>
                      <a:pt x="1893" y="1610"/>
                    </a:lnTo>
                    <a:lnTo>
                      <a:pt x="1891" y="1602"/>
                    </a:lnTo>
                    <a:lnTo>
                      <a:pt x="1891" y="1594"/>
                    </a:lnTo>
                    <a:lnTo>
                      <a:pt x="1879" y="1583"/>
                    </a:lnTo>
                    <a:lnTo>
                      <a:pt x="1856" y="1571"/>
                    </a:lnTo>
                    <a:lnTo>
                      <a:pt x="1845" y="1571"/>
                    </a:lnTo>
                    <a:lnTo>
                      <a:pt x="1810" y="1537"/>
                    </a:lnTo>
                    <a:lnTo>
                      <a:pt x="1799" y="1537"/>
                    </a:lnTo>
                    <a:lnTo>
                      <a:pt x="1787" y="1525"/>
                    </a:lnTo>
                    <a:lnTo>
                      <a:pt x="1766" y="1525"/>
                    </a:lnTo>
                    <a:lnTo>
                      <a:pt x="1754" y="1514"/>
                    </a:lnTo>
                    <a:lnTo>
                      <a:pt x="1743" y="1514"/>
                    </a:lnTo>
                    <a:lnTo>
                      <a:pt x="1731" y="1502"/>
                    </a:lnTo>
                    <a:lnTo>
                      <a:pt x="1720" y="1502"/>
                    </a:lnTo>
                    <a:lnTo>
                      <a:pt x="1708" y="1491"/>
                    </a:lnTo>
                    <a:lnTo>
                      <a:pt x="1699" y="1491"/>
                    </a:lnTo>
                    <a:lnTo>
                      <a:pt x="1691" y="1489"/>
                    </a:lnTo>
                    <a:lnTo>
                      <a:pt x="1685" y="1489"/>
                    </a:lnTo>
                    <a:lnTo>
                      <a:pt x="1681" y="1485"/>
                    </a:lnTo>
                    <a:lnTo>
                      <a:pt x="1678" y="1483"/>
                    </a:lnTo>
                    <a:lnTo>
                      <a:pt x="1674" y="1479"/>
                    </a:lnTo>
                    <a:lnTo>
                      <a:pt x="1668" y="1473"/>
                    </a:lnTo>
                    <a:lnTo>
                      <a:pt x="1662" y="1468"/>
                    </a:lnTo>
                    <a:lnTo>
                      <a:pt x="1656" y="1468"/>
                    </a:lnTo>
                    <a:lnTo>
                      <a:pt x="1655" y="1468"/>
                    </a:lnTo>
                    <a:lnTo>
                      <a:pt x="1651" y="1468"/>
                    </a:lnTo>
                    <a:lnTo>
                      <a:pt x="1651" y="1466"/>
                    </a:lnTo>
                    <a:lnTo>
                      <a:pt x="1651" y="1464"/>
                    </a:lnTo>
                    <a:lnTo>
                      <a:pt x="1651" y="1460"/>
                    </a:lnTo>
                    <a:lnTo>
                      <a:pt x="1651" y="1456"/>
                    </a:lnTo>
                    <a:lnTo>
                      <a:pt x="1647" y="1456"/>
                    </a:lnTo>
                    <a:lnTo>
                      <a:pt x="1645" y="1456"/>
                    </a:lnTo>
                    <a:lnTo>
                      <a:pt x="1641" y="1456"/>
                    </a:lnTo>
                    <a:lnTo>
                      <a:pt x="1639" y="1456"/>
                    </a:lnTo>
                    <a:lnTo>
                      <a:pt x="1635" y="1456"/>
                    </a:lnTo>
                    <a:lnTo>
                      <a:pt x="1633" y="1456"/>
                    </a:lnTo>
                    <a:lnTo>
                      <a:pt x="1630" y="1456"/>
                    </a:lnTo>
                    <a:lnTo>
                      <a:pt x="1628" y="1456"/>
                    </a:lnTo>
                    <a:lnTo>
                      <a:pt x="1628" y="1422"/>
                    </a:lnTo>
                    <a:lnTo>
                      <a:pt x="1622" y="1422"/>
                    </a:lnTo>
                    <a:lnTo>
                      <a:pt x="1620" y="1422"/>
                    </a:lnTo>
                    <a:lnTo>
                      <a:pt x="1618" y="1422"/>
                    </a:lnTo>
                    <a:lnTo>
                      <a:pt x="1616" y="1422"/>
                    </a:lnTo>
                    <a:lnTo>
                      <a:pt x="1616" y="1420"/>
                    </a:lnTo>
                    <a:lnTo>
                      <a:pt x="1616" y="1418"/>
                    </a:lnTo>
                    <a:lnTo>
                      <a:pt x="1616" y="1414"/>
                    </a:lnTo>
                    <a:lnTo>
                      <a:pt x="1616" y="1410"/>
                    </a:lnTo>
                    <a:lnTo>
                      <a:pt x="1605" y="1399"/>
                    </a:lnTo>
                    <a:lnTo>
                      <a:pt x="1582" y="1352"/>
                    </a:lnTo>
                    <a:lnTo>
                      <a:pt x="1578" y="1352"/>
                    </a:lnTo>
                    <a:lnTo>
                      <a:pt x="1572" y="1352"/>
                    </a:lnTo>
                    <a:lnTo>
                      <a:pt x="1568" y="1352"/>
                    </a:lnTo>
                    <a:lnTo>
                      <a:pt x="1564" y="1352"/>
                    </a:lnTo>
                    <a:lnTo>
                      <a:pt x="1561" y="1352"/>
                    </a:lnTo>
                    <a:lnTo>
                      <a:pt x="1557" y="1352"/>
                    </a:lnTo>
                    <a:lnTo>
                      <a:pt x="1551" y="1352"/>
                    </a:lnTo>
                    <a:lnTo>
                      <a:pt x="1547" y="1352"/>
                    </a:lnTo>
                    <a:lnTo>
                      <a:pt x="1541" y="1347"/>
                    </a:lnTo>
                    <a:lnTo>
                      <a:pt x="1537" y="1345"/>
                    </a:lnTo>
                    <a:lnTo>
                      <a:pt x="1536" y="1343"/>
                    </a:lnTo>
                    <a:lnTo>
                      <a:pt x="1532" y="1341"/>
                    </a:lnTo>
                    <a:lnTo>
                      <a:pt x="1530" y="1341"/>
                    </a:lnTo>
                    <a:lnTo>
                      <a:pt x="1526" y="1341"/>
                    </a:lnTo>
                    <a:lnTo>
                      <a:pt x="1520" y="1341"/>
                    </a:lnTo>
                    <a:lnTo>
                      <a:pt x="1513" y="1341"/>
                    </a:lnTo>
                    <a:lnTo>
                      <a:pt x="1490" y="1318"/>
                    </a:lnTo>
                    <a:lnTo>
                      <a:pt x="1478" y="1318"/>
                    </a:lnTo>
                    <a:lnTo>
                      <a:pt x="1409" y="1249"/>
                    </a:lnTo>
                    <a:lnTo>
                      <a:pt x="1397" y="1249"/>
                    </a:lnTo>
                    <a:lnTo>
                      <a:pt x="1386" y="1249"/>
                    </a:lnTo>
                    <a:lnTo>
                      <a:pt x="1374" y="1249"/>
                    </a:lnTo>
                    <a:lnTo>
                      <a:pt x="1363" y="1249"/>
                    </a:lnTo>
                    <a:lnTo>
                      <a:pt x="1351" y="1249"/>
                    </a:lnTo>
                    <a:lnTo>
                      <a:pt x="1340" y="1249"/>
                    </a:lnTo>
                    <a:lnTo>
                      <a:pt x="1330" y="1249"/>
                    </a:lnTo>
                    <a:lnTo>
                      <a:pt x="1319" y="1249"/>
                    </a:lnTo>
                    <a:lnTo>
                      <a:pt x="1319" y="1237"/>
                    </a:lnTo>
                    <a:lnTo>
                      <a:pt x="1296" y="1237"/>
                    </a:lnTo>
                    <a:lnTo>
                      <a:pt x="1296" y="1226"/>
                    </a:lnTo>
                    <a:lnTo>
                      <a:pt x="1290" y="1226"/>
                    </a:lnTo>
                    <a:lnTo>
                      <a:pt x="1286" y="1226"/>
                    </a:lnTo>
                    <a:lnTo>
                      <a:pt x="1282" y="1226"/>
                    </a:lnTo>
                    <a:lnTo>
                      <a:pt x="1278" y="1226"/>
                    </a:lnTo>
                    <a:lnTo>
                      <a:pt x="1273" y="1226"/>
                    </a:lnTo>
                    <a:lnTo>
                      <a:pt x="1269" y="1226"/>
                    </a:lnTo>
                    <a:lnTo>
                      <a:pt x="1265" y="1226"/>
                    </a:lnTo>
                    <a:lnTo>
                      <a:pt x="1261" y="1226"/>
                    </a:lnTo>
                    <a:lnTo>
                      <a:pt x="1250" y="1260"/>
                    </a:lnTo>
                    <a:lnTo>
                      <a:pt x="1238" y="1237"/>
                    </a:lnTo>
                    <a:lnTo>
                      <a:pt x="1250" y="1237"/>
                    </a:lnTo>
                    <a:lnTo>
                      <a:pt x="1250" y="1214"/>
                    </a:lnTo>
                    <a:lnTo>
                      <a:pt x="1255" y="1209"/>
                    </a:lnTo>
                    <a:lnTo>
                      <a:pt x="1257" y="1205"/>
                    </a:lnTo>
                    <a:lnTo>
                      <a:pt x="1259" y="1203"/>
                    </a:lnTo>
                    <a:lnTo>
                      <a:pt x="1257" y="1203"/>
                    </a:lnTo>
                    <a:lnTo>
                      <a:pt x="1255" y="1203"/>
                    </a:lnTo>
                    <a:lnTo>
                      <a:pt x="1250" y="1203"/>
                    </a:lnTo>
                    <a:lnTo>
                      <a:pt x="1244" y="1203"/>
                    </a:lnTo>
                    <a:lnTo>
                      <a:pt x="1238" y="1203"/>
                    </a:lnTo>
                    <a:lnTo>
                      <a:pt x="1238" y="1214"/>
                    </a:lnTo>
                    <a:lnTo>
                      <a:pt x="1227" y="1214"/>
                    </a:lnTo>
                    <a:lnTo>
                      <a:pt x="1215" y="1226"/>
                    </a:lnTo>
                    <a:lnTo>
                      <a:pt x="1205" y="1226"/>
                    </a:lnTo>
                    <a:lnTo>
                      <a:pt x="1198" y="1228"/>
                    </a:lnTo>
                    <a:lnTo>
                      <a:pt x="1192" y="1230"/>
                    </a:lnTo>
                    <a:lnTo>
                      <a:pt x="1188" y="1232"/>
                    </a:lnTo>
                    <a:lnTo>
                      <a:pt x="1184" y="1234"/>
                    </a:lnTo>
                    <a:lnTo>
                      <a:pt x="1181" y="1237"/>
                    </a:lnTo>
                    <a:lnTo>
                      <a:pt x="1175" y="1243"/>
                    </a:lnTo>
                    <a:lnTo>
                      <a:pt x="1169" y="1249"/>
                    </a:lnTo>
                    <a:lnTo>
                      <a:pt x="1146" y="1226"/>
                    </a:lnTo>
                    <a:lnTo>
                      <a:pt x="1048" y="1226"/>
                    </a:lnTo>
                    <a:lnTo>
                      <a:pt x="1042" y="1214"/>
                    </a:lnTo>
                    <a:lnTo>
                      <a:pt x="1031" y="1214"/>
                    </a:lnTo>
                    <a:lnTo>
                      <a:pt x="1031" y="1203"/>
                    </a:lnTo>
                    <a:lnTo>
                      <a:pt x="1008" y="1203"/>
                    </a:lnTo>
                    <a:lnTo>
                      <a:pt x="1008" y="1180"/>
                    </a:lnTo>
                    <a:lnTo>
                      <a:pt x="996" y="1168"/>
                    </a:lnTo>
                    <a:lnTo>
                      <a:pt x="996" y="1136"/>
                    </a:lnTo>
                    <a:lnTo>
                      <a:pt x="992" y="1136"/>
                    </a:lnTo>
                    <a:lnTo>
                      <a:pt x="989" y="1136"/>
                    </a:lnTo>
                    <a:lnTo>
                      <a:pt x="987" y="1136"/>
                    </a:lnTo>
                    <a:lnTo>
                      <a:pt x="985" y="1134"/>
                    </a:lnTo>
                    <a:lnTo>
                      <a:pt x="985" y="1132"/>
                    </a:lnTo>
                    <a:lnTo>
                      <a:pt x="985" y="1128"/>
                    </a:lnTo>
                    <a:lnTo>
                      <a:pt x="985" y="1124"/>
                    </a:lnTo>
                    <a:lnTo>
                      <a:pt x="939" y="1136"/>
                    </a:lnTo>
                    <a:lnTo>
                      <a:pt x="916" y="1136"/>
                    </a:lnTo>
                    <a:lnTo>
                      <a:pt x="912" y="1140"/>
                    </a:lnTo>
                    <a:lnTo>
                      <a:pt x="910" y="1141"/>
                    </a:lnTo>
                    <a:lnTo>
                      <a:pt x="908" y="1143"/>
                    </a:lnTo>
                    <a:lnTo>
                      <a:pt x="906" y="1145"/>
                    </a:lnTo>
                    <a:lnTo>
                      <a:pt x="904" y="1145"/>
                    </a:lnTo>
                    <a:lnTo>
                      <a:pt x="902" y="1147"/>
                    </a:lnTo>
                    <a:lnTo>
                      <a:pt x="898" y="1147"/>
                    </a:lnTo>
                    <a:lnTo>
                      <a:pt x="895" y="1147"/>
                    </a:lnTo>
                    <a:lnTo>
                      <a:pt x="895" y="1141"/>
                    </a:lnTo>
                    <a:lnTo>
                      <a:pt x="895" y="1136"/>
                    </a:lnTo>
                    <a:lnTo>
                      <a:pt x="895" y="1130"/>
                    </a:lnTo>
                    <a:lnTo>
                      <a:pt x="895" y="1124"/>
                    </a:lnTo>
                    <a:lnTo>
                      <a:pt x="895" y="1118"/>
                    </a:lnTo>
                    <a:lnTo>
                      <a:pt x="895" y="1113"/>
                    </a:lnTo>
                    <a:lnTo>
                      <a:pt x="895" y="1107"/>
                    </a:lnTo>
                    <a:lnTo>
                      <a:pt x="895" y="1101"/>
                    </a:lnTo>
                    <a:lnTo>
                      <a:pt x="893" y="1095"/>
                    </a:lnTo>
                    <a:lnTo>
                      <a:pt x="893" y="1092"/>
                    </a:lnTo>
                    <a:lnTo>
                      <a:pt x="893" y="1090"/>
                    </a:lnTo>
                    <a:lnTo>
                      <a:pt x="895" y="1090"/>
                    </a:lnTo>
                    <a:lnTo>
                      <a:pt x="895" y="1088"/>
                    </a:lnTo>
                    <a:lnTo>
                      <a:pt x="896" y="1088"/>
                    </a:lnTo>
                    <a:lnTo>
                      <a:pt x="900" y="1090"/>
                    </a:lnTo>
                    <a:lnTo>
                      <a:pt x="904" y="1090"/>
                    </a:lnTo>
                    <a:lnTo>
                      <a:pt x="895" y="1078"/>
                    </a:lnTo>
                    <a:lnTo>
                      <a:pt x="895" y="1067"/>
                    </a:lnTo>
                    <a:lnTo>
                      <a:pt x="898" y="1061"/>
                    </a:lnTo>
                    <a:lnTo>
                      <a:pt x="902" y="1057"/>
                    </a:lnTo>
                    <a:lnTo>
                      <a:pt x="904" y="1053"/>
                    </a:lnTo>
                    <a:lnTo>
                      <a:pt x="904" y="1049"/>
                    </a:lnTo>
                    <a:lnTo>
                      <a:pt x="906" y="1046"/>
                    </a:lnTo>
                    <a:lnTo>
                      <a:pt x="906" y="1042"/>
                    </a:lnTo>
                    <a:lnTo>
                      <a:pt x="906" y="1038"/>
                    </a:lnTo>
                    <a:lnTo>
                      <a:pt x="904" y="1032"/>
                    </a:lnTo>
                    <a:lnTo>
                      <a:pt x="871" y="1032"/>
                    </a:lnTo>
                    <a:lnTo>
                      <a:pt x="871" y="1044"/>
                    </a:lnTo>
                    <a:lnTo>
                      <a:pt x="848" y="1044"/>
                    </a:lnTo>
                    <a:lnTo>
                      <a:pt x="848" y="1051"/>
                    </a:lnTo>
                    <a:lnTo>
                      <a:pt x="848" y="1057"/>
                    </a:lnTo>
                    <a:lnTo>
                      <a:pt x="848" y="1063"/>
                    </a:lnTo>
                    <a:lnTo>
                      <a:pt x="848" y="1069"/>
                    </a:lnTo>
                    <a:lnTo>
                      <a:pt x="847" y="1072"/>
                    </a:lnTo>
                    <a:lnTo>
                      <a:pt x="845" y="1078"/>
                    </a:lnTo>
                    <a:lnTo>
                      <a:pt x="841" y="1084"/>
                    </a:lnTo>
                    <a:lnTo>
                      <a:pt x="837" y="1090"/>
                    </a:lnTo>
                    <a:lnTo>
                      <a:pt x="837" y="1101"/>
                    </a:lnTo>
                    <a:lnTo>
                      <a:pt x="825" y="1101"/>
                    </a:lnTo>
                    <a:lnTo>
                      <a:pt x="814" y="1113"/>
                    </a:lnTo>
                    <a:lnTo>
                      <a:pt x="808" y="1113"/>
                    </a:lnTo>
                    <a:lnTo>
                      <a:pt x="804" y="1113"/>
                    </a:lnTo>
                    <a:lnTo>
                      <a:pt x="802" y="1113"/>
                    </a:lnTo>
                    <a:lnTo>
                      <a:pt x="800" y="1113"/>
                    </a:lnTo>
                    <a:lnTo>
                      <a:pt x="799" y="1115"/>
                    </a:lnTo>
                    <a:lnTo>
                      <a:pt x="797" y="1117"/>
                    </a:lnTo>
                    <a:lnTo>
                      <a:pt x="795" y="1118"/>
                    </a:lnTo>
                    <a:lnTo>
                      <a:pt x="791" y="1124"/>
                    </a:lnTo>
                    <a:lnTo>
                      <a:pt x="756" y="1113"/>
                    </a:lnTo>
                    <a:lnTo>
                      <a:pt x="745" y="1113"/>
                    </a:lnTo>
                    <a:lnTo>
                      <a:pt x="745" y="1101"/>
                    </a:lnTo>
                    <a:lnTo>
                      <a:pt x="733" y="1101"/>
                    </a:lnTo>
                    <a:lnTo>
                      <a:pt x="722" y="1090"/>
                    </a:lnTo>
                    <a:lnTo>
                      <a:pt x="722" y="1078"/>
                    </a:lnTo>
                    <a:lnTo>
                      <a:pt x="699" y="1044"/>
                    </a:lnTo>
                    <a:lnTo>
                      <a:pt x="710" y="1032"/>
                    </a:lnTo>
                    <a:lnTo>
                      <a:pt x="710" y="998"/>
                    </a:lnTo>
                    <a:lnTo>
                      <a:pt x="699" y="994"/>
                    </a:lnTo>
                    <a:lnTo>
                      <a:pt x="699" y="986"/>
                    </a:lnTo>
                    <a:lnTo>
                      <a:pt x="699" y="975"/>
                    </a:lnTo>
                    <a:lnTo>
                      <a:pt x="699" y="963"/>
                    </a:lnTo>
                    <a:lnTo>
                      <a:pt x="699" y="952"/>
                    </a:lnTo>
                    <a:lnTo>
                      <a:pt x="710" y="952"/>
                    </a:lnTo>
                    <a:lnTo>
                      <a:pt x="710" y="940"/>
                    </a:lnTo>
                    <a:lnTo>
                      <a:pt x="722" y="940"/>
                    </a:lnTo>
                    <a:lnTo>
                      <a:pt x="722" y="928"/>
                    </a:lnTo>
                    <a:lnTo>
                      <a:pt x="733" y="928"/>
                    </a:lnTo>
                    <a:lnTo>
                      <a:pt x="733" y="917"/>
                    </a:lnTo>
                    <a:lnTo>
                      <a:pt x="722" y="917"/>
                    </a:lnTo>
                    <a:lnTo>
                      <a:pt x="733" y="917"/>
                    </a:lnTo>
                    <a:lnTo>
                      <a:pt x="745" y="917"/>
                    </a:lnTo>
                    <a:lnTo>
                      <a:pt x="745" y="905"/>
                    </a:lnTo>
                    <a:lnTo>
                      <a:pt x="756" y="905"/>
                    </a:lnTo>
                    <a:lnTo>
                      <a:pt x="768" y="905"/>
                    </a:lnTo>
                    <a:lnTo>
                      <a:pt x="779" y="905"/>
                    </a:lnTo>
                    <a:lnTo>
                      <a:pt x="791" y="905"/>
                    </a:lnTo>
                    <a:lnTo>
                      <a:pt x="791" y="917"/>
                    </a:lnTo>
                    <a:lnTo>
                      <a:pt x="802" y="917"/>
                    </a:lnTo>
                    <a:lnTo>
                      <a:pt x="802" y="905"/>
                    </a:lnTo>
                    <a:lnTo>
                      <a:pt x="802" y="917"/>
                    </a:lnTo>
                    <a:lnTo>
                      <a:pt x="814" y="917"/>
                    </a:lnTo>
                    <a:lnTo>
                      <a:pt x="814" y="905"/>
                    </a:lnTo>
                    <a:lnTo>
                      <a:pt x="825" y="905"/>
                    </a:lnTo>
                    <a:lnTo>
                      <a:pt x="814" y="905"/>
                    </a:lnTo>
                    <a:lnTo>
                      <a:pt x="814" y="894"/>
                    </a:lnTo>
                    <a:lnTo>
                      <a:pt x="825" y="894"/>
                    </a:lnTo>
                    <a:lnTo>
                      <a:pt x="814" y="894"/>
                    </a:lnTo>
                    <a:lnTo>
                      <a:pt x="802" y="894"/>
                    </a:lnTo>
                    <a:lnTo>
                      <a:pt x="802" y="882"/>
                    </a:lnTo>
                    <a:lnTo>
                      <a:pt x="814" y="882"/>
                    </a:lnTo>
                    <a:lnTo>
                      <a:pt x="814" y="894"/>
                    </a:lnTo>
                    <a:lnTo>
                      <a:pt x="814" y="882"/>
                    </a:lnTo>
                    <a:lnTo>
                      <a:pt x="825" y="882"/>
                    </a:lnTo>
                    <a:lnTo>
                      <a:pt x="837" y="882"/>
                    </a:lnTo>
                    <a:lnTo>
                      <a:pt x="837" y="871"/>
                    </a:lnTo>
                    <a:lnTo>
                      <a:pt x="837" y="882"/>
                    </a:lnTo>
                    <a:lnTo>
                      <a:pt x="848" y="882"/>
                    </a:lnTo>
                    <a:lnTo>
                      <a:pt x="848" y="871"/>
                    </a:lnTo>
                    <a:lnTo>
                      <a:pt x="860" y="871"/>
                    </a:lnTo>
                    <a:lnTo>
                      <a:pt x="871" y="871"/>
                    </a:lnTo>
                    <a:lnTo>
                      <a:pt x="883" y="882"/>
                    </a:lnTo>
                    <a:lnTo>
                      <a:pt x="895" y="882"/>
                    </a:lnTo>
                    <a:lnTo>
                      <a:pt x="895" y="871"/>
                    </a:lnTo>
                    <a:lnTo>
                      <a:pt x="904" y="871"/>
                    </a:lnTo>
                    <a:lnTo>
                      <a:pt x="916" y="871"/>
                    </a:lnTo>
                    <a:lnTo>
                      <a:pt x="927" y="882"/>
                    </a:lnTo>
                    <a:lnTo>
                      <a:pt x="927" y="894"/>
                    </a:lnTo>
                    <a:lnTo>
                      <a:pt x="927" y="905"/>
                    </a:lnTo>
                    <a:lnTo>
                      <a:pt x="939" y="905"/>
                    </a:lnTo>
                    <a:lnTo>
                      <a:pt x="939" y="917"/>
                    </a:lnTo>
                    <a:lnTo>
                      <a:pt x="950" y="917"/>
                    </a:lnTo>
                    <a:lnTo>
                      <a:pt x="950" y="928"/>
                    </a:lnTo>
                    <a:lnTo>
                      <a:pt x="962" y="928"/>
                    </a:lnTo>
                    <a:lnTo>
                      <a:pt x="973" y="940"/>
                    </a:lnTo>
                    <a:lnTo>
                      <a:pt x="985" y="940"/>
                    </a:lnTo>
                    <a:lnTo>
                      <a:pt x="985" y="928"/>
                    </a:lnTo>
                    <a:lnTo>
                      <a:pt x="985" y="917"/>
                    </a:lnTo>
                    <a:lnTo>
                      <a:pt x="973" y="905"/>
                    </a:lnTo>
                    <a:lnTo>
                      <a:pt x="973" y="894"/>
                    </a:lnTo>
                    <a:lnTo>
                      <a:pt x="962" y="882"/>
                    </a:lnTo>
                    <a:lnTo>
                      <a:pt x="962" y="871"/>
                    </a:lnTo>
                    <a:lnTo>
                      <a:pt x="950" y="871"/>
                    </a:lnTo>
                    <a:lnTo>
                      <a:pt x="950" y="859"/>
                    </a:lnTo>
                    <a:lnTo>
                      <a:pt x="939" y="859"/>
                    </a:lnTo>
                    <a:lnTo>
                      <a:pt x="939" y="848"/>
                    </a:lnTo>
                    <a:lnTo>
                      <a:pt x="939" y="836"/>
                    </a:lnTo>
                    <a:lnTo>
                      <a:pt x="939" y="825"/>
                    </a:lnTo>
                    <a:lnTo>
                      <a:pt x="939" y="813"/>
                    </a:lnTo>
                    <a:lnTo>
                      <a:pt x="950" y="802"/>
                    </a:lnTo>
                    <a:lnTo>
                      <a:pt x="950" y="790"/>
                    </a:lnTo>
                    <a:lnTo>
                      <a:pt x="950" y="779"/>
                    </a:lnTo>
                    <a:lnTo>
                      <a:pt x="962" y="779"/>
                    </a:lnTo>
                    <a:lnTo>
                      <a:pt x="962" y="767"/>
                    </a:lnTo>
                    <a:lnTo>
                      <a:pt x="973" y="767"/>
                    </a:lnTo>
                    <a:lnTo>
                      <a:pt x="973" y="756"/>
                    </a:lnTo>
                    <a:lnTo>
                      <a:pt x="985" y="744"/>
                    </a:lnTo>
                    <a:lnTo>
                      <a:pt x="996" y="744"/>
                    </a:lnTo>
                    <a:lnTo>
                      <a:pt x="985" y="744"/>
                    </a:lnTo>
                    <a:lnTo>
                      <a:pt x="973" y="744"/>
                    </a:lnTo>
                    <a:lnTo>
                      <a:pt x="985" y="744"/>
                    </a:lnTo>
                    <a:lnTo>
                      <a:pt x="985" y="733"/>
                    </a:lnTo>
                    <a:lnTo>
                      <a:pt x="973" y="733"/>
                    </a:lnTo>
                    <a:lnTo>
                      <a:pt x="985" y="733"/>
                    </a:lnTo>
                    <a:lnTo>
                      <a:pt x="996" y="733"/>
                    </a:lnTo>
                    <a:lnTo>
                      <a:pt x="996" y="721"/>
                    </a:lnTo>
                    <a:lnTo>
                      <a:pt x="985" y="721"/>
                    </a:lnTo>
                    <a:lnTo>
                      <a:pt x="973" y="721"/>
                    </a:lnTo>
                    <a:lnTo>
                      <a:pt x="985" y="721"/>
                    </a:lnTo>
                    <a:lnTo>
                      <a:pt x="985" y="710"/>
                    </a:lnTo>
                    <a:lnTo>
                      <a:pt x="973" y="698"/>
                    </a:lnTo>
                    <a:lnTo>
                      <a:pt x="973" y="710"/>
                    </a:lnTo>
                    <a:lnTo>
                      <a:pt x="973" y="698"/>
                    </a:lnTo>
                    <a:lnTo>
                      <a:pt x="973" y="689"/>
                    </a:lnTo>
                    <a:lnTo>
                      <a:pt x="962" y="689"/>
                    </a:lnTo>
                    <a:lnTo>
                      <a:pt x="962" y="677"/>
                    </a:lnTo>
                    <a:lnTo>
                      <a:pt x="962" y="666"/>
                    </a:lnTo>
                    <a:lnTo>
                      <a:pt x="962" y="654"/>
                    </a:lnTo>
                    <a:lnTo>
                      <a:pt x="962" y="666"/>
                    </a:lnTo>
                    <a:lnTo>
                      <a:pt x="962" y="677"/>
                    </a:lnTo>
                    <a:lnTo>
                      <a:pt x="973" y="677"/>
                    </a:lnTo>
                    <a:lnTo>
                      <a:pt x="973" y="689"/>
                    </a:lnTo>
                    <a:lnTo>
                      <a:pt x="973" y="698"/>
                    </a:lnTo>
                    <a:lnTo>
                      <a:pt x="985" y="698"/>
                    </a:lnTo>
                    <a:lnTo>
                      <a:pt x="985" y="689"/>
                    </a:lnTo>
                    <a:lnTo>
                      <a:pt x="985" y="677"/>
                    </a:lnTo>
                    <a:lnTo>
                      <a:pt x="985" y="666"/>
                    </a:lnTo>
                    <a:lnTo>
                      <a:pt x="973" y="666"/>
                    </a:lnTo>
                    <a:lnTo>
                      <a:pt x="973" y="654"/>
                    </a:lnTo>
                    <a:lnTo>
                      <a:pt x="985" y="654"/>
                    </a:lnTo>
                    <a:lnTo>
                      <a:pt x="985" y="666"/>
                    </a:lnTo>
                    <a:lnTo>
                      <a:pt x="985" y="654"/>
                    </a:lnTo>
                    <a:lnTo>
                      <a:pt x="985" y="643"/>
                    </a:lnTo>
                    <a:lnTo>
                      <a:pt x="985" y="631"/>
                    </a:lnTo>
                    <a:lnTo>
                      <a:pt x="973" y="631"/>
                    </a:lnTo>
                    <a:lnTo>
                      <a:pt x="985" y="631"/>
                    </a:lnTo>
                    <a:lnTo>
                      <a:pt x="996" y="631"/>
                    </a:lnTo>
                    <a:lnTo>
                      <a:pt x="996" y="620"/>
                    </a:lnTo>
                    <a:lnTo>
                      <a:pt x="1008" y="620"/>
                    </a:lnTo>
                    <a:lnTo>
                      <a:pt x="1008" y="608"/>
                    </a:lnTo>
                    <a:lnTo>
                      <a:pt x="996" y="608"/>
                    </a:lnTo>
                    <a:lnTo>
                      <a:pt x="996" y="620"/>
                    </a:lnTo>
                    <a:lnTo>
                      <a:pt x="985" y="620"/>
                    </a:lnTo>
                    <a:lnTo>
                      <a:pt x="985" y="631"/>
                    </a:lnTo>
                    <a:lnTo>
                      <a:pt x="985" y="620"/>
                    </a:lnTo>
                    <a:lnTo>
                      <a:pt x="985" y="608"/>
                    </a:lnTo>
                    <a:lnTo>
                      <a:pt x="996" y="608"/>
                    </a:lnTo>
                    <a:lnTo>
                      <a:pt x="996" y="597"/>
                    </a:lnTo>
                    <a:lnTo>
                      <a:pt x="1008" y="597"/>
                    </a:lnTo>
                    <a:lnTo>
                      <a:pt x="996" y="597"/>
                    </a:lnTo>
                    <a:lnTo>
                      <a:pt x="1008" y="597"/>
                    </a:lnTo>
                    <a:lnTo>
                      <a:pt x="1019" y="585"/>
                    </a:lnTo>
                    <a:lnTo>
                      <a:pt x="1019" y="597"/>
                    </a:lnTo>
                    <a:lnTo>
                      <a:pt x="1025" y="597"/>
                    </a:lnTo>
                    <a:lnTo>
                      <a:pt x="1029" y="597"/>
                    </a:lnTo>
                    <a:lnTo>
                      <a:pt x="1031" y="597"/>
                    </a:lnTo>
                    <a:lnTo>
                      <a:pt x="1027" y="597"/>
                    </a:lnTo>
                    <a:lnTo>
                      <a:pt x="1025" y="597"/>
                    </a:lnTo>
                    <a:lnTo>
                      <a:pt x="1019" y="597"/>
                    </a:lnTo>
                    <a:lnTo>
                      <a:pt x="1019" y="585"/>
                    </a:lnTo>
                    <a:lnTo>
                      <a:pt x="1031" y="585"/>
                    </a:lnTo>
                    <a:lnTo>
                      <a:pt x="1031" y="574"/>
                    </a:lnTo>
                    <a:lnTo>
                      <a:pt x="1031" y="585"/>
                    </a:lnTo>
                    <a:lnTo>
                      <a:pt x="1019" y="585"/>
                    </a:lnTo>
                    <a:lnTo>
                      <a:pt x="1019" y="574"/>
                    </a:lnTo>
                    <a:lnTo>
                      <a:pt x="1008" y="574"/>
                    </a:lnTo>
                    <a:lnTo>
                      <a:pt x="1008" y="562"/>
                    </a:lnTo>
                    <a:lnTo>
                      <a:pt x="1019" y="562"/>
                    </a:lnTo>
                    <a:lnTo>
                      <a:pt x="1008" y="562"/>
                    </a:lnTo>
                    <a:lnTo>
                      <a:pt x="996" y="562"/>
                    </a:lnTo>
                    <a:lnTo>
                      <a:pt x="1008" y="562"/>
                    </a:lnTo>
                    <a:lnTo>
                      <a:pt x="1008" y="551"/>
                    </a:lnTo>
                    <a:lnTo>
                      <a:pt x="1008" y="539"/>
                    </a:lnTo>
                    <a:lnTo>
                      <a:pt x="1019" y="539"/>
                    </a:lnTo>
                    <a:lnTo>
                      <a:pt x="1019" y="528"/>
                    </a:lnTo>
                    <a:lnTo>
                      <a:pt x="1031" y="528"/>
                    </a:lnTo>
                    <a:lnTo>
                      <a:pt x="1031" y="516"/>
                    </a:lnTo>
                    <a:lnTo>
                      <a:pt x="1042" y="504"/>
                    </a:lnTo>
                    <a:lnTo>
                      <a:pt x="1031" y="504"/>
                    </a:lnTo>
                    <a:lnTo>
                      <a:pt x="1031" y="493"/>
                    </a:lnTo>
                    <a:lnTo>
                      <a:pt x="1042" y="481"/>
                    </a:lnTo>
                    <a:lnTo>
                      <a:pt x="1054" y="481"/>
                    </a:lnTo>
                    <a:lnTo>
                      <a:pt x="1042" y="516"/>
                    </a:lnTo>
                    <a:lnTo>
                      <a:pt x="1054" y="528"/>
                    </a:lnTo>
                    <a:lnTo>
                      <a:pt x="1065" y="493"/>
                    </a:lnTo>
                    <a:lnTo>
                      <a:pt x="1088" y="470"/>
                    </a:lnTo>
                    <a:lnTo>
                      <a:pt x="1077" y="458"/>
                    </a:lnTo>
                    <a:lnTo>
                      <a:pt x="1077" y="447"/>
                    </a:lnTo>
                    <a:lnTo>
                      <a:pt x="1065" y="447"/>
                    </a:lnTo>
                    <a:lnTo>
                      <a:pt x="1042" y="447"/>
                    </a:lnTo>
                    <a:lnTo>
                      <a:pt x="1042" y="458"/>
                    </a:lnTo>
                    <a:lnTo>
                      <a:pt x="1019" y="435"/>
                    </a:lnTo>
                    <a:lnTo>
                      <a:pt x="1019" y="447"/>
                    </a:lnTo>
                    <a:lnTo>
                      <a:pt x="1008" y="435"/>
                    </a:lnTo>
                    <a:lnTo>
                      <a:pt x="1019" y="435"/>
                    </a:lnTo>
                    <a:lnTo>
                      <a:pt x="1019" y="424"/>
                    </a:lnTo>
                    <a:lnTo>
                      <a:pt x="1015" y="424"/>
                    </a:lnTo>
                    <a:lnTo>
                      <a:pt x="1012" y="424"/>
                    </a:lnTo>
                    <a:lnTo>
                      <a:pt x="1008" y="424"/>
                    </a:lnTo>
                    <a:lnTo>
                      <a:pt x="1002" y="424"/>
                    </a:lnTo>
                    <a:lnTo>
                      <a:pt x="998" y="424"/>
                    </a:lnTo>
                    <a:lnTo>
                      <a:pt x="994" y="424"/>
                    </a:lnTo>
                    <a:lnTo>
                      <a:pt x="990" y="424"/>
                    </a:lnTo>
                    <a:lnTo>
                      <a:pt x="985" y="424"/>
                    </a:lnTo>
                    <a:lnTo>
                      <a:pt x="985" y="435"/>
                    </a:lnTo>
                    <a:lnTo>
                      <a:pt x="973" y="447"/>
                    </a:lnTo>
                    <a:lnTo>
                      <a:pt x="962" y="481"/>
                    </a:lnTo>
                    <a:lnTo>
                      <a:pt x="950" y="493"/>
                    </a:lnTo>
                    <a:lnTo>
                      <a:pt x="962" y="481"/>
                    </a:lnTo>
                    <a:lnTo>
                      <a:pt x="962" y="476"/>
                    </a:lnTo>
                    <a:lnTo>
                      <a:pt x="962" y="470"/>
                    </a:lnTo>
                    <a:lnTo>
                      <a:pt x="962" y="464"/>
                    </a:lnTo>
                    <a:lnTo>
                      <a:pt x="962" y="458"/>
                    </a:lnTo>
                    <a:lnTo>
                      <a:pt x="962" y="453"/>
                    </a:lnTo>
                    <a:lnTo>
                      <a:pt x="962" y="447"/>
                    </a:lnTo>
                    <a:lnTo>
                      <a:pt x="962" y="441"/>
                    </a:lnTo>
                    <a:lnTo>
                      <a:pt x="962" y="435"/>
                    </a:lnTo>
                    <a:lnTo>
                      <a:pt x="967" y="435"/>
                    </a:lnTo>
                    <a:lnTo>
                      <a:pt x="971" y="435"/>
                    </a:lnTo>
                    <a:lnTo>
                      <a:pt x="973" y="435"/>
                    </a:lnTo>
                    <a:lnTo>
                      <a:pt x="973" y="433"/>
                    </a:lnTo>
                    <a:lnTo>
                      <a:pt x="973" y="432"/>
                    </a:lnTo>
                    <a:lnTo>
                      <a:pt x="973" y="430"/>
                    </a:lnTo>
                    <a:lnTo>
                      <a:pt x="973" y="424"/>
                    </a:lnTo>
                    <a:lnTo>
                      <a:pt x="985" y="412"/>
                    </a:lnTo>
                    <a:lnTo>
                      <a:pt x="1008" y="389"/>
                    </a:lnTo>
                    <a:lnTo>
                      <a:pt x="1054" y="389"/>
                    </a:lnTo>
                    <a:lnTo>
                      <a:pt x="1042" y="389"/>
                    </a:lnTo>
                    <a:lnTo>
                      <a:pt x="1031" y="401"/>
                    </a:lnTo>
                    <a:lnTo>
                      <a:pt x="1008" y="401"/>
                    </a:lnTo>
                    <a:lnTo>
                      <a:pt x="1019" y="378"/>
                    </a:lnTo>
                    <a:lnTo>
                      <a:pt x="1031" y="378"/>
                    </a:lnTo>
                    <a:lnTo>
                      <a:pt x="1035" y="374"/>
                    </a:lnTo>
                    <a:lnTo>
                      <a:pt x="1038" y="372"/>
                    </a:lnTo>
                    <a:lnTo>
                      <a:pt x="1040" y="368"/>
                    </a:lnTo>
                    <a:lnTo>
                      <a:pt x="1042" y="366"/>
                    </a:lnTo>
                    <a:lnTo>
                      <a:pt x="1046" y="366"/>
                    </a:lnTo>
                    <a:lnTo>
                      <a:pt x="1048" y="366"/>
                    </a:lnTo>
                    <a:lnTo>
                      <a:pt x="1054" y="366"/>
                    </a:lnTo>
                    <a:lnTo>
                      <a:pt x="1054" y="363"/>
                    </a:lnTo>
                    <a:lnTo>
                      <a:pt x="1054" y="359"/>
                    </a:lnTo>
                    <a:lnTo>
                      <a:pt x="1054" y="353"/>
                    </a:lnTo>
                    <a:lnTo>
                      <a:pt x="1054" y="349"/>
                    </a:lnTo>
                    <a:lnTo>
                      <a:pt x="1054" y="345"/>
                    </a:lnTo>
                    <a:lnTo>
                      <a:pt x="1054" y="341"/>
                    </a:lnTo>
                    <a:lnTo>
                      <a:pt x="1054" y="338"/>
                    </a:lnTo>
                    <a:lnTo>
                      <a:pt x="1054" y="332"/>
                    </a:lnTo>
                    <a:lnTo>
                      <a:pt x="1065" y="297"/>
                    </a:lnTo>
                    <a:lnTo>
                      <a:pt x="1060" y="292"/>
                    </a:lnTo>
                    <a:lnTo>
                      <a:pt x="1054" y="288"/>
                    </a:lnTo>
                    <a:lnTo>
                      <a:pt x="1050" y="282"/>
                    </a:lnTo>
                    <a:lnTo>
                      <a:pt x="1046" y="280"/>
                    </a:lnTo>
                    <a:lnTo>
                      <a:pt x="1040" y="278"/>
                    </a:lnTo>
                    <a:lnTo>
                      <a:pt x="1035" y="276"/>
                    </a:lnTo>
                    <a:lnTo>
                      <a:pt x="1029" y="276"/>
                    </a:lnTo>
                    <a:lnTo>
                      <a:pt x="1019" y="274"/>
                    </a:lnTo>
                    <a:lnTo>
                      <a:pt x="1014" y="274"/>
                    </a:lnTo>
                    <a:lnTo>
                      <a:pt x="1008" y="274"/>
                    </a:lnTo>
                    <a:lnTo>
                      <a:pt x="1002" y="274"/>
                    </a:lnTo>
                    <a:lnTo>
                      <a:pt x="996" y="274"/>
                    </a:lnTo>
                    <a:lnTo>
                      <a:pt x="990" y="274"/>
                    </a:lnTo>
                    <a:lnTo>
                      <a:pt x="985" y="274"/>
                    </a:lnTo>
                    <a:lnTo>
                      <a:pt x="979" y="274"/>
                    </a:lnTo>
                    <a:lnTo>
                      <a:pt x="973" y="274"/>
                    </a:lnTo>
                    <a:lnTo>
                      <a:pt x="971" y="274"/>
                    </a:lnTo>
                    <a:lnTo>
                      <a:pt x="967" y="274"/>
                    </a:lnTo>
                    <a:lnTo>
                      <a:pt x="966" y="274"/>
                    </a:lnTo>
                    <a:lnTo>
                      <a:pt x="962" y="274"/>
                    </a:lnTo>
                    <a:lnTo>
                      <a:pt x="960" y="274"/>
                    </a:lnTo>
                    <a:lnTo>
                      <a:pt x="956" y="274"/>
                    </a:lnTo>
                    <a:lnTo>
                      <a:pt x="954" y="274"/>
                    </a:lnTo>
                    <a:lnTo>
                      <a:pt x="950" y="274"/>
                    </a:lnTo>
                    <a:lnTo>
                      <a:pt x="950" y="263"/>
                    </a:lnTo>
                    <a:lnTo>
                      <a:pt x="939" y="251"/>
                    </a:lnTo>
                    <a:lnTo>
                      <a:pt x="916" y="251"/>
                    </a:lnTo>
                    <a:lnTo>
                      <a:pt x="916" y="240"/>
                    </a:lnTo>
                    <a:lnTo>
                      <a:pt x="895" y="240"/>
                    </a:lnTo>
                    <a:lnTo>
                      <a:pt x="895" y="230"/>
                    </a:lnTo>
                    <a:lnTo>
                      <a:pt x="883" y="230"/>
                    </a:lnTo>
                    <a:lnTo>
                      <a:pt x="883" y="274"/>
                    </a:lnTo>
                    <a:lnTo>
                      <a:pt x="877" y="274"/>
                    </a:lnTo>
                    <a:lnTo>
                      <a:pt x="873" y="274"/>
                    </a:lnTo>
                    <a:lnTo>
                      <a:pt x="870" y="274"/>
                    </a:lnTo>
                    <a:lnTo>
                      <a:pt x="866" y="274"/>
                    </a:lnTo>
                    <a:lnTo>
                      <a:pt x="860" y="274"/>
                    </a:lnTo>
                    <a:lnTo>
                      <a:pt x="856" y="274"/>
                    </a:lnTo>
                    <a:lnTo>
                      <a:pt x="852" y="274"/>
                    </a:lnTo>
                    <a:lnTo>
                      <a:pt x="848" y="274"/>
                    </a:lnTo>
                    <a:lnTo>
                      <a:pt x="848" y="263"/>
                    </a:lnTo>
                    <a:lnTo>
                      <a:pt x="837" y="263"/>
                    </a:lnTo>
                    <a:lnTo>
                      <a:pt x="837" y="240"/>
                    </a:lnTo>
                    <a:lnTo>
                      <a:pt x="829" y="240"/>
                    </a:lnTo>
                    <a:lnTo>
                      <a:pt x="822" y="240"/>
                    </a:lnTo>
                    <a:lnTo>
                      <a:pt x="814" y="240"/>
                    </a:lnTo>
                    <a:lnTo>
                      <a:pt x="808" y="240"/>
                    </a:lnTo>
                    <a:lnTo>
                      <a:pt x="800" y="240"/>
                    </a:lnTo>
                    <a:lnTo>
                      <a:pt x="793" y="240"/>
                    </a:lnTo>
                    <a:lnTo>
                      <a:pt x="785" y="240"/>
                    </a:lnTo>
                    <a:lnTo>
                      <a:pt x="779" y="240"/>
                    </a:lnTo>
                    <a:lnTo>
                      <a:pt x="776" y="244"/>
                    </a:lnTo>
                    <a:lnTo>
                      <a:pt x="774" y="247"/>
                    </a:lnTo>
                    <a:lnTo>
                      <a:pt x="772" y="249"/>
                    </a:lnTo>
                    <a:lnTo>
                      <a:pt x="770" y="249"/>
                    </a:lnTo>
                    <a:lnTo>
                      <a:pt x="766" y="251"/>
                    </a:lnTo>
                    <a:lnTo>
                      <a:pt x="764" y="251"/>
                    </a:lnTo>
                    <a:lnTo>
                      <a:pt x="760" y="251"/>
                    </a:lnTo>
                    <a:lnTo>
                      <a:pt x="756" y="251"/>
                    </a:lnTo>
                    <a:lnTo>
                      <a:pt x="756" y="261"/>
                    </a:lnTo>
                    <a:lnTo>
                      <a:pt x="756" y="269"/>
                    </a:lnTo>
                    <a:lnTo>
                      <a:pt x="758" y="276"/>
                    </a:lnTo>
                    <a:lnTo>
                      <a:pt x="760" y="282"/>
                    </a:lnTo>
                    <a:lnTo>
                      <a:pt x="762" y="290"/>
                    </a:lnTo>
                    <a:lnTo>
                      <a:pt x="768" y="295"/>
                    </a:lnTo>
                    <a:lnTo>
                      <a:pt x="772" y="303"/>
                    </a:lnTo>
                    <a:lnTo>
                      <a:pt x="779" y="309"/>
                    </a:lnTo>
                    <a:lnTo>
                      <a:pt x="768" y="332"/>
                    </a:lnTo>
                    <a:lnTo>
                      <a:pt x="772" y="332"/>
                    </a:lnTo>
                    <a:lnTo>
                      <a:pt x="776" y="332"/>
                    </a:lnTo>
                    <a:lnTo>
                      <a:pt x="781" y="332"/>
                    </a:lnTo>
                    <a:lnTo>
                      <a:pt x="785" y="332"/>
                    </a:lnTo>
                    <a:lnTo>
                      <a:pt x="789" y="332"/>
                    </a:lnTo>
                    <a:lnTo>
                      <a:pt x="793" y="332"/>
                    </a:lnTo>
                    <a:lnTo>
                      <a:pt x="797" y="332"/>
                    </a:lnTo>
                    <a:lnTo>
                      <a:pt x="802" y="332"/>
                    </a:lnTo>
                    <a:lnTo>
                      <a:pt x="802" y="343"/>
                    </a:lnTo>
                    <a:lnTo>
                      <a:pt x="814" y="343"/>
                    </a:lnTo>
                    <a:lnTo>
                      <a:pt x="814" y="378"/>
                    </a:lnTo>
                    <a:lnTo>
                      <a:pt x="808" y="384"/>
                    </a:lnTo>
                    <a:lnTo>
                      <a:pt x="806" y="387"/>
                    </a:lnTo>
                    <a:lnTo>
                      <a:pt x="802" y="391"/>
                    </a:lnTo>
                    <a:lnTo>
                      <a:pt x="802" y="393"/>
                    </a:lnTo>
                    <a:lnTo>
                      <a:pt x="802" y="397"/>
                    </a:lnTo>
                    <a:lnTo>
                      <a:pt x="802" y="401"/>
                    </a:lnTo>
                    <a:lnTo>
                      <a:pt x="802" y="407"/>
                    </a:lnTo>
                    <a:lnTo>
                      <a:pt x="802" y="412"/>
                    </a:lnTo>
                    <a:lnTo>
                      <a:pt x="808" y="418"/>
                    </a:lnTo>
                    <a:lnTo>
                      <a:pt x="814" y="424"/>
                    </a:lnTo>
                    <a:lnTo>
                      <a:pt x="818" y="428"/>
                    </a:lnTo>
                    <a:lnTo>
                      <a:pt x="822" y="432"/>
                    </a:lnTo>
                    <a:lnTo>
                      <a:pt x="824" y="437"/>
                    </a:lnTo>
                    <a:lnTo>
                      <a:pt x="824" y="443"/>
                    </a:lnTo>
                    <a:lnTo>
                      <a:pt x="825" y="449"/>
                    </a:lnTo>
                    <a:lnTo>
                      <a:pt x="825" y="458"/>
                    </a:lnTo>
                    <a:lnTo>
                      <a:pt x="820" y="458"/>
                    </a:lnTo>
                    <a:lnTo>
                      <a:pt x="816" y="458"/>
                    </a:lnTo>
                    <a:lnTo>
                      <a:pt x="812" y="458"/>
                    </a:lnTo>
                    <a:lnTo>
                      <a:pt x="808" y="458"/>
                    </a:lnTo>
                    <a:lnTo>
                      <a:pt x="802" y="458"/>
                    </a:lnTo>
                    <a:lnTo>
                      <a:pt x="799" y="458"/>
                    </a:lnTo>
                    <a:lnTo>
                      <a:pt x="795" y="458"/>
                    </a:lnTo>
                    <a:lnTo>
                      <a:pt x="791" y="458"/>
                    </a:lnTo>
                    <a:lnTo>
                      <a:pt x="779" y="447"/>
                    </a:lnTo>
                    <a:lnTo>
                      <a:pt x="779" y="441"/>
                    </a:lnTo>
                    <a:lnTo>
                      <a:pt x="779" y="439"/>
                    </a:lnTo>
                    <a:lnTo>
                      <a:pt x="779" y="435"/>
                    </a:lnTo>
                    <a:lnTo>
                      <a:pt x="777" y="433"/>
                    </a:lnTo>
                    <a:lnTo>
                      <a:pt x="777" y="432"/>
                    </a:lnTo>
                    <a:lnTo>
                      <a:pt x="774" y="430"/>
                    </a:lnTo>
                    <a:lnTo>
                      <a:pt x="772" y="428"/>
                    </a:lnTo>
                    <a:lnTo>
                      <a:pt x="768" y="424"/>
                    </a:lnTo>
                    <a:lnTo>
                      <a:pt x="768" y="418"/>
                    </a:lnTo>
                    <a:lnTo>
                      <a:pt x="768" y="416"/>
                    </a:lnTo>
                    <a:lnTo>
                      <a:pt x="768" y="412"/>
                    </a:lnTo>
                    <a:lnTo>
                      <a:pt x="766" y="410"/>
                    </a:lnTo>
                    <a:lnTo>
                      <a:pt x="764" y="409"/>
                    </a:lnTo>
                    <a:lnTo>
                      <a:pt x="760" y="405"/>
                    </a:lnTo>
                    <a:lnTo>
                      <a:pt x="756" y="401"/>
                    </a:lnTo>
                    <a:lnTo>
                      <a:pt x="751" y="407"/>
                    </a:lnTo>
                    <a:lnTo>
                      <a:pt x="745" y="410"/>
                    </a:lnTo>
                    <a:lnTo>
                      <a:pt x="741" y="412"/>
                    </a:lnTo>
                    <a:lnTo>
                      <a:pt x="735" y="412"/>
                    </a:lnTo>
                    <a:lnTo>
                      <a:pt x="729" y="412"/>
                    </a:lnTo>
                    <a:lnTo>
                      <a:pt x="724" y="412"/>
                    </a:lnTo>
                    <a:lnTo>
                      <a:pt x="718" y="412"/>
                    </a:lnTo>
                    <a:lnTo>
                      <a:pt x="710" y="412"/>
                    </a:lnTo>
                    <a:lnTo>
                      <a:pt x="699" y="401"/>
                    </a:lnTo>
                    <a:lnTo>
                      <a:pt x="687" y="401"/>
                    </a:lnTo>
                    <a:lnTo>
                      <a:pt x="664" y="389"/>
                    </a:lnTo>
                    <a:lnTo>
                      <a:pt x="660" y="395"/>
                    </a:lnTo>
                    <a:lnTo>
                      <a:pt x="657" y="399"/>
                    </a:lnTo>
                    <a:lnTo>
                      <a:pt x="655" y="401"/>
                    </a:lnTo>
                    <a:lnTo>
                      <a:pt x="653" y="401"/>
                    </a:lnTo>
                    <a:lnTo>
                      <a:pt x="651" y="401"/>
                    </a:lnTo>
                    <a:lnTo>
                      <a:pt x="649" y="399"/>
                    </a:lnTo>
                    <a:lnTo>
                      <a:pt x="647" y="395"/>
                    </a:lnTo>
                    <a:lnTo>
                      <a:pt x="641" y="389"/>
                    </a:lnTo>
                    <a:lnTo>
                      <a:pt x="641" y="386"/>
                    </a:lnTo>
                    <a:lnTo>
                      <a:pt x="641" y="382"/>
                    </a:lnTo>
                    <a:lnTo>
                      <a:pt x="641" y="378"/>
                    </a:lnTo>
                    <a:lnTo>
                      <a:pt x="641" y="376"/>
                    </a:lnTo>
                    <a:lnTo>
                      <a:pt x="639" y="376"/>
                    </a:lnTo>
                    <a:lnTo>
                      <a:pt x="637" y="374"/>
                    </a:lnTo>
                    <a:lnTo>
                      <a:pt x="634" y="370"/>
                    </a:lnTo>
                    <a:lnTo>
                      <a:pt x="630" y="366"/>
                    </a:lnTo>
                    <a:lnTo>
                      <a:pt x="618" y="355"/>
                    </a:lnTo>
                    <a:lnTo>
                      <a:pt x="620" y="343"/>
                    </a:lnTo>
                    <a:lnTo>
                      <a:pt x="622" y="330"/>
                    </a:lnTo>
                    <a:lnTo>
                      <a:pt x="626" y="318"/>
                    </a:lnTo>
                    <a:lnTo>
                      <a:pt x="630" y="309"/>
                    </a:lnTo>
                    <a:lnTo>
                      <a:pt x="635" y="297"/>
                    </a:lnTo>
                    <a:lnTo>
                      <a:pt x="641" y="286"/>
                    </a:lnTo>
                    <a:lnTo>
                      <a:pt x="647" y="274"/>
                    </a:lnTo>
                    <a:lnTo>
                      <a:pt x="653" y="263"/>
                    </a:lnTo>
                    <a:lnTo>
                      <a:pt x="658" y="259"/>
                    </a:lnTo>
                    <a:lnTo>
                      <a:pt x="660" y="255"/>
                    </a:lnTo>
                    <a:lnTo>
                      <a:pt x="664" y="251"/>
                    </a:lnTo>
                    <a:lnTo>
                      <a:pt x="664" y="249"/>
                    </a:lnTo>
                    <a:lnTo>
                      <a:pt x="664" y="245"/>
                    </a:lnTo>
                    <a:lnTo>
                      <a:pt x="664" y="242"/>
                    </a:lnTo>
                    <a:lnTo>
                      <a:pt x="664" y="236"/>
                    </a:lnTo>
                    <a:lnTo>
                      <a:pt x="664" y="230"/>
                    </a:lnTo>
                    <a:lnTo>
                      <a:pt x="676" y="219"/>
                    </a:lnTo>
                    <a:lnTo>
                      <a:pt x="676" y="224"/>
                    </a:lnTo>
                    <a:lnTo>
                      <a:pt x="676" y="228"/>
                    </a:lnTo>
                    <a:lnTo>
                      <a:pt x="678" y="230"/>
                    </a:lnTo>
                    <a:lnTo>
                      <a:pt x="680" y="230"/>
                    </a:lnTo>
                    <a:lnTo>
                      <a:pt x="683" y="230"/>
                    </a:lnTo>
                    <a:lnTo>
                      <a:pt x="687" y="230"/>
                    </a:lnTo>
                    <a:lnTo>
                      <a:pt x="693" y="230"/>
                    </a:lnTo>
                    <a:lnTo>
                      <a:pt x="699" y="230"/>
                    </a:lnTo>
                    <a:lnTo>
                      <a:pt x="710" y="240"/>
                    </a:lnTo>
                    <a:lnTo>
                      <a:pt x="722" y="251"/>
                    </a:lnTo>
                    <a:lnTo>
                      <a:pt x="687" y="274"/>
                    </a:lnTo>
                    <a:lnTo>
                      <a:pt x="683" y="270"/>
                    </a:lnTo>
                    <a:lnTo>
                      <a:pt x="680" y="267"/>
                    </a:lnTo>
                    <a:lnTo>
                      <a:pt x="678" y="265"/>
                    </a:lnTo>
                    <a:lnTo>
                      <a:pt x="676" y="263"/>
                    </a:lnTo>
                    <a:lnTo>
                      <a:pt x="676" y="265"/>
                    </a:lnTo>
                    <a:lnTo>
                      <a:pt x="676" y="269"/>
                    </a:lnTo>
                    <a:lnTo>
                      <a:pt x="676" y="274"/>
                    </a:lnTo>
                    <a:lnTo>
                      <a:pt x="670" y="270"/>
                    </a:lnTo>
                    <a:lnTo>
                      <a:pt x="668" y="267"/>
                    </a:lnTo>
                    <a:lnTo>
                      <a:pt x="664" y="265"/>
                    </a:lnTo>
                    <a:lnTo>
                      <a:pt x="664" y="263"/>
                    </a:lnTo>
                    <a:lnTo>
                      <a:pt x="668" y="261"/>
                    </a:lnTo>
                    <a:lnTo>
                      <a:pt x="670" y="257"/>
                    </a:lnTo>
                    <a:lnTo>
                      <a:pt x="676" y="251"/>
                    </a:lnTo>
                    <a:lnTo>
                      <a:pt x="676" y="245"/>
                    </a:lnTo>
                    <a:lnTo>
                      <a:pt x="674" y="242"/>
                    </a:lnTo>
                    <a:lnTo>
                      <a:pt x="672" y="238"/>
                    </a:lnTo>
                    <a:lnTo>
                      <a:pt x="670" y="234"/>
                    </a:lnTo>
                    <a:lnTo>
                      <a:pt x="668" y="232"/>
                    </a:lnTo>
                    <a:lnTo>
                      <a:pt x="666" y="228"/>
                    </a:lnTo>
                    <a:lnTo>
                      <a:pt x="664" y="224"/>
                    </a:lnTo>
                    <a:lnTo>
                      <a:pt x="664" y="219"/>
                    </a:lnTo>
                    <a:lnTo>
                      <a:pt x="657" y="219"/>
                    </a:lnTo>
                    <a:lnTo>
                      <a:pt x="653" y="219"/>
                    </a:lnTo>
                    <a:lnTo>
                      <a:pt x="655" y="219"/>
                    </a:lnTo>
                    <a:lnTo>
                      <a:pt x="657" y="217"/>
                    </a:lnTo>
                    <a:lnTo>
                      <a:pt x="660" y="215"/>
                    </a:lnTo>
                    <a:lnTo>
                      <a:pt x="662" y="211"/>
                    </a:lnTo>
                    <a:lnTo>
                      <a:pt x="664" y="207"/>
                    </a:lnTo>
                    <a:lnTo>
                      <a:pt x="668" y="207"/>
                    </a:lnTo>
                    <a:lnTo>
                      <a:pt x="670" y="207"/>
                    </a:lnTo>
                    <a:lnTo>
                      <a:pt x="672" y="207"/>
                    </a:lnTo>
                    <a:lnTo>
                      <a:pt x="676" y="207"/>
                    </a:lnTo>
                    <a:lnTo>
                      <a:pt x="678" y="207"/>
                    </a:lnTo>
                    <a:lnTo>
                      <a:pt x="681" y="207"/>
                    </a:lnTo>
                    <a:lnTo>
                      <a:pt x="683" y="207"/>
                    </a:lnTo>
                    <a:lnTo>
                      <a:pt x="687" y="207"/>
                    </a:lnTo>
                    <a:lnTo>
                      <a:pt x="687" y="184"/>
                    </a:lnTo>
                    <a:lnTo>
                      <a:pt x="676" y="184"/>
                    </a:lnTo>
                    <a:lnTo>
                      <a:pt x="676" y="176"/>
                    </a:lnTo>
                    <a:lnTo>
                      <a:pt x="676" y="171"/>
                    </a:lnTo>
                    <a:lnTo>
                      <a:pt x="676" y="167"/>
                    </a:lnTo>
                    <a:lnTo>
                      <a:pt x="676" y="165"/>
                    </a:lnTo>
                    <a:lnTo>
                      <a:pt x="676" y="161"/>
                    </a:lnTo>
                    <a:lnTo>
                      <a:pt x="672" y="157"/>
                    </a:lnTo>
                    <a:lnTo>
                      <a:pt x="670" y="153"/>
                    </a:lnTo>
                    <a:lnTo>
                      <a:pt x="664" y="150"/>
                    </a:lnTo>
                    <a:lnTo>
                      <a:pt x="662" y="150"/>
                    </a:lnTo>
                    <a:lnTo>
                      <a:pt x="658" y="150"/>
                    </a:lnTo>
                    <a:lnTo>
                      <a:pt x="657" y="150"/>
                    </a:lnTo>
                    <a:lnTo>
                      <a:pt x="653" y="150"/>
                    </a:lnTo>
                    <a:lnTo>
                      <a:pt x="651" y="150"/>
                    </a:lnTo>
                    <a:lnTo>
                      <a:pt x="647" y="150"/>
                    </a:lnTo>
                    <a:lnTo>
                      <a:pt x="645" y="150"/>
                    </a:lnTo>
                    <a:lnTo>
                      <a:pt x="641" y="150"/>
                    </a:lnTo>
                    <a:lnTo>
                      <a:pt x="641" y="161"/>
                    </a:lnTo>
                    <a:lnTo>
                      <a:pt x="653" y="161"/>
                    </a:lnTo>
                    <a:lnTo>
                      <a:pt x="653" y="167"/>
                    </a:lnTo>
                    <a:lnTo>
                      <a:pt x="653" y="173"/>
                    </a:lnTo>
                    <a:lnTo>
                      <a:pt x="653" y="176"/>
                    </a:lnTo>
                    <a:lnTo>
                      <a:pt x="653" y="180"/>
                    </a:lnTo>
                    <a:lnTo>
                      <a:pt x="651" y="182"/>
                    </a:lnTo>
                    <a:lnTo>
                      <a:pt x="649" y="186"/>
                    </a:lnTo>
                    <a:lnTo>
                      <a:pt x="647" y="190"/>
                    </a:lnTo>
                    <a:lnTo>
                      <a:pt x="641" y="196"/>
                    </a:lnTo>
                    <a:lnTo>
                      <a:pt x="641" y="207"/>
                    </a:lnTo>
                    <a:lnTo>
                      <a:pt x="641" y="196"/>
                    </a:lnTo>
                    <a:lnTo>
                      <a:pt x="630" y="173"/>
                    </a:lnTo>
                    <a:lnTo>
                      <a:pt x="618" y="161"/>
                    </a:lnTo>
                    <a:lnTo>
                      <a:pt x="618" y="173"/>
                    </a:lnTo>
                    <a:lnTo>
                      <a:pt x="595" y="173"/>
                    </a:lnTo>
                    <a:lnTo>
                      <a:pt x="595" y="150"/>
                    </a:lnTo>
                    <a:lnTo>
                      <a:pt x="572" y="127"/>
                    </a:lnTo>
                    <a:lnTo>
                      <a:pt x="584" y="115"/>
                    </a:lnTo>
                    <a:lnTo>
                      <a:pt x="578" y="115"/>
                    </a:lnTo>
                    <a:lnTo>
                      <a:pt x="574" y="115"/>
                    </a:lnTo>
                    <a:lnTo>
                      <a:pt x="572" y="115"/>
                    </a:lnTo>
                    <a:lnTo>
                      <a:pt x="572" y="113"/>
                    </a:lnTo>
                    <a:lnTo>
                      <a:pt x="574" y="113"/>
                    </a:lnTo>
                    <a:lnTo>
                      <a:pt x="576" y="109"/>
                    </a:lnTo>
                    <a:lnTo>
                      <a:pt x="580" y="107"/>
                    </a:lnTo>
                    <a:lnTo>
                      <a:pt x="584" y="104"/>
                    </a:lnTo>
                    <a:lnTo>
                      <a:pt x="595" y="104"/>
                    </a:lnTo>
                    <a:lnTo>
                      <a:pt x="595" y="92"/>
                    </a:lnTo>
                    <a:lnTo>
                      <a:pt x="591" y="88"/>
                    </a:lnTo>
                    <a:lnTo>
                      <a:pt x="589" y="84"/>
                    </a:lnTo>
                    <a:lnTo>
                      <a:pt x="587" y="82"/>
                    </a:lnTo>
                    <a:lnTo>
                      <a:pt x="586" y="80"/>
                    </a:lnTo>
                    <a:lnTo>
                      <a:pt x="584" y="80"/>
                    </a:lnTo>
                    <a:lnTo>
                      <a:pt x="582" y="80"/>
                    </a:lnTo>
                    <a:lnTo>
                      <a:pt x="578" y="80"/>
                    </a:lnTo>
                    <a:lnTo>
                      <a:pt x="572" y="80"/>
                    </a:lnTo>
                    <a:lnTo>
                      <a:pt x="572" y="92"/>
                    </a:lnTo>
                    <a:lnTo>
                      <a:pt x="538" y="92"/>
                    </a:lnTo>
                    <a:lnTo>
                      <a:pt x="534" y="96"/>
                    </a:lnTo>
                    <a:lnTo>
                      <a:pt x="530" y="100"/>
                    </a:lnTo>
                    <a:lnTo>
                      <a:pt x="528" y="102"/>
                    </a:lnTo>
                    <a:lnTo>
                      <a:pt x="526" y="102"/>
                    </a:lnTo>
                    <a:lnTo>
                      <a:pt x="526" y="104"/>
                    </a:lnTo>
                    <a:lnTo>
                      <a:pt x="528" y="104"/>
                    </a:lnTo>
                    <a:lnTo>
                      <a:pt x="532" y="104"/>
                    </a:lnTo>
                    <a:lnTo>
                      <a:pt x="538" y="104"/>
                    </a:lnTo>
                    <a:lnTo>
                      <a:pt x="538" y="115"/>
                    </a:lnTo>
                    <a:lnTo>
                      <a:pt x="526" y="115"/>
                    </a:lnTo>
                    <a:lnTo>
                      <a:pt x="526" y="119"/>
                    </a:lnTo>
                    <a:lnTo>
                      <a:pt x="526" y="123"/>
                    </a:lnTo>
                    <a:lnTo>
                      <a:pt x="526" y="125"/>
                    </a:lnTo>
                    <a:lnTo>
                      <a:pt x="526" y="127"/>
                    </a:lnTo>
                    <a:lnTo>
                      <a:pt x="528" y="127"/>
                    </a:lnTo>
                    <a:lnTo>
                      <a:pt x="530" y="127"/>
                    </a:lnTo>
                    <a:lnTo>
                      <a:pt x="534" y="127"/>
                    </a:lnTo>
                    <a:lnTo>
                      <a:pt x="538" y="127"/>
                    </a:lnTo>
                    <a:lnTo>
                      <a:pt x="538" y="138"/>
                    </a:lnTo>
                    <a:lnTo>
                      <a:pt x="549" y="150"/>
                    </a:lnTo>
                    <a:lnTo>
                      <a:pt x="555" y="144"/>
                    </a:lnTo>
                    <a:lnTo>
                      <a:pt x="559" y="140"/>
                    </a:lnTo>
                    <a:lnTo>
                      <a:pt x="561" y="136"/>
                    </a:lnTo>
                    <a:lnTo>
                      <a:pt x="561" y="134"/>
                    </a:lnTo>
                    <a:lnTo>
                      <a:pt x="562" y="130"/>
                    </a:lnTo>
                    <a:lnTo>
                      <a:pt x="561" y="127"/>
                    </a:lnTo>
                    <a:lnTo>
                      <a:pt x="561" y="123"/>
                    </a:lnTo>
                    <a:lnTo>
                      <a:pt x="561" y="115"/>
                    </a:lnTo>
                    <a:lnTo>
                      <a:pt x="555" y="113"/>
                    </a:lnTo>
                    <a:lnTo>
                      <a:pt x="549" y="113"/>
                    </a:lnTo>
                    <a:lnTo>
                      <a:pt x="547" y="109"/>
                    </a:lnTo>
                    <a:lnTo>
                      <a:pt x="549" y="107"/>
                    </a:lnTo>
                    <a:lnTo>
                      <a:pt x="551" y="104"/>
                    </a:lnTo>
                    <a:lnTo>
                      <a:pt x="553" y="100"/>
                    </a:lnTo>
                    <a:lnTo>
                      <a:pt x="557" y="96"/>
                    </a:lnTo>
                    <a:lnTo>
                      <a:pt x="561" y="92"/>
                    </a:lnTo>
                    <a:lnTo>
                      <a:pt x="561" y="104"/>
                    </a:lnTo>
                    <a:lnTo>
                      <a:pt x="572" y="104"/>
                    </a:lnTo>
                    <a:lnTo>
                      <a:pt x="572" y="150"/>
                    </a:lnTo>
                    <a:lnTo>
                      <a:pt x="561" y="150"/>
                    </a:lnTo>
                    <a:lnTo>
                      <a:pt x="572" y="161"/>
                    </a:lnTo>
                    <a:lnTo>
                      <a:pt x="572" y="173"/>
                    </a:lnTo>
                    <a:lnTo>
                      <a:pt x="595" y="173"/>
                    </a:lnTo>
                    <a:lnTo>
                      <a:pt x="595" y="178"/>
                    </a:lnTo>
                    <a:lnTo>
                      <a:pt x="595" y="184"/>
                    </a:lnTo>
                    <a:lnTo>
                      <a:pt x="595" y="188"/>
                    </a:lnTo>
                    <a:lnTo>
                      <a:pt x="595" y="192"/>
                    </a:lnTo>
                    <a:lnTo>
                      <a:pt x="595" y="194"/>
                    </a:lnTo>
                    <a:lnTo>
                      <a:pt x="593" y="198"/>
                    </a:lnTo>
                    <a:lnTo>
                      <a:pt x="589" y="201"/>
                    </a:lnTo>
                    <a:lnTo>
                      <a:pt x="584" y="207"/>
                    </a:lnTo>
                    <a:lnTo>
                      <a:pt x="572" y="207"/>
                    </a:lnTo>
                    <a:lnTo>
                      <a:pt x="572" y="201"/>
                    </a:lnTo>
                    <a:lnTo>
                      <a:pt x="572" y="198"/>
                    </a:lnTo>
                    <a:lnTo>
                      <a:pt x="572" y="196"/>
                    </a:lnTo>
                    <a:lnTo>
                      <a:pt x="574" y="194"/>
                    </a:lnTo>
                    <a:lnTo>
                      <a:pt x="574" y="192"/>
                    </a:lnTo>
                    <a:lnTo>
                      <a:pt x="578" y="190"/>
                    </a:lnTo>
                    <a:lnTo>
                      <a:pt x="580" y="188"/>
                    </a:lnTo>
                    <a:lnTo>
                      <a:pt x="584" y="184"/>
                    </a:lnTo>
                    <a:lnTo>
                      <a:pt x="572" y="184"/>
                    </a:lnTo>
                    <a:lnTo>
                      <a:pt x="572" y="173"/>
                    </a:lnTo>
                    <a:lnTo>
                      <a:pt x="561" y="184"/>
                    </a:lnTo>
                    <a:lnTo>
                      <a:pt x="561" y="188"/>
                    </a:lnTo>
                    <a:lnTo>
                      <a:pt x="561" y="192"/>
                    </a:lnTo>
                    <a:lnTo>
                      <a:pt x="561" y="196"/>
                    </a:lnTo>
                    <a:lnTo>
                      <a:pt x="561" y="201"/>
                    </a:lnTo>
                    <a:lnTo>
                      <a:pt x="561" y="205"/>
                    </a:lnTo>
                    <a:lnTo>
                      <a:pt x="561" y="209"/>
                    </a:lnTo>
                    <a:lnTo>
                      <a:pt x="561" y="213"/>
                    </a:lnTo>
                    <a:lnTo>
                      <a:pt x="561" y="219"/>
                    </a:lnTo>
                    <a:lnTo>
                      <a:pt x="555" y="217"/>
                    </a:lnTo>
                    <a:lnTo>
                      <a:pt x="551" y="217"/>
                    </a:lnTo>
                    <a:lnTo>
                      <a:pt x="547" y="215"/>
                    </a:lnTo>
                    <a:lnTo>
                      <a:pt x="543" y="213"/>
                    </a:lnTo>
                    <a:lnTo>
                      <a:pt x="541" y="209"/>
                    </a:lnTo>
                    <a:lnTo>
                      <a:pt x="538" y="207"/>
                    </a:lnTo>
                    <a:lnTo>
                      <a:pt x="532" y="207"/>
                    </a:lnTo>
                    <a:lnTo>
                      <a:pt x="526" y="207"/>
                    </a:lnTo>
                    <a:lnTo>
                      <a:pt x="503" y="207"/>
                    </a:lnTo>
                    <a:lnTo>
                      <a:pt x="503" y="196"/>
                    </a:lnTo>
                    <a:lnTo>
                      <a:pt x="491" y="219"/>
                    </a:lnTo>
                    <a:lnTo>
                      <a:pt x="497" y="217"/>
                    </a:lnTo>
                    <a:lnTo>
                      <a:pt x="501" y="217"/>
                    </a:lnTo>
                    <a:lnTo>
                      <a:pt x="503" y="217"/>
                    </a:lnTo>
                    <a:lnTo>
                      <a:pt x="503" y="219"/>
                    </a:lnTo>
                    <a:lnTo>
                      <a:pt x="505" y="219"/>
                    </a:lnTo>
                    <a:lnTo>
                      <a:pt x="505" y="221"/>
                    </a:lnTo>
                    <a:lnTo>
                      <a:pt x="503" y="224"/>
                    </a:lnTo>
                    <a:lnTo>
                      <a:pt x="503" y="230"/>
                    </a:lnTo>
                    <a:lnTo>
                      <a:pt x="499" y="230"/>
                    </a:lnTo>
                    <a:lnTo>
                      <a:pt x="495" y="230"/>
                    </a:lnTo>
                    <a:lnTo>
                      <a:pt x="493" y="230"/>
                    </a:lnTo>
                    <a:lnTo>
                      <a:pt x="491" y="228"/>
                    </a:lnTo>
                    <a:lnTo>
                      <a:pt x="491" y="226"/>
                    </a:lnTo>
                    <a:lnTo>
                      <a:pt x="491" y="222"/>
                    </a:lnTo>
                    <a:lnTo>
                      <a:pt x="491" y="219"/>
                    </a:lnTo>
                    <a:lnTo>
                      <a:pt x="468" y="207"/>
                    </a:lnTo>
                    <a:lnTo>
                      <a:pt x="457" y="207"/>
                    </a:lnTo>
                    <a:lnTo>
                      <a:pt x="457" y="219"/>
                    </a:lnTo>
                    <a:lnTo>
                      <a:pt x="447" y="219"/>
                    </a:lnTo>
                    <a:lnTo>
                      <a:pt x="447" y="213"/>
                    </a:lnTo>
                    <a:lnTo>
                      <a:pt x="447" y="209"/>
                    </a:lnTo>
                    <a:lnTo>
                      <a:pt x="447" y="205"/>
                    </a:lnTo>
                    <a:lnTo>
                      <a:pt x="447" y="201"/>
                    </a:lnTo>
                    <a:lnTo>
                      <a:pt x="447" y="196"/>
                    </a:lnTo>
                    <a:lnTo>
                      <a:pt x="447" y="192"/>
                    </a:lnTo>
                    <a:lnTo>
                      <a:pt x="447" y="188"/>
                    </a:lnTo>
                    <a:lnTo>
                      <a:pt x="447" y="184"/>
                    </a:lnTo>
                    <a:lnTo>
                      <a:pt x="457" y="173"/>
                    </a:lnTo>
                    <a:lnTo>
                      <a:pt x="468" y="161"/>
                    </a:lnTo>
                    <a:lnTo>
                      <a:pt x="457" y="161"/>
                    </a:lnTo>
                    <a:lnTo>
                      <a:pt x="436" y="150"/>
                    </a:lnTo>
                    <a:lnTo>
                      <a:pt x="436" y="138"/>
                    </a:lnTo>
                    <a:lnTo>
                      <a:pt x="447" y="104"/>
                    </a:lnTo>
                    <a:lnTo>
                      <a:pt x="457" y="92"/>
                    </a:lnTo>
                    <a:lnTo>
                      <a:pt x="447" y="92"/>
                    </a:lnTo>
                    <a:lnTo>
                      <a:pt x="413" y="80"/>
                    </a:lnTo>
                    <a:lnTo>
                      <a:pt x="413" y="82"/>
                    </a:lnTo>
                    <a:lnTo>
                      <a:pt x="413" y="86"/>
                    </a:lnTo>
                    <a:lnTo>
                      <a:pt x="413" y="88"/>
                    </a:lnTo>
                    <a:lnTo>
                      <a:pt x="413" y="92"/>
                    </a:lnTo>
                    <a:lnTo>
                      <a:pt x="413" y="94"/>
                    </a:lnTo>
                    <a:lnTo>
                      <a:pt x="413" y="98"/>
                    </a:lnTo>
                    <a:lnTo>
                      <a:pt x="413" y="100"/>
                    </a:lnTo>
                    <a:lnTo>
                      <a:pt x="413" y="104"/>
                    </a:lnTo>
                    <a:lnTo>
                      <a:pt x="401" y="104"/>
                    </a:lnTo>
                    <a:lnTo>
                      <a:pt x="401" y="107"/>
                    </a:lnTo>
                    <a:lnTo>
                      <a:pt x="401" y="111"/>
                    </a:lnTo>
                    <a:lnTo>
                      <a:pt x="401" y="117"/>
                    </a:lnTo>
                    <a:lnTo>
                      <a:pt x="401" y="121"/>
                    </a:lnTo>
                    <a:lnTo>
                      <a:pt x="401" y="125"/>
                    </a:lnTo>
                    <a:lnTo>
                      <a:pt x="401" y="128"/>
                    </a:lnTo>
                    <a:lnTo>
                      <a:pt x="401" y="132"/>
                    </a:lnTo>
                    <a:lnTo>
                      <a:pt x="401" y="138"/>
                    </a:lnTo>
                    <a:lnTo>
                      <a:pt x="436" y="127"/>
                    </a:lnTo>
                    <a:lnTo>
                      <a:pt x="442" y="125"/>
                    </a:lnTo>
                    <a:lnTo>
                      <a:pt x="445" y="125"/>
                    </a:lnTo>
                    <a:lnTo>
                      <a:pt x="451" y="123"/>
                    </a:lnTo>
                    <a:lnTo>
                      <a:pt x="455" y="119"/>
                    </a:lnTo>
                    <a:lnTo>
                      <a:pt x="457" y="115"/>
                    </a:lnTo>
                    <a:lnTo>
                      <a:pt x="461" y="111"/>
                    </a:lnTo>
                    <a:lnTo>
                      <a:pt x="465" y="107"/>
                    </a:lnTo>
                    <a:lnTo>
                      <a:pt x="468" y="104"/>
                    </a:lnTo>
                    <a:lnTo>
                      <a:pt x="468" y="105"/>
                    </a:lnTo>
                    <a:lnTo>
                      <a:pt x="468" y="111"/>
                    </a:lnTo>
                    <a:lnTo>
                      <a:pt x="468" y="117"/>
                    </a:lnTo>
                    <a:lnTo>
                      <a:pt x="468" y="123"/>
                    </a:lnTo>
                    <a:lnTo>
                      <a:pt x="468" y="125"/>
                    </a:lnTo>
                    <a:lnTo>
                      <a:pt x="468" y="127"/>
                    </a:lnTo>
                    <a:lnTo>
                      <a:pt x="468" y="123"/>
                    </a:lnTo>
                    <a:lnTo>
                      <a:pt x="468" y="115"/>
                    </a:lnTo>
                    <a:lnTo>
                      <a:pt x="472" y="115"/>
                    </a:lnTo>
                    <a:lnTo>
                      <a:pt x="474" y="115"/>
                    </a:lnTo>
                    <a:lnTo>
                      <a:pt x="478" y="115"/>
                    </a:lnTo>
                    <a:lnTo>
                      <a:pt x="480" y="115"/>
                    </a:lnTo>
                    <a:lnTo>
                      <a:pt x="484" y="115"/>
                    </a:lnTo>
                    <a:lnTo>
                      <a:pt x="486" y="115"/>
                    </a:lnTo>
                    <a:lnTo>
                      <a:pt x="490" y="115"/>
                    </a:lnTo>
                    <a:lnTo>
                      <a:pt x="491" y="115"/>
                    </a:lnTo>
                    <a:lnTo>
                      <a:pt x="491" y="138"/>
                    </a:lnTo>
                    <a:lnTo>
                      <a:pt x="503" y="115"/>
                    </a:lnTo>
                    <a:lnTo>
                      <a:pt x="509" y="119"/>
                    </a:lnTo>
                    <a:lnTo>
                      <a:pt x="511" y="123"/>
                    </a:lnTo>
                    <a:lnTo>
                      <a:pt x="515" y="127"/>
                    </a:lnTo>
                    <a:lnTo>
                      <a:pt x="515" y="130"/>
                    </a:lnTo>
                    <a:lnTo>
                      <a:pt x="515" y="134"/>
                    </a:lnTo>
                    <a:lnTo>
                      <a:pt x="515" y="138"/>
                    </a:lnTo>
                    <a:lnTo>
                      <a:pt x="515" y="142"/>
                    </a:lnTo>
                    <a:lnTo>
                      <a:pt x="515" y="150"/>
                    </a:lnTo>
                    <a:lnTo>
                      <a:pt x="518" y="153"/>
                    </a:lnTo>
                    <a:lnTo>
                      <a:pt x="522" y="155"/>
                    </a:lnTo>
                    <a:lnTo>
                      <a:pt x="524" y="157"/>
                    </a:lnTo>
                    <a:lnTo>
                      <a:pt x="526" y="159"/>
                    </a:lnTo>
                    <a:lnTo>
                      <a:pt x="528" y="159"/>
                    </a:lnTo>
                    <a:lnTo>
                      <a:pt x="530" y="161"/>
                    </a:lnTo>
                    <a:lnTo>
                      <a:pt x="534" y="161"/>
                    </a:lnTo>
                    <a:lnTo>
                      <a:pt x="538" y="161"/>
                    </a:lnTo>
                    <a:lnTo>
                      <a:pt x="538" y="173"/>
                    </a:lnTo>
                    <a:lnTo>
                      <a:pt x="549" y="173"/>
                    </a:lnTo>
                    <a:lnTo>
                      <a:pt x="538" y="173"/>
                    </a:lnTo>
                    <a:lnTo>
                      <a:pt x="526" y="196"/>
                    </a:lnTo>
                    <a:lnTo>
                      <a:pt x="526" y="190"/>
                    </a:lnTo>
                    <a:lnTo>
                      <a:pt x="526" y="188"/>
                    </a:lnTo>
                    <a:lnTo>
                      <a:pt x="526" y="184"/>
                    </a:lnTo>
                    <a:lnTo>
                      <a:pt x="526" y="186"/>
                    </a:lnTo>
                    <a:lnTo>
                      <a:pt x="526" y="190"/>
                    </a:lnTo>
                    <a:lnTo>
                      <a:pt x="526" y="196"/>
                    </a:lnTo>
                    <a:lnTo>
                      <a:pt x="526" y="184"/>
                    </a:lnTo>
                    <a:lnTo>
                      <a:pt x="480" y="196"/>
                    </a:lnTo>
                    <a:lnTo>
                      <a:pt x="457" y="196"/>
                    </a:lnTo>
                    <a:lnTo>
                      <a:pt x="457" y="184"/>
                    </a:lnTo>
                    <a:lnTo>
                      <a:pt x="453" y="184"/>
                    </a:lnTo>
                    <a:lnTo>
                      <a:pt x="449" y="184"/>
                    </a:lnTo>
                    <a:lnTo>
                      <a:pt x="445" y="184"/>
                    </a:lnTo>
                    <a:lnTo>
                      <a:pt x="442" y="184"/>
                    </a:lnTo>
                    <a:lnTo>
                      <a:pt x="436" y="184"/>
                    </a:lnTo>
                    <a:lnTo>
                      <a:pt x="432" y="184"/>
                    </a:lnTo>
                    <a:lnTo>
                      <a:pt x="428" y="184"/>
                    </a:lnTo>
                    <a:lnTo>
                      <a:pt x="424" y="184"/>
                    </a:lnTo>
                    <a:lnTo>
                      <a:pt x="401" y="161"/>
                    </a:lnTo>
                    <a:lnTo>
                      <a:pt x="401" y="165"/>
                    </a:lnTo>
                    <a:lnTo>
                      <a:pt x="401" y="169"/>
                    </a:lnTo>
                    <a:lnTo>
                      <a:pt x="401" y="171"/>
                    </a:lnTo>
                    <a:lnTo>
                      <a:pt x="401" y="173"/>
                    </a:lnTo>
                    <a:lnTo>
                      <a:pt x="399" y="173"/>
                    </a:lnTo>
                    <a:lnTo>
                      <a:pt x="397" y="173"/>
                    </a:lnTo>
                    <a:lnTo>
                      <a:pt x="394" y="173"/>
                    </a:lnTo>
                    <a:lnTo>
                      <a:pt x="390" y="173"/>
                    </a:lnTo>
                    <a:lnTo>
                      <a:pt x="390" y="161"/>
                    </a:lnTo>
                    <a:lnTo>
                      <a:pt x="384" y="161"/>
                    </a:lnTo>
                    <a:lnTo>
                      <a:pt x="380" y="159"/>
                    </a:lnTo>
                    <a:lnTo>
                      <a:pt x="378" y="159"/>
                    </a:lnTo>
                    <a:lnTo>
                      <a:pt x="378" y="161"/>
                    </a:lnTo>
                    <a:lnTo>
                      <a:pt x="376" y="161"/>
                    </a:lnTo>
                    <a:lnTo>
                      <a:pt x="376" y="163"/>
                    </a:lnTo>
                    <a:lnTo>
                      <a:pt x="378" y="167"/>
                    </a:lnTo>
                    <a:lnTo>
                      <a:pt x="378" y="173"/>
                    </a:lnTo>
                    <a:lnTo>
                      <a:pt x="378" y="150"/>
                    </a:lnTo>
                    <a:lnTo>
                      <a:pt x="372" y="150"/>
                    </a:lnTo>
                    <a:lnTo>
                      <a:pt x="367" y="150"/>
                    </a:lnTo>
                    <a:lnTo>
                      <a:pt x="361" y="150"/>
                    </a:lnTo>
                    <a:lnTo>
                      <a:pt x="355" y="150"/>
                    </a:lnTo>
                    <a:lnTo>
                      <a:pt x="349" y="150"/>
                    </a:lnTo>
                    <a:lnTo>
                      <a:pt x="344" y="150"/>
                    </a:lnTo>
                    <a:lnTo>
                      <a:pt x="338" y="150"/>
                    </a:lnTo>
                    <a:lnTo>
                      <a:pt x="332" y="150"/>
                    </a:lnTo>
                    <a:lnTo>
                      <a:pt x="321" y="138"/>
                    </a:lnTo>
                    <a:lnTo>
                      <a:pt x="309" y="138"/>
                    </a:lnTo>
                    <a:lnTo>
                      <a:pt x="298" y="127"/>
                    </a:lnTo>
                    <a:lnTo>
                      <a:pt x="298" y="115"/>
                    </a:lnTo>
                    <a:lnTo>
                      <a:pt x="286" y="104"/>
                    </a:lnTo>
                    <a:lnTo>
                      <a:pt x="275" y="92"/>
                    </a:lnTo>
                    <a:lnTo>
                      <a:pt x="275" y="80"/>
                    </a:lnTo>
                    <a:lnTo>
                      <a:pt x="263" y="69"/>
                    </a:lnTo>
                    <a:lnTo>
                      <a:pt x="263" y="57"/>
                    </a:lnTo>
                    <a:lnTo>
                      <a:pt x="252" y="57"/>
                    </a:lnTo>
                    <a:lnTo>
                      <a:pt x="252" y="34"/>
                    </a:lnTo>
                    <a:lnTo>
                      <a:pt x="229" y="34"/>
                    </a:lnTo>
                    <a:lnTo>
                      <a:pt x="229" y="29"/>
                    </a:lnTo>
                    <a:lnTo>
                      <a:pt x="229" y="27"/>
                    </a:lnTo>
                    <a:lnTo>
                      <a:pt x="229" y="25"/>
                    </a:lnTo>
                    <a:lnTo>
                      <a:pt x="229" y="23"/>
                    </a:lnTo>
                    <a:lnTo>
                      <a:pt x="227" y="23"/>
                    </a:lnTo>
                    <a:lnTo>
                      <a:pt x="225" y="23"/>
                    </a:lnTo>
                    <a:lnTo>
                      <a:pt x="223" y="23"/>
                    </a:lnTo>
                    <a:lnTo>
                      <a:pt x="217" y="23"/>
                    </a:lnTo>
                    <a:lnTo>
                      <a:pt x="217" y="11"/>
                    </a:lnTo>
                    <a:lnTo>
                      <a:pt x="211" y="11"/>
                    </a:lnTo>
                    <a:lnTo>
                      <a:pt x="206" y="11"/>
                    </a:lnTo>
                    <a:lnTo>
                      <a:pt x="202" y="11"/>
                    </a:lnTo>
                    <a:lnTo>
                      <a:pt x="198" y="11"/>
                    </a:lnTo>
                    <a:lnTo>
                      <a:pt x="196" y="9"/>
                    </a:lnTo>
                    <a:lnTo>
                      <a:pt x="192" y="8"/>
                    </a:lnTo>
                    <a:lnTo>
                      <a:pt x="188" y="4"/>
                    </a:lnTo>
                    <a:lnTo>
                      <a:pt x="182" y="0"/>
                    </a:lnTo>
                    <a:lnTo>
                      <a:pt x="159" y="23"/>
                    </a:lnTo>
                    <a:lnTo>
                      <a:pt x="159" y="29"/>
                    </a:lnTo>
                    <a:lnTo>
                      <a:pt x="159" y="34"/>
                    </a:lnTo>
                    <a:lnTo>
                      <a:pt x="159" y="40"/>
                    </a:lnTo>
                    <a:lnTo>
                      <a:pt x="159" y="46"/>
                    </a:lnTo>
                    <a:lnTo>
                      <a:pt x="159" y="52"/>
                    </a:lnTo>
                    <a:lnTo>
                      <a:pt x="159" y="57"/>
                    </a:lnTo>
                    <a:lnTo>
                      <a:pt x="159" y="63"/>
                    </a:lnTo>
                    <a:lnTo>
                      <a:pt x="159" y="69"/>
                    </a:lnTo>
                    <a:lnTo>
                      <a:pt x="156" y="63"/>
                    </a:lnTo>
                    <a:lnTo>
                      <a:pt x="152" y="59"/>
                    </a:lnTo>
                    <a:lnTo>
                      <a:pt x="148" y="56"/>
                    </a:lnTo>
                    <a:lnTo>
                      <a:pt x="148" y="52"/>
                    </a:lnTo>
                    <a:lnTo>
                      <a:pt x="148" y="50"/>
                    </a:lnTo>
                    <a:lnTo>
                      <a:pt x="150" y="46"/>
                    </a:lnTo>
                    <a:lnTo>
                      <a:pt x="154" y="40"/>
                    </a:lnTo>
                    <a:lnTo>
                      <a:pt x="159" y="34"/>
                    </a:lnTo>
                    <a:lnTo>
                      <a:pt x="136" y="34"/>
                    </a:lnTo>
                    <a:lnTo>
                      <a:pt x="125" y="23"/>
                    </a:lnTo>
                    <a:lnTo>
                      <a:pt x="121" y="27"/>
                    </a:lnTo>
                    <a:lnTo>
                      <a:pt x="117" y="31"/>
                    </a:lnTo>
                    <a:lnTo>
                      <a:pt x="115" y="31"/>
                    </a:lnTo>
                    <a:lnTo>
                      <a:pt x="115" y="33"/>
                    </a:lnTo>
                    <a:lnTo>
                      <a:pt x="113" y="34"/>
                    </a:lnTo>
                    <a:lnTo>
                      <a:pt x="113" y="36"/>
                    </a:lnTo>
                    <a:lnTo>
                      <a:pt x="113" y="40"/>
                    </a:lnTo>
                    <a:lnTo>
                      <a:pt x="113" y="46"/>
                    </a:lnTo>
                    <a:lnTo>
                      <a:pt x="102" y="46"/>
                    </a:lnTo>
                    <a:lnTo>
                      <a:pt x="125" y="80"/>
                    </a:lnTo>
                    <a:lnTo>
                      <a:pt x="136" y="80"/>
                    </a:lnTo>
                    <a:lnTo>
                      <a:pt x="125" y="92"/>
                    </a:lnTo>
                    <a:lnTo>
                      <a:pt x="113" y="104"/>
                    </a:lnTo>
                    <a:lnTo>
                      <a:pt x="113" y="92"/>
                    </a:lnTo>
                    <a:lnTo>
                      <a:pt x="102" y="92"/>
                    </a:lnTo>
                    <a:lnTo>
                      <a:pt x="102" y="80"/>
                    </a:lnTo>
                    <a:lnTo>
                      <a:pt x="67" y="92"/>
                    </a:lnTo>
                    <a:lnTo>
                      <a:pt x="44" y="115"/>
                    </a:lnTo>
                    <a:lnTo>
                      <a:pt x="33" y="127"/>
                    </a:lnTo>
                    <a:lnTo>
                      <a:pt x="56" y="127"/>
                    </a:lnTo>
                    <a:lnTo>
                      <a:pt x="56" y="138"/>
                    </a:lnTo>
                    <a:lnTo>
                      <a:pt x="33" y="161"/>
                    </a:lnTo>
                    <a:lnTo>
                      <a:pt x="37" y="161"/>
                    </a:lnTo>
                    <a:lnTo>
                      <a:pt x="39" y="161"/>
                    </a:lnTo>
                    <a:lnTo>
                      <a:pt x="42" y="161"/>
                    </a:lnTo>
                    <a:lnTo>
                      <a:pt x="44" y="161"/>
                    </a:lnTo>
                    <a:lnTo>
                      <a:pt x="48" y="161"/>
                    </a:lnTo>
                    <a:lnTo>
                      <a:pt x="50" y="161"/>
                    </a:lnTo>
                    <a:lnTo>
                      <a:pt x="54" y="161"/>
                    </a:lnTo>
                    <a:lnTo>
                      <a:pt x="56" y="161"/>
                    </a:lnTo>
                    <a:lnTo>
                      <a:pt x="56" y="167"/>
                    </a:lnTo>
                    <a:lnTo>
                      <a:pt x="56" y="173"/>
                    </a:lnTo>
                    <a:lnTo>
                      <a:pt x="56" y="176"/>
                    </a:lnTo>
                    <a:lnTo>
                      <a:pt x="56" y="178"/>
                    </a:lnTo>
                    <a:lnTo>
                      <a:pt x="56" y="180"/>
                    </a:lnTo>
                    <a:lnTo>
                      <a:pt x="58" y="182"/>
                    </a:lnTo>
                    <a:lnTo>
                      <a:pt x="62" y="184"/>
                    </a:lnTo>
                    <a:lnTo>
                      <a:pt x="67" y="184"/>
                    </a:lnTo>
                    <a:lnTo>
                      <a:pt x="67" y="196"/>
                    </a:lnTo>
                    <a:lnTo>
                      <a:pt x="56" y="196"/>
                    </a:lnTo>
                    <a:lnTo>
                      <a:pt x="21" y="196"/>
                    </a:lnTo>
                    <a:lnTo>
                      <a:pt x="10" y="196"/>
                    </a:lnTo>
                    <a:lnTo>
                      <a:pt x="0" y="219"/>
                    </a:lnTo>
                    <a:lnTo>
                      <a:pt x="8" y="219"/>
                    </a:lnTo>
                    <a:lnTo>
                      <a:pt x="15" y="219"/>
                    </a:lnTo>
                    <a:lnTo>
                      <a:pt x="25" y="219"/>
                    </a:lnTo>
                    <a:lnTo>
                      <a:pt x="33" y="219"/>
                    </a:lnTo>
                    <a:lnTo>
                      <a:pt x="42" y="219"/>
                    </a:lnTo>
                    <a:lnTo>
                      <a:pt x="50" y="219"/>
                    </a:lnTo>
                    <a:lnTo>
                      <a:pt x="60" y="219"/>
                    </a:lnTo>
                    <a:lnTo>
                      <a:pt x="67" y="219"/>
                    </a:lnTo>
                    <a:lnTo>
                      <a:pt x="67" y="230"/>
                    </a:lnTo>
                    <a:lnTo>
                      <a:pt x="79" y="230"/>
                    </a:lnTo>
                    <a:lnTo>
                      <a:pt x="90" y="219"/>
                    </a:lnTo>
                    <a:lnTo>
                      <a:pt x="102" y="219"/>
                    </a:lnTo>
                    <a:lnTo>
                      <a:pt x="102" y="207"/>
                    </a:lnTo>
                    <a:lnTo>
                      <a:pt x="113" y="207"/>
                    </a:lnTo>
                    <a:lnTo>
                      <a:pt x="125" y="196"/>
                    </a:lnTo>
                    <a:lnTo>
                      <a:pt x="159" y="207"/>
                    </a:lnTo>
                    <a:lnTo>
                      <a:pt x="136" y="207"/>
                    </a:lnTo>
                    <a:lnTo>
                      <a:pt x="136" y="219"/>
                    </a:lnTo>
                    <a:lnTo>
                      <a:pt x="113" y="219"/>
                    </a:lnTo>
                    <a:lnTo>
                      <a:pt x="113" y="230"/>
                    </a:lnTo>
                    <a:lnTo>
                      <a:pt x="119" y="230"/>
                    </a:lnTo>
                    <a:lnTo>
                      <a:pt x="125" y="230"/>
                    </a:lnTo>
                    <a:lnTo>
                      <a:pt x="131" y="230"/>
                    </a:lnTo>
                    <a:lnTo>
                      <a:pt x="136" y="230"/>
                    </a:lnTo>
                    <a:lnTo>
                      <a:pt x="142" y="230"/>
                    </a:lnTo>
                    <a:lnTo>
                      <a:pt x="148" y="230"/>
                    </a:lnTo>
                    <a:lnTo>
                      <a:pt x="154" y="230"/>
                    </a:lnTo>
                    <a:lnTo>
                      <a:pt x="159" y="230"/>
                    </a:lnTo>
                    <a:lnTo>
                      <a:pt x="171" y="219"/>
                    </a:lnTo>
                    <a:lnTo>
                      <a:pt x="171" y="230"/>
                    </a:lnTo>
                    <a:lnTo>
                      <a:pt x="179" y="236"/>
                    </a:lnTo>
                    <a:lnTo>
                      <a:pt x="182" y="242"/>
                    </a:lnTo>
                    <a:lnTo>
                      <a:pt x="186" y="245"/>
                    </a:lnTo>
                    <a:lnTo>
                      <a:pt x="190" y="249"/>
                    </a:lnTo>
                    <a:lnTo>
                      <a:pt x="192" y="253"/>
                    </a:lnTo>
                    <a:lnTo>
                      <a:pt x="194" y="259"/>
                    </a:lnTo>
                    <a:lnTo>
                      <a:pt x="194" y="267"/>
                    </a:lnTo>
                    <a:lnTo>
                      <a:pt x="194" y="274"/>
                    </a:lnTo>
                    <a:lnTo>
                      <a:pt x="206" y="297"/>
                    </a:lnTo>
                    <a:lnTo>
                      <a:pt x="217" y="297"/>
                    </a:lnTo>
                    <a:lnTo>
                      <a:pt x="217" y="309"/>
                    </a:lnTo>
                    <a:lnTo>
                      <a:pt x="229" y="297"/>
                    </a:lnTo>
                    <a:lnTo>
                      <a:pt x="252" y="355"/>
                    </a:lnTo>
                    <a:lnTo>
                      <a:pt x="252" y="389"/>
                    </a:lnTo>
                    <a:lnTo>
                      <a:pt x="263" y="389"/>
                    </a:lnTo>
                    <a:lnTo>
                      <a:pt x="263" y="412"/>
                    </a:lnTo>
                    <a:lnTo>
                      <a:pt x="240" y="412"/>
                    </a:lnTo>
                    <a:lnTo>
                      <a:pt x="240" y="416"/>
                    </a:lnTo>
                    <a:lnTo>
                      <a:pt x="240" y="422"/>
                    </a:lnTo>
                    <a:lnTo>
                      <a:pt x="240" y="426"/>
                    </a:lnTo>
                    <a:lnTo>
                      <a:pt x="240" y="430"/>
                    </a:lnTo>
                    <a:lnTo>
                      <a:pt x="240" y="433"/>
                    </a:lnTo>
                    <a:lnTo>
                      <a:pt x="240" y="439"/>
                    </a:lnTo>
                    <a:lnTo>
                      <a:pt x="240" y="443"/>
                    </a:lnTo>
                    <a:lnTo>
                      <a:pt x="240" y="447"/>
                    </a:lnTo>
                    <a:lnTo>
                      <a:pt x="252" y="493"/>
                    </a:lnTo>
                    <a:lnTo>
                      <a:pt x="263" y="493"/>
                    </a:lnTo>
                    <a:lnTo>
                      <a:pt x="252" y="504"/>
                    </a:lnTo>
                    <a:lnTo>
                      <a:pt x="252" y="493"/>
                    </a:lnTo>
                    <a:lnTo>
                      <a:pt x="240" y="493"/>
                    </a:lnTo>
                    <a:lnTo>
                      <a:pt x="275" y="539"/>
                    </a:lnTo>
                    <a:lnTo>
                      <a:pt x="275" y="551"/>
                    </a:lnTo>
                    <a:lnTo>
                      <a:pt x="275" y="562"/>
                    </a:lnTo>
                    <a:lnTo>
                      <a:pt x="286" y="551"/>
                    </a:lnTo>
                    <a:close/>
                  </a:path>
                </a:pathLst>
              </a:custGeom>
              <a:solidFill>
                <a:srgbClr val="C0C0C0"/>
              </a:solidFill>
              <a:ln w="9525">
                <a:noFill/>
                <a:round/>
                <a:headEnd/>
                <a:tailEnd/>
              </a:ln>
            </p:spPr>
            <p:txBody>
              <a:bodyPr/>
              <a:lstStyle/>
              <a:p>
                <a:pPr algn="l"/>
                <a:endParaRPr lang="en-US" sz="2000"/>
              </a:p>
            </p:txBody>
          </p:sp>
          <p:sp>
            <p:nvSpPr>
              <p:cNvPr id="899078" name="Freeform 6"/>
              <p:cNvSpPr>
                <a:spLocks/>
              </p:cNvSpPr>
              <p:nvPr/>
            </p:nvSpPr>
            <p:spPr bwMode="auto">
              <a:xfrm>
                <a:off x="4740" y="1501"/>
                <a:ext cx="1" cy="11"/>
              </a:xfrm>
              <a:custGeom>
                <a:avLst/>
                <a:gdLst>
                  <a:gd name="T0" fmla="*/ 0 w 1"/>
                  <a:gd name="T1" fmla="*/ 0 h 11"/>
                  <a:gd name="T2" fmla="*/ 0 w 1"/>
                  <a:gd name="T3" fmla="*/ 11 h 11"/>
                  <a:gd name="T4" fmla="*/ 0 w 1"/>
                  <a:gd name="T5" fmla="*/ 0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0" y="11"/>
                    </a:lnTo>
                    <a:lnTo>
                      <a:pt x="0" y="0"/>
                    </a:lnTo>
                    <a:close/>
                  </a:path>
                </a:pathLst>
              </a:custGeom>
              <a:solidFill>
                <a:srgbClr val="C0C0C0"/>
              </a:solidFill>
              <a:ln w="9525">
                <a:noFill/>
                <a:round/>
                <a:headEnd/>
                <a:tailEnd/>
              </a:ln>
            </p:spPr>
            <p:txBody>
              <a:bodyPr/>
              <a:lstStyle/>
              <a:p>
                <a:pPr algn="l"/>
                <a:endParaRPr lang="en-US" sz="2000"/>
              </a:p>
            </p:txBody>
          </p:sp>
          <p:sp>
            <p:nvSpPr>
              <p:cNvPr id="899079" name="Freeform 7"/>
              <p:cNvSpPr>
                <a:spLocks/>
              </p:cNvSpPr>
              <p:nvPr/>
            </p:nvSpPr>
            <p:spPr bwMode="auto">
              <a:xfrm>
                <a:off x="4346" y="1559"/>
                <a:ext cx="16" cy="1"/>
              </a:xfrm>
              <a:custGeom>
                <a:avLst/>
                <a:gdLst>
                  <a:gd name="T0" fmla="*/ 16 w 16"/>
                  <a:gd name="T1" fmla="*/ 0 h 1"/>
                  <a:gd name="T2" fmla="*/ 0 w 16"/>
                  <a:gd name="T3" fmla="*/ 1 h 1"/>
                  <a:gd name="T4" fmla="*/ 2 w 16"/>
                  <a:gd name="T5" fmla="*/ 1 h 1"/>
                  <a:gd name="T6" fmla="*/ 4 w 16"/>
                  <a:gd name="T7" fmla="*/ 0 h 1"/>
                  <a:gd name="T8" fmla="*/ 6 w 16"/>
                  <a:gd name="T9" fmla="*/ 0 h 1"/>
                  <a:gd name="T10" fmla="*/ 8 w 16"/>
                  <a:gd name="T11" fmla="*/ 0 h 1"/>
                  <a:gd name="T12" fmla="*/ 10 w 16"/>
                  <a:gd name="T13" fmla="*/ 0 h 1"/>
                  <a:gd name="T14" fmla="*/ 12 w 16"/>
                  <a:gd name="T15" fmla="*/ 0 h 1"/>
                  <a:gd name="T16" fmla="*/ 14 w 16"/>
                  <a:gd name="T17" fmla="*/ 0 h 1"/>
                  <a:gd name="T18" fmla="*/ 16 w 1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0"/>
                    </a:moveTo>
                    <a:lnTo>
                      <a:pt x="0" y="1"/>
                    </a:lnTo>
                    <a:lnTo>
                      <a:pt x="2" y="1"/>
                    </a:lnTo>
                    <a:lnTo>
                      <a:pt x="4" y="0"/>
                    </a:lnTo>
                    <a:lnTo>
                      <a:pt x="6" y="0"/>
                    </a:lnTo>
                    <a:lnTo>
                      <a:pt x="8" y="0"/>
                    </a:lnTo>
                    <a:lnTo>
                      <a:pt x="10" y="0"/>
                    </a:lnTo>
                    <a:lnTo>
                      <a:pt x="12" y="0"/>
                    </a:lnTo>
                    <a:lnTo>
                      <a:pt x="14" y="0"/>
                    </a:lnTo>
                    <a:lnTo>
                      <a:pt x="16" y="0"/>
                    </a:lnTo>
                    <a:close/>
                  </a:path>
                </a:pathLst>
              </a:custGeom>
              <a:solidFill>
                <a:srgbClr val="C0C0C0"/>
              </a:solidFill>
              <a:ln w="9525">
                <a:noFill/>
                <a:round/>
                <a:headEnd/>
                <a:tailEnd/>
              </a:ln>
            </p:spPr>
            <p:txBody>
              <a:bodyPr/>
              <a:lstStyle/>
              <a:p>
                <a:pPr algn="l"/>
                <a:endParaRPr lang="en-US" sz="2000"/>
              </a:p>
            </p:txBody>
          </p:sp>
          <p:sp>
            <p:nvSpPr>
              <p:cNvPr id="899080" name="Freeform 8"/>
              <p:cNvSpPr>
                <a:spLocks noEditPoints="1"/>
              </p:cNvSpPr>
              <p:nvPr/>
            </p:nvSpPr>
            <p:spPr bwMode="auto">
              <a:xfrm>
                <a:off x="245" y="870"/>
                <a:ext cx="2833" cy="1721"/>
              </a:xfrm>
              <a:custGeom>
                <a:avLst/>
                <a:gdLst>
                  <a:gd name="T0" fmla="*/ 276 w 2833"/>
                  <a:gd name="T1" fmla="*/ 585 h 1721"/>
                  <a:gd name="T2" fmla="*/ 219 w 2833"/>
                  <a:gd name="T3" fmla="*/ 781 h 1721"/>
                  <a:gd name="T4" fmla="*/ 447 w 2833"/>
                  <a:gd name="T5" fmla="*/ 748 h 1721"/>
                  <a:gd name="T6" fmla="*/ 612 w 2833"/>
                  <a:gd name="T7" fmla="*/ 700 h 1721"/>
                  <a:gd name="T8" fmla="*/ 697 w 2833"/>
                  <a:gd name="T9" fmla="*/ 700 h 1721"/>
                  <a:gd name="T10" fmla="*/ 802 w 2833"/>
                  <a:gd name="T11" fmla="*/ 619 h 1721"/>
                  <a:gd name="T12" fmla="*/ 894 w 2833"/>
                  <a:gd name="T13" fmla="*/ 516 h 1721"/>
                  <a:gd name="T14" fmla="*/ 837 w 2833"/>
                  <a:gd name="T15" fmla="*/ 504 h 1721"/>
                  <a:gd name="T16" fmla="*/ 689 w 2833"/>
                  <a:gd name="T17" fmla="*/ 447 h 1721"/>
                  <a:gd name="T18" fmla="*/ 597 w 2833"/>
                  <a:gd name="T19" fmla="*/ 654 h 1721"/>
                  <a:gd name="T20" fmla="*/ 539 w 2833"/>
                  <a:gd name="T21" fmla="*/ 414 h 1721"/>
                  <a:gd name="T22" fmla="*/ 654 w 2833"/>
                  <a:gd name="T23" fmla="*/ 242 h 1721"/>
                  <a:gd name="T24" fmla="*/ 848 w 2833"/>
                  <a:gd name="T25" fmla="*/ 138 h 1721"/>
                  <a:gd name="T26" fmla="*/ 977 w 2833"/>
                  <a:gd name="T27" fmla="*/ 265 h 1721"/>
                  <a:gd name="T28" fmla="*/ 998 w 2833"/>
                  <a:gd name="T29" fmla="*/ 345 h 1721"/>
                  <a:gd name="T30" fmla="*/ 1021 w 2833"/>
                  <a:gd name="T31" fmla="*/ 149 h 1721"/>
                  <a:gd name="T32" fmla="*/ 1125 w 2833"/>
                  <a:gd name="T33" fmla="*/ 115 h 1721"/>
                  <a:gd name="T34" fmla="*/ 1445 w 2833"/>
                  <a:gd name="T35" fmla="*/ 138 h 1721"/>
                  <a:gd name="T36" fmla="*/ 1823 w 2833"/>
                  <a:gd name="T37" fmla="*/ 96 h 1721"/>
                  <a:gd name="T38" fmla="*/ 2201 w 2833"/>
                  <a:gd name="T39" fmla="*/ 136 h 1721"/>
                  <a:gd name="T40" fmla="*/ 2758 w 2833"/>
                  <a:gd name="T41" fmla="*/ 186 h 1721"/>
                  <a:gd name="T42" fmla="*/ 2773 w 2833"/>
                  <a:gd name="T43" fmla="*/ 253 h 1721"/>
                  <a:gd name="T44" fmla="*/ 2775 w 2833"/>
                  <a:gd name="T45" fmla="*/ 424 h 1721"/>
                  <a:gd name="T46" fmla="*/ 2591 w 2833"/>
                  <a:gd name="T47" fmla="*/ 322 h 1721"/>
                  <a:gd name="T48" fmla="*/ 2470 w 2833"/>
                  <a:gd name="T49" fmla="*/ 524 h 1721"/>
                  <a:gd name="T50" fmla="*/ 2316 w 2833"/>
                  <a:gd name="T51" fmla="*/ 666 h 1721"/>
                  <a:gd name="T52" fmla="*/ 2259 w 2833"/>
                  <a:gd name="T53" fmla="*/ 773 h 1721"/>
                  <a:gd name="T54" fmla="*/ 2259 w 2833"/>
                  <a:gd name="T55" fmla="*/ 882 h 1721"/>
                  <a:gd name="T56" fmla="*/ 2134 w 2833"/>
                  <a:gd name="T57" fmla="*/ 769 h 1721"/>
                  <a:gd name="T58" fmla="*/ 2098 w 2833"/>
                  <a:gd name="T59" fmla="*/ 871 h 1721"/>
                  <a:gd name="T60" fmla="*/ 2190 w 2833"/>
                  <a:gd name="T61" fmla="*/ 974 h 1721"/>
                  <a:gd name="T62" fmla="*/ 1984 w 2833"/>
                  <a:gd name="T63" fmla="*/ 1230 h 1721"/>
                  <a:gd name="T64" fmla="*/ 1984 w 2833"/>
                  <a:gd name="T65" fmla="*/ 1398 h 1721"/>
                  <a:gd name="T66" fmla="*/ 1817 w 2833"/>
                  <a:gd name="T67" fmla="*/ 1456 h 1721"/>
                  <a:gd name="T68" fmla="*/ 1858 w 2833"/>
                  <a:gd name="T69" fmla="*/ 1606 h 1721"/>
                  <a:gd name="T70" fmla="*/ 1792 w 2833"/>
                  <a:gd name="T71" fmla="*/ 1586 h 1721"/>
                  <a:gd name="T72" fmla="*/ 1656 w 2833"/>
                  <a:gd name="T73" fmla="*/ 1387 h 1721"/>
                  <a:gd name="T74" fmla="*/ 1558 w 2833"/>
                  <a:gd name="T75" fmla="*/ 1364 h 1721"/>
                  <a:gd name="T76" fmla="*/ 1491 w 2833"/>
                  <a:gd name="T77" fmla="*/ 1421 h 1721"/>
                  <a:gd name="T78" fmla="*/ 1399 w 2833"/>
                  <a:gd name="T79" fmla="*/ 1504 h 1721"/>
                  <a:gd name="T80" fmla="*/ 1261 w 2833"/>
                  <a:gd name="T81" fmla="*/ 1490 h 1721"/>
                  <a:gd name="T82" fmla="*/ 1182 w 2833"/>
                  <a:gd name="T83" fmla="*/ 1341 h 1721"/>
                  <a:gd name="T84" fmla="*/ 906 w 2833"/>
                  <a:gd name="T85" fmla="*/ 1318 h 1721"/>
                  <a:gd name="T86" fmla="*/ 1021 w 2833"/>
                  <a:gd name="T87" fmla="*/ 1467 h 1721"/>
                  <a:gd name="T88" fmla="*/ 883 w 2833"/>
                  <a:gd name="T89" fmla="*/ 1571 h 1721"/>
                  <a:gd name="T90" fmla="*/ 695 w 2833"/>
                  <a:gd name="T91" fmla="*/ 1329 h 1721"/>
                  <a:gd name="T92" fmla="*/ 792 w 2833"/>
                  <a:gd name="T93" fmla="*/ 1216 h 1721"/>
                  <a:gd name="T94" fmla="*/ 643 w 2833"/>
                  <a:gd name="T95" fmla="*/ 1043 h 1721"/>
                  <a:gd name="T96" fmla="*/ 601 w 2833"/>
                  <a:gd name="T97" fmla="*/ 997 h 1721"/>
                  <a:gd name="T98" fmla="*/ 589 w 2833"/>
                  <a:gd name="T99" fmla="*/ 1059 h 1721"/>
                  <a:gd name="T100" fmla="*/ 712 w 2833"/>
                  <a:gd name="T101" fmla="*/ 1182 h 1721"/>
                  <a:gd name="T102" fmla="*/ 654 w 2833"/>
                  <a:gd name="T103" fmla="*/ 1228 h 1721"/>
                  <a:gd name="T104" fmla="*/ 620 w 2833"/>
                  <a:gd name="T105" fmla="*/ 1170 h 1721"/>
                  <a:gd name="T106" fmla="*/ 487 w 2833"/>
                  <a:gd name="T107" fmla="*/ 1032 h 1721"/>
                  <a:gd name="T108" fmla="*/ 397 w 2833"/>
                  <a:gd name="T109" fmla="*/ 1051 h 1721"/>
                  <a:gd name="T110" fmla="*/ 340 w 2833"/>
                  <a:gd name="T111" fmla="*/ 1084 h 1721"/>
                  <a:gd name="T112" fmla="*/ 236 w 2833"/>
                  <a:gd name="T113" fmla="*/ 1185 h 1721"/>
                  <a:gd name="T114" fmla="*/ 88 w 2833"/>
                  <a:gd name="T115" fmla="*/ 1228 h 1721"/>
                  <a:gd name="T116" fmla="*/ 11 w 2833"/>
                  <a:gd name="T117" fmla="*/ 1126 h 1721"/>
                  <a:gd name="T118" fmla="*/ 182 w 2833"/>
                  <a:gd name="T119" fmla="*/ 1007 h 1721"/>
                  <a:gd name="T120" fmla="*/ 207 w 2833"/>
                  <a:gd name="T121" fmla="*/ 848 h 1721"/>
                  <a:gd name="T122" fmla="*/ 315 w 2833"/>
                  <a:gd name="T123" fmla="*/ 838 h 1721"/>
                  <a:gd name="T124" fmla="*/ 357 w 2833"/>
                  <a:gd name="T125" fmla="*/ 702 h 17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3"/>
                  <a:gd name="T190" fmla="*/ 0 h 1721"/>
                  <a:gd name="T191" fmla="*/ 2833 w 2833"/>
                  <a:gd name="T192" fmla="*/ 1721 h 17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3" h="1721">
                    <a:moveTo>
                      <a:pt x="1399" y="1629"/>
                    </a:moveTo>
                    <a:lnTo>
                      <a:pt x="1399" y="1709"/>
                    </a:lnTo>
                    <a:lnTo>
                      <a:pt x="1434" y="1698"/>
                    </a:lnTo>
                    <a:lnTo>
                      <a:pt x="1445" y="1698"/>
                    </a:lnTo>
                    <a:lnTo>
                      <a:pt x="1445" y="1686"/>
                    </a:lnTo>
                    <a:lnTo>
                      <a:pt x="1422" y="1663"/>
                    </a:lnTo>
                    <a:lnTo>
                      <a:pt x="1422" y="1654"/>
                    </a:lnTo>
                    <a:lnTo>
                      <a:pt x="1422" y="1648"/>
                    </a:lnTo>
                    <a:lnTo>
                      <a:pt x="1422" y="1642"/>
                    </a:lnTo>
                    <a:lnTo>
                      <a:pt x="1420" y="1636"/>
                    </a:lnTo>
                    <a:lnTo>
                      <a:pt x="1416" y="1632"/>
                    </a:lnTo>
                    <a:lnTo>
                      <a:pt x="1412" y="1631"/>
                    </a:lnTo>
                    <a:lnTo>
                      <a:pt x="1407" y="1629"/>
                    </a:lnTo>
                    <a:lnTo>
                      <a:pt x="1399" y="1629"/>
                    </a:lnTo>
                    <a:close/>
                    <a:moveTo>
                      <a:pt x="311" y="504"/>
                    </a:moveTo>
                    <a:lnTo>
                      <a:pt x="299" y="516"/>
                    </a:lnTo>
                    <a:lnTo>
                      <a:pt x="288" y="516"/>
                    </a:lnTo>
                    <a:lnTo>
                      <a:pt x="276" y="539"/>
                    </a:lnTo>
                    <a:lnTo>
                      <a:pt x="276" y="527"/>
                    </a:lnTo>
                    <a:lnTo>
                      <a:pt x="265" y="550"/>
                    </a:lnTo>
                    <a:lnTo>
                      <a:pt x="276" y="550"/>
                    </a:lnTo>
                    <a:lnTo>
                      <a:pt x="265" y="550"/>
                    </a:lnTo>
                    <a:lnTo>
                      <a:pt x="253" y="562"/>
                    </a:lnTo>
                    <a:lnTo>
                      <a:pt x="253" y="573"/>
                    </a:lnTo>
                    <a:lnTo>
                      <a:pt x="276" y="562"/>
                    </a:lnTo>
                    <a:lnTo>
                      <a:pt x="276" y="573"/>
                    </a:lnTo>
                    <a:lnTo>
                      <a:pt x="265" y="573"/>
                    </a:lnTo>
                    <a:lnTo>
                      <a:pt x="253" y="608"/>
                    </a:lnTo>
                    <a:lnTo>
                      <a:pt x="276" y="585"/>
                    </a:lnTo>
                    <a:lnTo>
                      <a:pt x="276" y="608"/>
                    </a:lnTo>
                    <a:lnTo>
                      <a:pt x="276" y="619"/>
                    </a:lnTo>
                    <a:lnTo>
                      <a:pt x="288" y="631"/>
                    </a:lnTo>
                    <a:lnTo>
                      <a:pt x="299" y="642"/>
                    </a:lnTo>
                    <a:lnTo>
                      <a:pt x="288" y="642"/>
                    </a:lnTo>
                    <a:lnTo>
                      <a:pt x="299" y="666"/>
                    </a:lnTo>
                    <a:lnTo>
                      <a:pt x="299" y="677"/>
                    </a:lnTo>
                    <a:lnTo>
                      <a:pt x="288" y="689"/>
                    </a:lnTo>
                    <a:lnTo>
                      <a:pt x="299" y="689"/>
                    </a:lnTo>
                    <a:lnTo>
                      <a:pt x="265" y="677"/>
                    </a:lnTo>
                    <a:lnTo>
                      <a:pt x="253" y="677"/>
                    </a:lnTo>
                    <a:lnTo>
                      <a:pt x="253" y="689"/>
                    </a:lnTo>
                    <a:lnTo>
                      <a:pt x="265" y="700"/>
                    </a:lnTo>
                    <a:lnTo>
                      <a:pt x="265" y="712"/>
                    </a:lnTo>
                    <a:lnTo>
                      <a:pt x="230" y="723"/>
                    </a:lnTo>
                    <a:lnTo>
                      <a:pt x="253" y="735"/>
                    </a:lnTo>
                    <a:lnTo>
                      <a:pt x="288" y="746"/>
                    </a:lnTo>
                    <a:lnTo>
                      <a:pt x="282" y="750"/>
                    </a:lnTo>
                    <a:lnTo>
                      <a:pt x="276" y="754"/>
                    </a:lnTo>
                    <a:lnTo>
                      <a:pt x="270" y="756"/>
                    </a:lnTo>
                    <a:lnTo>
                      <a:pt x="267" y="758"/>
                    </a:lnTo>
                    <a:lnTo>
                      <a:pt x="261" y="758"/>
                    </a:lnTo>
                    <a:lnTo>
                      <a:pt x="255" y="758"/>
                    </a:lnTo>
                    <a:lnTo>
                      <a:pt x="249" y="758"/>
                    </a:lnTo>
                    <a:lnTo>
                      <a:pt x="242" y="758"/>
                    </a:lnTo>
                    <a:lnTo>
                      <a:pt x="219" y="758"/>
                    </a:lnTo>
                    <a:lnTo>
                      <a:pt x="219" y="769"/>
                    </a:lnTo>
                    <a:lnTo>
                      <a:pt x="207" y="769"/>
                    </a:lnTo>
                    <a:lnTo>
                      <a:pt x="219" y="781"/>
                    </a:lnTo>
                    <a:lnTo>
                      <a:pt x="242" y="781"/>
                    </a:lnTo>
                    <a:lnTo>
                      <a:pt x="242" y="792"/>
                    </a:lnTo>
                    <a:lnTo>
                      <a:pt x="276" y="781"/>
                    </a:lnTo>
                    <a:lnTo>
                      <a:pt x="299" y="781"/>
                    </a:lnTo>
                    <a:lnTo>
                      <a:pt x="299" y="784"/>
                    </a:lnTo>
                    <a:lnTo>
                      <a:pt x="299" y="788"/>
                    </a:lnTo>
                    <a:lnTo>
                      <a:pt x="299" y="790"/>
                    </a:lnTo>
                    <a:lnTo>
                      <a:pt x="299" y="792"/>
                    </a:lnTo>
                    <a:lnTo>
                      <a:pt x="299" y="790"/>
                    </a:lnTo>
                    <a:lnTo>
                      <a:pt x="299" y="786"/>
                    </a:lnTo>
                    <a:lnTo>
                      <a:pt x="299" y="781"/>
                    </a:lnTo>
                    <a:lnTo>
                      <a:pt x="322" y="781"/>
                    </a:lnTo>
                    <a:lnTo>
                      <a:pt x="355" y="792"/>
                    </a:lnTo>
                    <a:lnTo>
                      <a:pt x="389" y="781"/>
                    </a:lnTo>
                    <a:lnTo>
                      <a:pt x="401" y="781"/>
                    </a:lnTo>
                    <a:lnTo>
                      <a:pt x="401" y="769"/>
                    </a:lnTo>
                    <a:lnTo>
                      <a:pt x="412" y="769"/>
                    </a:lnTo>
                    <a:lnTo>
                      <a:pt x="412" y="758"/>
                    </a:lnTo>
                    <a:lnTo>
                      <a:pt x="412" y="769"/>
                    </a:lnTo>
                    <a:lnTo>
                      <a:pt x="424" y="746"/>
                    </a:lnTo>
                    <a:lnTo>
                      <a:pt x="435" y="746"/>
                    </a:lnTo>
                    <a:lnTo>
                      <a:pt x="435" y="735"/>
                    </a:lnTo>
                    <a:lnTo>
                      <a:pt x="439" y="736"/>
                    </a:lnTo>
                    <a:lnTo>
                      <a:pt x="441" y="740"/>
                    </a:lnTo>
                    <a:lnTo>
                      <a:pt x="445" y="742"/>
                    </a:lnTo>
                    <a:lnTo>
                      <a:pt x="445" y="744"/>
                    </a:lnTo>
                    <a:lnTo>
                      <a:pt x="447" y="746"/>
                    </a:lnTo>
                    <a:lnTo>
                      <a:pt x="447" y="748"/>
                    </a:lnTo>
                    <a:lnTo>
                      <a:pt x="447" y="752"/>
                    </a:lnTo>
                    <a:lnTo>
                      <a:pt x="447" y="758"/>
                    </a:lnTo>
                    <a:lnTo>
                      <a:pt x="447" y="746"/>
                    </a:lnTo>
                    <a:lnTo>
                      <a:pt x="447" y="735"/>
                    </a:lnTo>
                    <a:lnTo>
                      <a:pt x="453" y="735"/>
                    </a:lnTo>
                    <a:lnTo>
                      <a:pt x="457" y="735"/>
                    </a:lnTo>
                    <a:lnTo>
                      <a:pt x="459" y="735"/>
                    </a:lnTo>
                    <a:lnTo>
                      <a:pt x="460" y="733"/>
                    </a:lnTo>
                    <a:lnTo>
                      <a:pt x="462" y="731"/>
                    </a:lnTo>
                    <a:lnTo>
                      <a:pt x="464" y="729"/>
                    </a:lnTo>
                    <a:lnTo>
                      <a:pt x="466" y="727"/>
                    </a:lnTo>
                    <a:lnTo>
                      <a:pt x="470" y="723"/>
                    </a:lnTo>
                    <a:lnTo>
                      <a:pt x="474" y="723"/>
                    </a:lnTo>
                    <a:lnTo>
                      <a:pt x="480" y="723"/>
                    </a:lnTo>
                    <a:lnTo>
                      <a:pt x="483" y="723"/>
                    </a:lnTo>
                    <a:lnTo>
                      <a:pt x="487" y="723"/>
                    </a:lnTo>
                    <a:lnTo>
                      <a:pt x="491" y="723"/>
                    </a:lnTo>
                    <a:lnTo>
                      <a:pt x="497" y="723"/>
                    </a:lnTo>
                    <a:lnTo>
                      <a:pt x="501" y="723"/>
                    </a:lnTo>
                    <a:lnTo>
                      <a:pt x="505" y="723"/>
                    </a:lnTo>
                    <a:lnTo>
                      <a:pt x="505" y="735"/>
                    </a:lnTo>
                    <a:lnTo>
                      <a:pt x="528" y="735"/>
                    </a:lnTo>
                    <a:lnTo>
                      <a:pt x="551" y="723"/>
                    </a:lnTo>
                    <a:lnTo>
                      <a:pt x="551" y="712"/>
                    </a:lnTo>
                    <a:lnTo>
                      <a:pt x="551" y="723"/>
                    </a:lnTo>
                    <a:lnTo>
                      <a:pt x="585" y="723"/>
                    </a:lnTo>
                    <a:lnTo>
                      <a:pt x="608" y="712"/>
                    </a:lnTo>
                    <a:lnTo>
                      <a:pt x="608" y="700"/>
                    </a:lnTo>
                    <a:lnTo>
                      <a:pt x="612" y="700"/>
                    </a:lnTo>
                    <a:lnTo>
                      <a:pt x="616" y="700"/>
                    </a:lnTo>
                    <a:lnTo>
                      <a:pt x="618" y="700"/>
                    </a:lnTo>
                    <a:lnTo>
                      <a:pt x="620" y="700"/>
                    </a:lnTo>
                    <a:lnTo>
                      <a:pt x="620" y="702"/>
                    </a:lnTo>
                    <a:lnTo>
                      <a:pt x="620" y="706"/>
                    </a:lnTo>
                    <a:lnTo>
                      <a:pt x="620" y="712"/>
                    </a:lnTo>
                    <a:lnTo>
                      <a:pt x="620" y="713"/>
                    </a:lnTo>
                    <a:lnTo>
                      <a:pt x="620" y="715"/>
                    </a:lnTo>
                    <a:lnTo>
                      <a:pt x="620" y="717"/>
                    </a:lnTo>
                    <a:lnTo>
                      <a:pt x="620" y="719"/>
                    </a:lnTo>
                    <a:lnTo>
                      <a:pt x="620" y="721"/>
                    </a:lnTo>
                    <a:lnTo>
                      <a:pt x="620" y="723"/>
                    </a:lnTo>
                    <a:lnTo>
                      <a:pt x="631" y="723"/>
                    </a:lnTo>
                    <a:lnTo>
                      <a:pt x="643" y="735"/>
                    </a:lnTo>
                    <a:lnTo>
                      <a:pt x="643" y="729"/>
                    </a:lnTo>
                    <a:lnTo>
                      <a:pt x="643" y="725"/>
                    </a:lnTo>
                    <a:lnTo>
                      <a:pt x="645" y="721"/>
                    </a:lnTo>
                    <a:lnTo>
                      <a:pt x="647" y="721"/>
                    </a:lnTo>
                    <a:lnTo>
                      <a:pt x="650" y="721"/>
                    </a:lnTo>
                    <a:lnTo>
                      <a:pt x="654" y="721"/>
                    </a:lnTo>
                    <a:lnTo>
                      <a:pt x="658" y="723"/>
                    </a:lnTo>
                    <a:lnTo>
                      <a:pt x="666" y="723"/>
                    </a:lnTo>
                    <a:lnTo>
                      <a:pt x="666" y="712"/>
                    </a:lnTo>
                    <a:lnTo>
                      <a:pt x="689" y="700"/>
                    </a:lnTo>
                    <a:lnTo>
                      <a:pt x="693" y="700"/>
                    </a:lnTo>
                    <a:lnTo>
                      <a:pt x="697" y="700"/>
                    </a:lnTo>
                    <a:lnTo>
                      <a:pt x="700" y="700"/>
                    </a:lnTo>
                    <a:lnTo>
                      <a:pt x="706" y="700"/>
                    </a:lnTo>
                    <a:lnTo>
                      <a:pt x="710" y="700"/>
                    </a:lnTo>
                    <a:lnTo>
                      <a:pt x="714" y="700"/>
                    </a:lnTo>
                    <a:lnTo>
                      <a:pt x="718" y="700"/>
                    </a:lnTo>
                    <a:lnTo>
                      <a:pt x="723" y="700"/>
                    </a:lnTo>
                    <a:lnTo>
                      <a:pt x="735" y="712"/>
                    </a:lnTo>
                    <a:lnTo>
                      <a:pt x="739" y="712"/>
                    </a:lnTo>
                    <a:lnTo>
                      <a:pt x="743" y="712"/>
                    </a:lnTo>
                    <a:lnTo>
                      <a:pt x="744" y="712"/>
                    </a:lnTo>
                    <a:lnTo>
                      <a:pt x="746" y="712"/>
                    </a:lnTo>
                    <a:lnTo>
                      <a:pt x="746" y="710"/>
                    </a:lnTo>
                    <a:lnTo>
                      <a:pt x="746" y="708"/>
                    </a:lnTo>
                    <a:lnTo>
                      <a:pt x="746" y="704"/>
                    </a:lnTo>
                    <a:lnTo>
                      <a:pt x="746" y="700"/>
                    </a:lnTo>
                    <a:lnTo>
                      <a:pt x="746" y="689"/>
                    </a:lnTo>
                    <a:lnTo>
                      <a:pt x="769" y="689"/>
                    </a:lnTo>
                    <a:lnTo>
                      <a:pt x="769" y="679"/>
                    </a:lnTo>
                    <a:lnTo>
                      <a:pt x="769" y="667"/>
                    </a:lnTo>
                    <a:lnTo>
                      <a:pt x="769" y="658"/>
                    </a:lnTo>
                    <a:lnTo>
                      <a:pt x="769" y="648"/>
                    </a:lnTo>
                    <a:lnTo>
                      <a:pt x="769" y="639"/>
                    </a:lnTo>
                    <a:lnTo>
                      <a:pt x="769" y="627"/>
                    </a:lnTo>
                    <a:lnTo>
                      <a:pt x="769" y="618"/>
                    </a:lnTo>
                    <a:lnTo>
                      <a:pt x="769" y="608"/>
                    </a:lnTo>
                    <a:lnTo>
                      <a:pt x="792" y="596"/>
                    </a:lnTo>
                    <a:lnTo>
                      <a:pt x="792" y="608"/>
                    </a:lnTo>
                    <a:lnTo>
                      <a:pt x="802" y="608"/>
                    </a:lnTo>
                    <a:lnTo>
                      <a:pt x="802" y="619"/>
                    </a:lnTo>
                    <a:lnTo>
                      <a:pt x="810" y="619"/>
                    </a:lnTo>
                    <a:lnTo>
                      <a:pt x="814" y="619"/>
                    </a:lnTo>
                    <a:lnTo>
                      <a:pt x="817" y="618"/>
                    </a:lnTo>
                    <a:lnTo>
                      <a:pt x="821" y="616"/>
                    </a:lnTo>
                    <a:lnTo>
                      <a:pt x="823" y="612"/>
                    </a:lnTo>
                    <a:lnTo>
                      <a:pt x="825" y="608"/>
                    </a:lnTo>
                    <a:lnTo>
                      <a:pt x="825" y="602"/>
                    </a:lnTo>
                    <a:lnTo>
                      <a:pt x="825" y="596"/>
                    </a:lnTo>
                    <a:lnTo>
                      <a:pt x="814" y="596"/>
                    </a:lnTo>
                    <a:lnTo>
                      <a:pt x="814" y="585"/>
                    </a:lnTo>
                    <a:lnTo>
                      <a:pt x="825" y="573"/>
                    </a:lnTo>
                    <a:lnTo>
                      <a:pt x="817" y="573"/>
                    </a:lnTo>
                    <a:lnTo>
                      <a:pt x="812" y="571"/>
                    </a:lnTo>
                    <a:lnTo>
                      <a:pt x="808" y="570"/>
                    </a:lnTo>
                    <a:lnTo>
                      <a:pt x="806" y="566"/>
                    </a:lnTo>
                    <a:lnTo>
                      <a:pt x="804" y="560"/>
                    </a:lnTo>
                    <a:lnTo>
                      <a:pt x="804" y="554"/>
                    </a:lnTo>
                    <a:lnTo>
                      <a:pt x="802" y="547"/>
                    </a:lnTo>
                    <a:lnTo>
                      <a:pt x="802" y="539"/>
                    </a:lnTo>
                    <a:lnTo>
                      <a:pt x="810" y="533"/>
                    </a:lnTo>
                    <a:lnTo>
                      <a:pt x="816" y="531"/>
                    </a:lnTo>
                    <a:lnTo>
                      <a:pt x="823" y="527"/>
                    </a:lnTo>
                    <a:lnTo>
                      <a:pt x="829" y="527"/>
                    </a:lnTo>
                    <a:lnTo>
                      <a:pt x="837" y="527"/>
                    </a:lnTo>
                    <a:lnTo>
                      <a:pt x="844" y="527"/>
                    </a:lnTo>
                    <a:lnTo>
                      <a:pt x="852" y="527"/>
                    </a:lnTo>
                    <a:lnTo>
                      <a:pt x="860" y="527"/>
                    </a:lnTo>
                    <a:lnTo>
                      <a:pt x="883" y="516"/>
                    </a:lnTo>
                    <a:lnTo>
                      <a:pt x="894" y="516"/>
                    </a:lnTo>
                    <a:lnTo>
                      <a:pt x="894" y="512"/>
                    </a:lnTo>
                    <a:lnTo>
                      <a:pt x="894" y="508"/>
                    </a:lnTo>
                    <a:lnTo>
                      <a:pt x="894" y="506"/>
                    </a:lnTo>
                    <a:lnTo>
                      <a:pt x="894" y="504"/>
                    </a:lnTo>
                    <a:lnTo>
                      <a:pt x="896" y="504"/>
                    </a:lnTo>
                    <a:lnTo>
                      <a:pt x="898" y="504"/>
                    </a:lnTo>
                    <a:lnTo>
                      <a:pt x="902" y="504"/>
                    </a:lnTo>
                    <a:lnTo>
                      <a:pt x="906" y="504"/>
                    </a:lnTo>
                    <a:lnTo>
                      <a:pt x="940" y="504"/>
                    </a:lnTo>
                    <a:lnTo>
                      <a:pt x="940" y="493"/>
                    </a:lnTo>
                    <a:lnTo>
                      <a:pt x="952" y="458"/>
                    </a:lnTo>
                    <a:lnTo>
                      <a:pt x="948" y="458"/>
                    </a:lnTo>
                    <a:lnTo>
                      <a:pt x="944" y="458"/>
                    </a:lnTo>
                    <a:lnTo>
                      <a:pt x="940" y="458"/>
                    </a:lnTo>
                    <a:lnTo>
                      <a:pt x="938" y="458"/>
                    </a:lnTo>
                    <a:lnTo>
                      <a:pt x="938" y="456"/>
                    </a:lnTo>
                    <a:lnTo>
                      <a:pt x="936" y="454"/>
                    </a:lnTo>
                    <a:lnTo>
                      <a:pt x="933" y="451"/>
                    </a:lnTo>
                    <a:lnTo>
                      <a:pt x="929" y="447"/>
                    </a:lnTo>
                    <a:lnTo>
                      <a:pt x="906" y="447"/>
                    </a:lnTo>
                    <a:lnTo>
                      <a:pt x="917" y="481"/>
                    </a:lnTo>
                    <a:lnTo>
                      <a:pt x="929" y="493"/>
                    </a:lnTo>
                    <a:lnTo>
                      <a:pt x="929" y="504"/>
                    </a:lnTo>
                    <a:lnTo>
                      <a:pt x="883" y="504"/>
                    </a:lnTo>
                    <a:lnTo>
                      <a:pt x="883" y="493"/>
                    </a:lnTo>
                    <a:lnTo>
                      <a:pt x="871" y="493"/>
                    </a:lnTo>
                    <a:lnTo>
                      <a:pt x="860" y="504"/>
                    </a:lnTo>
                    <a:lnTo>
                      <a:pt x="860" y="493"/>
                    </a:lnTo>
                    <a:lnTo>
                      <a:pt x="837" y="504"/>
                    </a:lnTo>
                    <a:lnTo>
                      <a:pt x="833" y="504"/>
                    </a:lnTo>
                    <a:lnTo>
                      <a:pt x="829" y="504"/>
                    </a:lnTo>
                    <a:lnTo>
                      <a:pt x="827" y="504"/>
                    </a:lnTo>
                    <a:lnTo>
                      <a:pt x="825" y="506"/>
                    </a:lnTo>
                    <a:lnTo>
                      <a:pt x="823" y="506"/>
                    </a:lnTo>
                    <a:lnTo>
                      <a:pt x="821" y="510"/>
                    </a:lnTo>
                    <a:lnTo>
                      <a:pt x="817" y="512"/>
                    </a:lnTo>
                    <a:lnTo>
                      <a:pt x="814" y="516"/>
                    </a:lnTo>
                    <a:lnTo>
                      <a:pt x="814" y="504"/>
                    </a:lnTo>
                    <a:lnTo>
                      <a:pt x="814" y="516"/>
                    </a:lnTo>
                    <a:lnTo>
                      <a:pt x="802" y="527"/>
                    </a:lnTo>
                    <a:lnTo>
                      <a:pt x="792" y="516"/>
                    </a:lnTo>
                    <a:lnTo>
                      <a:pt x="781" y="516"/>
                    </a:lnTo>
                    <a:lnTo>
                      <a:pt x="781" y="504"/>
                    </a:lnTo>
                    <a:lnTo>
                      <a:pt x="758" y="470"/>
                    </a:lnTo>
                    <a:lnTo>
                      <a:pt x="758" y="424"/>
                    </a:lnTo>
                    <a:lnTo>
                      <a:pt x="802" y="357"/>
                    </a:lnTo>
                    <a:lnTo>
                      <a:pt x="802" y="322"/>
                    </a:lnTo>
                    <a:lnTo>
                      <a:pt x="798" y="322"/>
                    </a:lnTo>
                    <a:lnTo>
                      <a:pt x="794" y="322"/>
                    </a:lnTo>
                    <a:lnTo>
                      <a:pt x="791" y="322"/>
                    </a:lnTo>
                    <a:lnTo>
                      <a:pt x="787" y="322"/>
                    </a:lnTo>
                    <a:lnTo>
                      <a:pt x="781" y="322"/>
                    </a:lnTo>
                    <a:lnTo>
                      <a:pt x="777" y="322"/>
                    </a:lnTo>
                    <a:lnTo>
                      <a:pt x="773" y="322"/>
                    </a:lnTo>
                    <a:lnTo>
                      <a:pt x="769" y="322"/>
                    </a:lnTo>
                    <a:lnTo>
                      <a:pt x="758" y="357"/>
                    </a:lnTo>
                    <a:lnTo>
                      <a:pt x="758" y="378"/>
                    </a:lnTo>
                    <a:lnTo>
                      <a:pt x="689" y="447"/>
                    </a:lnTo>
                    <a:lnTo>
                      <a:pt x="689" y="481"/>
                    </a:lnTo>
                    <a:lnTo>
                      <a:pt x="693" y="487"/>
                    </a:lnTo>
                    <a:lnTo>
                      <a:pt x="698" y="493"/>
                    </a:lnTo>
                    <a:lnTo>
                      <a:pt x="702" y="497"/>
                    </a:lnTo>
                    <a:lnTo>
                      <a:pt x="704" y="502"/>
                    </a:lnTo>
                    <a:lnTo>
                      <a:pt x="708" y="508"/>
                    </a:lnTo>
                    <a:lnTo>
                      <a:pt x="710" y="514"/>
                    </a:lnTo>
                    <a:lnTo>
                      <a:pt x="710" y="520"/>
                    </a:lnTo>
                    <a:lnTo>
                      <a:pt x="712" y="527"/>
                    </a:lnTo>
                    <a:lnTo>
                      <a:pt x="723" y="539"/>
                    </a:lnTo>
                    <a:lnTo>
                      <a:pt x="700" y="562"/>
                    </a:lnTo>
                    <a:lnTo>
                      <a:pt x="700" y="573"/>
                    </a:lnTo>
                    <a:lnTo>
                      <a:pt x="689" y="585"/>
                    </a:lnTo>
                    <a:lnTo>
                      <a:pt x="689" y="593"/>
                    </a:lnTo>
                    <a:lnTo>
                      <a:pt x="689" y="598"/>
                    </a:lnTo>
                    <a:lnTo>
                      <a:pt x="687" y="604"/>
                    </a:lnTo>
                    <a:lnTo>
                      <a:pt x="687" y="608"/>
                    </a:lnTo>
                    <a:lnTo>
                      <a:pt x="685" y="614"/>
                    </a:lnTo>
                    <a:lnTo>
                      <a:pt x="683" y="618"/>
                    </a:lnTo>
                    <a:lnTo>
                      <a:pt x="681" y="623"/>
                    </a:lnTo>
                    <a:lnTo>
                      <a:pt x="677" y="631"/>
                    </a:lnTo>
                    <a:lnTo>
                      <a:pt x="643" y="654"/>
                    </a:lnTo>
                    <a:lnTo>
                      <a:pt x="620" y="677"/>
                    </a:lnTo>
                    <a:lnTo>
                      <a:pt x="620" y="689"/>
                    </a:lnTo>
                    <a:lnTo>
                      <a:pt x="608" y="666"/>
                    </a:lnTo>
                    <a:lnTo>
                      <a:pt x="602" y="660"/>
                    </a:lnTo>
                    <a:lnTo>
                      <a:pt x="601" y="658"/>
                    </a:lnTo>
                    <a:lnTo>
                      <a:pt x="597" y="656"/>
                    </a:lnTo>
                    <a:lnTo>
                      <a:pt x="597" y="654"/>
                    </a:lnTo>
                    <a:lnTo>
                      <a:pt x="597" y="652"/>
                    </a:lnTo>
                    <a:lnTo>
                      <a:pt x="601" y="650"/>
                    </a:lnTo>
                    <a:lnTo>
                      <a:pt x="602" y="646"/>
                    </a:lnTo>
                    <a:lnTo>
                      <a:pt x="608" y="642"/>
                    </a:lnTo>
                    <a:lnTo>
                      <a:pt x="608" y="631"/>
                    </a:lnTo>
                    <a:lnTo>
                      <a:pt x="585" y="539"/>
                    </a:lnTo>
                    <a:lnTo>
                      <a:pt x="581" y="543"/>
                    </a:lnTo>
                    <a:lnTo>
                      <a:pt x="578" y="547"/>
                    </a:lnTo>
                    <a:lnTo>
                      <a:pt x="574" y="552"/>
                    </a:lnTo>
                    <a:lnTo>
                      <a:pt x="570" y="554"/>
                    </a:lnTo>
                    <a:lnTo>
                      <a:pt x="566" y="558"/>
                    </a:lnTo>
                    <a:lnTo>
                      <a:pt x="562" y="560"/>
                    </a:lnTo>
                    <a:lnTo>
                      <a:pt x="556" y="562"/>
                    </a:lnTo>
                    <a:lnTo>
                      <a:pt x="551" y="562"/>
                    </a:lnTo>
                    <a:lnTo>
                      <a:pt x="551" y="573"/>
                    </a:lnTo>
                    <a:lnTo>
                      <a:pt x="539" y="573"/>
                    </a:lnTo>
                    <a:lnTo>
                      <a:pt x="539" y="585"/>
                    </a:lnTo>
                    <a:lnTo>
                      <a:pt x="505" y="585"/>
                    </a:lnTo>
                    <a:lnTo>
                      <a:pt x="493" y="539"/>
                    </a:lnTo>
                    <a:lnTo>
                      <a:pt x="493" y="481"/>
                    </a:lnTo>
                    <a:lnTo>
                      <a:pt x="505" y="447"/>
                    </a:lnTo>
                    <a:lnTo>
                      <a:pt x="516" y="435"/>
                    </a:lnTo>
                    <a:lnTo>
                      <a:pt x="516" y="424"/>
                    </a:lnTo>
                    <a:lnTo>
                      <a:pt x="528" y="424"/>
                    </a:lnTo>
                    <a:lnTo>
                      <a:pt x="531" y="420"/>
                    </a:lnTo>
                    <a:lnTo>
                      <a:pt x="535" y="418"/>
                    </a:lnTo>
                    <a:lnTo>
                      <a:pt x="537" y="416"/>
                    </a:lnTo>
                    <a:lnTo>
                      <a:pt x="537" y="414"/>
                    </a:lnTo>
                    <a:lnTo>
                      <a:pt x="539" y="414"/>
                    </a:lnTo>
                    <a:lnTo>
                      <a:pt x="543" y="412"/>
                    </a:lnTo>
                    <a:lnTo>
                      <a:pt x="545" y="412"/>
                    </a:lnTo>
                    <a:lnTo>
                      <a:pt x="551" y="412"/>
                    </a:lnTo>
                    <a:lnTo>
                      <a:pt x="562" y="401"/>
                    </a:lnTo>
                    <a:lnTo>
                      <a:pt x="574" y="401"/>
                    </a:lnTo>
                    <a:lnTo>
                      <a:pt x="574" y="389"/>
                    </a:lnTo>
                    <a:lnTo>
                      <a:pt x="608" y="345"/>
                    </a:lnTo>
                    <a:lnTo>
                      <a:pt x="620" y="334"/>
                    </a:lnTo>
                    <a:lnTo>
                      <a:pt x="620" y="322"/>
                    </a:lnTo>
                    <a:lnTo>
                      <a:pt x="631" y="311"/>
                    </a:lnTo>
                    <a:lnTo>
                      <a:pt x="631" y="303"/>
                    </a:lnTo>
                    <a:lnTo>
                      <a:pt x="633" y="299"/>
                    </a:lnTo>
                    <a:lnTo>
                      <a:pt x="635" y="295"/>
                    </a:lnTo>
                    <a:lnTo>
                      <a:pt x="637" y="293"/>
                    </a:lnTo>
                    <a:lnTo>
                      <a:pt x="639" y="289"/>
                    </a:lnTo>
                    <a:lnTo>
                      <a:pt x="641" y="286"/>
                    </a:lnTo>
                    <a:lnTo>
                      <a:pt x="643" y="282"/>
                    </a:lnTo>
                    <a:lnTo>
                      <a:pt x="643" y="276"/>
                    </a:lnTo>
                    <a:lnTo>
                      <a:pt x="647" y="270"/>
                    </a:lnTo>
                    <a:lnTo>
                      <a:pt x="650" y="266"/>
                    </a:lnTo>
                    <a:lnTo>
                      <a:pt x="652" y="263"/>
                    </a:lnTo>
                    <a:lnTo>
                      <a:pt x="654" y="261"/>
                    </a:lnTo>
                    <a:lnTo>
                      <a:pt x="654" y="257"/>
                    </a:lnTo>
                    <a:lnTo>
                      <a:pt x="654" y="253"/>
                    </a:lnTo>
                    <a:lnTo>
                      <a:pt x="654" y="247"/>
                    </a:lnTo>
                    <a:lnTo>
                      <a:pt x="654" y="242"/>
                    </a:lnTo>
                    <a:lnTo>
                      <a:pt x="677" y="230"/>
                    </a:lnTo>
                    <a:lnTo>
                      <a:pt x="654" y="230"/>
                    </a:lnTo>
                    <a:lnTo>
                      <a:pt x="654" y="242"/>
                    </a:lnTo>
                    <a:lnTo>
                      <a:pt x="643" y="253"/>
                    </a:lnTo>
                    <a:lnTo>
                      <a:pt x="631" y="253"/>
                    </a:lnTo>
                    <a:lnTo>
                      <a:pt x="643" y="242"/>
                    </a:lnTo>
                    <a:lnTo>
                      <a:pt x="643" y="230"/>
                    </a:lnTo>
                    <a:lnTo>
                      <a:pt x="677" y="207"/>
                    </a:lnTo>
                    <a:lnTo>
                      <a:pt x="689" y="195"/>
                    </a:lnTo>
                    <a:lnTo>
                      <a:pt x="689" y="184"/>
                    </a:lnTo>
                    <a:lnTo>
                      <a:pt x="700" y="184"/>
                    </a:lnTo>
                    <a:lnTo>
                      <a:pt x="704" y="180"/>
                    </a:lnTo>
                    <a:lnTo>
                      <a:pt x="708" y="174"/>
                    </a:lnTo>
                    <a:lnTo>
                      <a:pt x="712" y="171"/>
                    </a:lnTo>
                    <a:lnTo>
                      <a:pt x="718" y="167"/>
                    </a:lnTo>
                    <a:lnTo>
                      <a:pt x="721" y="163"/>
                    </a:lnTo>
                    <a:lnTo>
                      <a:pt x="725" y="157"/>
                    </a:lnTo>
                    <a:lnTo>
                      <a:pt x="729" y="153"/>
                    </a:lnTo>
                    <a:lnTo>
                      <a:pt x="735" y="149"/>
                    </a:lnTo>
                    <a:lnTo>
                      <a:pt x="741" y="149"/>
                    </a:lnTo>
                    <a:lnTo>
                      <a:pt x="744" y="147"/>
                    </a:lnTo>
                    <a:lnTo>
                      <a:pt x="750" y="146"/>
                    </a:lnTo>
                    <a:lnTo>
                      <a:pt x="754" y="142"/>
                    </a:lnTo>
                    <a:lnTo>
                      <a:pt x="758" y="140"/>
                    </a:lnTo>
                    <a:lnTo>
                      <a:pt x="760" y="136"/>
                    </a:lnTo>
                    <a:lnTo>
                      <a:pt x="764" y="130"/>
                    </a:lnTo>
                    <a:lnTo>
                      <a:pt x="769" y="126"/>
                    </a:lnTo>
                    <a:lnTo>
                      <a:pt x="837" y="126"/>
                    </a:lnTo>
                    <a:lnTo>
                      <a:pt x="837" y="138"/>
                    </a:lnTo>
                    <a:lnTo>
                      <a:pt x="842" y="138"/>
                    </a:lnTo>
                    <a:lnTo>
                      <a:pt x="846" y="138"/>
                    </a:lnTo>
                    <a:lnTo>
                      <a:pt x="848" y="138"/>
                    </a:lnTo>
                    <a:lnTo>
                      <a:pt x="846" y="138"/>
                    </a:lnTo>
                    <a:lnTo>
                      <a:pt x="842" y="138"/>
                    </a:lnTo>
                    <a:lnTo>
                      <a:pt x="837" y="138"/>
                    </a:lnTo>
                    <a:lnTo>
                      <a:pt x="860" y="138"/>
                    </a:lnTo>
                    <a:lnTo>
                      <a:pt x="860" y="149"/>
                    </a:lnTo>
                    <a:lnTo>
                      <a:pt x="837" y="149"/>
                    </a:lnTo>
                    <a:lnTo>
                      <a:pt x="837" y="161"/>
                    </a:lnTo>
                    <a:lnTo>
                      <a:pt x="894" y="172"/>
                    </a:lnTo>
                    <a:lnTo>
                      <a:pt x="929" y="172"/>
                    </a:lnTo>
                    <a:lnTo>
                      <a:pt x="940" y="184"/>
                    </a:lnTo>
                    <a:lnTo>
                      <a:pt x="946" y="184"/>
                    </a:lnTo>
                    <a:lnTo>
                      <a:pt x="952" y="184"/>
                    </a:lnTo>
                    <a:lnTo>
                      <a:pt x="956" y="184"/>
                    </a:lnTo>
                    <a:lnTo>
                      <a:pt x="959" y="184"/>
                    </a:lnTo>
                    <a:lnTo>
                      <a:pt x="963" y="186"/>
                    </a:lnTo>
                    <a:lnTo>
                      <a:pt x="967" y="188"/>
                    </a:lnTo>
                    <a:lnTo>
                      <a:pt x="971" y="190"/>
                    </a:lnTo>
                    <a:lnTo>
                      <a:pt x="975" y="195"/>
                    </a:lnTo>
                    <a:lnTo>
                      <a:pt x="998" y="195"/>
                    </a:lnTo>
                    <a:lnTo>
                      <a:pt x="1009" y="207"/>
                    </a:lnTo>
                    <a:lnTo>
                      <a:pt x="1009" y="218"/>
                    </a:lnTo>
                    <a:lnTo>
                      <a:pt x="1021" y="230"/>
                    </a:lnTo>
                    <a:lnTo>
                      <a:pt x="1021" y="242"/>
                    </a:lnTo>
                    <a:lnTo>
                      <a:pt x="998" y="265"/>
                    </a:lnTo>
                    <a:lnTo>
                      <a:pt x="990" y="265"/>
                    </a:lnTo>
                    <a:lnTo>
                      <a:pt x="984" y="265"/>
                    </a:lnTo>
                    <a:lnTo>
                      <a:pt x="977" y="265"/>
                    </a:lnTo>
                    <a:lnTo>
                      <a:pt x="969" y="265"/>
                    </a:lnTo>
                    <a:lnTo>
                      <a:pt x="961" y="265"/>
                    </a:lnTo>
                    <a:lnTo>
                      <a:pt x="956" y="265"/>
                    </a:lnTo>
                    <a:lnTo>
                      <a:pt x="948" y="265"/>
                    </a:lnTo>
                    <a:lnTo>
                      <a:pt x="940" y="265"/>
                    </a:lnTo>
                    <a:lnTo>
                      <a:pt x="929" y="253"/>
                    </a:lnTo>
                    <a:lnTo>
                      <a:pt x="925" y="253"/>
                    </a:lnTo>
                    <a:lnTo>
                      <a:pt x="921" y="253"/>
                    </a:lnTo>
                    <a:lnTo>
                      <a:pt x="915" y="253"/>
                    </a:lnTo>
                    <a:lnTo>
                      <a:pt x="911" y="253"/>
                    </a:lnTo>
                    <a:lnTo>
                      <a:pt x="908" y="253"/>
                    </a:lnTo>
                    <a:lnTo>
                      <a:pt x="904" y="253"/>
                    </a:lnTo>
                    <a:lnTo>
                      <a:pt x="900" y="253"/>
                    </a:lnTo>
                    <a:lnTo>
                      <a:pt x="894" y="253"/>
                    </a:lnTo>
                    <a:lnTo>
                      <a:pt x="894" y="265"/>
                    </a:lnTo>
                    <a:lnTo>
                      <a:pt x="917" y="276"/>
                    </a:lnTo>
                    <a:lnTo>
                      <a:pt x="929" y="276"/>
                    </a:lnTo>
                    <a:lnTo>
                      <a:pt x="940" y="311"/>
                    </a:lnTo>
                    <a:lnTo>
                      <a:pt x="952" y="345"/>
                    </a:lnTo>
                    <a:lnTo>
                      <a:pt x="975" y="345"/>
                    </a:lnTo>
                    <a:lnTo>
                      <a:pt x="975" y="357"/>
                    </a:lnTo>
                    <a:lnTo>
                      <a:pt x="982" y="357"/>
                    </a:lnTo>
                    <a:lnTo>
                      <a:pt x="986" y="357"/>
                    </a:lnTo>
                    <a:lnTo>
                      <a:pt x="990" y="357"/>
                    </a:lnTo>
                    <a:lnTo>
                      <a:pt x="994" y="357"/>
                    </a:lnTo>
                    <a:lnTo>
                      <a:pt x="996" y="357"/>
                    </a:lnTo>
                    <a:lnTo>
                      <a:pt x="998" y="355"/>
                    </a:lnTo>
                    <a:lnTo>
                      <a:pt x="998" y="351"/>
                    </a:lnTo>
                    <a:lnTo>
                      <a:pt x="998" y="345"/>
                    </a:lnTo>
                    <a:lnTo>
                      <a:pt x="1009" y="334"/>
                    </a:lnTo>
                    <a:lnTo>
                      <a:pt x="975" y="311"/>
                    </a:lnTo>
                    <a:lnTo>
                      <a:pt x="982" y="311"/>
                    </a:lnTo>
                    <a:lnTo>
                      <a:pt x="990" y="311"/>
                    </a:lnTo>
                    <a:lnTo>
                      <a:pt x="996" y="311"/>
                    </a:lnTo>
                    <a:lnTo>
                      <a:pt x="1004" y="311"/>
                    </a:lnTo>
                    <a:lnTo>
                      <a:pt x="1011" y="311"/>
                    </a:lnTo>
                    <a:lnTo>
                      <a:pt x="1019" y="311"/>
                    </a:lnTo>
                    <a:lnTo>
                      <a:pt x="1025" y="311"/>
                    </a:lnTo>
                    <a:lnTo>
                      <a:pt x="1032" y="311"/>
                    </a:lnTo>
                    <a:lnTo>
                      <a:pt x="1032" y="299"/>
                    </a:lnTo>
                    <a:lnTo>
                      <a:pt x="1021" y="299"/>
                    </a:lnTo>
                    <a:lnTo>
                      <a:pt x="1009" y="288"/>
                    </a:lnTo>
                    <a:lnTo>
                      <a:pt x="1021" y="288"/>
                    </a:lnTo>
                    <a:lnTo>
                      <a:pt x="1009" y="276"/>
                    </a:lnTo>
                    <a:lnTo>
                      <a:pt x="1044" y="230"/>
                    </a:lnTo>
                    <a:lnTo>
                      <a:pt x="1067" y="230"/>
                    </a:lnTo>
                    <a:lnTo>
                      <a:pt x="1067" y="242"/>
                    </a:lnTo>
                    <a:lnTo>
                      <a:pt x="1067" y="238"/>
                    </a:lnTo>
                    <a:lnTo>
                      <a:pt x="1067" y="232"/>
                    </a:lnTo>
                    <a:lnTo>
                      <a:pt x="1067" y="228"/>
                    </a:lnTo>
                    <a:lnTo>
                      <a:pt x="1067" y="224"/>
                    </a:lnTo>
                    <a:lnTo>
                      <a:pt x="1067" y="220"/>
                    </a:lnTo>
                    <a:lnTo>
                      <a:pt x="1067" y="215"/>
                    </a:lnTo>
                    <a:lnTo>
                      <a:pt x="1067" y="211"/>
                    </a:lnTo>
                    <a:lnTo>
                      <a:pt x="1067" y="207"/>
                    </a:lnTo>
                    <a:lnTo>
                      <a:pt x="1044" y="161"/>
                    </a:lnTo>
                    <a:lnTo>
                      <a:pt x="1021" y="161"/>
                    </a:lnTo>
                    <a:lnTo>
                      <a:pt x="1021" y="149"/>
                    </a:lnTo>
                    <a:lnTo>
                      <a:pt x="1067" y="149"/>
                    </a:lnTo>
                    <a:lnTo>
                      <a:pt x="1071" y="153"/>
                    </a:lnTo>
                    <a:lnTo>
                      <a:pt x="1075" y="157"/>
                    </a:lnTo>
                    <a:lnTo>
                      <a:pt x="1077" y="159"/>
                    </a:lnTo>
                    <a:lnTo>
                      <a:pt x="1078" y="159"/>
                    </a:lnTo>
                    <a:lnTo>
                      <a:pt x="1078" y="161"/>
                    </a:lnTo>
                    <a:lnTo>
                      <a:pt x="1078" y="163"/>
                    </a:lnTo>
                    <a:lnTo>
                      <a:pt x="1078" y="167"/>
                    </a:lnTo>
                    <a:lnTo>
                      <a:pt x="1078" y="172"/>
                    </a:lnTo>
                    <a:lnTo>
                      <a:pt x="1067" y="172"/>
                    </a:lnTo>
                    <a:lnTo>
                      <a:pt x="1067" y="174"/>
                    </a:lnTo>
                    <a:lnTo>
                      <a:pt x="1067" y="178"/>
                    </a:lnTo>
                    <a:lnTo>
                      <a:pt x="1067" y="180"/>
                    </a:lnTo>
                    <a:lnTo>
                      <a:pt x="1067" y="184"/>
                    </a:lnTo>
                    <a:lnTo>
                      <a:pt x="1067" y="186"/>
                    </a:lnTo>
                    <a:lnTo>
                      <a:pt x="1067" y="190"/>
                    </a:lnTo>
                    <a:lnTo>
                      <a:pt x="1067" y="192"/>
                    </a:lnTo>
                    <a:lnTo>
                      <a:pt x="1067" y="195"/>
                    </a:lnTo>
                    <a:lnTo>
                      <a:pt x="1071" y="195"/>
                    </a:lnTo>
                    <a:lnTo>
                      <a:pt x="1075" y="195"/>
                    </a:lnTo>
                    <a:lnTo>
                      <a:pt x="1080" y="195"/>
                    </a:lnTo>
                    <a:lnTo>
                      <a:pt x="1084" y="195"/>
                    </a:lnTo>
                    <a:lnTo>
                      <a:pt x="1088" y="195"/>
                    </a:lnTo>
                    <a:lnTo>
                      <a:pt x="1092" y="195"/>
                    </a:lnTo>
                    <a:lnTo>
                      <a:pt x="1098" y="195"/>
                    </a:lnTo>
                    <a:lnTo>
                      <a:pt x="1101" y="195"/>
                    </a:lnTo>
                    <a:lnTo>
                      <a:pt x="1101" y="149"/>
                    </a:lnTo>
                    <a:lnTo>
                      <a:pt x="1113" y="126"/>
                    </a:lnTo>
                    <a:lnTo>
                      <a:pt x="1125" y="115"/>
                    </a:lnTo>
                    <a:lnTo>
                      <a:pt x="1136" y="115"/>
                    </a:lnTo>
                    <a:lnTo>
                      <a:pt x="1148" y="103"/>
                    </a:lnTo>
                    <a:lnTo>
                      <a:pt x="1171" y="103"/>
                    </a:lnTo>
                    <a:lnTo>
                      <a:pt x="1159" y="92"/>
                    </a:lnTo>
                    <a:lnTo>
                      <a:pt x="1171" y="92"/>
                    </a:lnTo>
                    <a:lnTo>
                      <a:pt x="1182" y="80"/>
                    </a:lnTo>
                    <a:lnTo>
                      <a:pt x="1205" y="80"/>
                    </a:lnTo>
                    <a:lnTo>
                      <a:pt x="1217" y="92"/>
                    </a:lnTo>
                    <a:lnTo>
                      <a:pt x="1228" y="92"/>
                    </a:lnTo>
                    <a:lnTo>
                      <a:pt x="1272" y="115"/>
                    </a:lnTo>
                    <a:lnTo>
                      <a:pt x="1284" y="103"/>
                    </a:lnTo>
                    <a:lnTo>
                      <a:pt x="1284" y="92"/>
                    </a:lnTo>
                    <a:lnTo>
                      <a:pt x="1295" y="80"/>
                    </a:lnTo>
                    <a:lnTo>
                      <a:pt x="1307" y="80"/>
                    </a:lnTo>
                    <a:lnTo>
                      <a:pt x="1307" y="69"/>
                    </a:lnTo>
                    <a:lnTo>
                      <a:pt x="1313" y="65"/>
                    </a:lnTo>
                    <a:lnTo>
                      <a:pt x="1316" y="61"/>
                    </a:lnTo>
                    <a:lnTo>
                      <a:pt x="1320" y="59"/>
                    </a:lnTo>
                    <a:lnTo>
                      <a:pt x="1322" y="57"/>
                    </a:lnTo>
                    <a:lnTo>
                      <a:pt x="1326" y="57"/>
                    </a:lnTo>
                    <a:lnTo>
                      <a:pt x="1330" y="57"/>
                    </a:lnTo>
                    <a:lnTo>
                      <a:pt x="1336" y="57"/>
                    </a:lnTo>
                    <a:lnTo>
                      <a:pt x="1341" y="57"/>
                    </a:lnTo>
                    <a:lnTo>
                      <a:pt x="1353" y="46"/>
                    </a:lnTo>
                    <a:lnTo>
                      <a:pt x="1376" y="46"/>
                    </a:lnTo>
                    <a:lnTo>
                      <a:pt x="1422" y="80"/>
                    </a:lnTo>
                    <a:lnTo>
                      <a:pt x="1434" y="103"/>
                    </a:lnTo>
                    <a:lnTo>
                      <a:pt x="1434" y="126"/>
                    </a:lnTo>
                    <a:lnTo>
                      <a:pt x="1445" y="138"/>
                    </a:lnTo>
                    <a:lnTo>
                      <a:pt x="1445" y="149"/>
                    </a:lnTo>
                    <a:lnTo>
                      <a:pt x="1468" y="138"/>
                    </a:lnTo>
                    <a:lnTo>
                      <a:pt x="1457" y="92"/>
                    </a:lnTo>
                    <a:lnTo>
                      <a:pt x="1457" y="69"/>
                    </a:lnTo>
                    <a:lnTo>
                      <a:pt x="1491" y="57"/>
                    </a:lnTo>
                    <a:lnTo>
                      <a:pt x="1503" y="57"/>
                    </a:lnTo>
                    <a:lnTo>
                      <a:pt x="1512" y="53"/>
                    </a:lnTo>
                    <a:lnTo>
                      <a:pt x="1520" y="48"/>
                    </a:lnTo>
                    <a:lnTo>
                      <a:pt x="1529" y="42"/>
                    </a:lnTo>
                    <a:lnTo>
                      <a:pt x="1537" y="34"/>
                    </a:lnTo>
                    <a:lnTo>
                      <a:pt x="1545" y="27"/>
                    </a:lnTo>
                    <a:lnTo>
                      <a:pt x="1553" y="19"/>
                    </a:lnTo>
                    <a:lnTo>
                      <a:pt x="1560" y="11"/>
                    </a:lnTo>
                    <a:lnTo>
                      <a:pt x="1595" y="0"/>
                    </a:lnTo>
                    <a:lnTo>
                      <a:pt x="1618" y="0"/>
                    </a:lnTo>
                    <a:lnTo>
                      <a:pt x="1708" y="57"/>
                    </a:lnTo>
                    <a:lnTo>
                      <a:pt x="1766" y="57"/>
                    </a:lnTo>
                    <a:lnTo>
                      <a:pt x="1777" y="69"/>
                    </a:lnTo>
                    <a:lnTo>
                      <a:pt x="1785" y="69"/>
                    </a:lnTo>
                    <a:lnTo>
                      <a:pt x="1791" y="71"/>
                    </a:lnTo>
                    <a:lnTo>
                      <a:pt x="1796" y="73"/>
                    </a:lnTo>
                    <a:lnTo>
                      <a:pt x="1800" y="75"/>
                    </a:lnTo>
                    <a:lnTo>
                      <a:pt x="1806" y="77"/>
                    </a:lnTo>
                    <a:lnTo>
                      <a:pt x="1812" y="78"/>
                    </a:lnTo>
                    <a:lnTo>
                      <a:pt x="1817" y="80"/>
                    </a:lnTo>
                    <a:lnTo>
                      <a:pt x="1823" y="80"/>
                    </a:lnTo>
                    <a:lnTo>
                      <a:pt x="1835" y="92"/>
                    </a:lnTo>
                    <a:lnTo>
                      <a:pt x="1823" y="92"/>
                    </a:lnTo>
                    <a:lnTo>
                      <a:pt x="1823" y="96"/>
                    </a:lnTo>
                    <a:lnTo>
                      <a:pt x="1823" y="98"/>
                    </a:lnTo>
                    <a:lnTo>
                      <a:pt x="1823" y="101"/>
                    </a:lnTo>
                    <a:lnTo>
                      <a:pt x="1823" y="103"/>
                    </a:lnTo>
                    <a:lnTo>
                      <a:pt x="1823" y="107"/>
                    </a:lnTo>
                    <a:lnTo>
                      <a:pt x="1823" y="109"/>
                    </a:lnTo>
                    <a:lnTo>
                      <a:pt x="1823" y="113"/>
                    </a:lnTo>
                    <a:lnTo>
                      <a:pt x="1823" y="115"/>
                    </a:lnTo>
                    <a:lnTo>
                      <a:pt x="1846" y="115"/>
                    </a:lnTo>
                    <a:lnTo>
                      <a:pt x="1869" y="115"/>
                    </a:lnTo>
                    <a:lnTo>
                      <a:pt x="1892" y="115"/>
                    </a:lnTo>
                    <a:lnTo>
                      <a:pt x="1915" y="115"/>
                    </a:lnTo>
                    <a:lnTo>
                      <a:pt x="1938" y="115"/>
                    </a:lnTo>
                    <a:lnTo>
                      <a:pt x="1961" y="115"/>
                    </a:lnTo>
                    <a:lnTo>
                      <a:pt x="1984" y="115"/>
                    </a:lnTo>
                    <a:lnTo>
                      <a:pt x="2007" y="115"/>
                    </a:lnTo>
                    <a:lnTo>
                      <a:pt x="2042" y="126"/>
                    </a:lnTo>
                    <a:lnTo>
                      <a:pt x="2053" y="138"/>
                    </a:lnTo>
                    <a:lnTo>
                      <a:pt x="2100" y="149"/>
                    </a:lnTo>
                    <a:lnTo>
                      <a:pt x="2109" y="155"/>
                    </a:lnTo>
                    <a:lnTo>
                      <a:pt x="2119" y="157"/>
                    </a:lnTo>
                    <a:lnTo>
                      <a:pt x="2128" y="159"/>
                    </a:lnTo>
                    <a:lnTo>
                      <a:pt x="2138" y="161"/>
                    </a:lnTo>
                    <a:lnTo>
                      <a:pt x="2147" y="161"/>
                    </a:lnTo>
                    <a:lnTo>
                      <a:pt x="2157" y="161"/>
                    </a:lnTo>
                    <a:lnTo>
                      <a:pt x="2167" y="161"/>
                    </a:lnTo>
                    <a:lnTo>
                      <a:pt x="2178" y="161"/>
                    </a:lnTo>
                    <a:lnTo>
                      <a:pt x="2190" y="126"/>
                    </a:lnTo>
                    <a:lnTo>
                      <a:pt x="2195" y="132"/>
                    </a:lnTo>
                    <a:lnTo>
                      <a:pt x="2201" y="136"/>
                    </a:lnTo>
                    <a:lnTo>
                      <a:pt x="2207" y="142"/>
                    </a:lnTo>
                    <a:lnTo>
                      <a:pt x="2213" y="147"/>
                    </a:lnTo>
                    <a:lnTo>
                      <a:pt x="2217" y="153"/>
                    </a:lnTo>
                    <a:lnTo>
                      <a:pt x="2220" y="159"/>
                    </a:lnTo>
                    <a:lnTo>
                      <a:pt x="2224" y="167"/>
                    </a:lnTo>
                    <a:lnTo>
                      <a:pt x="2224" y="172"/>
                    </a:lnTo>
                    <a:lnTo>
                      <a:pt x="2236" y="172"/>
                    </a:lnTo>
                    <a:lnTo>
                      <a:pt x="2247" y="207"/>
                    </a:lnTo>
                    <a:lnTo>
                      <a:pt x="2397" y="218"/>
                    </a:lnTo>
                    <a:lnTo>
                      <a:pt x="2432" y="207"/>
                    </a:lnTo>
                    <a:lnTo>
                      <a:pt x="2466" y="207"/>
                    </a:lnTo>
                    <a:lnTo>
                      <a:pt x="2481" y="203"/>
                    </a:lnTo>
                    <a:lnTo>
                      <a:pt x="2495" y="201"/>
                    </a:lnTo>
                    <a:lnTo>
                      <a:pt x="2510" y="199"/>
                    </a:lnTo>
                    <a:lnTo>
                      <a:pt x="2524" y="197"/>
                    </a:lnTo>
                    <a:lnTo>
                      <a:pt x="2537" y="195"/>
                    </a:lnTo>
                    <a:lnTo>
                      <a:pt x="2551" y="195"/>
                    </a:lnTo>
                    <a:lnTo>
                      <a:pt x="2564" y="195"/>
                    </a:lnTo>
                    <a:lnTo>
                      <a:pt x="2579" y="195"/>
                    </a:lnTo>
                    <a:lnTo>
                      <a:pt x="2599" y="190"/>
                    </a:lnTo>
                    <a:lnTo>
                      <a:pt x="2618" y="186"/>
                    </a:lnTo>
                    <a:lnTo>
                      <a:pt x="2635" y="184"/>
                    </a:lnTo>
                    <a:lnTo>
                      <a:pt x="2654" y="184"/>
                    </a:lnTo>
                    <a:lnTo>
                      <a:pt x="2671" y="184"/>
                    </a:lnTo>
                    <a:lnTo>
                      <a:pt x="2691" y="184"/>
                    </a:lnTo>
                    <a:lnTo>
                      <a:pt x="2710" y="184"/>
                    </a:lnTo>
                    <a:lnTo>
                      <a:pt x="2729" y="184"/>
                    </a:lnTo>
                    <a:lnTo>
                      <a:pt x="2744" y="184"/>
                    </a:lnTo>
                    <a:lnTo>
                      <a:pt x="2758" y="186"/>
                    </a:lnTo>
                    <a:lnTo>
                      <a:pt x="2769" y="188"/>
                    </a:lnTo>
                    <a:lnTo>
                      <a:pt x="2783" y="190"/>
                    </a:lnTo>
                    <a:lnTo>
                      <a:pt x="2794" y="194"/>
                    </a:lnTo>
                    <a:lnTo>
                      <a:pt x="2806" y="197"/>
                    </a:lnTo>
                    <a:lnTo>
                      <a:pt x="2819" y="201"/>
                    </a:lnTo>
                    <a:lnTo>
                      <a:pt x="2833" y="207"/>
                    </a:lnTo>
                    <a:lnTo>
                      <a:pt x="2821" y="207"/>
                    </a:lnTo>
                    <a:lnTo>
                      <a:pt x="2815" y="213"/>
                    </a:lnTo>
                    <a:lnTo>
                      <a:pt x="2808" y="217"/>
                    </a:lnTo>
                    <a:lnTo>
                      <a:pt x="2802" y="218"/>
                    </a:lnTo>
                    <a:lnTo>
                      <a:pt x="2794" y="218"/>
                    </a:lnTo>
                    <a:lnTo>
                      <a:pt x="2789" y="218"/>
                    </a:lnTo>
                    <a:lnTo>
                      <a:pt x="2781" y="218"/>
                    </a:lnTo>
                    <a:lnTo>
                      <a:pt x="2773" y="218"/>
                    </a:lnTo>
                    <a:lnTo>
                      <a:pt x="2764" y="218"/>
                    </a:lnTo>
                    <a:lnTo>
                      <a:pt x="2752" y="207"/>
                    </a:lnTo>
                    <a:lnTo>
                      <a:pt x="2729" y="207"/>
                    </a:lnTo>
                    <a:lnTo>
                      <a:pt x="2718" y="218"/>
                    </a:lnTo>
                    <a:lnTo>
                      <a:pt x="2729" y="218"/>
                    </a:lnTo>
                    <a:lnTo>
                      <a:pt x="2729" y="230"/>
                    </a:lnTo>
                    <a:lnTo>
                      <a:pt x="2741" y="230"/>
                    </a:lnTo>
                    <a:lnTo>
                      <a:pt x="2741" y="242"/>
                    </a:lnTo>
                    <a:lnTo>
                      <a:pt x="2752" y="242"/>
                    </a:lnTo>
                    <a:lnTo>
                      <a:pt x="2758" y="245"/>
                    </a:lnTo>
                    <a:lnTo>
                      <a:pt x="2762" y="249"/>
                    </a:lnTo>
                    <a:lnTo>
                      <a:pt x="2764" y="251"/>
                    </a:lnTo>
                    <a:lnTo>
                      <a:pt x="2767" y="253"/>
                    </a:lnTo>
                    <a:lnTo>
                      <a:pt x="2769" y="253"/>
                    </a:lnTo>
                    <a:lnTo>
                      <a:pt x="2773" y="253"/>
                    </a:lnTo>
                    <a:lnTo>
                      <a:pt x="2779" y="253"/>
                    </a:lnTo>
                    <a:lnTo>
                      <a:pt x="2787" y="253"/>
                    </a:lnTo>
                    <a:lnTo>
                      <a:pt x="2787" y="276"/>
                    </a:lnTo>
                    <a:lnTo>
                      <a:pt x="2783" y="280"/>
                    </a:lnTo>
                    <a:lnTo>
                      <a:pt x="2779" y="284"/>
                    </a:lnTo>
                    <a:lnTo>
                      <a:pt x="2773" y="288"/>
                    </a:lnTo>
                    <a:lnTo>
                      <a:pt x="2769" y="293"/>
                    </a:lnTo>
                    <a:lnTo>
                      <a:pt x="2766" y="297"/>
                    </a:lnTo>
                    <a:lnTo>
                      <a:pt x="2762" y="301"/>
                    </a:lnTo>
                    <a:lnTo>
                      <a:pt x="2756" y="305"/>
                    </a:lnTo>
                    <a:lnTo>
                      <a:pt x="2752" y="311"/>
                    </a:lnTo>
                    <a:lnTo>
                      <a:pt x="2718" y="322"/>
                    </a:lnTo>
                    <a:lnTo>
                      <a:pt x="2683" y="322"/>
                    </a:lnTo>
                    <a:lnTo>
                      <a:pt x="2694" y="322"/>
                    </a:lnTo>
                    <a:lnTo>
                      <a:pt x="2694" y="345"/>
                    </a:lnTo>
                    <a:lnTo>
                      <a:pt x="2700" y="345"/>
                    </a:lnTo>
                    <a:lnTo>
                      <a:pt x="2706" y="347"/>
                    </a:lnTo>
                    <a:lnTo>
                      <a:pt x="2710" y="349"/>
                    </a:lnTo>
                    <a:lnTo>
                      <a:pt x="2714" y="351"/>
                    </a:lnTo>
                    <a:lnTo>
                      <a:pt x="2718" y="355"/>
                    </a:lnTo>
                    <a:lnTo>
                      <a:pt x="2721" y="359"/>
                    </a:lnTo>
                    <a:lnTo>
                      <a:pt x="2725" y="362"/>
                    </a:lnTo>
                    <a:lnTo>
                      <a:pt x="2729" y="368"/>
                    </a:lnTo>
                    <a:lnTo>
                      <a:pt x="2741" y="368"/>
                    </a:lnTo>
                    <a:lnTo>
                      <a:pt x="2752" y="378"/>
                    </a:lnTo>
                    <a:lnTo>
                      <a:pt x="2764" y="378"/>
                    </a:lnTo>
                    <a:lnTo>
                      <a:pt x="2764" y="389"/>
                    </a:lnTo>
                    <a:lnTo>
                      <a:pt x="2775" y="401"/>
                    </a:lnTo>
                    <a:lnTo>
                      <a:pt x="2775" y="424"/>
                    </a:lnTo>
                    <a:lnTo>
                      <a:pt x="2787" y="435"/>
                    </a:lnTo>
                    <a:lnTo>
                      <a:pt x="2787" y="447"/>
                    </a:lnTo>
                    <a:lnTo>
                      <a:pt x="2792" y="453"/>
                    </a:lnTo>
                    <a:lnTo>
                      <a:pt x="2794" y="458"/>
                    </a:lnTo>
                    <a:lnTo>
                      <a:pt x="2798" y="464"/>
                    </a:lnTo>
                    <a:lnTo>
                      <a:pt x="2798" y="468"/>
                    </a:lnTo>
                    <a:lnTo>
                      <a:pt x="2798" y="474"/>
                    </a:lnTo>
                    <a:lnTo>
                      <a:pt x="2798" y="479"/>
                    </a:lnTo>
                    <a:lnTo>
                      <a:pt x="2798" y="485"/>
                    </a:lnTo>
                    <a:lnTo>
                      <a:pt x="2798" y="493"/>
                    </a:lnTo>
                    <a:lnTo>
                      <a:pt x="2798" y="516"/>
                    </a:lnTo>
                    <a:lnTo>
                      <a:pt x="2787" y="527"/>
                    </a:lnTo>
                    <a:lnTo>
                      <a:pt x="2741" y="527"/>
                    </a:lnTo>
                    <a:lnTo>
                      <a:pt x="2729" y="516"/>
                    </a:lnTo>
                    <a:lnTo>
                      <a:pt x="2718" y="516"/>
                    </a:lnTo>
                    <a:lnTo>
                      <a:pt x="2706" y="504"/>
                    </a:lnTo>
                    <a:lnTo>
                      <a:pt x="2706" y="493"/>
                    </a:lnTo>
                    <a:lnTo>
                      <a:pt x="2671" y="447"/>
                    </a:lnTo>
                    <a:lnTo>
                      <a:pt x="2637" y="412"/>
                    </a:lnTo>
                    <a:lnTo>
                      <a:pt x="2631" y="401"/>
                    </a:lnTo>
                    <a:lnTo>
                      <a:pt x="2625" y="391"/>
                    </a:lnTo>
                    <a:lnTo>
                      <a:pt x="2620" y="380"/>
                    </a:lnTo>
                    <a:lnTo>
                      <a:pt x="2614" y="368"/>
                    </a:lnTo>
                    <a:lnTo>
                      <a:pt x="2610" y="357"/>
                    </a:lnTo>
                    <a:lnTo>
                      <a:pt x="2606" y="345"/>
                    </a:lnTo>
                    <a:lnTo>
                      <a:pt x="2604" y="334"/>
                    </a:lnTo>
                    <a:lnTo>
                      <a:pt x="2602" y="322"/>
                    </a:lnTo>
                    <a:lnTo>
                      <a:pt x="2597" y="322"/>
                    </a:lnTo>
                    <a:lnTo>
                      <a:pt x="2591" y="322"/>
                    </a:lnTo>
                    <a:lnTo>
                      <a:pt x="2585" y="322"/>
                    </a:lnTo>
                    <a:lnTo>
                      <a:pt x="2581" y="322"/>
                    </a:lnTo>
                    <a:lnTo>
                      <a:pt x="2576" y="322"/>
                    </a:lnTo>
                    <a:lnTo>
                      <a:pt x="2570" y="322"/>
                    </a:lnTo>
                    <a:lnTo>
                      <a:pt x="2564" y="322"/>
                    </a:lnTo>
                    <a:lnTo>
                      <a:pt x="2558" y="322"/>
                    </a:lnTo>
                    <a:lnTo>
                      <a:pt x="2547" y="334"/>
                    </a:lnTo>
                    <a:lnTo>
                      <a:pt x="2524" y="334"/>
                    </a:lnTo>
                    <a:lnTo>
                      <a:pt x="2503" y="334"/>
                    </a:lnTo>
                    <a:lnTo>
                      <a:pt x="2481" y="334"/>
                    </a:lnTo>
                    <a:lnTo>
                      <a:pt x="2460" y="334"/>
                    </a:lnTo>
                    <a:lnTo>
                      <a:pt x="2439" y="334"/>
                    </a:lnTo>
                    <a:lnTo>
                      <a:pt x="2416" y="334"/>
                    </a:lnTo>
                    <a:lnTo>
                      <a:pt x="2395" y="334"/>
                    </a:lnTo>
                    <a:lnTo>
                      <a:pt x="2374" y="334"/>
                    </a:lnTo>
                    <a:lnTo>
                      <a:pt x="2397" y="435"/>
                    </a:lnTo>
                    <a:lnTo>
                      <a:pt x="2405" y="439"/>
                    </a:lnTo>
                    <a:lnTo>
                      <a:pt x="2412" y="443"/>
                    </a:lnTo>
                    <a:lnTo>
                      <a:pt x="2420" y="447"/>
                    </a:lnTo>
                    <a:lnTo>
                      <a:pt x="2428" y="451"/>
                    </a:lnTo>
                    <a:lnTo>
                      <a:pt x="2433" y="454"/>
                    </a:lnTo>
                    <a:lnTo>
                      <a:pt x="2441" y="460"/>
                    </a:lnTo>
                    <a:lnTo>
                      <a:pt x="2447" y="464"/>
                    </a:lnTo>
                    <a:lnTo>
                      <a:pt x="2455" y="470"/>
                    </a:lnTo>
                    <a:lnTo>
                      <a:pt x="2478" y="481"/>
                    </a:lnTo>
                    <a:lnTo>
                      <a:pt x="2478" y="493"/>
                    </a:lnTo>
                    <a:lnTo>
                      <a:pt x="2476" y="504"/>
                    </a:lnTo>
                    <a:lnTo>
                      <a:pt x="2474" y="514"/>
                    </a:lnTo>
                    <a:lnTo>
                      <a:pt x="2470" y="524"/>
                    </a:lnTo>
                    <a:lnTo>
                      <a:pt x="2468" y="533"/>
                    </a:lnTo>
                    <a:lnTo>
                      <a:pt x="2464" y="543"/>
                    </a:lnTo>
                    <a:lnTo>
                      <a:pt x="2458" y="552"/>
                    </a:lnTo>
                    <a:lnTo>
                      <a:pt x="2455" y="562"/>
                    </a:lnTo>
                    <a:lnTo>
                      <a:pt x="2455" y="570"/>
                    </a:lnTo>
                    <a:lnTo>
                      <a:pt x="2453" y="575"/>
                    </a:lnTo>
                    <a:lnTo>
                      <a:pt x="2451" y="581"/>
                    </a:lnTo>
                    <a:lnTo>
                      <a:pt x="2447" y="587"/>
                    </a:lnTo>
                    <a:lnTo>
                      <a:pt x="2445" y="593"/>
                    </a:lnTo>
                    <a:lnTo>
                      <a:pt x="2441" y="598"/>
                    </a:lnTo>
                    <a:lnTo>
                      <a:pt x="2435" y="602"/>
                    </a:lnTo>
                    <a:lnTo>
                      <a:pt x="2432" y="608"/>
                    </a:lnTo>
                    <a:lnTo>
                      <a:pt x="2428" y="616"/>
                    </a:lnTo>
                    <a:lnTo>
                      <a:pt x="2422" y="625"/>
                    </a:lnTo>
                    <a:lnTo>
                      <a:pt x="2414" y="635"/>
                    </a:lnTo>
                    <a:lnTo>
                      <a:pt x="2409" y="644"/>
                    </a:lnTo>
                    <a:lnTo>
                      <a:pt x="2401" y="652"/>
                    </a:lnTo>
                    <a:lnTo>
                      <a:pt x="2391" y="660"/>
                    </a:lnTo>
                    <a:lnTo>
                      <a:pt x="2384" y="664"/>
                    </a:lnTo>
                    <a:lnTo>
                      <a:pt x="2374" y="666"/>
                    </a:lnTo>
                    <a:lnTo>
                      <a:pt x="2368" y="660"/>
                    </a:lnTo>
                    <a:lnTo>
                      <a:pt x="2362" y="656"/>
                    </a:lnTo>
                    <a:lnTo>
                      <a:pt x="2359" y="654"/>
                    </a:lnTo>
                    <a:lnTo>
                      <a:pt x="2353" y="654"/>
                    </a:lnTo>
                    <a:lnTo>
                      <a:pt x="2347" y="654"/>
                    </a:lnTo>
                    <a:lnTo>
                      <a:pt x="2341" y="654"/>
                    </a:lnTo>
                    <a:lnTo>
                      <a:pt x="2336" y="654"/>
                    </a:lnTo>
                    <a:lnTo>
                      <a:pt x="2328" y="654"/>
                    </a:lnTo>
                    <a:lnTo>
                      <a:pt x="2316" y="666"/>
                    </a:lnTo>
                    <a:lnTo>
                      <a:pt x="2316" y="671"/>
                    </a:lnTo>
                    <a:lnTo>
                      <a:pt x="2314" y="675"/>
                    </a:lnTo>
                    <a:lnTo>
                      <a:pt x="2313" y="679"/>
                    </a:lnTo>
                    <a:lnTo>
                      <a:pt x="2311" y="683"/>
                    </a:lnTo>
                    <a:lnTo>
                      <a:pt x="2309" y="685"/>
                    </a:lnTo>
                    <a:lnTo>
                      <a:pt x="2307" y="689"/>
                    </a:lnTo>
                    <a:lnTo>
                      <a:pt x="2305" y="694"/>
                    </a:lnTo>
                    <a:lnTo>
                      <a:pt x="2305" y="700"/>
                    </a:lnTo>
                    <a:lnTo>
                      <a:pt x="2305" y="706"/>
                    </a:lnTo>
                    <a:lnTo>
                      <a:pt x="2307" y="710"/>
                    </a:lnTo>
                    <a:lnTo>
                      <a:pt x="2309" y="713"/>
                    </a:lnTo>
                    <a:lnTo>
                      <a:pt x="2311" y="717"/>
                    </a:lnTo>
                    <a:lnTo>
                      <a:pt x="2313" y="719"/>
                    </a:lnTo>
                    <a:lnTo>
                      <a:pt x="2314" y="723"/>
                    </a:lnTo>
                    <a:lnTo>
                      <a:pt x="2316" y="729"/>
                    </a:lnTo>
                    <a:lnTo>
                      <a:pt x="2316" y="735"/>
                    </a:lnTo>
                    <a:lnTo>
                      <a:pt x="2309" y="735"/>
                    </a:lnTo>
                    <a:lnTo>
                      <a:pt x="2305" y="733"/>
                    </a:lnTo>
                    <a:lnTo>
                      <a:pt x="2299" y="733"/>
                    </a:lnTo>
                    <a:lnTo>
                      <a:pt x="2297" y="733"/>
                    </a:lnTo>
                    <a:lnTo>
                      <a:pt x="2295" y="733"/>
                    </a:lnTo>
                    <a:lnTo>
                      <a:pt x="2293" y="735"/>
                    </a:lnTo>
                    <a:lnTo>
                      <a:pt x="2293" y="738"/>
                    </a:lnTo>
                    <a:lnTo>
                      <a:pt x="2293" y="746"/>
                    </a:lnTo>
                    <a:lnTo>
                      <a:pt x="2282" y="746"/>
                    </a:lnTo>
                    <a:lnTo>
                      <a:pt x="2272" y="756"/>
                    </a:lnTo>
                    <a:lnTo>
                      <a:pt x="2265" y="763"/>
                    </a:lnTo>
                    <a:lnTo>
                      <a:pt x="2261" y="769"/>
                    </a:lnTo>
                    <a:lnTo>
                      <a:pt x="2259" y="773"/>
                    </a:lnTo>
                    <a:lnTo>
                      <a:pt x="2261" y="779"/>
                    </a:lnTo>
                    <a:lnTo>
                      <a:pt x="2265" y="784"/>
                    </a:lnTo>
                    <a:lnTo>
                      <a:pt x="2272" y="792"/>
                    </a:lnTo>
                    <a:lnTo>
                      <a:pt x="2282" y="804"/>
                    </a:lnTo>
                    <a:lnTo>
                      <a:pt x="2290" y="809"/>
                    </a:lnTo>
                    <a:lnTo>
                      <a:pt x="2295" y="815"/>
                    </a:lnTo>
                    <a:lnTo>
                      <a:pt x="2301" y="821"/>
                    </a:lnTo>
                    <a:lnTo>
                      <a:pt x="2305" y="829"/>
                    </a:lnTo>
                    <a:lnTo>
                      <a:pt x="2311" y="834"/>
                    </a:lnTo>
                    <a:lnTo>
                      <a:pt x="2314" y="842"/>
                    </a:lnTo>
                    <a:lnTo>
                      <a:pt x="2316" y="852"/>
                    </a:lnTo>
                    <a:lnTo>
                      <a:pt x="2316" y="859"/>
                    </a:lnTo>
                    <a:lnTo>
                      <a:pt x="2316" y="869"/>
                    </a:lnTo>
                    <a:lnTo>
                      <a:pt x="2316" y="875"/>
                    </a:lnTo>
                    <a:lnTo>
                      <a:pt x="2318" y="880"/>
                    </a:lnTo>
                    <a:lnTo>
                      <a:pt x="2316" y="886"/>
                    </a:lnTo>
                    <a:lnTo>
                      <a:pt x="2316" y="890"/>
                    </a:lnTo>
                    <a:lnTo>
                      <a:pt x="2314" y="896"/>
                    </a:lnTo>
                    <a:lnTo>
                      <a:pt x="2311" y="900"/>
                    </a:lnTo>
                    <a:lnTo>
                      <a:pt x="2305" y="905"/>
                    </a:lnTo>
                    <a:lnTo>
                      <a:pt x="2299" y="911"/>
                    </a:lnTo>
                    <a:lnTo>
                      <a:pt x="2293" y="915"/>
                    </a:lnTo>
                    <a:lnTo>
                      <a:pt x="2288" y="917"/>
                    </a:lnTo>
                    <a:lnTo>
                      <a:pt x="2282" y="919"/>
                    </a:lnTo>
                    <a:lnTo>
                      <a:pt x="2276" y="917"/>
                    </a:lnTo>
                    <a:lnTo>
                      <a:pt x="2270" y="915"/>
                    </a:lnTo>
                    <a:lnTo>
                      <a:pt x="2265" y="911"/>
                    </a:lnTo>
                    <a:lnTo>
                      <a:pt x="2259" y="905"/>
                    </a:lnTo>
                    <a:lnTo>
                      <a:pt x="2259" y="882"/>
                    </a:lnTo>
                    <a:lnTo>
                      <a:pt x="2247" y="848"/>
                    </a:lnTo>
                    <a:lnTo>
                      <a:pt x="2253" y="848"/>
                    </a:lnTo>
                    <a:lnTo>
                      <a:pt x="2257" y="848"/>
                    </a:lnTo>
                    <a:lnTo>
                      <a:pt x="2261" y="848"/>
                    </a:lnTo>
                    <a:lnTo>
                      <a:pt x="2261" y="846"/>
                    </a:lnTo>
                    <a:lnTo>
                      <a:pt x="2261" y="842"/>
                    </a:lnTo>
                    <a:lnTo>
                      <a:pt x="2261" y="838"/>
                    </a:lnTo>
                    <a:lnTo>
                      <a:pt x="2259" y="832"/>
                    </a:lnTo>
                    <a:lnTo>
                      <a:pt x="2259" y="827"/>
                    </a:lnTo>
                    <a:lnTo>
                      <a:pt x="2247" y="827"/>
                    </a:lnTo>
                    <a:lnTo>
                      <a:pt x="2213" y="827"/>
                    </a:lnTo>
                    <a:lnTo>
                      <a:pt x="2213" y="815"/>
                    </a:lnTo>
                    <a:lnTo>
                      <a:pt x="2224" y="815"/>
                    </a:lnTo>
                    <a:lnTo>
                      <a:pt x="2224" y="804"/>
                    </a:lnTo>
                    <a:lnTo>
                      <a:pt x="2213" y="792"/>
                    </a:lnTo>
                    <a:lnTo>
                      <a:pt x="2209" y="792"/>
                    </a:lnTo>
                    <a:lnTo>
                      <a:pt x="2205" y="792"/>
                    </a:lnTo>
                    <a:lnTo>
                      <a:pt x="2201" y="792"/>
                    </a:lnTo>
                    <a:lnTo>
                      <a:pt x="2195" y="792"/>
                    </a:lnTo>
                    <a:lnTo>
                      <a:pt x="2192" y="792"/>
                    </a:lnTo>
                    <a:lnTo>
                      <a:pt x="2188" y="792"/>
                    </a:lnTo>
                    <a:lnTo>
                      <a:pt x="2184" y="792"/>
                    </a:lnTo>
                    <a:lnTo>
                      <a:pt x="2178" y="792"/>
                    </a:lnTo>
                    <a:lnTo>
                      <a:pt x="2178" y="804"/>
                    </a:lnTo>
                    <a:lnTo>
                      <a:pt x="2144" y="827"/>
                    </a:lnTo>
                    <a:lnTo>
                      <a:pt x="2134" y="827"/>
                    </a:lnTo>
                    <a:lnTo>
                      <a:pt x="2134" y="792"/>
                    </a:lnTo>
                    <a:lnTo>
                      <a:pt x="2144" y="781"/>
                    </a:lnTo>
                    <a:lnTo>
                      <a:pt x="2134" y="769"/>
                    </a:lnTo>
                    <a:lnTo>
                      <a:pt x="2134" y="758"/>
                    </a:lnTo>
                    <a:lnTo>
                      <a:pt x="2111" y="781"/>
                    </a:lnTo>
                    <a:lnTo>
                      <a:pt x="2111" y="804"/>
                    </a:lnTo>
                    <a:lnTo>
                      <a:pt x="2100" y="804"/>
                    </a:lnTo>
                    <a:lnTo>
                      <a:pt x="2100" y="815"/>
                    </a:lnTo>
                    <a:lnTo>
                      <a:pt x="2092" y="813"/>
                    </a:lnTo>
                    <a:lnTo>
                      <a:pt x="2088" y="813"/>
                    </a:lnTo>
                    <a:lnTo>
                      <a:pt x="2084" y="813"/>
                    </a:lnTo>
                    <a:lnTo>
                      <a:pt x="2080" y="815"/>
                    </a:lnTo>
                    <a:lnTo>
                      <a:pt x="2076" y="815"/>
                    </a:lnTo>
                    <a:lnTo>
                      <a:pt x="2073" y="817"/>
                    </a:lnTo>
                    <a:lnTo>
                      <a:pt x="2069" y="821"/>
                    </a:lnTo>
                    <a:lnTo>
                      <a:pt x="2065" y="827"/>
                    </a:lnTo>
                    <a:lnTo>
                      <a:pt x="2053" y="827"/>
                    </a:lnTo>
                    <a:lnTo>
                      <a:pt x="2053" y="831"/>
                    </a:lnTo>
                    <a:lnTo>
                      <a:pt x="2053" y="834"/>
                    </a:lnTo>
                    <a:lnTo>
                      <a:pt x="2052" y="836"/>
                    </a:lnTo>
                    <a:lnTo>
                      <a:pt x="2053" y="836"/>
                    </a:lnTo>
                    <a:lnTo>
                      <a:pt x="2053" y="838"/>
                    </a:lnTo>
                    <a:lnTo>
                      <a:pt x="2055" y="838"/>
                    </a:lnTo>
                    <a:lnTo>
                      <a:pt x="2059" y="838"/>
                    </a:lnTo>
                    <a:lnTo>
                      <a:pt x="2065" y="836"/>
                    </a:lnTo>
                    <a:lnTo>
                      <a:pt x="2065" y="848"/>
                    </a:lnTo>
                    <a:lnTo>
                      <a:pt x="2076" y="848"/>
                    </a:lnTo>
                    <a:lnTo>
                      <a:pt x="2088" y="859"/>
                    </a:lnTo>
                    <a:lnTo>
                      <a:pt x="2088" y="871"/>
                    </a:lnTo>
                    <a:lnTo>
                      <a:pt x="2092" y="871"/>
                    </a:lnTo>
                    <a:lnTo>
                      <a:pt x="2096" y="871"/>
                    </a:lnTo>
                    <a:lnTo>
                      <a:pt x="2098" y="871"/>
                    </a:lnTo>
                    <a:lnTo>
                      <a:pt x="2100" y="871"/>
                    </a:lnTo>
                    <a:lnTo>
                      <a:pt x="2101" y="869"/>
                    </a:lnTo>
                    <a:lnTo>
                      <a:pt x="2103" y="867"/>
                    </a:lnTo>
                    <a:lnTo>
                      <a:pt x="2107" y="865"/>
                    </a:lnTo>
                    <a:lnTo>
                      <a:pt x="2111" y="859"/>
                    </a:lnTo>
                    <a:lnTo>
                      <a:pt x="2123" y="859"/>
                    </a:lnTo>
                    <a:lnTo>
                      <a:pt x="2123" y="848"/>
                    </a:lnTo>
                    <a:lnTo>
                      <a:pt x="2134" y="848"/>
                    </a:lnTo>
                    <a:lnTo>
                      <a:pt x="2138" y="854"/>
                    </a:lnTo>
                    <a:lnTo>
                      <a:pt x="2142" y="857"/>
                    </a:lnTo>
                    <a:lnTo>
                      <a:pt x="2146" y="859"/>
                    </a:lnTo>
                    <a:lnTo>
                      <a:pt x="2149" y="859"/>
                    </a:lnTo>
                    <a:lnTo>
                      <a:pt x="2151" y="861"/>
                    </a:lnTo>
                    <a:lnTo>
                      <a:pt x="2157" y="861"/>
                    </a:lnTo>
                    <a:lnTo>
                      <a:pt x="2161" y="859"/>
                    </a:lnTo>
                    <a:lnTo>
                      <a:pt x="2167" y="859"/>
                    </a:lnTo>
                    <a:lnTo>
                      <a:pt x="2190" y="951"/>
                    </a:lnTo>
                    <a:lnTo>
                      <a:pt x="2190" y="986"/>
                    </a:lnTo>
                    <a:lnTo>
                      <a:pt x="2178" y="951"/>
                    </a:lnTo>
                    <a:lnTo>
                      <a:pt x="2178" y="917"/>
                    </a:lnTo>
                    <a:lnTo>
                      <a:pt x="2190" y="917"/>
                    </a:lnTo>
                    <a:lnTo>
                      <a:pt x="2190" y="925"/>
                    </a:lnTo>
                    <a:lnTo>
                      <a:pt x="2190" y="932"/>
                    </a:lnTo>
                    <a:lnTo>
                      <a:pt x="2190" y="940"/>
                    </a:lnTo>
                    <a:lnTo>
                      <a:pt x="2190" y="946"/>
                    </a:lnTo>
                    <a:lnTo>
                      <a:pt x="2190" y="953"/>
                    </a:lnTo>
                    <a:lnTo>
                      <a:pt x="2190" y="961"/>
                    </a:lnTo>
                    <a:lnTo>
                      <a:pt x="2190" y="967"/>
                    </a:lnTo>
                    <a:lnTo>
                      <a:pt x="2190" y="974"/>
                    </a:lnTo>
                    <a:lnTo>
                      <a:pt x="2186" y="990"/>
                    </a:lnTo>
                    <a:lnTo>
                      <a:pt x="2180" y="1003"/>
                    </a:lnTo>
                    <a:lnTo>
                      <a:pt x="2174" y="1019"/>
                    </a:lnTo>
                    <a:lnTo>
                      <a:pt x="2167" y="1032"/>
                    </a:lnTo>
                    <a:lnTo>
                      <a:pt x="2161" y="1045"/>
                    </a:lnTo>
                    <a:lnTo>
                      <a:pt x="2155" y="1061"/>
                    </a:lnTo>
                    <a:lnTo>
                      <a:pt x="2149" y="1074"/>
                    </a:lnTo>
                    <a:lnTo>
                      <a:pt x="2144" y="1090"/>
                    </a:lnTo>
                    <a:lnTo>
                      <a:pt x="2132" y="1101"/>
                    </a:lnTo>
                    <a:lnTo>
                      <a:pt x="2119" y="1113"/>
                    </a:lnTo>
                    <a:lnTo>
                      <a:pt x="2105" y="1124"/>
                    </a:lnTo>
                    <a:lnTo>
                      <a:pt x="2094" y="1136"/>
                    </a:lnTo>
                    <a:lnTo>
                      <a:pt x="2080" y="1147"/>
                    </a:lnTo>
                    <a:lnTo>
                      <a:pt x="2067" y="1157"/>
                    </a:lnTo>
                    <a:lnTo>
                      <a:pt x="2053" y="1168"/>
                    </a:lnTo>
                    <a:lnTo>
                      <a:pt x="2042" y="1182"/>
                    </a:lnTo>
                    <a:lnTo>
                      <a:pt x="2030" y="1185"/>
                    </a:lnTo>
                    <a:lnTo>
                      <a:pt x="2023" y="1187"/>
                    </a:lnTo>
                    <a:lnTo>
                      <a:pt x="2015" y="1191"/>
                    </a:lnTo>
                    <a:lnTo>
                      <a:pt x="2009" y="1195"/>
                    </a:lnTo>
                    <a:lnTo>
                      <a:pt x="2004" y="1199"/>
                    </a:lnTo>
                    <a:lnTo>
                      <a:pt x="1998" y="1203"/>
                    </a:lnTo>
                    <a:lnTo>
                      <a:pt x="1992" y="1208"/>
                    </a:lnTo>
                    <a:lnTo>
                      <a:pt x="1984" y="1216"/>
                    </a:lnTo>
                    <a:lnTo>
                      <a:pt x="1984" y="1218"/>
                    </a:lnTo>
                    <a:lnTo>
                      <a:pt x="1984" y="1222"/>
                    </a:lnTo>
                    <a:lnTo>
                      <a:pt x="1984" y="1224"/>
                    </a:lnTo>
                    <a:lnTo>
                      <a:pt x="1984" y="1228"/>
                    </a:lnTo>
                    <a:lnTo>
                      <a:pt x="1984" y="1230"/>
                    </a:lnTo>
                    <a:lnTo>
                      <a:pt x="1984" y="1233"/>
                    </a:lnTo>
                    <a:lnTo>
                      <a:pt x="1984" y="1235"/>
                    </a:lnTo>
                    <a:lnTo>
                      <a:pt x="1984" y="1239"/>
                    </a:lnTo>
                    <a:lnTo>
                      <a:pt x="1977" y="1237"/>
                    </a:lnTo>
                    <a:lnTo>
                      <a:pt x="1971" y="1235"/>
                    </a:lnTo>
                    <a:lnTo>
                      <a:pt x="1965" y="1233"/>
                    </a:lnTo>
                    <a:lnTo>
                      <a:pt x="1963" y="1230"/>
                    </a:lnTo>
                    <a:lnTo>
                      <a:pt x="1961" y="1224"/>
                    </a:lnTo>
                    <a:lnTo>
                      <a:pt x="1961" y="1218"/>
                    </a:lnTo>
                    <a:lnTo>
                      <a:pt x="1961" y="1212"/>
                    </a:lnTo>
                    <a:lnTo>
                      <a:pt x="1961" y="1205"/>
                    </a:lnTo>
                    <a:lnTo>
                      <a:pt x="1957" y="1205"/>
                    </a:lnTo>
                    <a:lnTo>
                      <a:pt x="1952" y="1205"/>
                    </a:lnTo>
                    <a:lnTo>
                      <a:pt x="1948" y="1205"/>
                    </a:lnTo>
                    <a:lnTo>
                      <a:pt x="1944" y="1205"/>
                    </a:lnTo>
                    <a:lnTo>
                      <a:pt x="1940" y="1205"/>
                    </a:lnTo>
                    <a:lnTo>
                      <a:pt x="1934" y="1205"/>
                    </a:lnTo>
                    <a:lnTo>
                      <a:pt x="1931" y="1205"/>
                    </a:lnTo>
                    <a:lnTo>
                      <a:pt x="1927" y="1205"/>
                    </a:lnTo>
                    <a:lnTo>
                      <a:pt x="1915" y="1216"/>
                    </a:lnTo>
                    <a:lnTo>
                      <a:pt x="1915" y="1228"/>
                    </a:lnTo>
                    <a:lnTo>
                      <a:pt x="1892" y="1285"/>
                    </a:lnTo>
                    <a:lnTo>
                      <a:pt x="1892" y="1295"/>
                    </a:lnTo>
                    <a:lnTo>
                      <a:pt x="1904" y="1306"/>
                    </a:lnTo>
                    <a:lnTo>
                      <a:pt x="1915" y="1306"/>
                    </a:lnTo>
                    <a:lnTo>
                      <a:pt x="1915" y="1318"/>
                    </a:lnTo>
                    <a:lnTo>
                      <a:pt x="1927" y="1318"/>
                    </a:lnTo>
                    <a:lnTo>
                      <a:pt x="1927" y="1329"/>
                    </a:lnTo>
                    <a:lnTo>
                      <a:pt x="1984" y="1398"/>
                    </a:lnTo>
                    <a:lnTo>
                      <a:pt x="1996" y="1410"/>
                    </a:lnTo>
                    <a:lnTo>
                      <a:pt x="1996" y="1433"/>
                    </a:lnTo>
                    <a:lnTo>
                      <a:pt x="1984" y="1444"/>
                    </a:lnTo>
                    <a:lnTo>
                      <a:pt x="1984" y="1467"/>
                    </a:lnTo>
                    <a:lnTo>
                      <a:pt x="1981" y="1471"/>
                    </a:lnTo>
                    <a:lnTo>
                      <a:pt x="1975" y="1475"/>
                    </a:lnTo>
                    <a:lnTo>
                      <a:pt x="1971" y="1479"/>
                    </a:lnTo>
                    <a:lnTo>
                      <a:pt x="1969" y="1483"/>
                    </a:lnTo>
                    <a:lnTo>
                      <a:pt x="1965" y="1487"/>
                    </a:lnTo>
                    <a:lnTo>
                      <a:pt x="1963" y="1490"/>
                    </a:lnTo>
                    <a:lnTo>
                      <a:pt x="1961" y="1496"/>
                    </a:lnTo>
                    <a:lnTo>
                      <a:pt x="1961" y="1502"/>
                    </a:lnTo>
                    <a:lnTo>
                      <a:pt x="1915" y="1560"/>
                    </a:lnTo>
                    <a:lnTo>
                      <a:pt x="1904" y="1537"/>
                    </a:lnTo>
                    <a:lnTo>
                      <a:pt x="1915" y="1525"/>
                    </a:lnTo>
                    <a:lnTo>
                      <a:pt x="1915" y="1514"/>
                    </a:lnTo>
                    <a:lnTo>
                      <a:pt x="1904" y="1502"/>
                    </a:lnTo>
                    <a:lnTo>
                      <a:pt x="1892" y="1502"/>
                    </a:lnTo>
                    <a:lnTo>
                      <a:pt x="1892" y="1490"/>
                    </a:lnTo>
                    <a:lnTo>
                      <a:pt x="1886" y="1490"/>
                    </a:lnTo>
                    <a:lnTo>
                      <a:pt x="1881" y="1489"/>
                    </a:lnTo>
                    <a:lnTo>
                      <a:pt x="1877" y="1487"/>
                    </a:lnTo>
                    <a:lnTo>
                      <a:pt x="1873" y="1485"/>
                    </a:lnTo>
                    <a:lnTo>
                      <a:pt x="1869" y="1481"/>
                    </a:lnTo>
                    <a:lnTo>
                      <a:pt x="1865" y="1477"/>
                    </a:lnTo>
                    <a:lnTo>
                      <a:pt x="1862" y="1473"/>
                    </a:lnTo>
                    <a:lnTo>
                      <a:pt x="1858" y="1467"/>
                    </a:lnTo>
                    <a:lnTo>
                      <a:pt x="1823" y="1456"/>
                    </a:lnTo>
                    <a:lnTo>
                      <a:pt x="1817" y="1456"/>
                    </a:lnTo>
                    <a:lnTo>
                      <a:pt x="1815" y="1456"/>
                    </a:lnTo>
                    <a:lnTo>
                      <a:pt x="1812" y="1456"/>
                    </a:lnTo>
                    <a:lnTo>
                      <a:pt x="1810" y="1454"/>
                    </a:lnTo>
                    <a:lnTo>
                      <a:pt x="1808" y="1452"/>
                    </a:lnTo>
                    <a:lnTo>
                      <a:pt x="1804" y="1448"/>
                    </a:lnTo>
                    <a:lnTo>
                      <a:pt x="1800" y="1444"/>
                    </a:lnTo>
                    <a:lnTo>
                      <a:pt x="1800" y="1433"/>
                    </a:lnTo>
                    <a:lnTo>
                      <a:pt x="1796" y="1433"/>
                    </a:lnTo>
                    <a:lnTo>
                      <a:pt x="1792" y="1433"/>
                    </a:lnTo>
                    <a:lnTo>
                      <a:pt x="1791" y="1433"/>
                    </a:lnTo>
                    <a:lnTo>
                      <a:pt x="1789" y="1433"/>
                    </a:lnTo>
                    <a:lnTo>
                      <a:pt x="1789" y="1435"/>
                    </a:lnTo>
                    <a:lnTo>
                      <a:pt x="1789" y="1437"/>
                    </a:lnTo>
                    <a:lnTo>
                      <a:pt x="1789" y="1441"/>
                    </a:lnTo>
                    <a:lnTo>
                      <a:pt x="1789" y="1444"/>
                    </a:lnTo>
                    <a:lnTo>
                      <a:pt x="1777" y="1444"/>
                    </a:lnTo>
                    <a:lnTo>
                      <a:pt x="1789" y="1456"/>
                    </a:lnTo>
                    <a:lnTo>
                      <a:pt x="1789" y="1467"/>
                    </a:lnTo>
                    <a:lnTo>
                      <a:pt x="1789" y="1479"/>
                    </a:lnTo>
                    <a:lnTo>
                      <a:pt x="1789" y="1490"/>
                    </a:lnTo>
                    <a:lnTo>
                      <a:pt x="1789" y="1502"/>
                    </a:lnTo>
                    <a:lnTo>
                      <a:pt x="1789" y="1514"/>
                    </a:lnTo>
                    <a:lnTo>
                      <a:pt x="1789" y="1525"/>
                    </a:lnTo>
                    <a:lnTo>
                      <a:pt x="1789" y="1537"/>
                    </a:lnTo>
                    <a:lnTo>
                      <a:pt x="1789" y="1548"/>
                    </a:lnTo>
                    <a:lnTo>
                      <a:pt x="1800" y="1560"/>
                    </a:lnTo>
                    <a:lnTo>
                      <a:pt x="1823" y="1571"/>
                    </a:lnTo>
                    <a:lnTo>
                      <a:pt x="1858" y="1606"/>
                    </a:lnTo>
                    <a:lnTo>
                      <a:pt x="1892" y="1663"/>
                    </a:lnTo>
                    <a:lnTo>
                      <a:pt x="1904" y="1675"/>
                    </a:lnTo>
                    <a:lnTo>
                      <a:pt x="1904" y="1686"/>
                    </a:lnTo>
                    <a:lnTo>
                      <a:pt x="1908" y="1690"/>
                    </a:lnTo>
                    <a:lnTo>
                      <a:pt x="1911" y="1694"/>
                    </a:lnTo>
                    <a:lnTo>
                      <a:pt x="1917" y="1698"/>
                    </a:lnTo>
                    <a:lnTo>
                      <a:pt x="1921" y="1703"/>
                    </a:lnTo>
                    <a:lnTo>
                      <a:pt x="1925" y="1707"/>
                    </a:lnTo>
                    <a:lnTo>
                      <a:pt x="1929" y="1711"/>
                    </a:lnTo>
                    <a:lnTo>
                      <a:pt x="1934" y="1715"/>
                    </a:lnTo>
                    <a:lnTo>
                      <a:pt x="1938" y="1721"/>
                    </a:lnTo>
                    <a:lnTo>
                      <a:pt x="1892" y="1721"/>
                    </a:lnTo>
                    <a:lnTo>
                      <a:pt x="1888" y="1715"/>
                    </a:lnTo>
                    <a:lnTo>
                      <a:pt x="1885" y="1711"/>
                    </a:lnTo>
                    <a:lnTo>
                      <a:pt x="1881" y="1707"/>
                    </a:lnTo>
                    <a:lnTo>
                      <a:pt x="1877" y="1703"/>
                    </a:lnTo>
                    <a:lnTo>
                      <a:pt x="1873" y="1702"/>
                    </a:lnTo>
                    <a:lnTo>
                      <a:pt x="1869" y="1700"/>
                    </a:lnTo>
                    <a:lnTo>
                      <a:pt x="1863" y="1698"/>
                    </a:lnTo>
                    <a:lnTo>
                      <a:pt x="1858" y="1698"/>
                    </a:lnTo>
                    <a:lnTo>
                      <a:pt x="1858" y="1686"/>
                    </a:lnTo>
                    <a:lnTo>
                      <a:pt x="1823" y="1640"/>
                    </a:lnTo>
                    <a:lnTo>
                      <a:pt x="1812" y="1629"/>
                    </a:lnTo>
                    <a:lnTo>
                      <a:pt x="1812" y="1606"/>
                    </a:lnTo>
                    <a:lnTo>
                      <a:pt x="1808" y="1602"/>
                    </a:lnTo>
                    <a:lnTo>
                      <a:pt x="1804" y="1596"/>
                    </a:lnTo>
                    <a:lnTo>
                      <a:pt x="1800" y="1592"/>
                    </a:lnTo>
                    <a:lnTo>
                      <a:pt x="1796" y="1588"/>
                    </a:lnTo>
                    <a:lnTo>
                      <a:pt x="1792" y="1586"/>
                    </a:lnTo>
                    <a:lnTo>
                      <a:pt x="1789" y="1584"/>
                    </a:lnTo>
                    <a:lnTo>
                      <a:pt x="1783" y="1583"/>
                    </a:lnTo>
                    <a:lnTo>
                      <a:pt x="1777" y="1583"/>
                    </a:lnTo>
                    <a:lnTo>
                      <a:pt x="1766" y="1583"/>
                    </a:lnTo>
                    <a:lnTo>
                      <a:pt x="1766" y="1567"/>
                    </a:lnTo>
                    <a:lnTo>
                      <a:pt x="1767" y="1552"/>
                    </a:lnTo>
                    <a:lnTo>
                      <a:pt x="1767" y="1538"/>
                    </a:lnTo>
                    <a:lnTo>
                      <a:pt x="1767" y="1523"/>
                    </a:lnTo>
                    <a:lnTo>
                      <a:pt x="1766" y="1510"/>
                    </a:lnTo>
                    <a:lnTo>
                      <a:pt x="1764" y="1494"/>
                    </a:lnTo>
                    <a:lnTo>
                      <a:pt x="1760" y="1481"/>
                    </a:lnTo>
                    <a:lnTo>
                      <a:pt x="1754" y="1467"/>
                    </a:lnTo>
                    <a:lnTo>
                      <a:pt x="1754" y="1444"/>
                    </a:lnTo>
                    <a:lnTo>
                      <a:pt x="1731" y="1398"/>
                    </a:lnTo>
                    <a:lnTo>
                      <a:pt x="1719" y="1375"/>
                    </a:lnTo>
                    <a:lnTo>
                      <a:pt x="1696" y="1375"/>
                    </a:lnTo>
                    <a:lnTo>
                      <a:pt x="1696" y="1383"/>
                    </a:lnTo>
                    <a:lnTo>
                      <a:pt x="1696" y="1387"/>
                    </a:lnTo>
                    <a:lnTo>
                      <a:pt x="1695" y="1391"/>
                    </a:lnTo>
                    <a:lnTo>
                      <a:pt x="1693" y="1395"/>
                    </a:lnTo>
                    <a:lnTo>
                      <a:pt x="1689" y="1396"/>
                    </a:lnTo>
                    <a:lnTo>
                      <a:pt x="1685" y="1398"/>
                    </a:lnTo>
                    <a:lnTo>
                      <a:pt x="1681" y="1398"/>
                    </a:lnTo>
                    <a:lnTo>
                      <a:pt x="1675" y="1398"/>
                    </a:lnTo>
                    <a:lnTo>
                      <a:pt x="1670" y="1395"/>
                    </a:lnTo>
                    <a:lnTo>
                      <a:pt x="1666" y="1391"/>
                    </a:lnTo>
                    <a:lnTo>
                      <a:pt x="1662" y="1389"/>
                    </a:lnTo>
                    <a:lnTo>
                      <a:pt x="1660" y="1387"/>
                    </a:lnTo>
                    <a:lnTo>
                      <a:pt x="1656" y="1387"/>
                    </a:lnTo>
                    <a:lnTo>
                      <a:pt x="1652" y="1387"/>
                    </a:lnTo>
                    <a:lnTo>
                      <a:pt x="1647" y="1387"/>
                    </a:lnTo>
                    <a:lnTo>
                      <a:pt x="1641" y="1387"/>
                    </a:lnTo>
                    <a:lnTo>
                      <a:pt x="1641" y="1375"/>
                    </a:lnTo>
                    <a:lnTo>
                      <a:pt x="1629" y="1364"/>
                    </a:lnTo>
                    <a:lnTo>
                      <a:pt x="1629" y="1358"/>
                    </a:lnTo>
                    <a:lnTo>
                      <a:pt x="1629" y="1352"/>
                    </a:lnTo>
                    <a:lnTo>
                      <a:pt x="1629" y="1349"/>
                    </a:lnTo>
                    <a:lnTo>
                      <a:pt x="1627" y="1345"/>
                    </a:lnTo>
                    <a:lnTo>
                      <a:pt x="1627" y="1343"/>
                    </a:lnTo>
                    <a:lnTo>
                      <a:pt x="1625" y="1339"/>
                    </a:lnTo>
                    <a:lnTo>
                      <a:pt x="1622" y="1335"/>
                    </a:lnTo>
                    <a:lnTo>
                      <a:pt x="1618" y="1329"/>
                    </a:lnTo>
                    <a:lnTo>
                      <a:pt x="1606" y="1329"/>
                    </a:lnTo>
                    <a:lnTo>
                      <a:pt x="1618" y="1341"/>
                    </a:lnTo>
                    <a:lnTo>
                      <a:pt x="1612" y="1341"/>
                    </a:lnTo>
                    <a:lnTo>
                      <a:pt x="1608" y="1341"/>
                    </a:lnTo>
                    <a:lnTo>
                      <a:pt x="1606" y="1343"/>
                    </a:lnTo>
                    <a:lnTo>
                      <a:pt x="1604" y="1343"/>
                    </a:lnTo>
                    <a:lnTo>
                      <a:pt x="1602" y="1345"/>
                    </a:lnTo>
                    <a:lnTo>
                      <a:pt x="1600" y="1347"/>
                    </a:lnTo>
                    <a:lnTo>
                      <a:pt x="1599" y="1349"/>
                    </a:lnTo>
                    <a:lnTo>
                      <a:pt x="1595" y="1352"/>
                    </a:lnTo>
                    <a:lnTo>
                      <a:pt x="1572" y="1352"/>
                    </a:lnTo>
                    <a:lnTo>
                      <a:pt x="1572" y="1364"/>
                    </a:lnTo>
                    <a:lnTo>
                      <a:pt x="1566" y="1364"/>
                    </a:lnTo>
                    <a:lnTo>
                      <a:pt x="1562" y="1364"/>
                    </a:lnTo>
                    <a:lnTo>
                      <a:pt x="1560" y="1364"/>
                    </a:lnTo>
                    <a:lnTo>
                      <a:pt x="1558" y="1364"/>
                    </a:lnTo>
                    <a:lnTo>
                      <a:pt x="1556" y="1362"/>
                    </a:lnTo>
                    <a:lnTo>
                      <a:pt x="1554" y="1360"/>
                    </a:lnTo>
                    <a:lnTo>
                      <a:pt x="1553" y="1356"/>
                    </a:lnTo>
                    <a:lnTo>
                      <a:pt x="1549" y="1352"/>
                    </a:lnTo>
                    <a:lnTo>
                      <a:pt x="1545" y="1356"/>
                    </a:lnTo>
                    <a:lnTo>
                      <a:pt x="1543" y="1358"/>
                    </a:lnTo>
                    <a:lnTo>
                      <a:pt x="1539" y="1362"/>
                    </a:lnTo>
                    <a:lnTo>
                      <a:pt x="1537" y="1364"/>
                    </a:lnTo>
                    <a:lnTo>
                      <a:pt x="1533" y="1368"/>
                    </a:lnTo>
                    <a:lnTo>
                      <a:pt x="1531" y="1370"/>
                    </a:lnTo>
                    <a:lnTo>
                      <a:pt x="1528" y="1373"/>
                    </a:lnTo>
                    <a:lnTo>
                      <a:pt x="1526" y="1375"/>
                    </a:lnTo>
                    <a:lnTo>
                      <a:pt x="1529" y="1375"/>
                    </a:lnTo>
                    <a:lnTo>
                      <a:pt x="1533" y="1375"/>
                    </a:lnTo>
                    <a:lnTo>
                      <a:pt x="1535" y="1375"/>
                    </a:lnTo>
                    <a:lnTo>
                      <a:pt x="1537" y="1375"/>
                    </a:lnTo>
                    <a:lnTo>
                      <a:pt x="1537" y="1377"/>
                    </a:lnTo>
                    <a:lnTo>
                      <a:pt x="1537" y="1379"/>
                    </a:lnTo>
                    <a:lnTo>
                      <a:pt x="1537" y="1383"/>
                    </a:lnTo>
                    <a:lnTo>
                      <a:pt x="1537" y="1387"/>
                    </a:lnTo>
                    <a:lnTo>
                      <a:pt x="1526" y="1387"/>
                    </a:lnTo>
                    <a:lnTo>
                      <a:pt x="1526" y="1398"/>
                    </a:lnTo>
                    <a:lnTo>
                      <a:pt x="1514" y="1398"/>
                    </a:lnTo>
                    <a:lnTo>
                      <a:pt x="1514" y="1410"/>
                    </a:lnTo>
                    <a:lnTo>
                      <a:pt x="1508" y="1410"/>
                    </a:lnTo>
                    <a:lnTo>
                      <a:pt x="1503" y="1412"/>
                    </a:lnTo>
                    <a:lnTo>
                      <a:pt x="1499" y="1414"/>
                    </a:lnTo>
                    <a:lnTo>
                      <a:pt x="1495" y="1418"/>
                    </a:lnTo>
                    <a:lnTo>
                      <a:pt x="1491" y="1421"/>
                    </a:lnTo>
                    <a:lnTo>
                      <a:pt x="1487" y="1425"/>
                    </a:lnTo>
                    <a:lnTo>
                      <a:pt x="1483" y="1429"/>
                    </a:lnTo>
                    <a:lnTo>
                      <a:pt x="1480" y="1433"/>
                    </a:lnTo>
                    <a:lnTo>
                      <a:pt x="1476" y="1437"/>
                    </a:lnTo>
                    <a:lnTo>
                      <a:pt x="1470" y="1443"/>
                    </a:lnTo>
                    <a:lnTo>
                      <a:pt x="1466" y="1446"/>
                    </a:lnTo>
                    <a:lnTo>
                      <a:pt x="1462" y="1450"/>
                    </a:lnTo>
                    <a:lnTo>
                      <a:pt x="1458" y="1454"/>
                    </a:lnTo>
                    <a:lnTo>
                      <a:pt x="1455" y="1460"/>
                    </a:lnTo>
                    <a:lnTo>
                      <a:pt x="1449" y="1464"/>
                    </a:lnTo>
                    <a:lnTo>
                      <a:pt x="1445" y="1467"/>
                    </a:lnTo>
                    <a:lnTo>
                      <a:pt x="1434" y="1479"/>
                    </a:lnTo>
                    <a:lnTo>
                      <a:pt x="1430" y="1479"/>
                    </a:lnTo>
                    <a:lnTo>
                      <a:pt x="1426" y="1479"/>
                    </a:lnTo>
                    <a:lnTo>
                      <a:pt x="1424" y="1479"/>
                    </a:lnTo>
                    <a:lnTo>
                      <a:pt x="1422" y="1479"/>
                    </a:lnTo>
                    <a:lnTo>
                      <a:pt x="1422" y="1481"/>
                    </a:lnTo>
                    <a:lnTo>
                      <a:pt x="1422" y="1483"/>
                    </a:lnTo>
                    <a:lnTo>
                      <a:pt x="1422" y="1487"/>
                    </a:lnTo>
                    <a:lnTo>
                      <a:pt x="1422" y="1490"/>
                    </a:lnTo>
                    <a:lnTo>
                      <a:pt x="1420" y="1490"/>
                    </a:lnTo>
                    <a:lnTo>
                      <a:pt x="1416" y="1490"/>
                    </a:lnTo>
                    <a:lnTo>
                      <a:pt x="1414" y="1490"/>
                    </a:lnTo>
                    <a:lnTo>
                      <a:pt x="1410" y="1490"/>
                    </a:lnTo>
                    <a:lnTo>
                      <a:pt x="1409" y="1490"/>
                    </a:lnTo>
                    <a:lnTo>
                      <a:pt x="1405" y="1490"/>
                    </a:lnTo>
                    <a:lnTo>
                      <a:pt x="1403" y="1490"/>
                    </a:lnTo>
                    <a:lnTo>
                      <a:pt x="1399" y="1490"/>
                    </a:lnTo>
                    <a:lnTo>
                      <a:pt x="1399" y="1504"/>
                    </a:lnTo>
                    <a:lnTo>
                      <a:pt x="1399" y="1517"/>
                    </a:lnTo>
                    <a:lnTo>
                      <a:pt x="1401" y="1531"/>
                    </a:lnTo>
                    <a:lnTo>
                      <a:pt x="1399" y="1544"/>
                    </a:lnTo>
                    <a:lnTo>
                      <a:pt x="1399" y="1556"/>
                    </a:lnTo>
                    <a:lnTo>
                      <a:pt x="1397" y="1569"/>
                    </a:lnTo>
                    <a:lnTo>
                      <a:pt x="1393" y="1581"/>
                    </a:lnTo>
                    <a:lnTo>
                      <a:pt x="1387" y="1594"/>
                    </a:lnTo>
                    <a:lnTo>
                      <a:pt x="1376" y="1617"/>
                    </a:lnTo>
                    <a:lnTo>
                      <a:pt x="1376" y="1619"/>
                    </a:lnTo>
                    <a:lnTo>
                      <a:pt x="1376" y="1623"/>
                    </a:lnTo>
                    <a:lnTo>
                      <a:pt x="1376" y="1625"/>
                    </a:lnTo>
                    <a:lnTo>
                      <a:pt x="1376" y="1629"/>
                    </a:lnTo>
                    <a:lnTo>
                      <a:pt x="1376" y="1631"/>
                    </a:lnTo>
                    <a:lnTo>
                      <a:pt x="1376" y="1634"/>
                    </a:lnTo>
                    <a:lnTo>
                      <a:pt x="1376" y="1636"/>
                    </a:lnTo>
                    <a:lnTo>
                      <a:pt x="1376" y="1640"/>
                    </a:lnTo>
                    <a:lnTo>
                      <a:pt x="1370" y="1640"/>
                    </a:lnTo>
                    <a:lnTo>
                      <a:pt x="1364" y="1640"/>
                    </a:lnTo>
                    <a:lnTo>
                      <a:pt x="1361" y="1642"/>
                    </a:lnTo>
                    <a:lnTo>
                      <a:pt x="1359" y="1644"/>
                    </a:lnTo>
                    <a:lnTo>
                      <a:pt x="1355" y="1648"/>
                    </a:lnTo>
                    <a:lnTo>
                      <a:pt x="1355" y="1652"/>
                    </a:lnTo>
                    <a:lnTo>
                      <a:pt x="1353" y="1657"/>
                    </a:lnTo>
                    <a:lnTo>
                      <a:pt x="1353" y="1663"/>
                    </a:lnTo>
                    <a:lnTo>
                      <a:pt x="1318" y="1663"/>
                    </a:lnTo>
                    <a:lnTo>
                      <a:pt x="1318" y="1629"/>
                    </a:lnTo>
                    <a:lnTo>
                      <a:pt x="1295" y="1594"/>
                    </a:lnTo>
                    <a:lnTo>
                      <a:pt x="1261" y="1514"/>
                    </a:lnTo>
                    <a:lnTo>
                      <a:pt x="1261" y="1490"/>
                    </a:lnTo>
                    <a:lnTo>
                      <a:pt x="1259" y="1483"/>
                    </a:lnTo>
                    <a:lnTo>
                      <a:pt x="1255" y="1477"/>
                    </a:lnTo>
                    <a:lnTo>
                      <a:pt x="1253" y="1473"/>
                    </a:lnTo>
                    <a:lnTo>
                      <a:pt x="1251" y="1467"/>
                    </a:lnTo>
                    <a:lnTo>
                      <a:pt x="1251" y="1464"/>
                    </a:lnTo>
                    <a:lnTo>
                      <a:pt x="1251" y="1458"/>
                    </a:lnTo>
                    <a:lnTo>
                      <a:pt x="1251" y="1452"/>
                    </a:lnTo>
                    <a:lnTo>
                      <a:pt x="1249" y="1444"/>
                    </a:lnTo>
                    <a:lnTo>
                      <a:pt x="1249" y="1431"/>
                    </a:lnTo>
                    <a:lnTo>
                      <a:pt x="1249" y="1420"/>
                    </a:lnTo>
                    <a:lnTo>
                      <a:pt x="1249" y="1406"/>
                    </a:lnTo>
                    <a:lnTo>
                      <a:pt x="1249" y="1393"/>
                    </a:lnTo>
                    <a:lnTo>
                      <a:pt x="1249" y="1381"/>
                    </a:lnTo>
                    <a:lnTo>
                      <a:pt x="1249" y="1368"/>
                    </a:lnTo>
                    <a:lnTo>
                      <a:pt x="1249" y="1354"/>
                    </a:lnTo>
                    <a:lnTo>
                      <a:pt x="1249" y="1341"/>
                    </a:lnTo>
                    <a:lnTo>
                      <a:pt x="1249" y="1352"/>
                    </a:lnTo>
                    <a:lnTo>
                      <a:pt x="1245" y="1358"/>
                    </a:lnTo>
                    <a:lnTo>
                      <a:pt x="1242" y="1362"/>
                    </a:lnTo>
                    <a:lnTo>
                      <a:pt x="1238" y="1366"/>
                    </a:lnTo>
                    <a:lnTo>
                      <a:pt x="1234" y="1370"/>
                    </a:lnTo>
                    <a:lnTo>
                      <a:pt x="1232" y="1372"/>
                    </a:lnTo>
                    <a:lnTo>
                      <a:pt x="1228" y="1373"/>
                    </a:lnTo>
                    <a:lnTo>
                      <a:pt x="1222" y="1375"/>
                    </a:lnTo>
                    <a:lnTo>
                      <a:pt x="1217" y="1375"/>
                    </a:lnTo>
                    <a:lnTo>
                      <a:pt x="1217" y="1387"/>
                    </a:lnTo>
                    <a:lnTo>
                      <a:pt x="1194" y="1375"/>
                    </a:lnTo>
                    <a:lnTo>
                      <a:pt x="1194" y="1364"/>
                    </a:lnTo>
                    <a:lnTo>
                      <a:pt x="1182" y="1341"/>
                    </a:lnTo>
                    <a:lnTo>
                      <a:pt x="1171" y="1341"/>
                    </a:lnTo>
                    <a:lnTo>
                      <a:pt x="1182" y="1341"/>
                    </a:lnTo>
                    <a:lnTo>
                      <a:pt x="1148" y="1364"/>
                    </a:lnTo>
                    <a:lnTo>
                      <a:pt x="1055" y="1364"/>
                    </a:lnTo>
                    <a:lnTo>
                      <a:pt x="1048" y="1360"/>
                    </a:lnTo>
                    <a:lnTo>
                      <a:pt x="1040" y="1358"/>
                    </a:lnTo>
                    <a:lnTo>
                      <a:pt x="1034" y="1356"/>
                    </a:lnTo>
                    <a:lnTo>
                      <a:pt x="1029" y="1354"/>
                    </a:lnTo>
                    <a:lnTo>
                      <a:pt x="1021" y="1354"/>
                    </a:lnTo>
                    <a:lnTo>
                      <a:pt x="1015" y="1352"/>
                    </a:lnTo>
                    <a:lnTo>
                      <a:pt x="1007" y="1352"/>
                    </a:lnTo>
                    <a:lnTo>
                      <a:pt x="998" y="1352"/>
                    </a:lnTo>
                    <a:lnTo>
                      <a:pt x="992" y="1352"/>
                    </a:lnTo>
                    <a:lnTo>
                      <a:pt x="990" y="1352"/>
                    </a:lnTo>
                    <a:lnTo>
                      <a:pt x="986" y="1352"/>
                    </a:lnTo>
                    <a:lnTo>
                      <a:pt x="984" y="1352"/>
                    </a:lnTo>
                    <a:lnTo>
                      <a:pt x="984" y="1350"/>
                    </a:lnTo>
                    <a:lnTo>
                      <a:pt x="982" y="1349"/>
                    </a:lnTo>
                    <a:lnTo>
                      <a:pt x="979" y="1347"/>
                    </a:lnTo>
                    <a:lnTo>
                      <a:pt x="975" y="1341"/>
                    </a:lnTo>
                    <a:lnTo>
                      <a:pt x="952" y="1341"/>
                    </a:lnTo>
                    <a:lnTo>
                      <a:pt x="940" y="1329"/>
                    </a:lnTo>
                    <a:lnTo>
                      <a:pt x="929" y="1329"/>
                    </a:lnTo>
                    <a:lnTo>
                      <a:pt x="925" y="1325"/>
                    </a:lnTo>
                    <a:lnTo>
                      <a:pt x="921" y="1322"/>
                    </a:lnTo>
                    <a:lnTo>
                      <a:pt x="917" y="1320"/>
                    </a:lnTo>
                    <a:lnTo>
                      <a:pt x="913" y="1320"/>
                    </a:lnTo>
                    <a:lnTo>
                      <a:pt x="910" y="1318"/>
                    </a:lnTo>
                    <a:lnTo>
                      <a:pt x="906" y="1318"/>
                    </a:lnTo>
                    <a:lnTo>
                      <a:pt x="902" y="1318"/>
                    </a:lnTo>
                    <a:lnTo>
                      <a:pt x="894" y="1318"/>
                    </a:lnTo>
                    <a:lnTo>
                      <a:pt x="906" y="1329"/>
                    </a:lnTo>
                    <a:lnTo>
                      <a:pt x="908" y="1337"/>
                    </a:lnTo>
                    <a:lnTo>
                      <a:pt x="911" y="1345"/>
                    </a:lnTo>
                    <a:lnTo>
                      <a:pt x="917" y="1352"/>
                    </a:lnTo>
                    <a:lnTo>
                      <a:pt x="923" y="1360"/>
                    </a:lnTo>
                    <a:lnTo>
                      <a:pt x="931" y="1368"/>
                    </a:lnTo>
                    <a:lnTo>
                      <a:pt x="938" y="1375"/>
                    </a:lnTo>
                    <a:lnTo>
                      <a:pt x="946" y="1381"/>
                    </a:lnTo>
                    <a:lnTo>
                      <a:pt x="952" y="1387"/>
                    </a:lnTo>
                    <a:lnTo>
                      <a:pt x="963" y="1387"/>
                    </a:lnTo>
                    <a:lnTo>
                      <a:pt x="969" y="1393"/>
                    </a:lnTo>
                    <a:lnTo>
                      <a:pt x="973" y="1395"/>
                    </a:lnTo>
                    <a:lnTo>
                      <a:pt x="977" y="1396"/>
                    </a:lnTo>
                    <a:lnTo>
                      <a:pt x="979" y="1398"/>
                    </a:lnTo>
                    <a:lnTo>
                      <a:pt x="982" y="1398"/>
                    </a:lnTo>
                    <a:lnTo>
                      <a:pt x="986" y="1398"/>
                    </a:lnTo>
                    <a:lnTo>
                      <a:pt x="992" y="1398"/>
                    </a:lnTo>
                    <a:lnTo>
                      <a:pt x="998" y="1398"/>
                    </a:lnTo>
                    <a:lnTo>
                      <a:pt x="1004" y="1404"/>
                    </a:lnTo>
                    <a:lnTo>
                      <a:pt x="1006" y="1408"/>
                    </a:lnTo>
                    <a:lnTo>
                      <a:pt x="1007" y="1412"/>
                    </a:lnTo>
                    <a:lnTo>
                      <a:pt x="1009" y="1414"/>
                    </a:lnTo>
                    <a:lnTo>
                      <a:pt x="1009" y="1418"/>
                    </a:lnTo>
                    <a:lnTo>
                      <a:pt x="1009" y="1421"/>
                    </a:lnTo>
                    <a:lnTo>
                      <a:pt x="1009" y="1427"/>
                    </a:lnTo>
                    <a:lnTo>
                      <a:pt x="1009" y="1433"/>
                    </a:lnTo>
                    <a:lnTo>
                      <a:pt x="1021" y="1467"/>
                    </a:lnTo>
                    <a:lnTo>
                      <a:pt x="1019" y="1471"/>
                    </a:lnTo>
                    <a:lnTo>
                      <a:pt x="1015" y="1473"/>
                    </a:lnTo>
                    <a:lnTo>
                      <a:pt x="1013" y="1477"/>
                    </a:lnTo>
                    <a:lnTo>
                      <a:pt x="1009" y="1479"/>
                    </a:lnTo>
                    <a:lnTo>
                      <a:pt x="1007" y="1483"/>
                    </a:lnTo>
                    <a:lnTo>
                      <a:pt x="1004" y="1485"/>
                    </a:lnTo>
                    <a:lnTo>
                      <a:pt x="1002" y="1489"/>
                    </a:lnTo>
                    <a:lnTo>
                      <a:pt x="998" y="1490"/>
                    </a:lnTo>
                    <a:lnTo>
                      <a:pt x="986" y="1490"/>
                    </a:lnTo>
                    <a:lnTo>
                      <a:pt x="986" y="1502"/>
                    </a:lnTo>
                    <a:lnTo>
                      <a:pt x="975" y="1502"/>
                    </a:lnTo>
                    <a:lnTo>
                      <a:pt x="963" y="1514"/>
                    </a:lnTo>
                    <a:lnTo>
                      <a:pt x="958" y="1514"/>
                    </a:lnTo>
                    <a:lnTo>
                      <a:pt x="954" y="1515"/>
                    </a:lnTo>
                    <a:lnTo>
                      <a:pt x="948" y="1517"/>
                    </a:lnTo>
                    <a:lnTo>
                      <a:pt x="944" y="1521"/>
                    </a:lnTo>
                    <a:lnTo>
                      <a:pt x="940" y="1525"/>
                    </a:lnTo>
                    <a:lnTo>
                      <a:pt x="936" y="1529"/>
                    </a:lnTo>
                    <a:lnTo>
                      <a:pt x="933" y="1533"/>
                    </a:lnTo>
                    <a:lnTo>
                      <a:pt x="929" y="1537"/>
                    </a:lnTo>
                    <a:lnTo>
                      <a:pt x="917" y="1537"/>
                    </a:lnTo>
                    <a:lnTo>
                      <a:pt x="913" y="1540"/>
                    </a:lnTo>
                    <a:lnTo>
                      <a:pt x="910" y="1544"/>
                    </a:lnTo>
                    <a:lnTo>
                      <a:pt x="906" y="1550"/>
                    </a:lnTo>
                    <a:lnTo>
                      <a:pt x="900" y="1554"/>
                    </a:lnTo>
                    <a:lnTo>
                      <a:pt x="896" y="1558"/>
                    </a:lnTo>
                    <a:lnTo>
                      <a:pt x="892" y="1561"/>
                    </a:lnTo>
                    <a:lnTo>
                      <a:pt x="888" y="1567"/>
                    </a:lnTo>
                    <a:lnTo>
                      <a:pt x="883" y="1571"/>
                    </a:lnTo>
                    <a:lnTo>
                      <a:pt x="825" y="1571"/>
                    </a:lnTo>
                    <a:lnTo>
                      <a:pt x="802" y="1537"/>
                    </a:lnTo>
                    <a:lnTo>
                      <a:pt x="769" y="1490"/>
                    </a:lnTo>
                    <a:lnTo>
                      <a:pt x="752" y="1481"/>
                    </a:lnTo>
                    <a:lnTo>
                      <a:pt x="737" y="1471"/>
                    </a:lnTo>
                    <a:lnTo>
                      <a:pt x="723" y="1458"/>
                    </a:lnTo>
                    <a:lnTo>
                      <a:pt x="712" y="1444"/>
                    </a:lnTo>
                    <a:lnTo>
                      <a:pt x="702" y="1429"/>
                    </a:lnTo>
                    <a:lnTo>
                      <a:pt x="695" y="1412"/>
                    </a:lnTo>
                    <a:lnTo>
                      <a:pt x="691" y="1395"/>
                    </a:lnTo>
                    <a:lnTo>
                      <a:pt x="689" y="1375"/>
                    </a:lnTo>
                    <a:lnTo>
                      <a:pt x="689" y="1364"/>
                    </a:lnTo>
                    <a:lnTo>
                      <a:pt x="677" y="1352"/>
                    </a:lnTo>
                    <a:lnTo>
                      <a:pt x="672" y="1352"/>
                    </a:lnTo>
                    <a:lnTo>
                      <a:pt x="670" y="1354"/>
                    </a:lnTo>
                    <a:lnTo>
                      <a:pt x="666" y="1354"/>
                    </a:lnTo>
                    <a:lnTo>
                      <a:pt x="666" y="1352"/>
                    </a:lnTo>
                    <a:lnTo>
                      <a:pt x="666" y="1350"/>
                    </a:lnTo>
                    <a:lnTo>
                      <a:pt x="666" y="1347"/>
                    </a:lnTo>
                    <a:lnTo>
                      <a:pt x="666" y="1341"/>
                    </a:lnTo>
                    <a:lnTo>
                      <a:pt x="677" y="1341"/>
                    </a:lnTo>
                    <a:lnTo>
                      <a:pt x="677" y="1329"/>
                    </a:lnTo>
                    <a:lnTo>
                      <a:pt x="679" y="1329"/>
                    </a:lnTo>
                    <a:lnTo>
                      <a:pt x="683" y="1329"/>
                    </a:lnTo>
                    <a:lnTo>
                      <a:pt x="685" y="1329"/>
                    </a:lnTo>
                    <a:lnTo>
                      <a:pt x="689" y="1329"/>
                    </a:lnTo>
                    <a:lnTo>
                      <a:pt x="691" y="1329"/>
                    </a:lnTo>
                    <a:lnTo>
                      <a:pt x="695" y="1329"/>
                    </a:lnTo>
                    <a:lnTo>
                      <a:pt x="697" y="1329"/>
                    </a:lnTo>
                    <a:lnTo>
                      <a:pt x="700" y="1329"/>
                    </a:lnTo>
                    <a:lnTo>
                      <a:pt x="706" y="1324"/>
                    </a:lnTo>
                    <a:lnTo>
                      <a:pt x="710" y="1320"/>
                    </a:lnTo>
                    <a:lnTo>
                      <a:pt x="714" y="1316"/>
                    </a:lnTo>
                    <a:lnTo>
                      <a:pt x="720" y="1312"/>
                    </a:lnTo>
                    <a:lnTo>
                      <a:pt x="723" y="1310"/>
                    </a:lnTo>
                    <a:lnTo>
                      <a:pt x="729" y="1308"/>
                    </a:lnTo>
                    <a:lnTo>
                      <a:pt x="737" y="1308"/>
                    </a:lnTo>
                    <a:lnTo>
                      <a:pt x="746" y="1306"/>
                    </a:lnTo>
                    <a:lnTo>
                      <a:pt x="752" y="1301"/>
                    </a:lnTo>
                    <a:lnTo>
                      <a:pt x="760" y="1293"/>
                    </a:lnTo>
                    <a:lnTo>
                      <a:pt x="768" y="1285"/>
                    </a:lnTo>
                    <a:lnTo>
                      <a:pt x="775" y="1279"/>
                    </a:lnTo>
                    <a:lnTo>
                      <a:pt x="781" y="1272"/>
                    </a:lnTo>
                    <a:lnTo>
                      <a:pt x="789" y="1264"/>
                    </a:lnTo>
                    <a:lnTo>
                      <a:pt x="796" y="1256"/>
                    </a:lnTo>
                    <a:lnTo>
                      <a:pt x="802" y="1251"/>
                    </a:lnTo>
                    <a:lnTo>
                      <a:pt x="802" y="1239"/>
                    </a:lnTo>
                    <a:lnTo>
                      <a:pt x="808" y="1233"/>
                    </a:lnTo>
                    <a:lnTo>
                      <a:pt x="812" y="1231"/>
                    </a:lnTo>
                    <a:lnTo>
                      <a:pt x="814" y="1230"/>
                    </a:lnTo>
                    <a:lnTo>
                      <a:pt x="814" y="1228"/>
                    </a:lnTo>
                    <a:lnTo>
                      <a:pt x="812" y="1228"/>
                    </a:lnTo>
                    <a:lnTo>
                      <a:pt x="808" y="1228"/>
                    </a:lnTo>
                    <a:lnTo>
                      <a:pt x="802" y="1228"/>
                    </a:lnTo>
                    <a:lnTo>
                      <a:pt x="802" y="1216"/>
                    </a:lnTo>
                    <a:lnTo>
                      <a:pt x="792" y="1216"/>
                    </a:lnTo>
                    <a:lnTo>
                      <a:pt x="787" y="1212"/>
                    </a:lnTo>
                    <a:lnTo>
                      <a:pt x="785" y="1208"/>
                    </a:lnTo>
                    <a:lnTo>
                      <a:pt x="783" y="1207"/>
                    </a:lnTo>
                    <a:lnTo>
                      <a:pt x="781" y="1205"/>
                    </a:lnTo>
                    <a:lnTo>
                      <a:pt x="781" y="1203"/>
                    </a:lnTo>
                    <a:lnTo>
                      <a:pt x="781" y="1201"/>
                    </a:lnTo>
                    <a:lnTo>
                      <a:pt x="781" y="1197"/>
                    </a:lnTo>
                    <a:lnTo>
                      <a:pt x="781" y="1193"/>
                    </a:lnTo>
                    <a:lnTo>
                      <a:pt x="769" y="1193"/>
                    </a:lnTo>
                    <a:lnTo>
                      <a:pt x="769" y="1182"/>
                    </a:lnTo>
                    <a:lnTo>
                      <a:pt x="758" y="1182"/>
                    </a:lnTo>
                    <a:lnTo>
                      <a:pt x="758" y="1174"/>
                    </a:lnTo>
                    <a:lnTo>
                      <a:pt x="758" y="1166"/>
                    </a:lnTo>
                    <a:lnTo>
                      <a:pt x="758" y="1160"/>
                    </a:lnTo>
                    <a:lnTo>
                      <a:pt x="758" y="1153"/>
                    </a:lnTo>
                    <a:lnTo>
                      <a:pt x="758" y="1145"/>
                    </a:lnTo>
                    <a:lnTo>
                      <a:pt x="758" y="1137"/>
                    </a:lnTo>
                    <a:lnTo>
                      <a:pt x="758" y="1132"/>
                    </a:lnTo>
                    <a:lnTo>
                      <a:pt x="758" y="1124"/>
                    </a:lnTo>
                    <a:lnTo>
                      <a:pt x="723" y="1101"/>
                    </a:lnTo>
                    <a:lnTo>
                      <a:pt x="723" y="1090"/>
                    </a:lnTo>
                    <a:lnTo>
                      <a:pt x="712" y="1090"/>
                    </a:lnTo>
                    <a:lnTo>
                      <a:pt x="712" y="1078"/>
                    </a:lnTo>
                    <a:lnTo>
                      <a:pt x="700" y="1078"/>
                    </a:lnTo>
                    <a:lnTo>
                      <a:pt x="677" y="1066"/>
                    </a:lnTo>
                    <a:lnTo>
                      <a:pt x="666" y="1055"/>
                    </a:lnTo>
                    <a:lnTo>
                      <a:pt x="654" y="1055"/>
                    </a:lnTo>
                    <a:lnTo>
                      <a:pt x="654" y="1043"/>
                    </a:lnTo>
                    <a:lnTo>
                      <a:pt x="643" y="1043"/>
                    </a:lnTo>
                    <a:lnTo>
                      <a:pt x="643" y="1032"/>
                    </a:lnTo>
                    <a:lnTo>
                      <a:pt x="631" y="1032"/>
                    </a:lnTo>
                    <a:lnTo>
                      <a:pt x="631" y="1026"/>
                    </a:lnTo>
                    <a:lnTo>
                      <a:pt x="631" y="1024"/>
                    </a:lnTo>
                    <a:lnTo>
                      <a:pt x="631" y="1020"/>
                    </a:lnTo>
                    <a:lnTo>
                      <a:pt x="629" y="1019"/>
                    </a:lnTo>
                    <a:lnTo>
                      <a:pt x="627" y="1017"/>
                    </a:lnTo>
                    <a:lnTo>
                      <a:pt x="624" y="1013"/>
                    </a:lnTo>
                    <a:lnTo>
                      <a:pt x="620" y="1009"/>
                    </a:lnTo>
                    <a:lnTo>
                      <a:pt x="620" y="1020"/>
                    </a:lnTo>
                    <a:lnTo>
                      <a:pt x="616" y="1020"/>
                    </a:lnTo>
                    <a:lnTo>
                      <a:pt x="614" y="1020"/>
                    </a:lnTo>
                    <a:lnTo>
                      <a:pt x="610" y="1020"/>
                    </a:lnTo>
                    <a:lnTo>
                      <a:pt x="608" y="1020"/>
                    </a:lnTo>
                    <a:lnTo>
                      <a:pt x="604" y="1020"/>
                    </a:lnTo>
                    <a:lnTo>
                      <a:pt x="602" y="1020"/>
                    </a:lnTo>
                    <a:lnTo>
                      <a:pt x="599" y="1020"/>
                    </a:lnTo>
                    <a:lnTo>
                      <a:pt x="597" y="1020"/>
                    </a:lnTo>
                    <a:lnTo>
                      <a:pt x="597" y="1015"/>
                    </a:lnTo>
                    <a:lnTo>
                      <a:pt x="597" y="1013"/>
                    </a:lnTo>
                    <a:lnTo>
                      <a:pt x="597" y="1009"/>
                    </a:lnTo>
                    <a:lnTo>
                      <a:pt x="599" y="1007"/>
                    </a:lnTo>
                    <a:lnTo>
                      <a:pt x="601" y="1005"/>
                    </a:lnTo>
                    <a:lnTo>
                      <a:pt x="604" y="1001"/>
                    </a:lnTo>
                    <a:lnTo>
                      <a:pt x="608" y="997"/>
                    </a:lnTo>
                    <a:lnTo>
                      <a:pt x="602" y="997"/>
                    </a:lnTo>
                    <a:lnTo>
                      <a:pt x="601" y="997"/>
                    </a:lnTo>
                    <a:lnTo>
                      <a:pt x="599" y="997"/>
                    </a:lnTo>
                    <a:lnTo>
                      <a:pt x="597" y="997"/>
                    </a:lnTo>
                    <a:lnTo>
                      <a:pt x="597" y="994"/>
                    </a:lnTo>
                    <a:lnTo>
                      <a:pt x="597" y="992"/>
                    </a:lnTo>
                    <a:lnTo>
                      <a:pt x="597" y="986"/>
                    </a:lnTo>
                    <a:lnTo>
                      <a:pt x="597" y="997"/>
                    </a:lnTo>
                    <a:lnTo>
                      <a:pt x="593" y="997"/>
                    </a:lnTo>
                    <a:lnTo>
                      <a:pt x="591" y="997"/>
                    </a:lnTo>
                    <a:lnTo>
                      <a:pt x="587" y="997"/>
                    </a:lnTo>
                    <a:lnTo>
                      <a:pt x="585" y="997"/>
                    </a:lnTo>
                    <a:lnTo>
                      <a:pt x="581" y="997"/>
                    </a:lnTo>
                    <a:lnTo>
                      <a:pt x="579" y="997"/>
                    </a:lnTo>
                    <a:lnTo>
                      <a:pt x="578" y="997"/>
                    </a:lnTo>
                    <a:lnTo>
                      <a:pt x="574" y="997"/>
                    </a:lnTo>
                    <a:lnTo>
                      <a:pt x="574" y="1001"/>
                    </a:lnTo>
                    <a:lnTo>
                      <a:pt x="574" y="1003"/>
                    </a:lnTo>
                    <a:lnTo>
                      <a:pt x="574" y="1007"/>
                    </a:lnTo>
                    <a:lnTo>
                      <a:pt x="574" y="1009"/>
                    </a:lnTo>
                    <a:lnTo>
                      <a:pt x="574" y="1013"/>
                    </a:lnTo>
                    <a:lnTo>
                      <a:pt x="574" y="1015"/>
                    </a:lnTo>
                    <a:lnTo>
                      <a:pt x="574" y="1019"/>
                    </a:lnTo>
                    <a:lnTo>
                      <a:pt x="574" y="1020"/>
                    </a:lnTo>
                    <a:lnTo>
                      <a:pt x="562" y="1020"/>
                    </a:lnTo>
                    <a:lnTo>
                      <a:pt x="568" y="1030"/>
                    </a:lnTo>
                    <a:lnTo>
                      <a:pt x="572" y="1038"/>
                    </a:lnTo>
                    <a:lnTo>
                      <a:pt x="578" y="1045"/>
                    </a:lnTo>
                    <a:lnTo>
                      <a:pt x="583" y="1051"/>
                    </a:lnTo>
                    <a:lnTo>
                      <a:pt x="589" y="1059"/>
                    </a:lnTo>
                    <a:lnTo>
                      <a:pt x="595" y="1065"/>
                    </a:lnTo>
                    <a:lnTo>
                      <a:pt x="601" y="1070"/>
                    </a:lnTo>
                    <a:lnTo>
                      <a:pt x="608" y="1078"/>
                    </a:lnTo>
                    <a:lnTo>
                      <a:pt x="608" y="1101"/>
                    </a:lnTo>
                    <a:lnTo>
                      <a:pt x="620" y="1113"/>
                    </a:lnTo>
                    <a:lnTo>
                      <a:pt x="631" y="1113"/>
                    </a:lnTo>
                    <a:lnTo>
                      <a:pt x="631" y="1124"/>
                    </a:lnTo>
                    <a:lnTo>
                      <a:pt x="635" y="1124"/>
                    </a:lnTo>
                    <a:lnTo>
                      <a:pt x="639" y="1124"/>
                    </a:lnTo>
                    <a:lnTo>
                      <a:pt x="645" y="1124"/>
                    </a:lnTo>
                    <a:lnTo>
                      <a:pt x="650" y="1124"/>
                    </a:lnTo>
                    <a:lnTo>
                      <a:pt x="652" y="1124"/>
                    </a:lnTo>
                    <a:lnTo>
                      <a:pt x="654" y="1124"/>
                    </a:lnTo>
                    <a:lnTo>
                      <a:pt x="650" y="1124"/>
                    </a:lnTo>
                    <a:lnTo>
                      <a:pt x="643" y="1124"/>
                    </a:lnTo>
                    <a:lnTo>
                      <a:pt x="643" y="1136"/>
                    </a:lnTo>
                    <a:lnTo>
                      <a:pt x="666" y="1136"/>
                    </a:lnTo>
                    <a:lnTo>
                      <a:pt x="666" y="1147"/>
                    </a:lnTo>
                    <a:lnTo>
                      <a:pt x="668" y="1147"/>
                    </a:lnTo>
                    <a:lnTo>
                      <a:pt x="672" y="1147"/>
                    </a:lnTo>
                    <a:lnTo>
                      <a:pt x="673" y="1147"/>
                    </a:lnTo>
                    <a:lnTo>
                      <a:pt x="677" y="1147"/>
                    </a:lnTo>
                    <a:lnTo>
                      <a:pt x="679" y="1147"/>
                    </a:lnTo>
                    <a:lnTo>
                      <a:pt x="683" y="1147"/>
                    </a:lnTo>
                    <a:lnTo>
                      <a:pt x="685" y="1147"/>
                    </a:lnTo>
                    <a:lnTo>
                      <a:pt x="689" y="1147"/>
                    </a:lnTo>
                    <a:lnTo>
                      <a:pt x="689" y="1159"/>
                    </a:lnTo>
                    <a:lnTo>
                      <a:pt x="700" y="1159"/>
                    </a:lnTo>
                    <a:lnTo>
                      <a:pt x="712" y="1182"/>
                    </a:lnTo>
                    <a:lnTo>
                      <a:pt x="700" y="1182"/>
                    </a:lnTo>
                    <a:lnTo>
                      <a:pt x="689" y="1182"/>
                    </a:lnTo>
                    <a:lnTo>
                      <a:pt x="689" y="1176"/>
                    </a:lnTo>
                    <a:lnTo>
                      <a:pt x="689" y="1174"/>
                    </a:lnTo>
                    <a:lnTo>
                      <a:pt x="689" y="1170"/>
                    </a:lnTo>
                    <a:lnTo>
                      <a:pt x="687" y="1170"/>
                    </a:lnTo>
                    <a:lnTo>
                      <a:pt x="685" y="1170"/>
                    </a:lnTo>
                    <a:lnTo>
                      <a:pt x="681" y="1170"/>
                    </a:lnTo>
                    <a:lnTo>
                      <a:pt x="677" y="1170"/>
                    </a:lnTo>
                    <a:lnTo>
                      <a:pt x="672" y="1170"/>
                    </a:lnTo>
                    <a:lnTo>
                      <a:pt x="668" y="1170"/>
                    </a:lnTo>
                    <a:lnTo>
                      <a:pt x="666" y="1170"/>
                    </a:lnTo>
                    <a:lnTo>
                      <a:pt x="664" y="1170"/>
                    </a:lnTo>
                    <a:lnTo>
                      <a:pt x="662" y="1172"/>
                    </a:lnTo>
                    <a:lnTo>
                      <a:pt x="660" y="1174"/>
                    </a:lnTo>
                    <a:lnTo>
                      <a:pt x="658" y="1178"/>
                    </a:lnTo>
                    <a:lnTo>
                      <a:pt x="654" y="1182"/>
                    </a:lnTo>
                    <a:lnTo>
                      <a:pt x="658" y="1185"/>
                    </a:lnTo>
                    <a:lnTo>
                      <a:pt x="662" y="1189"/>
                    </a:lnTo>
                    <a:lnTo>
                      <a:pt x="664" y="1193"/>
                    </a:lnTo>
                    <a:lnTo>
                      <a:pt x="666" y="1197"/>
                    </a:lnTo>
                    <a:lnTo>
                      <a:pt x="666" y="1201"/>
                    </a:lnTo>
                    <a:lnTo>
                      <a:pt x="666" y="1205"/>
                    </a:lnTo>
                    <a:lnTo>
                      <a:pt x="666" y="1210"/>
                    </a:lnTo>
                    <a:lnTo>
                      <a:pt x="666" y="1216"/>
                    </a:lnTo>
                    <a:lnTo>
                      <a:pt x="654" y="1216"/>
                    </a:lnTo>
                    <a:lnTo>
                      <a:pt x="654" y="1222"/>
                    </a:lnTo>
                    <a:lnTo>
                      <a:pt x="654" y="1228"/>
                    </a:lnTo>
                    <a:lnTo>
                      <a:pt x="656" y="1231"/>
                    </a:lnTo>
                    <a:lnTo>
                      <a:pt x="656" y="1235"/>
                    </a:lnTo>
                    <a:lnTo>
                      <a:pt x="654" y="1237"/>
                    </a:lnTo>
                    <a:lnTo>
                      <a:pt x="652" y="1237"/>
                    </a:lnTo>
                    <a:lnTo>
                      <a:pt x="649" y="1239"/>
                    </a:lnTo>
                    <a:lnTo>
                      <a:pt x="643" y="1239"/>
                    </a:lnTo>
                    <a:lnTo>
                      <a:pt x="631" y="1251"/>
                    </a:lnTo>
                    <a:lnTo>
                      <a:pt x="631" y="1245"/>
                    </a:lnTo>
                    <a:lnTo>
                      <a:pt x="631" y="1241"/>
                    </a:lnTo>
                    <a:lnTo>
                      <a:pt x="631" y="1239"/>
                    </a:lnTo>
                    <a:lnTo>
                      <a:pt x="633" y="1237"/>
                    </a:lnTo>
                    <a:lnTo>
                      <a:pt x="635" y="1237"/>
                    </a:lnTo>
                    <a:lnTo>
                      <a:pt x="637" y="1239"/>
                    </a:lnTo>
                    <a:lnTo>
                      <a:pt x="643" y="1239"/>
                    </a:lnTo>
                    <a:lnTo>
                      <a:pt x="643" y="1228"/>
                    </a:lnTo>
                    <a:lnTo>
                      <a:pt x="643" y="1216"/>
                    </a:lnTo>
                    <a:lnTo>
                      <a:pt x="643" y="1208"/>
                    </a:lnTo>
                    <a:lnTo>
                      <a:pt x="643" y="1201"/>
                    </a:lnTo>
                    <a:lnTo>
                      <a:pt x="643" y="1195"/>
                    </a:lnTo>
                    <a:lnTo>
                      <a:pt x="641" y="1189"/>
                    </a:lnTo>
                    <a:lnTo>
                      <a:pt x="639" y="1185"/>
                    </a:lnTo>
                    <a:lnTo>
                      <a:pt x="633" y="1184"/>
                    </a:lnTo>
                    <a:lnTo>
                      <a:pt x="627" y="1182"/>
                    </a:lnTo>
                    <a:lnTo>
                      <a:pt x="620" y="1182"/>
                    </a:lnTo>
                    <a:lnTo>
                      <a:pt x="620" y="1178"/>
                    </a:lnTo>
                    <a:lnTo>
                      <a:pt x="620" y="1176"/>
                    </a:lnTo>
                    <a:lnTo>
                      <a:pt x="620" y="1172"/>
                    </a:lnTo>
                    <a:lnTo>
                      <a:pt x="620" y="1170"/>
                    </a:lnTo>
                    <a:lnTo>
                      <a:pt x="620" y="1166"/>
                    </a:lnTo>
                    <a:lnTo>
                      <a:pt x="620" y="1164"/>
                    </a:lnTo>
                    <a:lnTo>
                      <a:pt x="620" y="1160"/>
                    </a:lnTo>
                    <a:lnTo>
                      <a:pt x="620" y="1159"/>
                    </a:lnTo>
                    <a:lnTo>
                      <a:pt x="597" y="1159"/>
                    </a:lnTo>
                    <a:lnTo>
                      <a:pt x="597" y="1153"/>
                    </a:lnTo>
                    <a:lnTo>
                      <a:pt x="595" y="1147"/>
                    </a:lnTo>
                    <a:lnTo>
                      <a:pt x="595" y="1143"/>
                    </a:lnTo>
                    <a:lnTo>
                      <a:pt x="593" y="1139"/>
                    </a:lnTo>
                    <a:lnTo>
                      <a:pt x="589" y="1137"/>
                    </a:lnTo>
                    <a:lnTo>
                      <a:pt x="585" y="1136"/>
                    </a:lnTo>
                    <a:lnTo>
                      <a:pt x="579" y="1136"/>
                    </a:lnTo>
                    <a:lnTo>
                      <a:pt x="574" y="1136"/>
                    </a:lnTo>
                    <a:lnTo>
                      <a:pt x="572" y="1132"/>
                    </a:lnTo>
                    <a:lnTo>
                      <a:pt x="568" y="1130"/>
                    </a:lnTo>
                    <a:lnTo>
                      <a:pt x="566" y="1126"/>
                    </a:lnTo>
                    <a:lnTo>
                      <a:pt x="562" y="1124"/>
                    </a:lnTo>
                    <a:lnTo>
                      <a:pt x="560" y="1120"/>
                    </a:lnTo>
                    <a:lnTo>
                      <a:pt x="556" y="1118"/>
                    </a:lnTo>
                    <a:lnTo>
                      <a:pt x="554" y="1114"/>
                    </a:lnTo>
                    <a:lnTo>
                      <a:pt x="551" y="1113"/>
                    </a:lnTo>
                    <a:lnTo>
                      <a:pt x="539" y="1113"/>
                    </a:lnTo>
                    <a:lnTo>
                      <a:pt x="539" y="1101"/>
                    </a:lnTo>
                    <a:lnTo>
                      <a:pt x="516" y="1078"/>
                    </a:lnTo>
                    <a:lnTo>
                      <a:pt x="505" y="1032"/>
                    </a:lnTo>
                    <a:lnTo>
                      <a:pt x="501" y="1032"/>
                    </a:lnTo>
                    <a:lnTo>
                      <a:pt x="497" y="1032"/>
                    </a:lnTo>
                    <a:lnTo>
                      <a:pt x="491" y="1032"/>
                    </a:lnTo>
                    <a:lnTo>
                      <a:pt x="487" y="1032"/>
                    </a:lnTo>
                    <a:lnTo>
                      <a:pt x="483" y="1032"/>
                    </a:lnTo>
                    <a:lnTo>
                      <a:pt x="480" y="1032"/>
                    </a:lnTo>
                    <a:lnTo>
                      <a:pt x="474" y="1032"/>
                    </a:lnTo>
                    <a:lnTo>
                      <a:pt x="470" y="1032"/>
                    </a:lnTo>
                    <a:lnTo>
                      <a:pt x="459" y="1043"/>
                    </a:lnTo>
                    <a:lnTo>
                      <a:pt x="447" y="1043"/>
                    </a:lnTo>
                    <a:lnTo>
                      <a:pt x="435" y="1055"/>
                    </a:lnTo>
                    <a:lnTo>
                      <a:pt x="432" y="1055"/>
                    </a:lnTo>
                    <a:lnTo>
                      <a:pt x="428" y="1055"/>
                    </a:lnTo>
                    <a:lnTo>
                      <a:pt x="426" y="1055"/>
                    </a:lnTo>
                    <a:lnTo>
                      <a:pt x="424" y="1055"/>
                    </a:lnTo>
                    <a:lnTo>
                      <a:pt x="424" y="1057"/>
                    </a:lnTo>
                    <a:lnTo>
                      <a:pt x="424" y="1059"/>
                    </a:lnTo>
                    <a:lnTo>
                      <a:pt x="424" y="1061"/>
                    </a:lnTo>
                    <a:lnTo>
                      <a:pt x="424" y="1066"/>
                    </a:lnTo>
                    <a:lnTo>
                      <a:pt x="420" y="1066"/>
                    </a:lnTo>
                    <a:lnTo>
                      <a:pt x="416" y="1066"/>
                    </a:lnTo>
                    <a:lnTo>
                      <a:pt x="414" y="1066"/>
                    </a:lnTo>
                    <a:lnTo>
                      <a:pt x="412" y="1066"/>
                    </a:lnTo>
                    <a:lnTo>
                      <a:pt x="412" y="1065"/>
                    </a:lnTo>
                    <a:lnTo>
                      <a:pt x="412" y="1063"/>
                    </a:lnTo>
                    <a:lnTo>
                      <a:pt x="412" y="1061"/>
                    </a:lnTo>
                    <a:lnTo>
                      <a:pt x="412" y="1055"/>
                    </a:lnTo>
                    <a:lnTo>
                      <a:pt x="409" y="1055"/>
                    </a:lnTo>
                    <a:lnTo>
                      <a:pt x="405" y="1055"/>
                    </a:lnTo>
                    <a:lnTo>
                      <a:pt x="403" y="1055"/>
                    </a:lnTo>
                    <a:lnTo>
                      <a:pt x="401" y="1053"/>
                    </a:lnTo>
                    <a:lnTo>
                      <a:pt x="399" y="1053"/>
                    </a:lnTo>
                    <a:lnTo>
                      <a:pt x="397" y="1051"/>
                    </a:lnTo>
                    <a:lnTo>
                      <a:pt x="393" y="1047"/>
                    </a:lnTo>
                    <a:lnTo>
                      <a:pt x="389" y="1043"/>
                    </a:lnTo>
                    <a:lnTo>
                      <a:pt x="388" y="1043"/>
                    </a:lnTo>
                    <a:lnTo>
                      <a:pt x="384" y="1043"/>
                    </a:lnTo>
                    <a:lnTo>
                      <a:pt x="382" y="1043"/>
                    </a:lnTo>
                    <a:lnTo>
                      <a:pt x="378" y="1043"/>
                    </a:lnTo>
                    <a:lnTo>
                      <a:pt x="376" y="1043"/>
                    </a:lnTo>
                    <a:lnTo>
                      <a:pt x="372" y="1043"/>
                    </a:lnTo>
                    <a:lnTo>
                      <a:pt x="370" y="1043"/>
                    </a:lnTo>
                    <a:lnTo>
                      <a:pt x="366" y="1043"/>
                    </a:lnTo>
                    <a:lnTo>
                      <a:pt x="366" y="1032"/>
                    </a:lnTo>
                    <a:lnTo>
                      <a:pt x="363" y="1036"/>
                    </a:lnTo>
                    <a:lnTo>
                      <a:pt x="361" y="1040"/>
                    </a:lnTo>
                    <a:lnTo>
                      <a:pt x="359" y="1042"/>
                    </a:lnTo>
                    <a:lnTo>
                      <a:pt x="357" y="1042"/>
                    </a:lnTo>
                    <a:lnTo>
                      <a:pt x="355" y="1043"/>
                    </a:lnTo>
                    <a:lnTo>
                      <a:pt x="353" y="1043"/>
                    </a:lnTo>
                    <a:lnTo>
                      <a:pt x="349" y="1043"/>
                    </a:lnTo>
                    <a:lnTo>
                      <a:pt x="345" y="1043"/>
                    </a:lnTo>
                    <a:lnTo>
                      <a:pt x="345" y="1047"/>
                    </a:lnTo>
                    <a:lnTo>
                      <a:pt x="345" y="1053"/>
                    </a:lnTo>
                    <a:lnTo>
                      <a:pt x="345" y="1057"/>
                    </a:lnTo>
                    <a:lnTo>
                      <a:pt x="345" y="1061"/>
                    </a:lnTo>
                    <a:lnTo>
                      <a:pt x="345" y="1065"/>
                    </a:lnTo>
                    <a:lnTo>
                      <a:pt x="345" y="1068"/>
                    </a:lnTo>
                    <a:lnTo>
                      <a:pt x="345" y="1074"/>
                    </a:lnTo>
                    <a:lnTo>
                      <a:pt x="345" y="1078"/>
                    </a:lnTo>
                    <a:lnTo>
                      <a:pt x="341" y="1080"/>
                    </a:lnTo>
                    <a:lnTo>
                      <a:pt x="340" y="1084"/>
                    </a:lnTo>
                    <a:lnTo>
                      <a:pt x="336" y="1086"/>
                    </a:lnTo>
                    <a:lnTo>
                      <a:pt x="334" y="1090"/>
                    </a:lnTo>
                    <a:lnTo>
                      <a:pt x="330" y="1091"/>
                    </a:lnTo>
                    <a:lnTo>
                      <a:pt x="328" y="1095"/>
                    </a:lnTo>
                    <a:lnTo>
                      <a:pt x="324" y="1097"/>
                    </a:lnTo>
                    <a:lnTo>
                      <a:pt x="322" y="1101"/>
                    </a:lnTo>
                    <a:lnTo>
                      <a:pt x="311" y="1101"/>
                    </a:lnTo>
                    <a:lnTo>
                      <a:pt x="303" y="1101"/>
                    </a:lnTo>
                    <a:lnTo>
                      <a:pt x="295" y="1101"/>
                    </a:lnTo>
                    <a:lnTo>
                      <a:pt x="290" y="1103"/>
                    </a:lnTo>
                    <a:lnTo>
                      <a:pt x="284" y="1107"/>
                    </a:lnTo>
                    <a:lnTo>
                      <a:pt x="278" y="1111"/>
                    </a:lnTo>
                    <a:lnTo>
                      <a:pt x="272" y="1116"/>
                    </a:lnTo>
                    <a:lnTo>
                      <a:pt x="265" y="1124"/>
                    </a:lnTo>
                    <a:lnTo>
                      <a:pt x="253" y="1124"/>
                    </a:lnTo>
                    <a:lnTo>
                      <a:pt x="253" y="1136"/>
                    </a:lnTo>
                    <a:lnTo>
                      <a:pt x="247" y="1141"/>
                    </a:lnTo>
                    <a:lnTo>
                      <a:pt x="244" y="1143"/>
                    </a:lnTo>
                    <a:lnTo>
                      <a:pt x="242" y="1147"/>
                    </a:lnTo>
                    <a:lnTo>
                      <a:pt x="242" y="1151"/>
                    </a:lnTo>
                    <a:lnTo>
                      <a:pt x="240" y="1153"/>
                    </a:lnTo>
                    <a:lnTo>
                      <a:pt x="242" y="1157"/>
                    </a:lnTo>
                    <a:lnTo>
                      <a:pt x="242" y="1162"/>
                    </a:lnTo>
                    <a:lnTo>
                      <a:pt x="242" y="1170"/>
                    </a:lnTo>
                    <a:lnTo>
                      <a:pt x="253" y="1170"/>
                    </a:lnTo>
                    <a:lnTo>
                      <a:pt x="247" y="1174"/>
                    </a:lnTo>
                    <a:lnTo>
                      <a:pt x="244" y="1178"/>
                    </a:lnTo>
                    <a:lnTo>
                      <a:pt x="240" y="1182"/>
                    </a:lnTo>
                    <a:lnTo>
                      <a:pt x="236" y="1185"/>
                    </a:lnTo>
                    <a:lnTo>
                      <a:pt x="234" y="1189"/>
                    </a:lnTo>
                    <a:lnTo>
                      <a:pt x="232" y="1193"/>
                    </a:lnTo>
                    <a:lnTo>
                      <a:pt x="230" y="1199"/>
                    </a:lnTo>
                    <a:lnTo>
                      <a:pt x="230" y="1205"/>
                    </a:lnTo>
                    <a:lnTo>
                      <a:pt x="219" y="1205"/>
                    </a:lnTo>
                    <a:lnTo>
                      <a:pt x="213" y="1208"/>
                    </a:lnTo>
                    <a:lnTo>
                      <a:pt x="209" y="1212"/>
                    </a:lnTo>
                    <a:lnTo>
                      <a:pt x="205" y="1214"/>
                    </a:lnTo>
                    <a:lnTo>
                      <a:pt x="203" y="1214"/>
                    </a:lnTo>
                    <a:lnTo>
                      <a:pt x="199" y="1216"/>
                    </a:lnTo>
                    <a:lnTo>
                      <a:pt x="196" y="1216"/>
                    </a:lnTo>
                    <a:lnTo>
                      <a:pt x="190" y="1216"/>
                    </a:lnTo>
                    <a:lnTo>
                      <a:pt x="184" y="1216"/>
                    </a:lnTo>
                    <a:lnTo>
                      <a:pt x="184" y="1228"/>
                    </a:lnTo>
                    <a:lnTo>
                      <a:pt x="176" y="1228"/>
                    </a:lnTo>
                    <a:lnTo>
                      <a:pt x="171" y="1228"/>
                    </a:lnTo>
                    <a:lnTo>
                      <a:pt x="165" y="1228"/>
                    </a:lnTo>
                    <a:lnTo>
                      <a:pt x="159" y="1228"/>
                    </a:lnTo>
                    <a:lnTo>
                      <a:pt x="153" y="1226"/>
                    </a:lnTo>
                    <a:lnTo>
                      <a:pt x="150" y="1224"/>
                    </a:lnTo>
                    <a:lnTo>
                      <a:pt x="144" y="1220"/>
                    </a:lnTo>
                    <a:lnTo>
                      <a:pt x="138" y="1216"/>
                    </a:lnTo>
                    <a:lnTo>
                      <a:pt x="132" y="1220"/>
                    </a:lnTo>
                    <a:lnTo>
                      <a:pt x="125" y="1224"/>
                    </a:lnTo>
                    <a:lnTo>
                      <a:pt x="119" y="1226"/>
                    </a:lnTo>
                    <a:lnTo>
                      <a:pt x="111" y="1228"/>
                    </a:lnTo>
                    <a:lnTo>
                      <a:pt x="103" y="1228"/>
                    </a:lnTo>
                    <a:lnTo>
                      <a:pt x="96" y="1228"/>
                    </a:lnTo>
                    <a:lnTo>
                      <a:pt x="88" y="1228"/>
                    </a:lnTo>
                    <a:lnTo>
                      <a:pt x="80" y="1228"/>
                    </a:lnTo>
                    <a:lnTo>
                      <a:pt x="69" y="1216"/>
                    </a:lnTo>
                    <a:lnTo>
                      <a:pt x="69" y="1205"/>
                    </a:lnTo>
                    <a:lnTo>
                      <a:pt x="61" y="1197"/>
                    </a:lnTo>
                    <a:lnTo>
                      <a:pt x="55" y="1189"/>
                    </a:lnTo>
                    <a:lnTo>
                      <a:pt x="52" y="1185"/>
                    </a:lnTo>
                    <a:lnTo>
                      <a:pt x="48" y="1184"/>
                    </a:lnTo>
                    <a:lnTo>
                      <a:pt x="44" y="1182"/>
                    </a:lnTo>
                    <a:lnTo>
                      <a:pt x="40" y="1182"/>
                    </a:lnTo>
                    <a:lnTo>
                      <a:pt x="32" y="1182"/>
                    </a:lnTo>
                    <a:lnTo>
                      <a:pt x="23" y="1182"/>
                    </a:lnTo>
                    <a:lnTo>
                      <a:pt x="0" y="1182"/>
                    </a:lnTo>
                    <a:lnTo>
                      <a:pt x="11" y="1182"/>
                    </a:lnTo>
                    <a:lnTo>
                      <a:pt x="11" y="1170"/>
                    </a:lnTo>
                    <a:lnTo>
                      <a:pt x="17" y="1164"/>
                    </a:lnTo>
                    <a:lnTo>
                      <a:pt x="21" y="1159"/>
                    </a:lnTo>
                    <a:lnTo>
                      <a:pt x="23" y="1153"/>
                    </a:lnTo>
                    <a:lnTo>
                      <a:pt x="23" y="1149"/>
                    </a:lnTo>
                    <a:lnTo>
                      <a:pt x="25" y="1143"/>
                    </a:lnTo>
                    <a:lnTo>
                      <a:pt x="23" y="1137"/>
                    </a:lnTo>
                    <a:lnTo>
                      <a:pt x="23" y="1132"/>
                    </a:lnTo>
                    <a:lnTo>
                      <a:pt x="23" y="1124"/>
                    </a:lnTo>
                    <a:lnTo>
                      <a:pt x="23" y="1136"/>
                    </a:lnTo>
                    <a:lnTo>
                      <a:pt x="17" y="1136"/>
                    </a:lnTo>
                    <a:lnTo>
                      <a:pt x="13" y="1136"/>
                    </a:lnTo>
                    <a:lnTo>
                      <a:pt x="11" y="1134"/>
                    </a:lnTo>
                    <a:lnTo>
                      <a:pt x="9" y="1132"/>
                    </a:lnTo>
                    <a:lnTo>
                      <a:pt x="9" y="1130"/>
                    </a:lnTo>
                    <a:lnTo>
                      <a:pt x="11" y="1126"/>
                    </a:lnTo>
                    <a:lnTo>
                      <a:pt x="11" y="1120"/>
                    </a:lnTo>
                    <a:lnTo>
                      <a:pt x="11" y="1113"/>
                    </a:lnTo>
                    <a:lnTo>
                      <a:pt x="11" y="1101"/>
                    </a:lnTo>
                    <a:lnTo>
                      <a:pt x="19" y="1093"/>
                    </a:lnTo>
                    <a:lnTo>
                      <a:pt x="27" y="1088"/>
                    </a:lnTo>
                    <a:lnTo>
                      <a:pt x="32" y="1082"/>
                    </a:lnTo>
                    <a:lnTo>
                      <a:pt x="36" y="1076"/>
                    </a:lnTo>
                    <a:lnTo>
                      <a:pt x="40" y="1070"/>
                    </a:lnTo>
                    <a:lnTo>
                      <a:pt x="44" y="1063"/>
                    </a:lnTo>
                    <a:lnTo>
                      <a:pt x="46" y="1055"/>
                    </a:lnTo>
                    <a:lnTo>
                      <a:pt x="46" y="1043"/>
                    </a:lnTo>
                    <a:lnTo>
                      <a:pt x="52" y="1034"/>
                    </a:lnTo>
                    <a:lnTo>
                      <a:pt x="54" y="1024"/>
                    </a:lnTo>
                    <a:lnTo>
                      <a:pt x="55" y="1017"/>
                    </a:lnTo>
                    <a:lnTo>
                      <a:pt x="57" y="1009"/>
                    </a:lnTo>
                    <a:lnTo>
                      <a:pt x="57" y="1003"/>
                    </a:lnTo>
                    <a:lnTo>
                      <a:pt x="57" y="994"/>
                    </a:lnTo>
                    <a:lnTo>
                      <a:pt x="57" y="986"/>
                    </a:lnTo>
                    <a:lnTo>
                      <a:pt x="57" y="974"/>
                    </a:lnTo>
                    <a:lnTo>
                      <a:pt x="103" y="974"/>
                    </a:lnTo>
                    <a:lnTo>
                      <a:pt x="115" y="986"/>
                    </a:lnTo>
                    <a:lnTo>
                      <a:pt x="138" y="986"/>
                    </a:lnTo>
                    <a:lnTo>
                      <a:pt x="150" y="997"/>
                    </a:lnTo>
                    <a:lnTo>
                      <a:pt x="155" y="997"/>
                    </a:lnTo>
                    <a:lnTo>
                      <a:pt x="161" y="999"/>
                    </a:lnTo>
                    <a:lnTo>
                      <a:pt x="167" y="1001"/>
                    </a:lnTo>
                    <a:lnTo>
                      <a:pt x="173" y="1003"/>
                    </a:lnTo>
                    <a:lnTo>
                      <a:pt x="178" y="1005"/>
                    </a:lnTo>
                    <a:lnTo>
                      <a:pt x="182" y="1007"/>
                    </a:lnTo>
                    <a:lnTo>
                      <a:pt x="188" y="1009"/>
                    </a:lnTo>
                    <a:lnTo>
                      <a:pt x="196" y="1009"/>
                    </a:lnTo>
                    <a:lnTo>
                      <a:pt x="207" y="1020"/>
                    </a:lnTo>
                    <a:lnTo>
                      <a:pt x="230" y="1020"/>
                    </a:lnTo>
                    <a:lnTo>
                      <a:pt x="240" y="1011"/>
                    </a:lnTo>
                    <a:lnTo>
                      <a:pt x="247" y="999"/>
                    </a:lnTo>
                    <a:lnTo>
                      <a:pt x="253" y="990"/>
                    </a:lnTo>
                    <a:lnTo>
                      <a:pt x="257" y="978"/>
                    </a:lnTo>
                    <a:lnTo>
                      <a:pt x="261" y="967"/>
                    </a:lnTo>
                    <a:lnTo>
                      <a:pt x="263" y="955"/>
                    </a:lnTo>
                    <a:lnTo>
                      <a:pt x="265" y="942"/>
                    </a:lnTo>
                    <a:lnTo>
                      <a:pt x="265" y="928"/>
                    </a:lnTo>
                    <a:lnTo>
                      <a:pt x="259" y="923"/>
                    </a:lnTo>
                    <a:lnTo>
                      <a:pt x="255" y="919"/>
                    </a:lnTo>
                    <a:lnTo>
                      <a:pt x="253" y="913"/>
                    </a:lnTo>
                    <a:lnTo>
                      <a:pt x="253" y="907"/>
                    </a:lnTo>
                    <a:lnTo>
                      <a:pt x="251" y="901"/>
                    </a:lnTo>
                    <a:lnTo>
                      <a:pt x="253" y="896"/>
                    </a:lnTo>
                    <a:lnTo>
                      <a:pt x="253" y="890"/>
                    </a:lnTo>
                    <a:lnTo>
                      <a:pt x="253" y="882"/>
                    </a:lnTo>
                    <a:lnTo>
                      <a:pt x="247" y="882"/>
                    </a:lnTo>
                    <a:lnTo>
                      <a:pt x="242" y="880"/>
                    </a:lnTo>
                    <a:lnTo>
                      <a:pt x="238" y="878"/>
                    </a:lnTo>
                    <a:lnTo>
                      <a:pt x="234" y="877"/>
                    </a:lnTo>
                    <a:lnTo>
                      <a:pt x="230" y="873"/>
                    </a:lnTo>
                    <a:lnTo>
                      <a:pt x="226" y="869"/>
                    </a:lnTo>
                    <a:lnTo>
                      <a:pt x="222" y="865"/>
                    </a:lnTo>
                    <a:lnTo>
                      <a:pt x="219" y="859"/>
                    </a:lnTo>
                    <a:lnTo>
                      <a:pt x="207" y="848"/>
                    </a:lnTo>
                    <a:lnTo>
                      <a:pt x="196" y="848"/>
                    </a:lnTo>
                    <a:lnTo>
                      <a:pt x="207" y="848"/>
                    </a:lnTo>
                    <a:lnTo>
                      <a:pt x="207" y="842"/>
                    </a:lnTo>
                    <a:lnTo>
                      <a:pt x="207" y="838"/>
                    </a:lnTo>
                    <a:lnTo>
                      <a:pt x="209" y="836"/>
                    </a:lnTo>
                    <a:lnTo>
                      <a:pt x="213" y="836"/>
                    </a:lnTo>
                    <a:lnTo>
                      <a:pt x="217" y="836"/>
                    </a:lnTo>
                    <a:lnTo>
                      <a:pt x="222" y="836"/>
                    </a:lnTo>
                    <a:lnTo>
                      <a:pt x="230" y="836"/>
                    </a:lnTo>
                    <a:lnTo>
                      <a:pt x="253" y="848"/>
                    </a:lnTo>
                    <a:lnTo>
                      <a:pt x="257" y="848"/>
                    </a:lnTo>
                    <a:lnTo>
                      <a:pt x="261" y="848"/>
                    </a:lnTo>
                    <a:lnTo>
                      <a:pt x="265" y="848"/>
                    </a:lnTo>
                    <a:lnTo>
                      <a:pt x="270" y="848"/>
                    </a:lnTo>
                    <a:lnTo>
                      <a:pt x="274" y="848"/>
                    </a:lnTo>
                    <a:lnTo>
                      <a:pt x="278" y="848"/>
                    </a:lnTo>
                    <a:lnTo>
                      <a:pt x="282" y="848"/>
                    </a:lnTo>
                    <a:lnTo>
                      <a:pt x="288" y="848"/>
                    </a:lnTo>
                    <a:lnTo>
                      <a:pt x="276" y="848"/>
                    </a:lnTo>
                    <a:lnTo>
                      <a:pt x="276" y="815"/>
                    </a:lnTo>
                    <a:lnTo>
                      <a:pt x="288" y="827"/>
                    </a:lnTo>
                    <a:lnTo>
                      <a:pt x="292" y="831"/>
                    </a:lnTo>
                    <a:lnTo>
                      <a:pt x="295" y="834"/>
                    </a:lnTo>
                    <a:lnTo>
                      <a:pt x="299" y="836"/>
                    </a:lnTo>
                    <a:lnTo>
                      <a:pt x="303" y="836"/>
                    </a:lnTo>
                    <a:lnTo>
                      <a:pt x="307" y="838"/>
                    </a:lnTo>
                    <a:lnTo>
                      <a:pt x="311" y="838"/>
                    </a:lnTo>
                    <a:lnTo>
                      <a:pt x="315" y="838"/>
                    </a:lnTo>
                    <a:lnTo>
                      <a:pt x="322" y="836"/>
                    </a:lnTo>
                    <a:lnTo>
                      <a:pt x="334" y="827"/>
                    </a:lnTo>
                    <a:lnTo>
                      <a:pt x="338" y="827"/>
                    </a:lnTo>
                    <a:lnTo>
                      <a:pt x="341" y="827"/>
                    </a:lnTo>
                    <a:lnTo>
                      <a:pt x="343" y="827"/>
                    </a:lnTo>
                    <a:lnTo>
                      <a:pt x="343" y="825"/>
                    </a:lnTo>
                    <a:lnTo>
                      <a:pt x="345" y="825"/>
                    </a:lnTo>
                    <a:lnTo>
                      <a:pt x="345" y="823"/>
                    </a:lnTo>
                    <a:lnTo>
                      <a:pt x="345" y="819"/>
                    </a:lnTo>
                    <a:lnTo>
                      <a:pt x="345" y="815"/>
                    </a:lnTo>
                    <a:lnTo>
                      <a:pt x="355" y="781"/>
                    </a:lnTo>
                    <a:lnTo>
                      <a:pt x="366" y="781"/>
                    </a:lnTo>
                    <a:lnTo>
                      <a:pt x="366" y="769"/>
                    </a:lnTo>
                    <a:lnTo>
                      <a:pt x="378" y="735"/>
                    </a:lnTo>
                    <a:lnTo>
                      <a:pt x="374" y="729"/>
                    </a:lnTo>
                    <a:lnTo>
                      <a:pt x="370" y="725"/>
                    </a:lnTo>
                    <a:lnTo>
                      <a:pt x="366" y="723"/>
                    </a:lnTo>
                    <a:lnTo>
                      <a:pt x="363" y="723"/>
                    </a:lnTo>
                    <a:lnTo>
                      <a:pt x="361" y="721"/>
                    </a:lnTo>
                    <a:lnTo>
                      <a:pt x="357" y="723"/>
                    </a:lnTo>
                    <a:lnTo>
                      <a:pt x="351" y="723"/>
                    </a:lnTo>
                    <a:lnTo>
                      <a:pt x="345" y="723"/>
                    </a:lnTo>
                    <a:lnTo>
                      <a:pt x="345" y="712"/>
                    </a:lnTo>
                    <a:lnTo>
                      <a:pt x="351" y="712"/>
                    </a:lnTo>
                    <a:lnTo>
                      <a:pt x="355" y="712"/>
                    </a:lnTo>
                    <a:lnTo>
                      <a:pt x="357" y="710"/>
                    </a:lnTo>
                    <a:lnTo>
                      <a:pt x="357" y="708"/>
                    </a:lnTo>
                    <a:lnTo>
                      <a:pt x="357" y="706"/>
                    </a:lnTo>
                    <a:lnTo>
                      <a:pt x="357" y="702"/>
                    </a:lnTo>
                    <a:lnTo>
                      <a:pt x="357" y="696"/>
                    </a:lnTo>
                    <a:lnTo>
                      <a:pt x="355" y="689"/>
                    </a:lnTo>
                    <a:lnTo>
                      <a:pt x="345" y="677"/>
                    </a:lnTo>
                    <a:lnTo>
                      <a:pt x="345" y="666"/>
                    </a:lnTo>
                    <a:lnTo>
                      <a:pt x="334" y="654"/>
                    </a:lnTo>
                    <a:lnTo>
                      <a:pt x="334" y="608"/>
                    </a:lnTo>
                    <a:lnTo>
                      <a:pt x="322" y="596"/>
                    </a:lnTo>
                    <a:lnTo>
                      <a:pt x="322" y="585"/>
                    </a:lnTo>
                    <a:lnTo>
                      <a:pt x="334" y="573"/>
                    </a:lnTo>
                    <a:lnTo>
                      <a:pt x="345" y="573"/>
                    </a:lnTo>
                    <a:lnTo>
                      <a:pt x="345" y="562"/>
                    </a:lnTo>
                    <a:lnTo>
                      <a:pt x="355" y="550"/>
                    </a:lnTo>
                    <a:lnTo>
                      <a:pt x="345" y="550"/>
                    </a:lnTo>
                    <a:lnTo>
                      <a:pt x="340" y="547"/>
                    </a:lnTo>
                    <a:lnTo>
                      <a:pt x="336" y="543"/>
                    </a:lnTo>
                    <a:lnTo>
                      <a:pt x="332" y="541"/>
                    </a:lnTo>
                    <a:lnTo>
                      <a:pt x="328" y="539"/>
                    </a:lnTo>
                    <a:lnTo>
                      <a:pt x="324" y="539"/>
                    </a:lnTo>
                    <a:lnTo>
                      <a:pt x="320" y="539"/>
                    </a:lnTo>
                    <a:lnTo>
                      <a:pt x="316" y="539"/>
                    </a:lnTo>
                    <a:lnTo>
                      <a:pt x="311" y="539"/>
                    </a:lnTo>
                    <a:lnTo>
                      <a:pt x="322" y="527"/>
                    </a:lnTo>
                    <a:lnTo>
                      <a:pt x="345" y="527"/>
                    </a:lnTo>
                    <a:lnTo>
                      <a:pt x="345" y="516"/>
                    </a:lnTo>
                    <a:lnTo>
                      <a:pt x="334" y="504"/>
                    </a:lnTo>
                    <a:lnTo>
                      <a:pt x="311" y="504"/>
                    </a:lnTo>
                    <a:close/>
                  </a:path>
                </a:pathLst>
              </a:custGeom>
              <a:solidFill>
                <a:srgbClr val="C0C0C0"/>
              </a:solidFill>
              <a:ln w="9525">
                <a:noFill/>
                <a:round/>
                <a:headEnd/>
                <a:tailEnd/>
              </a:ln>
            </p:spPr>
            <p:txBody>
              <a:bodyPr/>
              <a:lstStyle/>
              <a:p>
                <a:pPr algn="l"/>
                <a:endParaRPr lang="en-US" sz="2000"/>
              </a:p>
            </p:txBody>
          </p:sp>
          <p:sp>
            <p:nvSpPr>
              <p:cNvPr id="899081" name="Freeform 9"/>
              <p:cNvSpPr>
                <a:spLocks/>
              </p:cNvSpPr>
              <p:nvPr/>
            </p:nvSpPr>
            <p:spPr bwMode="auto">
              <a:xfrm>
                <a:off x="371" y="1466"/>
                <a:ext cx="127" cy="116"/>
              </a:xfrm>
              <a:custGeom>
                <a:avLst/>
                <a:gdLst>
                  <a:gd name="T0" fmla="*/ 112 w 127"/>
                  <a:gd name="T1" fmla="*/ 12 h 116"/>
                  <a:gd name="T2" fmla="*/ 123 w 127"/>
                  <a:gd name="T3" fmla="*/ 18 h 116"/>
                  <a:gd name="T4" fmla="*/ 127 w 127"/>
                  <a:gd name="T5" fmla="*/ 27 h 116"/>
                  <a:gd name="T6" fmla="*/ 127 w 127"/>
                  <a:gd name="T7" fmla="*/ 39 h 116"/>
                  <a:gd name="T8" fmla="*/ 121 w 127"/>
                  <a:gd name="T9" fmla="*/ 46 h 116"/>
                  <a:gd name="T10" fmla="*/ 116 w 127"/>
                  <a:gd name="T11" fmla="*/ 46 h 116"/>
                  <a:gd name="T12" fmla="*/ 112 w 127"/>
                  <a:gd name="T13" fmla="*/ 48 h 116"/>
                  <a:gd name="T14" fmla="*/ 108 w 127"/>
                  <a:gd name="T15" fmla="*/ 54 h 116"/>
                  <a:gd name="T16" fmla="*/ 104 w 127"/>
                  <a:gd name="T17" fmla="*/ 68 h 116"/>
                  <a:gd name="T18" fmla="*/ 102 w 127"/>
                  <a:gd name="T19" fmla="*/ 83 h 116"/>
                  <a:gd name="T20" fmla="*/ 96 w 127"/>
                  <a:gd name="T21" fmla="*/ 94 h 116"/>
                  <a:gd name="T22" fmla="*/ 87 w 127"/>
                  <a:gd name="T23" fmla="*/ 108 h 116"/>
                  <a:gd name="T24" fmla="*/ 81 w 127"/>
                  <a:gd name="T25" fmla="*/ 104 h 116"/>
                  <a:gd name="T26" fmla="*/ 35 w 127"/>
                  <a:gd name="T27" fmla="*/ 116 h 116"/>
                  <a:gd name="T28" fmla="*/ 12 w 127"/>
                  <a:gd name="T29" fmla="*/ 110 h 116"/>
                  <a:gd name="T30" fmla="*/ 12 w 127"/>
                  <a:gd name="T31" fmla="*/ 104 h 116"/>
                  <a:gd name="T32" fmla="*/ 10 w 127"/>
                  <a:gd name="T33" fmla="*/ 104 h 116"/>
                  <a:gd name="T34" fmla="*/ 6 w 127"/>
                  <a:gd name="T35" fmla="*/ 104 h 116"/>
                  <a:gd name="T36" fmla="*/ 0 w 127"/>
                  <a:gd name="T37" fmla="*/ 81 h 116"/>
                  <a:gd name="T38" fmla="*/ 8 w 127"/>
                  <a:gd name="T39" fmla="*/ 81 h 116"/>
                  <a:gd name="T40" fmla="*/ 18 w 127"/>
                  <a:gd name="T41" fmla="*/ 81 h 116"/>
                  <a:gd name="T42" fmla="*/ 25 w 127"/>
                  <a:gd name="T43" fmla="*/ 81 h 116"/>
                  <a:gd name="T44" fmla="*/ 35 w 127"/>
                  <a:gd name="T45" fmla="*/ 81 h 116"/>
                  <a:gd name="T46" fmla="*/ 43 w 127"/>
                  <a:gd name="T47" fmla="*/ 73 h 116"/>
                  <a:gd name="T48" fmla="*/ 47 w 127"/>
                  <a:gd name="T49" fmla="*/ 70 h 116"/>
                  <a:gd name="T50" fmla="*/ 45 w 127"/>
                  <a:gd name="T51" fmla="*/ 70 h 116"/>
                  <a:gd name="T52" fmla="*/ 35 w 127"/>
                  <a:gd name="T53" fmla="*/ 70 h 116"/>
                  <a:gd name="T54" fmla="*/ 24 w 127"/>
                  <a:gd name="T55" fmla="*/ 35 h 116"/>
                  <a:gd name="T56" fmla="*/ 35 w 127"/>
                  <a:gd name="T57" fmla="*/ 23 h 116"/>
                  <a:gd name="T58" fmla="*/ 47 w 127"/>
                  <a:gd name="T59" fmla="*/ 23 h 116"/>
                  <a:gd name="T60" fmla="*/ 54 w 127"/>
                  <a:gd name="T61" fmla="*/ 23 h 116"/>
                  <a:gd name="T62" fmla="*/ 60 w 127"/>
                  <a:gd name="T63" fmla="*/ 27 h 116"/>
                  <a:gd name="T64" fmla="*/ 70 w 127"/>
                  <a:gd name="T65" fmla="*/ 35 h 116"/>
                  <a:gd name="T66" fmla="*/ 70 w 127"/>
                  <a:gd name="T67" fmla="*/ 16 h 116"/>
                  <a:gd name="T68" fmla="*/ 75 w 127"/>
                  <a:gd name="T69" fmla="*/ 4 h 116"/>
                  <a:gd name="T70" fmla="*/ 83 w 127"/>
                  <a:gd name="T71" fmla="*/ 0 h 116"/>
                  <a:gd name="T72" fmla="*/ 96 w 127"/>
                  <a:gd name="T73" fmla="*/ 0 h 116"/>
                  <a:gd name="T74" fmla="*/ 104 w 127"/>
                  <a:gd name="T75" fmla="*/ 12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6"/>
                  <a:gd name="T116" fmla="*/ 127 w 127"/>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6">
                    <a:moveTo>
                      <a:pt x="104" y="12"/>
                    </a:moveTo>
                    <a:lnTo>
                      <a:pt x="112" y="12"/>
                    </a:lnTo>
                    <a:lnTo>
                      <a:pt x="118" y="14"/>
                    </a:lnTo>
                    <a:lnTo>
                      <a:pt x="123" y="18"/>
                    </a:lnTo>
                    <a:lnTo>
                      <a:pt x="125" y="22"/>
                    </a:lnTo>
                    <a:lnTo>
                      <a:pt x="127" y="27"/>
                    </a:lnTo>
                    <a:lnTo>
                      <a:pt x="127" y="33"/>
                    </a:lnTo>
                    <a:lnTo>
                      <a:pt x="127" y="39"/>
                    </a:lnTo>
                    <a:lnTo>
                      <a:pt x="127" y="46"/>
                    </a:lnTo>
                    <a:lnTo>
                      <a:pt x="121" y="46"/>
                    </a:lnTo>
                    <a:lnTo>
                      <a:pt x="118" y="46"/>
                    </a:lnTo>
                    <a:lnTo>
                      <a:pt x="116" y="46"/>
                    </a:lnTo>
                    <a:lnTo>
                      <a:pt x="114" y="46"/>
                    </a:lnTo>
                    <a:lnTo>
                      <a:pt x="112" y="48"/>
                    </a:lnTo>
                    <a:lnTo>
                      <a:pt x="110" y="50"/>
                    </a:lnTo>
                    <a:lnTo>
                      <a:pt x="108" y="54"/>
                    </a:lnTo>
                    <a:lnTo>
                      <a:pt x="104" y="58"/>
                    </a:lnTo>
                    <a:lnTo>
                      <a:pt x="104" y="68"/>
                    </a:lnTo>
                    <a:lnTo>
                      <a:pt x="102" y="75"/>
                    </a:lnTo>
                    <a:lnTo>
                      <a:pt x="102" y="83"/>
                    </a:lnTo>
                    <a:lnTo>
                      <a:pt x="100" y="89"/>
                    </a:lnTo>
                    <a:lnTo>
                      <a:pt x="96" y="94"/>
                    </a:lnTo>
                    <a:lnTo>
                      <a:pt x="93" y="102"/>
                    </a:lnTo>
                    <a:lnTo>
                      <a:pt x="87" y="108"/>
                    </a:lnTo>
                    <a:lnTo>
                      <a:pt x="81" y="116"/>
                    </a:lnTo>
                    <a:lnTo>
                      <a:pt x="81" y="104"/>
                    </a:lnTo>
                    <a:lnTo>
                      <a:pt x="70" y="104"/>
                    </a:lnTo>
                    <a:lnTo>
                      <a:pt x="35" y="116"/>
                    </a:lnTo>
                    <a:lnTo>
                      <a:pt x="12" y="116"/>
                    </a:lnTo>
                    <a:lnTo>
                      <a:pt x="12" y="110"/>
                    </a:lnTo>
                    <a:lnTo>
                      <a:pt x="12" y="108"/>
                    </a:lnTo>
                    <a:lnTo>
                      <a:pt x="12" y="104"/>
                    </a:lnTo>
                    <a:lnTo>
                      <a:pt x="10" y="104"/>
                    </a:lnTo>
                    <a:lnTo>
                      <a:pt x="8" y="104"/>
                    </a:lnTo>
                    <a:lnTo>
                      <a:pt x="6" y="104"/>
                    </a:lnTo>
                    <a:lnTo>
                      <a:pt x="0" y="104"/>
                    </a:lnTo>
                    <a:lnTo>
                      <a:pt x="0" y="81"/>
                    </a:lnTo>
                    <a:lnTo>
                      <a:pt x="4" y="81"/>
                    </a:lnTo>
                    <a:lnTo>
                      <a:pt x="8" y="81"/>
                    </a:lnTo>
                    <a:lnTo>
                      <a:pt x="14" y="81"/>
                    </a:lnTo>
                    <a:lnTo>
                      <a:pt x="18" y="81"/>
                    </a:lnTo>
                    <a:lnTo>
                      <a:pt x="22" y="81"/>
                    </a:lnTo>
                    <a:lnTo>
                      <a:pt x="25" y="81"/>
                    </a:lnTo>
                    <a:lnTo>
                      <a:pt x="31" y="81"/>
                    </a:lnTo>
                    <a:lnTo>
                      <a:pt x="35" y="81"/>
                    </a:lnTo>
                    <a:lnTo>
                      <a:pt x="39" y="77"/>
                    </a:lnTo>
                    <a:lnTo>
                      <a:pt x="43" y="73"/>
                    </a:lnTo>
                    <a:lnTo>
                      <a:pt x="45" y="71"/>
                    </a:lnTo>
                    <a:lnTo>
                      <a:pt x="47" y="70"/>
                    </a:lnTo>
                    <a:lnTo>
                      <a:pt x="45" y="70"/>
                    </a:lnTo>
                    <a:lnTo>
                      <a:pt x="41" y="70"/>
                    </a:lnTo>
                    <a:lnTo>
                      <a:pt x="35" y="70"/>
                    </a:lnTo>
                    <a:lnTo>
                      <a:pt x="35" y="58"/>
                    </a:lnTo>
                    <a:lnTo>
                      <a:pt x="24" y="35"/>
                    </a:lnTo>
                    <a:lnTo>
                      <a:pt x="35" y="35"/>
                    </a:lnTo>
                    <a:lnTo>
                      <a:pt x="35" y="23"/>
                    </a:lnTo>
                    <a:lnTo>
                      <a:pt x="43" y="23"/>
                    </a:lnTo>
                    <a:lnTo>
                      <a:pt x="47" y="23"/>
                    </a:lnTo>
                    <a:lnTo>
                      <a:pt x="52" y="23"/>
                    </a:lnTo>
                    <a:lnTo>
                      <a:pt x="54" y="23"/>
                    </a:lnTo>
                    <a:lnTo>
                      <a:pt x="58" y="23"/>
                    </a:lnTo>
                    <a:lnTo>
                      <a:pt x="60" y="27"/>
                    </a:lnTo>
                    <a:lnTo>
                      <a:pt x="64" y="29"/>
                    </a:lnTo>
                    <a:lnTo>
                      <a:pt x="70" y="35"/>
                    </a:lnTo>
                    <a:lnTo>
                      <a:pt x="70" y="23"/>
                    </a:lnTo>
                    <a:lnTo>
                      <a:pt x="70" y="16"/>
                    </a:lnTo>
                    <a:lnTo>
                      <a:pt x="71" y="8"/>
                    </a:lnTo>
                    <a:lnTo>
                      <a:pt x="75" y="4"/>
                    </a:lnTo>
                    <a:lnTo>
                      <a:pt x="79" y="2"/>
                    </a:lnTo>
                    <a:lnTo>
                      <a:pt x="83" y="0"/>
                    </a:lnTo>
                    <a:lnTo>
                      <a:pt x="89" y="0"/>
                    </a:lnTo>
                    <a:lnTo>
                      <a:pt x="96" y="0"/>
                    </a:lnTo>
                    <a:lnTo>
                      <a:pt x="104" y="0"/>
                    </a:lnTo>
                    <a:lnTo>
                      <a:pt x="104" y="12"/>
                    </a:lnTo>
                    <a:close/>
                  </a:path>
                </a:pathLst>
              </a:custGeom>
              <a:solidFill>
                <a:srgbClr val="C0C0C0"/>
              </a:solidFill>
              <a:ln w="9525">
                <a:noFill/>
                <a:round/>
                <a:headEnd/>
                <a:tailEnd/>
              </a:ln>
            </p:spPr>
            <p:txBody>
              <a:bodyPr/>
              <a:lstStyle/>
              <a:p>
                <a:pPr algn="l"/>
                <a:endParaRPr lang="en-US" sz="2000"/>
              </a:p>
            </p:txBody>
          </p:sp>
          <p:sp>
            <p:nvSpPr>
              <p:cNvPr id="899082" name="Freeform 10"/>
              <p:cNvSpPr>
                <a:spLocks/>
              </p:cNvSpPr>
              <p:nvPr/>
            </p:nvSpPr>
            <p:spPr bwMode="auto">
              <a:xfrm>
                <a:off x="761" y="1466"/>
                <a:ext cx="81" cy="104"/>
              </a:xfrm>
              <a:custGeom>
                <a:avLst/>
                <a:gdLst>
                  <a:gd name="T0" fmla="*/ 0 w 81"/>
                  <a:gd name="T1" fmla="*/ 104 h 104"/>
                  <a:gd name="T2" fmla="*/ 0 w 81"/>
                  <a:gd name="T3" fmla="*/ 94 h 104"/>
                  <a:gd name="T4" fmla="*/ 0 w 81"/>
                  <a:gd name="T5" fmla="*/ 87 h 104"/>
                  <a:gd name="T6" fmla="*/ 0 w 81"/>
                  <a:gd name="T7" fmla="*/ 77 h 104"/>
                  <a:gd name="T8" fmla="*/ 0 w 81"/>
                  <a:gd name="T9" fmla="*/ 70 h 104"/>
                  <a:gd name="T10" fmla="*/ 0 w 81"/>
                  <a:gd name="T11" fmla="*/ 60 h 104"/>
                  <a:gd name="T12" fmla="*/ 0 w 81"/>
                  <a:gd name="T13" fmla="*/ 52 h 104"/>
                  <a:gd name="T14" fmla="*/ 0 w 81"/>
                  <a:gd name="T15" fmla="*/ 43 h 104"/>
                  <a:gd name="T16" fmla="*/ 0 w 81"/>
                  <a:gd name="T17" fmla="*/ 35 h 104"/>
                  <a:gd name="T18" fmla="*/ 4 w 81"/>
                  <a:gd name="T19" fmla="*/ 31 h 104"/>
                  <a:gd name="T20" fmla="*/ 8 w 81"/>
                  <a:gd name="T21" fmla="*/ 25 h 104"/>
                  <a:gd name="T22" fmla="*/ 12 w 81"/>
                  <a:gd name="T23" fmla="*/ 22 h 104"/>
                  <a:gd name="T24" fmla="*/ 15 w 81"/>
                  <a:gd name="T25" fmla="*/ 18 h 104"/>
                  <a:gd name="T26" fmla="*/ 19 w 81"/>
                  <a:gd name="T27" fmla="*/ 16 h 104"/>
                  <a:gd name="T28" fmla="*/ 23 w 81"/>
                  <a:gd name="T29" fmla="*/ 14 h 104"/>
                  <a:gd name="T30" fmla="*/ 29 w 81"/>
                  <a:gd name="T31" fmla="*/ 12 h 104"/>
                  <a:gd name="T32" fmla="*/ 35 w 81"/>
                  <a:gd name="T33" fmla="*/ 12 h 104"/>
                  <a:gd name="T34" fmla="*/ 58 w 81"/>
                  <a:gd name="T35" fmla="*/ 0 h 104"/>
                  <a:gd name="T36" fmla="*/ 58 w 81"/>
                  <a:gd name="T37" fmla="*/ 12 h 104"/>
                  <a:gd name="T38" fmla="*/ 46 w 81"/>
                  <a:gd name="T39" fmla="*/ 23 h 104"/>
                  <a:gd name="T40" fmla="*/ 46 w 81"/>
                  <a:gd name="T41" fmla="*/ 35 h 104"/>
                  <a:gd name="T42" fmla="*/ 46 w 81"/>
                  <a:gd name="T43" fmla="*/ 58 h 104"/>
                  <a:gd name="T44" fmla="*/ 46 w 81"/>
                  <a:gd name="T45" fmla="*/ 70 h 104"/>
                  <a:gd name="T46" fmla="*/ 50 w 81"/>
                  <a:gd name="T47" fmla="*/ 70 h 104"/>
                  <a:gd name="T48" fmla="*/ 52 w 81"/>
                  <a:gd name="T49" fmla="*/ 70 h 104"/>
                  <a:gd name="T50" fmla="*/ 56 w 81"/>
                  <a:gd name="T51" fmla="*/ 70 h 104"/>
                  <a:gd name="T52" fmla="*/ 58 w 81"/>
                  <a:gd name="T53" fmla="*/ 70 h 104"/>
                  <a:gd name="T54" fmla="*/ 62 w 81"/>
                  <a:gd name="T55" fmla="*/ 70 h 104"/>
                  <a:gd name="T56" fmla="*/ 63 w 81"/>
                  <a:gd name="T57" fmla="*/ 70 h 104"/>
                  <a:gd name="T58" fmla="*/ 65 w 81"/>
                  <a:gd name="T59" fmla="*/ 70 h 104"/>
                  <a:gd name="T60" fmla="*/ 69 w 81"/>
                  <a:gd name="T61" fmla="*/ 70 h 104"/>
                  <a:gd name="T62" fmla="*/ 69 w 81"/>
                  <a:gd name="T63" fmla="*/ 81 h 104"/>
                  <a:gd name="T64" fmla="*/ 81 w 81"/>
                  <a:gd name="T65" fmla="*/ 81 h 104"/>
                  <a:gd name="T66" fmla="*/ 81 w 81"/>
                  <a:gd name="T67" fmla="*/ 104 h 104"/>
                  <a:gd name="T68" fmla="*/ 0 w 81"/>
                  <a:gd name="T69" fmla="*/ 104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04"/>
                  <a:gd name="T107" fmla="*/ 81 w 81"/>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04">
                    <a:moveTo>
                      <a:pt x="0" y="104"/>
                    </a:moveTo>
                    <a:lnTo>
                      <a:pt x="0" y="94"/>
                    </a:lnTo>
                    <a:lnTo>
                      <a:pt x="0" y="87"/>
                    </a:lnTo>
                    <a:lnTo>
                      <a:pt x="0" y="77"/>
                    </a:lnTo>
                    <a:lnTo>
                      <a:pt x="0" y="70"/>
                    </a:lnTo>
                    <a:lnTo>
                      <a:pt x="0" y="60"/>
                    </a:lnTo>
                    <a:lnTo>
                      <a:pt x="0" y="52"/>
                    </a:lnTo>
                    <a:lnTo>
                      <a:pt x="0" y="43"/>
                    </a:lnTo>
                    <a:lnTo>
                      <a:pt x="0" y="35"/>
                    </a:lnTo>
                    <a:lnTo>
                      <a:pt x="4" y="31"/>
                    </a:lnTo>
                    <a:lnTo>
                      <a:pt x="8" y="25"/>
                    </a:lnTo>
                    <a:lnTo>
                      <a:pt x="12" y="22"/>
                    </a:lnTo>
                    <a:lnTo>
                      <a:pt x="15" y="18"/>
                    </a:lnTo>
                    <a:lnTo>
                      <a:pt x="19" y="16"/>
                    </a:lnTo>
                    <a:lnTo>
                      <a:pt x="23" y="14"/>
                    </a:lnTo>
                    <a:lnTo>
                      <a:pt x="29" y="12"/>
                    </a:lnTo>
                    <a:lnTo>
                      <a:pt x="35" y="12"/>
                    </a:lnTo>
                    <a:lnTo>
                      <a:pt x="58" y="0"/>
                    </a:lnTo>
                    <a:lnTo>
                      <a:pt x="58" y="12"/>
                    </a:lnTo>
                    <a:lnTo>
                      <a:pt x="46" y="23"/>
                    </a:lnTo>
                    <a:lnTo>
                      <a:pt x="46" y="35"/>
                    </a:lnTo>
                    <a:lnTo>
                      <a:pt x="46" y="58"/>
                    </a:lnTo>
                    <a:lnTo>
                      <a:pt x="46" y="70"/>
                    </a:lnTo>
                    <a:lnTo>
                      <a:pt x="50" y="70"/>
                    </a:lnTo>
                    <a:lnTo>
                      <a:pt x="52" y="70"/>
                    </a:lnTo>
                    <a:lnTo>
                      <a:pt x="56" y="70"/>
                    </a:lnTo>
                    <a:lnTo>
                      <a:pt x="58" y="70"/>
                    </a:lnTo>
                    <a:lnTo>
                      <a:pt x="62" y="70"/>
                    </a:lnTo>
                    <a:lnTo>
                      <a:pt x="63" y="70"/>
                    </a:lnTo>
                    <a:lnTo>
                      <a:pt x="65" y="70"/>
                    </a:lnTo>
                    <a:lnTo>
                      <a:pt x="69" y="70"/>
                    </a:lnTo>
                    <a:lnTo>
                      <a:pt x="69" y="81"/>
                    </a:lnTo>
                    <a:lnTo>
                      <a:pt x="81" y="81"/>
                    </a:lnTo>
                    <a:lnTo>
                      <a:pt x="81" y="104"/>
                    </a:lnTo>
                    <a:lnTo>
                      <a:pt x="0" y="104"/>
                    </a:lnTo>
                    <a:close/>
                  </a:path>
                </a:pathLst>
              </a:custGeom>
              <a:solidFill>
                <a:srgbClr val="C0C0C0"/>
              </a:solidFill>
              <a:ln w="9525">
                <a:noFill/>
                <a:round/>
                <a:headEnd/>
                <a:tailEnd/>
              </a:ln>
            </p:spPr>
            <p:txBody>
              <a:bodyPr/>
              <a:lstStyle/>
              <a:p>
                <a:pPr algn="l"/>
                <a:endParaRPr lang="en-US" sz="2000"/>
              </a:p>
            </p:txBody>
          </p:sp>
          <p:sp>
            <p:nvSpPr>
              <p:cNvPr id="899083" name="Freeform 11"/>
              <p:cNvSpPr>
                <a:spLocks noEditPoints="1"/>
              </p:cNvSpPr>
              <p:nvPr/>
            </p:nvSpPr>
            <p:spPr bwMode="auto">
              <a:xfrm>
                <a:off x="155" y="1971"/>
                <a:ext cx="1042" cy="1272"/>
              </a:xfrm>
              <a:custGeom>
                <a:avLst/>
                <a:gdLst>
                  <a:gd name="T0" fmla="*/ 641 w 1042"/>
                  <a:gd name="T1" fmla="*/ 161 h 1272"/>
                  <a:gd name="T2" fmla="*/ 675 w 1042"/>
                  <a:gd name="T3" fmla="*/ 184 h 1272"/>
                  <a:gd name="T4" fmla="*/ 694 w 1042"/>
                  <a:gd name="T5" fmla="*/ 190 h 1272"/>
                  <a:gd name="T6" fmla="*/ 710 w 1042"/>
                  <a:gd name="T7" fmla="*/ 192 h 1272"/>
                  <a:gd name="T8" fmla="*/ 560 w 1042"/>
                  <a:gd name="T9" fmla="*/ 19 h 1272"/>
                  <a:gd name="T10" fmla="*/ 566 w 1042"/>
                  <a:gd name="T11" fmla="*/ 46 h 1272"/>
                  <a:gd name="T12" fmla="*/ 572 w 1042"/>
                  <a:gd name="T13" fmla="*/ 35 h 1272"/>
                  <a:gd name="T14" fmla="*/ 572 w 1042"/>
                  <a:gd name="T15" fmla="*/ 2 h 1272"/>
                  <a:gd name="T16" fmla="*/ 583 w 1042"/>
                  <a:gd name="T17" fmla="*/ 69 h 1272"/>
                  <a:gd name="T18" fmla="*/ 570 w 1042"/>
                  <a:gd name="T19" fmla="*/ 104 h 1272"/>
                  <a:gd name="T20" fmla="*/ 721 w 1042"/>
                  <a:gd name="T21" fmla="*/ 263 h 1272"/>
                  <a:gd name="T22" fmla="*/ 731 w 1042"/>
                  <a:gd name="T23" fmla="*/ 307 h 1272"/>
                  <a:gd name="T24" fmla="*/ 802 w 1042"/>
                  <a:gd name="T25" fmla="*/ 395 h 1272"/>
                  <a:gd name="T26" fmla="*/ 813 w 1042"/>
                  <a:gd name="T27" fmla="*/ 424 h 1272"/>
                  <a:gd name="T28" fmla="*/ 875 w 1042"/>
                  <a:gd name="T29" fmla="*/ 497 h 1272"/>
                  <a:gd name="T30" fmla="*/ 1007 w 1042"/>
                  <a:gd name="T31" fmla="*/ 528 h 1272"/>
                  <a:gd name="T32" fmla="*/ 1034 w 1042"/>
                  <a:gd name="T33" fmla="*/ 516 h 1272"/>
                  <a:gd name="T34" fmla="*/ 915 w 1042"/>
                  <a:gd name="T35" fmla="*/ 714 h 1272"/>
                  <a:gd name="T36" fmla="*/ 859 w 1042"/>
                  <a:gd name="T37" fmla="*/ 779 h 1272"/>
                  <a:gd name="T38" fmla="*/ 848 w 1042"/>
                  <a:gd name="T39" fmla="*/ 848 h 1272"/>
                  <a:gd name="T40" fmla="*/ 859 w 1042"/>
                  <a:gd name="T41" fmla="*/ 963 h 1272"/>
                  <a:gd name="T42" fmla="*/ 767 w 1042"/>
                  <a:gd name="T43" fmla="*/ 1049 h 1272"/>
                  <a:gd name="T44" fmla="*/ 779 w 1042"/>
                  <a:gd name="T45" fmla="*/ 1078 h 1272"/>
                  <a:gd name="T46" fmla="*/ 763 w 1042"/>
                  <a:gd name="T47" fmla="*/ 1115 h 1272"/>
                  <a:gd name="T48" fmla="*/ 733 w 1042"/>
                  <a:gd name="T49" fmla="*/ 1140 h 1272"/>
                  <a:gd name="T50" fmla="*/ 698 w 1042"/>
                  <a:gd name="T51" fmla="*/ 1191 h 1272"/>
                  <a:gd name="T52" fmla="*/ 529 w 1042"/>
                  <a:gd name="T53" fmla="*/ 1272 h 1272"/>
                  <a:gd name="T54" fmla="*/ 504 w 1042"/>
                  <a:gd name="T55" fmla="*/ 1251 h 1272"/>
                  <a:gd name="T56" fmla="*/ 502 w 1042"/>
                  <a:gd name="T57" fmla="*/ 1220 h 1272"/>
                  <a:gd name="T58" fmla="*/ 479 w 1042"/>
                  <a:gd name="T59" fmla="*/ 1168 h 1272"/>
                  <a:gd name="T60" fmla="*/ 431 w 1042"/>
                  <a:gd name="T61" fmla="*/ 1034 h 1272"/>
                  <a:gd name="T62" fmla="*/ 418 w 1042"/>
                  <a:gd name="T63" fmla="*/ 927 h 1272"/>
                  <a:gd name="T64" fmla="*/ 435 w 1042"/>
                  <a:gd name="T65" fmla="*/ 837 h 1272"/>
                  <a:gd name="T66" fmla="*/ 389 w 1042"/>
                  <a:gd name="T67" fmla="*/ 664 h 1272"/>
                  <a:gd name="T68" fmla="*/ 312 w 1042"/>
                  <a:gd name="T69" fmla="*/ 614 h 1272"/>
                  <a:gd name="T70" fmla="*/ 263 w 1042"/>
                  <a:gd name="T71" fmla="*/ 608 h 1272"/>
                  <a:gd name="T72" fmla="*/ 234 w 1042"/>
                  <a:gd name="T73" fmla="*/ 620 h 1272"/>
                  <a:gd name="T74" fmla="*/ 159 w 1042"/>
                  <a:gd name="T75" fmla="*/ 620 h 1272"/>
                  <a:gd name="T76" fmla="*/ 124 w 1042"/>
                  <a:gd name="T77" fmla="*/ 629 h 1272"/>
                  <a:gd name="T78" fmla="*/ 90 w 1042"/>
                  <a:gd name="T79" fmla="*/ 602 h 1272"/>
                  <a:gd name="T80" fmla="*/ 78 w 1042"/>
                  <a:gd name="T81" fmla="*/ 597 h 1272"/>
                  <a:gd name="T82" fmla="*/ 11 w 1042"/>
                  <a:gd name="T83" fmla="*/ 485 h 1272"/>
                  <a:gd name="T84" fmla="*/ 21 w 1042"/>
                  <a:gd name="T85" fmla="*/ 365 h 1272"/>
                  <a:gd name="T86" fmla="*/ 55 w 1042"/>
                  <a:gd name="T87" fmla="*/ 297 h 1272"/>
                  <a:gd name="T88" fmla="*/ 145 w 1042"/>
                  <a:gd name="T89" fmla="*/ 228 h 1272"/>
                  <a:gd name="T90" fmla="*/ 159 w 1042"/>
                  <a:gd name="T91" fmla="*/ 194 h 1272"/>
                  <a:gd name="T92" fmla="*/ 192 w 1042"/>
                  <a:gd name="T93" fmla="*/ 173 h 1272"/>
                  <a:gd name="T94" fmla="*/ 241 w 1042"/>
                  <a:gd name="T95" fmla="*/ 148 h 1272"/>
                  <a:gd name="T96" fmla="*/ 297 w 1042"/>
                  <a:gd name="T97" fmla="*/ 161 h 1272"/>
                  <a:gd name="T98" fmla="*/ 408 w 1042"/>
                  <a:gd name="T99" fmla="*/ 150 h 1272"/>
                  <a:gd name="T100" fmla="*/ 445 w 1042"/>
                  <a:gd name="T101" fmla="*/ 161 h 1272"/>
                  <a:gd name="T102" fmla="*/ 445 w 1042"/>
                  <a:gd name="T103" fmla="*/ 180 h 1272"/>
                  <a:gd name="T104" fmla="*/ 445 w 1042"/>
                  <a:gd name="T105" fmla="*/ 217 h 1272"/>
                  <a:gd name="T106" fmla="*/ 491 w 1042"/>
                  <a:gd name="T107" fmla="*/ 228 h 1272"/>
                  <a:gd name="T108" fmla="*/ 525 w 1042"/>
                  <a:gd name="T109" fmla="*/ 251 h 1272"/>
                  <a:gd name="T110" fmla="*/ 552 w 1042"/>
                  <a:gd name="T111" fmla="*/ 261 h 1272"/>
                  <a:gd name="T112" fmla="*/ 698 w 1042"/>
                  <a:gd name="T113" fmla="*/ 251 h 1272"/>
                  <a:gd name="T114" fmla="*/ 721 w 1042"/>
                  <a:gd name="T115" fmla="*/ 251 h 1272"/>
                  <a:gd name="T116" fmla="*/ 733 w 1042"/>
                  <a:gd name="T117" fmla="*/ 286 h 1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2"/>
                  <a:gd name="T178" fmla="*/ 0 h 1272"/>
                  <a:gd name="T179" fmla="*/ 1042 w 1042"/>
                  <a:gd name="T180" fmla="*/ 1272 h 1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2" h="1272">
                    <a:moveTo>
                      <a:pt x="710" y="150"/>
                    </a:moveTo>
                    <a:lnTo>
                      <a:pt x="687" y="150"/>
                    </a:lnTo>
                    <a:lnTo>
                      <a:pt x="664" y="150"/>
                    </a:lnTo>
                    <a:lnTo>
                      <a:pt x="652" y="161"/>
                    </a:lnTo>
                    <a:lnTo>
                      <a:pt x="646" y="161"/>
                    </a:lnTo>
                    <a:lnTo>
                      <a:pt x="643" y="161"/>
                    </a:lnTo>
                    <a:lnTo>
                      <a:pt x="641" y="161"/>
                    </a:lnTo>
                    <a:lnTo>
                      <a:pt x="643" y="163"/>
                    </a:lnTo>
                    <a:lnTo>
                      <a:pt x="644" y="165"/>
                    </a:lnTo>
                    <a:lnTo>
                      <a:pt x="648" y="167"/>
                    </a:lnTo>
                    <a:lnTo>
                      <a:pt x="652" y="173"/>
                    </a:lnTo>
                    <a:lnTo>
                      <a:pt x="675" y="173"/>
                    </a:lnTo>
                    <a:lnTo>
                      <a:pt x="675" y="184"/>
                    </a:lnTo>
                    <a:lnTo>
                      <a:pt x="681" y="184"/>
                    </a:lnTo>
                    <a:lnTo>
                      <a:pt x="683" y="184"/>
                    </a:lnTo>
                    <a:lnTo>
                      <a:pt x="687" y="184"/>
                    </a:lnTo>
                    <a:lnTo>
                      <a:pt x="689" y="184"/>
                    </a:lnTo>
                    <a:lnTo>
                      <a:pt x="691" y="186"/>
                    </a:lnTo>
                    <a:lnTo>
                      <a:pt x="692" y="188"/>
                    </a:lnTo>
                    <a:lnTo>
                      <a:pt x="694" y="190"/>
                    </a:lnTo>
                    <a:lnTo>
                      <a:pt x="698" y="194"/>
                    </a:lnTo>
                    <a:lnTo>
                      <a:pt x="702" y="196"/>
                    </a:lnTo>
                    <a:lnTo>
                      <a:pt x="706" y="196"/>
                    </a:lnTo>
                    <a:lnTo>
                      <a:pt x="708" y="196"/>
                    </a:lnTo>
                    <a:lnTo>
                      <a:pt x="710" y="194"/>
                    </a:lnTo>
                    <a:lnTo>
                      <a:pt x="710" y="192"/>
                    </a:lnTo>
                    <a:lnTo>
                      <a:pt x="710" y="188"/>
                    </a:lnTo>
                    <a:lnTo>
                      <a:pt x="710" y="184"/>
                    </a:lnTo>
                    <a:lnTo>
                      <a:pt x="710" y="150"/>
                    </a:lnTo>
                    <a:close/>
                    <a:moveTo>
                      <a:pt x="572" y="12"/>
                    </a:moveTo>
                    <a:lnTo>
                      <a:pt x="560" y="12"/>
                    </a:lnTo>
                    <a:lnTo>
                      <a:pt x="560" y="15"/>
                    </a:lnTo>
                    <a:lnTo>
                      <a:pt x="560" y="19"/>
                    </a:lnTo>
                    <a:lnTo>
                      <a:pt x="560" y="25"/>
                    </a:lnTo>
                    <a:lnTo>
                      <a:pt x="560" y="29"/>
                    </a:lnTo>
                    <a:lnTo>
                      <a:pt x="560" y="33"/>
                    </a:lnTo>
                    <a:lnTo>
                      <a:pt x="560" y="36"/>
                    </a:lnTo>
                    <a:lnTo>
                      <a:pt x="560" y="42"/>
                    </a:lnTo>
                    <a:lnTo>
                      <a:pt x="560" y="46"/>
                    </a:lnTo>
                    <a:lnTo>
                      <a:pt x="566" y="46"/>
                    </a:lnTo>
                    <a:lnTo>
                      <a:pt x="568" y="46"/>
                    </a:lnTo>
                    <a:lnTo>
                      <a:pt x="572" y="46"/>
                    </a:lnTo>
                    <a:lnTo>
                      <a:pt x="572" y="44"/>
                    </a:lnTo>
                    <a:lnTo>
                      <a:pt x="572" y="42"/>
                    </a:lnTo>
                    <a:lnTo>
                      <a:pt x="572" y="38"/>
                    </a:lnTo>
                    <a:lnTo>
                      <a:pt x="572" y="35"/>
                    </a:lnTo>
                    <a:lnTo>
                      <a:pt x="572" y="23"/>
                    </a:lnTo>
                    <a:lnTo>
                      <a:pt x="583" y="23"/>
                    </a:lnTo>
                    <a:lnTo>
                      <a:pt x="583" y="12"/>
                    </a:lnTo>
                    <a:lnTo>
                      <a:pt x="577" y="10"/>
                    </a:lnTo>
                    <a:lnTo>
                      <a:pt x="573" y="8"/>
                    </a:lnTo>
                    <a:lnTo>
                      <a:pt x="572" y="6"/>
                    </a:lnTo>
                    <a:lnTo>
                      <a:pt x="572" y="2"/>
                    </a:lnTo>
                    <a:lnTo>
                      <a:pt x="572" y="0"/>
                    </a:lnTo>
                    <a:lnTo>
                      <a:pt x="572" y="2"/>
                    </a:lnTo>
                    <a:lnTo>
                      <a:pt x="572" y="4"/>
                    </a:lnTo>
                    <a:lnTo>
                      <a:pt x="572" y="12"/>
                    </a:lnTo>
                    <a:close/>
                    <a:moveTo>
                      <a:pt x="560" y="58"/>
                    </a:moveTo>
                    <a:lnTo>
                      <a:pt x="572" y="58"/>
                    </a:lnTo>
                    <a:lnTo>
                      <a:pt x="583" y="69"/>
                    </a:lnTo>
                    <a:lnTo>
                      <a:pt x="572" y="92"/>
                    </a:lnTo>
                    <a:lnTo>
                      <a:pt x="572" y="96"/>
                    </a:lnTo>
                    <a:lnTo>
                      <a:pt x="572" y="100"/>
                    </a:lnTo>
                    <a:lnTo>
                      <a:pt x="572" y="102"/>
                    </a:lnTo>
                    <a:lnTo>
                      <a:pt x="572" y="104"/>
                    </a:lnTo>
                    <a:lnTo>
                      <a:pt x="570" y="104"/>
                    </a:lnTo>
                    <a:lnTo>
                      <a:pt x="566" y="104"/>
                    </a:lnTo>
                    <a:lnTo>
                      <a:pt x="560" y="104"/>
                    </a:lnTo>
                    <a:lnTo>
                      <a:pt x="560" y="58"/>
                    </a:lnTo>
                    <a:close/>
                    <a:moveTo>
                      <a:pt x="733" y="286"/>
                    </a:moveTo>
                    <a:lnTo>
                      <a:pt x="733" y="274"/>
                    </a:lnTo>
                    <a:lnTo>
                      <a:pt x="721" y="274"/>
                    </a:lnTo>
                    <a:lnTo>
                      <a:pt x="721" y="263"/>
                    </a:lnTo>
                    <a:lnTo>
                      <a:pt x="710" y="263"/>
                    </a:lnTo>
                    <a:lnTo>
                      <a:pt x="710" y="286"/>
                    </a:lnTo>
                    <a:lnTo>
                      <a:pt x="714" y="292"/>
                    </a:lnTo>
                    <a:lnTo>
                      <a:pt x="717" y="295"/>
                    </a:lnTo>
                    <a:lnTo>
                      <a:pt x="723" y="299"/>
                    </a:lnTo>
                    <a:lnTo>
                      <a:pt x="727" y="303"/>
                    </a:lnTo>
                    <a:lnTo>
                      <a:pt x="731" y="307"/>
                    </a:lnTo>
                    <a:lnTo>
                      <a:pt x="735" y="313"/>
                    </a:lnTo>
                    <a:lnTo>
                      <a:pt x="740" y="317"/>
                    </a:lnTo>
                    <a:lnTo>
                      <a:pt x="744" y="320"/>
                    </a:lnTo>
                    <a:lnTo>
                      <a:pt x="779" y="366"/>
                    </a:lnTo>
                    <a:lnTo>
                      <a:pt x="790" y="389"/>
                    </a:lnTo>
                    <a:lnTo>
                      <a:pt x="802" y="389"/>
                    </a:lnTo>
                    <a:lnTo>
                      <a:pt x="802" y="395"/>
                    </a:lnTo>
                    <a:lnTo>
                      <a:pt x="804" y="401"/>
                    </a:lnTo>
                    <a:lnTo>
                      <a:pt x="806" y="403"/>
                    </a:lnTo>
                    <a:lnTo>
                      <a:pt x="808" y="407"/>
                    </a:lnTo>
                    <a:lnTo>
                      <a:pt x="810" y="411"/>
                    </a:lnTo>
                    <a:lnTo>
                      <a:pt x="811" y="413"/>
                    </a:lnTo>
                    <a:lnTo>
                      <a:pt x="811" y="418"/>
                    </a:lnTo>
                    <a:lnTo>
                      <a:pt x="813" y="424"/>
                    </a:lnTo>
                    <a:lnTo>
                      <a:pt x="825" y="436"/>
                    </a:lnTo>
                    <a:lnTo>
                      <a:pt x="825" y="447"/>
                    </a:lnTo>
                    <a:lnTo>
                      <a:pt x="834" y="457"/>
                    </a:lnTo>
                    <a:lnTo>
                      <a:pt x="844" y="466"/>
                    </a:lnTo>
                    <a:lnTo>
                      <a:pt x="854" y="478"/>
                    </a:lnTo>
                    <a:lnTo>
                      <a:pt x="865" y="487"/>
                    </a:lnTo>
                    <a:lnTo>
                      <a:pt x="875" y="497"/>
                    </a:lnTo>
                    <a:lnTo>
                      <a:pt x="884" y="507"/>
                    </a:lnTo>
                    <a:lnTo>
                      <a:pt x="894" y="518"/>
                    </a:lnTo>
                    <a:lnTo>
                      <a:pt x="904" y="528"/>
                    </a:lnTo>
                    <a:lnTo>
                      <a:pt x="904" y="539"/>
                    </a:lnTo>
                    <a:lnTo>
                      <a:pt x="996" y="539"/>
                    </a:lnTo>
                    <a:lnTo>
                      <a:pt x="996" y="528"/>
                    </a:lnTo>
                    <a:lnTo>
                      <a:pt x="1007" y="528"/>
                    </a:lnTo>
                    <a:lnTo>
                      <a:pt x="1007" y="516"/>
                    </a:lnTo>
                    <a:lnTo>
                      <a:pt x="1011" y="516"/>
                    </a:lnTo>
                    <a:lnTo>
                      <a:pt x="1017" y="516"/>
                    </a:lnTo>
                    <a:lnTo>
                      <a:pt x="1021" y="516"/>
                    </a:lnTo>
                    <a:lnTo>
                      <a:pt x="1025" y="516"/>
                    </a:lnTo>
                    <a:lnTo>
                      <a:pt x="1028" y="516"/>
                    </a:lnTo>
                    <a:lnTo>
                      <a:pt x="1034" y="516"/>
                    </a:lnTo>
                    <a:lnTo>
                      <a:pt x="1038" y="516"/>
                    </a:lnTo>
                    <a:lnTo>
                      <a:pt x="1042" y="516"/>
                    </a:lnTo>
                    <a:lnTo>
                      <a:pt x="1019" y="574"/>
                    </a:lnTo>
                    <a:lnTo>
                      <a:pt x="984" y="631"/>
                    </a:lnTo>
                    <a:lnTo>
                      <a:pt x="938" y="698"/>
                    </a:lnTo>
                    <a:lnTo>
                      <a:pt x="927" y="706"/>
                    </a:lnTo>
                    <a:lnTo>
                      <a:pt x="915" y="714"/>
                    </a:lnTo>
                    <a:lnTo>
                      <a:pt x="906" y="721"/>
                    </a:lnTo>
                    <a:lnTo>
                      <a:pt x="896" y="729"/>
                    </a:lnTo>
                    <a:lnTo>
                      <a:pt x="886" y="739"/>
                    </a:lnTo>
                    <a:lnTo>
                      <a:pt x="877" y="748"/>
                    </a:lnTo>
                    <a:lnTo>
                      <a:pt x="869" y="758"/>
                    </a:lnTo>
                    <a:lnTo>
                      <a:pt x="859" y="767"/>
                    </a:lnTo>
                    <a:lnTo>
                      <a:pt x="859" y="779"/>
                    </a:lnTo>
                    <a:lnTo>
                      <a:pt x="848" y="779"/>
                    </a:lnTo>
                    <a:lnTo>
                      <a:pt x="848" y="790"/>
                    </a:lnTo>
                    <a:lnTo>
                      <a:pt x="848" y="802"/>
                    </a:lnTo>
                    <a:lnTo>
                      <a:pt x="848" y="813"/>
                    </a:lnTo>
                    <a:lnTo>
                      <a:pt x="848" y="825"/>
                    </a:lnTo>
                    <a:lnTo>
                      <a:pt x="848" y="837"/>
                    </a:lnTo>
                    <a:lnTo>
                      <a:pt x="848" y="848"/>
                    </a:lnTo>
                    <a:lnTo>
                      <a:pt x="848" y="860"/>
                    </a:lnTo>
                    <a:lnTo>
                      <a:pt x="848" y="871"/>
                    </a:lnTo>
                    <a:lnTo>
                      <a:pt x="859" y="871"/>
                    </a:lnTo>
                    <a:lnTo>
                      <a:pt x="859" y="894"/>
                    </a:lnTo>
                    <a:lnTo>
                      <a:pt x="871" y="906"/>
                    </a:lnTo>
                    <a:lnTo>
                      <a:pt x="871" y="952"/>
                    </a:lnTo>
                    <a:lnTo>
                      <a:pt x="859" y="963"/>
                    </a:lnTo>
                    <a:lnTo>
                      <a:pt x="859" y="986"/>
                    </a:lnTo>
                    <a:lnTo>
                      <a:pt x="848" y="998"/>
                    </a:lnTo>
                    <a:lnTo>
                      <a:pt x="836" y="998"/>
                    </a:lnTo>
                    <a:lnTo>
                      <a:pt x="813" y="1021"/>
                    </a:lnTo>
                    <a:lnTo>
                      <a:pt x="802" y="1021"/>
                    </a:lnTo>
                    <a:lnTo>
                      <a:pt x="767" y="1044"/>
                    </a:lnTo>
                    <a:lnTo>
                      <a:pt x="767" y="1049"/>
                    </a:lnTo>
                    <a:lnTo>
                      <a:pt x="767" y="1055"/>
                    </a:lnTo>
                    <a:lnTo>
                      <a:pt x="767" y="1059"/>
                    </a:lnTo>
                    <a:lnTo>
                      <a:pt x="767" y="1061"/>
                    </a:lnTo>
                    <a:lnTo>
                      <a:pt x="769" y="1065"/>
                    </a:lnTo>
                    <a:lnTo>
                      <a:pt x="771" y="1069"/>
                    </a:lnTo>
                    <a:lnTo>
                      <a:pt x="773" y="1072"/>
                    </a:lnTo>
                    <a:lnTo>
                      <a:pt x="779" y="1078"/>
                    </a:lnTo>
                    <a:lnTo>
                      <a:pt x="767" y="1090"/>
                    </a:lnTo>
                    <a:lnTo>
                      <a:pt x="767" y="1096"/>
                    </a:lnTo>
                    <a:lnTo>
                      <a:pt x="767" y="1099"/>
                    </a:lnTo>
                    <a:lnTo>
                      <a:pt x="767" y="1105"/>
                    </a:lnTo>
                    <a:lnTo>
                      <a:pt x="767" y="1107"/>
                    </a:lnTo>
                    <a:lnTo>
                      <a:pt x="765" y="1111"/>
                    </a:lnTo>
                    <a:lnTo>
                      <a:pt x="763" y="1115"/>
                    </a:lnTo>
                    <a:lnTo>
                      <a:pt x="760" y="1119"/>
                    </a:lnTo>
                    <a:lnTo>
                      <a:pt x="756" y="1122"/>
                    </a:lnTo>
                    <a:lnTo>
                      <a:pt x="744" y="1122"/>
                    </a:lnTo>
                    <a:lnTo>
                      <a:pt x="739" y="1128"/>
                    </a:lnTo>
                    <a:lnTo>
                      <a:pt x="737" y="1132"/>
                    </a:lnTo>
                    <a:lnTo>
                      <a:pt x="735" y="1136"/>
                    </a:lnTo>
                    <a:lnTo>
                      <a:pt x="733" y="1140"/>
                    </a:lnTo>
                    <a:lnTo>
                      <a:pt x="733" y="1142"/>
                    </a:lnTo>
                    <a:lnTo>
                      <a:pt x="733" y="1145"/>
                    </a:lnTo>
                    <a:lnTo>
                      <a:pt x="733" y="1151"/>
                    </a:lnTo>
                    <a:lnTo>
                      <a:pt x="733" y="1157"/>
                    </a:lnTo>
                    <a:lnTo>
                      <a:pt x="721" y="1168"/>
                    </a:lnTo>
                    <a:lnTo>
                      <a:pt x="721" y="1180"/>
                    </a:lnTo>
                    <a:lnTo>
                      <a:pt x="698" y="1191"/>
                    </a:lnTo>
                    <a:lnTo>
                      <a:pt x="606" y="1272"/>
                    </a:lnTo>
                    <a:lnTo>
                      <a:pt x="593" y="1272"/>
                    </a:lnTo>
                    <a:lnTo>
                      <a:pt x="581" y="1272"/>
                    </a:lnTo>
                    <a:lnTo>
                      <a:pt x="568" y="1272"/>
                    </a:lnTo>
                    <a:lnTo>
                      <a:pt x="554" y="1272"/>
                    </a:lnTo>
                    <a:lnTo>
                      <a:pt x="543" y="1272"/>
                    </a:lnTo>
                    <a:lnTo>
                      <a:pt x="529" y="1272"/>
                    </a:lnTo>
                    <a:lnTo>
                      <a:pt x="516" y="1272"/>
                    </a:lnTo>
                    <a:lnTo>
                      <a:pt x="502" y="1272"/>
                    </a:lnTo>
                    <a:lnTo>
                      <a:pt x="504" y="1266"/>
                    </a:lnTo>
                    <a:lnTo>
                      <a:pt x="504" y="1261"/>
                    </a:lnTo>
                    <a:lnTo>
                      <a:pt x="504" y="1257"/>
                    </a:lnTo>
                    <a:lnTo>
                      <a:pt x="504" y="1253"/>
                    </a:lnTo>
                    <a:lnTo>
                      <a:pt x="504" y="1251"/>
                    </a:lnTo>
                    <a:lnTo>
                      <a:pt x="502" y="1251"/>
                    </a:lnTo>
                    <a:lnTo>
                      <a:pt x="499" y="1249"/>
                    </a:lnTo>
                    <a:lnTo>
                      <a:pt x="491" y="1249"/>
                    </a:lnTo>
                    <a:lnTo>
                      <a:pt x="491" y="1237"/>
                    </a:lnTo>
                    <a:lnTo>
                      <a:pt x="502" y="1237"/>
                    </a:lnTo>
                    <a:lnTo>
                      <a:pt x="502" y="1228"/>
                    </a:lnTo>
                    <a:lnTo>
                      <a:pt x="502" y="1220"/>
                    </a:lnTo>
                    <a:lnTo>
                      <a:pt x="502" y="1214"/>
                    </a:lnTo>
                    <a:lnTo>
                      <a:pt x="501" y="1207"/>
                    </a:lnTo>
                    <a:lnTo>
                      <a:pt x="497" y="1201"/>
                    </a:lnTo>
                    <a:lnTo>
                      <a:pt x="493" y="1195"/>
                    </a:lnTo>
                    <a:lnTo>
                      <a:pt x="487" y="1188"/>
                    </a:lnTo>
                    <a:lnTo>
                      <a:pt x="479" y="1180"/>
                    </a:lnTo>
                    <a:lnTo>
                      <a:pt x="479" y="1168"/>
                    </a:lnTo>
                    <a:lnTo>
                      <a:pt x="456" y="1078"/>
                    </a:lnTo>
                    <a:lnTo>
                      <a:pt x="453" y="1071"/>
                    </a:lnTo>
                    <a:lnTo>
                      <a:pt x="449" y="1063"/>
                    </a:lnTo>
                    <a:lnTo>
                      <a:pt x="445" y="1055"/>
                    </a:lnTo>
                    <a:lnTo>
                      <a:pt x="441" y="1049"/>
                    </a:lnTo>
                    <a:lnTo>
                      <a:pt x="435" y="1042"/>
                    </a:lnTo>
                    <a:lnTo>
                      <a:pt x="431" y="1034"/>
                    </a:lnTo>
                    <a:lnTo>
                      <a:pt x="428" y="1028"/>
                    </a:lnTo>
                    <a:lnTo>
                      <a:pt x="424" y="1021"/>
                    </a:lnTo>
                    <a:lnTo>
                      <a:pt x="412" y="963"/>
                    </a:lnTo>
                    <a:lnTo>
                      <a:pt x="412" y="952"/>
                    </a:lnTo>
                    <a:lnTo>
                      <a:pt x="412" y="944"/>
                    </a:lnTo>
                    <a:lnTo>
                      <a:pt x="416" y="934"/>
                    </a:lnTo>
                    <a:lnTo>
                      <a:pt x="418" y="927"/>
                    </a:lnTo>
                    <a:lnTo>
                      <a:pt x="422" y="919"/>
                    </a:lnTo>
                    <a:lnTo>
                      <a:pt x="426" y="911"/>
                    </a:lnTo>
                    <a:lnTo>
                      <a:pt x="430" y="904"/>
                    </a:lnTo>
                    <a:lnTo>
                      <a:pt x="435" y="894"/>
                    </a:lnTo>
                    <a:lnTo>
                      <a:pt x="445" y="894"/>
                    </a:lnTo>
                    <a:lnTo>
                      <a:pt x="435" y="860"/>
                    </a:lnTo>
                    <a:lnTo>
                      <a:pt x="435" y="837"/>
                    </a:lnTo>
                    <a:lnTo>
                      <a:pt x="424" y="802"/>
                    </a:lnTo>
                    <a:lnTo>
                      <a:pt x="401" y="779"/>
                    </a:lnTo>
                    <a:lnTo>
                      <a:pt x="401" y="767"/>
                    </a:lnTo>
                    <a:lnTo>
                      <a:pt x="389" y="756"/>
                    </a:lnTo>
                    <a:lnTo>
                      <a:pt x="378" y="710"/>
                    </a:lnTo>
                    <a:lnTo>
                      <a:pt x="389" y="687"/>
                    </a:lnTo>
                    <a:lnTo>
                      <a:pt x="389" y="664"/>
                    </a:lnTo>
                    <a:lnTo>
                      <a:pt x="378" y="652"/>
                    </a:lnTo>
                    <a:lnTo>
                      <a:pt x="378" y="643"/>
                    </a:lnTo>
                    <a:lnTo>
                      <a:pt x="332" y="643"/>
                    </a:lnTo>
                    <a:lnTo>
                      <a:pt x="332" y="631"/>
                    </a:lnTo>
                    <a:lnTo>
                      <a:pt x="320" y="631"/>
                    </a:lnTo>
                    <a:lnTo>
                      <a:pt x="320" y="620"/>
                    </a:lnTo>
                    <a:lnTo>
                      <a:pt x="312" y="614"/>
                    </a:lnTo>
                    <a:lnTo>
                      <a:pt x="307" y="610"/>
                    </a:lnTo>
                    <a:lnTo>
                      <a:pt x="301" y="608"/>
                    </a:lnTo>
                    <a:lnTo>
                      <a:pt x="293" y="606"/>
                    </a:lnTo>
                    <a:lnTo>
                      <a:pt x="286" y="606"/>
                    </a:lnTo>
                    <a:lnTo>
                      <a:pt x="278" y="606"/>
                    </a:lnTo>
                    <a:lnTo>
                      <a:pt x="270" y="606"/>
                    </a:lnTo>
                    <a:lnTo>
                      <a:pt x="263" y="608"/>
                    </a:lnTo>
                    <a:lnTo>
                      <a:pt x="257" y="612"/>
                    </a:lnTo>
                    <a:lnTo>
                      <a:pt x="253" y="616"/>
                    </a:lnTo>
                    <a:lnTo>
                      <a:pt x="251" y="618"/>
                    </a:lnTo>
                    <a:lnTo>
                      <a:pt x="247" y="618"/>
                    </a:lnTo>
                    <a:lnTo>
                      <a:pt x="243" y="620"/>
                    </a:lnTo>
                    <a:lnTo>
                      <a:pt x="240" y="620"/>
                    </a:lnTo>
                    <a:lnTo>
                      <a:pt x="234" y="620"/>
                    </a:lnTo>
                    <a:lnTo>
                      <a:pt x="228" y="620"/>
                    </a:lnTo>
                    <a:lnTo>
                      <a:pt x="216" y="620"/>
                    </a:lnTo>
                    <a:lnTo>
                      <a:pt x="205" y="620"/>
                    </a:lnTo>
                    <a:lnTo>
                      <a:pt x="193" y="620"/>
                    </a:lnTo>
                    <a:lnTo>
                      <a:pt x="182" y="620"/>
                    </a:lnTo>
                    <a:lnTo>
                      <a:pt x="170" y="620"/>
                    </a:lnTo>
                    <a:lnTo>
                      <a:pt x="159" y="620"/>
                    </a:lnTo>
                    <a:lnTo>
                      <a:pt x="147" y="620"/>
                    </a:lnTo>
                    <a:lnTo>
                      <a:pt x="136" y="620"/>
                    </a:lnTo>
                    <a:lnTo>
                      <a:pt x="132" y="624"/>
                    </a:lnTo>
                    <a:lnTo>
                      <a:pt x="130" y="625"/>
                    </a:lnTo>
                    <a:lnTo>
                      <a:pt x="128" y="627"/>
                    </a:lnTo>
                    <a:lnTo>
                      <a:pt x="126" y="629"/>
                    </a:lnTo>
                    <a:lnTo>
                      <a:pt x="124" y="629"/>
                    </a:lnTo>
                    <a:lnTo>
                      <a:pt x="122" y="631"/>
                    </a:lnTo>
                    <a:lnTo>
                      <a:pt x="119" y="631"/>
                    </a:lnTo>
                    <a:lnTo>
                      <a:pt x="113" y="631"/>
                    </a:lnTo>
                    <a:lnTo>
                      <a:pt x="101" y="620"/>
                    </a:lnTo>
                    <a:lnTo>
                      <a:pt x="101" y="608"/>
                    </a:lnTo>
                    <a:lnTo>
                      <a:pt x="90" y="608"/>
                    </a:lnTo>
                    <a:lnTo>
                      <a:pt x="90" y="602"/>
                    </a:lnTo>
                    <a:lnTo>
                      <a:pt x="90" y="599"/>
                    </a:lnTo>
                    <a:lnTo>
                      <a:pt x="90" y="597"/>
                    </a:lnTo>
                    <a:lnTo>
                      <a:pt x="90" y="595"/>
                    </a:lnTo>
                    <a:lnTo>
                      <a:pt x="88" y="595"/>
                    </a:lnTo>
                    <a:lnTo>
                      <a:pt x="84" y="597"/>
                    </a:lnTo>
                    <a:lnTo>
                      <a:pt x="78" y="597"/>
                    </a:lnTo>
                    <a:lnTo>
                      <a:pt x="44" y="539"/>
                    </a:lnTo>
                    <a:lnTo>
                      <a:pt x="21" y="516"/>
                    </a:lnTo>
                    <a:lnTo>
                      <a:pt x="21" y="508"/>
                    </a:lnTo>
                    <a:lnTo>
                      <a:pt x="21" y="503"/>
                    </a:lnTo>
                    <a:lnTo>
                      <a:pt x="19" y="497"/>
                    </a:lnTo>
                    <a:lnTo>
                      <a:pt x="15" y="491"/>
                    </a:lnTo>
                    <a:lnTo>
                      <a:pt x="11" y="485"/>
                    </a:lnTo>
                    <a:lnTo>
                      <a:pt x="7" y="480"/>
                    </a:lnTo>
                    <a:lnTo>
                      <a:pt x="3" y="476"/>
                    </a:lnTo>
                    <a:lnTo>
                      <a:pt x="0" y="470"/>
                    </a:lnTo>
                    <a:lnTo>
                      <a:pt x="21" y="389"/>
                    </a:lnTo>
                    <a:lnTo>
                      <a:pt x="21" y="382"/>
                    </a:lnTo>
                    <a:lnTo>
                      <a:pt x="21" y="372"/>
                    </a:lnTo>
                    <a:lnTo>
                      <a:pt x="21" y="365"/>
                    </a:lnTo>
                    <a:lnTo>
                      <a:pt x="21" y="355"/>
                    </a:lnTo>
                    <a:lnTo>
                      <a:pt x="21" y="347"/>
                    </a:lnTo>
                    <a:lnTo>
                      <a:pt x="21" y="338"/>
                    </a:lnTo>
                    <a:lnTo>
                      <a:pt x="21" y="330"/>
                    </a:lnTo>
                    <a:lnTo>
                      <a:pt x="21" y="320"/>
                    </a:lnTo>
                    <a:lnTo>
                      <a:pt x="32" y="297"/>
                    </a:lnTo>
                    <a:lnTo>
                      <a:pt x="55" y="297"/>
                    </a:lnTo>
                    <a:lnTo>
                      <a:pt x="55" y="286"/>
                    </a:lnTo>
                    <a:lnTo>
                      <a:pt x="67" y="286"/>
                    </a:lnTo>
                    <a:lnTo>
                      <a:pt x="78" y="263"/>
                    </a:lnTo>
                    <a:lnTo>
                      <a:pt x="101" y="251"/>
                    </a:lnTo>
                    <a:lnTo>
                      <a:pt x="101" y="240"/>
                    </a:lnTo>
                    <a:lnTo>
                      <a:pt x="136" y="228"/>
                    </a:lnTo>
                    <a:lnTo>
                      <a:pt x="145" y="228"/>
                    </a:lnTo>
                    <a:lnTo>
                      <a:pt x="151" y="226"/>
                    </a:lnTo>
                    <a:lnTo>
                      <a:pt x="155" y="224"/>
                    </a:lnTo>
                    <a:lnTo>
                      <a:pt x="157" y="221"/>
                    </a:lnTo>
                    <a:lnTo>
                      <a:pt x="159" y="215"/>
                    </a:lnTo>
                    <a:lnTo>
                      <a:pt x="159" y="209"/>
                    </a:lnTo>
                    <a:lnTo>
                      <a:pt x="159" y="201"/>
                    </a:lnTo>
                    <a:lnTo>
                      <a:pt x="159" y="194"/>
                    </a:lnTo>
                    <a:lnTo>
                      <a:pt x="170" y="194"/>
                    </a:lnTo>
                    <a:lnTo>
                      <a:pt x="170" y="184"/>
                    </a:lnTo>
                    <a:lnTo>
                      <a:pt x="182" y="184"/>
                    </a:lnTo>
                    <a:lnTo>
                      <a:pt x="186" y="178"/>
                    </a:lnTo>
                    <a:lnTo>
                      <a:pt x="190" y="177"/>
                    </a:lnTo>
                    <a:lnTo>
                      <a:pt x="190" y="175"/>
                    </a:lnTo>
                    <a:lnTo>
                      <a:pt x="192" y="173"/>
                    </a:lnTo>
                    <a:lnTo>
                      <a:pt x="193" y="173"/>
                    </a:lnTo>
                    <a:lnTo>
                      <a:pt x="197" y="173"/>
                    </a:lnTo>
                    <a:lnTo>
                      <a:pt x="199" y="173"/>
                    </a:lnTo>
                    <a:lnTo>
                      <a:pt x="205" y="173"/>
                    </a:lnTo>
                    <a:lnTo>
                      <a:pt x="228" y="138"/>
                    </a:lnTo>
                    <a:lnTo>
                      <a:pt x="240" y="138"/>
                    </a:lnTo>
                    <a:lnTo>
                      <a:pt x="241" y="148"/>
                    </a:lnTo>
                    <a:lnTo>
                      <a:pt x="245" y="154"/>
                    </a:lnTo>
                    <a:lnTo>
                      <a:pt x="251" y="159"/>
                    </a:lnTo>
                    <a:lnTo>
                      <a:pt x="259" y="161"/>
                    </a:lnTo>
                    <a:lnTo>
                      <a:pt x="268" y="161"/>
                    </a:lnTo>
                    <a:lnTo>
                      <a:pt x="278" y="161"/>
                    </a:lnTo>
                    <a:lnTo>
                      <a:pt x="287" y="161"/>
                    </a:lnTo>
                    <a:lnTo>
                      <a:pt x="297" y="161"/>
                    </a:lnTo>
                    <a:lnTo>
                      <a:pt x="332" y="150"/>
                    </a:lnTo>
                    <a:lnTo>
                      <a:pt x="343" y="150"/>
                    </a:lnTo>
                    <a:lnTo>
                      <a:pt x="357" y="150"/>
                    </a:lnTo>
                    <a:lnTo>
                      <a:pt x="370" y="150"/>
                    </a:lnTo>
                    <a:lnTo>
                      <a:pt x="383" y="150"/>
                    </a:lnTo>
                    <a:lnTo>
                      <a:pt x="395" y="150"/>
                    </a:lnTo>
                    <a:lnTo>
                      <a:pt x="408" y="150"/>
                    </a:lnTo>
                    <a:lnTo>
                      <a:pt x="422" y="150"/>
                    </a:lnTo>
                    <a:lnTo>
                      <a:pt x="435" y="150"/>
                    </a:lnTo>
                    <a:lnTo>
                      <a:pt x="435" y="161"/>
                    </a:lnTo>
                    <a:lnTo>
                      <a:pt x="439" y="159"/>
                    </a:lnTo>
                    <a:lnTo>
                      <a:pt x="443" y="159"/>
                    </a:lnTo>
                    <a:lnTo>
                      <a:pt x="445" y="159"/>
                    </a:lnTo>
                    <a:lnTo>
                      <a:pt x="445" y="161"/>
                    </a:lnTo>
                    <a:lnTo>
                      <a:pt x="447" y="161"/>
                    </a:lnTo>
                    <a:lnTo>
                      <a:pt x="447" y="163"/>
                    </a:lnTo>
                    <a:lnTo>
                      <a:pt x="447" y="167"/>
                    </a:lnTo>
                    <a:lnTo>
                      <a:pt x="445" y="173"/>
                    </a:lnTo>
                    <a:lnTo>
                      <a:pt x="445" y="175"/>
                    </a:lnTo>
                    <a:lnTo>
                      <a:pt x="445" y="178"/>
                    </a:lnTo>
                    <a:lnTo>
                      <a:pt x="445" y="180"/>
                    </a:lnTo>
                    <a:lnTo>
                      <a:pt x="445" y="184"/>
                    </a:lnTo>
                    <a:lnTo>
                      <a:pt x="445" y="186"/>
                    </a:lnTo>
                    <a:lnTo>
                      <a:pt x="445" y="190"/>
                    </a:lnTo>
                    <a:lnTo>
                      <a:pt x="445" y="192"/>
                    </a:lnTo>
                    <a:lnTo>
                      <a:pt x="445" y="194"/>
                    </a:lnTo>
                    <a:lnTo>
                      <a:pt x="435" y="217"/>
                    </a:lnTo>
                    <a:lnTo>
                      <a:pt x="445" y="217"/>
                    </a:lnTo>
                    <a:lnTo>
                      <a:pt x="456" y="228"/>
                    </a:lnTo>
                    <a:lnTo>
                      <a:pt x="468" y="228"/>
                    </a:lnTo>
                    <a:lnTo>
                      <a:pt x="479" y="217"/>
                    </a:lnTo>
                    <a:lnTo>
                      <a:pt x="485" y="221"/>
                    </a:lnTo>
                    <a:lnTo>
                      <a:pt x="487" y="224"/>
                    </a:lnTo>
                    <a:lnTo>
                      <a:pt x="489" y="226"/>
                    </a:lnTo>
                    <a:lnTo>
                      <a:pt x="491" y="228"/>
                    </a:lnTo>
                    <a:lnTo>
                      <a:pt x="491" y="230"/>
                    </a:lnTo>
                    <a:lnTo>
                      <a:pt x="491" y="232"/>
                    </a:lnTo>
                    <a:lnTo>
                      <a:pt x="491" y="236"/>
                    </a:lnTo>
                    <a:lnTo>
                      <a:pt x="491" y="240"/>
                    </a:lnTo>
                    <a:lnTo>
                      <a:pt x="502" y="240"/>
                    </a:lnTo>
                    <a:lnTo>
                      <a:pt x="502" y="251"/>
                    </a:lnTo>
                    <a:lnTo>
                      <a:pt x="525" y="251"/>
                    </a:lnTo>
                    <a:lnTo>
                      <a:pt x="525" y="263"/>
                    </a:lnTo>
                    <a:lnTo>
                      <a:pt x="533" y="263"/>
                    </a:lnTo>
                    <a:lnTo>
                      <a:pt x="539" y="265"/>
                    </a:lnTo>
                    <a:lnTo>
                      <a:pt x="543" y="265"/>
                    </a:lnTo>
                    <a:lnTo>
                      <a:pt x="545" y="263"/>
                    </a:lnTo>
                    <a:lnTo>
                      <a:pt x="549" y="263"/>
                    </a:lnTo>
                    <a:lnTo>
                      <a:pt x="552" y="261"/>
                    </a:lnTo>
                    <a:lnTo>
                      <a:pt x="556" y="257"/>
                    </a:lnTo>
                    <a:lnTo>
                      <a:pt x="560" y="251"/>
                    </a:lnTo>
                    <a:lnTo>
                      <a:pt x="560" y="228"/>
                    </a:lnTo>
                    <a:lnTo>
                      <a:pt x="583" y="240"/>
                    </a:lnTo>
                    <a:lnTo>
                      <a:pt x="629" y="240"/>
                    </a:lnTo>
                    <a:lnTo>
                      <a:pt x="641" y="251"/>
                    </a:lnTo>
                    <a:lnTo>
                      <a:pt x="698" y="251"/>
                    </a:lnTo>
                    <a:lnTo>
                      <a:pt x="698" y="240"/>
                    </a:lnTo>
                    <a:lnTo>
                      <a:pt x="710" y="240"/>
                    </a:lnTo>
                    <a:lnTo>
                      <a:pt x="710" y="251"/>
                    </a:lnTo>
                    <a:lnTo>
                      <a:pt x="712" y="251"/>
                    </a:lnTo>
                    <a:lnTo>
                      <a:pt x="715" y="251"/>
                    </a:lnTo>
                    <a:lnTo>
                      <a:pt x="717" y="251"/>
                    </a:lnTo>
                    <a:lnTo>
                      <a:pt x="721" y="251"/>
                    </a:lnTo>
                    <a:lnTo>
                      <a:pt x="723" y="251"/>
                    </a:lnTo>
                    <a:lnTo>
                      <a:pt x="727" y="251"/>
                    </a:lnTo>
                    <a:lnTo>
                      <a:pt x="729" y="251"/>
                    </a:lnTo>
                    <a:lnTo>
                      <a:pt x="733" y="251"/>
                    </a:lnTo>
                    <a:lnTo>
                      <a:pt x="733" y="263"/>
                    </a:lnTo>
                    <a:lnTo>
                      <a:pt x="744" y="274"/>
                    </a:lnTo>
                    <a:lnTo>
                      <a:pt x="733" y="286"/>
                    </a:lnTo>
                    <a:close/>
                  </a:path>
                </a:pathLst>
              </a:custGeom>
              <a:solidFill>
                <a:srgbClr val="C0C0C0"/>
              </a:solidFill>
              <a:ln w="9525">
                <a:noFill/>
                <a:round/>
                <a:headEnd/>
                <a:tailEnd/>
              </a:ln>
            </p:spPr>
            <p:txBody>
              <a:bodyPr/>
              <a:lstStyle/>
              <a:p>
                <a:pPr algn="l"/>
                <a:endParaRPr lang="en-US" sz="2000"/>
              </a:p>
            </p:txBody>
          </p:sp>
          <p:sp>
            <p:nvSpPr>
              <p:cNvPr id="899084" name="Freeform 12"/>
              <p:cNvSpPr>
                <a:spLocks/>
              </p:cNvSpPr>
              <p:nvPr/>
            </p:nvSpPr>
            <p:spPr bwMode="auto">
              <a:xfrm>
                <a:off x="1059" y="2888"/>
                <a:ext cx="126" cy="228"/>
              </a:xfrm>
              <a:custGeom>
                <a:avLst/>
                <a:gdLst>
                  <a:gd name="T0" fmla="*/ 92 w 126"/>
                  <a:gd name="T1" fmla="*/ 23 h 228"/>
                  <a:gd name="T2" fmla="*/ 80 w 126"/>
                  <a:gd name="T3" fmla="*/ 46 h 228"/>
                  <a:gd name="T4" fmla="*/ 69 w 126"/>
                  <a:gd name="T5" fmla="*/ 58 h 228"/>
                  <a:gd name="T6" fmla="*/ 46 w 126"/>
                  <a:gd name="T7" fmla="*/ 69 h 228"/>
                  <a:gd name="T8" fmla="*/ 23 w 126"/>
                  <a:gd name="T9" fmla="*/ 77 h 228"/>
                  <a:gd name="T10" fmla="*/ 23 w 126"/>
                  <a:gd name="T11" fmla="*/ 94 h 228"/>
                  <a:gd name="T12" fmla="*/ 23 w 126"/>
                  <a:gd name="T13" fmla="*/ 111 h 228"/>
                  <a:gd name="T14" fmla="*/ 23 w 126"/>
                  <a:gd name="T15" fmla="*/ 129 h 228"/>
                  <a:gd name="T16" fmla="*/ 0 w 126"/>
                  <a:gd name="T17" fmla="*/ 217 h 228"/>
                  <a:gd name="T18" fmla="*/ 23 w 126"/>
                  <a:gd name="T19" fmla="*/ 228 h 228"/>
                  <a:gd name="T20" fmla="*/ 34 w 126"/>
                  <a:gd name="T21" fmla="*/ 226 h 228"/>
                  <a:gd name="T22" fmla="*/ 40 w 126"/>
                  <a:gd name="T23" fmla="*/ 223 h 228"/>
                  <a:gd name="T24" fmla="*/ 48 w 126"/>
                  <a:gd name="T25" fmla="*/ 219 h 228"/>
                  <a:gd name="T26" fmla="*/ 57 w 126"/>
                  <a:gd name="T27" fmla="*/ 217 h 228"/>
                  <a:gd name="T28" fmla="*/ 69 w 126"/>
                  <a:gd name="T29" fmla="*/ 184 h 228"/>
                  <a:gd name="T30" fmla="*/ 78 w 126"/>
                  <a:gd name="T31" fmla="*/ 173 h 228"/>
                  <a:gd name="T32" fmla="*/ 86 w 126"/>
                  <a:gd name="T33" fmla="*/ 163 h 228"/>
                  <a:gd name="T34" fmla="*/ 90 w 126"/>
                  <a:gd name="T35" fmla="*/ 152 h 228"/>
                  <a:gd name="T36" fmla="*/ 92 w 126"/>
                  <a:gd name="T37" fmla="*/ 138 h 228"/>
                  <a:gd name="T38" fmla="*/ 99 w 126"/>
                  <a:gd name="T39" fmla="*/ 123 h 228"/>
                  <a:gd name="T40" fmla="*/ 107 w 126"/>
                  <a:gd name="T41" fmla="*/ 104 h 228"/>
                  <a:gd name="T42" fmla="*/ 113 w 126"/>
                  <a:gd name="T43" fmla="*/ 85 h 228"/>
                  <a:gd name="T44" fmla="*/ 115 w 126"/>
                  <a:gd name="T45" fmla="*/ 69 h 228"/>
                  <a:gd name="T46" fmla="*/ 115 w 126"/>
                  <a:gd name="T47" fmla="*/ 63 h 228"/>
                  <a:gd name="T48" fmla="*/ 115 w 126"/>
                  <a:gd name="T49" fmla="*/ 58 h 228"/>
                  <a:gd name="T50" fmla="*/ 115 w 126"/>
                  <a:gd name="T51" fmla="*/ 52 h 228"/>
                  <a:gd name="T52" fmla="*/ 115 w 126"/>
                  <a:gd name="T53" fmla="*/ 46 h 228"/>
                  <a:gd name="T54" fmla="*/ 115 w 126"/>
                  <a:gd name="T55" fmla="*/ 54 h 228"/>
                  <a:gd name="T56" fmla="*/ 117 w 126"/>
                  <a:gd name="T57" fmla="*/ 58 h 228"/>
                  <a:gd name="T58" fmla="*/ 119 w 126"/>
                  <a:gd name="T59" fmla="*/ 61 h 228"/>
                  <a:gd name="T60" fmla="*/ 126 w 126"/>
                  <a:gd name="T61" fmla="*/ 69 h 228"/>
                  <a:gd name="T62" fmla="*/ 115 w 126"/>
                  <a:gd name="T63" fmla="*/ 12 h 228"/>
                  <a:gd name="T64" fmla="*/ 111 w 126"/>
                  <a:gd name="T65" fmla="*/ 0 h 228"/>
                  <a:gd name="T66" fmla="*/ 105 w 126"/>
                  <a:gd name="T67" fmla="*/ 0 h 228"/>
                  <a:gd name="T68" fmla="*/ 103 w 126"/>
                  <a:gd name="T69" fmla="*/ 2 h 228"/>
                  <a:gd name="T70" fmla="*/ 103 w 126"/>
                  <a:gd name="T71" fmla="*/ 6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228"/>
                  <a:gd name="T110" fmla="*/ 126 w 12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228">
                    <a:moveTo>
                      <a:pt x="103" y="12"/>
                    </a:moveTo>
                    <a:lnTo>
                      <a:pt x="92" y="23"/>
                    </a:lnTo>
                    <a:lnTo>
                      <a:pt x="92" y="35"/>
                    </a:lnTo>
                    <a:lnTo>
                      <a:pt x="80" y="46"/>
                    </a:lnTo>
                    <a:lnTo>
                      <a:pt x="69" y="46"/>
                    </a:lnTo>
                    <a:lnTo>
                      <a:pt x="69" y="58"/>
                    </a:lnTo>
                    <a:lnTo>
                      <a:pt x="46" y="58"/>
                    </a:lnTo>
                    <a:lnTo>
                      <a:pt x="46" y="69"/>
                    </a:lnTo>
                    <a:lnTo>
                      <a:pt x="23" y="69"/>
                    </a:lnTo>
                    <a:lnTo>
                      <a:pt x="23" y="77"/>
                    </a:lnTo>
                    <a:lnTo>
                      <a:pt x="23" y="86"/>
                    </a:lnTo>
                    <a:lnTo>
                      <a:pt x="23" y="94"/>
                    </a:lnTo>
                    <a:lnTo>
                      <a:pt x="23" y="104"/>
                    </a:lnTo>
                    <a:lnTo>
                      <a:pt x="23" y="111"/>
                    </a:lnTo>
                    <a:lnTo>
                      <a:pt x="23" y="121"/>
                    </a:lnTo>
                    <a:lnTo>
                      <a:pt x="23" y="129"/>
                    </a:lnTo>
                    <a:lnTo>
                      <a:pt x="23" y="138"/>
                    </a:lnTo>
                    <a:lnTo>
                      <a:pt x="0" y="217"/>
                    </a:lnTo>
                    <a:lnTo>
                      <a:pt x="23" y="217"/>
                    </a:lnTo>
                    <a:lnTo>
                      <a:pt x="23" y="228"/>
                    </a:lnTo>
                    <a:lnTo>
                      <a:pt x="30" y="228"/>
                    </a:lnTo>
                    <a:lnTo>
                      <a:pt x="34" y="226"/>
                    </a:lnTo>
                    <a:lnTo>
                      <a:pt x="38" y="226"/>
                    </a:lnTo>
                    <a:lnTo>
                      <a:pt x="40" y="223"/>
                    </a:lnTo>
                    <a:lnTo>
                      <a:pt x="44" y="221"/>
                    </a:lnTo>
                    <a:lnTo>
                      <a:pt x="48" y="219"/>
                    </a:lnTo>
                    <a:lnTo>
                      <a:pt x="51" y="219"/>
                    </a:lnTo>
                    <a:lnTo>
                      <a:pt x="57" y="217"/>
                    </a:lnTo>
                    <a:lnTo>
                      <a:pt x="69" y="205"/>
                    </a:lnTo>
                    <a:lnTo>
                      <a:pt x="69" y="184"/>
                    </a:lnTo>
                    <a:lnTo>
                      <a:pt x="74" y="179"/>
                    </a:lnTo>
                    <a:lnTo>
                      <a:pt x="78" y="173"/>
                    </a:lnTo>
                    <a:lnTo>
                      <a:pt x="82" y="169"/>
                    </a:lnTo>
                    <a:lnTo>
                      <a:pt x="86" y="163"/>
                    </a:lnTo>
                    <a:lnTo>
                      <a:pt x="88" y="157"/>
                    </a:lnTo>
                    <a:lnTo>
                      <a:pt x="90" y="152"/>
                    </a:lnTo>
                    <a:lnTo>
                      <a:pt x="92" y="144"/>
                    </a:lnTo>
                    <a:lnTo>
                      <a:pt x="92" y="138"/>
                    </a:lnTo>
                    <a:lnTo>
                      <a:pt x="96" y="131"/>
                    </a:lnTo>
                    <a:lnTo>
                      <a:pt x="99" y="123"/>
                    </a:lnTo>
                    <a:lnTo>
                      <a:pt x="103" y="113"/>
                    </a:lnTo>
                    <a:lnTo>
                      <a:pt x="107" y="104"/>
                    </a:lnTo>
                    <a:lnTo>
                      <a:pt x="111" y="94"/>
                    </a:lnTo>
                    <a:lnTo>
                      <a:pt x="113" y="85"/>
                    </a:lnTo>
                    <a:lnTo>
                      <a:pt x="115" y="75"/>
                    </a:lnTo>
                    <a:lnTo>
                      <a:pt x="115" y="69"/>
                    </a:lnTo>
                    <a:lnTo>
                      <a:pt x="115" y="65"/>
                    </a:lnTo>
                    <a:lnTo>
                      <a:pt x="115" y="63"/>
                    </a:lnTo>
                    <a:lnTo>
                      <a:pt x="115" y="60"/>
                    </a:lnTo>
                    <a:lnTo>
                      <a:pt x="115" y="58"/>
                    </a:lnTo>
                    <a:lnTo>
                      <a:pt x="115" y="54"/>
                    </a:lnTo>
                    <a:lnTo>
                      <a:pt x="115" y="52"/>
                    </a:lnTo>
                    <a:lnTo>
                      <a:pt x="115" y="48"/>
                    </a:lnTo>
                    <a:lnTo>
                      <a:pt x="115" y="46"/>
                    </a:lnTo>
                    <a:lnTo>
                      <a:pt x="115" y="52"/>
                    </a:lnTo>
                    <a:lnTo>
                      <a:pt x="115" y="54"/>
                    </a:lnTo>
                    <a:lnTo>
                      <a:pt x="115" y="58"/>
                    </a:lnTo>
                    <a:lnTo>
                      <a:pt x="117" y="58"/>
                    </a:lnTo>
                    <a:lnTo>
                      <a:pt x="117" y="60"/>
                    </a:lnTo>
                    <a:lnTo>
                      <a:pt x="119" y="61"/>
                    </a:lnTo>
                    <a:lnTo>
                      <a:pt x="122" y="65"/>
                    </a:lnTo>
                    <a:lnTo>
                      <a:pt x="126" y="69"/>
                    </a:lnTo>
                    <a:lnTo>
                      <a:pt x="126" y="12"/>
                    </a:lnTo>
                    <a:lnTo>
                      <a:pt x="115" y="12"/>
                    </a:lnTo>
                    <a:lnTo>
                      <a:pt x="115" y="0"/>
                    </a:lnTo>
                    <a:lnTo>
                      <a:pt x="111" y="0"/>
                    </a:lnTo>
                    <a:lnTo>
                      <a:pt x="107" y="0"/>
                    </a:lnTo>
                    <a:lnTo>
                      <a:pt x="105" y="0"/>
                    </a:lnTo>
                    <a:lnTo>
                      <a:pt x="103" y="0"/>
                    </a:lnTo>
                    <a:lnTo>
                      <a:pt x="103" y="2"/>
                    </a:lnTo>
                    <a:lnTo>
                      <a:pt x="103" y="4"/>
                    </a:lnTo>
                    <a:lnTo>
                      <a:pt x="103" y="6"/>
                    </a:lnTo>
                    <a:lnTo>
                      <a:pt x="103" y="12"/>
                    </a:lnTo>
                    <a:close/>
                  </a:path>
                </a:pathLst>
              </a:custGeom>
              <a:solidFill>
                <a:srgbClr val="C0C0C0"/>
              </a:solidFill>
              <a:ln w="9525">
                <a:noFill/>
                <a:round/>
                <a:headEnd/>
                <a:tailEnd/>
              </a:ln>
            </p:spPr>
            <p:txBody>
              <a:bodyPr/>
              <a:lstStyle/>
              <a:p>
                <a:pPr algn="l"/>
                <a:endParaRPr lang="en-US" sz="2000"/>
              </a:p>
            </p:txBody>
          </p:sp>
          <p:sp>
            <p:nvSpPr>
              <p:cNvPr id="899085" name="Freeform 13"/>
              <p:cNvSpPr>
                <a:spLocks noEditPoints="1"/>
              </p:cNvSpPr>
              <p:nvPr/>
            </p:nvSpPr>
            <p:spPr bwMode="auto">
              <a:xfrm>
                <a:off x="3922" y="780"/>
                <a:ext cx="1025" cy="1249"/>
              </a:xfrm>
              <a:custGeom>
                <a:avLst/>
                <a:gdLst>
                  <a:gd name="T0" fmla="*/ 417 w 1025"/>
                  <a:gd name="T1" fmla="*/ 239 h 1249"/>
                  <a:gd name="T2" fmla="*/ 374 w 1025"/>
                  <a:gd name="T3" fmla="*/ 262 h 1249"/>
                  <a:gd name="T4" fmla="*/ 359 w 1025"/>
                  <a:gd name="T5" fmla="*/ 274 h 1249"/>
                  <a:gd name="T6" fmla="*/ 411 w 1025"/>
                  <a:gd name="T7" fmla="*/ 285 h 1249"/>
                  <a:gd name="T8" fmla="*/ 394 w 1025"/>
                  <a:gd name="T9" fmla="*/ 272 h 1249"/>
                  <a:gd name="T10" fmla="*/ 359 w 1025"/>
                  <a:gd name="T11" fmla="*/ 251 h 1249"/>
                  <a:gd name="T12" fmla="*/ 336 w 1025"/>
                  <a:gd name="T13" fmla="*/ 226 h 1249"/>
                  <a:gd name="T14" fmla="*/ 325 w 1025"/>
                  <a:gd name="T15" fmla="*/ 197 h 1249"/>
                  <a:gd name="T16" fmla="*/ 348 w 1025"/>
                  <a:gd name="T17" fmla="*/ 182 h 1249"/>
                  <a:gd name="T18" fmla="*/ 365 w 1025"/>
                  <a:gd name="T19" fmla="*/ 119 h 1249"/>
                  <a:gd name="T20" fmla="*/ 417 w 1025"/>
                  <a:gd name="T21" fmla="*/ 32 h 1249"/>
                  <a:gd name="T22" fmla="*/ 440 w 1025"/>
                  <a:gd name="T23" fmla="*/ 44 h 1249"/>
                  <a:gd name="T24" fmla="*/ 440 w 1025"/>
                  <a:gd name="T25" fmla="*/ 9 h 1249"/>
                  <a:gd name="T26" fmla="*/ 482 w 1025"/>
                  <a:gd name="T27" fmla="*/ 19 h 1249"/>
                  <a:gd name="T28" fmla="*/ 566 w 1025"/>
                  <a:gd name="T29" fmla="*/ 21 h 1249"/>
                  <a:gd name="T30" fmla="*/ 601 w 1025"/>
                  <a:gd name="T31" fmla="*/ 21 h 1249"/>
                  <a:gd name="T32" fmla="*/ 670 w 1025"/>
                  <a:gd name="T33" fmla="*/ 57 h 1249"/>
                  <a:gd name="T34" fmla="*/ 754 w 1025"/>
                  <a:gd name="T35" fmla="*/ 220 h 1249"/>
                  <a:gd name="T36" fmla="*/ 793 w 1025"/>
                  <a:gd name="T37" fmla="*/ 261 h 1249"/>
                  <a:gd name="T38" fmla="*/ 829 w 1025"/>
                  <a:gd name="T39" fmla="*/ 308 h 1249"/>
                  <a:gd name="T40" fmla="*/ 801 w 1025"/>
                  <a:gd name="T41" fmla="*/ 320 h 1249"/>
                  <a:gd name="T42" fmla="*/ 726 w 1025"/>
                  <a:gd name="T43" fmla="*/ 320 h 1249"/>
                  <a:gd name="T44" fmla="*/ 635 w 1025"/>
                  <a:gd name="T45" fmla="*/ 274 h 1249"/>
                  <a:gd name="T46" fmla="*/ 624 w 1025"/>
                  <a:gd name="T47" fmla="*/ 243 h 1249"/>
                  <a:gd name="T48" fmla="*/ 611 w 1025"/>
                  <a:gd name="T49" fmla="*/ 262 h 1249"/>
                  <a:gd name="T50" fmla="*/ 589 w 1025"/>
                  <a:gd name="T51" fmla="*/ 243 h 1249"/>
                  <a:gd name="T52" fmla="*/ 589 w 1025"/>
                  <a:gd name="T53" fmla="*/ 228 h 1249"/>
                  <a:gd name="T54" fmla="*/ 543 w 1025"/>
                  <a:gd name="T55" fmla="*/ 216 h 1249"/>
                  <a:gd name="T56" fmla="*/ 463 w 1025"/>
                  <a:gd name="T57" fmla="*/ 216 h 1249"/>
                  <a:gd name="T58" fmla="*/ 405 w 1025"/>
                  <a:gd name="T59" fmla="*/ 142 h 1249"/>
                  <a:gd name="T60" fmla="*/ 428 w 1025"/>
                  <a:gd name="T61" fmla="*/ 90 h 1249"/>
                  <a:gd name="T62" fmla="*/ 760 w 1025"/>
                  <a:gd name="T63" fmla="*/ 756 h 1249"/>
                  <a:gd name="T64" fmla="*/ 1002 w 1025"/>
                  <a:gd name="T65" fmla="*/ 1191 h 1249"/>
                  <a:gd name="T66" fmla="*/ 933 w 1025"/>
                  <a:gd name="T67" fmla="*/ 1214 h 1249"/>
                  <a:gd name="T68" fmla="*/ 916 w 1025"/>
                  <a:gd name="T69" fmla="*/ 1249 h 1249"/>
                  <a:gd name="T70" fmla="*/ 968 w 1025"/>
                  <a:gd name="T71" fmla="*/ 1237 h 1249"/>
                  <a:gd name="T72" fmla="*/ 829 w 1025"/>
                  <a:gd name="T73" fmla="*/ 686 h 1249"/>
                  <a:gd name="T74" fmla="*/ 845 w 1025"/>
                  <a:gd name="T75" fmla="*/ 1203 h 1249"/>
                  <a:gd name="T76" fmla="*/ 714 w 1025"/>
                  <a:gd name="T77" fmla="*/ 1237 h 1249"/>
                  <a:gd name="T78" fmla="*/ 804 w 1025"/>
                  <a:gd name="T79" fmla="*/ 1226 h 1249"/>
                  <a:gd name="T80" fmla="*/ 864 w 1025"/>
                  <a:gd name="T81" fmla="*/ 1229 h 1249"/>
                  <a:gd name="T82" fmla="*/ 889 w 1025"/>
                  <a:gd name="T83" fmla="*/ 1237 h 1249"/>
                  <a:gd name="T84" fmla="*/ 904 w 1025"/>
                  <a:gd name="T85" fmla="*/ 1214 h 1249"/>
                  <a:gd name="T86" fmla="*/ 497 w 1025"/>
                  <a:gd name="T87" fmla="*/ 502 h 1249"/>
                  <a:gd name="T88" fmla="*/ 509 w 1025"/>
                  <a:gd name="T89" fmla="*/ 491 h 1249"/>
                  <a:gd name="T90" fmla="*/ 417 w 1025"/>
                  <a:gd name="T91" fmla="*/ 378 h 1249"/>
                  <a:gd name="T92" fmla="*/ 459 w 1025"/>
                  <a:gd name="T93" fmla="*/ 366 h 1249"/>
                  <a:gd name="T94" fmla="*/ 492 w 1025"/>
                  <a:gd name="T95" fmla="*/ 366 h 1249"/>
                  <a:gd name="T96" fmla="*/ 538 w 1025"/>
                  <a:gd name="T97" fmla="*/ 418 h 1249"/>
                  <a:gd name="T98" fmla="*/ 520 w 1025"/>
                  <a:gd name="T99" fmla="*/ 450 h 1249"/>
                  <a:gd name="T100" fmla="*/ 555 w 1025"/>
                  <a:gd name="T101" fmla="*/ 433 h 1249"/>
                  <a:gd name="T102" fmla="*/ 603 w 1025"/>
                  <a:gd name="T103" fmla="*/ 445 h 1249"/>
                  <a:gd name="T104" fmla="*/ 641 w 1025"/>
                  <a:gd name="T105" fmla="*/ 447 h 1249"/>
                  <a:gd name="T106" fmla="*/ 624 w 1025"/>
                  <a:gd name="T107" fmla="*/ 399 h 1249"/>
                  <a:gd name="T108" fmla="*/ 580 w 1025"/>
                  <a:gd name="T109" fmla="*/ 379 h 1249"/>
                  <a:gd name="T110" fmla="*/ 612 w 1025"/>
                  <a:gd name="T111" fmla="*/ 343 h 1249"/>
                  <a:gd name="T112" fmla="*/ 563 w 1025"/>
                  <a:gd name="T113" fmla="*/ 343 h 1249"/>
                  <a:gd name="T114" fmla="*/ 503 w 1025"/>
                  <a:gd name="T115" fmla="*/ 308 h 1249"/>
                  <a:gd name="T116" fmla="*/ 451 w 1025"/>
                  <a:gd name="T117" fmla="*/ 308 h 1249"/>
                  <a:gd name="T118" fmla="*/ 436 w 1025"/>
                  <a:gd name="T119" fmla="*/ 328 h 1249"/>
                  <a:gd name="T120" fmla="*/ 422 w 1025"/>
                  <a:gd name="T121" fmla="*/ 291 h 1249"/>
                  <a:gd name="T122" fmla="*/ 394 w 1025"/>
                  <a:gd name="T123" fmla="*/ 308 h 12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1249"/>
                  <a:gd name="T188" fmla="*/ 1025 w 1025"/>
                  <a:gd name="T189" fmla="*/ 1249 h 12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1249">
                    <a:moveTo>
                      <a:pt x="394" y="147"/>
                    </a:moveTo>
                    <a:lnTo>
                      <a:pt x="394" y="182"/>
                    </a:lnTo>
                    <a:lnTo>
                      <a:pt x="399" y="188"/>
                    </a:lnTo>
                    <a:lnTo>
                      <a:pt x="401" y="191"/>
                    </a:lnTo>
                    <a:lnTo>
                      <a:pt x="405" y="195"/>
                    </a:lnTo>
                    <a:lnTo>
                      <a:pt x="405" y="197"/>
                    </a:lnTo>
                    <a:lnTo>
                      <a:pt x="405" y="201"/>
                    </a:lnTo>
                    <a:lnTo>
                      <a:pt x="405" y="205"/>
                    </a:lnTo>
                    <a:lnTo>
                      <a:pt x="405" y="211"/>
                    </a:lnTo>
                    <a:lnTo>
                      <a:pt x="405" y="216"/>
                    </a:lnTo>
                    <a:lnTo>
                      <a:pt x="417" y="239"/>
                    </a:lnTo>
                    <a:lnTo>
                      <a:pt x="417" y="251"/>
                    </a:lnTo>
                    <a:lnTo>
                      <a:pt x="409" y="251"/>
                    </a:lnTo>
                    <a:lnTo>
                      <a:pt x="405" y="251"/>
                    </a:lnTo>
                    <a:lnTo>
                      <a:pt x="399" y="251"/>
                    </a:lnTo>
                    <a:lnTo>
                      <a:pt x="397" y="251"/>
                    </a:lnTo>
                    <a:lnTo>
                      <a:pt x="394" y="251"/>
                    </a:lnTo>
                    <a:lnTo>
                      <a:pt x="392" y="255"/>
                    </a:lnTo>
                    <a:lnTo>
                      <a:pt x="388" y="257"/>
                    </a:lnTo>
                    <a:lnTo>
                      <a:pt x="382" y="262"/>
                    </a:lnTo>
                    <a:lnTo>
                      <a:pt x="378" y="262"/>
                    </a:lnTo>
                    <a:lnTo>
                      <a:pt x="374" y="262"/>
                    </a:lnTo>
                    <a:lnTo>
                      <a:pt x="369" y="262"/>
                    </a:lnTo>
                    <a:lnTo>
                      <a:pt x="365" y="262"/>
                    </a:lnTo>
                    <a:lnTo>
                      <a:pt x="361" y="262"/>
                    </a:lnTo>
                    <a:lnTo>
                      <a:pt x="357" y="262"/>
                    </a:lnTo>
                    <a:lnTo>
                      <a:pt x="351" y="262"/>
                    </a:lnTo>
                    <a:lnTo>
                      <a:pt x="348" y="262"/>
                    </a:lnTo>
                    <a:lnTo>
                      <a:pt x="348" y="251"/>
                    </a:lnTo>
                    <a:lnTo>
                      <a:pt x="348" y="262"/>
                    </a:lnTo>
                    <a:lnTo>
                      <a:pt x="336" y="262"/>
                    </a:lnTo>
                    <a:lnTo>
                      <a:pt x="336" y="274"/>
                    </a:lnTo>
                    <a:lnTo>
                      <a:pt x="359" y="274"/>
                    </a:lnTo>
                    <a:lnTo>
                      <a:pt x="359" y="297"/>
                    </a:lnTo>
                    <a:lnTo>
                      <a:pt x="365" y="297"/>
                    </a:lnTo>
                    <a:lnTo>
                      <a:pt x="371" y="297"/>
                    </a:lnTo>
                    <a:lnTo>
                      <a:pt x="376" y="297"/>
                    </a:lnTo>
                    <a:lnTo>
                      <a:pt x="382" y="297"/>
                    </a:lnTo>
                    <a:lnTo>
                      <a:pt x="388" y="297"/>
                    </a:lnTo>
                    <a:lnTo>
                      <a:pt x="394" y="297"/>
                    </a:lnTo>
                    <a:lnTo>
                      <a:pt x="399" y="297"/>
                    </a:lnTo>
                    <a:lnTo>
                      <a:pt x="405" y="297"/>
                    </a:lnTo>
                    <a:lnTo>
                      <a:pt x="405" y="285"/>
                    </a:lnTo>
                    <a:lnTo>
                      <a:pt x="411" y="285"/>
                    </a:lnTo>
                    <a:lnTo>
                      <a:pt x="415" y="284"/>
                    </a:lnTo>
                    <a:lnTo>
                      <a:pt x="417" y="284"/>
                    </a:lnTo>
                    <a:lnTo>
                      <a:pt x="419" y="282"/>
                    </a:lnTo>
                    <a:lnTo>
                      <a:pt x="419" y="278"/>
                    </a:lnTo>
                    <a:lnTo>
                      <a:pt x="419" y="274"/>
                    </a:lnTo>
                    <a:lnTo>
                      <a:pt x="417" y="268"/>
                    </a:lnTo>
                    <a:lnTo>
                      <a:pt x="417" y="262"/>
                    </a:lnTo>
                    <a:lnTo>
                      <a:pt x="405" y="262"/>
                    </a:lnTo>
                    <a:lnTo>
                      <a:pt x="401" y="266"/>
                    </a:lnTo>
                    <a:lnTo>
                      <a:pt x="397" y="270"/>
                    </a:lnTo>
                    <a:lnTo>
                      <a:pt x="394" y="272"/>
                    </a:lnTo>
                    <a:lnTo>
                      <a:pt x="390" y="274"/>
                    </a:lnTo>
                    <a:lnTo>
                      <a:pt x="386" y="274"/>
                    </a:lnTo>
                    <a:lnTo>
                      <a:pt x="382" y="274"/>
                    </a:lnTo>
                    <a:lnTo>
                      <a:pt x="376" y="274"/>
                    </a:lnTo>
                    <a:lnTo>
                      <a:pt x="371" y="274"/>
                    </a:lnTo>
                    <a:lnTo>
                      <a:pt x="371" y="262"/>
                    </a:lnTo>
                    <a:lnTo>
                      <a:pt x="367" y="259"/>
                    </a:lnTo>
                    <a:lnTo>
                      <a:pt x="363" y="255"/>
                    </a:lnTo>
                    <a:lnTo>
                      <a:pt x="361" y="253"/>
                    </a:lnTo>
                    <a:lnTo>
                      <a:pt x="359" y="251"/>
                    </a:lnTo>
                    <a:lnTo>
                      <a:pt x="361" y="251"/>
                    </a:lnTo>
                    <a:lnTo>
                      <a:pt x="365" y="251"/>
                    </a:lnTo>
                    <a:lnTo>
                      <a:pt x="371" y="251"/>
                    </a:lnTo>
                    <a:lnTo>
                      <a:pt x="359" y="239"/>
                    </a:lnTo>
                    <a:lnTo>
                      <a:pt x="371" y="239"/>
                    </a:lnTo>
                    <a:lnTo>
                      <a:pt x="371" y="228"/>
                    </a:lnTo>
                    <a:lnTo>
                      <a:pt x="359" y="228"/>
                    </a:lnTo>
                    <a:lnTo>
                      <a:pt x="371" y="216"/>
                    </a:lnTo>
                    <a:lnTo>
                      <a:pt x="359" y="228"/>
                    </a:lnTo>
                    <a:lnTo>
                      <a:pt x="336" y="228"/>
                    </a:lnTo>
                    <a:lnTo>
                      <a:pt x="336" y="226"/>
                    </a:lnTo>
                    <a:lnTo>
                      <a:pt x="336" y="222"/>
                    </a:lnTo>
                    <a:lnTo>
                      <a:pt x="336" y="220"/>
                    </a:lnTo>
                    <a:lnTo>
                      <a:pt x="336" y="216"/>
                    </a:lnTo>
                    <a:lnTo>
                      <a:pt x="336" y="214"/>
                    </a:lnTo>
                    <a:lnTo>
                      <a:pt x="336" y="211"/>
                    </a:lnTo>
                    <a:lnTo>
                      <a:pt x="336" y="209"/>
                    </a:lnTo>
                    <a:lnTo>
                      <a:pt x="336" y="205"/>
                    </a:lnTo>
                    <a:lnTo>
                      <a:pt x="325" y="205"/>
                    </a:lnTo>
                    <a:lnTo>
                      <a:pt x="325" y="203"/>
                    </a:lnTo>
                    <a:lnTo>
                      <a:pt x="325" y="199"/>
                    </a:lnTo>
                    <a:lnTo>
                      <a:pt x="325" y="197"/>
                    </a:lnTo>
                    <a:lnTo>
                      <a:pt x="325" y="193"/>
                    </a:lnTo>
                    <a:lnTo>
                      <a:pt x="325" y="191"/>
                    </a:lnTo>
                    <a:lnTo>
                      <a:pt x="325" y="188"/>
                    </a:lnTo>
                    <a:lnTo>
                      <a:pt x="325" y="186"/>
                    </a:lnTo>
                    <a:lnTo>
                      <a:pt x="325" y="182"/>
                    </a:lnTo>
                    <a:lnTo>
                      <a:pt x="313" y="170"/>
                    </a:lnTo>
                    <a:lnTo>
                      <a:pt x="359" y="182"/>
                    </a:lnTo>
                    <a:lnTo>
                      <a:pt x="371" y="159"/>
                    </a:lnTo>
                    <a:lnTo>
                      <a:pt x="348" y="170"/>
                    </a:lnTo>
                    <a:lnTo>
                      <a:pt x="359" y="170"/>
                    </a:lnTo>
                    <a:lnTo>
                      <a:pt x="348" y="182"/>
                    </a:lnTo>
                    <a:lnTo>
                      <a:pt x="342" y="174"/>
                    </a:lnTo>
                    <a:lnTo>
                      <a:pt x="338" y="168"/>
                    </a:lnTo>
                    <a:lnTo>
                      <a:pt x="336" y="163"/>
                    </a:lnTo>
                    <a:lnTo>
                      <a:pt x="338" y="157"/>
                    </a:lnTo>
                    <a:lnTo>
                      <a:pt x="342" y="153"/>
                    </a:lnTo>
                    <a:lnTo>
                      <a:pt x="346" y="149"/>
                    </a:lnTo>
                    <a:lnTo>
                      <a:pt x="353" y="143"/>
                    </a:lnTo>
                    <a:lnTo>
                      <a:pt x="359" y="136"/>
                    </a:lnTo>
                    <a:lnTo>
                      <a:pt x="361" y="128"/>
                    </a:lnTo>
                    <a:lnTo>
                      <a:pt x="363" y="122"/>
                    </a:lnTo>
                    <a:lnTo>
                      <a:pt x="365" y="119"/>
                    </a:lnTo>
                    <a:lnTo>
                      <a:pt x="371" y="115"/>
                    </a:lnTo>
                    <a:lnTo>
                      <a:pt x="374" y="115"/>
                    </a:lnTo>
                    <a:lnTo>
                      <a:pt x="380" y="113"/>
                    </a:lnTo>
                    <a:lnTo>
                      <a:pt x="388" y="113"/>
                    </a:lnTo>
                    <a:lnTo>
                      <a:pt x="394" y="113"/>
                    </a:lnTo>
                    <a:lnTo>
                      <a:pt x="394" y="147"/>
                    </a:lnTo>
                    <a:close/>
                    <a:moveTo>
                      <a:pt x="417" y="90"/>
                    </a:moveTo>
                    <a:lnTo>
                      <a:pt x="405" y="78"/>
                    </a:lnTo>
                    <a:lnTo>
                      <a:pt x="394" y="67"/>
                    </a:lnTo>
                    <a:lnTo>
                      <a:pt x="417" y="44"/>
                    </a:lnTo>
                    <a:lnTo>
                      <a:pt x="417" y="32"/>
                    </a:lnTo>
                    <a:lnTo>
                      <a:pt x="428" y="44"/>
                    </a:lnTo>
                    <a:lnTo>
                      <a:pt x="440" y="55"/>
                    </a:lnTo>
                    <a:lnTo>
                      <a:pt x="440" y="67"/>
                    </a:lnTo>
                    <a:lnTo>
                      <a:pt x="440" y="55"/>
                    </a:lnTo>
                    <a:lnTo>
                      <a:pt x="428" y="55"/>
                    </a:lnTo>
                    <a:lnTo>
                      <a:pt x="428" y="44"/>
                    </a:lnTo>
                    <a:lnTo>
                      <a:pt x="440" y="32"/>
                    </a:lnTo>
                    <a:lnTo>
                      <a:pt x="440" y="38"/>
                    </a:lnTo>
                    <a:lnTo>
                      <a:pt x="440" y="42"/>
                    </a:lnTo>
                    <a:lnTo>
                      <a:pt x="440" y="44"/>
                    </a:lnTo>
                    <a:lnTo>
                      <a:pt x="440" y="42"/>
                    </a:lnTo>
                    <a:lnTo>
                      <a:pt x="440" y="38"/>
                    </a:lnTo>
                    <a:lnTo>
                      <a:pt x="440" y="32"/>
                    </a:lnTo>
                    <a:lnTo>
                      <a:pt x="463" y="32"/>
                    </a:lnTo>
                    <a:lnTo>
                      <a:pt x="463" y="44"/>
                    </a:lnTo>
                    <a:lnTo>
                      <a:pt x="463" y="21"/>
                    </a:lnTo>
                    <a:lnTo>
                      <a:pt x="453" y="21"/>
                    </a:lnTo>
                    <a:lnTo>
                      <a:pt x="445" y="19"/>
                    </a:lnTo>
                    <a:lnTo>
                      <a:pt x="442" y="15"/>
                    </a:lnTo>
                    <a:lnTo>
                      <a:pt x="440" y="9"/>
                    </a:lnTo>
                    <a:lnTo>
                      <a:pt x="442" y="5"/>
                    </a:lnTo>
                    <a:lnTo>
                      <a:pt x="445" y="2"/>
                    </a:lnTo>
                    <a:lnTo>
                      <a:pt x="453" y="0"/>
                    </a:lnTo>
                    <a:lnTo>
                      <a:pt x="463" y="0"/>
                    </a:lnTo>
                    <a:lnTo>
                      <a:pt x="465" y="2"/>
                    </a:lnTo>
                    <a:lnTo>
                      <a:pt x="468" y="3"/>
                    </a:lnTo>
                    <a:lnTo>
                      <a:pt x="470" y="7"/>
                    </a:lnTo>
                    <a:lnTo>
                      <a:pt x="474" y="9"/>
                    </a:lnTo>
                    <a:lnTo>
                      <a:pt x="476" y="13"/>
                    </a:lnTo>
                    <a:lnTo>
                      <a:pt x="480" y="15"/>
                    </a:lnTo>
                    <a:lnTo>
                      <a:pt x="482" y="19"/>
                    </a:lnTo>
                    <a:lnTo>
                      <a:pt x="486" y="21"/>
                    </a:lnTo>
                    <a:lnTo>
                      <a:pt x="543" y="21"/>
                    </a:lnTo>
                    <a:lnTo>
                      <a:pt x="555" y="32"/>
                    </a:lnTo>
                    <a:lnTo>
                      <a:pt x="555" y="28"/>
                    </a:lnTo>
                    <a:lnTo>
                      <a:pt x="555" y="25"/>
                    </a:lnTo>
                    <a:lnTo>
                      <a:pt x="555" y="23"/>
                    </a:lnTo>
                    <a:lnTo>
                      <a:pt x="555" y="21"/>
                    </a:lnTo>
                    <a:lnTo>
                      <a:pt x="559" y="21"/>
                    </a:lnTo>
                    <a:lnTo>
                      <a:pt x="561" y="21"/>
                    </a:lnTo>
                    <a:lnTo>
                      <a:pt x="566" y="21"/>
                    </a:lnTo>
                    <a:lnTo>
                      <a:pt x="566" y="9"/>
                    </a:lnTo>
                    <a:lnTo>
                      <a:pt x="570" y="9"/>
                    </a:lnTo>
                    <a:lnTo>
                      <a:pt x="574" y="9"/>
                    </a:lnTo>
                    <a:lnTo>
                      <a:pt x="576" y="9"/>
                    </a:lnTo>
                    <a:lnTo>
                      <a:pt x="578" y="11"/>
                    </a:lnTo>
                    <a:lnTo>
                      <a:pt x="578" y="13"/>
                    </a:lnTo>
                    <a:lnTo>
                      <a:pt x="578" y="17"/>
                    </a:lnTo>
                    <a:lnTo>
                      <a:pt x="578" y="21"/>
                    </a:lnTo>
                    <a:lnTo>
                      <a:pt x="589" y="21"/>
                    </a:lnTo>
                    <a:lnTo>
                      <a:pt x="601" y="21"/>
                    </a:lnTo>
                    <a:lnTo>
                      <a:pt x="612" y="32"/>
                    </a:lnTo>
                    <a:lnTo>
                      <a:pt x="635" y="32"/>
                    </a:lnTo>
                    <a:lnTo>
                      <a:pt x="635" y="44"/>
                    </a:lnTo>
                    <a:lnTo>
                      <a:pt x="682" y="44"/>
                    </a:lnTo>
                    <a:lnTo>
                      <a:pt x="647" y="55"/>
                    </a:lnTo>
                    <a:lnTo>
                      <a:pt x="658" y="55"/>
                    </a:lnTo>
                    <a:lnTo>
                      <a:pt x="662" y="55"/>
                    </a:lnTo>
                    <a:lnTo>
                      <a:pt x="666" y="55"/>
                    </a:lnTo>
                    <a:lnTo>
                      <a:pt x="668" y="55"/>
                    </a:lnTo>
                    <a:lnTo>
                      <a:pt x="670" y="57"/>
                    </a:lnTo>
                    <a:lnTo>
                      <a:pt x="670" y="59"/>
                    </a:lnTo>
                    <a:lnTo>
                      <a:pt x="670" y="63"/>
                    </a:lnTo>
                    <a:lnTo>
                      <a:pt x="670" y="67"/>
                    </a:lnTo>
                    <a:lnTo>
                      <a:pt x="682" y="78"/>
                    </a:lnTo>
                    <a:lnTo>
                      <a:pt x="682" y="32"/>
                    </a:lnTo>
                    <a:lnTo>
                      <a:pt x="703" y="78"/>
                    </a:lnTo>
                    <a:lnTo>
                      <a:pt x="737" y="182"/>
                    </a:lnTo>
                    <a:lnTo>
                      <a:pt x="737" y="205"/>
                    </a:lnTo>
                    <a:lnTo>
                      <a:pt x="749" y="205"/>
                    </a:lnTo>
                    <a:lnTo>
                      <a:pt x="749" y="216"/>
                    </a:lnTo>
                    <a:lnTo>
                      <a:pt x="754" y="220"/>
                    </a:lnTo>
                    <a:lnTo>
                      <a:pt x="758" y="226"/>
                    </a:lnTo>
                    <a:lnTo>
                      <a:pt x="760" y="230"/>
                    </a:lnTo>
                    <a:lnTo>
                      <a:pt x="764" y="232"/>
                    </a:lnTo>
                    <a:lnTo>
                      <a:pt x="768" y="236"/>
                    </a:lnTo>
                    <a:lnTo>
                      <a:pt x="774" y="237"/>
                    </a:lnTo>
                    <a:lnTo>
                      <a:pt x="777" y="239"/>
                    </a:lnTo>
                    <a:lnTo>
                      <a:pt x="783" y="239"/>
                    </a:lnTo>
                    <a:lnTo>
                      <a:pt x="783" y="251"/>
                    </a:lnTo>
                    <a:lnTo>
                      <a:pt x="787" y="255"/>
                    </a:lnTo>
                    <a:lnTo>
                      <a:pt x="791" y="259"/>
                    </a:lnTo>
                    <a:lnTo>
                      <a:pt x="793" y="261"/>
                    </a:lnTo>
                    <a:lnTo>
                      <a:pt x="795" y="261"/>
                    </a:lnTo>
                    <a:lnTo>
                      <a:pt x="795" y="262"/>
                    </a:lnTo>
                    <a:lnTo>
                      <a:pt x="799" y="262"/>
                    </a:lnTo>
                    <a:lnTo>
                      <a:pt x="802" y="262"/>
                    </a:lnTo>
                    <a:lnTo>
                      <a:pt x="806" y="262"/>
                    </a:lnTo>
                    <a:lnTo>
                      <a:pt x="841" y="297"/>
                    </a:lnTo>
                    <a:lnTo>
                      <a:pt x="829" y="297"/>
                    </a:lnTo>
                    <a:lnTo>
                      <a:pt x="829" y="301"/>
                    </a:lnTo>
                    <a:lnTo>
                      <a:pt x="829" y="305"/>
                    </a:lnTo>
                    <a:lnTo>
                      <a:pt x="829" y="307"/>
                    </a:lnTo>
                    <a:lnTo>
                      <a:pt x="829" y="308"/>
                    </a:lnTo>
                    <a:lnTo>
                      <a:pt x="825" y="308"/>
                    </a:lnTo>
                    <a:lnTo>
                      <a:pt x="824" y="308"/>
                    </a:lnTo>
                    <a:lnTo>
                      <a:pt x="818" y="308"/>
                    </a:lnTo>
                    <a:lnTo>
                      <a:pt x="814" y="312"/>
                    </a:lnTo>
                    <a:lnTo>
                      <a:pt x="812" y="314"/>
                    </a:lnTo>
                    <a:lnTo>
                      <a:pt x="810" y="316"/>
                    </a:lnTo>
                    <a:lnTo>
                      <a:pt x="808" y="318"/>
                    </a:lnTo>
                    <a:lnTo>
                      <a:pt x="806" y="318"/>
                    </a:lnTo>
                    <a:lnTo>
                      <a:pt x="804" y="320"/>
                    </a:lnTo>
                    <a:lnTo>
                      <a:pt x="801" y="320"/>
                    </a:lnTo>
                    <a:lnTo>
                      <a:pt x="795" y="320"/>
                    </a:lnTo>
                    <a:lnTo>
                      <a:pt x="795" y="332"/>
                    </a:lnTo>
                    <a:lnTo>
                      <a:pt x="789" y="332"/>
                    </a:lnTo>
                    <a:lnTo>
                      <a:pt x="783" y="332"/>
                    </a:lnTo>
                    <a:lnTo>
                      <a:pt x="779" y="332"/>
                    </a:lnTo>
                    <a:lnTo>
                      <a:pt x="776" y="332"/>
                    </a:lnTo>
                    <a:lnTo>
                      <a:pt x="774" y="330"/>
                    </a:lnTo>
                    <a:lnTo>
                      <a:pt x="770" y="328"/>
                    </a:lnTo>
                    <a:lnTo>
                      <a:pt x="766" y="324"/>
                    </a:lnTo>
                    <a:lnTo>
                      <a:pt x="760" y="320"/>
                    </a:lnTo>
                    <a:lnTo>
                      <a:pt x="726" y="320"/>
                    </a:lnTo>
                    <a:lnTo>
                      <a:pt x="691" y="308"/>
                    </a:lnTo>
                    <a:lnTo>
                      <a:pt x="682" y="297"/>
                    </a:lnTo>
                    <a:lnTo>
                      <a:pt x="658" y="285"/>
                    </a:lnTo>
                    <a:lnTo>
                      <a:pt x="653" y="285"/>
                    </a:lnTo>
                    <a:lnTo>
                      <a:pt x="649" y="285"/>
                    </a:lnTo>
                    <a:lnTo>
                      <a:pt x="647" y="285"/>
                    </a:lnTo>
                    <a:lnTo>
                      <a:pt x="645" y="284"/>
                    </a:lnTo>
                    <a:lnTo>
                      <a:pt x="643" y="284"/>
                    </a:lnTo>
                    <a:lnTo>
                      <a:pt x="641" y="282"/>
                    </a:lnTo>
                    <a:lnTo>
                      <a:pt x="639" y="278"/>
                    </a:lnTo>
                    <a:lnTo>
                      <a:pt x="635" y="274"/>
                    </a:lnTo>
                    <a:lnTo>
                      <a:pt x="635" y="270"/>
                    </a:lnTo>
                    <a:lnTo>
                      <a:pt x="635" y="268"/>
                    </a:lnTo>
                    <a:lnTo>
                      <a:pt x="635" y="264"/>
                    </a:lnTo>
                    <a:lnTo>
                      <a:pt x="635" y="262"/>
                    </a:lnTo>
                    <a:lnTo>
                      <a:pt x="635" y="259"/>
                    </a:lnTo>
                    <a:lnTo>
                      <a:pt x="635" y="257"/>
                    </a:lnTo>
                    <a:lnTo>
                      <a:pt x="635" y="253"/>
                    </a:lnTo>
                    <a:lnTo>
                      <a:pt x="635" y="251"/>
                    </a:lnTo>
                    <a:lnTo>
                      <a:pt x="624" y="251"/>
                    </a:lnTo>
                    <a:lnTo>
                      <a:pt x="624" y="247"/>
                    </a:lnTo>
                    <a:lnTo>
                      <a:pt x="624" y="243"/>
                    </a:lnTo>
                    <a:lnTo>
                      <a:pt x="624" y="241"/>
                    </a:lnTo>
                    <a:lnTo>
                      <a:pt x="624" y="239"/>
                    </a:lnTo>
                    <a:lnTo>
                      <a:pt x="624" y="241"/>
                    </a:lnTo>
                    <a:lnTo>
                      <a:pt x="624" y="245"/>
                    </a:lnTo>
                    <a:lnTo>
                      <a:pt x="624" y="251"/>
                    </a:lnTo>
                    <a:lnTo>
                      <a:pt x="620" y="255"/>
                    </a:lnTo>
                    <a:lnTo>
                      <a:pt x="616" y="259"/>
                    </a:lnTo>
                    <a:lnTo>
                      <a:pt x="614" y="261"/>
                    </a:lnTo>
                    <a:lnTo>
                      <a:pt x="612" y="261"/>
                    </a:lnTo>
                    <a:lnTo>
                      <a:pt x="611" y="262"/>
                    </a:lnTo>
                    <a:lnTo>
                      <a:pt x="609" y="262"/>
                    </a:lnTo>
                    <a:lnTo>
                      <a:pt x="605" y="262"/>
                    </a:lnTo>
                    <a:lnTo>
                      <a:pt x="601" y="262"/>
                    </a:lnTo>
                    <a:lnTo>
                      <a:pt x="601" y="251"/>
                    </a:lnTo>
                    <a:lnTo>
                      <a:pt x="595" y="251"/>
                    </a:lnTo>
                    <a:lnTo>
                      <a:pt x="591" y="251"/>
                    </a:lnTo>
                    <a:lnTo>
                      <a:pt x="589" y="251"/>
                    </a:lnTo>
                    <a:lnTo>
                      <a:pt x="589" y="249"/>
                    </a:lnTo>
                    <a:lnTo>
                      <a:pt x="589" y="247"/>
                    </a:lnTo>
                    <a:lnTo>
                      <a:pt x="589" y="243"/>
                    </a:lnTo>
                    <a:lnTo>
                      <a:pt x="589" y="239"/>
                    </a:lnTo>
                    <a:lnTo>
                      <a:pt x="601" y="239"/>
                    </a:lnTo>
                    <a:lnTo>
                      <a:pt x="589" y="228"/>
                    </a:lnTo>
                    <a:lnTo>
                      <a:pt x="589" y="232"/>
                    </a:lnTo>
                    <a:lnTo>
                      <a:pt x="589" y="236"/>
                    </a:lnTo>
                    <a:lnTo>
                      <a:pt x="589" y="237"/>
                    </a:lnTo>
                    <a:lnTo>
                      <a:pt x="589" y="239"/>
                    </a:lnTo>
                    <a:lnTo>
                      <a:pt x="589" y="237"/>
                    </a:lnTo>
                    <a:lnTo>
                      <a:pt x="589" y="234"/>
                    </a:lnTo>
                    <a:lnTo>
                      <a:pt x="589" y="228"/>
                    </a:lnTo>
                    <a:lnTo>
                      <a:pt x="578" y="239"/>
                    </a:lnTo>
                    <a:lnTo>
                      <a:pt x="572" y="239"/>
                    </a:lnTo>
                    <a:lnTo>
                      <a:pt x="568" y="239"/>
                    </a:lnTo>
                    <a:lnTo>
                      <a:pt x="566" y="239"/>
                    </a:lnTo>
                    <a:lnTo>
                      <a:pt x="564" y="237"/>
                    </a:lnTo>
                    <a:lnTo>
                      <a:pt x="563" y="237"/>
                    </a:lnTo>
                    <a:lnTo>
                      <a:pt x="561" y="236"/>
                    </a:lnTo>
                    <a:lnTo>
                      <a:pt x="559" y="232"/>
                    </a:lnTo>
                    <a:lnTo>
                      <a:pt x="555" y="228"/>
                    </a:lnTo>
                    <a:lnTo>
                      <a:pt x="543" y="228"/>
                    </a:lnTo>
                    <a:lnTo>
                      <a:pt x="543" y="216"/>
                    </a:lnTo>
                    <a:lnTo>
                      <a:pt x="540" y="216"/>
                    </a:lnTo>
                    <a:lnTo>
                      <a:pt x="538" y="216"/>
                    </a:lnTo>
                    <a:lnTo>
                      <a:pt x="534" y="216"/>
                    </a:lnTo>
                    <a:lnTo>
                      <a:pt x="532" y="216"/>
                    </a:lnTo>
                    <a:lnTo>
                      <a:pt x="528" y="216"/>
                    </a:lnTo>
                    <a:lnTo>
                      <a:pt x="526" y="216"/>
                    </a:lnTo>
                    <a:lnTo>
                      <a:pt x="522" y="216"/>
                    </a:lnTo>
                    <a:lnTo>
                      <a:pt x="520" y="216"/>
                    </a:lnTo>
                    <a:lnTo>
                      <a:pt x="520" y="205"/>
                    </a:lnTo>
                    <a:lnTo>
                      <a:pt x="486" y="205"/>
                    </a:lnTo>
                    <a:lnTo>
                      <a:pt x="463" y="216"/>
                    </a:lnTo>
                    <a:lnTo>
                      <a:pt x="463" y="228"/>
                    </a:lnTo>
                    <a:lnTo>
                      <a:pt x="440" y="228"/>
                    </a:lnTo>
                    <a:lnTo>
                      <a:pt x="440" y="216"/>
                    </a:lnTo>
                    <a:lnTo>
                      <a:pt x="440" y="205"/>
                    </a:lnTo>
                    <a:lnTo>
                      <a:pt x="417" y="182"/>
                    </a:lnTo>
                    <a:lnTo>
                      <a:pt x="428" y="182"/>
                    </a:lnTo>
                    <a:lnTo>
                      <a:pt x="428" y="170"/>
                    </a:lnTo>
                    <a:lnTo>
                      <a:pt x="405" y="159"/>
                    </a:lnTo>
                    <a:lnTo>
                      <a:pt x="405" y="153"/>
                    </a:lnTo>
                    <a:lnTo>
                      <a:pt x="405" y="147"/>
                    </a:lnTo>
                    <a:lnTo>
                      <a:pt x="405" y="142"/>
                    </a:lnTo>
                    <a:lnTo>
                      <a:pt x="405" y="136"/>
                    </a:lnTo>
                    <a:lnTo>
                      <a:pt x="405" y="130"/>
                    </a:lnTo>
                    <a:lnTo>
                      <a:pt x="405" y="124"/>
                    </a:lnTo>
                    <a:lnTo>
                      <a:pt x="405" y="119"/>
                    </a:lnTo>
                    <a:lnTo>
                      <a:pt x="405" y="113"/>
                    </a:lnTo>
                    <a:lnTo>
                      <a:pt x="417" y="90"/>
                    </a:lnTo>
                    <a:lnTo>
                      <a:pt x="440" y="90"/>
                    </a:lnTo>
                    <a:lnTo>
                      <a:pt x="438" y="90"/>
                    </a:lnTo>
                    <a:lnTo>
                      <a:pt x="434" y="90"/>
                    </a:lnTo>
                    <a:lnTo>
                      <a:pt x="432" y="90"/>
                    </a:lnTo>
                    <a:lnTo>
                      <a:pt x="428" y="90"/>
                    </a:lnTo>
                    <a:lnTo>
                      <a:pt x="426" y="90"/>
                    </a:lnTo>
                    <a:lnTo>
                      <a:pt x="422" y="90"/>
                    </a:lnTo>
                    <a:lnTo>
                      <a:pt x="421" y="90"/>
                    </a:lnTo>
                    <a:lnTo>
                      <a:pt x="417" y="90"/>
                    </a:lnTo>
                    <a:close/>
                    <a:moveTo>
                      <a:pt x="829" y="686"/>
                    </a:moveTo>
                    <a:lnTo>
                      <a:pt x="841" y="698"/>
                    </a:lnTo>
                    <a:lnTo>
                      <a:pt x="852" y="686"/>
                    </a:lnTo>
                    <a:lnTo>
                      <a:pt x="841" y="698"/>
                    </a:lnTo>
                    <a:lnTo>
                      <a:pt x="829" y="686"/>
                    </a:lnTo>
                    <a:close/>
                    <a:moveTo>
                      <a:pt x="749" y="767"/>
                    </a:moveTo>
                    <a:lnTo>
                      <a:pt x="760" y="756"/>
                    </a:lnTo>
                    <a:lnTo>
                      <a:pt x="760" y="761"/>
                    </a:lnTo>
                    <a:lnTo>
                      <a:pt x="749" y="767"/>
                    </a:lnTo>
                    <a:close/>
                    <a:moveTo>
                      <a:pt x="0" y="462"/>
                    </a:moveTo>
                    <a:lnTo>
                      <a:pt x="12" y="443"/>
                    </a:lnTo>
                    <a:lnTo>
                      <a:pt x="0" y="462"/>
                    </a:lnTo>
                    <a:close/>
                    <a:moveTo>
                      <a:pt x="37" y="402"/>
                    </a:moveTo>
                    <a:lnTo>
                      <a:pt x="42" y="393"/>
                    </a:lnTo>
                    <a:lnTo>
                      <a:pt x="37" y="402"/>
                    </a:lnTo>
                    <a:close/>
                    <a:moveTo>
                      <a:pt x="1025" y="1203"/>
                    </a:moveTo>
                    <a:lnTo>
                      <a:pt x="1002" y="1203"/>
                    </a:lnTo>
                    <a:lnTo>
                      <a:pt x="1002" y="1191"/>
                    </a:lnTo>
                    <a:lnTo>
                      <a:pt x="968" y="1203"/>
                    </a:lnTo>
                    <a:lnTo>
                      <a:pt x="960" y="1203"/>
                    </a:lnTo>
                    <a:lnTo>
                      <a:pt x="954" y="1203"/>
                    </a:lnTo>
                    <a:lnTo>
                      <a:pt x="950" y="1203"/>
                    </a:lnTo>
                    <a:lnTo>
                      <a:pt x="948" y="1203"/>
                    </a:lnTo>
                    <a:lnTo>
                      <a:pt x="944" y="1203"/>
                    </a:lnTo>
                    <a:lnTo>
                      <a:pt x="943" y="1204"/>
                    </a:lnTo>
                    <a:lnTo>
                      <a:pt x="939" y="1208"/>
                    </a:lnTo>
                    <a:lnTo>
                      <a:pt x="933" y="1214"/>
                    </a:lnTo>
                    <a:lnTo>
                      <a:pt x="921" y="1214"/>
                    </a:lnTo>
                    <a:lnTo>
                      <a:pt x="933" y="1214"/>
                    </a:lnTo>
                    <a:lnTo>
                      <a:pt x="933" y="1226"/>
                    </a:lnTo>
                    <a:lnTo>
                      <a:pt x="941" y="1226"/>
                    </a:lnTo>
                    <a:lnTo>
                      <a:pt x="946" y="1224"/>
                    </a:lnTo>
                    <a:lnTo>
                      <a:pt x="950" y="1224"/>
                    </a:lnTo>
                    <a:lnTo>
                      <a:pt x="954" y="1224"/>
                    </a:lnTo>
                    <a:lnTo>
                      <a:pt x="954" y="1226"/>
                    </a:lnTo>
                    <a:lnTo>
                      <a:pt x="954" y="1227"/>
                    </a:lnTo>
                    <a:lnTo>
                      <a:pt x="950" y="1231"/>
                    </a:lnTo>
                    <a:lnTo>
                      <a:pt x="944" y="1237"/>
                    </a:lnTo>
                    <a:lnTo>
                      <a:pt x="910" y="1249"/>
                    </a:lnTo>
                    <a:lnTo>
                      <a:pt x="916" y="1249"/>
                    </a:lnTo>
                    <a:lnTo>
                      <a:pt x="921" y="1249"/>
                    </a:lnTo>
                    <a:lnTo>
                      <a:pt x="927" y="1249"/>
                    </a:lnTo>
                    <a:lnTo>
                      <a:pt x="933" y="1249"/>
                    </a:lnTo>
                    <a:lnTo>
                      <a:pt x="939" y="1249"/>
                    </a:lnTo>
                    <a:lnTo>
                      <a:pt x="944" y="1249"/>
                    </a:lnTo>
                    <a:lnTo>
                      <a:pt x="950" y="1249"/>
                    </a:lnTo>
                    <a:lnTo>
                      <a:pt x="956" y="1249"/>
                    </a:lnTo>
                    <a:lnTo>
                      <a:pt x="956" y="1237"/>
                    </a:lnTo>
                    <a:lnTo>
                      <a:pt x="962" y="1237"/>
                    </a:lnTo>
                    <a:lnTo>
                      <a:pt x="964" y="1237"/>
                    </a:lnTo>
                    <a:lnTo>
                      <a:pt x="968" y="1237"/>
                    </a:lnTo>
                    <a:lnTo>
                      <a:pt x="969" y="1235"/>
                    </a:lnTo>
                    <a:lnTo>
                      <a:pt x="971" y="1231"/>
                    </a:lnTo>
                    <a:lnTo>
                      <a:pt x="975" y="1229"/>
                    </a:lnTo>
                    <a:lnTo>
                      <a:pt x="979" y="1226"/>
                    </a:lnTo>
                    <a:lnTo>
                      <a:pt x="991" y="1226"/>
                    </a:lnTo>
                    <a:lnTo>
                      <a:pt x="991" y="1214"/>
                    </a:lnTo>
                    <a:lnTo>
                      <a:pt x="1025" y="1203"/>
                    </a:lnTo>
                    <a:lnTo>
                      <a:pt x="1014" y="1191"/>
                    </a:lnTo>
                    <a:lnTo>
                      <a:pt x="1025" y="1203"/>
                    </a:lnTo>
                    <a:close/>
                    <a:moveTo>
                      <a:pt x="829" y="686"/>
                    </a:moveTo>
                    <a:lnTo>
                      <a:pt x="852" y="686"/>
                    </a:lnTo>
                    <a:lnTo>
                      <a:pt x="829" y="686"/>
                    </a:lnTo>
                    <a:close/>
                    <a:moveTo>
                      <a:pt x="910" y="1214"/>
                    </a:moveTo>
                    <a:lnTo>
                      <a:pt x="898" y="1214"/>
                    </a:lnTo>
                    <a:lnTo>
                      <a:pt x="887" y="1203"/>
                    </a:lnTo>
                    <a:lnTo>
                      <a:pt x="879" y="1203"/>
                    </a:lnTo>
                    <a:lnTo>
                      <a:pt x="873" y="1203"/>
                    </a:lnTo>
                    <a:lnTo>
                      <a:pt x="866" y="1203"/>
                    </a:lnTo>
                    <a:lnTo>
                      <a:pt x="858" y="1203"/>
                    </a:lnTo>
                    <a:lnTo>
                      <a:pt x="850" y="1203"/>
                    </a:lnTo>
                    <a:lnTo>
                      <a:pt x="845" y="1203"/>
                    </a:lnTo>
                    <a:lnTo>
                      <a:pt x="837" y="1203"/>
                    </a:lnTo>
                    <a:lnTo>
                      <a:pt x="829" y="1203"/>
                    </a:lnTo>
                    <a:lnTo>
                      <a:pt x="829" y="1191"/>
                    </a:lnTo>
                    <a:lnTo>
                      <a:pt x="806" y="1203"/>
                    </a:lnTo>
                    <a:lnTo>
                      <a:pt x="795" y="1191"/>
                    </a:lnTo>
                    <a:lnTo>
                      <a:pt x="772" y="1191"/>
                    </a:lnTo>
                    <a:lnTo>
                      <a:pt x="749" y="1203"/>
                    </a:lnTo>
                    <a:lnTo>
                      <a:pt x="737" y="1214"/>
                    </a:lnTo>
                    <a:lnTo>
                      <a:pt x="726" y="1214"/>
                    </a:lnTo>
                    <a:lnTo>
                      <a:pt x="726" y="1226"/>
                    </a:lnTo>
                    <a:lnTo>
                      <a:pt x="714" y="1237"/>
                    </a:lnTo>
                    <a:lnTo>
                      <a:pt x="749" y="1214"/>
                    </a:lnTo>
                    <a:lnTo>
                      <a:pt x="772" y="1214"/>
                    </a:lnTo>
                    <a:lnTo>
                      <a:pt x="777" y="1214"/>
                    </a:lnTo>
                    <a:lnTo>
                      <a:pt x="781" y="1214"/>
                    </a:lnTo>
                    <a:lnTo>
                      <a:pt x="783" y="1214"/>
                    </a:lnTo>
                    <a:lnTo>
                      <a:pt x="785" y="1214"/>
                    </a:lnTo>
                    <a:lnTo>
                      <a:pt x="787" y="1216"/>
                    </a:lnTo>
                    <a:lnTo>
                      <a:pt x="789" y="1218"/>
                    </a:lnTo>
                    <a:lnTo>
                      <a:pt x="791" y="1222"/>
                    </a:lnTo>
                    <a:lnTo>
                      <a:pt x="795" y="1226"/>
                    </a:lnTo>
                    <a:lnTo>
                      <a:pt x="804" y="1226"/>
                    </a:lnTo>
                    <a:lnTo>
                      <a:pt x="812" y="1226"/>
                    </a:lnTo>
                    <a:lnTo>
                      <a:pt x="822" y="1226"/>
                    </a:lnTo>
                    <a:lnTo>
                      <a:pt x="829" y="1226"/>
                    </a:lnTo>
                    <a:lnTo>
                      <a:pt x="839" y="1226"/>
                    </a:lnTo>
                    <a:lnTo>
                      <a:pt x="847" y="1226"/>
                    </a:lnTo>
                    <a:lnTo>
                      <a:pt x="856" y="1226"/>
                    </a:lnTo>
                    <a:lnTo>
                      <a:pt x="864" y="1226"/>
                    </a:lnTo>
                    <a:lnTo>
                      <a:pt x="852" y="1237"/>
                    </a:lnTo>
                    <a:lnTo>
                      <a:pt x="864" y="1237"/>
                    </a:lnTo>
                    <a:lnTo>
                      <a:pt x="864" y="1231"/>
                    </a:lnTo>
                    <a:lnTo>
                      <a:pt x="864" y="1229"/>
                    </a:lnTo>
                    <a:lnTo>
                      <a:pt x="864" y="1226"/>
                    </a:lnTo>
                    <a:lnTo>
                      <a:pt x="866" y="1226"/>
                    </a:lnTo>
                    <a:lnTo>
                      <a:pt x="868" y="1226"/>
                    </a:lnTo>
                    <a:lnTo>
                      <a:pt x="872" y="1226"/>
                    </a:lnTo>
                    <a:lnTo>
                      <a:pt x="875" y="1226"/>
                    </a:lnTo>
                    <a:lnTo>
                      <a:pt x="887" y="1226"/>
                    </a:lnTo>
                    <a:lnTo>
                      <a:pt x="887" y="1231"/>
                    </a:lnTo>
                    <a:lnTo>
                      <a:pt x="887" y="1235"/>
                    </a:lnTo>
                    <a:lnTo>
                      <a:pt x="887" y="1237"/>
                    </a:lnTo>
                    <a:lnTo>
                      <a:pt x="889" y="1237"/>
                    </a:lnTo>
                    <a:lnTo>
                      <a:pt x="889" y="1235"/>
                    </a:lnTo>
                    <a:lnTo>
                      <a:pt x="891" y="1233"/>
                    </a:lnTo>
                    <a:lnTo>
                      <a:pt x="895" y="1229"/>
                    </a:lnTo>
                    <a:lnTo>
                      <a:pt x="898" y="1226"/>
                    </a:lnTo>
                    <a:lnTo>
                      <a:pt x="902" y="1222"/>
                    </a:lnTo>
                    <a:lnTo>
                      <a:pt x="906" y="1218"/>
                    </a:lnTo>
                    <a:lnTo>
                      <a:pt x="908" y="1216"/>
                    </a:lnTo>
                    <a:lnTo>
                      <a:pt x="910" y="1214"/>
                    </a:lnTo>
                    <a:lnTo>
                      <a:pt x="908" y="1214"/>
                    </a:lnTo>
                    <a:lnTo>
                      <a:pt x="904" y="1214"/>
                    </a:lnTo>
                    <a:lnTo>
                      <a:pt x="898" y="1214"/>
                    </a:lnTo>
                    <a:lnTo>
                      <a:pt x="910" y="1214"/>
                    </a:lnTo>
                    <a:close/>
                    <a:moveTo>
                      <a:pt x="509" y="491"/>
                    </a:moveTo>
                    <a:lnTo>
                      <a:pt x="503" y="491"/>
                    </a:lnTo>
                    <a:lnTo>
                      <a:pt x="501" y="491"/>
                    </a:lnTo>
                    <a:lnTo>
                      <a:pt x="499" y="491"/>
                    </a:lnTo>
                    <a:lnTo>
                      <a:pt x="497" y="491"/>
                    </a:lnTo>
                    <a:lnTo>
                      <a:pt x="497" y="493"/>
                    </a:lnTo>
                    <a:lnTo>
                      <a:pt x="497" y="495"/>
                    </a:lnTo>
                    <a:lnTo>
                      <a:pt x="497" y="498"/>
                    </a:lnTo>
                    <a:lnTo>
                      <a:pt x="497" y="502"/>
                    </a:lnTo>
                    <a:lnTo>
                      <a:pt x="486" y="502"/>
                    </a:lnTo>
                    <a:lnTo>
                      <a:pt x="492" y="504"/>
                    </a:lnTo>
                    <a:lnTo>
                      <a:pt x="495" y="506"/>
                    </a:lnTo>
                    <a:lnTo>
                      <a:pt x="497" y="510"/>
                    </a:lnTo>
                    <a:lnTo>
                      <a:pt x="497" y="512"/>
                    </a:lnTo>
                    <a:lnTo>
                      <a:pt x="497" y="514"/>
                    </a:lnTo>
                    <a:lnTo>
                      <a:pt x="497" y="510"/>
                    </a:lnTo>
                    <a:lnTo>
                      <a:pt x="497" y="502"/>
                    </a:lnTo>
                    <a:lnTo>
                      <a:pt x="509" y="502"/>
                    </a:lnTo>
                    <a:lnTo>
                      <a:pt x="509" y="491"/>
                    </a:lnTo>
                    <a:close/>
                    <a:moveTo>
                      <a:pt x="532" y="491"/>
                    </a:moveTo>
                    <a:lnTo>
                      <a:pt x="532" y="497"/>
                    </a:lnTo>
                    <a:lnTo>
                      <a:pt x="532" y="500"/>
                    </a:lnTo>
                    <a:lnTo>
                      <a:pt x="532" y="502"/>
                    </a:lnTo>
                    <a:lnTo>
                      <a:pt x="530" y="504"/>
                    </a:lnTo>
                    <a:lnTo>
                      <a:pt x="528" y="504"/>
                    </a:lnTo>
                    <a:lnTo>
                      <a:pt x="524" y="502"/>
                    </a:lnTo>
                    <a:lnTo>
                      <a:pt x="520" y="502"/>
                    </a:lnTo>
                    <a:lnTo>
                      <a:pt x="532" y="491"/>
                    </a:lnTo>
                    <a:close/>
                    <a:moveTo>
                      <a:pt x="417" y="378"/>
                    </a:moveTo>
                    <a:lnTo>
                      <a:pt x="422" y="372"/>
                    </a:lnTo>
                    <a:lnTo>
                      <a:pt x="426" y="368"/>
                    </a:lnTo>
                    <a:lnTo>
                      <a:pt x="430" y="366"/>
                    </a:lnTo>
                    <a:lnTo>
                      <a:pt x="432" y="366"/>
                    </a:lnTo>
                    <a:lnTo>
                      <a:pt x="436" y="364"/>
                    </a:lnTo>
                    <a:lnTo>
                      <a:pt x="440" y="366"/>
                    </a:lnTo>
                    <a:lnTo>
                      <a:pt x="445" y="366"/>
                    </a:lnTo>
                    <a:lnTo>
                      <a:pt x="451" y="366"/>
                    </a:lnTo>
                    <a:lnTo>
                      <a:pt x="455" y="366"/>
                    </a:lnTo>
                    <a:lnTo>
                      <a:pt x="457" y="366"/>
                    </a:lnTo>
                    <a:lnTo>
                      <a:pt x="459" y="366"/>
                    </a:lnTo>
                    <a:lnTo>
                      <a:pt x="463" y="366"/>
                    </a:lnTo>
                    <a:lnTo>
                      <a:pt x="465" y="366"/>
                    </a:lnTo>
                    <a:lnTo>
                      <a:pt x="468" y="366"/>
                    </a:lnTo>
                    <a:lnTo>
                      <a:pt x="470" y="366"/>
                    </a:lnTo>
                    <a:lnTo>
                      <a:pt x="474" y="366"/>
                    </a:lnTo>
                    <a:lnTo>
                      <a:pt x="474" y="355"/>
                    </a:lnTo>
                    <a:lnTo>
                      <a:pt x="480" y="358"/>
                    </a:lnTo>
                    <a:lnTo>
                      <a:pt x="484" y="362"/>
                    </a:lnTo>
                    <a:lnTo>
                      <a:pt x="486" y="364"/>
                    </a:lnTo>
                    <a:lnTo>
                      <a:pt x="490" y="366"/>
                    </a:lnTo>
                    <a:lnTo>
                      <a:pt x="492" y="366"/>
                    </a:lnTo>
                    <a:lnTo>
                      <a:pt x="495" y="366"/>
                    </a:lnTo>
                    <a:lnTo>
                      <a:pt x="501" y="366"/>
                    </a:lnTo>
                    <a:lnTo>
                      <a:pt x="509" y="366"/>
                    </a:lnTo>
                    <a:lnTo>
                      <a:pt x="532" y="378"/>
                    </a:lnTo>
                    <a:lnTo>
                      <a:pt x="532" y="385"/>
                    </a:lnTo>
                    <a:lnTo>
                      <a:pt x="532" y="391"/>
                    </a:lnTo>
                    <a:lnTo>
                      <a:pt x="532" y="397"/>
                    </a:lnTo>
                    <a:lnTo>
                      <a:pt x="532" y="402"/>
                    </a:lnTo>
                    <a:lnTo>
                      <a:pt x="532" y="406"/>
                    </a:lnTo>
                    <a:lnTo>
                      <a:pt x="534" y="412"/>
                    </a:lnTo>
                    <a:lnTo>
                      <a:pt x="538" y="418"/>
                    </a:lnTo>
                    <a:lnTo>
                      <a:pt x="543" y="424"/>
                    </a:lnTo>
                    <a:lnTo>
                      <a:pt x="520" y="424"/>
                    </a:lnTo>
                    <a:lnTo>
                      <a:pt x="520" y="426"/>
                    </a:lnTo>
                    <a:lnTo>
                      <a:pt x="520" y="429"/>
                    </a:lnTo>
                    <a:lnTo>
                      <a:pt x="520" y="431"/>
                    </a:lnTo>
                    <a:lnTo>
                      <a:pt x="520" y="435"/>
                    </a:lnTo>
                    <a:lnTo>
                      <a:pt x="520" y="437"/>
                    </a:lnTo>
                    <a:lnTo>
                      <a:pt x="520" y="441"/>
                    </a:lnTo>
                    <a:lnTo>
                      <a:pt x="520" y="443"/>
                    </a:lnTo>
                    <a:lnTo>
                      <a:pt x="520" y="447"/>
                    </a:lnTo>
                    <a:lnTo>
                      <a:pt x="520" y="450"/>
                    </a:lnTo>
                    <a:lnTo>
                      <a:pt x="520" y="454"/>
                    </a:lnTo>
                    <a:lnTo>
                      <a:pt x="520" y="456"/>
                    </a:lnTo>
                    <a:lnTo>
                      <a:pt x="522" y="458"/>
                    </a:lnTo>
                    <a:lnTo>
                      <a:pt x="524" y="458"/>
                    </a:lnTo>
                    <a:lnTo>
                      <a:pt x="526" y="458"/>
                    </a:lnTo>
                    <a:lnTo>
                      <a:pt x="532" y="458"/>
                    </a:lnTo>
                    <a:lnTo>
                      <a:pt x="532" y="447"/>
                    </a:lnTo>
                    <a:lnTo>
                      <a:pt x="543" y="435"/>
                    </a:lnTo>
                    <a:lnTo>
                      <a:pt x="549" y="433"/>
                    </a:lnTo>
                    <a:lnTo>
                      <a:pt x="555" y="433"/>
                    </a:lnTo>
                    <a:lnTo>
                      <a:pt x="559" y="433"/>
                    </a:lnTo>
                    <a:lnTo>
                      <a:pt x="563" y="435"/>
                    </a:lnTo>
                    <a:lnTo>
                      <a:pt x="564" y="435"/>
                    </a:lnTo>
                    <a:lnTo>
                      <a:pt x="568" y="437"/>
                    </a:lnTo>
                    <a:lnTo>
                      <a:pt x="572" y="441"/>
                    </a:lnTo>
                    <a:lnTo>
                      <a:pt x="578" y="447"/>
                    </a:lnTo>
                    <a:lnTo>
                      <a:pt x="589" y="447"/>
                    </a:lnTo>
                    <a:lnTo>
                      <a:pt x="601" y="458"/>
                    </a:lnTo>
                    <a:lnTo>
                      <a:pt x="601" y="450"/>
                    </a:lnTo>
                    <a:lnTo>
                      <a:pt x="601" y="447"/>
                    </a:lnTo>
                    <a:lnTo>
                      <a:pt x="603" y="445"/>
                    </a:lnTo>
                    <a:lnTo>
                      <a:pt x="605" y="445"/>
                    </a:lnTo>
                    <a:lnTo>
                      <a:pt x="607" y="445"/>
                    </a:lnTo>
                    <a:lnTo>
                      <a:pt x="612" y="445"/>
                    </a:lnTo>
                    <a:lnTo>
                      <a:pt x="616" y="445"/>
                    </a:lnTo>
                    <a:lnTo>
                      <a:pt x="624" y="447"/>
                    </a:lnTo>
                    <a:lnTo>
                      <a:pt x="626" y="447"/>
                    </a:lnTo>
                    <a:lnTo>
                      <a:pt x="630" y="447"/>
                    </a:lnTo>
                    <a:lnTo>
                      <a:pt x="632" y="447"/>
                    </a:lnTo>
                    <a:lnTo>
                      <a:pt x="635" y="447"/>
                    </a:lnTo>
                    <a:lnTo>
                      <a:pt x="637" y="447"/>
                    </a:lnTo>
                    <a:lnTo>
                      <a:pt x="641" y="447"/>
                    </a:lnTo>
                    <a:lnTo>
                      <a:pt x="643" y="447"/>
                    </a:lnTo>
                    <a:lnTo>
                      <a:pt x="647" y="447"/>
                    </a:lnTo>
                    <a:lnTo>
                      <a:pt x="635" y="435"/>
                    </a:lnTo>
                    <a:lnTo>
                      <a:pt x="612" y="435"/>
                    </a:lnTo>
                    <a:lnTo>
                      <a:pt x="612" y="424"/>
                    </a:lnTo>
                    <a:lnTo>
                      <a:pt x="647" y="412"/>
                    </a:lnTo>
                    <a:lnTo>
                      <a:pt x="635" y="412"/>
                    </a:lnTo>
                    <a:lnTo>
                      <a:pt x="635" y="401"/>
                    </a:lnTo>
                    <a:lnTo>
                      <a:pt x="630" y="401"/>
                    </a:lnTo>
                    <a:lnTo>
                      <a:pt x="626" y="401"/>
                    </a:lnTo>
                    <a:lnTo>
                      <a:pt x="624" y="399"/>
                    </a:lnTo>
                    <a:lnTo>
                      <a:pt x="622" y="399"/>
                    </a:lnTo>
                    <a:lnTo>
                      <a:pt x="620" y="397"/>
                    </a:lnTo>
                    <a:lnTo>
                      <a:pt x="618" y="395"/>
                    </a:lnTo>
                    <a:lnTo>
                      <a:pt x="616" y="393"/>
                    </a:lnTo>
                    <a:lnTo>
                      <a:pt x="612" y="389"/>
                    </a:lnTo>
                    <a:lnTo>
                      <a:pt x="605" y="389"/>
                    </a:lnTo>
                    <a:lnTo>
                      <a:pt x="597" y="389"/>
                    </a:lnTo>
                    <a:lnTo>
                      <a:pt x="591" y="387"/>
                    </a:lnTo>
                    <a:lnTo>
                      <a:pt x="587" y="387"/>
                    </a:lnTo>
                    <a:lnTo>
                      <a:pt x="584" y="385"/>
                    </a:lnTo>
                    <a:lnTo>
                      <a:pt x="580" y="379"/>
                    </a:lnTo>
                    <a:lnTo>
                      <a:pt x="578" y="374"/>
                    </a:lnTo>
                    <a:lnTo>
                      <a:pt x="578" y="366"/>
                    </a:lnTo>
                    <a:lnTo>
                      <a:pt x="578" y="378"/>
                    </a:lnTo>
                    <a:lnTo>
                      <a:pt x="612" y="389"/>
                    </a:lnTo>
                    <a:lnTo>
                      <a:pt x="624" y="389"/>
                    </a:lnTo>
                    <a:lnTo>
                      <a:pt x="624" y="378"/>
                    </a:lnTo>
                    <a:lnTo>
                      <a:pt x="624" y="355"/>
                    </a:lnTo>
                    <a:lnTo>
                      <a:pt x="612" y="355"/>
                    </a:lnTo>
                    <a:lnTo>
                      <a:pt x="612" y="349"/>
                    </a:lnTo>
                    <a:lnTo>
                      <a:pt x="612" y="347"/>
                    </a:lnTo>
                    <a:lnTo>
                      <a:pt x="612" y="343"/>
                    </a:lnTo>
                    <a:lnTo>
                      <a:pt x="611" y="343"/>
                    </a:lnTo>
                    <a:lnTo>
                      <a:pt x="609" y="343"/>
                    </a:lnTo>
                    <a:lnTo>
                      <a:pt x="605" y="343"/>
                    </a:lnTo>
                    <a:lnTo>
                      <a:pt x="601" y="343"/>
                    </a:lnTo>
                    <a:lnTo>
                      <a:pt x="601" y="332"/>
                    </a:lnTo>
                    <a:lnTo>
                      <a:pt x="578" y="332"/>
                    </a:lnTo>
                    <a:lnTo>
                      <a:pt x="572" y="335"/>
                    </a:lnTo>
                    <a:lnTo>
                      <a:pt x="568" y="339"/>
                    </a:lnTo>
                    <a:lnTo>
                      <a:pt x="564" y="341"/>
                    </a:lnTo>
                    <a:lnTo>
                      <a:pt x="563" y="343"/>
                    </a:lnTo>
                    <a:lnTo>
                      <a:pt x="559" y="343"/>
                    </a:lnTo>
                    <a:lnTo>
                      <a:pt x="555" y="343"/>
                    </a:lnTo>
                    <a:lnTo>
                      <a:pt x="551" y="343"/>
                    </a:lnTo>
                    <a:lnTo>
                      <a:pt x="543" y="343"/>
                    </a:lnTo>
                    <a:lnTo>
                      <a:pt x="555" y="320"/>
                    </a:lnTo>
                    <a:lnTo>
                      <a:pt x="532" y="320"/>
                    </a:lnTo>
                    <a:lnTo>
                      <a:pt x="532" y="308"/>
                    </a:lnTo>
                    <a:lnTo>
                      <a:pt x="524" y="308"/>
                    </a:lnTo>
                    <a:lnTo>
                      <a:pt x="516" y="308"/>
                    </a:lnTo>
                    <a:lnTo>
                      <a:pt x="511" y="308"/>
                    </a:lnTo>
                    <a:lnTo>
                      <a:pt x="503" y="308"/>
                    </a:lnTo>
                    <a:lnTo>
                      <a:pt x="495" y="308"/>
                    </a:lnTo>
                    <a:lnTo>
                      <a:pt x="488" y="308"/>
                    </a:lnTo>
                    <a:lnTo>
                      <a:pt x="482" y="308"/>
                    </a:lnTo>
                    <a:lnTo>
                      <a:pt x="474" y="308"/>
                    </a:lnTo>
                    <a:lnTo>
                      <a:pt x="474" y="297"/>
                    </a:lnTo>
                    <a:lnTo>
                      <a:pt x="468" y="297"/>
                    </a:lnTo>
                    <a:lnTo>
                      <a:pt x="463" y="297"/>
                    </a:lnTo>
                    <a:lnTo>
                      <a:pt x="459" y="299"/>
                    </a:lnTo>
                    <a:lnTo>
                      <a:pt x="455" y="301"/>
                    </a:lnTo>
                    <a:lnTo>
                      <a:pt x="453" y="305"/>
                    </a:lnTo>
                    <a:lnTo>
                      <a:pt x="451" y="308"/>
                    </a:lnTo>
                    <a:lnTo>
                      <a:pt x="451" y="314"/>
                    </a:lnTo>
                    <a:lnTo>
                      <a:pt x="451" y="320"/>
                    </a:lnTo>
                    <a:lnTo>
                      <a:pt x="445" y="320"/>
                    </a:lnTo>
                    <a:lnTo>
                      <a:pt x="444" y="320"/>
                    </a:lnTo>
                    <a:lnTo>
                      <a:pt x="442" y="320"/>
                    </a:lnTo>
                    <a:lnTo>
                      <a:pt x="440" y="320"/>
                    </a:lnTo>
                    <a:lnTo>
                      <a:pt x="440" y="322"/>
                    </a:lnTo>
                    <a:lnTo>
                      <a:pt x="440" y="326"/>
                    </a:lnTo>
                    <a:lnTo>
                      <a:pt x="440" y="332"/>
                    </a:lnTo>
                    <a:lnTo>
                      <a:pt x="436" y="328"/>
                    </a:lnTo>
                    <a:lnTo>
                      <a:pt x="432" y="324"/>
                    </a:lnTo>
                    <a:lnTo>
                      <a:pt x="430" y="322"/>
                    </a:lnTo>
                    <a:lnTo>
                      <a:pt x="428" y="320"/>
                    </a:lnTo>
                    <a:lnTo>
                      <a:pt x="428" y="316"/>
                    </a:lnTo>
                    <a:lnTo>
                      <a:pt x="428" y="312"/>
                    </a:lnTo>
                    <a:lnTo>
                      <a:pt x="428" y="308"/>
                    </a:lnTo>
                    <a:lnTo>
                      <a:pt x="451" y="308"/>
                    </a:lnTo>
                    <a:lnTo>
                      <a:pt x="451" y="285"/>
                    </a:lnTo>
                    <a:lnTo>
                      <a:pt x="428" y="285"/>
                    </a:lnTo>
                    <a:lnTo>
                      <a:pt x="422" y="291"/>
                    </a:lnTo>
                    <a:lnTo>
                      <a:pt x="421" y="295"/>
                    </a:lnTo>
                    <a:lnTo>
                      <a:pt x="419" y="297"/>
                    </a:lnTo>
                    <a:lnTo>
                      <a:pt x="417" y="301"/>
                    </a:lnTo>
                    <a:lnTo>
                      <a:pt x="417" y="303"/>
                    </a:lnTo>
                    <a:lnTo>
                      <a:pt x="417" y="307"/>
                    </a:lnTo>
                    <a:lnTo>
                      <a:pt x="417" y="312"/>
                    </a:lnTo>
                    <a:lnTo>
                      <a:pt x="417" y="320"/>
                    </a:lnTo>
                    <a:lnTo>
                      <a:pt x="417" y="343"/>
                    </a:lnTo>
                    <a:lnTo>
                      <a:pt x="417" y="332"/>
                    </a:lnTo>
                    <a:lnTo>
                      <a:pt x="405" y="332"/>
                    </a:lnTo>
                    <a:lnTo>
                      <a:pt x="394" y="308"/>
                    </a:lnTo>
                    <a:lnTo>
                      <a:pt x="394" y="314"/>
                    </a:lnTo>
                    <a:lnTo>
                      <a:pt x="394" y="320"/>
                    </a:lnTo>
                    <a:lnTo>
                      <a:pt x="394" y="326"/>
                    </a:lnTo>
                    <a:lnTo>
                      <a:pt x="394" y="332"/>
                    </a:lnTo>
                    <a:lnTo>
                      <a:pt x="394" y="337"/>
                    </a:lnTo>
                    <a:lnTo>
                      <a:pt x="394" y="343"/>
                    </a:lnTo>
                    <a:lnTo>
                      <a:pt x="394" y="349"/>
                    </a:lnTo>
                    <a:lnTo>
                      <a:pt x="394" y="355"/>
                    </a:lnTo>
                    <a:lnTo>
                      <a:pt x="417" y="378"/>
                    </a:lnTo>
                    <a:close/>
                  </a:path>
                </a:pathLst>
              </a:custGeom>
              <a:solidFill>
                <a:srgbClr val="C0C0C0"/>
              </a:solidFill>
              <a:ln w="9525">
                <a:noFill/>
                <a:round/>
                <a:headEnd/>
                <a:tailEnd/>
              </a:ln>
            </p:spPr>
            <p:txBody>
              <a:bodyPr/>
              <a:lstStyle/>
              <a:p>
                <a:pPr algn="l"/>
                <a:endParaRPr lang="en-US" sz="2000"/>
              </a:p>
            </p:txBody>
          </p:sp>
          <p:sp>
            <p:nvSpPr>
              <p:cNvPr id="899086" name="Freeform 14"/>
              <p:cNvSpPr>
                <a:spLocks/>
              </p:cNvSpPr>
              <p:nvPr/>
            </p:nvSpPr>
            <p:spPr bwMode="auto">
              <a:xfrm>
                <a:off x="4786" y="1305"/>
                <a:ext cx="92" cy="104"/>
              </a:xfrm>
              <a:custGeom>
                <a:avLst/>
                <a:gdLst>
                  <a:gd name="T0" fmla="*/ 11 w 92"/>
                  <a:gd name="T1" fmla="*/ 12 h 104"/>
                  <a:gd name="T2" fmla="*/ 11 w 92"/>
                  <a:gd name="T3" fmla="*/ 46 h 104"/>
                  <a:gd name="T4" fmla="*/ 23 w 92"/>
                  <a:gd name="T5" fmla="*/ 46 h 104"/>
                  <a:gd name="T6" fmla="*/ 23 w 92"/>
                  <a:gd name="T7" fmla="*/ 41 h 104"/>
                  <a:gd name="T8" fmla="*/ 23 w 92"/>
                  <a:gd name="T9" fmla="*/ 37 h 104"/>
                  <a:gd name="T10" fmla="*/ 23 w 92"/>
                  <a:gd name="T11" fmla="*/ 35 h 104"/>
                  <a:gd name="T12" fmla="*/ 23 w 92"/>
                  <a:gd name="T13" fmla="*/ 35 h 104"/>
                  <a:gd name="T14" fmla="*/ 25 w 92"/>
                  <a:gd name="T15" fmla="*/ 37 h 104"/>
                  <a:gd name="T16" fmla="*/ 27 w 92"/>
                  <a:gd name="T17" fmla="*/ 39 h 104"/>
                  <a:gd name="T18" fmla="*/ 31 w 92"/>
                  <a:gd name="T19" fmla="*/ 42 h 104"/>
                  <a:gd name="T20" fmla="*/ 34 w 92"/>
                  <a:gd name="T21" fmla="*/ 46 h 104"/>
                  <a:gd name="T22" fmla="*/ 38 w 92"/>
                  <a:gd name="T23" fmla="*/ 44 h 104"/>
                  <a:gd name="T24" fmla="*/ 40 w 92"/>
                  <a:gd name="T25" fmla="*/ 41 h 104"/>
                  <a:gd name="T26" fmla="*/ 42 w 92"/>
                  <a:gd name="T27" fmla="*/ 39 h 104"/>
                  <a:gd name="T28" fmla="*/ 46 w 92"/>
                  <a:gd name="T29" fmla="*/ 35 h 104"/>
                  <a:gd name="T30" fmla="*/ 48 w 92"/>
                  <a:gd name="T31" fmla="*/ 33 h 104"/>
                  <a:gd name="T32" fmla="*/ 52 w 92"/>
                  <a:gd name="T33" fmla="*/ 29 h 104"/>
                  <a:gd name="T34" fmla="*/ 54 w 92"/>
                  <a:gd name="T35" fmla="*/ 27 h 104"/>
                  <a:gd name="T36" fmla="*/ 57 w 92"/>
                  <a:gd name="T37" fmla="*/ 23 h 104"/>
                  <a:gd name="T38" fmla="*/ 57 w 92"/>
                  <a:gd name="T39" fmla="*/ 35 h 104"/>
                  <a:gd name="T40" fmla="*/ 61 w 92"/>
                  <a:gd name="T41" fmla="*/ 35 h 104"/>
                  <a:gd name="T42" fmla="*/ 65 w 92"/>
                  <a:gd name="T43" fmla="*/ 35 h 104"/>
                  <a:gd name="T44" fmla="*/ 67 w 92"/>
                  <a:gd name="T45" fmla="*/ 35 h 104"/>
                  <a:gd name="T46" fmla="*/ 69 w 92"/>
                  <a:gd name="T47" fmla="*/ 35 h 104"/>
                  <a:gd name="T48" fmla="*/ 69 w 92"/>
                  <a:gd name="T49" fmla="*/ 37 h 104"/>
                  <a:gd name="T50" fmla="*/ 69 w 92"/>
                  <a:gd name="T51" fmla="*/ 39 h 104"/>
                  <a:gd name="T52" fmla="*/ 69 w 92"/>
                  <a:gd name="T53" fmla="*/ 42 h 104"/>
                  <a:gd name="T54" fmla="*/ 69 w 92"/>
                  <a:gd name="T55" fmla="*/ 46 h 104"/>
                  <a:gd name="T56" fmla="*/ 92 w 92"/>
                  <a:gd name="T57" fmla="*/ 69 h 104"/>
                  <a:gd name="T58" fmla="*/ 69 w 92"/>
                  <a:gd name="T59" fmla="*/ 69 h 104"/>
                  <a:gd name="T60" fmla="*/ 69 w 92"/>
                  <a:gd name="T61" fmla="*/ 58 h 104"/>
                  <a:gd name="T62" fmla="*/ 69 w 92"/>
                  <a:gd name="T63" fmla="*/ 81 h 104"/>
                  <a:gd name="T64" fmla="*/ 61 w 92"/>
                  <a:gd name="T65" fmla="*/ 81 h 104"/>
                  <a:gd name="T66" fmla="*/ 57 w 92"/>
                  <a:gd name="T67" fmla="*/ 81 h 104"/>
                  <a:gd name="T68" fmla="*/ 54 w 92"/>
                  <a:gd name="T69" fmla="*/ 81 h 104"/>
                  <a:gd name="T70" fmla="*/ 50 w 92"/>
                  <a:gd name="T71" fmla="*/ 81 h 104"/>
                  <a:gd name="T72" fmla="*/ 46 w 92"/>
                  <a:gd name="T73" fmla="*/ 83 h 104"/>
                  <a:gd name="T74" fmla="*/ 44 w 92"/>
                  <a:gd name="T75" fmla="*/ 85 h 104"/>
                  <a:gd name="T76" fmla="*/ 40 w 92"/>
                  <a:gd name="T77" fmla="*/ 89 h 104"/>
                  <a:gd name="T78" fmla="*/ 34 w 92"/>
                  <a:gd name="T79" fmla="*/ 92 h 104"/>
                  <a:gd name="T80" fmla="*/ 11 w 92"/>
                  <a:gd name="T81" fmla="*/ 104 h 104"/>
                  <a:gd name="T82" fmla="*/ 11 w 92"/>
                  <a:gd name="T83" fmla="*/ 81 h 104"/>
                  <a:gd name="T84" fmla="*/ 8 w 92"/>
                  <a:gd name="T85" fmla="*/ 71 h 104"/>
                  <a:gd name="T86" fmla="*/ 4 w 92"/>
                  <a:gd name="T87" fmla="*/ 62 h 104"/>
                  <a:gd name="T88" fmla="*/ 2 w 92"/>
                  <a:gd name="T89" fmla="*/ 50 h 104"/>
                  <a:gd name="T90" fmla="*/ 0 w 92"/>
                  <a:gd name="T91" fmla="*/ 42 h 104"/>
                  <a:gd name="T92" fmla="*/ 0 w 92"/>
                  <a:gd name="T93" fmla="*/ 33 h 104"/>
                  <a:gd name="T94" fmla="*/ 0 w 92"/>
                  <a:gd name="T95" fmla="*/ 21 h 104"/>
                  <a:gd name="T96" fmla="*/ 0 w 92"/>
                  <a:gd name="T97" fmla="*/ 12 h 104"/>
                  <a:gd name="T98" fmla="*/ 0 w 92"/>
                  <a:gd name="T99" fmla="*/ 0 h 104"/>
                  <a:gd name="T100" fmla="*/ 0 w 92"/>
                  <a:gd name="T101" fmla="*/ 6 h 104"/>
                  <a:gd name="T102" fmla="*/ 0 w 92"/>
                  <a:gd name="T103" fmla="*/ 10 h 104"/>
                  <a:gd name="T104" fmla="*/ 0 w 92"/>
                  <a:gd name="T105" fmla="*/ 12 h 104"/>
                  <a:gd name="T106" fmla="*/ 0 w 92"/>
                  <a:gd name="T107" fmla="*/ 12 h 104"/>
                  <a:gd name="T108" fmla="*/ 2 w 92"/>
                  <a:gd name="T109" fmla="*/ 14 h 104"/>
                  <a:gd name="T110" fmla="*/ 4 w 92"/>
                  <a:gd name="T111" fmla="*/ 14 h 104"/>
                  <a:gd name="T112" fmla="*/ 8 w 92"/>
                  <a:gd name="T113" fmla="*/ 12 h 104"/>
                  <a:gd name="T114" fmla="*/ 11 w 92"/>
                  <a:gd name="T115" fmla="*/ 12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04"/>
                  <a:gd name="T176" fmla="*/ 92 w 9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04">
                    <a:moveTo>
                      <a:pt x="11" y="12"/>
                    </a:moveTo>
                    <a:lnTo>
                      <a:pt x="11" y="46"/>
                    </a:lnTo>
                    <a:lnTo>
                      <a:pt x="23" y="46"/>
                    </a:lnTo>
                    <a:lnTo>
                      <a:pt x="23" y="41"/>
                    </a:lnTo>
                    <a:lnTo>
                      <a:pt x="23" y="37"/>
                    </a:lnTo>
                    <a:lnTo>
                      <a:pt x="23" y="35"/>
                    </a:lnTo>
                    <a:lnTo>
                      <a:pt x="25" y="37"/>
                    </a:lnTo>
                    <a:lnTo>
                      <a:pt x="27" y="39"/>
                    </a:lnTo>
                    <a:lnTo>
                      <a:pt x="31" y="42"/>
                    </a:lnTo>
                    <a:lnTo>
                      <a:pt x="34" y="46"/>
                    </a:lnTo>
                    <a:lnTo>
                      <a:pt x="38" y="44"/>
                    </a:lnTo>
                    <a:lnTo>
                      <a:pt x="40" y="41"/>
                    </a:lnTo>
                    <a:lnTo>
                      <a:pt x="42" y="39"/>
                    </a:lnTo>
                    <a:lnTo>
                      <a:pt x="46" y="35"/>
                    </a:lnTo>
                    <a:lnTo>
                      <a:pt x="48" y="33"/>
                    </a:lnTo>
                    <a:lnTo>
                      <a:pt x="52" y="29"/>
                    </a:lnTo>
                    <a:lnTo>
                      <a:pt x="54" y="27"/>
                    </a:lnTo>
                    <a:lnTo>
                      <a:pt x="57" y="23"/>
                    </a:lnTo>
                    <a:lnTo>
                      <a:pt x="57" y="35"/>
                    </a:lnTo>
                    <a:lnTo>
                      <a:pt x="61" y="35"/>
                    </a:lnTo>
                    <a:lnTo>
                      <a:pt x="65" y="35"/>
                    </a:lnTo>
                    <a:lnTo>
                      <a:pt x="67" y="35"/>
                    </a:lnTo>
                    <a:lnTo>
                      <a:pt x="69" y="35"/>
                    </a:lnTo>
                    <a:lnTo>
                      <a:pt x="69" y="37"/>
                    </a:lnTo>
                    <a:lnTo>
                      <a:pt x="69" y="39"/>
                    </a:lnTo>
                    <a:lnTo>
                      <a:pt x="69" y="42"/>
                    </a:lnTo>
                    <a:lnTo>
                      <a:pt x="69" y="46"/>
                    </a:lnTo>
                    <a:lnTo>
                      <a:pt x="92" y="69"/>
                    </a:lnTo>
                    <a:lnTo>
                      <a:pt x="69" y="69"/>
                    </a:lnTo>
                    <a:lnTo>
                      <a:pt x="69" y="58"/>
                    </a:lnTo>
                    <a:lnTo>
                      <a:pt x="69" y="81"/>
                    </a:lnTo>
                    <a:lnTo>
                      <a:pt x="61" y="81"/>
                    </a:lnTo>
                    <a:lnTo>
                      <a:pt x="57" y="81"/>
                    </a:lnTo>
                    <a:lnTo>
                      <a:pt x="54" y="81"/>
                    </a:lnTo>
                    <a:lnTo>
                      <a:pt x="50" y="81"/>
                    </a:lnTo>
                    <a:lnTo>
                      <a:pt x="46" y="83"/>
                    </a:lnTo>
                    <a:lnTo>
                      <a:pt x="44" y="85"/>
                    </a:lnTo>
                    <a:lnTo>
                      <a:pt x="40" y="89"/>
                    </a:lnTo>
                    <a:lnTo>
                      <a:pt x="34" y="92"/>
                    </a:lnTo>
                    <a:lnTo>
                      <a:pt x="11" y="104"/>
                    </a:lnTo>
                    <a:lnTo>
                      <a:pt x="11" y="81"/>
                    </a:lnTo>
                    <a:lnTo>
                      <a:pt x="8" y="71"/>
                    </a:lnTo>
                    <a:lnTo>
                      <a:pt x="4" y="62"/>
                    </a:lnTo>
                    <a:lnTo>
                      <a:pt x="2" y="50"/>
                    </a:lnTo>
                    <a:lnTo>
                      <a:pt x="0" y="42"/>
                    </a:lnTo>
                    <a:lnTo>
                      <a:pt x="0" y="33"/>
                    </a:lnTo>
                    <a:lnTo>
                      <a:pt x="0" y="21"/>
                    </a:lnTo>
                    <a:lnTo>
                      <a:pt x="0" y="12"/>
                    </a:lnTo>
                    <a:lnTo>
                      <a:pt x="0" y="0"/>
                    </a:lnTo>
                    <a:lnTo>
                      <a:pt x="0" y="6"/>
                    </a:lnTo>
                    <a:lnTo>
                      <a:pt x="0" y="10"/>
                    </a:lnTo>
                    <a:lnTo>
                      <a:pt x="0" y="12"/>
                    </a:lnTo>
                    <a:lnTo>
                      <a:pt x="2" y="14"/>
                    </a:lnTo>
                    <a:lnTo>
                      <a:pt x="4" y="14"/>
                    </a:lnTo>
                    <a:lnTo>
                      <a:pt x="8" y="12"/>
                    </a:lnTo>
                    <a:lnTo>
                      <a:pt x="11" y="12"/>
                    </a:lnTo>
                    <a:close/>
                  </a:path>
                </a:pathLst>
              </a:custGeom>
              <a:solidFill>
                <a:srgbClr val="C0C0C0"/>
              </a:solidFill>
              <a:ln w="9525">
                <a:noFill/>
                <a:round/>
                <a:headEnd/>
                <a:tailEnd/>
              </a:ln>
            </p:spPr>
            <p:txBody>
              <a:bodyPr/>
              <a:lstStyle/>
              <a:p>
                <a:pPr algn="l"/>
                <a:endParaRPr lang="en-US" sz="2000"/>
              </a:p>
            </p:txBody>
          </p:sp>
          <p:sp>
            <p:nvSpPr>
              <p:cNvPr id="899087" name="Freeform 15"/>
              <p:cNvSpPr>
                <a:spLocks noEditPoints="1"/>
              </p:cNvSpPr>
              <p:nvPr/>
            </p:nvSpPr>
            <p:spPr bwMode="auto">
              <a:xfrm>
                <a:off x="1964" y="1420"/>
                <a:ext cx="1503" cy="1961"/>
              </a:xfrm>
              <a:custGeom>
                <a:avLst/>
                <a:gdLst>
                  <a:gd name="T0" fmla="*/ 1411 w 1503"/>
                  <a:gd name="T1" fmla="*/ 1696 h 1961"/>
                  <a:gd name="T2" fmla="*/ 1446 w 1503"/>
                  <a:gd name="T3" fmla="*/ 1800 h 1961"/>
                  <a:gd name="T4" fmla="*/ 1457 w 1503"/>
                  <a:gd name="T5" fmla="*/ 1754 h 1961"/>
                  <a:gd name="T6" fmla="*/ 1331 w 1503"/>
                  <a:gd name="T7" fmla="*/ 1915 h 1961"/>
                  <a:gd name="T8" fmla="*/ 1114 w 1503"/>
                  <a:gd name="T9" fmla="*/ 1915 h 1961"/>
                  <a:gd name="T10" fmla="*/ 678 w 1503"/>
                  <a:gd name="T11" fmla="*/ 1526 h 1961"/>
                  <a:gd name="T12" fmla="*/ 690 w 1503"/>
                  <a:gd name="T13" fmla="*/ 1788 h 1961"/>
                  <a:gd name="T14" fmla="*/ 851 w 1503"/>
                  <a:gd name="T15" fmla="*/ 1719 h 1961"/>
                  <a:gd name="T16" fmla="*/ 1010 w 1503"/>
                  <a:gd name="T17" fmla="*/ 1754 h 1961"/>
                  <a:gd name="T18" fmla="*/ 1056 w 1503"/>
                  <a:gd name="T19" fmla="*/ 1846 h 1961"/>
                  <a:gd name="T20" fmla="*/ 1263 w 1503"/>
                  <a:gd name="T21" fmla="*/ 1742 h 1961"/>
                  <a:gd name="T22" fmla="*/ 1160 w 1503"/>
                  <a:gd name="T23" fmla="*/ 1376 h 1961"/>
                  <a:gd name="T24" fmla="*/ 1056 w 1503"/>
                  <a:gd name="T25" fmla="*/ 1439 h 1961"/>
                  <a:gd name="T26" fmla="*/ 1010 w 1503"/>
                  <a:gd name="T27" fmla="*/ 1347 h 1961"/>
                  <a:gd name="T28" fmla="*/ 933 w 1503"/>
                  <a:gd name="T29" fmla="*/ 1349 h 1961"/>
                  <a:gd name="T30" fmla="*/ 632 w 1503"/>
                  <a:gd name="T31" fmla="*/ 879 h 1961"/>
                  <a:gd name="T32" fmla="*/ 586 w 1503"/>
                  <a:gd name="T33" fmla="*/ 912 h 1961"/>
                  <a:gd name="T34" fmla="*/ 592 w 1503"/>
                  <a:gd name="T35" fmla="*/ 952 h 1961"/>
                  <a:gd name="T36" fmla="*/ 620 w 1503"/>
                  <a:gd name="T37" fmla="*/ 946 h 1961"/>
                  <a:gd name="T38" fmla="*/ 655 w 1503"/>
                  <a:gd name="T39" fmla="*/ 929 h 1961"/>
                  <a:gd name="T40" fmla="*/ 643 w 1503"/>
                  <a:gd name="T41" fmla="*/ 871 h 1961"/>
                  <a:gd name="T42" fmla="*/ 467 w 1503"/>
                  <a:gd name="T43" fmla="*/ 923 h 1961"/>
                  <a:gd name="T44" fmla="*/ 505 w 1503"/>
                  <a:gd name="T45" fmla="*/ 848 h 1961"/>
                  <a:gd name="T46" fmla="*/ 628 w 1503"/>
                  <a:gd name="T47" fmla="*/ 860 h 1961"/>
                  <a:gd name="T48" fmla="*/ 528 w 1503"/>
                  <a:gd name="T49" fmla="*/ 800 h 1961"/>
                  <a:gd name="T50" fmla="*/ 540 w 1503"/>
                  <a:gd name="T51" fmla="*/ 833 h 1961"/>
                  <a:gd name="T52" fmla="*/ 415 w 1503"/>
                  <a:gd name="T53" fmla="*/ 1056 h 1961"/>
                  <a:gd name="T54" fmla="*/ 334 w 1503"/>
                  <a:gd name="T55" fmla="*/ 1136 h 1961"/>
                  <a:gd name="T56" fmla="*/ 404 w 1503"/>
                  <a:gd name="T57" fmla="*/ 1249 h 1961"/>
                  <a:gd name="T58" fmla="*/ 505 w 1503"/>
                  <a:gd name="T59" fmla="*/ 1232 h 1961"/>
                  <a:gd name="T60" fmla="*/ 70 w 1503"/>
                  <a:gd name="T61" fmla="*/ 1113 h 1961"/>
                  <a:gd name="T62" fmla="*/ 279 w 1503"/>
                  <a:gd name="T63" fmla="*/ 1288 h 1961"/>
                  <a:gd name="T64" fmla="*/ 16 w 1503"/>
                  <a:gd name="T65" fmla="*/ 1105 h 1961"/>
                  <a:gd name="T66" fmla="*/ 1388 w 1503"/>
                  <a:gd name="T67" fmla="*/ 1136 h 1961"/>
                  <a:gd name="T68" fmla="*/ 1263 w 1503"/>
                  <a:gd name="T69" fmla="*/ 1148 h 1961"/>
                  <a:gd name="T70" fmla="*/ 1010 w 1503"/>
                  <a:gd name="T71" fmla="*/ 1261 h 1961"/>
                  <a:gd name="T72" fmla="*/ 966 w 1503"/>
                  <a:gd name="T73" fmla="*/ 1194 h 1961"/>
                  <a:gd name="T74" fmla="*/ 835 w 1503"/>
                  <a:gd name="T75" fmla="*/ 1148 h 1961"/>
                  <a:gd name="T76" fmla="*/ 807 w 1503"/>
                  <a:gd name="T77" fmla="*/ 1102 h 1961"/>
                  <a:gd name="T78" fmla="*/ 1154 w 1503"/>
                  <a:gd name="T79" fmla="*/ 1159 h 1961"/>
                  <a:gd name="T80" fmla="*/ 1229 w 1503"/>
                  <a:gd name="T81" fmla="*/ 1232 h 1961"/>
                  <a:gd name="T82" fmla="*/ 1286 w 1503"/>
                  <a:gd name="T83" fmla="*/ 1270 h 1961"/>
                  <a:gd name="T84" fmla="*/ 1123 w 1503"/>
                  <a:gd name="T85" fmla="*/ 1223 h 1961"/>
                  <a:gd name="T86" fmla="*/ 586 w 1503"/>
                  <a:gd name="T87" fmla="*/ 779 h 1961"/>
                  <a:gd name="T88" fmla="*/ 530 w 1503"/>
                  <a:gd name="T89" fmla="*/ 779 h 1961"/>
                  <a:gd name="T90" fmla="*/ 498 w 1503"/>
                  <a:gd name="T91" fmla="*/ 772 h 1961"/>
                  <a:gd name="T92" fmla="*/ 505 w 1503"/>
                  <a:gd name="T93" fmla="*/ 666 h 1961"/>
                  <a:gd name="T94" fmla="*/ 540 w 1503"/>
                  <a:gd name="T95" fmla="*/ 724 h 1961"/>
                  <a:gd name="T96" fmla="*/ 494 w 1503"/>
                  <a:gd name="T97" fmla="*/ 597 h 1961"/>
                  <a:gd name="T98" fmla="*/ 895 w 1503"/>
                  <a:gd name="T99" fmla="*/ 31 h 1961"/>
                  <a:gd name="T100" fmla="*/ 828 w 1503"/>
                  <a:gd name="T101" fmla="*/ 45 h 1961"/>
                  <a:gd name="T102" fmla="*/ 816 w 1503"/>
                  <a:gd name="T103" fmla="*/ 73 h 1961"/>
                  <a:gd name="T104" fmla="*/ 835 w 1503"/>
                  <a:gd name="T105" fmla="*/ 108 h 1961"/>
                  <a:gd name="T106" fmla="*/ 883 w 1503"/>
                  <a:gd name="T107" fmla="*/ 75 h 1961"/>
                  <a:gd name="T108" fmla="*/ 851 w 1503"/>
                  <a:gd name="T109" fmla="*/ 116 h 1961"/>
                  <a:gd name="T110" fmla="*/ 833 w 1503"/>
                  <a:gd name="T111" fmla="*/ 131 h 1961"/>
                  <a:gd name="T112" fmla="*/ 632 w 1503"/>
                  <a:gd name="T113" fmla="*/ 340 h 1961"/>
                  <a:gd name="T114" fmla="*/ 628 w 1503"/>
                  <a:gd name="T115" fmla="*/ 419 h 1961"/>
                  <a:gd name="T116" fmla="*/ 663 w 1503"/>
                  <a:gd name="T117" fmla="*/ 382 h 1961"/>
                  <a:gd name="T118" fmla="*/ 701 w 1503"/>
                  <a:gd name="T119" fmla="*/ 328 h 1961"/>
                  <a:gd name="T120" fmla="*/ 793 w 1503"/>
                  <a:gd name="T121" fmla="*/ 321 h 1961"/>
                  <a:gd name="T122" fmla="*/ 860 w 1503"/>
                  <a:gd name="T123" fmla="*/ 150 h 19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3"/>
                  <a:gd name="T187" fmla="*/ 0 h 1961"/>
                  <a:gd name="T188" fmla="*/ 1503 w 1503"/>
                  <a:gd name="T189" fmla="*/ 1961 h 19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3" h="1961">
                    <a:moveTo>
                      <a:pt x="713" y="332"/>
                    </a:moveTo>
                    <a:lnTo>
                      <a:pt x="701" y="344"/>
                    </a:lnTo>
                    <a:lnTo>
                      <a:pt x="678" y="344"/>
                    </a:lnTo>
                    <a:lnTo>
                      <a:pt x="666" y="355"/>
                    </a:lnTo>
                    <a:lnTo>
                      <a:pt x="678" y="367"/>
                    </a:lnTo>
                    <a:lnTo>
                      <a:pt x="678" y="390"/>
                    </a:lnTo>
                    <a:lnTo>
                      <a:pt x="678" y="378"/>
                    </a:lnTo>
                    <a:lnTo>
                      <a:pt x="690" y="378"/>
                    </a:lnTo>
                    <a:lnTo>
                      <a:pt x="690" y="367"/>
                    </a:lnTo>
                    <a:lnTo>
                      <a:pt x="701" y="367"/>
                    </a:lnTo>
                    <a:lnTo>
                      <a:pt x="713" y="367"/>
                    </a:lnTo>
                    <a:lnTo>
                      <a:pt x="713" y="355"/>
                    </a:lnTo>
                    <a:lnTo>
                      <a:pt x="720" y="355"/>
                    </a:lnTo>
                    <a:lnTo>
                      <a:pt x="724" y="353"/>
                    </a:lnTo>
                    <a:lnTo>
                      <a:pt x="726" y="351"/>
                    </a:lnTo>
                    <a:lnTo>
                      <a:pt x="726" y="348"/>
                    </a:lnTo>
                    <a:lnTo>
                      <a:pt x="722" y="344"/>
                    </a:lnTo>
                    <a:lnTo>
                      <a:pt x="720" y="340"/>
                    </a:lnTo>
                    <a:lnTo>
                      <a:pt x="716" y="336"/>
                    </a:lnTo>
                    <a:lnTo>
                      <a:pt x="713" y="332"/>
                    </a:lnTo>
                    <a:close/>
                    <a:moveTo>
                      <a:pt x="1400" y="1696"/>
                    </a:moveTo>
                    <a:lnTo>
                      <a:pt x="1411" y="1696"/>
                    </a:lnTo>
                    <a:lnTo>
                      <a:pt x="1413" y="1704"/>
                    </a:lnTo>
                    <a:lnTo>
                      <a:pt x="1413" y="1708"/>
                    </a:lnTo>
                    <a:lnTo>
                      <a:pt x="1415" y="1712"/>
                    </a:lnTo>
                    <a:lnTo>
                      <a:pt x="1417" y="1714"/>
                    </a:lnTo>
                    <a:lnTo>
                      <a:pt x="1419" y="1718"/>
                    </a:lnTo>
                    <a:lnTo>
                      <a:pt x="1421" y="1721"/>
                    </a:lnTo>
                    <a:lnTo>
                      <a:pt x="1423" y="1725"/>
                    </a:lnTo>
                    <a:lnTo>
                      <a:pt x="1423" y="1731"/>
                    </a:lnTo>
                    <a:lnTo>
                      <a:pt x="1434" y="1731"/>
                    </a:lnTo>
                    <a:lnTo>
                      <a:pt x="1434" y="1754"/>
                    </a:lnTo>
                    <a:lnTo>
                      <a:pt x="1434" y="1788"/>
                    </a:lnTo>
                    <a:lnTo>
                      <a:pt x="1428" y="1788"/>
                    </a:lnTo>
                    <a:lnTo>
                      <a:pt x="1425" y="1788"/>
                    </a:lnTo>
                    <a:lnTo>
                      <a:pt x="1423" y="1788"/>
                    </a:lnTo>
                    <a:lnTo>
                      <a:pt x="1423" y="1790"/>
                    </a:lnTo>
                    <a:lnTo>
                      <a:pt x="1425" y="1790"/>
                    </a:lnTo>
                    <a:lnTo>
                      <a:pt x="1427" y="1792"/>
                    </a:lnTo>
                    <a:lnTo>
                      <a:pt x="1430" y="1796"/>
                    </a:lnTo>
                    <a:lnTo>
                      <a:pt x="1434" y="1800"/>
                    </a:lnTo>
                    <a:lnTo>
                      <a:pt x="1440" y="1800"/>
                    </a:lnTo>
                    <a:lnTo>
                      <a:pt x="1442" y="1800"/>
                    </a:lnTo>
                    <a:lnTo>
                      <a:pt x="1446" y="1800"/>
                    </a:lnTo>
                    <a:lnTo>
                      <a:pt x="1446" y="1802"/>
                    </a:lnTo>
                    <a:lnTo>
                      <a:pt x="1446" y="1804"/>
                    </a:lnTo>
                    <a:lnTo>
                      <a:pt x="1446" y="1808"/>
                    </a:lnTo>
                    <a:lnTo>
                      <a:pt x="1446" y="1812"/>
                    </a:lnTo>
                    <a:lnTo>
                      <a:pt x="1446" y="1835"/>
                    </a:lnTo>
                    <a:lnTo>
                      <a:pt x="1451" y="1835"/>
                    </a:lnTo>
                    <a:lnTo>
                      <a:pt x="1453" y="1835"/>
                    </a:lnTo>
                    <a:lnTo>
                      <a:pt x="1457" y="1835"/>
                    </a:lnTo>
                    <a:lnTo>
                      <a:pt x="1457" y="1831"/>
                    </a:lnTo>
                    <a:lnTo>
                      <a:pt x="1457" y="1829"/>
                    </a:lnTo>
                    <a:lnTo>
                      <a:pt x="1457" y="1823"/>
                    </a:lnTo>
                    <a:lnTo>
                      <a:pt x="1469" y="1823"/>
                    </a:lnTo>
                    <a:lnTo>
                      <a:pt x="1469" y="1812"/>
                    </a:lnTo>
                    <a:lnTo>
                      <a:pt x="1480" y="1788"/>
                    </a:lnTo>
                    <a:lnTo>
                      <a:pt x="1492" y="1788"/>
                    </a:lnTo>
                    <a:lnTo>
                      <a:pt x="1503" y="1765"/>
                    </a:lnTo>
                    <a:lnTo>
                      <a:pt x="1492" y="1754"/>
                    </a:lnTo>
                    <a:lnTo>
                      <a:pt x="1469" y="1765"/>
                    </a:lnTo>
                    <a:lnTo>
                      <a:pt x="1457" y="1754"/>
                    </a:lnTo>
                    <a:lnTo>
                      <a:pt x="1457" y="1731"/>
                    </a:lnTo>
                    <a:lnTo>
                      <a:pt x="1446" y="1731"/>
                    </a:lnTo>
                    <a:lnTo>
                      <a:pt x="1446" y="1742"/>
                    </a:lnTo>
                    <a:lnTo>
                      <a:pt x="1446" y="1731"/>
                    </a:lnTo>
                    <a:lnTo>
                      <a:pt x="1442" y="1731"/>
                    </a:lnTo>
                    <a:lnTo>
                      <a:pt x="1438" y="1733"/>
                    </a:lnTo>
                    <a:lnTo>
                      <a:pt x="1436" y="1733"/>
                    </a:lnTo>
                    <a:lnTo>
                      <a:pt x="1434" y="1731"/>
                    </a:lnTo>
                    <a:lnTo>
                      <a:pt x="1434" y="1729"/>
                    </a:lnTo>
                    <a:lnTo>
                      <a:pt x="1434" y="1725"/>
                    </a:lnTo>
                    <a:lnTo>
                      <a:pt x="1434" y="1719"/>
                    </a:lnTo>
                    <a:lnTo>
                      <a:pt x="1434" y="1708"/>
                    </a:lnTo>
                    <a:lnTo>
                      <a:pt x="1423" y="1696"/>
                    </a:lnTo>
                    <a:lnTo>
                      <a:pt x="1411" y="1696"/>
                    </a:lnTo>
                    <a:lnTo>
                      <a:pt x="1400" y="1696"/>
                    </a:lnTo>
                    <a:close/>
                    <a:moveTo>
                      <a:pt x="1354" y="1950"/>
                    </a:moveTo>
                    <a:lnTo>
                      <a:pt x="1357" y="1944"/>
                    </a:lnTo>
                    <a:lnTo>
                      <a:pt x="1342" y="1950"/>
                    </a:lnTo>
                    <a:lnTo>
                      <a:pt x="1354" y="1961"/>
                    </a:lnTo>
                    <a:lnTo>
                      <a:pt x="1342" y="1938"/>
                    </a:lnTo>
                    <a:lnTo>
                      <a:pt x="1331" y="1915"/>
                    </a:lnTo>
                    <a:lnTo>
                      <a:pt x="1342" y="1904"/>
                    </a:lnTo>
                    <a:lnTo>
                      <a:pt x="1354" y="1892"/>
                    </a:lnTo>
                    <a:lnTo>
                      <a:pt x="1377" y="1881"/>
                    </a:lnTo>
                    <a:lnTo>
                      <a:pt x="1400" y="1835"/>
                    </a:lnTo>
                    <a:lnTo>
                      <a:pt x="1411" y="1835"/>
                    </a:lnTo>
                    <a:lnTo>
                      <a:pt x="1434" y="1823"/>
                    </a:lnTo>
                    <a:lnTo>
                      <a:pt x="1423" y="1858"/>
                    </a:lnTo>
                    <a:lnTo>
                      <a:pt x="1411" y="1881"/>
                    </a:lnTo>
                    <a:lnTo>
                      <a:pt x="1388" y="1892"/>
                    </a:lnTo>
                    <a:lnTo>
                      <a:pt x="1388" y="1927"/>
                    </a:lnTo>
                    <a:lnTo>
                      <a:pt x="1377" y="1927"/>
                    </a:lnTo>
                    <a:lnTo>
                      <a:pt x="1354" y="1950"/>
                    </a:lnTo>
                    <a:close/>
                    <a:moveTo>
                      <a:pt x="1160" y="1904"/>
                    </a:moveTo>
                    <a:lnTo>
                      <a:pt x="1156" y="1904"/>
                    </a:lnTo>
                    <a:lnTo>
                      <a:pt x="1150" y="1904"/>
                    </a:lnTo>
                    <a:lnTo>
                      <a:pt x="1146" y="1904"/>
                    </a:lnTo>
                    <a:lnTo>
                      <a:pt x="1142" y="1904"/>
                    </a:lnTo>
                    <a:lnTo>
                      <a:pt x="1139" y="1904"/>
                    </a:lnTo>
                    <a:lnTo>
                      <a:pt x="1133" y="1904"/>
                    </a:lnTo>
                    <a:lnTo>
                      <a:pt x="1129" y="1904"/>
                    </a:lnTo>
                    <a:lnTo>
                      <a:pt x="1125" y="1904"/>
                    </a:lnTo>
                    <a:lnTo>
                      <a:pt x="1114" y="1915"/>
                    </a:lnTo>
                    <a:lnTo>
                      <a:pt x="1125" y="1950"/>
                    </a:lnTo>
                    <a:lnTo>
                      <a:pt x="1137" y="1950"/>
                    </a:lnTo>
                    <a:lnTo>
                      <a:pt x="1148" y="1950"/>
                    </a:lnTo>
                    <a:lnTo>
                      <a:pt x="1160" y="1927"/>
                    </a:lnTo>
                    <a:lnTo>
                      <a:pt x="1160" y="1938"/>
                    </a:lnTo>
                    <a:lnTo>
                      <a:pt x="1160" y="1904"/>
                    </a:lnTo>
                    <a:close/>
                    <a:moveTo>
                      <a:pt x="895" y="1399"/>
                    </a:moveTo>
                    <a:lnTo>
                      <a:pt x="872" y="1399"/>
                    </a:lnTo>
                    <a:lnTo>
                      <a:pt x="872" y="1388"/>
                    </a:lnTo>
                    <a:lnTo>
                      <a:pt x="860" y="1388"/>
                    </a:lnTo>
                    <a:lnTo>
                      <a:pt x="860" y="1376"/>
                    </a:lnTo>
                    <a:lnTo>
                      <a:pt x="851" y="1399"/>
                    </a:lnTo>
                    <a:lnTo>
                      <a:pt x="816" y="1411"/>
                    </a:lnTo>
                    <a:lnTo>
                      <a:pt x="816" y="1422"/>
                    </a:lnTo>
                    <a:lnTo>
                      <a:pt x="805" y="1445"/>
                    </a:lnTo>
                    <a:lnTo>
                      <a:pt x="793" y="1434"/>
                    </a:lnTo>
                    <a:lnTo>
                      <a:pt x="782" y="1468"/>
                    </a:lnTo>
                    <a:lnTo>
                      <a:pt x="770" y="1468"/>
                    </a:lnTo>
                    <a:lnTo>
                      <a:pt x="724" y="1503"/>
                    </a:lnTo>
                    <a:lnTo>
                      <a:pt x="713" y="1514"/>
                    </a:lnTo>
                    <a:lnTo>
                      <a:pt x="678" y="1514"/>
                    </a:lnTo>
                    <a:lnTo>
                      <a:pt x="678" y="1526"/>
                    </a:lnTo>
                    <a:lnTo>
                      <a:pt x="643" y="1549"/>
                    </a:lnTo>
                    <a:lnTo>
                      <a:pt x="643" y="1537"/>
                    </a:lnTo>
                    <a:lnTo>
                      <a:pt x="643" y="1549"/>
                    </a:lnTo>
                    <a:lnTo>
                      <a:pt x="632" y="1549"/>
                    </a:lnTo>
                    <a:lnTo>
                      <a:pt x="655" y="1629"/>
                    </a:lnTo>
                    <a:lnTo>
                      <a:pt x="649" y="1629"/>
                    </a:lnTo>
                    <a:lnTo>
                      <a:pt x="645" y="1629"/>
                    </a:lnTo>
                    <a:lnTo>
                      <a:pt x="643" y="1627"/>
                    </a:lnTo>
                    <a:lnTo>
                      <a:pt x="642" y="1627"/>
                    </a:lnTo>
                    <a:lnTo>
                      <a:pt x="640" y="1625"/>
                    </a:lnTo>
                    <a:lnTo>
                      <a:pt x="638" y="1623"/>
                    </a:lnTo>
                    <a:lnTo>
                      <a:pt x="636" y="1622"/>
                    </a:lnTo>
                    <a:lnTo>
                      <a:pt x="632" y="1618"/>
                    </a:lnTo>
                    <a:lnTo>
                      <a:pt x="632" y="1629"/>
                    </a:lnTo>
                    <a:lnTo>
                      <a:pt x="643" y="1652"/>
                    </a:lnTo>
                    <a:lnTo>
                      <a:pt x="655" y="1652"/>
                    </a:lnTo>
                    <a:lnTo>
                      <a:pt x="655" y="1673"/>
                    </a:lnTo>
                    <a:lnTo>
                      <a:pt x="666" y="1696"/>
                    </a:lnTo>
                    <a:lnTo>
                      <a:pt x="678" y="1731"/>
                    </a:lnTo>
                    <a:lnTo>
                      <a:pt x="678" y="1765"/>
                    </a:lnTo>
                    <a:lnTo>
                      <a:pt x="678" y="1777"/>
                    </a:lnTo>
                    <a:lnTo>
                      <a:pt x="690" y="1788"/>
                    </a:lnTo>
                    <a:lnTo>
                      <a:pt x="690" y="1777"/>
                    </a:lnTo>
                    <a:lnTo>
                      <a:pt x="724" y="1788"/>
                    </a:lnTo>
                    <a:lnTo>
                      <a:pt x="724" y="1777"/>
                    </a:lnTo>
                    <a:lnTo>
                      <a:pt x="747" y="1777"/>
                    </a:lnTo>
                    <a:lnTo>
                      <a:pt x="747" y="1773"/>
                    </a:lnTo>
                    <a:lnTo>
                      <a:pt x="747" y="1769"/>
                    </a:lnTo>
                    <a:lnTo>
                      <a:pt x="747" y="1765"/>
                    </a:lnTo>
                    <a:lnTo>
                      <a:pt x="749" y="1764"/>
                    </a:lnTo>
                    <a:lnTo>
                      <a:pt x="751" y="1762"/>
                    </a:lnTo>
                    <a:lnTo>
                      <a:pt x="755" y="1758"/>
                    </a:lnTo>
                    <a:lnTo>
                      <a:pt x="759" y="1754"/>
                    </a:lnTo>
                    <a:lnTo>
                      <a:pt x="816" y="1754"/>
                    </a:lnTo>
                    <a:lnTo>
                      <a:pt x="839" y="1731"/>
                    </a:lnTo>
                    <a:lnTo>
                      <a:pt x="837" y="1727"/>
                    </a:lnTo>
                    <a:lnTo>
                      <a:pt x="837" y="1723"/>
                    </a:lnTo>
                    <a:lnTo>
                      <a:pt x="837" y="1721"/>
                    </a:lnTo>
                    <a:lnTo>
                      <a:pt x="839" y="1719"/>
                    </a:lnTo>
                    <a:lnTo>
                      <a:pt x="841" y="1719"/>
                    </a:lnTo>
                    <a:lnTo>
                      <a:pt x="845" y="1719"/>
                    </a:lnTo>
                    <a:lnTo>
                      <a:pt x="851" y="1719"/>
                    </a:lnTo>
                    <a:lnTo>
                      <a:pt x="883" y="1708"/>
                    </a:lnTo>
                    <a:lnTo>
                      <a:pt x="929" y="1708"/>
                    </a:lnTo>
                    <a:lnTo>
                      <a:pt x="941" y="1719"/>
                    </a:lnTo>
                    <a:lnTo>
                      <a:pt x="945" y="1719"/>
                    </a:lnTo>
                    <a:lnTo>
                      <a:pt x="947" y="1719"/>
                    </a:lnTo>
                    <a:lnTo>
                      <a:pt x="951" y="1719"/>
                    </a:lnTo>
                    <a:lnTo>
                      <a:pt x="952" y="1719"/>
                    </a:lnTo>
                    <a:lnTo>
                      <a:pt x="956" y="1719"/>
                    </a:lnTo>
                    <a:lnTo>
                      <a:pt x="958" y="1719"/>
                    </a:lnTo>
                    <a:lnTo>
                      <a:pt x="962" y="1719"/>
                    </a:lnTo>
                    <a:lnTo>
                      <a:pt x="964" y="1719"/>
                    </a:lnTo>
                    <a:lnTo>
                      <a:pt x="964" y="1727"/>
                    </a:lnTo>
                    <a:lnTo>
                      <a:pt x="966" y="1733"/>
                    </a:lnTo>
                    <a:lnTo>
                      <a:pt x="968" y="1741"/>
                    </a:lnTo>
                    <a:lnTo>
                      <a:pt x="970" y="1744"/>
                    </a:lnTo>
                    <a:lnTo>
                      <a:pt x="974" y="1750"/>
                    </a:lnTo>
                    <a:lnTo>
                      <a:pt x="977" y="1756"/>
                    </a:lnTo>
                    <a:lnTo>
                      <a:pt x="983" y="1762"/>
                    </a:lnTo>
                    <a:lnTo>
                      <a:pt x="987" y="1765"/>
                    </a:lnTo>
                    <a:lnTo>
                      <a:pt x="999" y="1765"/>
                    </a:lnTo>
                    <a:lnTo>
                      <a:pt x="999" y="1754"/>
                    </a:lnTo>
                    <a:lnTo>
                      <a:pt x="1010" y="1754"/>
                    </a:lnTo>
                    <a:lnTo>
                      <a:pt x="1022" y="1742"/>
                    </a:lnTo>
                    <a:lnTo>
                      <a:pt x="1022" y="1748"/>
                    </a:lnTo>
                    <a:lnTo>
                      <a:pt x="1022" y="1752"/>
                    </a:lnTo>
                    <a:lnTo>
                      <a:pt x="1020" y="1758"/>
                    </a:lnTo>
                    <a:lnTo>
                      <a:pt x="1018" y="1762"/>
                    </a:lnTo>
                    <a:lnTo>
                      <a:pt x="1018" y="1765"/>
                    </a:lnTo>
                    <a:lnTo>
                      <a:pt x="1016" y="1769"/>
                    </a:lnTo>
                    <a:lnTo>
                      <a:pt x="1012" y="1773"/>
                    </a:lnTo>
                    <a:lnTo>
                      <a:pt x="1010" y="1777"/>
                    </a:lnTo>
                    <a:lnTo>
                      <a:pt x="999" y="1777"/>
                    </a:lnTo>
                    <a:lnTo>
                      <a:pt x="1022" y="1777"/>
                    </a:lnTo>
                    <a:lnTo>
                      <a:pt x="1033" y="1765"/>
                    </a:lnTo>
                    <a:lnTo>
                      <a:pt x="1031" y="1775"/>
                    </a:lnTo>
                    <a:lnTo>
                      <a:pt x="1029" y="1781"/>
                    </a:lnTo>
                    <a:lnTo>
                      <a:pt x="1025" y="1785"/>
                    </a:lnTo>
                    <a:lnTo>
                      <a:pt x="1023" y="1787"/>
                    </a:lnTo>
                    <a:lnTo>
                      <a:pt x="1023" y="1788"/>
                    </a:lnTo>
                    <a:lnTo>
                      <a:pt x="1025" y="1788"/>
                    </a:lnTo>
                    <a:lnTo>
                      <a:pt x="1033" y="1788"/>
                    </a:lnTo>
                    <a:lnTo>
                      <a:pt x="1045" y="1788"/>
                    </a:lnTo>
                    <a:lnTo>
                      <a:pt x="1045" y="1835"/>
                    </a:lnTo>
                    <a:lnTo>
                      <a:pt x="1056" y="1846"/>
                    </a:lnTo>
                    <a:lnTo>
                      <a:pt x="1079" y="1846"/>
                    </a:lnTo>
                    <a:lnTo>
                      <a:pt x="1079" y="1858"/>
                    </a:lnTo>
                    <a:lnTo>
                      <a:pt x="1114" y="1846"/>
                    </a:lnTo>
                    <a:lnTo>
                      <a:pt x="1125" y="1858"/>
                    </a:lnTo>
                    <a:lnTo>
                      <a:pt x="1148" y="1869"/>
                    </a:lnTo>
                    <a:lnTo>
                      <a:pt x="1137" y="1858"/>
                    </a:lnTo>
                    <a:lnTo>
                      <a:pt x="1160" y="1858"/>
                    </a:lnTo>
                    <a:lnTo>
                      <a:pt x="1194" y="1846"/>
                    </a:lnTo>
                    <a:lnTo>
                      <a:pt x="1206" y="1846"/>
                    </a:lnTo>
                    <a:lnTo>
                      <a:pt x="1206" y="1812"/>
                    </a:lnTo>
                    <a:lnTo>
                      <a:pt x="1217" y="1812"/>
                    </a:lnTo>
                    <a:lnTo>
                      <a:pt x="1217" y="1800"/>
                    </a:lnTo>
                    <a:lnTo>
                      <a:pt x="1229" y="1788"/>
                    </a:lnTo>
                    <a:lnTo>
                      <a:pt x="1233" y="1785"/>
                    </a:lnTo>
                    <a:lnTo>
                      <a:pt x="1238" y="1781"/>
                    </a:lnTo>
                    <a:lnTo>
                      <a:pt x="1242" y="1777"/>
                    </a:lnTo>
                    <a:lnTo>
                      <a:pt x="1244" y="1773"/>
                    </a:lnTo>
                    <a:lnTo>
                      <a:pt x="1248" y="1769"/>
                    </a:lnTo>
                    <a:lnTo>
                      <a:pt x="1250" y="1765"/>
                    </a:lnTo>
                    <a:lnTo>
                      <a:pt x="1250" y="1762"/>
                    </a:lnTo>
                    <a:lnTo>
                      <a:pt x="1252" y="1754"/>
                    </a:lnTo>
                    <a:lnTo>
                      <a:pt x="1263" y="1742"/>
                    </a:lnTo>
                    <a:lnTo>
                      <a:pt x="1275" y="1742"/>
                    </a:lnTo>
                    <a:lnTo>
                      <a:pt x="1275" y="1708"/>
                    </a:lnTo>
                    <a:lnTo>
                      <a:pt x="1286" y="1708"/>
                    </a:lnTo>
                    <a:lnTo>
                      <a:pt x="1286" y="1629"/>
                    </a:lnTo>
                    <a:lnTo>
                      <a:pt x="1283" y="1622"/>
                    </a:lnTo>
                    <a:lnTo>
                      <a:pt x="1281" y="1616"/>
                    </a:lnTo>
                    <a:lnTo>
                      <a:pt x="1279" y="1612"/>
                    </a:lnTo>
                    <a:lnTo>
                      <a:pt x="1277" y="1610"/>
                    </a:lnTo>
                    <a:lnTo>
                      <a:pt x="1275" y="1608"/>
                    </a:lnTo>
                    <a:lnTo>
                      <a:pt x="1273" y="1606"/>
                    </a:lnTo>
                    <a:lnTo>
                      <a:pt x="1269" y="1606"/>
                    </a:lnTo>
                    <a:lnTo>
                      <a:pt x="1263" y="1606"/>
                    </a:lnTo>
                    <a:lnTo>
                      <a:pt x="1263" y="1572"/>
                    </a:lnTo>
                    <a:lnTo>
                      <a:pt x="1240" y="1537"/>
                    </a:lnTo>
                    <a:lnTo>
                      <a:pt x="1229" y="1537"/>
                    </a:lnTo>
                    <a:lnTo>
                      <a:pt x="1229" y="1514"/>
                    </a:lnTo>
                    <a:lnTo>
                      <a:pt x="1194" y="1480"/>
                    </a:lnTo>
                    <a:lnTo>
                      <a:pt x="1183" y="1457"/>
                    </a:lnTo>
                    <a:lnTo>
                      <a:pt x="1183" y="1411"/>
                    </a:lnTo>
                    <a:lnTo>
                      <a:pt x="1171" y="1399"/>
                    </a:lnTo>
                    <a:lnTo>
                      <a:pt x="1160" y="1411"/>
                    </a:lnTo>
                    <a:lnTo>
                      <a:pt x="1160" y="1376"/>
                    </a:lnTo>
                    <a:lnTo>
                      <a:pt x="1148" y="1376"/>
                    </a:lnTo>
                    <a:lnTo>
                      <a:pt x="1148" y="1330"/>
                    </a:lnTo>
                    <a:lnTo>
                      <a:pt x="1137" y="1330"/>
                    </a:lnTo>
                    <a:lnTo>
                      <a:pt x="1125" y="1353"/>
                    </a:lnTo>
                    <a:lnTo>
                      <a:pt x="1125" y="1388"/>
                    </a:lnTo>
                    <a:lnTo>
                      <a:pt x="1114" y="1388"/>
                    </a:lnTo>
                    <a:lnTo>
                      <a:pt x="1114" y="1399"/>
                    </a:lnTo>
                    <a:lnTo>
                      <a:pt x="1125" y="1411"/>
                    </a:lnTo>
                    <a:lnTo>
                      <a:pt x="1114" y="1411"/>
                    </a:lnTo>
                    <a:lnTo>
                      <a:pt x="1102" y="1445"/>
                    </a:lnTo>
                    <a:lnTo>
                      <a:pt x="1102" y="1451"/>
                    </a:lnTo>
                    <a:lnTo>
                      <a:pt x="1100" y="1455"/>
                    </a:lnTo>
                    <a:lnTo>
                      <a:pt x="1098" y="1457"/>
                    </a:lnTo>
                    <a:lnTo>
                      <a:pt x="1096" y="1459"/>
                    </a:lnTo>
                    <a:lnTo>
                      <a:pt x="1093" y="1459"/>
                    </a:lnTo>
                    <a:lnTo>
                      <a:pt x="1089" y="1457"/>
                    </a:lnTo>
                    <a:lnTo>
                      <a:pt x="1085" y="1457"/>
                    </a:lnTo>
                    <a:lnTo>
                      <a:pt x="1079" y="1457"/>
                    </a:lnTo>
                    <a:lnTo>
                      <a:pt x="1073" y="1451"/>
                    </a:lnTo>
                    <a:lnTo>
                      <a:pt x="1068" y="1447"/>
                    </a:lnTo>
                    <a:lnTo>
                      <a:pt x="1062" y="1443"/>
                    </a:lnTo>
                    <a:lnTo>
                      <a:pt x="1056" y="1439"/>
                    </a:lnTo>
                    <a:lnTo>
                      <a:pt x="1050" y="1435"/>
                    </a:lnTo>
                    <a:lnTo>
                      <a:pt x="1045" y="1432"/>
                    </a:lnTo>
                    <a:lnTo>
                      <a:pt x="1039" y="1428"/>
                    </a:lnTo>
                    <a:lnTo>
                      <a:pt x="1033" y="1422"/>
                    </a:lnTo>
                    <a:lnTo>
                      <a:pt x="1027" y="1422"/>
                    </a:lnTo>
                    <a:lnTo>
                      <a:pt x="1022" y="1420"/>
                    </a:lnTo>
                    <a:lnTo>
                      <a:pt x="1018" y="1420"/>
                    </a:lnTo>
                    <a:lnTo>
                      <a:pt x="1014" y="1416"/>
                    </a:lnTo>
                    <a:lnTo>
                      <a:pt x="1012" y="1414"/>
                    </a:lnTo>
                    <a:lnTo>
                      <a:pt x="1012" y="1411"/>
                    </a:lnTo>
                    <a:lnTo>
                      <a:pt x="1010" y="1405"/>
                    </a:lnTo>
                    <a:lnTo>
                      <a:pt x="1010" y="1399"/>
                    </a:lnTo>
                    <a:lnTo>
                      <a:pt x="999" y="1399"/>
                    </a:lnTo>
                    <a:lnTo>
                      <a:pt x="1022" y="1376"/>
                    </a:lnTo>
                    <a:lnTo>
                      <a:pt x="1022" y="1364"/>
                    </a:lnTo>
                    <a:lnTo>
                      <a:pt x="1022" y="1376"/>
                    </a:lnTo>
                    <a:lnTo>
                      <a:pt x="1022" y="1364"/>
                    </a:lnTo>
                    <a:lnTo>
                      <a:pt x="1033" y="1364"/>
                    </a:lnTo>
                    <a:lnTo>
                      <a:pt x="1022" y="1353"/>
                    </a:lnTo>
                    <a:lnTo>
                      <a:pt x="1016" y="1353"/>
                    </a:lnTo>
                    <a:lnTo>
                      <a:pt x="1014" y="1349"/>
                    </a:lnTo>
                    <a:lnTo>
                      <a:pt x="1010" y="1347"/>
                    </a:lnTo>
                    <a:lnTo>
                      <a:pt x="1010" y="1345"/>
                    </a:lnTo>
                    <a:lnTo>
                      <a:pt x="1010" y="1343"/>
                    </a:lnTo>
                    <a:lnTo>
                      <a:pt x="1010" y="1347"/>
                    </a:lnTo>
                    <a:lnTo>
                      <a:pt x="1010" y="1353"/>
                    </a:lnTo>
                    <a:lnTo>
                      <a:pt x="999" y="1341"/>
                    </a:lnTo>
                    <a:lnTo>
                      <a:pt x="993" y="1343"/>
                    </a:lnTo>
                    <a:lnTo>
                      <a:pt x="991" y="1345"/>
                    </a:lnTo>
                    <a:lnTo>
                      <a:pt x="987" y="1349"/>
                    </a:lnTo>
                    <a:lnTo>
                      <a:pt x="987" y="1351"/>
                    </a:lnTo>
                    <a:lnTo>
                      <a:pt x="987" y="1353"/>
                    </a:lnTo>
                    <a:lnTo>
                      <a:pt x="987" y="1349"/>
                    </a:lnTo>
                    <a:lnTo>
                      <a:pt x="987" y="1341"/>
                    </a:lnTo>
                    <a:lnTo>
                      <a:pt x="964" y="1341"/>
                    </a:lnTo>
                    <a:lnTo>
                      <a:pt x="964" y="1332"/>
                    </a:lnTo>
                    <a:lnTo>
                      <a:pt x="960" y="1328"/>
                    </a:lnTo>
                    <a:lnTo>
                      <a:pt x="954" y="1330"/>
                    </a:lnTo>
                    <a:lnTo>
                      <a:pt x="949" y="1334"/>
                    </a:lnTo>
                    <a:lnTo>
                      <a:pt x="943" y="1338"/>
                    </a:lnTo>
                    <a:lnTo>
                      <a:pt x="937" y="1345"/>
                    </a:lnTo>
                    <a:lnTo>
                      <a:pt x="933" y="1349"/>
                    </a:lnTo>
                    <a:lnTo>
                      <a:pt x="929" y="1353"/>
                    </a:lnTo>
                    <a:lnTo>
                      <a:pt x="924" y="1353"/>
                    </a:lnTo>
                    <a:lnTo>
                      <a:pt x="920" y="1355"/>
                    </a:lnTo>
                    <a:lnTo>
                      <a:pt x="916" y="1355"/>
                    </a:lnTo>
                    <a:lnTo>
                      <a:pt x="914" y="1357"/>
                    </a:lnTo>
                    <a:lnTo>
                      <a:pt x="914" y="1361"/>
                    </a:lnTo>
                    <a:lnTo>
                      <a:pt x="912" y="1364"/>
                    </a:lnTo>
                    <a:lnTo>
                      <a:pt x="910" y="1370"/>
                    </a:lnTo>
                    <a:lnTo>
                      <a:pt x="906" y="1376"/>
                    </a:lnTo>
                    <a:lnTo>
                      <a:pt x="895" y="1376"/>
                    </a:lnTo>
                    <a:lnTo>
                      <a:pt x="895" y="1380"/>
                    </a:lnTo>
                    <a:lnTo>
                      <a:pt x="895" y="1382"/>
                    </a:lnTo>
                    <a:lnTo>
                      <a:pt x="895" y="1386"/>
                    </a:lnTo>
                    <a:lnTo>
                      <a:pt x="895" y="1388"/>
                    </a:lnTo>
                    <a:lnTo>
                      <a:pt x="895" y="1391"/>
                    </a:lnTo>
                    <a:lnTo>
                      <a:pt x="895" y="1393"/>
                    </a:lnTo>
                    <a:lnTo>
                      <a:pt x="895" y="1397"/>
                    </a:lnTo>
                    <a:lnTo>
                      <a:pt x="895" y="1399"/>
                    </a:lnTo>
                    <a:close/>
                    <a:moveTo>
                      <a:pt x="643" y="871"/>
                    </a:moveTo>
                    <a:lnTo>
                      <a:pt x="632" y="871"/>
                    </a:lnTo>
                    <a:lnTo>
                      <a:pt x="632" y="877"/>
                    </a:lnTo>
                    <a:lnTo>
                      <a:pt x="632" y="879"/>
                    </a:lnTo>
                    <a:lnTo>
                      <a:pt x="632" y="883"/>
                    </a:lnTo>
                    <a:lnTo>
                      <a:pt x="630" y="883"/>
                    </a:lnTo>
                    <a:lnTo>
                      <a:pt x="628" y="883"/>
                    </a:lnTo>
                    <a:lnTo>
                      <a:pt x="626" y="883"/>
                    </a:lnTo>
                    <a:lnTo>
                      <a:pt x="620" y="883"/>
                    </a:lnTo>
                    <a:lnTo>
                      <a:pt x="620" y="891"/>
                    </a:lnTo>
                    <a:lnTo>
                      <a:pt x="622" y="896"/>
                    </a:lnTo>
                    <a:lnTo>
                      <a:pt x="622" y="900"/>
                    </a:lnTo>
                    <a:lnTo>
                      <a:pt x="622" y="902"/>
                    </a:lnTo>
                    <a:lnTo>
                      <a:pt x="620" y="904"/>
                    </a:lnTo>
                    <a:lnTo>
                      <a:pt x="619" y="906"/>
                    </a:lnTo>
                    <a:lnTo>
                      <a:pt x="615" y="906"/>
                    </a:lnTo>
                    <a:lnTo>
                      <a:pt x="609" y="906"/>
                    </a:lnTo>
                    <a:lnTo>
                      <a:pt x="597" y="894"/>
                    </a:lnTo>
                    <a:lnTo>
                      <a:pt x="594" y="898"/>
                    </a:lnTo>
                    <a:lnTo>
                      <a:pt x="590" y="902"/>
                    </a:lnTo>
                    <a:lnTo>
                      <a:pt x="588" y="904"/>
                    </a:lnTo>
                    <a:lnTo>
                      <a:pt x="586" y="906"/>
                    </a:lnTo>
                    <a:lnTo>
                      <a:pt x="586" y="910"/>
                    </a:lnTo>
                    <a:lnTo>
                      <a:pt x="586" y="912"/>
                    </a:lnTo>
                    <a:lnTo>
                      <a:pt x="586" y="917"/>
                    </a:lnTo>
                    <a:lnTo>
                      <a:pt x="574" y="917"/>
                    </a:lnTo>
                    <a:lnTo>
                      <a:pt x="574" y="929"/>
                    </a:lnTo>
                    <a:lnTo>
                      <a:pt x="563" y="929"/>
                    </a:lnTo>
                    <a:lnTo>
                      <a:pt x="563" y="964"/>
                    </a:lnTo>
                    <a:lnTo>
                      <a:pt x="569" y="964"/>
                    </a:lnTo>
                    <a:lnTo>
                      <a:pt x="571" y="964"/>
                    </a:lnTo>
                    <a:lnTo>
                      <a:pt x="572" y="964"/>
                    </a:lnTo>
                    <a:lnTo>
                      <a:pt x="574" y="964"/>
                    </a:lnTo>
                    <a:lnTo>
                      <a:pt x="574" y="962"/>
                    </a:lnTo>
                    <a:lnTo>
                      <a:pt x="574" y="960"/>
                    </a:lnTo>
                    <a:lnTo>
                      <a:pt x="574" y="958"/>
                    </a:lnTo>
                    <a:lnTo>
                      <a:pt x="574" y="952"/>
                    </a:lnTo>
                    <a:lnTo>
                      <a:pt x="578" y="948"/>
                    </a:lnTo>
                    <a:lnTo>
                      <a:pt x="582" y="944"/>
                    </a:lnTo>
                    <a:lnTo>
                      <a:pt x="584" y="940"/>
                    </a:lnTo>
                    <a:lnTo>
                      <a:pt x="586" y="940"/>
                    </a:lnTo>
                    <a:lnTo>
                      <a:pt x="586" y="942"/>
                    </a:lnTo>
                    <a:lnTo>
                      <a:pt x="586" y="946"/>
                    </a:lnTo>
                    <a:lnTo>
                      <a:pt x="586" y="952"/>
                    </a:lnTo>
                    <a:lnTo>
                      <a:pt x="592" y="952"/>
                    </a:lnTo>
                    <a:lnTo>
                      <a:pt x="594" y="952"/>
                    </a:lnTo>
                    <a:lnTo>
                      <a:pt x="595" y="952"/>
                    </a:lnTo>
                    <a:lnTo>
                      <a:pt x="597" y="952"/>
                    </a:lnTo>
                    <a:lnTo>
                      <a:pt x="597" y="950"/>
                    </a:lnTo>
                    <a:lnTo>
                      <a:pt x="597" y="948"/>
                    </a:lnTo>
                    <a:lnTo>
                      <a:pt x="597" y="946"/>
                    </a:lnTo>
                    <a:lnTo>
                      <a:pt x="597" y="940"/>
                    </a:lnTo>
                    <a:lnTo>
                      <a:pt x="609" y="940"/>
                    </a:lnTo>
                    <a:lnTo>
                      <a:pt x="609" y="937"/>
                    </a:lnTo>
                    <a:lnTo>
                      <a:pt x="609" y="933"/>
                    </a:lnTo>
                    <a:lnTo>
                      <a:pt x="609" y="931"/>
                    </a:lnTo>
                    <a:lnTo>
                      <a:pt x="609" y="929"/>
                    </a:lnTo>
                    <a:lnTo>
                      <a:pt x="611" y="929"/>
                    </a:lnTo>
                    <a:lnTo>
                      <a:pt x="613" y="929"/>
                    </a:lnTo>
                    <a:lnTo>
                      <a:pt x="617" y="929"/>
                    </a:lnTo>
                    <a:lnTo>
                      <a:pt x="620" y="929"/>
                    </a:lnTo>
                    <a:lnTo>
                      <a:pt x="620" y="933"/>
                    </a:lnTo>
                    <a:lnTo>
                      <a:pt x="620" y="935"/>
                    </a:lnTo>
                    <a:lnTo>
                      <a:pt x="620" y="939"/>
                    </a:lnTo>
                    <a:lnTo>
                      <a:pt x="620" y="940"/>
                    </a:lnTo>
                    <a:lnTo>
                      <a:pt x="620" y="944"/>
                    </a:lnTo>
                    <a:lnTo>
                      <a:pt x="620" y="946"/>
                    </a:lnTo>
                    <a:lnTo>
                      <a:pt x="620" y="950"/>
                    </a:lnTo>
                    <a:lnTo>
                      <a:pt x="620" y="952"/>
                    </a:lnTo>
                    <a:lnTo>
                      <a:pt x="632" y="964"/>
                    </a:lnTo>
                    <a:lnTo>
                      <a:pt x="632" y="975"/>
                    </a:lnTo>
                    <a:lnTo>
                      <a:pt x="643" y="975"/>
                    </a:lnTo>
                    <a:lnTo>
                      <a:pt x="643" y="987"/>
                    </a:lnTo>
                    <a:lnTo>
                      <a:pt x="655" y="987"/>
                    </a:lnTo>
                    <a:lnTo>
                      <a:pt x="655" y="975"/>
                    </a:lnTo>
                    <a:lnTo>
                      <a:pt x="666" y="975"/>
                    </a:lnTo>
                    <a:lnTo>
                      <a:pt x="666" y="969"/>
                    </a:lnTo>
                    <a:lnTo>
                      <a:pt x="665" y="964"/>
                    </a:lnTo>
                    <a:lnTo>
                      <a:pt x="663" y="960"/>
                    </a:lnTo>
                    <a:lnTo>
                      <a:pt x="661" y="956"/>
                    </a:lnTo>
                    <a:lnTo>
                      <a:pt x="657" y="952"/>
                    </a:lnTo>
                    <a:lnTo>
                      <a:pt x="653" y="950"/>
                    </a:lnTo>
                    <a:lnTo>
                      <a:pt x="649" y="946"/>
                    </a:lnTo>
                    <a:lnTo>
                      <a:pt x="643" y="940"/>
                    </a:lnTo>
                    <a:lnTo>
                      <a:pt x="643" y="929"/>
                    </a:lnTo>
                    <a:lnTo>
                      <a:pt x="649" y="929"/>
                    </a:lnTo>
                    <a:lnTo>
                      <a:pt x="651" y="929"/>
                    </a:lnTo>
                    <a:lnTo>
                      <a:pt x="653" y="929"/>
                    </a:lnTo>
                    <a:lnTo>
                      <a:pt x="655" y="929"/>
                    </a:lnTo>
                    <a:lnTo>
                      <a:pt x="655" y="931"/>
                    </a:lnTo>
                    <a:lnTo>
                      <a:pt x="655" y="933"/>
                    </a:lnTo>
                    <a:lnTo>
                      <a:pt x="655" y="937"/>
                    </a:lnTo>
                    <a:lnTo>
                      <a:pt x="655" y="940"/>
                    </a:lnTo>
                    <a:lnTo>
                      <a:pt x="659" y="940"/>
                    </a:lnTo>
                    <a:lnTo>
                      <a:pt x="663" y="940"/>
                    </a:lnTo>
                    <a:lnTo>
                      <a:pt x="665" y="940"/>
                    </a:lnTo>
                    <a:lnTo>
                      <a:pt x="666" y="940"/>
                    </a:lnTo>
                    <a:lnTo>
                      <a:pt x="666" y="942"/>
                    </a:lnTo>
                    <a:lnTo>
                      <a:pt x="666" y="944"/>
                    </a:lnTo>
                    <a:lnTo>
                      <a:pt x="666" y="948"/>
                    </a:lnTo>
                    <a:lnTo>
                      <a:pt x="666" y="952"/>
                    </a:lnTo>
                    <a:lnTo>
                      <a:pt x="678" y="917"/>
                    </a:lnTo>
                    <a:lnTo>
                      <a:pt x="666" y="906"/>
                    </a:lnTo>
                    <a:lnTo>
                      <a:pt x="666" y="898"/>
                    </a:lnTo>
                    <a:lnTo>
                      <a:pt x="666" y="891"/>
                    </a:lnTo>
                    <a:lnTo>
                      <a:pt x="666" y="885"/>
                    </a:lnTo>
                    <a:lnTo>
                      <a:pt x="665" y="881"/>
                    </a:lnTo>
                    <a:lnTo>
                      <a:pt x="663" y="877"/>
                    </a:lnTo>
                    <a:lnTo>
                      <a:pt x="659" y="873"/>
                    </a:lnTo>
                    <a:lnTo>
                      <a:pt x="651" y="873"/>
                    </a:lnTo>
                    <a:lnTo>
                      <a:pt x="643" y="871"/>
                    </a:lnTo>
                    <a:close/>
                    <a:moveTo>
                      <a:pt x="505" y="848"/>
                    </a:moveTo>
                    <a:lnTo>
                      <a:pt x="505" y="854"/>
                    </a:lnTo>
                    <a:lnTo>
                      <a:pt x="505" y="860"/>
                    </a:lnTo>
                    <a:lnTo>
                      <a:pt x="505" y="866"/>
                    </a:lnTo>
                    <a:lnTo>
                      <a:pt x="505" y="871"/>
                    </a:lnTo>
                    <a:lnTo>
                      <a:pt x="505" y="877"/>
                    </a:lnTo>
                    <a:lnTo>
                      <a:pt x="505" y="883"/>
                    </a:lnTo>
                    <a:lnTo>
                      <a:pt x="505" y="889"/>
                    </a:lnTo>
                    <a:lnTo>
                      <a:pt x="505" y="894"/>
                    </a:lnTo>
                    <a:lnTo>
                      <a:pt x="501" y="898"/>
                    </a:lnTo>
                    <a:lnTo>
                      <a:pt x="498" y="902"/>
                    </a:lnTo>
                    <a:lnTo>
                      <a:pt x="494" y="906"/>
                    </a:lnTo>
                    <a:lnTo>
                      <a:pt x="490" y="910"/>
                    </a:lnTo>
                    <a:lnTo>
                      <a:pt x="488" y="914"/>
                    </a:lnTo>
                    <a:lnTo>
                      <a:pt x="484" y="917"/>
                    </a:lnTo>
                    <a:lnTo>
                      <a:pt x="484" y="923"/>
                    </a:lnTo>
                    <a:lnTo>
                      <a:pt x="482" y="929"/>
                    </a:lnTo>
                    <a:lnTo>
                      <a:pt x="471" y="929"/>
                    </a:lnTo>
                    <a:lnTo>
                      <a:pt x="471" y="940"/>
                    </a:lnTo>
                    <a:lnTo>
                      <a:pt x="459" y="929"/>
                    </a:lnTo>
                    <a:lnTo>
                      <a:pt x="463" y="925"/>
                    </a:lnTo>
                    <a:lnTo>
                      <a:pt x="467" y="923"/>
                    </a:lnTo>
                    <a:lnTo>
                      <a:pt x="469" y="921"/>
                    </a:lnTo>
                    <a:lnTo>
                      <a:pt x="469" y="919"/>
                    </a:lnTo>
                    <a:lnTo>
                      <a:pt x="471" y="917"/>
                    </a:lnTo>
                    <a:lnTo>
                      <a:pt x="471" y="914"/>
                    </a:lnTo>
                    <a:lnTo>
                      <a:pt x="471" y="912"/>
                    </a:lnTo>
                    <a:lnTo>
                      <a:pt x="471" y="906"/>
                    </a:lnTo>
                    <a:lnTo>
                      <a:pt x="475" y="902"/>
                    </a:lnTo>
                    <a:lnTo>
                      <a:pt x="476" y="896"/>
                    </a:lnTo>
                    <a:lnTo>
                      <a:pt x="478" y="893"/>
                    </a:lnTo>
                    <a:lnTo>
                      <a:pt x="480" y="889"/>
                    </a:lnTo>
                    <a:lnTo>
                      <a:pt x="480" y="885"/>
                    </a:lnTo>
                    <a:lnTo>
                      <a:pt x="482" y="881"/>
                    </a:lnTo>
                    <a:lnTo>
                      <a:pt x="482" y="877"/>
                    </a:lnTo>
                    <a:lnTo>
                      <a:pt x="482" y="871"/>
                    </a:lnTo>
                    <a:lnTo>
                      <a:pt x="486" y="870"/>
                    </a:lnTo>
                    <a:lnTo>
                      <a:pt x="488" y="866"/>
                    </a:lnTo>
                    <a:lnTo>
                      <a:pt x="492" y="864"/>
                    </a:lnTo>
                    <a:lnTo>
                      <a:pt x="494" y="860"/>
                    </a:lnTo>
                    <a:lnTo>
                      <a:pt x="498" y="858"/>
                    </a:lnTo>
                    <a:lnTo>
                      <a:pt x="500" y="854"/>
                    </a:lnTo>
                    <a:lnTo>
                      <a:pt x="503" y="852"/>
                    </a:lnTo>
                    <a:lnTo>
                      <a:pt x="505" y="848"/>
                    </a:lnTo>
                    <a:close/>
                    <a:moveTo>
                      <a:pt x="609" y="802"/>
                    </a:moveTo>
                    <a:lnTo>
                      <a:pt x="605" y="802"/>
                    </a:lnTo>
                    <a:lnTo>
                      <a:pt x="601" y="802"/>
                    </a:lnTo>
                    <a:lnTo>
                      <a:pt x="599" y="802"/>
                    </a:lnTo>
                    <a:lnTo>
                      <a:pt x="597" y="802"/>
                    </a:lnTo>
                    <a:lnTo>
                      <a:pt x="597" y="804"/>
                    </a:lnTo>
                    <a:lnTo>
                      <a:pt x="597" y="806"/>
                    </a:lnTo>
                    <a:lnTo>
                      <a:pt x="597" y="810"/>
                    </a:lnTo>
                    <a:lnTo>
                      <a:pt x="597" y="814"/>
                    </a:lnTo>
                    <a:lnTo>
                      <a:pt x="603" y="814"/>
                    </a:lnTo>
                    <a:lnTo>
                      <a:pt x="607" y="814"/>
                    </a:lnTo>
                    <a:lnTo>
                      <a:pt x="609" y="816"/>
                    </a:lnTo>
                    <a:lnTo>
                      <a:pt x="611" y="816"/>
                    </a:lnTo>
                    <a:lnTo>
                      <a:pt x="613" y="818"/>
                    </a:lnTo>
                    <a:lnTo>
                      <a:pt x="615" y="820"/>
                    </a:lnTo>
                    <a:lnTo>
                      <a:pt x="617" y="822"/>
                    </a:lnTo>
                    <a:lnTo>
                      <a:pt x="620" y="825"/>
                    </a:lnTo>
                    <a:lnTo>
                      <a:pt x="609" y="848"/>
                    </a:lnTo>
                    <a:lnTo>
                      <a:pt x="620" y="848"/>
                    </a:lnTo>
                    <a:lnTo>
                      <a:pt x="620" y="860"/>
                    </a:lnTo>
                    <a:lnTo>
                      <a:pt x="626" y="860"/>
                    </a:lnTo>
                    <a:lnTo>
                      <a:pt x="628" y="860"/>
                    </a:lnTo>
                    <a:lnTo>
                      <a:pt x="630" y="860"/>
                    </a:lnTo>
                    <a:lnTo>
                      <a:pt x="632" y="860"/>
                    </a:lnTo>
                    <a:lnTo>
                      <a:pt x="632" y="858"/>
                    </a:lnTo>
                    <a:lnTo>
                      <a:pt x="632" y="854"/>
                    </a:lnTo>
                    <a:lnTo>
                      <a:pt x="632" y="848"/>
                    </a:lnTo>
                    <a:lnTo>
                      <a:pt x="632" y="843"/>
                    </a:lnTo>
                    <a:lnTo>
                      <a:pt x="632" y="837"/>
                    </a:lnTo>
                    <a:lnTo>
                      <a:pt x="632" y="831"/>
                    </a:lnTo>
                    <a:lnTo>
                      <a:pt x="632" y="825"/>
                    </a:lnTo>
                    <a:lnTo>
                      <a:pt x="632" y="820"/>
                    </a:lnTo>
                    <a:lnTo>
                      <a:pt x="632" y="814"/>
                    </a:lnTo>
                    <a:lnTo>
                      <a:pt x="632" y="808"/>
                    </a:lnTo>
                    <a:lnTo>
                      <a:pt x="632" y="802"/>
                    </a:lnTo>
                    <a:lnTo>
                      <a:pt x="609" y="802"/>
                    </a:lnTo>
                    <a:close/>
                    <a:moveTo>
                      <a:pt x="540" y="802"/>
                    </a:moveTo>
                    <a:lnTo>
                      <a:pt x="536" y="802"/>
                    </a:lnTo>
                    <a:lnTo>
                      <a:pt x="532" y="804"/>
                    </a:lnTo>
                    <a:lnTo>
                      <a:pt x="530" y="804"/>
                    </a:lnTo>
                    <a:lnTo>
                      <a:pt x="528" y="802"/>
                    </a:lnTo>
                    <a:lnTo>
                      <a:pt x="528" y="800"/>
                    </a:lnTo>
                    <a:lnTo>
                      <a:pt x="528" y="797"/>
                    </a:lnTo>
                    <a:lnTo>
                      <a:pt x="528" y="791"/>
                    </a:lnTo>
                    <a:lnTo>
                      <a:pt x="517" y="791"/>
                    </a:lnTo>
                    <a:lnTo>
                      <a:pt x="505" y="802"/>
                    </a:lnTo>
                    <a:lnTo>
                      <a:pt x="509" y="806"/>
                    </a:lnTo>
                    <a:lnTo>
                      <a:pt x="513" y="810"/>
                    </a:lnTo>
                    <a:lnTo>
                      <a:pt x="515" y="812"/>
                    </a:lnTo>
                    <a:lnTo>
                      <a:pt x="517" y="814"/>
                    </a:lnTo>
                    <a:lnTo>
                      <a:pt x="521" y="814"/>
                    </a:lnTo>
                    <a:lnTo>
                      <a:pt x="524" y="814"/>
                    </a:lnTo>
                    <a:lnTo>
                      <a:pt x="528" y="814"/>
                    </a:lnTo>
                    <a:lnTo>
                      <a:pt x="528" y="818"/>
                    </a:lnTo>
                    <a:lnTo>
                      <a:pt x="528" y="820"/>
                    </a:lnTo>
                    <a:lnTo>
                      <a:pt x="528" y="823"/>
                    </a:lnTo>
                    <a:lnTo>
                      <a:pt x="528" y="825"/>
                    </a:lnTo>
                    <a:lnTo>
                      <a:pt x="528" y="829"/>
                    </a:lnTo>
                    <a:lnTo>
                      <a:pt x="528" y="831"/>
                    </a:lnTo>
                    <a:lnTo>
                      <a:pt x="528" y="835"/>
                    </a:lnTo>
                    <a:lnTo>
                      <a:pt x="528" y="837"/>
                    </a:lnTo>
                    <a:lnTo>
                      <a:pt x="540" y="837"/>
                    </a:lnTo>
                    <a:lnTo>
                      <a:pt x="540" y="833"/>
                    </a:lnTo>
                    <a:lnTo>
                      <a:pt x="540" y="829"/>
                    </a:lnTo>
                    <a:lnTo>
                      <a:pt x="540" y="825"/>
                    </a:lnTo>
                    <a:lnTo>
                      <a:pt x="540" y="820"/>
                    </a:lnTo>
                    <a:lnTo>
                      <a:pt x="540" y="816"/>
                    </a:lnTo>
                    <a:lnTo>
                      <a:pt x="540" y="812"/>
                    </a:lnTo>
                    <a:lnTo>
                      <a:pt x="540" y="808"/>
                    </a:lnTo>
                    <a:lnTo>
                      <a:pt x="540" y="802"/>
                    </a:lnTo>
                    <a:close/>
                    <a:moveTo>
                      <a:pt x="448" y="1010"/>
                    </a:moveTo>
                    <a:lnTo>
                      <a:pt x="446" y="1013"/>
                    </a:lnTo>
                    <a:lnTo>
                      <a:pt x="442" y="1015"/>
                    </a:lnTo>
                    <a:lnTo>
                      <a:pt x="440" y="1017"/>
                    </a:lnTo>
                    <a:lnTo>
                      <a:pt x="438" y="1019"/>
                    </a:lnTo>
                    <a:lnTo>
                      <a:pt x="438" y="1021"/>
                    </a:lnTo>
                    <a:lnTo>
                      <a:pt x="438" y="1025"/>
                    </a:lnTo>
                    <a:lnTo>
                      <a:pt x="436" y="1027"/>
                    </a:lnTo>
                    <a:lnTo>
                      <a:pt x="436" y="1033"/>
                    </a:lnTo>
                    <a:lnTo>
                      <a:pt x="432" y="1036"/>
                    </a:lnTo>
                    <a:lnTo>
                      <a:pt x="428" y="1040"/>
                    </a:lnTo>
                    <a:lnTo>
                      <a:pt x="423" y="1044"/>
                    </a:lnTo>
                    <a:lnTo>
                      <a:pt x="421" y="1048"/>
                    </a:lnTo>
                    <a:lnTo>
                      <a:pt x="417" y="1052"/>
                    </a:lnTo>
                    <a:lnTo>
                      <a:pt x="415" y="1056"/>
                    </a:lnTo>
                    <a:lnTo>
                      <a:pt x="415" y="1059"/>
                    </a:lnTo>
                    <a:lnTo>
                      <a:pt x="415" y="1067"/>
                    </a:lnTo>
                    <a:lnTo>
                      <a:pt x="404" y="1067"/>
                    </a:lnTo>
                    <a:lnTo>
                      <a:pt x="404" y="1071"/>
                    </a:lnTo>
                    <a:lnTo>
                      <a:pt x="404" y="1075"/>
                    </a:lnTo>
                    <a:lnTo>
                      <a:pt x="404" y="1077"/>
                    </a:lnTo>
                    <a:lnTo>
                      <a:pt x="404" y="1079"/>
                    </a:lnTo>
                    <a:lnTo>
                      <a:pt x="402" y="1079"/>
                    </a:lnTo>
                    <a:lnTo>
                      <a:pt x="400" y="1079"/>
                    </a:lnTo>
                    <a:lnTo>
                      <a:pt x="396" y="1079"/>
                    </a:lnTo>
                    <a:lnTo>
                      <a:pt x="392" y="1079"/>
                    </a:lnTo>
                    <a:lnTo>
                      <a:pt x="381" y="1090"/>
                    </a:lnTo>
                    <a:lnTo>
                      <a:pt x="381" y="1102"/>
                    </a:lnTo>
                    <a:lnTo>
                      <a:pt x="369" y="1102"/>
                    </a:lnTo>
                    <a:lnTo>
                      <a:pt x="369" y="1125"/>
                    </a:lnTo>
                    <a:lnTo>
                      <a:pt x="357" y="1125"/>
                    </a:lnTo>
                    <a:lnTo>
                      <a:pt x="356" y="1130"/>
                    </a:lnTo>
                    <a:lnTo>
                      <a:pt x="354" y="1134"/>
                    </a:lnTo>
                    <a:lnTo>
                      <a:pt x="350" y="1136"/>
                    </a:lnTo>
                    <a:lnTo>
                      <a:pt x="346" y="1138"/>
                    </a:lnTo>
                    <a:lnTo>
                      <a:pt x="340" y="1138"/>
                    </a:lnTo>
                    <a:lnTo>
                      <a:pt x="334" y="1136"/>
                    </a:lnTo>
                    <a:lnTo>
                      <a:pt x="329" y="1136"/>
                    </a:lnTo>
                    <a:lnTo>
                      <a:pt x="323" y="1136"/>
                    </a:lnTo>
                    <a:lnTo>
                      <a:pt x="319" y="1140"/>
                    </a:lnTo>
                    <a:lnTo>
                      <a:pt x="317" y="1144"/>
                    </a:lnTo>
                    <a:lnTo>
                      <a:pt x="315" y="1148"/>
                    </a:lnTo>
                    <a:lnTo>
                      <a:pt x="313" y="1152"/>
                    </a:lnTo>
                    <a:lnTo>
                      <a:pt x="313" y="1155"/>
                    </a:lnTo>
                    <a:lnTo>
                      <a:pt x="311" y="1159"/>
                    </a:lnTo>
                    <a:lnTo>
                      <a:pt x="311" y="1165"/>
                    </a:lnTo>
                    <a:lnTo>
                      <a:pt x="311" y="1171"/>
                    </a:lnTo>
                    <a:lnTo>
                      <a:pt x="323" y="1182"/>
                    </a:lnTo>
                    <a:lnTo>
                      <a:pt x="346" y="1215"/>
                    </a:lnTo>
                    <a:lnTo>
                      <a:pt x="357" y="1215"/>
                    </a:lnTo>
                    <a:lnTo>
                      <a:pt x="357" y="1223"/>
                    </a:lnTo>
                    <a:lnTo>
                      <a:pt x="359" y="1226"/>
                    </a:lnTo>
                    <a:lnTo>
                      <a:pt x="361" y="1230"/>
                    </a:lnTo>
                    <a:lnTo>
                      <a:pt x="363" y="1232"/>
                    </a:lnTo>
                    <a:lnTo>
                      <a:pt x="365" y="1236"/>
                    </a:lnTo>
                    <a:lnTo>
                      <a:pt x="367" y="1240"/>
                    </a:lnTo>
                    <a:lnTo>
                      <a:pt x="367" y="1244"/>
                    </a:lnTo>
                    <a:lnTo>
                      <a:pt x="369" y="1249"/>
                    </a:lnTo>
                    <a:lnTo>
                      <a:pt x="404" y="1249"/>
                    </a:lnTo>
                    <a:lnTo>
                      <a:pt x="402" y="1255"/>
                    </a:lnTo>
                    <a:lnTo>
                      <a:pt x="402" y="1259"/>
                    </a:lnTo>
                    <a:lnTo>
                      <a:pt x="402" y="1261"/>
                    </a:lnTo>
                    <a:lnTo>
                      <a:pt x="404" y="1261"/>
                    </a:lnTo>
                    <a:lnTo>
                      <a:pt x="404" y="1263"/>
                    </a:lnTo>
                    <a:lnTo>
                      <a:pt x="405" y="1263"/>
                    </a:lnTo>
                    <a:lnTo>
                      <a:pt x="409" y="1261"/>
                    </a:lnTo>
                    <a:lnTo>
                      <a:pt x="415" y="1261"/>
                    </a:lnTo>
                    <a:lnTo>
                      <a:pt x="423" y="1253"/>
                    </a:lnTo>
                    <a:lnTo>
                      <a:pt x="432" y="1249"/>
                    </a:lnTo>
                    <a:lnTo>
                      <a:pt x="440" y="1247"/>
                    </a:lnTo>
                    <a:lnTo>
                      <a:pt x="450" y="1247"/>
                    </a:lnTo>
                    <a:lnTo>
                      <a:pt x="457" y="1249"/>
                    </a:lnTo>
                    <a:lnTo>
                      <a:pt x="465" y="1253"/>
                    </a:lnTo>
                    <a:lnTo>
                      <a:pt x="475" y="1257"/>
                    </a:lnTo>
                    <a:lnTo>
                      <a:pt x="482" y="1261"/>
                    </a:lnTo>
                    <a:lnTo>
                      <a:pt x="482" y="1249"/>
                    </a:lnTo>
                    <a:lnTo>
                      <a:pt x="494" y="1249"/>
                    </a:lnTo>
                    <a:lnTo>
                      <a:pt x="505" y="1261"/>
                    </a:lnTo>
                    <a:lnTo>
                      <a:pt x="505" y="1251"/>
                    </a:lnTo>
                    <a:lnTo>
                      <a:pt x="505" y="1242"/>
                    </a:lnTo>
                    <a:lnTo>
                      <a:pt x="505" y="1232"/>
                    </a:lnTo>
                    <a:lnTo>
                      <a:pt x="505" y="1221"/>
                    </a:lnTo>
                    <a:lnTo>
                      <a:pt x="505" y="1211"/>
                    </a:lnTo>
                    <a:lnTo>
                      <a:pt x="505" y="1201"/>
                    </a:lnTo>
                    <a:lnTo>
                      <a:pt x="505" y="1192"/>
                    </a:lnTo>
                    <a:lnTo>
                      <a:pt x="505" y="1182"/>
                    </a:lnTo>
                    <a:lnTo>
                      <a:pt x="517" y="1171"/>
                    </a:lnTo>
                    <a:lnTo>
                      <a:pt x="517" y="1125"/>
                    </a:lnTo>
                    <a:lnTo>
                      <a:pt x="528" y="1102"/>
                    </a:lnTo>
                    <a:lnTo>
                      <a:pt x="517" y="1102"/>
                    </a:lnTo>
                    <a:lnTo>
                      <a:pt x="505" y="1090"/>
                    </a:lnTo>
                    <a:lnTo>
                      <a:pt x="505" y="1044"/>
                    </a:lnTo>
                    <a:lnTo>
                      <a:pt x="517" y="1044"/>
                    </a:lnTo>
                    <a:lnTo>
                      <a:pt x="505" y="1021"/>
                    </a:lnTo>
                    <a:lnTo>
                      <a:pt x="517" y="1021"/>
                    </a:lnTo>
                    <a:lnTo>
                      <a:pt x="528" y="1010"/>
                    </a:lnTo>
                    <a:lnTo>
                      <a:pt x="505" y="1010"/>
                    </a:lnTo>
                    <a:lnTo>
                      <a:pt x="505" y="998"/>
                    </a:lnTo>
                    <a:lnTo>
                      <a:pt x="459" y="987"/>
                    </a:lnTo>
                    <a:lnTo>
                      <a:pt x="448" y="998"/>
                    </a:lnTo>
                    <a:lnTo>
                      <a:pt x="448" y="1010"/>
                    </a:lnTo>
                    <a:close/>
                    <a:moveTo>
                      <a:pt x="35" y="1113"/>
                    </a:moveTo>
                    <a:lnTo>
                      <a:pt x="70" y="1113"/>
                    </a:lnTo>
                    <a:lnTo>
                      <a:pt x="70" y="1125"/>
                    </a:lnTo>
                    <a:lnTo>
                      <a:pt x="81" y="1125"/>
                    </a:lnTo>
                    <a:lnTo>
                      <a:pt x="81" y="1136"/>
                    </a:lnTo>
                    <a:lnTo>
                      <a:pt x="150" y="1171"/>
                    </a:lnTo>
                    <a:lnTo>
                      <a:pt x="173" y="1171"/>
                    </a:lnTo>
                    <a:lnTo>
                      <a:pt x="208" y="1203"/>
                    </a:lnTo>
                    <a:lnTo>
                      <a:pt x="219" y="1203"/>
                    </a:lnTo>
                    <a:lnTo>
                      <a:pt x="219" y="1211"/>
                    </a:lnTo>
                    <a:lnTo>
                      <a:pt x="219" y="1217"/>
                    </a:lnTo>
                    <a:lnTo>
                      <a:pt x="219" y="1221"/>
                    </a:lnTo>
                    <a:lnTo>
                      <a:pt x="219" y="1224"/>
                    </a:lnTo>
                    <a:lnTo>
                      <a:pt x="219" y="1226"/>
                    </a:lnTo>
                    <a:lnTo>
                      <a:pt x="221" y="1230"/>
                    </a:lnTo>
                    <a:lnTo>
                      <a:pt x="225" y="1234"/>
                    </a:lnTo>
                    <a:lnTo>
                      <a:pt x="231" y="1238"/>
                    </a:lnTo>
                    <a:lnTo>
                      <a:pt x="242" y="1238"/>
                    </a:lnTo>
                    <a:lnTo>
                      <a:pt x="242" y="1249"/>
                    </a:lnTo>
                    <a:lnTo>
                      <a:pt x="254" y="1249"/>
                    </a:lnTo>
                    <a:lnTo>
                      <a:pt x="265" y="1261"/>
                    </a:lnTo>
                    <a:lnTo>
                      <a:pt x="265" y="1272"/>
                    </a:lnTo>
                    <a:lnTo>
                      <a:pt x="273" y="1282"/>
                    </a:lnTo>
                    <a:lnTo>
                      <a:pt x="279" y="1288"/>
                    </a:lnTo>
                    <a:lnTo>
                      <a:pt x="283" y="1294"/>
                    </a:lnTo>
                    <a:lnTo>
                      <a:pt x="286" y="1299"/>
                    </a:lnTo>
                    <a:lnTo>
                      <a:pt x="286" y="1303"/>
                    </a:lnTo>
                    <a:lnTo>
                      <a:pt x="288" y="1311"/>
                    </a:lnTo>
                    <a:lnTo>
                      <a:pt x="288" y="1318"/>
                    </a:lnTo>
                    <a:lnTo>
                      <a:pt x="288" y="1330"/>
                    </a:lnTo>
                    <a:lnTo>
                      <a:pt x="300" y="1341"/>
                    </a:lnTo>
                    <a:lnTo>
                      <a:pt x="265" y="1341"/>
                    </a:lnTo>
                    <a:lnTo>
                      <a:pt x="254" y="1353"/>
                    </a:lnTo>
                    <a:lnTo>
                      <a:pt x="185" y="1307"/>
                    </a:lnTo>
                    <a:lnTo>
                      <a:pt x="162" y="1272"/>
                    </a:lnTo>
                    <a:lnTo>
                      <a:pt x="127" y="1226"/>
                    </a:lnTo>
                    <a:lnTo>
                      <a:pt x="116" y="1226"/>
                    </a:lnTo>
                    <a:lnTo>
                      <a:pt x="116" y="1215"/>
                    </a:lnTo>
                    <a:lnTo>
                      <a:pt x="104" y="1215"/>
                    </a:lnTo>
                    <a:lnTo>
                      <a:pt x="104" y="1203"/>
                    </a:lnTo>
                    <a:lnTo>
                      <a:pt x="0" y="1125"/>
                    </a:lnTo>
                    <a:lnTo>
                      <a:pt x="0" y="1090"/>
                    </a:lnTo>
                    <a:lnTo>
                      <a:pt x="6" y="1094"/>
                    </a:lnTo>
                    <a:lnTo>
                      <a:pt x="10" y="1098"/>
                    </a:lnTo>
                    <a:lnTo>
                      <a:pt x="12" y="1102"/>
                    </a:lnTo>
                    <a:lnTo>
                      <a:pt x="16" y="1105"/>
                    </a:lnTo>
                    <a:lnTo>
                      <a:pt x="20" y="1109"/>
                    </a:lnTo>
                    <a:lnTo>
                      <a:pt x="25" y="1111"/>
                    </a:lnTo>
                    <a:lnTo>
                      <a:pt x="29" y="1111"/>
                    </a:lnTo>
                    <a:lnTo>
                      <a:pt x="35" y="1113"/>
                    </a:lnTo>
                    <a:close/>
                    <a:moveTo>
                      <a:pt x="1263" y="1079"/>
                    </a:moveTo>
                    <a:lnTo>
                      <a:pt x="1286" y="1079"/>
                    </a:lnTo>
                    <a:lnTo>
                      <a:pt x="1286" y="1090"/>
                    </a:lnTo>
                    <a:lnTo>
                      <a:pt x="1308" y="1102"/>
                    </a:lnTo>
                    <a:lnTo>
                      <a:pt x="1331" y="1125"/>
                    </a:lnTo>
                    <a:lnTo>
                      <a:pt x="1327" y="1125"/>
                    </a:lnTo>
                    <a:lnTo>
                      <a:pt x="1323" y="1125"/>
                    </a:lnTo>
                    <a:lnTo>
                      <a:pt x="1321" y="1125"/>
                    </a:lnTo>
                    <a:lnTo>
                      <a:pt x="1319" y="1125"/>
                    </a:lnTo>
                    <a:lnTo>
                      <a:pt x="1319" y="1123"/>
                    </a:lnTo>
                    <a:lnTo>
                      <a:pt x="1319" y="1121"/>
                    </a:lnTo>
                    <a:lnTo>
                      <a:pt x="1319" y="1117"/>
                    </a:lnTo>
                    <a:lnTo>
                      <a:pt x="1319" y="1113"/>
                    </a:lnTo>
                    <a:lnTo>
                      <a:pt x="1275" y="1090"/>
                    </a:lnTo>
                    <a:lnTo>
                      <a:pt x="1275" y="1079"/>
                    </a:lnTo>
                    <a:lnTo>
                      <a:pt x="1263" y="1079"/>
                    </a:lnTo>
                    <a:close/>
                    <a:moveTo>
                      <a:pt x="1365" y="1125"/>
                    </a:moveTo>
                    <a:lnTo>
                      <a:pt x="1388" y="1136"/>
                    </a:lnTo>
                    <a:lnTo>
                      <a:pt x="1400" y="1148"/>
                    </a:lnTo>
                    <a:lnTo>
                      <a:pt x="1400" y="1159"/>
                    </a:lnTo>
                    <a:lnTo>
                      <a:pt x="1388" y="1171"/>
                    </a:lnTo>
                    <a:lnTo>
                      <a:pt x="1388" y="1148"/>
                    </a:lnTo>
                    <a:lnTo>
                      <a:pt x="1382" y="1146"/>
                    </a:lnTo>
                    <a:lnTo>
                      <a:pt x="1377" y="1146"/>
                    </a:lnTo>
                    <a:lnTo>
                      <a:pt x="1373" y="1144"/>
                    </a:lnTo>
                    <a:lnTo>
                      <a:pt x="1371" y="1142"/>
                    </a:lnTo>
                    <a:lnTo>
                      <a:pt x="1369" y="1140"/>
                    </a:lnTo>
                    <a:lnTo>
                      <a:pt x="1367" y="1136"/>
                    </a:lnTo>
                    <a:lnTo>
                      <a:pt x="1365" y="1130"/>
                    </a:lnTo>
                    <a:lnTo>
                      <a:pt x="1365" y="1125"/>
                    </a:lnTo>
                    <a:close/>
                    <a:moveTo>
                      <a:pt x="1298" y="1113"/>
                    </a:moveTo>
                    <a:lnTo>
                      <a:pt x="1292" y="1113"/>
                    </a:lnTo>
                    <a:lnTo>
                      <a:pt x="1288" y="1113"/>
                    </a:lnTo>
                    <a:lnTo>
                      <a:pt x="1286" y="1113"/>
                    </a:lnTo>
                    <a:lnTo>
                      <a:pt x="1285" y="1113"/>
                    </a:lnTo>
                    <a:lnTo>
                      <a:pt x="1285" y="1115"/>
                    </a:lnTo>
                    <a:lnTo>
                      <a:pt x="1285" y="1119"/>
                    </a:lnTo>
                    <a:lnTo>
                      <a:pt x="1286" y="1125"/>
                    </a:lnTo>
                    <a:lnTo>
                      <a:pt x="1263" y="1148"/>
                    </a:lnTo>
                    <a:lnTo>
                      <a:pt x="1252" y="1148"/>
                    </a:lnTo>
                    <a:lnTo>
                      <a:pt x="1217" y="1148"/>
                    </a:lnTo>
                    <a:lnTo>
                      <a:pt x="1225" y="1155"/>
                    </a:lnTo>
                    <a:lnTo>
                      <a:pt x="1231" y="1161"/>
                    </a:lnTo>
                    <a:lnTo>
                      <a:pt x="1237" y="1167"/>
                    </a:lnTo>
                    <a:lnTo>
                      <a:pt x="1240" y="1169"/>
                    </a:lnTo>
                    <a:lnTo>
                      <a:pt x="1244" y="1171"/>
                    </a:lnTo>
                    <a:lnTo>
                      <a:pt x="1252" y="1171"/>
                    </a:lnTo>
                    <a:lnTo>
                      <a:pt x="1261" y="1171"/>
                    </a:lnTo>
                    <a:lnTo>
                      <a:pt x="1275" y="1171"/>
                    </a:lnTo>
                    <a:lnTo>
                      <a:pt x="1308" y="1136"/>
                    </a:lnTo>
                    <a:lnTo>
                      <a:pt x="1309" y="1130"/>
                    </a:lnTo>
                    <a:lnTo>
                      <a:pt x="1309" y="1127"/>
                    </a:lnTo>
                    <a:lnTo>
                      <a:pt x="1309" y="1123"/>
                    </a:lnTo>
                    <a:lnTo>
                      <a:pt x="1309" y="1119"/>
                    </a:lnTo>
                    <a:lnTo>
                      <a:pt x="1308" y="1117"/>
                    </a:lnTo>
                    <a:lnTo>
                      <a:pt x="1306" y="1115"/>
                    </a:lnTo>
                    <a:lnTo>
                      <a:pt x="1302" y="1113"/>
                    </a:lnTo>
                    <a:lnTo>
                      <a:pt x="1298" y="1113"/>
                    </a:lnTo>
                    <a:close/>
                    <a:moveTo>
                      <a:pt x="1102" y="1261"/>
                    </a:moveTo>
                    <a:lnTo>
                      <a:pt x="1033" y="1249"/>
                    </a:lnTo>
                    <a:lnTo>
                      <a:pt x="1010" y="1261"/>
                    </a:lnTo>
                    <a:lnTo>
                      <a:pt x="975" y="1261"/>
                    </a:lnTo>
                    <a:lnTo>
                      <a:pt x="975" y="1272"/>
                    </a:lnTo>
                    <a:lnTo>
                      <a:pt x="979" y="1269"/>
                    </a:lnTo>
                    <a:lnTo>
                      <a:pt x="981" y="1263"/>
                    </a:lnTo>
                    <a:lnTo>
                      <a:pt x="983" y="1259"/>
                    </a:lnTo>
                    <a:lnTo>
                      <a:pt x="985" y="1255"/>
                    </a:lnTo>
                    <a:lnTo>
                      <a:pt x="989" y="1251"/>
                    </a:lnTo>
                    <a:lnTo>
                      <a:pt x="991" y="1247"/>
                    </a:lnTo>
                    <a:lnTo>
                      <a:pt x="995" y="1244"/>
                    </a:lnTo>
                    <a:lnTo>
                      <a:pt x="999" y="1238"/>
                    </a:lnTo>
                    <a:lnTo>
                      <a:pt x="999" y="1234"/>
                    </a:lnTo>
                    <a:lnTo>
                      <a:pt x="999" y="1230"/>
                    </a:lnTo>
                    <a:lnTo>
                      <a:pt x="999" y="1228"/>
                    </a:lnTo>
                    <a:lnTo>
                      <a:pt x="999" y="1226"/>
                    </a:lnTo>
                    <a:lnTo>
                      <a:pt x="997" y="1224"/>
                    </a:lnTo>
                    <a:lnTo>
                      <a:pt x="995" y="1223"/>
                    </a:lnTo>
                    <a:lnTo>
                      <a:pt x="991" y="1219"/>
                    </a:lnTo>
                    <a:lnTo>
                      <a:pt x="987" y="1215"/>
                    </a:lnTo>
                    <a:lnTo>
                      <a:pt x="987" y="1203"/>
                    </a:lnTo>
                    <a:lnTo>
                      <a:pt x="975" y="1194"/>
                    </a:lnTo>
                    <a:lnTo>
                      <a:pt x="970" y="1194"/>
                    </a:lnTo>
                    <a:lnTo>
                      <a:pt x="966" y="1194"/>
                    </a:lnTo>
                    <a:lnTo>
                      <a:pt x="962" y="1194"/>
                    </a:lnTo>
                    <a:lnTo>
                      <a:pt x="958" y="1192"/>
                    </a:lnTo>
                    <a:lnTo>
                      <a:pt x="954" y="1192"/>
                    </a:lnTo>
                    <a:lnTo>
                      <a:pt x="951" y="1190"/>
                    </a:lnTo>
                    <a:lnTo>
                      <a:pt x="947" y="1186"/>
                    </a:lnTo>
                    <a:lnTo>
                      <a:pt x="941" y="1182"/>
                    </a:lnTo>
                    <a:lnTo>
                      <a:pt x="883" y="1182"/>
                    </a:lnTo>
                    <a:lnTo>
                      <a:pt x="883" y="1171"/>
                    </a:lnTo>
                    <a:lnTo>
                      <a:pt x="860" y="1171"/>
                    </a:lnTo>
                    <a:lnTo>
                      <a:pt x="857" y="1165"/>
                    </a:lnTo>
                    <a:lnTo>
                      <a:pt x="855" y="1161"/>
                    </a:lnTo>
                    <a:lnTo>
                      <a:pt x="853" y="1159"/>
                    </a:lnTo>
                    <a:lnTo>
                      <a:pt x="851" y="1159"/>
                    </a:lnTo>
                    <a:lnTo>
                      <a:pt x="851" y="1161"/>
                    </a:lnTo>
                    <a:lnTo>
                      <a:pt x="851" y="1165"/>
                    </a:lnTo>
                    <a:lnTo>
                      <a:pt x="851" y="1171"/>
                    </a:lnTo>
                    <a:lnTo>
                      <a:pt x="839" y="1171"/>
                    </a:lnTo>
                    <a:lnTo>
                      <a:pt x="828" y="1159"/>
                    </a:lnTo>
                    <a:lnTo>
                      <a:pt x="805" y="1159"/>
                    </a:lnTo>
                    <a:lnTo>
                      <a:pt x="828" y="1148"/>
                    </a:lnTo>
                    <a:lnTo>
                      <a:pt x="835" y="1148"/>
                    </a:lnTo>
                    <a:lnTo>
                      <a:pt x="839" y="1148"/>
                    </a:lnTo>
                    <a:lnTo>
                      <a:pt x="845" y="1148"/>
                    </a:lnTo>
                    <a:lnTo>
                      <a:pt x="847" y="1148"/>
                    </a:lnTo>
                    <a:lnTo>
                      <a:pt x="849" y="1148"/>
                    </a:lnTo>
                    <a:lnTo>
                      <a:pt x="849" y="1146"/>
                    </a:lnTo>
                    <a:lnTo>
                      <a:pt x="851" y="1142"/>
                    </a:lnTo>
                    <a:lnTo>
                      <a:pt x="851" y="1136"/>
                    </a:lnTo>
                    <a:lnTo>
                      <a:pt x="839" y="1148"/>
                    </a:lnTo>
                    <a:lnTo>
                      <a:pt x="805" y="1148"/>
                    </a:lnTo>
                    <a:lnTo>
                      <a:pt x="805" y="1142"/>
                    </a:lnTo>
                    <a:lnTo>
                      <a:pt x="805" y="1138"/>
                    </a:lnTo>
                    <a:lnTo>
                      <a:pt x="803" y="1136"/>
                    </a:lnTo>
                    <a:lnTo>
                      <a:pt x="803" y="1134"/>
                    </a:lnTo>
                    <a:lnTo>
                      <a:pt x="801" y="1132"/>
                    </a:lnTo>
                    <a:lnTo>
                      <a:pt x="799" y="1130"/>
                    </a:lnTo>
                    <a:lnTo>
                      <a:pt x="797" y="1129"/>
                    </a:lnTo>
                    <a:lnTo>
                      <a:pt x="793" y="1125"/>
                    </a:lnTo>
                    <a:lnTo>
                      <a:pt x="782" y="1136"/>
                    </a:lnTo>
                    <a:lnTo>
                      <a:pt x="782" y="1113"/>
                    </a:lnTo>
                    <a:lnTo>
                      <a:pt x="789" y="1107"/>
                    </a:lnTo>
                    <a:lnTo>
                      <a:pt x="799" y="1104"/>
                    </a:lnTo>
                    <a:lnTo>
                      <a:pt x="807" y="1102"/>
                    </a:lnTo>
                    <a:lnTo>
                      <a:pt x="816" y="1100"/>
                    </a:lnTo>
                    <a:lnTo>
                      <a:pt x="824" y="1100"/>
                    </a:lnTo>
                    <a:lnTo>
                      <a:pt x="833" y="1102"/>
                    </a:lnTo>
                    <a:lnTo>
                      <a:pt x="841" y="1105"/>
                    </a:lnTo>
                    <a:lnTo>
                      <a:pt x="851" y="1113"/>
                    </a:lnTo>
                    <a:lnTo>
                      <a:pt x="855" y="1117"/>
                    </a:lnTo>
                    <a:lnTo>
                      <a:pt x="858" y="1121"/>
                    </a:lnTo>
                    <a:lnTo>
                      <a:pt x="860" y="1125"/>
                    </a:lnTo>
                    <a:lnTo>
                      <a:pt x="862" y="1127"/>
                    </a:lnTo>
                    <a:lnTo>
                      <a:pt x="862" y="1129"/>
                    </a:lnTo>
                    <a:lnTo>
                      <a:pt x="862" y="1134"/>
                    </a:lnTo>
                    <a:lnTo>
                      <a:pt x="862" y="1138"/>
                    </a:lnTo>
                    <a:lnTo>
                      <a:pt x="860" y="1148"/>
                    </a:lnTo>
                    <a:lnTo>
                      <a:pt x="883" y="1148"/>
                    </a:lnTo>
                    <a:lnTo>
                      <a:pt x="883" y="1159"/>
                    </a:lnTo>
                    <a:lnTo>
                      <a:pt x="929" y="1125"/>
                    </a:lnTo>
                    <a:lnTo>
                      <a:pt x="999" y="1102"/>
                    </a:lnTo>
                    <a:lnTo>
                      <a:pt x="999" y="1113"/>
                    </a:lnTo>
                    <a:lnTo>
                      <a:pt x="1056" y="1113"/>
                    </a:lnTo>
                    <a:lnTo>
                      <a:pt x="1114" y="1125"/>
                    </a:lnTo>
                    <a:lnTo>
                      <a:pt x="1148" y="1159"/>
                    </a:lnTo>
                    <a:lnTo>
                      <a:pt x="1154" y="1159"/>
                    </a:lnTo>
                    <a:lnTo>
                      <a:pt x="1158" y="1159"/>
                    </a:lnTo>
                    <a:lnTo>
                      <a:pt x="1162" y="1161"/>
                    </a:lnTo>
                    <a:lnTo>
                      <a:pt x="1166" y="1161"/>
                    </a:lnTo>
                    <a:lnTo>
                      <a:pt x="1169" y="1163"/>
                    </a:lnTo>
                    <a:lnTo>
                      <a:pt x="1173" y="1165"/>
                    </a:lnTo>
                    <a:lnTo>
                      <a:pt x="1177" y="1167"/>
                    </a:lnTo>
                    <a:lnTo>
                      <a:pt x="1183" y="1171"/>
                    </a:lnTo>
                    <a:lnTo>
                      <a:pt x="1206" y="1171"/>
                    </a:lnTo>
                    <a:lnTo>
                      <a:pt x="1194" y="1182"/>
                    </a:lnTo>
                    <a:lnTo>
                      <a:pt x="1192" y="1186"/>
                    </a:lnTo>
                    <a:lnTo>
                      <a:pt x="1190" y="1190"/>
                    </a:lnTo>
                    <a:lnTo>
                      <a:pt x="1189" y="1192"/>
                    </a:lnTo>
                    <a:lnTo>
                      <a:pt x="1185" y="1194"/>
                    </a:lnTo>
                    <a:lnTo>
                      <a:pt x="1183" y="1194"/>
                    </a:lnTo>
                    <a:lnTo>
                      <a:pt x="1185" y="1194"/>
                    </a:lnTo>
                    <a:lnTo>
                      <a:pt x="1187" y="1194"/>
                    </a:lnTo>
                    <a:lnTo>
                      <a:pt x="1194" y="1194"/>
                    </a:lnTo>
                    <a:lnTo>
                      <a:pt x="1217" y="1226"/>
                    </a:lnTo>
                    <a:lnTo>
                      <a:pt x="1223" y="1228"/>
                    </a:lnTo>
                    <a:lnTo>
                      <a:pt x="1227" y="1228"/>
                    </a:lnTo>
                    <a:lnTo>
                      <a:pt x="1229" y="1230"/>
                    </a:lnTo>
                    <a:lnTo>
                      <a:pt x="1229" y="1232"/>
                    </a:lnTo>
                    <a:lnTo>
                      <a:pt x="1229" y="1236"/>
                    </a:lnTo>
                    <a:lnTo>
                      <a:pt x="1233" y="1238"/>
                    </a:lnTo>
                    <a:lnTo>
                      <a:pt x="1240" y="1238"/>
                    </a:lnTo>
                    <a:lnTo>
                      <a:pt x="1244" y="1244"/>
                    </a:lnTo>
                    <a:lnTo>
                      <a:pt x="1248" y="1247"/>
                    </a:lnTo>
                    <a:lnTo>
                      <a:pt x="1252" y="1249"/>
                    </a:lnTo>
                    <a:lnTo>
                      <a:pt x="1254" y="1251"/>
                    </a:lnTo>
                    <a:lnTo>
                      <a:pt x="1256" y="1251"/>
                    </a:lnTo>
                    <a:lnTo>
                      <a:pt x="1261" y="1251"/>
                    </a:lnTo>
                    <a:lnTo>
                      <a:pt x="1265" y="1249"/>
                    </a:lnTo>
                    <a:lnTo>
                      <a:pt x="1275" y="1249"/>
                    </a:lnTo>
                    <a:lnTo>
                      <a:pt x="1269" y="1255"/>
                    </a:lnTo>
                    <a:lnTo>
                      <a:pt x="1265" y="1259"/>
                    </a:lnTo>
                    <a:lnTo>
                      <a:pt x="1263" y="1261"/>
                    </a:lnTo>
                    <a:lnTo>
                      <a:pt x="1263" y="1263"/>
                    </a:lnTo>
                    <a:lnTo>
                      <a:pt x="1265" y="1263"/>
                    </a:lnTo>
                    <a:lnTo>
                      <a:pt x="1271" y="1263"/>
                    </a:lnTo>
                    <a:lnTo>
                      <a:pt x="1277" y="1261"/>
                    </a:lnTo>
                    <a:lnTo>
                      <a:pt x="1286" y="1261"/>
                    </a:lnTo>
                    <a:lnTo>
                      <a:pt x="1286" y="1267"/>
                    </a:lnTo>
                    <a:lnTo>
                      <a:pt x="1286" y="1270"/>
                    </a:lnTo>
                    <a:lnTo>
                      <a:pt x="1286" y="1272"/>
                    </a:lnTo>
                    <a:lnTo>
                      <a:pt x="1285" y="1272"/>
                    </a:lnTo>
                    <a:lnTo>
                      <a:pt x="1285" y="1274"/>
                    </a:lnTo>
                    <a:lnTo>
                      <a:pt x="1283" y="1274"/>
                    </a:lnTo>
                    <a:lnTo>
                      <a:pt x="1279" y="1272"/>
                    </a:lnTo>
                    <a:lnTo>
                      <a:pt x="1275" y="1272"/>
                    </a:lnTo>
                    <a:lnTo>
                      <a:pt x="1217" y="1272"/>
                    </a:lnTo>
                    <a:lnTo>
                      <a:pt x="1208" y="1267"/>
                    </a:lnTo>
                    <a:lnTo>
                      <a:pt x="1200" y="1263"/>
                    </a:lnTo>
                    <a:lnTo>
                      <a:pt x="1194" y="1257"/>
                    </a:lnTo>
                    <a:lnTo>
                      <a:pt x="1187" y="1251"/>
                    </a:lnTo>
                    <a:lnTo>
                      <a:pt x="1179" y="1246"/>
                    </a:lnTo>
                    <a:lnTo>
                      <a:pt x="1173" y="1240"/>
                    </a:lnTo>
                    <a:lnTo>
                      <a:pt x="1166" y="1234"/>
                    </a:lnTo>
                    <a:lnTo>
                      <a:pt x="1160" y="1226"/>
                    </a:lnTo>
                    <a:lnTo>
                      <a:pt x="1150" y="1223"/>
                    </a:lnTo>
                    <a:lnTo>
                      <a:pt x="1144" y="1219"/>
                    </a:lnTo>
                    <a:lnTo>
                      <a:pt x="1141" y="1217"/>
                    </a:lnTo>
                    <a:lnTo>
                      <a:pt x="1137" y="1217"/>
                    </a:lnTo>
                    <a:lnTo>
                      <a:pt x="1133" y="1217"/>
                    </a:lnTo>
                    <a:lnTo>
                      <a:pt x="1129" y="1219"/>
                    </a:lnTo>
                    <a:lnTo>
                      <a:pt x="1123" y="1223"/>
                    </a:lnTo>
                    <a:lnTo>
                      <a:pt x="1114" y="1226"/>
                    </a:lnTo>
                    <a:lnTo>
                      <a:pt x="1114" y="1232"/>
                    </a:lnTo>
                    <a:lnTo>
                      <a:pt x="1114" y="1238"/>
                    </a:lnTo>
                    <a:lnTo>
                      <a:pt x="1112" y="1242"/>
                    </a:lnTo>
                    <a:lnTo>
                      <a:pt x="1112" y="1244"/>
                    </a:lnTo>
                    <a:lnTo>
                      <a:pt x="1110" y="1247"/>
                    </a:lnTo>
                    <a:lnTo>
                      <a:pt x="1108" y="1251"/>
                    </a:lnTo>
                    <a:lnTo>
                      <a:pt x="1104" y="1257"/>
                    </a:lnTo>
                    <a:lnTo>
                      <a:pt x="1102" y="1261"/>
                    </a:lnTo>
                    <a:close/>
                    <a:moveTo>
                      <a:pt x="551" y="779"/>
                    </a:moveTo>
                    <a:lnTo>
                      <a:pt x="555" y="775"/>
                    </a:lnTo>
                    <a:lnTo>
                      <a:pt x="559" y="774"/>
                    </a:lnTo>
                    <a:lnTo>
                      <a:pt x="561" y="770"/>
                    </a:lnTo>
                    <a:lnTo>
                      <a:pt x="563" y="770"/>
                    </a:lnTo>
                    <a:lnTo>
                      <a:pt x="567" y="768"/>
                    </a:lnTo>
                    <a:lnTo>
                      <a:pt x="569" y="768"/>
                    </a:lnTo>
                    <a:lnTo>
                      <a:pt x="574" y="768"/>
                    </a:lnTo>
                    <a:lnTo>
                      <a:pt x="574" y="779"/>
                    </a:lnTo>
                    <a:lnTo>
                      <a:pt x="580" y="779"/>
                    </a:lnTo>
                    <a:lnTo>
                      <a:pt x="584" y="779"/>
                    </a:lnTo>
                    <a:lnTo>
                      <a:pt x="586" y="779"/>
                    </a:lnTo>
                    <a:lnTo>
                      <a:pt x="588" y="781"/>
                    </a:lnTo>
                    <a:lnTo>
                      <a:pt x="590" y="781"/>
                    </a:lnTo>
                    <a:lnTo>
                      <a:pt x="592" y="785"/>
                    </a:lnTo>
                    <a:lnTo>
                      <a:pt x="594" y="787"/>
                    </a:lnTo>
                    <a:lnTo>
                      <a:pt x="597" y="791"/>
                    </a:lnTo>
                    <a:lnTo>
                      <a:pt x="574" y="802"/>
                    </a:lnTo>
                    <a:lnTo>
                      <a:pt x="574" y="791"/>
                    </a:lnTo>
                    <a:lnTo>
                      <a:pt x="563" y="779"/>
                    </a:lnTo>
                    <a:lnTo>
                      <a:pt x="551" y="791"/>
                    </a:lnTo>
                    <a:lnTo>
                      <a:pt x="557" y="797"/>
                    </a:lnTo>
                    <a:lnTo>
                      <a:pt x="561" y="800"/>
                    </a:lnTo>
                    <a:lnTo>
                      <a:pt x="563" y="802"/>
                    </a:lnTo>
                    <a:lnTo>
                      <a:pt x="561" y="804"/>
                    </a:lnTo>
                    <a:lnTo>
                      <a:pt x="559" y="804"/>
                    </a:lnTo>
                    <a:lnTo>
                      <a:pt x="553" y="804"/>
                    </a:lnTo>
                    <a:lnTo>
                      <a:pt x="547" y="804"/>
                    </a:lnTo>
                    <a:lnTo>
                      <a:pt x="540" y="802"/>
                    </a:lnTo>
                    <a:lnTo>
                      <a:pt x="540" y="791"/>
                    </a:lnTo>
                    <a:lnTo>
                      <a:pt x="536" y="787"/>
                    </a:lnTo>
                    <a:lnTo>
                      <a:pt x="534" y="783"/>
                    </a:lnTo>
                    <a:lnTo>
                      <a:pt x="530" y="781"/>
                    </a:lnTo>
                    <a:lnTo>
                      <a:pt x="530" y="779"/>
                    </a:lnTo>
                    <a:lnTo>
                      <a:pt x="528" y="781"/>
                    </a:lnTo>
                    <a:lnTo>
                      <a:pt x="528" y="785"/>
                    </a:lnTo>
                    <a:lnTo>
                      <a:pt x="528" y="791"/>
                    </a:lnTo>
                    <a:lnTo>
                      <a:pt x="524" y="791"/>
                    </a:lnTo>
                    <a:lnTo>
                      <a:pt x="521" y="793"/>
                    </a:lnTo>
                    <a:lnTo>
                      <a:pt x="519" y="793"/>
                    </a:lnTo>
                    <a:lnTo>
                      <a:pt x="517" y="791"/>
                    </a:lnTo>
                    <a:lnTo>
                      <a:pt x="517" y="789"/>
                    </a:lnTo>
                    <a:lnTo>
                      <a:pt x="517" y="785"/>
                    </a:lnTo>
                    <a:lnTo>
                      <a:pt x="517" y="779"/>
                    </a:lnTo>
                    <a:lnTo>
                      <a:pt x="505" y="779"/>
                    </a:lnTo>
                    <a:lnTo>
                      <a:pt x="505" y="775"/>
                    </a:lnTo>
                    <a:lnTo>
                      <a:pt x="505" y="772"/>
                    </a:lnTo>
                    <a:lnTo>
                      <a:pt x="505" y="770"/>
                    </a:lnTo>
                    <a:lnTo>
                      <a:pt x="505" y="768"/>
                    </a:lnTo>
                    <a:lnTo>
                      <a:pt x="505" y="770"/>
                    </a:lnTo>
                    <a:lnTo>
                      <a:pt x="505" y="774"/>
                    </a:lnTo>
                    <a:lnTo>
                      <a:pt x="505" y="779"/>
                    </a:lnTo>
                    <a:lnTo>
                      <a:pt x="498" y="772"/>
                    </a:lnTo>
                    <a:lnTo>
                      <a:pt x="492" y="764"/>
                    </a:lnTo>
                    <a:lnTo>
                      <a:pt x="488" y="756"/>
                    </a:lnTo>
                    <a:lnTo>
                      <a:pt x="486" y="749"/>
                    </a:lnTo>
                    <a:lnTo>
                      <a:pt x="484" y="741"/>
                    </a:lnTo>
                    <a:lnTo>
                      <a:pt x="482" y="731"/>
                    </a:lnTo>
                    <a:lnTo>
                      <a:pt x="482" y="722"/>
                    </a:lnTo>
                    <a:lnTo>
                      <a:pt x="482" y="712"/>
                    </a:lnTo>
                    <a:lnTo>
                      <a:pt x="488" y="712"/>
                    </a:lnTo>
                    <a:lnTo>
                      <a:pt x="492" y="712"/>
                    </a:lnTo>
                    <a:lnTo>
                      <a:pt x="494" y="712"/>
                    </a:lnTo>
                    <a:lnTo>
                      <a:pt x="494" y="710"/>
                    </a:lnTo>
                    <a:lnTo>
                      <a:pt x="494" y="708"/>
                    </a:lnTo>
                    <a:lnTo>
                      <a:pt x="494" y="705"/>
                    </a:lnTo>
                    <a:lnTo>
                      <a:pt x="494" y="701"/>
                    </a:lnTo>
                    <a:lnTo>
                      <a:pt x="482" y="689"/>
                    </a:lnTo>
                    <a:lnTo>
                      <a:pt x="482" y="666"/>
                    </a:lnTo>
                    <a:lnTo>
                      <a:pt x="488" y="666"/>
                    </a:lnTo>
                    <a:lnTo>
                      <a:pt x="492" y="666"/>
                    </a:lnTo>
                    <a:lnTo>
                      <a:pt x="496" y="666"/>
                    </a:lnTo>
                    <a:lnTo>
                      <a:pt x="500" y="666"/>
                    </a:lnTo>
                    <a:lnTo>
                      <a:pt x="505" y="666"/>
                    </a:lnTo>
                    <a:lnTo>
                      <a:pt x="509" y="666"/>
                    </a:lnTo>
                    <a:lnTo>
                      <a:pt x="513" y="666"/>
                    </a:lnTo>
                    <a:lnTo>
                      <a:pt x="517" y="666"/>
                    </a:lnTo>
                    <a:lnTo>
                      <a:pt x="517" y="655"/>
                    </a:lnTo>
                    <a:lnTo>
                      <a:pt x="523" y="655"/>
                    </a:lnTo>
                    <a:lnTo>
                      <a:pt x="524" y="655"/>
                    </a:lnTo>
                    <a:lnTo>
                      <a:pt x="528" y="655"/>
                    </a:lnTo>
                    <a:lnTo>
                      <a:pt x="528" y="657"/>
                    </a:lnTo>
                    <a:lnTo>
                      <a:pt x="528" y="660"/>
                    </a:lnTo>
                    <a:lnTo>
                      <a:pt x="528" y="666"/>
                    </a:lnTo>
                    <a:lnTo>
                      <a:pt x="540" y="678"/>
                    </a:lnTo>
                    <a:lnTo>
                      <a:pt x="540" y="689"/>
                    </a:lnTo>
                    <a:lnTo>
                      <a:pt x="546" y="693"/>
                    </a:lnTo>
                    <a:lnTo>
                      <a:pt x="549" y="699"/>
                    </a:lnTo>
                    <a:lnTo>
                      <a:pt x="551" y="703"/>
                    </a:lnTo>
                    <a:lnTo>
                      <a:pt x="553" y="705"/>
                    </a:lnTo>
                    <a:lnTo>
                      <a:pt x="551" y="708"/>
                    </a:lnTo>
                    <a:lnTo>
                      <a:pt x="549" y="712"/>
                    </a:lnTo>
                    <a:lnTo>
                      <a:pt x="546" y="716"/>
                    </a:lnTo>
                    <a:lnTo>
                      <a:pt x="540" y="724"/>
                    </a:lnTo>
                    <a:lnTo>
                      <a:pt x="528" y="724"/>
                    </a:lnTo>
                    <a:lnTo>
                      <a:pt x="528" y="756"/>
                    </a:lnTo>
                    <a:lnTo>
                      <a:pt x="551" y="779"/>
                    </a:lnTo>
                    <a:close/>
                    <a:moveTo>
                      <a:pt x="494" y="493"/>
                    </a:moveTo>
                    <a:lnTo>
                      <a:pt x="486" y="493"/>
                    </a:lnTo>
                    <a:lnTo>
                      <a:pt x="480" y="495"/>
                    </a:lnTo>
                    <a:lnTo>
                      <a:pt x="476" y="499"/>
                    </a:lnTo>
                    <a:lnTo>
                      <a:pt x="475" y="503"/>
                    </a:lnTo>
                    <a:lnTo>
                      <a:pt x="473" y="507"/>
                    </a:lnTo>
                    <a:lnTo>
                      <a:pt x="471" y="513"/>
                    </a:lnTo>
                    <a:lnTo>
                      <a:pt x="471" y="520"/>
                    </a:lnTo>
                    <a:lnTo>
                      <a:pt x="471" y="528"/>
                    </a:lnTo>
                    <a:lnTo>
                      <a:pt x="459" y="540"/>
                    </a:lnTo>
                    <a:lnTo>
                      <a:pt x="459" y="551"/>
                    </a:lnTo>
                    <a:lnTo>
                      <a:pt x="471" y="563"/>
                    </a:lnTo>
                    <a:lnTo>
                      <a:pt x="471" y="586"/>
                    </a:lnTo>
                    <a:lnTo>
                      <a:pt x="482" y="586"/>
                    </a:lnTo>
                    <a:lnTo>
                      <a:pt x="486" y="589"/>
                    </a:lnTo>
                    <a:lnTo>
                      <a:pt x="490" y="593"/>
                    </a:lnTo>
                    <a:lnTo>
                      <a:pt x="492" y="595"/>
                    </a:lnTo>
                    <a:lnTo>
                      <a:pt x="494" y="597"/>
                    </a:lnTo>
                    <a:lnTo>
                      <a:pt x="494" y="595"/>
                    </a:lnTo>
                    <a:lnTo>
                      <a:pt x="494" y="591"/>
                    </a:lnTo>
                    <a:lnTo>
                      <a:pt x="494" y="586"/>
                    </a:lnTo>
                    <a:lnTo>
                      <a:pt x="494" y="576"/>
                    </a:lnTo>
                    <a:lnTo>
                      <a:pt x="494" y="564"/>
                    </a:lnTo>
                    <a:lnTo>
                      <a:pt x="494" y="555"/>
                    </a:lnTo>
                    <a:lnTo>
                      <a:pt x="494" y="545"/>
                    </a:lnTo>
                    <a:lnTo>
                      <a:pt x="494" y="536"/>
                    </a:lnTo>
                    <a:lnTo>
                      <a:pt x="494" y="524"/>
                    </a:lnTo>
                    <a:lnTo>
                      <a:pt x="494" y="515"/>
                    </a:lnTo>
                    <a:lnTo>
                      <a:pt x="494" y="505"/>
                    </a:lnTo>
                    <a:lnTo>
                      <a:pt x="505" y="493"/>
                    </a:lnTo>
                    <a:lnTo>
                      <a:pt x="494" y="493"/>
                    </a:lnTo>
                    <a:close/>
                    <a:moveTo>
                      <a:pt x="906" y="12"/>
                    </a:moveTo>
                    <a:lnTo>
                      <a:pt x="906" y="23"/>
                    </a:lnTo>
                    <a:lnTo>
                      <a:pt x="903" y="23"/>
                    </a:lnTo>
                    <a:lnTo>
                      <a:pt x="899" y="23"/>
                    </a:lnTo>
                    <a:lnTo>
                      <a:pt x="897" y="23"/>
                    </a:lnTo>
                    <a:lnTo>
                      <a:pt x="895" y="23"/>
                    </a:lnTo>
                    <a:lnTo>
                      <a:pt x="895" y="25"/>
                    </a:lnTo>
                    <a:lnTo>
                      <a:pt x="895" y="27"/>
                    </a:lnTo>
                    <a:lnTo>
                      <a:pt x="895" y="31"/>
                    </a:lnTo>
                    <a:lnTo>
                      <a:pt x="895" y="35"/>
                    </a:lnTo>
                    <a:lnTo>
                      <a:pt x="891" y="31"/>
                    </a:lnTo>
                    <a:lnTo>
                      <a:pt x="889" y="27"/>
                    </a:lnTo>
                    <a:lnTo>
                      <a:pt x="887" y="25"/>
                    </a:lnTo>
                    <a:lnTo>
                      <a:pt x="885" y="25"/>
                    </a:lnTo>
                    <a:lnTo>
                      <a:pt x="883" y="23"/>
                    </a:lnTo>
                    <a:lnTo>
                      <a:pt x="881" y="23"/>
                    </a:lnTo>
                    <a:lnTo>
                      <a:pt x="878" y="23"/>
                    </a:lnTo>
                    <a:lnTo>
                      <a:pt x="872" y="23"/>
                    </a:lnTo>
                    <a:lnTo>
                      <a:pt x="868" y="20"/>
                    </a:lnTo>
                    <a:lnTo>
                      <a:pt x="862" y="16"/>
                    </a:lnTo>
                    <a:lnTo>
                      <a:pt x="857" y="12"/>
                    </a:lnTo>
                    <a:lnTo>
                      <a:pt x="851" y="8"/>
                    </a:lnTo>
                    <a:lnTo>
                      <a:pt x="845" y="4"/>
                    </a:lnTo>
                    <a:lnTo>
                      <a:pt x="839" y="2"/>
                    </a:lnTo>
                    <a:lnTo>
                      <a:pt x="833" y="0"/>
                    </a:lnTo>
                    <a:lnTo>
                      <a:pt x="828" y="0"/>
                    </a:lnTo>
                    <a:lnTo>
                      <a:pt x="839" y="35"/>
                    </a:lnTo>
                    <a:lnTo>
                      <a:pt x="833" y="39"/>
                    </a:lnTo>
                    <a:lnTo>
                      <a:pt x="832" y="41"/>
                    </a:lnTo>
                    <a:lnTo>
                      <a:pt x="830" y="43"/>
                    </a:lnTo>
                    <a:lnTo>
                      <a:pt x="828" y="45"/>
                    </a:lnTo>
                    <a:lnTo>
                      <a:pt x="828" y="46"/>
                    </a:lnTo>
                    <a:lnTo>
                      <a:pt x="828" y="48"/>
                    </a:lnTo>
                    <a:lnTo>
                      <a:pt x="828" y="52"/>
                    </a:lnTo>
                    <a:lnTo>
                      <a:pt x="828" y="58"/>
                    </a:lnTo>
                    <a:lnTo>
                      <a:pt x="839" y="58"/>
                    </a:lnTo>
                    <a:lnTo>
                      <a:pt x="833" y="58"/>
                    </a:lnTo>
                    <a:lnTo>
                      <a:pt x="830" y="62"/>
                    </a:lnTo>
                    <a:lnTo>
                      <a:pt x="828" y="64"/>
                    </a:lnTo>
                    <a:lnTo>
                      <a:pt x="826" y="68"/>
                    </a:lnTo>
                    <a:lnTo>
                      <a:pt x="826" y="64"/>
                    </a:lnTo>
                    <a:lnTo>
                      <a:pt x="828" y="58"/>
                    </a:lnTo>
                    <a:lnTo>
                      <a:pt x="820" y="64"/>
                    </a:lnTo>
                    <a:lnTo>
                      <a:pt x="816" y="64"/>
                    </a:lnTo>
                    <a:lnTo>
                      <a:pt x="814" y="64"/>
                    </a:lnTo>
                    <a:lnTo>
                      <a:pt x="814" y="62"/>
                    </a:lnTo>
                    <a:lnTo>
                      <a:pt x="814" y="58"/>
                    </a:lnTo>
                    <a:lnTo>
                      <a:pt x="814" y="62"/>
                    </a:lnTo>
                    <a:lnTo>
                      <a:pt x="816" y="69"/>
                    </a:lnTo>
                    <a:lnTo>
                      <a:pt x="816" y="73"/>
                    </a:lnTo>
                    <a:lnTo>
                      <a:pt x="816" y="77"/>
                    </a:lnTo>
                    <a:lnTo>
                      <a:pt x="816" y="79"/>
                    </a:lnTo>
                    <a:lnTo>
                      <a:pt x="816" y="81"/>
                    </a:lnTo>
                    <a:lnTo>
                      <a:pt x="814" y="81"/>
                    </a:lnTo>
                    <a:lnTo>
                      <a:pt x="812" y="81"/>
                    </a:lnTo>
                    <a:lnTo>
                      <a:pt x="809" y="81"/>
                    </a:lnTo>
                    <a:lnTo>
                      <a:pt x="805" y="81"/>
                    </a:lnTo>
                    <a:lnTo>
                      <a:pt x="805" y="87"/>
                    </a:lnTo>
                    <a:lnTo>
                      <a:pt x="807" y="92"/>
                    </a:lnTo>
                    <a:lnTo>
                      <a:pt x="809" y="96"/>
                    </a:lnTo>
                    <a:lnTo>
                      <a:pt x="810" y="100"/>
                    </a:lnTo>
                    <a:lnTo>
                      <a:pt x="814" y="104"/>
                    </a:lnTo>
                    <a:lnTo>
                      <a:pt x="818" y="108"/>
                    </a:lnTo>
                    <a:lnTo>
                      <a:pt x="822" y="112"/>
                    </a:lnTo>
                    <a:lnTo>
                      <a:pt x="828" y="116"/>
                    </a:lnTo>
                    <a:lnTo>
                      <a:pt x="839" y="104"/>
                    </a:lnTo>
                    <a:lnTo>
                      <a:pt x="839" y="112"/>
                    </a:lnTo>
                    <a:lnTo>
                      <a:pt x="839" y="114"/>
                    </a:lnTo>
                    <a:lnTo>
                      <a:pt x="839" y="116"/>
                    </a:lnTo>
                    <a:lnTo>
                      <a:pt x="839" y="114"/>
                    </a:lnTo>
                    <a:lnTo>
                      <a:pt x="837" y="110"/>
                    </a:lnTo>
                    <a:lnTo>
                      <a:pt x="835" y="108"/>
                    </a:lnTo>
                    <a:lnTo>
                      <a:pt x="832" y="104"/>
                    </a:lnTo>
                    <a:lnTo>
                      <a:pt x="828" y="104"/>
                    </a:lnTo>
                    <a:lnTo>
                      <a:pt x="822" y="98"/>
                    </a:lnTo>
                    <a:lnTo>
                      <a:pt x="818" y="96"/>
                    </a:lnTo>
                    <a:lnTo>
                      <a:pt x="816" y="94"/>
                    </a:lnTo>
                    <a:lnTo>
                      <a:pt x="816" y="92"/>
                    </a:lnTo>
                    <a:lnTo>
                      <a:pt x="816" y="91"/>
                    </a:lnTo>
                    <a:lnTo>
                      <a:pt x="818" y="89"/>
                    </a:lnTo>
                    <a:lnTo>
                      <a:pt x="822" y="85"/>
                    </a:lnTo>
                    <a:lnTo>
                      <a:pt x="828" y="81"/>
                    </a:lnTo>
                    <a:lnTo>
                      <a:pt x="835" y="81"/>
                    </a:lnTo>
                    <a:lnTo>
                      <a:pt x="843" y="81"/>
                    </a:lnTo>
                    <a:lnTo>
                      <a:pt x="849" y="81"/>
                    </a:lnTo>
                    <a:lnTo>
                      <a:pt x="857" y="83"/>
                    </a:lnTo>
                    <a:lnTo>
                      <a:pt x="862" y="83"/>
                    </a:lnTo>
                    <a:lnTo>
                      <a:pt x="868" y="85"/>
                    </a:lnTo>
                    <a:lnTo>
                      <a:pt x="876" y="89"/>
                    </a:lnTo>
                    <a:lnTo>
                      <a:pt x="883" y="92"/>
                    </a:lnTo>
                    <a:lnTo>
                      <a:pt x="883" y="89"/>
                    </a:lnTo>
                    <a:lnTo>
                      <a:pt x="883" y="83"/>
                    </a:lnTo>
                    <a:lnTo>
                      <a:pt x="883" y="79"/>
                    </a:lnTo>
                    <a:lnTo>
                      <a:pt x="883" y="75"/>
                    </a:lnTo>
                    <a:lnTo>
                      <a:pt x="883" y="71"/>
                    </a:lnTo>
                    <a:lnTo>
                      <a:pt x="883" y="66"/>
                    </a:lnTo>
                    <a:lnTo>
                      <a:pt x="883" y="62"/>
                    </a:lnTo>
                    <a:lnTo>
                      <a:pt x="883" y="58"/>
                    </a:lnTo>
                    <a:lnTo>
                      <a:pt x="918" y="35"/>
                    </a:lnTo>
                    <a:lnTo>
                      <a:pt x="918" y="41"/>
                    </a:lnTo>
                    <a:lnTo>
                      <a:pt x="918" y="45"/>
                    </a:lnTo>
                    <a:lnTo>
                      <a:pt x="918" y="46"/>
                    </a:lnTo>
                    <a:lnTo>
                      <a:pt x="916" y="46"/>
                    </a:lnTo>
                    <a:lnTo>
                      <a:pt x="916" y="45"/>
                    </a:lnTo>
                    <a:lnTo>
                      <a:pt x="914" y="43"/>
                    </a:lnTo>
                    <a:lnTo>
                      <a:pt x="910" y="39"/>
                    </a:lnTo>
                    <a:lnTo>
                      <a:pt x="906" y="35"/>
                    </a:lnTo>
                    <a:lnTo>
                      <a:pt x="906" y="23"/>
                    </a:lnTo>
                    <a:lnTo>
                      <a:pt x="906" y="18"/>
                    </a:lnTo>
                    <a:lnTo>
                      <a:pt x="906" y="16"/>
                    </a:lnTo>
                    <a:lnTo>
                      <a:pt x="906" y="12"/>
                    </a:lnTo>
                    <a:close/>
                    <a:moveTo>
                      <a:pt x="851" y="116"/>
                    </a:moveTo>
                    <a:lnTo>
                      <a:pt x="845" y="116"/>
                    </a:lnTo>
                    <a:lnTo>
                      <a:pt x="841" y="116"/>
                    </a:lnTo>
                    <a:lnTo>
                      <a:pt x="839" y="116"/>
                    </a:lnTo>
                    <a:lnTo>
                      <a:pt x="841" y="116"/>
                    </a:lnTo>
                    <a:lnTo>
                      <a:pt x="845" y="116"/>
                    </a:lnTo>
                    <a:lnTo>
                      <a:pt x="851" y="116"/>
                    </a:lnTo>
                    <a:lnTo>
                      <a:pt x="845" y="119"/>
                    </a:lnTo>
                    <a:lnTo>
                      <a:pt x="843" y="121"/>
                    </a:lnTo>
                    <a:lnTo>
                      <a:pt x="841" y="123"/>
                    </a:lnTo>
                    <a:lnTo>
                      <a:pt x="839" y="125"/>
                    </a:lnTo>
                    <a:lnTo>
                      <a:pt x="839" y="127"/>
                    </a:lnTo>
                    <a:lnTo>
                      <a:pt x="839" y="129"/>
                    </a:lnTo>
                    <a:lnTo>
                      <a:pt x="839" y="133"/>
                    </a:lnTo>
                    <a:lnTo>
                      <a:pt x="839" y="139"/>
                    </a:lnTo>
                    <a:lnTo>
                      <a:pt x="839" y="133"/>
                    </a:lnTo>
                    <a:lnTo>
                      <a:pt x="839" y="129"/>
                    </a:lnTo>
                    <a:lnTo>
                      <a:pt x="837" y="127"/>
                    </a:lnTo>
                    <a:lnTo>
                      <a:pt x="835" y="127"/>
                    </a:lnTo>
                    <a:lnTo>
                      <a:pt x="833" y="131"/>
                    </a:lnTo>
                    <a:lnTo>
                      <a:pt x="832" y="135"/>
                    </a:lnTo>
                    <a:lnTo>
                      <a:pt x="828" y="139"/>
                    </a:lnTo>
                    <a:lnTo>
                      <a:pt x="828" y="219"/>
                    </a:lnTo>
                    <a:lnTo>
                      <a:pt x="816" y="231"/>
                    </a:lnTo>
                    <a:lnTo>
                      <a:pt x="805" y="231"/>
                    </a:lnTo>
                    <a:lnTo>
                      <a:pt x="805" y="254"/>
                    </a:lnTo>
                    <a:lnTo>
                      <a:pt x="782" y="265"/>
                    </a:lnTo>
                    <a:lnTo>
                      <a:pt x="770" y="254"/>
                    </a:lnTo>
                    <a:lnTo>
                      <a:pt x="774" y="248"/>
                    </a:lnTo>
                    <a:lnTo>
                      <a:pt x="778" y="246"/>
                    </a:lnTo>
                    <a:lnTo>
                      <a:pt x="780" y="244"/>
                    </a:lnTo>
                    <a:lnTo>
                      <a:pt x="782" y="242"/>
                    </a:lnTo>
                    <a:lnTo>
                      <a:pt x="780" y="242"/>
                    </a:lnTo>
                    <a:lnTo>
                      <a:pt x="776" y="242"/>
                    </a:lnTo>
                    <a:lnTo>
                      <a:pt x="770" y="242"/>
                    </a:lnTo>
                    <a:lnTo>
                      <a:pt x="770" y="254"/>
                    </a:lnTo>
                    <a:lnTo>
                      <a:pt x="759" y="265"/>
                    </a:lnTo>
                    <a:lnTo>
                      <a:pt x="701" y="309"/>
                    </a:lnTo>
                    <a:lnTo>
                      <a:pt x="690" y="298"/>
                    </a:lnTo>
                    <a:lnTo>
                      <a:pt x="632" y="332"/>
                    </a:lnTo>
                    <a:lnTo>
                      <a:pt x="632" y="340"/>
                    </a:lnTo>
                    <a:lnTo>
                      <a:pt x="630" y="346"/>
                    </a:lnTo>
                    <a:lnTo>
                      <a:pt x="626" y="351"/>
                    </a:lnTo>
                    <a:lnTo>
                      <a:pt x="622" y="355"/>
                    </a:lnTo>
                    <a:lnTo>
                      <a:pt x="617" y="359"/>
                    </a:lnTo>
                    <a:lnTo>
                      <a:pt x="611" y="361"/>
                    </a:lnTo>
                    <a:lnTo>
                      <a:pt x="605" y="365"/>
                    </a:lnTo>
                    <a:lnTo>
                      <a:pt x="597" y="367"/>
                    </a:lnTo>
                    <a:lnTo>
                      <a:pt x="620" y="378"/>
                    </a:lnTo>
                    <a:lnTo>
                      <a:pt x="620" y="388"/>
                    </a:lnTo>
                    <a:lnTo>
                      <a:pt x="620" y="390"/>
                    </a:lnTo>
                    <a:lnTo>
                      <a:pt x="620" y="386"/>
                    </a:lnTo>
                    <a:lnTo>
                      <a:pt x="620" y="380"/>
                    </a:lnTo>
                    <a:lnTo>
                      <a:pt x="620" y="375"/>
                    </a:lnTo>
                    <a:lnTo>
                      <a:pt x="620" y="371"/>
                    </a:lnTo>
                    <a:lnTo>
                      <a:pt x="620" y="367"/>
                    </a:lnTo>
                    <a:lnTo>
                      <a:pt x="632" y="390"/>
                    </a:lnTo>
                    <a:lnTo>
                      <a:pt x="620" y="390"/>
                    </a:lnTo>
                    <a:lnTo>
                      <a:pt x="609" y="424"/>
                    </a:lnTo>
                    <a:lnTo>
                      <a:pt x="619" y="424"/>
                    </a:lnTo>
                    <a:lnTo>
                      <a:pt x="624" y="421"/>
                    </a:lnTo>
                    <a:lnTo>
                      <a:pt x="628" y="419"/>
                    </a:lnTo>
                    <a:lnTo>
                      <a:pt x="630" y="417"/>
                    </a:lnTo>
                    <a:lnTo>
                      <a:pt x="632" y="415"/>
                    </a:lnTo>
                    <a:lnTo>
                      <a:pt x="632" y="419"/>
                    </a:lnTo>
                    <a:lnTo>
                      <a:pt x="632" y="424"/>
                    </a:lnTo>
                    <a:lnTo>
                      <a:pt x="632" y="436"/>
                    </a:lnTo>
                    <a:lnTo>
                      <a:pt x="632" y="424"/>
                    </a:lnTo>
                    <a:lnTo>
                      <a:pt x="638" y="424"/>
                    </a:lnTo>
                    <a:lnTo>
                      <a:pt x="642" y="424"/>
                    </a:lnTo>
                    <a:lnTo>
                      <a:pt x="643" y="424"/>
                    </a:lnTo>
                    <a:lnTo>
                      <a:pt x="645" y="422"/>
                    </a:lnTo>
                    <a:lnTo>
                      <a:pt x="645" y="419"/>
                    </a:lnTo>
                    <a:lnTo>
                      <a:pt x="643" y="415"/>
                    </a:lnTo>
                    <a:lnTo>
                      <a:pt x="643" y="409"/>
                    </a:lnTo>
                    <a:lnTo>
                      <a:pt x="643" y="401"/>
                    </a:lnTo>
                    <a:lnTo>
                      <a:pt x="655" y="401"/>
                    </a:lnTo>
                    <a:lnTo>
                      <a:pt x="655" y="398"/>
                    </a:lnTo>
                    <a:lnTo>
                      <a:pt x="655" y="394"/>
                    </a:lnTo>
                    <a:lnTo>
                      <a:pt x="655" y="390"/>
                    </a:lnTo>
                    <a:lnTo>
                      <a:pt x="657" y="388"/>
                    </a:lnTo>
                    <a:lnTo>
                      <a:pt x="659" y="386"/>
                    </a:lnTo>
                    <a:lnTo>
                      <a:pt x="663" y="382"/>
                    </a:lnTo>
                    <a:lnTo>
                      <a:pt x="666" y="378"/>
                    </a:lnTo>
                    <a:lnTo>
                      <a:pt x="655" y="367"/>
                    </a:lnTo>
                    <a:lnTo>
                      <a:pt x="643" y="367"/>
                    </a:lnTo>
                    <a:lnTo>
                      <a:pt x="647" y="367"/>
                    </a:lnTo>
                    <a:lnTo>
                      <a:pt x="651" y="367"/>
                    </a:lnTo>
                    <a:lnTo>
                      <a:pt x="653" y="367"/>
                    </a:lnTo>
                    <a:lnTo>
                      <a:pt x="655" y="367"/>
                    </a:lnTo>
                    <a:lnTo>
                      <a:pt x="655" y="365"/>
                    </a:lnTo>
                    <a:lnTo>
                      <a:pt x="655" y="361"/>
                    </a:lnTo>
                    <a:lnTo>
                      <a:pt x="655" y="355"/>
                    </a:lnTo>
                    <a:lnTo>
                      <a:pt x="632" y="344"/>
                    </a:lnTo>
                    <a:lnTo>
                      <a:pt x="655" y="344"/>
                    </a:lnTo>
                    <a:lnTo>
                      <a:pt x="655" y="355"/>
                    </a:lnTo>
                    <a:lnTo>
                      <a:pt x="666" y="344"/>
                    </a:lnTo>
                    <a:lnTo>
                      <a:pt x="666" y="332"/>
                    </a:lnTo>
                    <a:lnTo>
                      <a:pt x="666" y="344"/>
                    </a:lnTo>
                    <a:lnTo>
                      <a:pt x="674" y="342"/>
                    </a:lnTo>
                    <a:lnTo>
                      <a:pt x="680" y="338"/>
                    </a:lnTo>
                    <a:lnTo>
                      <a:pt x="688" y="334"/>
                    </a:lnTo>
                    <a:lnTo>
                      <a:pt x="695" y="332"/>
                    </a:lnTo>
                    <a:lnTo>
                      <a:pt x="701" y="328"/>
                    </a:lnTo>
                    <a:lnTo>
                      <a:pt x="709" y="327"/>
                    </a:lnTo>
                    <a:lnTo>
                      <a:pt x="716" y="325"/>
                    </a:lnTo>
                    <a:lnTo>
                      <a:pt x="724" y="321"/>
                    </a:lnTo>
                    <a:lnTo>
                      <a:pt x="724" y="332"/>
                    </a:lnTo>
                    <a:lnTo>
                      <a:pt x="736" y="332"/>
                    </a:lnTo>
                    <a:lnTo>
                      <a:pt x="747" y="321"/>
                    </a:lnTo>
                    <a:lnTo>
                      <a:pt x="736" y="355"/>
                    </a:lnTo>
                    <a:lnTo>
                      <a:pt x="759" y="355"/>
                    </a:lnTo>
                    <a:lnTo>
                      <a:pt x="761" y="350"/>
                    </a:lnTo>
                    <a:lnTo>
                      <a:pt x="762" y="346"/>
                    </a:lnTo>
                    <a:lnTo>
                      <a:pt x="764" y="342"/>
                    </a:lnTo>
                    <a:lnTo>
                      <a:pt x="766" y="338"/>
                    </a:lnTo>
                    <a:lnTo>
                      <a:pt x="768" y="336"/>
                    </a:lnTo>
                    <a:lnTo>
                      <a:pt x="768" y="332"/>
                    </a:lnTo>
                    <a:lnTo>
                      <a:pt x="770" y="327"/>
                    </a:lnTo>
                    <a:lnTo>
                      <a:pt x="770" y="321"/>
                    </a:lnTo>
                    <a:lnTo>
                      <a:pt x="782" y="309"/>
                    </a:lnTo>
                    <a:lnTo>
                      <a:pt x="770" y="321"/>
                    </a:lnTo>
                    <a:lnTo>
                      <a:pt x="776" y="321"/>
                    </a:lnTo>
                    <a:lnTo>
                      <a:pt x="782" y="321"/>
                    </a:lnTo>
                    <a:lnTo>
                      <a:pt x="787" y="321"/>
                    </a:lnTo>
                    <a:lnTo>
                      <a:pt x="793" y="321"/>
                    </a:lnTo>
                    <a:lnTo>
                      <a:pt x="799" y="321"/>
                    </a:lnTo>
                    <a:lnTo>
                      <a:pt x="805" y="321"/>
                    </a:lnTo>
                    <a:lnTo>
                      <a:pt x="810" y="321"/>
                    </a:lnTo>
                    <a:lnTo>
                      <a:pt x="816" y="321"/>
                    </a:lnTo>
                    <a:lnTo>
                      <a:pt x="816" y="298"/>
                    </a:lnTo>
                    <a:lnTo>
                      <a:pt x="816" y="309"/>
                    </a:lnTo>
                    <a:lnTo>
                      <a:pt x="828" y="309"/>
                    </a:lnTo>
                    <a:lnTo>
                      <a:pt x="828" y="298"/>
                    </a:lnTo>
                    <a:lnTo>
                      <a:pt x="839" y="286"/>
                    </a:lnTo>
                    <a:lnTo>
                      <a:pt x="843" y="286"/>
                    </a:lnTo>
                    <a:lnTo>
                      <a:pt x="847" y="286"/>
                    </a:lnTo>
                    <a:lnTo>
                      <a:pt x="849" y="286"/>
                    </a:lnTo>
                    <a:lnTo>
                      <a:pt x="849" y="288"/>
                    </a:lnTo>
                    <a:lnTo>
                      <a:pt x="851" y="288"/>
                    </a:lnTo>
                    <a:lnTo>
                      <a:pt x="851" y="290"/>
                    </a:lnTo>
                    <a:lnTo>
                      <a:pt x="851" y="294"/>
                    </a:lnTo>
                    <a:lnTo>
                      <a:pt x="851" y="298"/>
                    </a:lnTo>
                    <a:lnTo>
                      <a:pt x="860" y="298"/>
                    </a:lnTo>
                    <a:lnTo>
                      <a:pt x="860" y="208"/>
                    </a:lnTo>
                    <a:lnTo>
                      <a:pt x="872" y="196"/>
                    </a:lnTo>
                    <a:lnTo>
                      <a:pt x="872" y="150"/>
                    </a:lnTo>
                    <a:lnTo>
                      <a:pt x="860" y="150"/>
                    </a:lnTo>
                    <a:lnTo>
                      <a:pt x="851" y="116"/>
                    </a:lnTo>
                    <a:close/>
                  </a:path>
                </a:pathLst>
              </a:custGeom>
              <a:solidFill>
                <a:srgbClr val="C0C0C0"/>
              </a:solidFill>
              <a:ln w="9525">
                <a:noFill/>
                <a:round/>
                <a:headEnd/>
                <a:tailEnd/>
              </a:ln>
            </p:spPr>
            <p:txBody>
              <a:bodyPr/>
              <a:lstStyle/>
              <a:p>
                <a:pPr algn="l"/>
                <a:endParaRPr lang="en-US" sz="2000"/>
              </a:p>
            </p:txBody>
          </p:sp>
          <p:sp>
            <p:nvSpPr>
              <p:cNvPr id="899088" name="Freeform 16"/>
              <p:cNvSpPr>
                <a:spLocks/>
              </p:cNvSpPr>
              <p:nvPr/>
            </p:nvSpPr>
            <p:spPr bwMode="auto">
              <a:xfrm>
                <a:off x="2515" y="2487"/>
                <a:ext cx="115" cy="217"/>
              </a:xfrm>
              <a:custGeom>
                <a:avLst/>
                <a:gdLst>
                  <a:gd name="T0" fmla="*/ 112 w 115"/>
                  <a:gd name="T1" fmla="*/ 4 h 217"/>
                  <a:gd name="T2" fmla="*/ 104 w 115"/>
                  <a:gd name="T3" fmla="*/ 12 h 217"/>
                  <a:gd name="T4" fmla="*/ 96 w 115"/>
                  <a:gd name="T5" fmla="*/ 19 h 217"/>
                  <a:gd name="T6" fmla="*/ 87 w 115"/>
                  <a:gd name="T7" fmla="*/ 21 h 217"/>
                  <a:gd name="T8" fmla="*/ 75 w 115"/>
                  <a:gd name="T9" fmla="*/ 29 h 217"/>
                  <a:gd name="T10" fmla="*/ 62 w 115"/>
                  <a:gd name="T11" fmla="*/ 35 h 217"/>
                  <a:gd name="T12" fmla="*/ 48 w 115"/>
                  <a:gd name="T13" fmla="*/ 35 h 217"/>
                  <a:gd name="T14" fmla="*/ 33 w 115"/>
                  <a:gd name="T15" fmla="*/ 35 h 217"/>
                  <a:gd name="T16" fmla="*/ 0 w 115"/>
                  <a:gd name="T17" fmla="*/ 46 h 217"/>
                  <a:gd name="T18" fmla="*/ 0 w 115"/>
                  <a:gd name="T19" fmla="*/ 75 h 217"/>
                  <a:gd name="T20" fmla="*/ 0 w 115"/>
                  <a:gd name="T21" fmla="*/ 104 h 217"/>
                  <a:gd name="T22" fmla="*/ 0 w 115"/>
                  <a:gd name="T23" fmla="*/ 132 h 217"/>
                  <a:gd name="T24" fmla="*/ 0 w 115"/>
                  <a:gd name="T25" fmla="*/ 159 h 217"/>
                  <a:gd name="T26" fmla="*/ 23 w 115"/>
                  <a:gd name="T27" fmla="*/ 217 h 217"/>
                  <a:gd name="T28" fmla="*/ 54 w 115"/>
                  <a:gd name="T29" fmla="*/ 209 h 217"/>
                  <a:gd name="T30" fmla="*/ 48 w 115"/>
                  <a:gd name="T31" fmla="*/ 196 h 217"/>
                  <a:gd name="T32" fmla="*/ 44 w 115"/>
                  <a:gd name="T33" fmla="*/ 182 h 217"/>
                  <a:gd name="T34" fmla="*/ 39 w 115"/>
                  <a:gd name="T35" fmla="*/ 167 h 217"/>
                  <a:gd name="T36" fmla="*/ 35 w 115"/>
                  <a:gd name="T37" fmla="*/ 136 h 217"/>
                  <a:gd name="T38" fmla="*/ 44 w 115"/>
                  <a:gd name="T39" fmla="*/ 138 h 217"/>
                  <a:gd name="T40" fmla="*/ 48 w 115"/>
                  <a:gd name="T41" fmla="*/ 142 h 217"/>
                  <a:gd name="T42" fmla="*/ 48 w 115"/>
                  <a:gd name="T43" fmla="*/ 148 h 217"/>
                  <a:gd name="T44" fmla="*/ 46 w 115"/>
                  <a:gd name="T45" fmla="*/ 159 h 217"/>
                  <a:gd name="T46" fmla="*/ 54 w 115"/>
                  <a:gd name="T47" fmla="*/ 159 h 217"/>
                  <a:gd name="T48" fmla="*/ 58 w 115"/>
                  <a:gd name="T49" fmla="*/ 159 h 217"/>
                  <a:gd name="T50" fmla="*/ 58 w 115"/>
                  <a:gd name="T51" fmla="*/ 163 h 217"/>
                  <a:gd name="T52" fmla="*/ 58 w 115"/>
                  <a:gd name="T53" fmla="*/ 171 h 217"/>
                  <a:gd name="T54" fmla="*/ 89 w 115"/>
                  <a:gd name="T55" fmla="*/ 179 h 217"/>
                  <a:gd name="T56" fmla="*/ 83 w 115"/>
                  <a:gd name="T57" fmla="*/ 175 h 217"/>
                  <a:gd name="T58" fmla="*/ 81 w 115"/>
                  <a:gd name="T59" fmla="*/ 173 h 217"/>
                  <a:gd name="T60" fmla="*/ 87 w 115"/>
                  <a:gd name="T61" fmla="*/ 171 h 217"/>
                  <a:gd name="T62" fmla="*/ 92 w 115"/>
                  <a:gd name="T63" fmla="*/ 169 h 217"/>
                  <a:gd name="T64" fmla="*/ 92 w 115"/>
                  <a:gd name="T65" fmla="*/ 163 h 217"/>
                  <a:gd name="T66" fmla="*/ 92 w 115"/>
                  <a:gd name="T67" fmla="*/ 157 h 217"/>
                  <a:gd name="T68" fmla="*/ 92 w 115"/>
                  <a:gd name="T69" fmla="*/ 152 h 217"/>
                  <a:gd name="T70" fmla="*/ 81 w 115"/>
                  <a:gd name="T71" fmla="*/ 136 h 217"/>
                  <a:gd name="T72" fmla="*/ 75 w 115"/>
                  <a:gd name="T73" fmla="*/ 125 h 217"/>
                  <a:gd name="T74" fmla="*/ 66 w 115"/>
                  <a:gd name="T75" fmla="*/ 123 h 217"/>
                  <a:gd name="T76" fmla="*/ 60 w 115"/>
                  <a:gd name="T77" fmla="*/ 119 h 217"/>
                  <a:gd name="T78" fmla="*/ 58 w 115"/>
                  <a:gd name="T79" fmla="*/ 109 h 217"/>
                  <a:gd name="T80" fmla="*/ 69 w 115"/>
                  <a:gd name="T81" fmla="*/ 92 h 217"/>
                  <a:gd name="T82" fmla="*/ 81 w 115"/>
                  <a:gd name="T83" fmla="*/ 86 h 217"/>
                  <a:gd name="T84" fmla="*/ 81 w 115"/>
                  <a:gd name="T85" fmla="*/ 81 h 217"/>
                  <a:gd name="T86" fmla="*/ 79 w 115"/>
                  <a:gd name="T87" fmla="*/ 79 h 217"/>
                  <a:gd name="T88" fmla="*/ 75 w 115"/>
                  <a:gd name="T89" fmla="*/ 81 h 217"/>
                  <a:gd name="T90" fmla="*/ 58 w 115"/>
                  <a:gd name="T91" fmla="*/ 81 h 217"/>
                  <a:gd name="T92" fmla="*/ 46 w 115"/>
                  <a:gd name="T93" fmla="*/ 92 h 217"/>
                  <a:gd name="T94" fmla="*/ 39 w 115"/>
                  <a:gd name="T95" fmla="*/ 100 h 217"/>
                  <a:gd name="T96" fmla="*/ 35 w 115"/>
                  <a:gd name="T97" fmla="*/ 102 h 217"/>
                  <a:gd name="T98" fmla="*/ 31 w 115"/>
                  <a:gd name="T99" fmla="*/ 100 h 217"/>
                  <a:gd name="T100" fmla="*/ 23 w 115"/>
                  <a:gd name="T101" fmla="*/ 92 h 217"/>
                  <a:gd name="T102" fmla="*/ 23 w 115"/>
                  <a:gd name="T103" fmla="*/ 83 h 217"/>
                  <a:gd name="T104" fmla="*/ 23 w 115"/>
                  <a:gd name="T105" fmla="*/ 75 h 217"/>
                  <a:gd name="T106" fmla="*/ 23 w 115"/>
                  <a:gd name="T107" fmla="*/ 65 h 217"/>
                  <a:gd name="T108" fmla="*/ 23 w 115"/>
                  <a:gd name="T109" fmla="*/ 58 h 217"/>
                  <a:gd name="T110" fmla="*/ 92 w 115"/>
                  <a:gd name="T111" fmla="*/ 46 h 217"/>
                  <a:gd name="T112" fmla="*/ 110 w 115"/>
                  <a:gd name="T113" fmla="*/ 40 h 217"/>
                  <a:gd name="T114" fmla="*/ 115 w 115"/>
                  <a:gd name="T115" fmla="*/ 31 h 217"/>
                  <a:gd name="T116" fmla="*/ 115 w 115"/>
                  <a:gd name="T117" fmla="*/ 19 h 217"/>
                  <a:gd name="T118" fmla="*/ 115 w 115"/>
                  <a:gd name="T119" fmla="*/ 8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217"/>
                  <a:gd name="T182" fmla="*/ 115 w 115"/>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217">
                    <a:moveTo>
                      <a:pt x="115" y="0"/>
                    </a:moveTo>
                    <a:lnTo>
                      <a:pt x="112" y="4"/>
                    </a:lnTo>
                    <a:lnTo>
                      <a:pt x="108" y="8"/>
                    </a:lnTo>
                    <a:lnTo>
                      <a:pt x="104" y="12"/>
                    </a:lnTo>
                    <a:lnTo>
                      <a:pt x="100" y="15"/>
                    </a:lnTo>
                    <a:lnTo>
                      <a:pt x="96" y="19"/>
                    </a:lnTo>
                    <a:lnTo>
                      <a:pt x="92" y="21"/>
                    </a:lnTo>
                    <a:lnTo>
                      <a:pt x="87" y="21"/>
                    </a:lnTo>
                    <a:lnTo>
                      <a:pt x="81" y="23"/>
                    </a:lnTo>
                    <a:lnTo>
                      <a:pt x="75" y="29"/>
                    </a:lnTo>
                    <a:lnTo>
                      <a:pt x="68" y="31"/>
                    </a:lnTo>
                    <a:lnTo>
                      <a:pt x="62" y="35"/>
                    </a:lnTo>
                    <a:lnTo>
                      <a:pt x="54" y="35"/>
                    </a:lnTo>
                    <a:lnTo>
                      <a:pt x="48" y="35"/>
                    </a:lnTo>
                    <a:lnTo>
                      <a:pt x="41" y="35"/>
                    </a:lnTo>
                    <a:lnTo>
                      <a:pt x="33" y="35"/>
                    </a:lnTo>
                    <a:lnTo>
                      <a:pt x="23" y="35"/>
                    </a:lnTo>
                    <a:lnTo>
                      <a:pt x="0" y="46"/>
                    </a:lnTo>
                    <a:lnTo>
                      <a:pt x="0" y="60"/>
                    </a:lnTo>
                    <a:lnTo>
                      <a:pt x="0" y="75"/>
                    </a:lnTo>
                    <a:lnTo>
                      <a:pt x="0" y="88"/>
                    </a:lnTo>
                    <a:lnTo>
                      <a:pt x="0" y="104"/>
                    </a:lnTo>
                    <a:lnTo>
                      <a:pt x="0" y="117"/>
                    </a:lnTo>
                    <a:lnTo>
                      <a:pt x="0" y="132"/>
                    </a:lnTo>
                    <a:lnTo>
                      <a:pt x="0" y="146"/>
                    </a:lnTo>
                    <a:lnTo>
                      <a:pt x="0" y="159"/>
                    </a:lnTo>
                    <a:lnTo>
                      <a:pt x="23" y="182"/>
                    </a:lnTo>
                    <a:lnTo>
                      <a:pt x="23" y="217"/>
                    </a:lnTo>
                    <a:lnTo>
                      <a:pt x="58" y="217"/>
                    </a:lnTo>
                    <a:lnTo>
                      <a:pt x="54" y="209"/>
                    </a:lnTo>
                    <a:lnTo>
                      <a:pt x="52" y="203"/>
                    </a:lnTo>
                    <a:lnTo>
                      <a:pt x="48" y="196"/>
                    </a:lnTo>
                    <a:lnTo>
                      <a:pt x="46" y="188"/>
                    </a:lnTo>
                    <a:lnTo>
                      <a:pt x="44" y="182"/>
                    </a:lnTo>
                    <a:lnTo>
                      <a:pt x="41" y="175"/>
                    </a:lnTo>
                    <a:lnTo>
                      <a:pt x="39" y="167"/>
                    </a:lnTo>
                    <a:lnTo>
                      <a:pt x="35" y="159"/>
                    </a:lnTo>
                    <a:lnTo>
                      <a:pt x="35" y="136"/>
                    </a:lnTo>
                    <a:lnTo>
                      <a:pt x="41" y="138"/>
                    </a:lnTo>
                    <a:lnTo>
                      <a:pt x="44" y="138"/>
                    </a:lnTo>
                    <a:lnTo>
                      <a:pt x="46" y="140"/>
                    </a:lnTo>
                    <a:lnTo>
                      <a:pt x="48" y="142"/>
                    </a:lnTo>
                    <a:lnTo>
                      <a:pt x="48" y="144"/>
                    </a:lnTo>
                    <a:lnTo>
                      <a:pt x="48" y="148"/>
                    </a:lnTo>
                    <a:lnTo>
                      <a:pt x="46" y="154"/>
                    </a:lnTo>
                    <a:lnTo>
                      <a:pt x="46" y="159"/>
                    </a:lnTo>
                    <a:lnTo>
                      <a:pt x="52" y="159"/>
                    </a:lnTo>
                    <a:lnTo>
                      <a:pt x="54" y="159"/>
                    </a:lnTo>
                    <a:lnTo>
                      <a:pt x="56" y="159"/>
                    </a:lnTo>
                    <a:lnTo>
                      <a:pt x="58" y="159"/>
                    </a:lnTo>
                    <a:lnTo>
                      <a:pt x="58" y="161"/>
                    </a:lnTo>
                    <a:lnTo>
                      <a:pt x="58" y="163"/>
                    </a:lnTo>
                    <a:lnTo>
                      <a:pt x="58" y="167"/>
                    </a:lnTo>
                    <a:lnTo>
                      <a:pt x="58" y="171"/>
                    </a:lnTo>
                    <a:lnTo>
                      <a:pt x="92" y="182"/>
                    </a:lnTo>
                    <a:lnTo>
                      <a:pt x="89" y="179"/>
                    </a:lnTo>
                    <a:lnTo>
                      <a:pt x="85" y="177"/>
                    </a:lnTo>
                    <a:lnTo>
                      <a:pt x="83" y="175"/>
                    </a:lnTo>
                    <a:lnTo>
                      <a:pt x="81" y="173"/>
                    </a:lnTo>
                    <a:lnTo>
                      <a:pt x="83" y="171"/>
                    </a:lnTo>
                    <a:lnTo>
                      <a:pt x="87" y="171"/>
                    </a:lnTo>
                    <a:lnTo>
                      <a:pt x="92" y="171"/>
                    </a:lnTo>
                    <a:lnTo>
                      <a:pt x="92" y="169"/>
                    </a:lnTo>
                    <a:lnTo>
                      <a:pt x="92" y="165"/>
                    </a:lnTo>
                    <a:lnTo>
                      <a:pt x="92" y="163"/>
                    </a:lnTo>
                    <a:lnTo>
                      <a:pt x="92" y="159"/>
                    </a:lnTo>
                    <a:lnTo>
                      <a:pt x="92" y="157"/>
                    </a:lnTo>
                    <a:lnTo>
                      <a:pt x="92" y="154"/>
                    </a:lnTo>
                    <a:lnTo>
                      <a:pt x="92" y="152"/>
                    </a:lnTo>
                    <a:lnTo>
                      <a:pt x="92" y="148"/>
                    </a:lnTo>
                    <a:lnTo>
                      <a:pt x="81" y="136"/>
                    </a:lnTo>
                    <a:lnTo>
                      <a:pt x="81" y="127"/>
                    </a:lnTo>
                    <a:lnTo>
                      <a:pt x="75" y="125"/>
                    </a:lnTo>
                    <a:lnTo>
                      <a:pt x="69" y="125"/>
                    </a:lnTo>
                    <a:lnTo>
                      <a:pt x="66" y="123"/>
                    </a:lnTo>
                    <a:lnTo>
                      <a:pt x="62" y="121"/>
                    </a:lnTo>
                    <a:lnTo>
                      <a:pt x="60" y="119"/>
                    </a:lnTo>
                    <a:lnTo>
                      <a:pt x="60" y="113"/>
                    </a:lnTo>
                    <a:lnTo>
                      <a:pt x="58" y="109"/>
                    </a:lnTo>
                    <a:lnTo>
                      <a:pt x="58" y="104"/>
                    </a:lnTo>
                    <a:lnTo>
                      <a:pt x="69" y="92"/>
                    </a:lnTo>
                    <a:lnTo>
                      <a:pt x="81" y="92"/>
                    </a:lnTo>
                    <a:lnTo>
                      <a:pt x="81" y="86"/>
                    </a:lnTo>
                    <a:lnTo>
                      <a:pt x="81" y="83"/>
                    </a:lnTo>
                    <a:lnTo>
                      <a:pt x="81" y="81"/>
                    </a:lnTo>
                    <a:lnTo>
                      <a:pt x="79" y="79"/>
                    </a:lnTo>
                    <a:lnTo>
                      <a:pt x="77" y="79"/>
                    </a:lnTo>
                    <a:lnTo>
                      <a:pt x="75" y="81"/>
                    </a:lnTo>
                    <a:lnTo>
                      <a:pt x="69" y="81"/>
                    </a:lnTo>
                    <a:lnTo>
                      <a:pt x="58" y="81"/>
                    </a:lnTo>
                    <a:lnTo>
                      <a:pt x="58" y="92"/>
                    </a:lnTo>
                    <a:lnTo>
                      <a:pt x="46" y="92"/>
                    </a:lnTo>
                    <a:lnTo>
                      <a:pt x="43" y="96"/>
                    </a:lnTo>
                    <a:lnTo>
                      <a:pt x="39" y="100"/>
                    </a:lnTo>
                    <a:lnTo>
                      <a:pt x="37" y="102"/>
                    </a:lnTo>
                    <a:lnTo>
                      <a:pt x="35" y="102"/>
                    </a:lnTo>
                    <a:lnTo>
                      <a:pt x="33" y="102"/>
                    </a:lnTo>
                    <a:lnTo>
                      <a:pt x="31" y="100"/>
                    </a:lnTo>
                    <a:lnTo>
                      <a:pt x="29" y="96"/>
                    </a:lnTo>
                    <a:lnTo>
                      <a:pt x="23" y="92"/>
                    </a:lnTo>
                    <a:lnTo>
                      <a:pt x="23" y="86"/>
                    </a:lnTo>
                    <a:lnTo>
                      <a:pt x="23" y="83"/>
                    </a:lnTo>
                    <a:lnTo>
                      <a:pt x="23" y="79"/>
                    </a:lnTo>
                    <a:lnTo>
                      <a:pt x="23" y="75"/>
                    </a:lnTo>
                    <a:lnTo>
                      <a:pt x="23" y="69"/>
                    </a:lnTo>
                    <a:lnTo>
                      <a:pt x="23" y="65"/>
                    </a:lnTo>
                    <a:lnTo>
                      <a:pt x="23" y="62"/>
                    </a:lnTo>
                    <a:lnTo>
                      <a:pt x="23" y="58"/>
                    </a:lnTo>
                    <a:lnTo>
                      <a:pt x="81" y="58"/>
                    </a:lnTo>
                    <a:lnTo>
                      <a:pt x="92" y="46"/>
                    </a:lnTo>
                    <a:lnTo>
                      <a:pt x="104" y="46"/>
                    </a:lnTo>
                    <a:lnTo>
                      <a:pt x="110" y="40"/>
                    </a:lnTo>
                    <a:lnTo>
                      <a:pt x="114" y="35"/>
                    </a:lnTo>
                    <a:lnTo>
                      <a:pt x="115" y="31"/>
                    </a:lnTo>
                    <a:lnTo>
                      <a:pt x="115" y="25"/>
                    </a:lnTo>
                    <a:lnTo>
                      <a:pt x="115" y="19"/>
                    </a:lnTo>
                    <a:lnTo>
                      <a:pt x="115" y="14"/>
                    </a:lnTo>
                    <a:lnTo>
                      <a:pt x="115" y="8"/>
                    </a:lnTo>
                    <a:lnTo>
                      <a:pt x="115" y="0"/>
                    </a:lnTo>
                    <a:close/>
                  </a:path>
                </a:pathLst>
              </a:custGeom>
              <a:solidFill>
                <a:srgbClr val="C0C0C0"/>
              </a:solidFill>
              <a:ln w="9525">
                <a:noFill/>
                <a:round/>
                <a:headEnd/>
                <a:tailEnd/>
              </a:ln>
            </p:spPr>
            <p:txBody>
              <a:bodyPr/>
              <a:lstStyle/>
              <a:p>
                <a:pPr algn="l"/>
                <a:endParaRPr lang="en-US" sz="2000"/>
              </a:p>
            </p:txBody>
          </p:sp>
          <p:sp>
            <p:nvSpPr>
              <p:cNvPr id="899089" name="Freeform 17"/>
              <p:cNvSpPr>
                <a:spLocks/>
              </p:cNvSpPr>
              <p:nvPr/>
            </p:nvSpPr>
            <p:spPr bwMode="auto">
              <a:xfrm>
                <a:off x="2252" y="2750"/>
                <a:ext cx="206" cy="58"/>
              </a:xfrm>
              <a:custGeom>
                <a:avLst/>
                <a:gdLst>
                  <a:gd name="T0" fmla="*/ 23 w 206"/>
                  <a:gd name="T1" fmla="*/ 11 h 58"/>
                  <a:gd name="T2" fmla="*/ 12 w 206"/>
                  <a:gd name="T3" fmla="*/ 11 h 58"/>
                  <a:gd name="T4" fmla="*/ 12 w 206"/>
                  <a:gd name="T5" fmla="*/ 23 h 58"/>
                  <a:gd name="T6" fmla="*/ 0 w 206"/>
                  <a:gd name="T7" fmla="*/ 23 h 58"/>
                  <a:gd name="T8" fmla="*/ 0 w 206"/>
                  <a:gd name="T9" fmla="*/ 46 h 58"/>
                  <a:gd name="T10" fmla="*/ 12 w 206"/>
                  <a:gd name="T11" fmla="*/ 46 h 58"/>
                  <a:gd name="T12" fmla="*/ 12 w 206"/>
                  <a:gd name="T13" fmla="*/ 58 h 58"/>
                  <a:gd name="T14" fmla="*/ 16 w 206"/>
                  <a:gd name="T15" fmla="*/ 58 h 58"/>
                  <a:gd name="T16" fmla="*/ 20 w 206"/>
                  <a:gd name="T17" fmla="*/ 58 h 58"/>
                  <a:gd name="T18" fmla="*/ 23 w 206"/>
                  <a:gd name="T19" fmla="*/ 58 h 58"/>
                  <a:gd name="T20" fmla="*/ 29 w 206"/>
                  <a:gd name="T21" fmla="*/ 58 h 58"/>
                  <a:gd name="T22" fmla="*/ 33 w 206"/>
                  <a:gd name="T23" fmla="*/ 58 h 58"/>
                  <a:gd name="T24" fmla="*/ 37 w 206"/>
                  <a:gd name="T25" fmla="*/ 58 h 58"/>
                  <a:gd name="T26" fmla="*/ 41 w 206"/>
                  <a:gd name="T27" fmla="*/ 58 h 58"/>
                  <a:gd name="T28" fmla="*/ 46 w 206"/>
                  <a:gd name="T29" fmla="*/ 58 h 58"/>
                  <a:gd name="T30" fmla="*/ 50 w 206"/>
                  <a:gd name="T31" fmla="*/ 54 h 58"/>
                  <a:gd name="T32" fmla="*/ 54 w 206"/>
                  <a:gd name="T33" fmla="*/ 50 h 58"/>
                  <a:gd name="T34" fmla="*/ 58 w 206"/>
                  <a:gd name="T35" fmla="*/ 48 h 58"/>
                  <a:gd name="T36" fmla="*/ 62 w 206"/>
                  <a:gd name="T37" fmla="*/ 46 h 58"/>
                  <a:gd name="T38" fmla="*/ 66 w 206"/>
                  <a:gd name="T39" fmla="*/ 46 h 58"/>
                  <a:gd name="T40" fmla="*/ 69 w 206"/>
                  <a:gd name="T41" fmla="*/ 46 h 58"/>
                  <a:gd name="T42" fmla="*/ 73 w 206"/>
                  <a:gd name="T43" fmla="*/ 46 h 58"/>
                  <a:gd name="T44" fmla="*/ 81 w 206"/>
                  <a:gd name="T45" fmla="*/ 46 h 58"/>
                  <a:gd name="T46" fmla="*/ 206 w 206"/>
                  <a:gd name="T47" fmla="*/ 46 h 58"/>
                  <a:gd name="T48" fmla="*/ 206 w 206"/>
                  <a:gd name="T49" fmla="*/ 23 h 58"/>
                  <a:gd name="T50" fmla="*/ 160 w 206"/>
                  <a:gd name="T51" fmla="*/ 23 h 58"/>
                  <a:gd name="T52" fmla="*/ 160 w 206"/>
                  <a:gd name="T53" fmla="*/ 11 h 58"/>
                  <a:gd name="T54" fmla="*/ 148 w 206"/>
                  <a:gd name="T55" fmla="*/ 0 h 58"/>
                  <a:gd name="T56" fmla="*/ 142 w 206"/>
                  <a:gd name="T57" fmla="*/ 0 h 58"/>
                  <a:gd name="T58" fmla="*/ 137 w 206"/>
                  <a:gd name="T59" fmla="*/ 0 h 58"/>
                  <a:gd name="T60" fmla="*/ 131 w 206"/>
                  <a:gd name="T61" fmla="*/ 0 h 58"/>
                  <a:gd name="T62" fmla="*/ 127 w 206"/>
                  <a:gd name="T63" fmla="*/ 0 h 58"/>
                  <a:gd name="T64" fmla="*/ 121 w 206"/>
                  <a:gd name="T65" fmla="*/ 0 h 58"/>
                  <a:gd name="T66" fmla="*/ 116 w 206"/>
                  <a:gd name="T67" fmla="*/ 0 h 58"/>
                  <a:gd name="T68" fmla="*/ 110 w 206"/>
                  <a:gd name="T69" fmla="*/ 0 h 58"/>
                  <a:gd name="T70" fmla="*/ 104 w 206"/>
                  <a:gd name="T71" fmla="*/ 0 h 58"/>
                  <a:gd name="T72" fmla="*/ 104 w 206"/>
                  <a:gd name="T73" fmla="*/ 6 h 58"/>
                  <a:gd name="T74" fmla="*/ 104 w 206"/>
                  <a:gd name="T75" fmla="*/ 8 h 58"/>
                  <a:gd name="T76" fmla="*/ 104 w 206"/>
                  <a:gd name="T77" fmla="*/ 11 h 58"/>
                  <a:gd name="T78" fmla="*/ 104 w 206"/>
                  <a:gd name="T79" fmla="*/ 11 h 58"/>
                  <a:gd name="T80" fmla="*/ 102 w 206"/>
                  <a:gd name="T81" fmla="*/ 11 h 58"/>
                  <a:gd name="T82" fmla="*/ 100 w 206"/>
                  <a:gd name="T83" fmla="*/ 11 h 58"/>
                  <a:gd name="T84" fmla="*/ 96 w 206"/>
                  <a:gd name="T85" fmla="*/ 11 h 58"/>
                  <a:gd name="T86" fmla="*/ 93 w 206"/>
                  <a:gd name="T87" fmla="*/ 11 h 58"/>
                  <a:gd name="T88" fmla="*/ 93 w 206"/>
                  <a:gd name="T89" fmla="*/ 23 h 58"/>
                  <a:gd name="T90" fmla="*/ 87 w 206"/>
                  <a:gd name="T91" fmla="*/ 23 h 58"/>
                  <a:gd name="T92" fmla="*/ 83 w 206"/>
                  <a:gd name="T93" fmla="*/ 23 h 58"/>
                  <a:gd name="T94" fmla="*/ 79 w 206"/>
                  <a:gd name="T95" fmla="*/ 23 h 58"/>
                  <a:gd name="T96" fmla="*/ 75 w 206"/>
                  <a:gd name="T97" fmla="*/ 23 h 58"/>
                  <a:gd name="T98" fmla="*/ 69 w 206"/>
                  <a:gd name="T99" fmla="*/ 23 h 58"/>
                  <a:gd name="T100" fmla="*/ 66 w 206"/>
                  <a:gd name="T101" fmla="*/ 23 h 58"/>
                  <a:gd name="T102" fmla="*/ 62 w 206"/>
                  <a:gd name="T103" fmla="*/ 23 h 58"/>
                  <a:gd name="T104" fmla="*/ 58 w 206"/>
                  <a:gd name="T105" fmla="*/ 23 h 58"/>
                  <a:gd name="T106" fmla="*/ 58 w 206"/>
                  <a:gd name="T107" fmla="*/ 11 h 58"/>
                  <a:gd name="T108" fmla="*/ 52 w 206"/>
                  <a:gd name="T109" fmla="*/ 11 h 58"/>
                  <a:gd name="T110" fmla="*/ 48 w 206"/>
                  <a:gd name="T111" fmla="*/ 11 h 58"/>
                  <a:gd name="T112" fmla="*/ 45 w 206"/>
                  <a:gd name="T113" fmla="*/ 11 h 58"/>
                  <a:gd name="T114" fmla="*/ 41 w 206"/>
                  <a:gd name="T115" fmla="*/ 11 h 58"/>
                  <a:gd name="T116" fmla="*/ 35 w 206"/>
                  <a:gd name="T117" fmla="*/ 11 h 58"/>
                  <a:gd name="T118" fmla="*/ 31 w 206"/>
                  <a:gd name="T119" fmla="*/ 11 h 58"/>
                  <a:gd name="T120" fmla="*/ 27 w 206"/>
                  <a:gd name="T121" fmla="*/ 11 h 58"/>
                  <a:gd name="T122" fmla="*/ 23 w 206"/>
                  <a:gd name="T123" fmla="*/ 11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58"/>
                  <a:gd name="T188" fmla="*/ 206 w 206"/>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58">
                    <a:moveTo>
                      <a:pt x="23" y="11"/>
                    </a:moveTo>
                    <a:lnTo>
                      <a:pt x="12" y="11"/>
                    </a:lnTo>
                    <a:lnTo>
                      <a:pt x="12" y="23"/>
                    </a:lnTo>
                    <a:lnTo>
                      <a:pt x="0" y="23"/>
                    </a:lnTo>
                    <a:lnTo>
                      <a:pt x="0" y="46"/>
                    </a:lnTo>
                    <a:lnTo>
                      <a:pt x="12" y="46"/>
                    </a:lnTo>
                    <a:lnTo>
                      <a:pt x="12" y="58"/>
                    </a:lnTo>
                    <a:lnTo>
                      <a:pt x="16" y="58"/>
                    </a:lnTo>
                    <a:lnTo>
                      <a:pt x="20" y="58"/>
                    </a:lnTo>
                    <a:lnTo>
                      <a:pt x="23" y="58"/>
                    </a:lnTo>
                    <a:lnTo>
                      <a:pt x="29" y="58"/>
                    </a:lnTo>
                    <a:lnTo>
                      <a:pt x="33" y="58"/>
                    </a:lnTo>
                    <a:lnTo>
                      <a:pt x="37" y="58"/>
                    </a:lnTo>
                    <a:lnTo>
                      <a:pt x="41" y="58"/>
                    </a:lnTo>
                    <a:lnTo>
                      <a:pt x="46" y="58"/>
                    </a:lnTo>
                    <a:lnTo>
                      <a:pt x="50" y="54"/>
                    </a:lnTo>
                    <a:lnTo>
                      <a:pt x="54" y="50"/>
                    </a:lnTo>
                    <a:lnTo>
                      <a:pt x="58" y="48"/>
                    </a:lnTo>
                    <a:lnTo>
                      <a:pt x="62" y="46"/>
                    </a:lnTo>
                    <a:lnTo>
                      <a:pt x="66" y="46"/>
                    </a:lnTo>
                    <a:lnTo>
                      <a:pt x="69" y="46"/>
                    </a:lnTo>
                    <a:lnTo>
                      <a:pt x="73" y="46"/>
                    </a:lnTo>
                    <a:lnTo>
                      <a:pt x="81" y="46"/>
                    </a:lnTo>
                    <a:lnTo>
                      <a:pt x="206" y="46"/>
                    </a:lnTo>
                    <a:lnTo>
                      <a:pt x="206" y="23"/>
                    </a:lnTo>
                    <a:lnTo>
                      <a:pt x="160" y="23"/>
                    </a:lnTo>
                    <a:lnTo>
                      <a:pt x="160" y="11"/>
                    </a:lnTo>
                    <a:lnTo>
                      <a:pt x="148" y="0"/>
                    </a:lnTo>
                    <a:lnTo>
                      <a:pt x="142" y="0"/>
                    </a:lnTo>
                    <a:lnTo>
                      <a:pt x="137" y="0"/>
                    </a:lnTo>
                    <a:lnTo>
                      <a:pt x="131" y="0"/>
                    </a:lnTo>
                    <a:lnTo>
                      <a:pt x="127" y="0"/>
                    </a:lnTo>
                    <a:lnTo>
                      <a:pt x="121" y="0"/>
                    </a:lnTo>
                    <a:lnTo>
                      <a:pt x="116" y="0"/>
                    </a:lnTo>
                    <a:lnTo>
                      <a:pt x="110" y="0"/>
                    </a:lnTo>
                    <a:lnTo>
                      <a:pt x="104" y="0"/>
                    </a:lnTo>
                    <a:lnTo>
                      <a:pt x="104" y="6"/>
                    </a:lnTo>
                    <a:lnTo>
                      <a:pt x="104" y="8"/>
                    </a:lnTo>
                    <a:lnTo>
                      <a:pt x="104" y="11"/>
                    </a:lnTo>
                    <a:lnTo>
                      <a:pt x="102" y="11"/>
                    </a:lnTo>
                    <a:lnTo>
                      <a:pt x="100" y="11"/>
                    </a:lnTo>
                    <a:lnTo>
                      <a:pt x="96" y="11"/>
                    </a:lnTo>
                    <a:lnTo>
                      <a:pt x="93" y="11"/>
                    </a:lnTo>
                    <a:lnTo>
                      <a:pt x="93" y="23"/>
                    </a:lnTo>
                    <a:lnTo>
                      <a:pt x="87" y="23"/>
                    </a:lnTo>
                    <a:lnTo>
                      <a:pt x="83" y="23"/>
                    </a:lnTo>
                    <a:lnTo>
                      <a:pt x="79" y="23"/>
                    </a:lnTo>
                    <a:lnTo>
                      <a:pt x="75" y="23"/>
                    </a:lnTo>
                    <a:lnTo>
                      <a:pt x="69" y="23"/>
                    </a:lnTo>
                    <a:lnTo>
                      <a:pt x="66" y="23"/>
                    </a:lnTo>
                    <a:lnTo>
                      <a:pt x="62" y="23"/>
                    </a:lnTo>
                    <a:lnTo>
                      <a:pt x="58" y="23"/>
                    </a:lnTo>
                    <a:lnTo>
                      <a:pt x="58" y="11"/>
                    </a:lnTo>
                    <a:lnTo>
                      <a:pt x="52" y="11"/>
                    </a:lnTo>
                    <a:lnTo>
                      <a:pt x="48" y="11"/>
                    </a:lnTo>
                    <a:lnTo>
                      <a:pt x="45" y="11"/>
                    </a:lnTo>
                    <a:lnTo>
                      <a:pt x="41" y="11"/>
                    </a:lnTo>
                    <a:lnTo>
                      <a:pt x="35" y="11"/>
                    </a:lnTo>
                    <a:lnTo>
                      <a:pt x="31" y="11"/>
                    </a:lnTo>
                    <a:lnTo>
                      <a:pt x="27" y="11"/>
                    </a:lnTo>
                    <a:lnTo>
                      <a:pt x="23" y="11"/>
                    </a:lnTo>
                    <a:close/>
                  </a:path>
                </a:pathLst>
              </a:custGeom>
              <a:solidFill>
                <a:srgbClr val="C0C0C0"/>
              </a:solidFill>
              <a:ln w="9525">
                <a:noFill/>
                <a:round/>
                <a:headEnd/>
                <a:tailEnd/>
              </a:ln>
            </p:spPr>
            <p:txBody>
              <a:bodyPr/>
              <a:lstStyle/>
              <a:p>
                <a:pPr algn="l"/>
                <a:endParaRPr lang="en-US" sz="2000"/>
              </a:p>
            </p:txBody>
          </p:sp>
          <p:sp>
            <p:nvSpPr>
              <p:cNvPr id="899090" name="Freeform 18"/>
              <p:cNvSpPr>
                <a:spLocks noEditPoints="1"/>
              </p:cNvSpPr>
              <p:nvPr/>
            </p:nvSpPr>
            <p:spPr bwMode="auto">
              <a:xfrm>
                <a:off x="2469" y="2623"/>
                <a:ext cx="390" cy="186"/>
              </a:xfrm>
              <a:custGeom>
                <a:avLst/>
                <a:gdLst>
                  <a:gd name="T0" fmla="*/ 73 w 390"/>
                  <a:gd name="T1" fmla="*/ 138 h 186"/>
                  <a:gd name="T2" fmla="*/ 67 w 390"/>
                  <a:gd name="T3" fmla="*/ 140 h 186"/>
                  <a:gd name="T4" fmla="*/ 58 w 390"/>
                  <a:gd name="T5" fmla="*/ 150 h 186"/>
                  <a:gd name="T6" fmla="*/ 2 w 390"/>
                  <a:gd name="T7" fmla="*/ 163 h 186"/>
                  <a:gd name="T8" fmla="*/ 14 w 390"/>
                  <a:gd name="T9" fmla="*/ 173 h 186"/>
                  <a:gd name="T10" fmla="*/ 35 w 390"/>
                  <a:gd name="T11" fmla="*/ 173 h 186"/>
                  <a:gd name="T12" fmla="*/ 48 w 390"/>
                  <a:gd name="T13" fmla="*/ 163 h 186"/>
                  <a:gd name="T14" fmla="*/ 58 w 390"/>
                  <a:gd name="T15" fmla="*/ 161 h 186"/>
                  <a:gd name="T16" fmla="*/ 92 w 390"/>
                  <a:gd name="T17" fmla="*/ 150 h 186"/>
                  <a:gd name="T18" fmla="*/ 92 w 390"/>
                  <a:gd name="T19" fmla="*/ 140 h 186"/>
                  <a:gd name="T20" fmla="*/ 89 w 390"/>
                  <a:gd name="T21" fmla="*/ 138 h 186"/>
                  <a:gd name="T22" fmla="*/ 219 w 390"/>
                  <a:gd name="T23" fmla="*/ 104 h 186"/>
                  <a:gd name="T24" fmla="*/ 171 w 390"/>
                  <a:gd name="T25" fmla="*/ 125 h 186"/>
                  <a:gd name="T26" fmla="*/ 150 w 390"/>
                  <a:gd name="T27" fmla="*/ 129 h 186"/>
                  <a:gd name="T28" fmla="*/ 127 w 390"/>
                  <a:gd name="T29" fmla="*/ 127 h 186"/>
                  <a:gd name="T30" fmla="*/ 104 w 390"/>
                  <a:gd name="T31" fmla="*/ 150 h 186"/>
                  <a:gd name="T32" fmla="*/ 129 w 390"/>
                  <a:gd name="T33" fmla="*/ 150 h 186"/>
                  <a:gd name="T34" fmla="*/ 152 w 390"/>
                  <a:gd name="T35" fmla="*/ 144 h 186"/>
                  <a:gd name="T36" fmla="*/ 179 w 390"/>
                  <a:gd name="T37" fmla="*/ 137 h 186"/>
                  <a:gd name="T38" fmla="*/ 200 w 390"/>
                  <a:gd name="T39" fmla="*/ 123 h 186"/>
                  <a:gd name="T40" fmla="*/ 219 w 390"/>
                  <a:gd name="T41" fmla="*/ 104 h 186"/>
                  <a:gd name="T42" fmla="*/ 323 w 390"/>
                  <a:gd name="T43" fmla="*/ 60 h 186"/>
                  <a:gd name="T44" fmla="*/ 313 w 390"/>
                  <a:gd name="T45" fmla="*/ 66 h 186"/>
                  <a:gd name="T46" fmla="*/ 311 w 390"/>
                  <a:gd name="T47" fmla="*/ 81 h 186"/>
                  <a:gd name="T48" fmla="*/ 309 w 390"/>
                  <a:gd name="T49" fmla="*/ 92 h 186"/>
                  <a:gd name="T50" fmla="*/ 313 w 390"/>
                  <a:gd name="T51" fmla="*/ 85 h 186"/>
                  <a:gd name="T52" fmla="*/ 323 w 390"/>
                  <a:gd name="T53" fmla="*/ 69 h 186"/>
                  <a:gd name="T54" fmla="*/ 378 w 390"/>
                  <a:gd name="T55" fmla="*/ 12 h 186"/>
                  <a:gd name="T56" fmla="*/ 371 w 390"/>
                  <a:gd name="T57" fmla="*/ 23 h 186"/>
                  <a:gd name="T58" fmla="*/ 369 w 390"/>
                  <a:gd name="T59" fmla="*/ 27 h 186"/>
                  <a:gd name="T60" fmla="*/ 378 w 390"/>
                  <a:gd name="T61" fmla="*/ 35 h 186"/>
                  <a:gd name="T62" fmla="*/ 378 w 390"/>
                  <a:gd name="T63" fmla="*/ 46 h 186"/>
                  <a:gd name="T64" fmla="*/ 382 w 390"/>
                  <a:gd name="T65" fmla="*/ 39 h 186"/>
                  <a:gd name="T66" fmla="*/ 390 w 390"/>
                  <a:gd name="T67" fmla="*/ 33 h 186"/>
                  <a:gd name="T68" fmla="*/ 390 w 390"/>
                  <a:gd name="T69" fmla="*/ 23 h 186"/>
                  <a:gd name="T70" fmla="*/ 390 w 390"/>
                  <a:gd name="T71" fmla="*/ 16 h 186"/>
                  <a:gd name="T72" fmla="*/ 138 w 390"/>
                  <a:gd name="T73" fmla="*/ 173 h 186"/>
                  <a:gd name="T74" fmla="*/ 123 w 390"/>
                  <a:gd name="T75" fmla="*/ 163 h 186"/>
                  <a:gd name="T76" fmla="*/ 106 w 390"/>
                  <a:gd name="T77" fmla="*/ 161 h 186"/>
                  <a:gd name="T78" fmla="*/ 89 w 390"/>
                  <a:gd name="T79" fmla="*/ 167 h 186"/>
                  <a:gd name="T80" fmla="*/ 81 w 390"/>
                  <a:gd name="T81" fmla="*/ 173 h 186"/>
                  <a:gd name="T82" fmla="*/ 89 w 390"/>
                  <a:gd name="T83" fmla="*/ 181 h 186"/>
                  <a:gd name="T84" fmla="*/ 108 w 390"/>
                  <a:gd name="T85" fmla="*/ 185 h 186"/>
                  <a:gd name="T86" fmla="*/ 123 w 390"/>
                  <a:gd name="T87" fmla="*/ 185 h 186"/>
                  <a:gd name="T88" fmla="*/ 138 w 390"/>
                  <a:gd name="T89" fmla="*/ 173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86"/>
                  <a:gd name="T137" fmla="*/ 390 w 39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86">
                    <a:moveTo>
                      <a:pt x="81" y="138"/>
                    </a:moveTo>
                    <a:lnTo>
                      <a:pt x="75" y="138"/>
                    </a:lnTo>
                    <a:lnTo>
                      <a:pt x="73" y="138"/>
                    </a:lnTo>
                    <a:lnTo>
                      <a:pt x="69" y="138"/>
                    </a:lnTo>
                    <a:lnTo>
                      <a:pt x="67" y="140"/>
                    </a:lnTo>
                    <a:lnTo>
                      <a:pt x="66" y="144"/>
                    </a:lnTo>
                    <a:lnTo>
                      <a:pt x="62" y="146"/>
                    </a:lnTo>
                    <a:lnTo>
                      <a:pt x="58" y="150"/>
                    </a:lnTo>
                    <a:lnTo>
                      <a:pt x="0" y="150"/>
                    </a:lnTo>
                    <a:lnTo>
                      <a:pt x="2" y="158"/>
                    </a:lnTo>
                    <a:lnTo>
                      <a:pt x="2" y="163"/>
                    </a:lnTo>
                    <a:lnTo>
                      <a:pt x="4" y="167"/>
                    </a:lnTo>
                    <a:lnTo>
                      <a:pt x="8" y="171"/>
                    </a:lnTo>
                    <a:lnTo>
                      <a:pt x="14" y="173"/>
                    </a:lnTo>
                    <a:lnTo>
                      <a:pt x="19" y="173"/>
                    </a:lnTo>
                    <a:lnTo>
                      <a:pt x="27" y="173"/>
                    </a:lnTo>
                    <a:lnTo>
                      <a:pt x="35" y="173"/>
                    </a:lnTo>
                    <a:lnTo>
                      <a:pt x="41" y="169"/>
                    </a:lnTo>
                    <a:lnTo>
                      <a:pt x="44" y="165"/>
                    </a:lnTo>
                    <a:lnTo>
                      <a:pt x="48" y="163"/>
                    </a:lnTo>
                    <a:lnTo>
                      <a:pt x="50" y="161"/>
                    </a:lnTo>
                    <a:lnTo>
                      <a:pt x="54" y="161"/>
                    </a:lnTo>
                    <a:lnTo>
                      <a:pt x="58" y="161"/>
                    </a:lnTo>
                    <a:lnTo>
                      <a:pt x="64" y="161"/>
                    </a:lnTo>
                    <a:lnTo>
                      <a:pt x="69" y="161"/>
                    </a:lnTo>
                    <a:lnTo>
                      <a:pt x="92" y="150"/>
                    </a:lnTo>
                    <a:lnTo>
                      <a:pt x="92" y="146"/>
                    </a:lnTo>
                    <a:lnTo>
                      <a:pt x="92" y="142"/>
                    </a:lnTo>
                    <a:lnTo>
                      <a:pt x="92" y="140"/>
                    </a:lnTo>
                    <a:lnTo>
                      <a:pt x="92" y="138"/>
                    </a:lnTo>
                    <a:lnTo>
                      <a:pt x="90" y="138"/>
                    </a:lnTo>
                    <a:lnTo>
                      <a:pt x="89" y="138"/>
                    </a:lnTo>
                    <a:lnTo>
                      <a:pt x="87" y="138"/>
                    </a:lnTo>
                    <a:lnTo>
                      <a:pt x="81" y="138"/>
                    </a:lnTo>
                    <a:close/>
                    <a:moveTo>
                      <a:pt x="219" y="104"/>
                    </a:moveTo>
                    <a:lnTo>
                      <a:pt x="185" y="115"/>
                    </a:lnTo>
                    <a:lnTo>
                      <a:pt x="179" y="121"/>
                    </a:lnTo>
                    <a:lnTo>
                      <a:pt x="171" y="125"/>
                    </a:lnTo>
                    <a:lnTo>
                      <a:pt x="165" y="127"/>
                    </a:lnTo>
                    <a:lnTo>
                      <a:pt x="158" y="129"/>
                    </a:lnTo>
                    <a:lnTo>
                      <a:pt x="150" y="129"/>
                    </a:lnTo>
                    <a:lnTo>
                      <a:pt x="142" y="129"/>
                    </a:lnTo>
                    <a:lnTo>
                      <a:pt x="135" y="127"/>
                    </a:lnTo>
                    <a:lnTo>
                      <a:pt x="127" y="127"/>
                    </a:lnTo>
                    <a:lnTo>
                      <a:pt x="92" y="138"/>
                    </a:lnTo>
                    <a:lnTo>
                      <a:pt x="92" y="150"/>
                    </a:lnTo>
                    <a:lnTo>
                      <a:pt x="104" y="150"/>
                    </a:lnTo>
                    <a:lnTo>
                      <a:pt x="112" y="150"/>
                    </a:lnTo>
                    <a:lnTo>
                      <a:pt x="121" y="150"/>
                    </a:lnTo>
                    <a:lnTo>
                      <a:pt x="129" y="150"/>
                    </a:lnTo>
                    <a:lnTo>
                      <a:pt x="135" y="148"/>
                    </a:lnTo>
                    <a:lnTo>
                      <a:pt x="142" y="146"/>
                    </a:lnTo>
                    <a:lnTo>
                      <a:pt x="152" y="144"/>
                    </a:lnTo>
                    <a:lnTo>
                      <a:pt x="161" y="138"/>
                    </a:lnTo>
                    <a:lnTo>
                      <a:pt x="171" y="138"/>
                    </a:lnTo>
                    <a:lnTo>
                      <a:pt x="179" y="137"/>
                    </a:lnTo>
                    <a:lnTo>
                      <a:pt x="186" y="133"/>
                    </a:lnTo>
                    <a:lnTo>
                      <a:pt x="194" y="129"/>
                    </a:lnTo>
                    <a:lnTo>
                      <a:pt x="200" y="123"/>
                    </a:lnTo>
                    <a:lnTo>
                      <a:pt x="206" y="117"/>
                    </a:lnTo>
                    <a:lnTo>
                      <a:pt x="213" y="112"/>
                    </a:lnTo>
                    <a:lnTo>
                      <a:pt x="219" y="104"/>
                    </a:lnTo>
                    <a:close/>
                    <a:moveTo>
                      <a:pt x="334" y="58"/>
                    </a:moveTo>
                    <a:lnTo>
                      <a:pt x="327" y="58"/>
                    </a:lnTo>
                    <a:lnTo>
                      <a:pt x="323" y="60"/>
                    </a:lnTo>
                    <a:lnTo>
                      <a:pt x="319" y="60"/>
                    </a:lnTo>
                    <a:lnTo>
                      <a:pt x="315" y="62"/>
                    </a:lnTo>
                    <a:lnTo>
                      <a:pt x="313" y="66"/>
                    </a:lnTo>
                    <a:lnTo>
                      <a:pt x="311" y="69"/>
                    </a:lnTo>
                    <a:lnTo>
                      <a:pt x="311" y="75"/>
                    </a:lnTo>
                    <a:lnTo>
                      <a:pt x="311" y="81"/>
                    </a:lnTo>
                    <a:lnTo>
                      <a:pt x="311" y="89"/>
                    </a:lnTo>
                    <a:lnTo>
                      <a:pt x="309" y="92"/>
                    </a:lnTo>
                    <a:lnTo>
                      <a:pt x="311" y="91"/>
                    </a:lnTo>
                    <a:lnTo>
                      <a:pt x="311" y="89"/>
                    </a:lnTo>
                    <a:lnTo>
                      <a:pt x="313" y="85"/>
                    </a:lnTo>
                    <a:lnTo>
                      <a:pt x="317" y="83"/>
                    </a:lnTo>
                    <a:lnTo>
                      <a:pt x="323" y="81"/>
                    </a:lnTo>
                    <a:lnTo>
                      <a:pt x="323" y="69"/>
                    </a:lnTo>
                    <a:lnTo>
                      <a:pt x="334" y="58"/>
                    </a:lnTo>
                    <a:close/>
                    <a:moveTo>
                      <a:pt x="378" y="0"/>
                    </a:moveTo>
                    <a:lnTo>
                      <a:pt x="378" y="12"/>
                    </a:lnTo>
                    <a:lnTo>
                      <a:pt x="378" y="23"/>
                    </a:lnTo>
                    <a:lnTo>
                      <a:pt x="373" y="23"/>
                    </a:lnTo>
                    <a:lnTo>
                      <a:pt x="371" y="23"/>
                    </a:lnTo>
                    <a:lnTo>
                      <a:pt x="369" y="25"/>
                    </a:lnTo>
                    <a:lnTo>
                      <a:pt x="367" y="25"/>
                    </a:lnTo>
                    <a:lnTo>
                      <a:pt x="369" y="27"/>
                    </a:lnTo>
                    <a:lnTo>
                      <a:pt x="371" y="29"/>
                    </a:lnTo>
                    <a:lnTo>
                      <a:pt x="375" y="31"/>
                    </a:lnTo>
                    <a:lnTo>
                      <a:pt x="378" y="35"/>
                    </a:lnTo>
                    <a:lnTo>
                      <a:pt x="378" y="43"/>
                    </a:lnTo>
                    <a:lnTo>
                      <a:pt x="378" y="46"/>
                    </a:lnTo>
                    <a:lnTo>
                      <a:pt x="378" y="44"/>
                    </a:lnTo>
                    <a:lnTo>
                      <a:pt x="380" y="43"/>
                    </a:lnTo>
                    <a:lnTo>
                      <a:pt x="382" y="39"/>
                    </a:lnTo>
                    <a:lnTo>
                      <a:pt x="386" y="37"/>
                    </a:lnTo>
                    <a:lnTo>
                      <a:pt x="390" y="35"/>
                    </a:lnTo>
                    <a:lnTo>
                      <a:pt x="390" y="33"/>
                    </a:lnTo>
                    <a:lnTo>
                      <a:pt x="390" y="29"/>
                    </a:lnTo>
                    <a:lnTo>
                      <a:pt x="390" y="27"/>
                    </a:lnTo>
                    <a:lnTo>
                      <a:pt x="390" y="23"/>
                    </a:lnTo>
                    <a:lnTo>
                      <a:pt x="390" y="21"/>
                    </a:lnTo>
                    <a:lnTo>
                      <a:pt x="390" y="18"/>
                    </a:lnTo>
                    <a:lnTo>
                      <a:pt x="390" y="16"/>
                    </a:lnTo>
                    <a:lnTo>
                      <a:pt x="390" y="12"/>
                    </a:lnTo>
                    <a:lnTo>
                      <a:pt x="378" y="0"/>
                    </a:lnTo>
                    <a:close/>
                    <a:moveTo>
                      <a:pt x="138" y="173"/>
                    </a:moveTo>
                    <a:lnTo>
                      <a:pt x="133" y="169"/>
                    </a:lnTo>
                    <a:lnTo>
                      <a:pt x="127" y="165"/>
                    </a:lnTo>
                    <a:lnTo>
                      <a:pt x="123" y="163"/>
                    </a:lnTo>
                    <a:lnTo>
                      <a:pt x="117" y="161"/>
                    </a:lnTo>
                    <a:lnTo>
                      <a:pt x="112" y="161"/>
                    </a:lnTo>
                    <a:lnTo>
                      <a:pt x="106" y="161"/>
                    </a:lnTo>
                    <a:lnTo>
                      <a:pt x="100" y="161"/>
                    </a:lnTo>
                    <a:lnTo>
                      <a:pt x="92" y="161"/>
                    </a:lnTo>
                    <a:lnTo>
                      <a:pt x="89" y="167"/>
                    </a:lnTo>
                    <a:lnTo>
                      <a:pt x="85" y="169"/>
                    </a:lnTo>
                    <a:lnTo>
                      <a:pt x="83" y="171"/>
                    </a:lnTo>
                    <a:lnTo>
                      <a:pt x="81" y="173"/>
                    </a:lnTo>
                    <a:lnTo>
                      <a:pt x="83" y="175"/>
                    </a:lnTo>
                    <a:lnTo>
                      <a:pt x="85" y="177"/>
                    </a:lnTo>
                    <a:lnTo>
                      <a:pt x="89" y="181"/>
                    </a:lnTo>
                    <a:lnTo>
                      <a:pt x="92" y="185"/>
                    </a:lnTo>
                    <a:lnTo>
                      <a:pt x="100" y="185"/>
                    </a:lnTo>
                    <a:lnTo>
                      <a:pt x="108" y="185"/>
                    </a:lnTo>
                    <a:lnTo>
                      <a:pt x="114" y="186"/>
                    </a:lnTo>
                    <a:lnTo>
                      <a:pt x="117" y="185"/>
                    </a:lnTo>
                    <a:lnTo>
                      <a:pt x="123" y="185"/>
                    </a:lnTo>
                    <a:lnTo>
                      <a:pt x="127" y="183"/>
                    </a:lnTo>
                    <a:lnTo>
                      <a:pt x="133" y="179"/>
                    </a:lnTo>
                    <a:lnTo>
                      <a:pt x="138" y="173"/>
                    </a:lnTo>
                    <a:close/>
                  </a:path>
                </a:pathLst>
              </a:custGeom>
              <a:solidFill>
                <a:srgbClr val="C0C0C0"/>
              </a:solidFill>
              <a:ln w="9525">
                <a:noFill/>
                <a:round/>
                <a:headEnd/>
                <a:tailEnd/>
              </a:ln>
            </p:spPr>
            <p:txBody>
              <a:bodyPr/>
              <a:lstStyle/>
              <a:p>
                <a:pPr algn="l"/>
                <a:endParaRPr lang="en-US" sz="2000"/>
              </a:p>
            </p:txBody>
          </p:sp>
          <p:sp>
            <p:nvSpPr>
              <p:cNvPr id="899091" name="Freeform 19"/>
              <p:cNvSpPr>
                <a:spLocks/>
              </p:cNvSpPr>
              <p:nvPr/>
            </p:nvSpPr>
            <p:spPr bwMode="auto">
              <a:xfrm>
                <a:off x="2642" y="2738"/>
                <a:ext cx="92" cy="58"/>
              </a:xfrm>
              <a:custGeom>
                <a:avLst/>
                <a:gdLst>
                  <a:gd name="T0" fmla="*/ 92 w 92"/>
                  <a:gd name="T1" fmla="*/ 0 h 58"/>
                  <a:gd name="T2" fmla="*/ 86 w 92"/>
                  <a:gd name="T3" fmla="*/ 0 h 58"/>
                  <a:gd name="T4" fmla="*/ 81 w 92"/>
                  <a:gd name="T5" fmla="*/ 0 h 58"/>
                  <a:gd name="T6" fmla="*/ 75 w 92"/>
                  <a:gd name="T7" fmla="*/ 0 h 58"/>
                  <a:gd name="T8" fmla="*/ 69 w 92"/>
                  <a:gd name="T9" fmla="*/ 0 h 58"/>
                  <a:gd name="T10" fmla="*/ 63 w 92"/>
                  <a:gd name="T11" fmla="*/ 0 h 58"/>
                  <a:gd name="T12" fmla="*/ 58 w 92"/>
                  <a:gd name="T13" fmla="*/ 0 h 58"/>
                  <a:gd name="T14" fmla="*/ 52 w 92"/>
                  <a:gd name="T15" fmla="*/ 0 h 58"/>
                  <a:gd name="T16" fmla="*/ 46 w 92"/>
                  <a:gd name="T17" fmla="*/ 0 h 58"/>
                  <a:gd name="T18" fmla="*/ 35 w 92"/>
                  <a:gd name="T19" fmla="*/ 12 h 58"/>
                  <a:gd name="T20" fmla="*/ 35 w 92"/>
                  <a:gd name="T21" fmla="*/ 23 h 58"/>
                  <a:gd name="T22" fmla="*/ 31 w 92"/>
                  <a:gd name="T23" fmla="*/ 27 h 58"/>
                  <a:gd name="T24" fmla="*/ 25 w 92"/>
                  <a:gd name="T25" fmla="*/ 33 h 58"/>
                  <a:gd name="T26" fmla="*/ 21 w 92"/>
                  <a:gd name="T27" fmla="*/ 37 h 58"/>
                  <a:gd name="T28" fmla="*/ 17 w 92"/>
                  <a:gd name="T29" fmla="*/ 41 h 58"/>
                  <a:gd name="T30" fmla="*/ 13 w 92"/>
                  <a:gd name="T31" fmla="*/ 45 h 58"/>
                  <a:gd name="T32" fmla="*/ 8 w 92"/>
                  <a:gd name="T33" fmla="*/ 50 h 58"/>
                  <a:gd name="T34" fmla="*/ 4 w 92"/>
                  <a:gd name="T35" fmla="*/ 54 h 58"/>
                  <a:gd name="T36" fmla="*/ 0 w 92"/>
                  <a:gd name="T37" fmla="*/ 58 h 58"/>
                  <a:gd name="T38" fmla="*/ 23 w 92"/>
                  <a:gd name="T39" fmla="*/ 58 h 58"/>
                  <a:gd name="T40" fmla="*/ 29 w 92"/>
                  <a:gd name="T41" fmla="*/ 50 h 58"/>
                  <a:gd name="T42" fmla="*/ 36 w 92"/>
                  <a:gd name="T43" fmla="*/ 43 h 58"/>
                  <a:gd name="T44" fmla="*/ 46 w 92"/>
                  <a:gd name="T45" fmla="*/ 33 h 58"/>
                  <a:gd name="T46" fmla="*/ 56 w 92"/>
                  <a:gd name="T47" fmla="*/ 23 h 58"/>
                  <a:gd name="T48" fmla="*/ 65 w 92"/>
                  <a:gd name="T49" fmla="*/ 16 h 58"/>
                  <a:gd name="T50" fmla="*/ 75 w 92"/>
                  <a:gd name="T51" fmla="*/ 8 h 58"/>
                  <a:gd name="T52" fmla="*/ 84 w 92"/>
                  <a:gd name="T53" fmla="*/ 2 h 58"/>
                  <a:gd name="T54" fmla="*/ 92 w 92"/>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58"/>
                  <a:gd name="T86" fmla="*/ 92 w 92"/>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58">
                    <a:moveTo>
                      <a:pt x="92" y="0"/>
                    </a:moveTo>
                    <a:lnTo>
                      <a:pt x="86" y="0"/>
                    </a:lnTo>
                    <a:lnTo>
                      <a:pt x="81" y="0"/>
                    </a:lnTo>
                    <a:lnTo>
                      <a:pt x="75" y="0"/>
                    </a:lnTo>
                    <a:lnTo>
                      <a:pt x="69" y="0"/>
                    </a:lnTo>
                    <a:lnTo>
                      <a:pt x="63" y="0"/>
                    </a:lnTo>
                    <a:lnTo>
                      <a:pt x="58" y="0"/>
                    </a:lnTo>
                    <a:lnTo>
                      <a:pt x="52" y="0"/>
                    </a:lnTo>
                    <a:lnTo>
                      <a:pt x="46" y="0"/>
                    </a:lnTo>
                    <a:lnTo>
                      <a:pt x="35" y="12"/>
                    </a:lnTo>
                    <a:lnTo>
                      <a:pt x="35" y="23"/>
                    </a:lnTo>
                    <a:lnTo>
                      <a:pt x="31" y="27"/>
                    </a:lnTo>
                    <a:lnTo>
                      <a:pt x="25" y="33"/>
                    </a:lnTo>
                    <a:lnTo>
                      <a:pt x="21" y="37"/>
                    </a:lnTo>
                    <a:lnTo>
                      <a:pt x="17" y="41"/>
                    </a:lnTo>
                    <a:lnTo>
                      <a:pt x="13" y="45"/>
                    </a:lnTo>
                    <a:lnTo>
                      <a:pt x="8" y="50"/>
                    </a:lnTo>
                    <a:lnTo>
                      <a:pt x="4" y="54"/>
                    </a:lnTo>
                    <a:lnTo>
                      <a:pt x="0" y="58"/>
                    </a:lnTo>
                    <a:lnTo>
                      <a:pt x="23" y="58"/>
                    </a:lnTo>
                    <a:lnTo>
                      <a:pt x="29" y="50"/>
                    </a:lnTo>
                    <a:lnTo>
                      <a:pt x="36" y="43"/>
                    </a:lnTo>
                    <a:lnTo>
                      <a:pt x="46" y="33"/>
                    </a:lnTo>
                    <a:lnTo>
                      <a:pt x="56" y="23"/>
                    </a:lnTo>
                    <a:lnTo>
                      <a:pt x="65" y="16"/>
                    </a:lnTo>
                    <a:lnTo>
                      <a:pt x="75" y="8"/>
                    </a:lnTo>
                    <a:lnTo>
                      <a:pt x="84" y="2"/>
                    </a:lnTo>
                    <a:lnTo>
                      <a:pt x="92" y="0"/>
                    </a:lnTo>
                    <a:close/>
                  </a:path>
                </a:pathLst>
              </a:custGeom>
              <a:solidFill>
                <a:srgbClr val="C0C0C0"/>
              </a:solidFill>
              <a:ln w="9525">
                <a:noFill/>
                <a:round/>
                <a:headEnd/>
                <a:tailEnd/>
              </a:ln>
            </p:spPr>
            <p:txBody>
              <a:bodyPr/>
              <a:lstStyle/>
              <a:p>
                <a:pPr algn="l"/>
                <a:endParaRPr lang="en-US" sz="2000"/>
              </a:p>
            </p:txBody>
          </p:sp>
          <p:sp>
            <p:nvSpPr>
              <p:cNvPr id="899092" name="Freeform 20"/>
              <p:cNvSpPr>
                <a:spLocks/>
              </p:cNvSpPr>
              <p:nvPr/>
            </p:nvSpPr>
            <p:spPr bwMode="auto">
              <a:xfrm>
                <a:off x="2527" y="2291"/>
                <a:ext cx="115" cy="116"/>
              </a:xfrm>
              <a:custGeom>
                <a:avLst/>
                <a:gdLst>
                  <a:gd name="T0" fmla="*/ 80 w 115"/>
                  <a:gd name="T1" fmla="*/ 0 h 116"/>
                  <a:gd name="T2" fmla="*/ 69 w 115"/>
                  <a:gd name="T3" fmla="*/ 0 h 116"/>
                  <a:gd name="T4" fmla="*/ 69 w 115"/>
                  <a:gd name="T5" fmla="*/ 12 h 116"/>
                  <a:gd name="T6" fmla="*/ 57 w 115"/>
                  <a:gd name="T7" fmla="*/ 12 h 116"/>
                  <a:gd name="T8" fmla="*/ 57 w 115"/>
                  <a:gd name="T9" fmla="*/ 23 h 116"/>
                  <a:gd name="T10" fmla="*/ 57 w 115"/>
                  <a:gd name="T11" fmla="*/ 35 h 116"/>
                  <a:gd name="T12" fmla="*/ 46 w 115"/>
                  <a:gd name="T13" fmla="*/ 35 h 116"/>
                  <a:gd name="T14" fmla="*/ 34 w 115"/>
                  <a:gd name="T15" fmla="*/ 23 h 116"/>
                  <a:gd name="T16" fmla="*/ 23 w 115"/>
                  <a:gd name="T17" fmla="*/ 35 h 116"/>
                  <a:gd name="T18" fmla="*/ 23 w 115"/>
                  <a:gd name="T19" fmla="*/ 46 h 116"/>
                  <a:gd name="T20" fmla="*/ 11 w 115"/>
                  <a:gd name="T21" fmla="*/ 46 h 116"/>
                  <a:gd name="T22" fmla="*/ 11 w 115"/>
                  <a:gd name="T23" fmla="*/ 58 h 116"/>
                  <a:gd name="T24" fmla="*/ 0 w 115"/>
                  <a:gd name="T25" fmla="*/ 58 h 116"/>
                  <a:gd name="T26" fmla="*/ 0 w 115"/>
                  <a:gd name="T27" fmla="*/ 69 h 116"/>
                  <a:gd name="T28" fmla="*/ 0 w 115"/>
                  <a:gd name="T29" fmla="*/ 81 h 116"/>
                  <a:gd name="T30" fmla="*/ 0 w 115"/>
                  <a:gd name="T31" fmla="*/ 93 h 116"/>
                  <a:gd name="T32" fmla="*/ 11 w 115"/>
                  <a:gd name="T33" fmla="*/ 93 h 116"/>
                  <a:gd name="T34" fmla="*/ 11 w 115"/>
                  <a:gd name="T35" fmla="*/ 81 h 116"/>
                  <a:gd name="T36" fmla="*/ 23 w 115"/>
                  <a:gd name="T37" fmla="*/ 69 h 116"/>
                  <a:gd name="T38" fmla="*/ 23 w 115"/>
                  <a:gd name="T39" fmla="*/ 81 h 116"/>
                  <a:gd name="T40" fmla="*/ 34 w 115"/>
                  <a:gd name="T41" fmla="*/ 81 h 116"/>
                  <a:gd name="T42" fmla="*/ 34 w 115"/>
                  <a:gd name="T43" fmla="*/ 69 h 116"/>
                  <a:gd name="T44" fmla="*/ 46 w 115"/>
                  <a:gd name="T45" fmla="*/ 69 h 116"/>
                  <a:gd name="T46" fmla="*/ 46 w 115"/>
                  <a:gd name="T47" fmla="*/ 58 h 116"/>
                  <a:gd name="T48" fmla="*/ 57 w 115"/>
                  <a:gd name="T49" fmla="*/ 58 h 116"/>
                  <a:gd name="T50" fmla="*/ 57 w 115"/>
                  <a:gd name="T51" fmla="*/ 69 h 116"/>
                  <a:gd name="T52" fmla="*/ 57 w 115"/>
                  <a:gd name="T53" fmla="*/ 81 h 116"/>
                  <a:gd name="T54" fmla="*/ 69 w 115"/>
                  <a:gd name="T55" fmla="*/ 93 h 116"/>
                  <a:gd name="T56" fmla="*/ 69 w 115"/>
                  <a:gd name="T57" fmla="*/ 104 h 116"/>
                  <a:gd name="T58" fmla="*/ 80 w 115"/>
                  <a:gd name="T59" fmla="*/ 104 h 116"/>
                  <a:gd name="T60" fmla="*/ 80 w 115"/>
                  <a:gd name="T61" fmla="*/ 116 h 116"/>
                  <a:gd name="T62" fmla="*/ 92 w 115"/>
                  <a:gd name="T63" fmla="*/ 116 h 116"/>
                  <a:gd name="T64" fmla="*/ 92 w 115"/>
                  <a:gd name="T65" fmla="*/ 104 h 116"/>
                  <a:gd name="T66" fmla="*/ 103 w 115"/>
                  <a:gd name="T67" fmla="*/ 104 h 116"/>
                  <a:gd name="T68" fmla="*/ 103 w 115"/>
                  <a:gd name="T69" fmla="*/ 93 h 116"/>
                  <a:gd name="T70" fmla="*/ 92 w 115"/>
                  <a:gd name="T71" fmla="*/ 81 h 116"/>
                  <a:gd name="T72" fmla="*/ 80 w 115"/>
                  <a:gd name="T73" fmla="*/ 69 h 116"/>
                  <a:gd name="T74" fmla="*/ 80 w 115"/>
                  <a:gd name="T75" fmla="*/ 58 h 116"/>
                  <a:gd name="T76" fmla="*/ 92 w 115"/>
                  <a:gd name="T77" fmla="*/ 58 h 116"/>
                  <a:gd name="T78" fmla="*/ 92 w 115"/>
                  <a:gd name="T79" fmla="*/ 69 h 116"/>
                  <a:gd name="T80" fmla="*/ 103 w 115"/>
                  <a:gd name="T81" fmla="*/ 69 h 116"/>
                  <a:gd name="T82" fmla="*/ 103 w 115"/>
                  <a:gd name="T83" fmla="*/ 81 h 116"/>
                  <a:gd name="T84" fmla="*/ 115 w 115"/>
                  <a:gd name="T85" fmla="*/ 58 h 116"/>
                  <a:gd name="T86" fmla="*/ 115 w 115"/>
                  <a:gd name="T87" fmla="*/ 46 h 116"/>
                  <a:gd name="T88" fmla="*/ 103 w 115"/>
                  <a:gd name="T89" fmla="*/ 35 h 116"/>
                  <a:gd name="T90" fmla="*/ 103 w 115"/>
                  <a:gd name="T91" fmla="*/ 12 h 116"/>
                  <a:gd name="T92" fmla="*/ 92 w 115"/>
                  <a:gd name="T93" fmla="*/ 0 h 116"/>
                  <a:gd name="T94" fmla="*/ 80 w 115"/>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116"/>
                  <a:gd name="T146" fmla="*/ 115 w 115"/>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116">
                    <a:moveTo>
                      <a:pt x="80" y="0"/>
                    </a:moveTo>
                    <a:lnTo>
                      <a:pt x="69" y="0"/>
                    </a:lnTo>
                    <a:lnTo>
                      <a:pt x="69" y="12"/>
                    </a:lnTo>
                    <a:lnTo>
                      <a:pt x="57" y="12"/>
                    </a:lnTo>
                    <a:lnTo>
                      <a:pt x="57" y="23"/>
                    </a:lnTo>
                    <a:lnTo>
                      <a:pt x="57" y="35"/>
                    </a:lnTo>
                    <a:lnTo>
                      <a:pt x="46" y="35"/>
                    </a:lnTo>
                    <a:lnTo>
                      <a:pt x="34" y="23"/>
                    </a:lnTo>
                    <a:lnTo>
                      <a:pt x="23" y="35"/>
                    </a:lnTo>
                    <a:lnTo>
                      <a:pt x="23" y="46"/>
                    </a:lnTo>
                    <a:lnTo>
                      <a:pt x="11" y="46"/>
                    </a:lnTo>
                    <a:lnTo>
                      <a:pt x="11" y="58"/>
                    </a:lnTo>
                    <a:lnTo>
                      <a:pt x="0" y="58"/>
                    </a:lnTo>
                    <a:lnTo>
                      <a:pt x="0" y="69"/>
                    </a:lnTo>
                    <a:lnTo>
                      <a:pt x="0" y="81"/>
                    </a:lnTo>
                    <a:lnTo>
                      <a:pt x="0" y="93"/>
                    </a:lnTo>
                    <a:lnTo>
                      <a:pt x="11" y="93"/>
                    </a:lnTo>
                    <a:lnTo>
                      <a:pt x="11" y="81"/>
                    </a:lnTo>
                    <a:lnTo>
                      <a:pt x="23" y="69"/>
                    </a:lnTo>
                    <a:lnTo>
                      <a:pt x="23" y="81"/>
                    </a:lnTo>
                    <a:lnTo>
                      <a:pt x="34" y="81"/>
                    </a:lnTo>
                    <a:lnTo>
                      <a:pt x="34" y="69"/>
                    </a:lnTo>
                    <a:lnTo>
                      <a:pt x="46" y="69"/>
                    </a:lnTo>
                    <a:lnTo>
                      <a:pt x="46" y="58"/>
                    </a:lnTo>
                    <a:lnTo>
                      <a:pt x="57" y="58"/>
                    </a:lnTo>
                    <a:lnTo>
                      <a:pt x="57" y="69"/>
                    </a:lnTo>
                    <a:lnTo>
                      <a:pt x="57" y="81"/>
                    </a:lnTo>
                    <a:lnTo>
                      <a:pt x="69" y="93"/>
                    </a:lnTo>
                    <a:lnTo>
                      <a:pt x="69" y="104"/>
                    </a:lnTo>
                    <a:lnTo>
                      <a:pt x="80" y="104"/>
                    </a:lnTo>
                    <a:lnTo>
                      <a:pt x="80" y="116"/>
                    </a:lnTo>
                    <a:lnTo>
                      <a:pt x="92" y="116"/>
                    </a:lnTo>
                    <a:lnTo>
                      <a:pt x="92" y="104"/>
                    </a:lnTo>
                    <a:lnTo>
                      <a:pt x="103" y="104"/>
                    </a:lnTo>
                    <a:lnTo>
                      <a:pt x="103" y="93"/>
                    </a:lnTo>
                    <a:lnTo>
                      <a:pt x="92" y="81"/>
                    </a:lnTo>
                    <a:lnTo>
                      <a:pt x="80" y="69"/>
                    </a:lnTo>
                    <a:lnTo>
                      <a:pt x="80" y="58"/>
                    </a:lnTo>
                    <a:lnTo>
                      <a:pt x="92" y="58"/>
                    </a:lnTo>
                    <a:lnTo>
                      <a:pt x="92" y="69"/>
                    </a:lnTo>
                    <a:lnTo>
                      <a:pt x="103" y="69"/>
                    </a:lnTo>
                    <a:lnTo>
                      <a:pt x="103" y="81"/>
                    </a:lnTo>
                    <a:lnTo>
                      <a:pt x="115" y="58"/>
                    </a:lnTo>
                    <a:lnTo>
                      <a:pt x="115" y="46"/>
                    </a:lnTo>
                    <a:lnTo>
                      <a:pt x="103" y="35"/>
                    </a:lnTo>
                    <a:lnTo>
                      <a:pt x="103" y="12"/>
                    </a:lnTo>
                    <a:lnTo>
                      <a:pt x="92" y="0"/>
                    </a:lnTo>
                    <a:lnTo>
                      <a:pt x="80" y="0"/>
                    </a:lnTo>
                    <a:close/>
                  </a:path>
                </a:pathLst>
              </a:custGeom>
              <a:solidFill>
                <a:srgbClr val="C0C0C0"/>
              </a:solidFill>
              <a:ln w="9525">
                <a:noFill/>
                <a:round/>
                <a:headEnd/>
                <a:tailEnd/>
              </a:ln>
            </p:spPr>
            <p:txBody>
              <a:bodyPr/>
              <a:lstStyle/>
              <a:p>
                <a:pPr algn="l"/>
                <a:endParaRPr lang="en-US" sz="2000"/>
              </a:p>
            </p:txBody>
          </p:sp>
          <p:sp>
            <p:nvSpPr>
              <p:cNvPr id="899093" name="Freeform 21"/>
              <p:cNvSpPr>
                <a:spLocks/>
              </p:cNvSpPr>
              <p:nvPr/>
            </p:nvSpPr>
            <p:spPr bwMode="auto">
              <a:xfrm>
                <a:off x="2469" y="2211"/>
                <a:ext cx="35" cy="46"/>
              </a:xfrm>
              <a:custGeom>
                <a:avLst/>
                <a:gdLst>
                  <a:gd name="T0" fmla="*/ 35 w 35"/>
                  <a:gd name="T1" fmla="*/ 11 h 46"/>
                  <a:gd name="T2" fmla="*/ 23 w 35"/>
                  <a:gd name="T3" fmla="*/ 11 h 46"/>
                  <a:gd name="T4" fmla="*/ 23 w 35"/>
                  <a:gd name="T5" fmla="*/ 0 h 46"/>
                  <a:gd name="T6" fmla="*/ 12 w 35"/>
                  <a:gd name="T7" fmla="*/ 0 h 46"/>
                  <a:gd name="T8" fmla="*/ 0 w 35"/>
                  <a:gd name="T9" fmla="*/ 11 h 46"/>
                  <a:gd name="T10" fmla="*/ 12 w 35"/>
                  <a:gd name="T11" fmla="*/ 23 h 46"/>
                  <a:gd name="T12" fmla="*/ 23 w 35"/>
                  <a:gd name="T13" fmla="*/ 23 h 46"/>
                  <a:gd name="T14" fmla="*/ 23 w 35"/>
                  <a:gd name="T15" fmla="*/ 34 h 46"/>
                  <a:gd name="T16" fmla="*/ 23 w 35"/>
                  <a:gd name="T17" fmla="*/ 46 h 46"/>
                  <a:gd name="T18" fmla="*/ 35 w 35"/>
                  <a:gd name="T19" fmla="*/ 46 h 46"/>
                  <a:gd name="T20" fmla="*/ 35 w 35"/>
                  <a:gd name="T21" fmla="*/ 34 h 46"/>
                  <a:gd name="T22" fmla="*/ 35 w 35"/>
                  <a:gd name="T23" fmla="*/ 23 h 46"/>
                  <a:gd name="T24" fmla="*/ 35 w 35"/>
                  <a:gd name="T25" fmla="*/ 1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35" y="11"/>
                    </a:moveTo>
                    <a:lnTo>
                      <a:pt x="23" y="11"/>
                    </a:lnTo>
                    <a:lnTo>
                      <a:pt x="23" y="0"/>
                    </a:lnTo>
                    <a:lnTo>
                      <a:pt x="12" y="0"/>
                    </a:lnTo>
                    <a:lnTo>
                      <a:pt x="0" y="11"/>
                    </a:lnTo>
                    <a:lnTo>
                      <a:pt x="12" y="23"/>
                    </a:lnTo>
                    <a:lnTo>
                      <a:pt x="23" y="23"/>
                    </a:lnTo>
                    <a:lnTo>
                      <a:pt x="23" y="34"/>
                    </a:lnTo>
                    <a:lnTo>
                      <a:pt x="23" y="46"/>
                    </a:lnTo>
                    <a:lnTo>
                      <a:pt x="35" y="46"/>
                    </a:lnTo>
                    <a:lnTo>
                      <a:pt x="35" y="34"/>
                    </a:lnTo>
                    <a:lnTo>
                      <a:pt x="35" y="23"/>
                    </a:lnTo>
                    <a:lnTo>
                      <a:pt x="35" y="11"/>
                    </a:lnTo>
                    <a:close/>
                  </a:path>
                </a:pathLst>
              </a:custGeom>
              <a:solidFill>
                <a:srgbClr val="C0C0C0"/>
              </a:solidFill>
              <a:ln w="9525">
                <a:noFill/>
                <a:round/>
                <a:headEnd/>
                <a:tailEnd/>
              </a:ln>
            </p:spPr>
            <p:txBody>
              <a:bodyPr/>
              <a:lstStyle/>
              <a:p>
                <a:pPr algn="l"/>
                <a:endParaRPr lang="en-US" sz="2000"/>
              </a:p>
            </p:txBody>
          </p:sp>
          <p:sp>
            <p:nvSpPr>
              <p:cNvPr id="899094" name="Freeform 22"/>
              <p:cNvSpPr>
                <a:spLocks/>
              </p:cNvSpPr>
              <p:nvPr/>
            </p:nvSpPr>
            <p:spPr bwMode="auto">
              <a:xfrm>
                <a:off x="2423" y="2268"/>
                <a:ext cx="46" cy="92"/>
              </a:xfrm>
              <a:custGeom>
                <a:avLst/>
                <a:gdLst>
                  <a:gd name="T0" fmla="*/ 46 w 46"/>
                  <a:gd name="T1" fmla="*/ 0 h 92"/>
                  <a:gd name="T2" fmla="*/ 46 w 46"/>
                  <a:gd name="T3" fmla="*/ 12 h 92"/>
                  <a:gd name="T4" fmla="*/ 46 w 46"/>
                  <a:gd name="T5" fmla="*/ 23 h 92"/>
                  <a:gd name="T6" fmla="*/ 46 w 46"/>
                  <a:gd name="T7" fmla="*/ 35 h 92"/>
                  <a:gd name="T8" fmla="*/ 46 w 46"/>
                  <a:gd name="T9" fmla="*/ 46 h 92"/>
                  <a:gd name="T10" fmla="*/ 35 w 46"/>
                  <a:gd name="T11" fmla="*/ 58 h 92"/>
                  <a:gd name="T12" fmla="*/ 23 w 46"/>
                  <a:gd name="T13" fmla="*/ 69 h 92"/>
                  <a:gd name="T14" fmla="*/ 23 w 46"/>
                  <a:gd name="T15" fmla="*/ 81 h 92"/>
                  <a:gd name="T16" fmla="*/ 12 w 46"/>
                  <a:gd name="T17" fmla="*/ 81 h 92"/>
                  <a:gd name="T18" fmla="*/ 12 w 46"/>
                  <a:gd name="T19" fmla="*/ 92 h 92"/>
                  <a:gd name="T20" fmla="*/ 0 w 46"/>
                  <a:gd name="T21" fmla="*/ 92 h 92"/>
                  <a:gd name="T22" fmla="*/ 0 w 46"/>
                  <a:gd name="T23" fmla="*/ 81 h 92"/>
                  <a:gd name="T24" fmla="*/ 12 w 46"/>
                  <a:gd name="T25" fmla="*/ 69 h 92"/>
                  <a:gd name="T26" fmla="*/ 12 w 46"/>
                  <a:gd name="T27" fmla="*/ 58 h 92"/>
                  <a:gd name="T28" fmla="*/ 23 w 46"/>
                  <a:gd name="T29" fmla="*/ 35 h 92"/>
                  <a:gd name="T30" fmla="*/ 23 w 46"/>
                  <a:gd name="T31" fmla="*/ 23 h 92"/>
                  <a:gd name="T32" fmla="*/ 35 w 46"/>
                  <a:gd name="T33" fmla="*/ 12 h 92"/>
                  <a:gd name="T34" fmla="*/ 46 w 46"/>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2"/>
                  <a:gd name="T56" fmla="*/ 46 w 46"/>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2">
                    <a:moveTo>
                      <a:pt x="46" y="0"/>
                    </a:moveTo>
                    <a:lnTo>
                      <a:pt x="46" y="12"/>
                    </a:lnTo>
                    <a:lnTo>
                      <a:pt x="46" y="23"/>
                    </a:lnTo>
                    <a:lnTo>
                      <a:pt x="46" y="35"/>
                    </a:lnTo>
                    <a:lnTo>
                      <a:pt x="46" y="46"/>
                    </a:lnTo>
                    <a:lnTo>
                      <a:pt x="35" y="58"/>
                    </a:lnTo>
                    <a:lnTo>
                      <a:pt x="23" y="69"/>
                    </a:lnTo>
                    <a:lnTo>
                      <a:pt x="23" y="81"/>
                    </a:lnTo>
                    <a:lnTo>
                      <a:pt x="12" y="81"/>
                    </a:lnTo>
                    <a:lnTo>
                      <a:pt x="12" y="92"/>
                    </a:lnTo>
                    <a:lnTo>
                      <a:pt x="0" y="92"/>
                    </a:lnTo>
                    <a:lnTo>
                      <a:pt x="0" y="81"/>
                    </a:lnTo>
                    <a:lnTo>
                      <a:pt x="12" y="69"/>
                    </a:lnTo>
                    <a:lnTo>
                      <a:pt x="12" y="58"/>
                    </a:lnTo>
                    <a:lnTo>
                      <a:pt x="23" y="35"/>
                    </a:lnTo>
                    <a:lnTo>
                      <a:pt x="23" y="23"/>
                    </a:lnTo>
                    <a:lnTo>
                      <a:pt x="35" y="12"/>
                    </a:lnTo>
                    <a:lnTo>
                      <a:pt x="46" y="0"/>
                    </a:lnTo>
                    <a:close/>
                  </a:path>
                </a:pathLst>
              </a:custGeom>
              <a:solidFill>
                <a:srgbClr val="C0C0C0"/>
              </a:solidFill>
              <a:ln w="9525">
                <a:noFill/>
                <a:round/>
                <a:headEnd/>
                <a:tailEnd/>
              </a:ln>
            </p:spPr>
            <p:txBody>
              <a:bodyPr/>
              <a:lstStyle/>
              <a:p>
                <a:pPr algn="l"/>
                <a:endParaRPr lang="en-US" sz="2000"/>
              </a:p>
            </p:txBody>
          </p:sp>
          <p:sp>
            <p:nvSpPr>
              <p:cNvPr id="899095" name="Freeform 23"/>
              <p:cNvSpPr>
                <a:spLocks/>
              </p:cNvSpPr>
              <p:nvPr/>
            </p:nvSpPr>
            <p:spPr bwMode="auto">
              <a:xfrm>
                <a:off x="2195" y="2098"/>
                <a:ext cx="57" cy="57"/>
              </a:xfrm>
              <a:custGeom>
                <a:avLst/>
                <a:gdLst>
                  <a:gd name="T0" fmla="*/ 46 w 57"/>
                  <a:gd name="T1" fmla="*/ 0 h 57"/>
                  <a:gd name="T2" fmla="*/ 34 w 57"/>
                  <a:gd name="T3" fmla="*/ 0 h 57"/>
                  <a:gd name="T4" fmla="*/ 23 w 57"/>
                  <a:gd name="T5" fmla="*/ 11 h 57"/>
                  <a:gd name="T6" fmla="*/ 11 w 57"/>
                  <a:gd name="T7" fmla="*/ 11 h 57"/>
                  <a:gd name="T8" fmla="*/ 0 w 57"/>
                  <a:gd name="T9" fmla="*/ 23 h 57"/>
                  <a:gd name="T10" fmla="*/ 0 w 57"/>
                  <a:gd name="T11" fmla="*/ 34 h 57"/>
                  <a:gd name="T12" fmla="*/ 0 w 57"/>
                  <a:gd name="T13" fmla="*/ 46 h 57"/>
                  <a:gd name="T14" fmla="*/ 11 w 57"/>
                  <a:gd name="T15" fmla="*/ 46 h 57"/>
                  <a:gd name="T16" fmla="*/ 23 w 57"/>
                  <a:gd name="T17" fmla="*/ 57 h 57"/>
                  <a:gd name="T18" fmla="*/ 34 w 57"/>
                  <a:gd name="T19" fmla="*/ 46 h 57"/>
                  <a:gd name="T20" fmla="*/ 46 w 57"/>
                  <a:gd name="T21" fmla="*/ 46 h 57"/>
                  <a:gd name="T22" fmla="*/ 46 w 57"/>
                  <a:gd name="T23" fmla="*/ 34 h 57"/>
                  <a:gd name="T24" fmla="*/ 57 w 57"/>
                  <a:gd name="T25" fmla="*/ 23 h 57"/>
                  <a:gd name="T26" fmla="*/ 57 w 57"/>
                  <a:gd name="T27" fmla="*/ 11 h 57"/>
                  <a:gd name="T28" fmla="*/ 46 w 57"/>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46" y="0"/>
                    </a:moveTo>
                    <a:lnTo>
                      <a:pt x="34" y="0"/>
                    </a:lnTo>
                    <a:lnTo>
                      <a:pt x="23" y="11"/>
                    </a:lnTo>
                    <a:lnTo>
                      <a:pt x="11" y="11"/>
                    </a:lnTo>
                    <a:lnTo>
                      <a:pt x="0" y="23"/>
                    </a:lnTo>
                    <a:lnTo>
                      <a:pt x="0" y="34"/>
                    </a:lnTo>
                    <a:lnTo>
                      <a:pt x="0" y="46"/>
                    </a:lnTo>
                    <a:lnTo>
                      <a:pt x="11" y="46"/>
                    </a:lnTo>
                    <a:lnTo>
                      <a:pt x="23" y="57"/>
                    </a:lnTo>
                    <a:lnTo>
                      <a:pt x="34" y="46"/>
                    </a:lnTo>
                    <a:lnTo>
                      <a:pt x="46" y="46"/>
                    </a:lnTo>
                    <a:lnTo>
                      <a:pt x="46" y="34"/>
                    </a:lnTo>
                    <a:lnTo>
                      <a:pt x="57" y="23"/>
                    </a:lnTo>
                    <a:lnTo>
                      <a:pt x="57" y="11"/>
                    </a:lnTo>
                    <a:lnTo>
                      <a:pt x="46" y="0"/>
                    </a:lnTo>
                    <a:close/>
                  </a:path>
                </a:pathLst>
              </a:custGeom>
              <a:solidFill>
                <a:srgbClr val="C0C0C0"/>
              </a:solidFill>
              <a:ln w="9525">
                <a:noFill/>
                <a:round/>
                <a:headEnd/>
                <a:tailEnd/>
              </a:ln>
            </p:spPr>
            <p:txBody>
              <a:bodyPr/>
              <a:lstStyle/>
              <a:p>
                <a:pPr algn="l"/>
                <a:endParaRPr lang="en-US" sz="2000"/>
              </a:p>
            </p:txBody>
          </p:sp>
        </p:grpSp>
        <p:sp>
          <p:nvSpPr>
            <p:cNvPr id="899096" name="Freeform 24"/>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99097" name="Freeform 25"/>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99098" name="Freeform 26"/>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close/>
                </a:path>
              </a:pathLst>
            </a:custGeom>
            <a:solidFill>
              <a:srgbClr val="C0C0C0"/>
            </a:solidFill>
            <a:ln w="9525">
              <a:noFill/>
              <a:round/>
              <a:headEnd/>
              <a:tailEnd/>
            </a:ln>
          </p:spPr>
          <p:txBody>
            <a:bodyPr/>
            <a:lstStyle/>
            <a:p>
              <a:pPr algn="l"/>
              <a:endParaRPr lang="en-US" sz="2000"/>
            </a:p>
          </p:txBody>
        </p:sp>
        <p:sp>
          <p:nvSpPr>
            <p:cNvPr id="899099" name="Freeform 27"/>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path>
              </a:pathLst>
            </a:custGeom>
            <a:solidFill>
              <a:srgbClr val="C0C0C0"/>
            </a:solidFill>
            <a:ln w="0">
              <a:solidFill>
                <a:srgbClr val="25221E"/>
              </a:solidFill>
              <a:round/>
              <a:headEnd/>
              <a:tailEnd/>
            </a:ln>
          </p:spPr>
          <p:txBody>
            <a:bodyPr/>
            <a:lstStyle/>
            <a:p>
              <a:pPr algn="l"/>
              <a:endParaRPr lang="en-US" sz="2000"/>
            </a:p>
          </p:txBody>
        </p:sp>
        <p:sp>
          <p:nvSpPr>
            <p:cNvPr id="899100" name="Freeform 28"/>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close/>
                </a:path>
              </a:pathLst>
            </a:custGeom>
            <a:solidFill>
              <a:srgbClr val="C0C0C0"/>
            </a:solidFill>
            <a:ln w="9525">
              <a:noFill/>
              <a:round/>
              <a:headEnd/>
              <a:tailEnd/>
            </a:ln>
          </p:spPr>
          <p:txBody>
            <a:bodyPr/>
            <a:lstStyle/>
            <a:p>
              <a:pPr algn="l"/>
              <a:endParaRPr lang="en-US" sz="2000"/>
            </a:p>
          </p:txBody>
        </p:sp>
        <p:sp>
          <p:nvSpPr>
            <p:cNvPr id="899101" name="Freeform 29"/>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path>
              </a:pathLst>
            </a:custGeom>
            <a:solidFill>
              <a:srgbClr val="C0C0C0"/>
            </a:solidFill>
            <a:ln w="0">
              <a:solidFill>
                <a:srgbClr val="25221E"/>
              </a:solidFill>
              <a:round/>
              <a:headEnd/>
              <a:tailEnd/>
            </a:ln>
          </p:spPr>
          <p:txBody>
            <a:bodyPr/>
            <a:lstStyle/>
            <a:p>
              <a:pPr algn="l"/>
              <a:endParaRPr lang="en-US" sz="2000"/>
            </a:p>
          </p:txBody>
        </p:sp>
        <p:sp>
          <p:nvSpPr>
            <p:cNvPr id="899102" name="Line 30"/>
            <p:cNvSpPr>
              <a:spLocks noChangeShapeType="1"/>
            </p:cNvSpPr>
            <p:nvPr/>
          </p:nvSpPr>
          <p:spPr bwMode="auto">
            <a:xfrm>
              <a:off x="2856" y="2719"/>
              <a:ext cx="1" cy="1"/>
            </a:xfrm>
            <a:prstGeom prst="line">
              <a:avLst/>
            </a:prstGeom>
            <a:noFill/>
            <a:ln w="0">
              <a:solidFill>
                <a:srgbClr val="25221E"/>
              </a:solidFill>
              <a:round/>
              <a:headEnd/>
              <a:tailEnd/>
            </a:ln>
          </p:spPr>
          <p:txBody>
            <a:bodyPr/>
            <a:lstStyle/>
            <a:p>
              <a:endParaRPr lang="en-US"/>
            </a:p>
          </p:txBody>
        </p:sp>
        <p:sp>
          <p:nvSpPr>
            <p:cNvPr id="899103" name="Freeform 31"/>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close/>
                </a:path>
              </a:pathLst>
            </a:custGeom>
            <a:solidFill>
              <a:srgbClr val="C0C0C0"/>
            </a:solidFill>
            <a:ln w="9525">
              <a:noFill/>
              <a:round/>
              <a:headEnd/>
              <a:tailEnd/>
            </a:ln>
          </p:spPr>
          <p:txBody>
            <a:bodyPr/>
            <a:lstStyle/>
            <a:p>
              <a:pPr algn="l"/>
              <a:endParaRPr lang="en-US" sz="2000"/>
            </a:p>
          </p:txBody>
        </p:sp>
        <p:sp>
          <p:nvSpPr>
            <p:cNvPr id="899104" name="Freeform 32"/>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path>
              </a:pathLst>
            </a:custGeom>
            <a:solidFill>
              <a:srgbClr val="C0C0C0"/>
            </a:solidFill>
            <a:ln w="0">
              <a:solidFill>
                <a:srgbClr val="25221E"/>
              </a:solidFill>
              <a:round/>
              <a:headEnd/>
              <a:tailEnd/>
            </a:ln>
          </p:spPr>
          <p:txBody>
            <a:bodyPr/>
            <a:lstStyle/>
            <a:p>
              <a:pPr algn="l"/>
              <a:endParaRPr lang="en-US" sz="2000"/>
            </a:p>
          </p:txBody>
        </p:sp>
        <p:sp>
          <p:nvSpPr>
            <p:cNvPr id="899105" name="Freeform 33"/>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close/>
                </a:path>
              </a:pathLst>
            </a:custGeom>
            <a:solidFill>
              <a:srgbClr val="C0C0C0"/>
            </a:solidFill>
            <a:ln w="9525">
              <a:noFill/>
              <a:round/>
              <a:headEnd/>
              <a:tailEnd/>
            </a:ln>
          </p:spPr>
          <p:txBody>
            <a:bodyPr/>
            <a:lstStyle/>
            <a:p>
              <a:pPr algn="l"/>
              <a:endParaRPr lang="en-US" sz="2000"/>
            </a:p>
          </p:txBody>
        </p:sp>
        <p:sp>
          <p:nvSpPr>
            <p:cNvPr id="899106" name="Freeform 34"/>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path>
              </a:pathLst>
            </a:custGeom>
            <a:solidFill>
              <a:srgbClr val="C0C0C0"/>
            </a:solidFill>
            <a:ln w="0">
              <a:solidFill>
                <a:srgbClr val="25221E"/>
              </a:solidFill>
              <a:round/>
              <a:headEnd/>
              <a:tailEnd/>
            </a:ln>
          </p:spPr>
          <p:txBody>
            <a:bodyPr/>
            <a:lstStyle/>
            <a:p>
              <a:pPr algn="l"/>
              <a:endParaRPr lang="en-US" sz="2000"/>
            </a:p>
          </p:txBody>
        </p:sp>
        <p:sp>
          <p:nvSpPr>
            <p:cNvPr id="899107" name="Freeform 35"/>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899108" name="Freeform 36"/>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99109" name="Freeform 37"/>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899110" name="Freeform 38"/>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C0C0C0"/>
            </a:solidFill>
            <a:ln w="9525">
              <a:noFill/>
              <a:round/>
              <a:headEnd/>
              <a:tailEnd/>
            </a:ln>
          </p:spPr>
          <p:txBody>
            <a:bodyPr/>
            <a:lstStyle/>
            <a:p>
              <a:pPr algn="l"/>
              <a:endParaRPr lang="en-US" sz="2000"/>
            </a:p>
          </p:txBody>
        </p:sp>
        <p:sp>
          <p:nvSpPr>
            <p:cNvPr id="899111" name="Freeform 39"/>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solidFill>
              <a:srgbClr val="C0C0C0"/>
            </a:solidFill>
            <a:ln w="0">
              <a:solidFill>
                <a:srgbClr val="25221E"/>
              </a:solidFill>
              <a:round/>
              <a:headEnd/>
              <a:tailEnd/>
            </a:ln>
          </p:spPr>
          <p:txBody>
            <a:bodyPr/>
            <a:lstStyle/>
            <a:p>
              <a:pPr algn="l"/>
              <a:endParaRPr lang="en-US" sz="2000"/>
            </a:p>
          </p:txBody>
        </p:sp>
      </p:grpSp>
      <p:sp>
        <p:nvSpPr>
          <p:cNvPr id="899112" name="AutoShape 40"/>
          <p:cNvSpPr>
            <a:spLocks noChangeArrowheads="1"/>
          </p:cNvSpPr>
          <p:nvPr/>
        </p:nvSpPr>
        <p:spPr bwMode="auto">
          <a:xfrm rot="5400000">
            <a:off x="5938837" y="3860801"/>
            <a:ext cx="2378075" cy="2089150"/>
          </a:xfrm>
          <a:prstGeom prst="triangle">
            <a:avLst>
              <a:gd name="adj" fmla="val 47593"/>
            </a:avLst>
          </a:prstGeom>
          <a:solidFill>
            <a:schemeClr val="bg1"/>
          </a:solidFill>
          <a:ln w="9525">
            <a:solidFill>
              <a:schemeClr val="tx2"/>
            </a:solidFill>
            <a:miter lim="800000"/>
            <a:headEnd/>
            <a:tailEnd/>
          </a:ln>
          <a:effectLst/>
        </p:spPr>
        <p:txBody>
          <a:bodyPr wrap="none" anchor="ctr"/>
          <a:lstStyle/>
          <a:p>
            <a:endParaRPr lang="en-US"/>
          </a:p>
        </p:txBody>
      </p:sp>
      <p:sp>
        <p:nvSpPr>
          <p:cNvPr id="899113" name="AutoShape 71"/>
          <p:cNvSpPr>
            <a:spLocks noChangeArrowheads="1"/>
          </p:cNvSpPr>
          <p:nvPr/>
        </p:nvSpPr>
        <p:spPr bwMode="auto">
          <a:xfrm>
            <a:off x="65151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14" name="AutoShape 42"/>
          <p:cNvSpPr>
            <a:spLocks noChangeArrowheads="1"/>
          </p:cNvSpPr>
          <p:nvPr/>
        </p:nvSpPr>
        <p:spPr bwMode="auto">
          <a:xfrm rot="5400000">
            <a:off x="5580062" y="1412876"/>
            <a:ext cx="2449513" cy="1439862"/>
          </a:xfrm>
          <a:prstGeom prst="triangle">
            <a:avLst>
              <a:gd name="adj" fmla="val 70185"/>
            </a:avLst>
          </a:prstGeom>
          <a:solidFill>
            <a:schemeClr val="bg1"/>
          </a:solidFill>
          <a:ln w="9525">
            <a:solidFill>
              <a:schemeClr val="accent1"/>
            </a:solidFill>
            <a:miter lim="800000"/>
            <a:headEnd/>
            <a:tailEnd/>
          </a:ln>
          <a:effectLst/>
        </p:spPr>
        <p:txBody>
          <a:bodyPr wrap="none" anchor="ctr"/>
          <a:lstStyle/>
          <a:p>
            <a:endParaRPr lang="en-US"/>
          </a:p>
        </p:txBody>
      </p:sp>
      <p:sp>
        <p:nvSpPr>
          <p:cNvPr id="899115"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8269EEFD-5E40-4E96-B507-9423C2E66C72}" type="slidenum">
              <a:rPr lang="en-US" sz="800">
                <a:solidFill>
                  <a:schemeClr val="bg1"/>
                </a:solidFill>
              </a:rPr>
              <a:pPr/>
              <a:t>32</a:t>
            </a:fld>
            <a:endParaRPr lang="en-US" sz="800">
              <a:solidFill>
                <a:schemeClr val="bg1"/>
              </a:solidFill>
            </a:endParaRPr>
          </a:p>
        </p:txBody>
      </p:sp>
      <p:sp>
        <p:nvSpPr>
          <p:cNvPr id="899116" name="Text Box 4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l" eaLnBrk="1" hangingPunct="1"/>
            <a:endParaRPr lang="en-US" sz="1800"/>
          </a:p>
        </p:txBody>
      </p:sp>
      <p:sp>
        <p:nvSpPr>
          <p:cNvPr id="899117" name="Rectangle 45"/>
          <p:cNvSpPr>
            <a:spLocks noGrp="1" noChangeArrowheads="1"/>
          </p:cNvSpPr>
          <p:nvPr>
            <p:ph type="title"/>
          </p:nvPr>
        </p:nvSpPr>
        <p:spPr/>
        <p:txBody>
          <a:bodyPr/>
          <a:lstStyle/>
          <a:p>
            <a:r>
              <a:rPr lang="en-US" sz="2000"/>
              <a:t>ERP Vendors Driving Applistructure into Manufacturing</a:t>
            </a:r>
          </a:p>
        </p:txBody>
      </p:sp>
      <p:sp>
        <p:nvSpPr>
          <p:cNvPr id="899118" name="Line 46"/>
          <p:cNvSpPr>
            <a:spLocks noChangeShapeType="1"/>
          </p:cNvSpPr>
          <p:nvPr/>
        </p:nvSpPr>
        <p:spPr bwMode="auto">
          <a:xfrm>
            <a:off x="323850" y="3500438"/>
            <a:ext cx="8496300" cy="0"/>
          </a:xfrm>
          <a:prstGeom prst="line">
            <a:avLst/>
          </a:prstGeom>
          <a:noFill/>
          <a:ln w="28575">
            <a:solidFill>
              <a:schemeClr val="folHlink"/>
            </a:solidFill>
            <a:prstDash val="dash"/>
            <a:round/>
            <a:headEnd/>
            <a:tailEnd/>
          </a:ln>
          <a:effectLst>
            <a:prstShdw prst="shdw12">
              <a:schemeClr val="bg2">
                <a:alpha val="50000"/>
              </a:schemeClr>
            </a:prstShdw>
          </a:effectLst>
        </p:spPr>
        <p:txBody>
          <a:bodyPr/>
          <a:lstStyle/>
          <a:p>
            <a:endParaRPr lang="en-US"/>
          </a:p>
        </p:txBody>
      </p:sp>
      <p:sp>
        <p:nvSpPr>
          <p:cNvPr id="899119" name="Rectangle 47"/>
          <p:cNvSpPr>
            <a:spLocks noChangeArrowheads="1"/>
          </p:cNvSpPr>
          <p:nvPr/>
        </p:nvSpPr>
        <p:spPr bwMode="auto">
          <a:xfrm>
            <a:off x="7596188" y="3213100"/>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rgbClr val="CC6600"/>
                </a:solidFill>
              </a:rPr>
              <a:t>Enterprise</a:t>
            </a:r>
          </a:p>
        </p:txBody>
      </p:sp>
      <p:sp>
        <p:nvSpPr>
          <p:cNvPr id="899120" name="Rectangle 48"/>
          <p:cNvSpPr>
            <a:spLocks noChangeArrowheads="1"/>
          </p:cNvSpPr>
          <p:nvPr/>
        </p:nvSpPr>
        <p:spPr bwMode="auto">
          <a:xfrm>
            <a:off x="7596188" y="3573463"/>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chemeClr val="tx2"/>
                </a:solidFill>
              </a:rPr>
              <a:t>Plant</a:t>
            </a:r>
          </a:p>
        </p:txBody>
      </p:sp>
      <p:sp>
        <p:nvSpPr>
          <p:cNvPr id="899121" name="AutoShape 13"/>
          <p:cNvSpPr>
            <a:spLocks noChangeArrowheads="1"/>
          </p:cNvSpPr>
          <p:nvPr/>
        </p:nvSpPr>
        <p:spPr bwMode="auto">
          <a:xfrm>
            <a:off x="7281863" y="255428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9122" name="AutoShape 71"/>
          <p:cNvSpPr>
            <a:spLocks noChangeArrowheads="1"/>
          </p:cNvSpPr>
          <p:nvPr/>
        </p:nvSpPr>
        <p:spPr bwMode="auto">
          <a:xfrm>
            <a:off x="6731000" y="33099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3" name="AutoShape 71"/>
          <p:cNvSpPr>
            <a:spLocks noChangeArrowheads="1"/>
          </p:cNvSpPr>
          <p:nvPr/>
        </p:nvSpPr>
        <p:spPr bwMode="auto">
          <a:xfrm>
            <a:off x="7739063" y="42449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4" name="AutoShape 71"/>
          <p:cNvSpPr>
            <a:spLocks noChangeArrowheads="1"/>
          </p:cNvSpPr>
          <p:nvPr/>
        </p:nvSpPr>
        <p:spPr bwMode="auto">
          <a:xfrm>
            <a:off x="8099425" y="479742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5" name="AutoShape 71"/>
          <p:cNvSpPr>
            <a:spLocks noChangeArrowheads="1"/>
          </p:cNvSpPr>
          <p:nvPr/>
        </p:nvSpPr>
        <p:spPr bwMode="auto">
          <a:xfrm>
            <a:off x="1476375" y="50371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6" name="AutoShape 71"/>
          <p:cNvSpPr>
            <a:spLocks noChangeArrowheads="1"/>
          </p:cNvSpPr>
          <p:nvPr/>
        </p:nvSpPr>
        <p:spPr bwMode="auto">
          <a:xfrm>
            <a:off x="1692275" y="4605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7" name="AutoShape 71"/>
          <p:cNvSpPr>
            <a:spLocks noChangeArrowheads="1"/>
          </p:cNvSpPr>
          <p:nvPr/>
        </p:nvSpPr>
        <p:spPr bwMode="auto">
          <a:xfrm>
            <a:off x="1547813" y="305752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8" name="AutoShape 71"/>
          <p:cNvSpPr>
            <a:spLocks noChangeArrowheads="1"/>
          </p:cNvSpPr>
          <p:nvPr/>
        </p:nvSpPr>
        <p:spPr bwMode="auto">
          <a:xfrm>
            <a:off x="900113" y="3068638"/>
            <a:ext cx="144462"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29" name="AutoShape 71"/>
          <p:cNvSpPr>
            <a:spLocks noChangeArrowheads="1"/>
          </p:cNvSpPr>
          <p:nvPr/>
        </p:nvSpPr>
        <p:spPr bwMode="auto">
          <a:xfrm>
            <a:off x="1258888" y="26606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0" name="AutoShape 71"/>
          <p:cNvSpPr>
            <a:spLocks noChangeArrowheads="1"/>
          </p:cNvSpPr>
          <p:nvPr/>
        </p:nvSpPr>
        <p:spPr bwMode="auto">
          <a:xfrm>
            <a:off x="1692275" y="2192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1" name="AutoShape 71"/>
          <p:cNvSpPr>
            <a:spLocks noChangeArrowheads="1"/>
          </p:cNvSpPr>
          <p:nvPr/>
        </p:nvSpPr>
        <p:spPr bwMode="auto">
          <a:xfrm>
            <a:off x="2843213" y="35972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2" name="AutoShape 71"/>
          <p:cNvSpPr>
            <a:spLocks noChangeArrowheads="1"/>
          </p:cNvSpPr>
          <p:nvPr/>
        </p:nvSpPr>
        <p:spPr bwMode="auto">
          <a:xfrm>
            <a:off x="45720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3" name="AutoShape 71"/>
          <p:cNvSpPr>
            <a:spLocks noChangeArrowheads="1"/>
          </p:cNvSpPr>
          <p:nvPr/>
        </p:nvSpPr>
        <p:spPr bwMode="auto">
          <a:xfrm>
            <a:off x="2843213" y="24447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4" name="AutoShape 71"/>
          <p:cNvSpPr>
            <a:spLocks noChangeArrowheads="1"/>
          </p:cNvSpPr>
          <p:nvPr/>
        </p:nvSpPr>
        <p:spPr bwMode="auto">
          <a:xfrm>
            <a:off x="3130550" y="2876550"/>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5" name="AutoShape 71"/>
          <p:cNvSpPr>
            <a:spLocks noChangeArrowheads="1"/>
          </p:cNvSpPr>
          <p:nvPr/>
        </p:nvSpPr>
        <p:spPr bwMode="auto">
          <a:xfrm>
            <a:off x="3922713" y="28765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36" name="AutoShape 13"/>
          <p:cNvSpPr>
            <a:spLocks noChangeArrowheads="1"/>
          </p:cNvSpPr>
          <p:nvPr/>
        </p:nvSpPr>
        <p:spPr bwMode="auto">
          <a:xfrm>
            <a:off x="2457450" y="2843213"/>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9137" name="AutoShape 5"/>
          <p:cNvSpPr>
            <a:spLocks noChangeArrowheads="1"/>
          </p:cNvSpPr>
          <p:nvPr/>
        </p:nvSpPr>
        <p:spPr bwMode="auto">
          <a:xfrm>
            <a:off x="2571750" y="1682750"/>
            <a:ext cx="979488"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99138" name="AutoShape 13"/>
          <p:cNvSpPr>
            <a:spLocks noChangeArrowheads="1"/>
          </p:cNvSpPr>
          <p:nvPr/>
        </p:nvSpPr>
        <p:spPr bwMode="auto">
          <a:xfrm>
            <a:off x="2173288" y="908050"/>
            <a:ext cx="4198937" cy="2451100"/>
          </a:xfrm>
          <a:prstGeom prst="roundRect">
            <a:avLst>
              <a:gd name="adj" fmla="val 16667"/>
            </a:avLst>
          </a:prstGeom>
          <a:solidFill>
            <a:schemeClr val="bg1"/>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9139" name="AutoShape 14"/>
          <p:cNvSpPr>
            <a:spLocks noChangeArrowheads="1"/>
          </p:cNvSpPr>
          <p:nvPr/>
        </p:nvSpPr>
        <p:spPr bwMode="auto">
          <a:xfrm>
            <a:off x="2544763" y="1651000"/>
            <a:ext cx="3306762" cy="668338"/>
          </a:xfrm>
          <a:prstGeom prst="roundRect">
            <a:avLst>
              <a:gd name="adj" fmla="val 16667"/>
            </a:avLst>
          </a:prstGeom>
          <a:noFill/>
          <a:ln w="9525">
            <a:solidFill>
              <a:srgbClr val="CC6600"/>
            </a:solidFill>
            <a:round/>
            <a:headEnd/>
            <a:tailEnd/>
          </a:ln>
        </p:spPr>
        <p:txBody>
          <a:bodyPr wrap="none" anchor="b" anchorCtr="1"/>
          <a:lstStyle/>
          <a:p>
            <a:pPr algn="ctr"/>
            <a:endParaRPr lang="en-US" sz="1000">
              <a:solidFill>
                <a:schemeClr val="tx2"/>
              </a:solidFill>
            </a:endParaRPr>
          </a:p>
        </p:txBody>
      </p:sp>
      <p:sp>
        <p:nvSpPr>
          <p:cNvPr id="899140" name="AutoShape 15"/>
          <p:cNvSpPr>
            <a:spLocks noChangeArrowheads="1"/>
          </p:cNvSpPr>
          <p:nvPr/>
        </p:nvSpPr>
        <p:spPr bwMode="auto">
          <a:xfrm>
            <a:off x="2544763" y="2406650"/>
            <a:ext cx="3270250" cy="260350"/>
          </a:xfrm>
          <a:prstGeom prst="roundRect">
            <a:avLst>
              <a:gd name="adj" fmla="val 16667"/>
            </a:avLst>
          </a:prstGeom>
          <a:noFill/>
          <a:ln w="9525">
            <a:solidFill>
              <a:srgbClr val="CC6600"/>
            </a:solidFill>
            <a:round/>
            <a:headEnd/>
            <a:tailEnd/>
          </a:ln>
        </p:spPr>
        <p:txBody>
          <a:bodyPr wrap="none" anchor="ctr"/>
          <a:lstStyle/>
          <a:p>
            <a:pPr algn="ctr"/>
            <a:endParaRPr lang="en-US" sz="1800">
              <a:solidFill>
                <a:schemeClr val="tx2"/>
              </a:solidFill>
            </a:endParaRPr>
          </a:p>
        </p:txBody>
      </p:sp>
      <p:sp>
        <p:nvSpPr>
          <p:cNvPr id="899141" name="AutoShape 22"/>
          <p:cNvSpPr>
            <a:spLocks noChangeArrowheads="1"/>
          </p:cNvSpPr>
          <p:nvPr/>
        </p:nvSpPr>
        <p:spPr bwMode="auto">
          <a:xfrm>
            <a:off x="2551113" y="1316038"/>
            <a:ext cx="3270250" cy="260350"/>
          </a:xfrm>
          <a:prstGeom prst="roundRect">
            <a:avLst>
              <a:gd name="adj" fmla="val 16667"/>
            </a:avLst>
          </a:prstGeom>
          <a:solidFill>
            <a:schemeClr val="bg1"/>
          </a:solidFill>
          <a:ln w="9525">
            <a:solidFill>
              <a:srgbClr val="CC6600"/>
            </a:solidFill>
            <a:round/>
            <a:headEnd/>
            <a:tailEnd/>
          </a:ln>
        </p:spPr>
        <p:txBody>
          <a:bodyPr wrap="none" anchorCtr="1"/>
          <a:lstStyle/>
          <a:p>
            <a:pPr algn="ctr"/>
            <a:endParaRPr lang="en-US" sz="1000">
              <a:solidFill>
                <a:schemeClr val="accent2"/>
              </a:solidFill>
            </a:endParaRPr>
          </a:p>
        </p:txBody>
      </p:sp>
      <p:sp>
        <p:nvSpPr>
          <p:cNvPr id="899142" name="AutoShape 23"/>
          <p:cNvSpPr>
            <a:spLocks noChangeArrowheads="1"/>
          </p:cNvSpPr>
          <p:nvPr/>
        </p:nvSpPr>
        <p:spPr bwMode="auto">
          <a:xfrm>
            <a:off x="4651375" y="1339850"/>
            <a:ext cx="4730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9143" name="AutoShape 24"/>
          <p:cNvSpPr>
            <a:spLocks noChangeArrowheads="1"/>
          </p:cNvSpPr>
          <p:nvPr/>
        </p:nvSpPr>
        <p:spPr bwMode="auto">
          <a:xfrm>
            <a:off x="3238500" y="1338263"/>
            <a:ext cx="420688"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9144" name="AutoShape 25"/>
          <p:cNvSpPr>
            <a:spLocks noChangeArrowheads="1"/>
          </p:cNvSpPr>
          <p:nvPr/>
        </p:nvSpPr>
        <p:spPr bwMode="auto">
          <a:xfrm>
            <a:off x="2700338" y="1335088"/>
            <a:ext cx="431800"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9145" name="AutoShape 26"/>
          <p:cNvSpPr>
            <a:spLocks noChangeArrowheads="1"/>
          </p:cNvSpPr>
          <p:nvPr/>
        </p:nvSpPr>
        <p:spPr bwMode="auto">
          <a:xfrm>
            <a:off x="5229225" y="1335088"/>
            <a:ext cx="4222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899146" name="AutoShape 27"/>
          <p:cNvSpPr>
            <a:spLocks noChangeArrowheads="1"/>
          </p:cNvSpPr>
          <p:nvPr/>
        </p:nvSpPr>
        <p:spPr bwMode="auto">
          <a:xfrm>
            <a:off x="2560638" y="944563"/>
            <a:ext cx="3254375" cy="334962"/>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tx2"/>
              </a:solidFill>
            </a:endParaRPr>
          </a:p>
        </p:txBody>
      </p:sp>
      <p:sp>
        <p:nvSpPr>
          <p:cNvPr id="899147" name="AutoShape 28"/>
          <p:cNvSpPr>
            <a:spLocks noChangeArrowheads="1"/>
          </p:cNvSpPr>
          <p:nvPr/>
        </p:nvSpPr>
        <p:spPr bwMode="auto">
          <a:xfrm>
            <a:off x="2284413" y="1057275"/>
            <a:ext cx="185737" cy="1744663"/>
          </a:xfrm>
          <a:prstGeom prst="roundRect">
            <a:avLst>
              <a:gd name="adj" fmla="val 16667"/>
            </a:avLst>
          </a:prstGeom>
          <a:noFill/>
          <a:ln w="9525">
            <a:solidFill>
              <a:srgbClr val="CC6600"/>
            </a:solidFill>
            <a:round/>
            <a:headEnd/>
            <a:tailEnd/>
          </a:ln>
        </p:spPr>
        <p:txBody>
          <a:bodyPr vert="eaVert" wrap="none" anchor="ctr"/>
          <a:lstStyle/>
          <a:p>
            <a:pPr algn="ctr"/>
            <a:endParaRPr lang="en-US" sz="1800">
              <a:solidFill>
                <a:schemeClr val="bg1"/>
              </a:solidFill>
            </a:endParaRPr>
          </a:p>
        </p:txBody>
      </p:sp>
      <p:sp>
        <p:nvSpPr>
          <p:cNvPr id="899148" name="Line 29"/>
          <p:cNvSpPr>
            <a:spLocks noChangeShapeType="1"/>
          </p:cNvSpPr>
          <p:nvPr/>
        </p:nvSpPr>
        <p:spPr bwMode="auto">
          <a:xfrm flipH="1">
            <a:off x="5815013" y="2505075"/>
            <a:ext cx="111125" cy="1588"/>
          </a:xfrm>
          <a:prstGeom prst="line">
            <a:avLst/>
          </a:prstGeom>
          <a:noFill/>
          <a:ln w="38100">
            <a:solidFill>
              <a:srgbClr val="CC6600"/>
            </a:solidFill>
            <a:round/>
            <a:headEnd/>
            <a:tailEnd/>
          </a:ln>
        </p:spPr>
        <p:txBody>
          <a:bodyPr/>
          <a:lstStyle/>
          <a:p>
            <a:endParaRPr lang="en-US"/>
          </a:p>
        </p:txBody>
      </p:sp>
      <p:sp>
        <p:nvSpPr>
          <p:cNvPr id="899149" name="Line 30"/>
          <p:cNvSpPr>
            <a:spLocks noChangeShapeType="1"/>
          </p:cNvSpPr>
          <p:nvPr/>
        </p:nvSpPr>
        <p:spPr bwMode="auto">
          <a:xfrm flipH="1">
            <a:off x="5449888" y="2319338"/>
            <a:ext cx="0" cy="149225"/>
          </a:xfrm>
          <a:prstGeom prst="line">
            <a:avLst/>
          </a:prstGeom>
          <a:noFill/>
          <a:ln w="38100">
            <a:solidFill>
              <a:srgbClr val="CC6600"/>
            </a:solidFill>
            <a:round/>
            <a:headEnd/>
            <a:tailEnd/>
          </a:ln>
        </p:spPr>
        <p:txBody>
          <a:bodyPr/>
          <a:lstStyle/>
          <a:p>
            <a:endParaRPr lang="en-US"/>
          </a:p>
        </p:txBody>
      </p:sp>
      <p:sp>
        <p:nvSpPr>
          <p:cNvPr id="899150" name="Line 31"/>
          <p:cNvSpPr>
            <a:spLocks noChangeShapeType="1"/>
          </p:cNvSpPr>
          <p:nvPr/>
        </p:nvSpPr>
        <p:spPr bwMode="auto">
          <a:xfrm flipH="1">
            <a:off x="4587875" y="2319338"/>
            <a:ext cx="0" cy="149225"/>
          </a:xfrm>
          <a:prstGeom prst="line">
            <a:avLst/>
          </a:prstGeom>
          <a:noFill/>
          <a:ln w="38100">
            <a:solidFill>
              <a:srgbClr val="CC6600"/>
            </a:solidFill>
            <a:round/>
            <a:headEnd/>
            <a:tailEnd/>
          </a:ln>
        </p:spPr>
        <p:txBody>
          <a:bodyPr/>
          <a:lstStyle/>
          <a:p>
            <a:endParaRPr lang="en-US"/>
          </a:p>
        </p:txBody>
      </p:sp>
      <p:sp>
        <p:nvSpPr>
          <p:cNvPr id="899151" name="Line 32"/>
          <p:cNvSpPr>
            <a:spLocks noChangeShapeType="1"/>
          </p:cNvSpPr>
          <p:nvPr/>
        </p:nvSpPr>
        <p:spPr bwMode="auto">
          <a:xfrm flipH="1">
            <a:off x="3748088" y="2319338"/>
            <a:ext cx="0" cy="149225"/>
          </a:xfrm>
          <a:prstGeom prst="line">
            <a:avLst/>
          </a:prstGeom>
          <a:noFill/>
          <a:ln w="38100">
            <a:solidFill>
              <a:srgbClr val="CC6600"/>
            </a:solidFill>
            <a:round/>
            <a:headEnd/>
            <a:tailEnd/>
          </a:ln>
        </p:spPr>
        <p:txBody>
          <a:bodyPr/>
          <a:lstStyle/>
          <a:p>
            <a:endParaRPr lang="en-US"/>
          </a:p>
        </p:txBody>
      </p:sp>
      <p:sp>
        <p:nvSpPr>
          <p:cNvPr id="899152" name="Line 33"/>
          <p:cNvSpPr>
            <a:spLocks noChangeShapeType="1"/>
          </p:cNvSpPr>
          <p:nvPr/>
        </p:nvSpPr>
        <p:spPr bwMode="auto">
          <a:xfrm flipH="1">
            <a:off x="2916238" y="2309813"/>
            <a:ext cx="0" cy="149225"/>
          </a:xfrm>
          <a:prstGeom prst="line">
            <a:avLst/>
          </a:prstGeom>
          <a:noFill/>
          <a:ln w="38100">
            <a:solidFill>
              <a:srgbClr val="CC6600"/>
            </a:solidFill>
            <a:round/>
            <a:headEnd/>
            <a:tailEnd/>
          </a:ln>
        </p:spPr>
        <p:txBody>
          <a:bodyPr/>
          <a:lstStyle/>
          <a:p>
            <a:endParaRPr lang="en-US"/>
          </a:p>
        </p:txBody>
      </p:sp>
      <p:sp>
        <p:nvSpPr>
          <p:cNvPr id="899153" name="Line 35"/>
          <p:cNvSpPr>
            <a:spLocks noChangeShapeType="1"/>
          </p:cNvSpPr>
          <p:nvPr/>
        </p:nvSpPr>
        <p:spPr bwMode="auto">
          <a:xfrm flipH="1">
            <a:off x="4462463" y="2628900"/>
            <a:ext cx="0" cy="149225"/>
          </a:xfrm>
          <a:prstGeom prst="line">
            <a:avLst/>
          </a:prstGeom>
          <a:noFill/>
          <a:ln w="38100">
            <a:solidFill>
              <a:srgbClr val="CC6600"/>
            </a:solidFill>
            <a:round/>
            <a:headEnd/>
            <a:tailEnd/>
          </a:ln>
        </p:spPr>
        <p:txBody>
          <a:bodyPr/>
          <a:lstStyle/>
          <a:p>
            <a:endParaRPr lang="en-US"/>
          </a:p>
        </p:txBody>
      </p:sp>
      <p:sp>
        <p:nvSpPr>
          <p:cNvPr id="899154" name="Line 36"/>
          <p:cNvSpPr>
            <a:spLocks noChangeShapeType="1"/>
          </p:cNvSpPr>
          <p:nvPr/>
        </p:nvSpPr>
        <p:spPr bwMode="auto">
          <a:xfrm flipH="1">
            <a:off x="5605463" y="2628900"/>
            <a:ext cx="0" cy="149225"/>
          </a:xfrm>
          <a:prstGeom prst="line">
            <a:avLst/>
          </a:prstGeom>
          <a:noFill/>
          <a:ln w="38100">
            <a:solidFill>
              <a:srgbClr val="CC6600"/>
            </a:solidFill>
            <a:round/>
            <a:headEnd/>
            <a:tailEnd/>
          </a:ln>
        </p:spPr>
        <p:txBody>
          <a:bodyPr/>
          <a:lstStyle/>
          <a:p>
            <a:endParaRPr lang="en-US"/>
          </a:p>
        </p:txBody>
      </p:sp>
      <p:sp>
        <p:nvSpPr>
          <p:cNvPr id="899155" name="Line 37"/>
          <p:cNvSpPr>
            <a:spLocks noChangeShapeType="1"/>
          </p:cNvSpPr>
          <p:nvPr/>
        </p:nvSpPr>
        <p:spPr bwMode="auto">
          <a:xfrm flipH="1">
            <a:off x="5053013" y="2628900"/>
            <a:ext cx="0" cy="149225"/>
          </a:xfrm>
          <a:prstGeom prst="line">
            <a:avLst/>
          </a:prstGeom>
          <a:noFill/>
          <a:ln w="38100">
            <a:solidFill>
              <a:srgbClr val="CC6600"/>
            </a:solidFill>
            <a:round/>
            <a:headEnd/>
            <a:tailEnd/>
          </a:ln>
        </p:spPr>
        <p:txBody>
          <a:bodyPr/>
          <a:lstStyle/>
          <a:p>
            <a:endParaRPr lang="en-US"/>
          </a:p>
        </p:txBody>
      </p:sp>
      <p:sp>
        <p:nvSpPr>
          <p:cNvPr id="899156" name="Line 38"/>
          <p:cNvSpPr>
            <a:spLocks noChangeShapeType="1"/>
          </p:cNvSpPr>
          <p:nvPr/>
        </p:nvSpPr>
        <p:spPr bwMode="auto">
          <a:xfrm flipH="1">
            <a:off x="2754313" y="2628900"/>
            <a:ext cx="0" cy="149225"/>
          </a:xfrm>
          <a:prstGeom prst="line">
            <a:avLst/>
          </a:prstGeom>
          <a:noFill/>
          <a:ln w="38100">
            <a:solidFill>
              <a:srgbClr val="CC6600"/>
            </a:solidFill>
            <a:round/>
            <a:headEnd/>
            <a:tailEnd/>
          </a:ln>
        </p:spPr>
        <p:txBody>
          <a:bodyPr/>
          <a:lstStyle/>
          <a:p>
            <a:endParaRPr lang="en-US"/>
          </a:p>
        </p:txBody>
      </p:sp>
      <p:sp>
        <p:nvSpPr>
          <p:cNvPr id="899157" name="Line 39"/>
          <p:cNvSpPr>
            <a:spLocks noChangeShapeType="1"/>
          </p:cNvSpPr>
          <p:nvPr/>
        </p:nvSpPr>
        <p:spPr bwMode="auto">
          <a:xfrm flipH="1">
            <a:off x="3859213" y="2628900"/>
            <a:ext cx="0" cy="149225"/>
          </a:xfrm>
          <a:prstGeom prst="line">
            <a:avLst/>
          </a:prstGeom>
          <a:noFill/>
          <a:ln w="38100">
            <a:solidFill>
              <a:srgbClr val="CC6600"/>
            </a:solidFill>
            <a:round/>
            <a:headEnd/>
            <a:tailEnd/>
          </a:ln>
        </p:spPr>
        <p:txBody>
          <a:bodyPr/>
          <a:lstStyle/>
          <a:p>
            <a:endParaRPr lang="en-US"/>
          </a:p>
        </p:txBody>
      </p:sp>
      <p:sp>
        <p:nvSpPr>
          <p:cNvPr id="899158" name="Line 40"/>
          <p:cNvSpPr>
            <a:spLocks noChangeShapeType="1"/>
          </p:cNvSpPr>
          <p:nvPr/>
        </p:nvSpPr>
        <p:spPr bwMode="auto">
          <a:xfrm flipH="1">
            <a:off x="3302000" y="2628900"/>
            <a:ext cx="0" cy="149225"/>
          </a:xfrm>
          <a:prstGeom prst="line">
            <a:avLst/>
          </a:prstGeom>
          <a:noFill/>
          <a:ln w="38100">
            <a:solidFill>
              <a:srgbClr val="CC6600"/>
            </a:solidFill>
            <a:round/>
            <a:headEnd/>
            <a:tailEnd/>
          </a:ln>
        </p:spPr>
        <p:txBody>
          <a:bodyPr/>
          <a:lstStyle/>
          <a:p>
            <a:endParaRPr lang="en-US"/>
          </a:p>
        </p:txBody>
      </p:sp>
      <p:sp>
        <p:nvSpPr>
          <p:cNvPr id="899159" name="Line 41"/>
          <p:cNvSpPr>
            <a:spLocks noChangeShapeType="1"/>
          </p:cNvSpPr>
          <p:nvPr/>
        </p:nvSpPr>
        <p:spPr bwMode="auto">
          <a:xfrm flipH="1">
            <a:off x="2470150" y="1911350"/>
            <a:ext cx="111125" cy="0"/>
          </a:xfrm>
          <a:prstGeom prst="line">
            <a:avLst/>
          </a:prstGeom>
          <a:noFill/>
          <a:ln w="38100">
            <a:solidFill>
              <a:srgbClr val="CC6600"/>
            </a:solidFill>
            <a:round/>
            <a:headEnd/>
            <a:tailEnd/>
          </a:ln>
        </p:spPr>
        <p:txBody>
          <a:bodyPr/>
          <a:lstStyle/>
          <a:p>
            <a:endParaRPr lang="en-US"/>
          </a:p>
        </p:txBody>
      </p:sp>
      <p:sp>
        <p:nvSpPr>
          <p:cNvPr id="899160" name="Line 42"/>
          <p:cNvSpPr>
            <a:spLocks noChangeShapeType="1"/>
          </p:cNvSpPr>
          <p:nvPr/>
        </p:nvSpPr>
        <p:spPr bwMode="auto">
          <a:xfrm flipH="1">
            <a:off x="2470150" y="2505075"/>
            <a:ext cx="111125" cy="1588"/>
          </a:xfrm>
          <a:prstGeom prst="line">
            <a:avLst/>
          </a:prstGeom>
          <a:noFill/>
          <a:ln w="38100">
            <a:solidFill>
              <a:srgbClr val="CC6600"/>
            </a:solidFill>
            <a:round/>
            <a:headEnd/>
            <a:tailEnd/>
          </a:ln>
        </p:spPr>
        <p:txBody>
          <a:bodyPr/>
          <a:lstStyle/>
          <a:p>
            <a:endParaRPr lang="en-US"/>
          </a:p>
        </p:txBody>
      </p:sp>
      <p:sp>
        <p:nvSpPr>
          <p:cNvPr id="899161" name="Line 43"/>
          <p:cNvSpPr>
            <a:spLocks noChangeShapeType="1"/>
          </p:cNvSpPr>
          <p:nvPr/>
        </p:nvSpPr>
        <p:spPr bwMode="auto">
          <a:xfrm flipH="1">
            <a:off x="2470150" y="1465263"/>
            <a:ext cx="74613" cy="0"/>
          </a:xfrm>
          <a:prstGeom prst="line">
            <a:avLst/>
          </a:prstGeom>
          <a:noFill/>
          <a:ln w="38100">
            <a:solidFill>
              <a:srgbClr val="CC6600"/>
            </a:solidFill>
            <a:round/>
            <a:headEnd/>
            <a:tailEnd/>
          </a:ln>
        </p:spPr>
        <p:txBody>
          <a:bodyPr/>
          <a:lstStyle/>
          <a:p>
            <a:endParaRPr lang="en-US"/>
          </a:p>
        </p:txBody>
      </p:sp>
      <p:sp>
        <p:nvSpPr>
          <p:cNvPr id="899162" name="Line 44"/>
          <p:cNvSpPr>
            <a:spLocks noChangeShapeType="1"/>
          </p:cNvSpPr>
          <p:nvPr/>
        </p:nvSpPr>
        <p:spPr bwMode="auto">
          <a:xfrm flipH="1">
            <a:off x="4179888" y="1562100"/>
            <a:ext cx="0" cy="149225"/>
          </a:xfrm>
          <a:prstGeom prst="line">
            <a:avLst/>
          </a:prstGeom>
          <a:noFill/>
          <a:ln w="76200">
            <a:solidFill>
              <a:srgbClr val="CC6600"/>
            </a:solidFill>
            <a:round/>
            <a:headEnd/>
            <a:tailEnd/>
          </a:ln>
        </p:spPr>
        <p:txBody>
          <a:bodyPr/>
          <a:lstStyle/>
          <a:p>
            <a:endParaRPr lang="en-US"/>
          </a:p>
        </p:txBody>
      </p:sp>
      <p:sp>
        <p:nvSpPr>
          <p:cNvPr id="899163" name="AutoShape 47"/>
          <p:cNvSpPr>
            <a:spLocks noChangeArrowheads="1"/>
          </p:cNvSpPr>
          <p:nvPr/>
        </p:nvSpPr>
        <p:spPr bwMode="auto">
          <a:xfrm>
            <a:off x="3151188" y="2784475"/>
            <a:ext cx="298450" cy="407988"/>
          </a:xfrm>
          <a:prstGeom prst="can">
            <a:avLst>
              <a:gd name="adj" fmla="val 34176"/>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64" name="AutoShape 49"/>
          <p:cNvSpPr>
            <a:spLocks noChangeArrowheads="1"/>
          </p:cNvSpPr>
          <p:nvPr/>
        </p:nvSpPr>
        <p:spPr bwMode="auto">
          <a:xfrm>
            <a:off x="4878388"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899165" name="AutoShape 50"/>
          <p:cNvSpPr>
            <a:spLocks noChangeArrowheads="1"/>
          </p:cNvSpPr>
          <p:nvPr/>
        </p:nvSpPr>
        <p:spPr bwMode="auto">
          <a:xfrm>
            <a:off x="3689350" y="2778125"/>
            <a:ext cx="334963"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66" name="AutoShape 51"/>
          <p:cNvSpPr>
            <a:spLocks noChangeArrowheads="1"/>
          </p:cNvSpPr>
          <p:nvPr/>
        </p:nvSpPr>
        <p:spPr bwMode="auto">
          <a:xfrm>
            <a:off x="4291013"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67" name="AutoShape 52"/>
          <p:cNvSpPr>
            <a:spLocks noChangeArrowheads="1"/>
          </p:cNvSpPr>
          <p:nvPr/>
        </p:nvSpPr>
        <p:spPr bwMode="auto">
          <a:xfrm>
            <a:off x="3589338" y="1682750"/>
            <a:ext cx="1481137"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99168" name="AutoShape 53"/>
          <p:cNvSpPr>
            <a:spLocks noChangeArrowheads="1"/>
          </p:cNvSpPr>
          <p:nvPr/>
        </p:nvSpPr>
        <p:spPr bwMode="auto">
          <a:xfrm>
            <a:off x="2916238"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899169" name="AutoShape 54"/>
          <p:cNvSpPr>
            <a:spLocks noChangeArrowheads="1"/>
          </p:cNvSpPr>
          <p:nvPr/>
        </p:nvSpPr>
        <p:spPr bwMode="auto">
          <a:xfrm>
            <a:off x="2581275" y="1704975"/>
            <a:ext cx="29845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70" name="AutoShape 55"/>
          <p:cNvSpPr>
            <a:spLocks noChangeArrowheads="1"/>
          </p:cNvSpPr>
          <p:nvPr/>
        </p:nvSpPr>
        <p:spPr bwMode="auto">
          <a:xfrm>
            <a:off x="3605213" y="1704975"/>
            <a:ext cx="284162"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71" name="AutoShape 56"/>
          <p:cNvSpPr>
            <a:spLocks noChangeArrowheads="1"/>
          </p:cNvSpPr>
          <p:nvPr/>
        </p:nvSpPr>
        <p:spPr bwMode="auto">
          <a:xfrm>
            <a:off x="3922713" y="1704975"/>
            <a:ext cx="45720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72" name="AutoShape 57"/>
          <p:cNvSpPr>
            <a:spLocks noChangeArrowheads="1"/>
          </p:cNvSpPr>
          <p:nvPr/>
        </p:nvSpPr>
        <p:spPr bwMode="auto">
          <a:xfrm>
            <a:off x="4403725"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73" name="AutoShape 58"/>
          <p:cNvSpPr>
            <a:spLocks noChangeArrowheads="1"/>
          </p:cNvSpPr>
          <p:nvPr/>
        </p:nvSpPr>
        <p:spPr bwMode="auto">
          <a:xfrm>
            <a:off x="5095875" y="1682750"/>
            <a:ext cx="741363"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899174" name="AutoShape 59"/>
          <p:cNvSpPr>
            <a:spLocks noChangeArrowheads="1"/>
          </p:cNvSpPr>
          <p:nvPr/>
        </p:nvSpPr>
        <p:spPr bwMode="auto">
          <a:xfrm>
            <a:off x="5116513" y="1704975"/>
            <a:ext cx="704850" cy="282575"/>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899175" name="AutoShape 61"/>
          <p:cNvSpPr>
            <a:spLocks noChangeArrowheads="1"/>
          </p:cNvSpPr>
          <p:nvPr/>
        </p:nvSpPr>
        <p:spPr bwMode="auto">
          <a:xfrm>
            <a:off x="2581275" y="2781300"/>
            <a:ext cx="334963" cy="409575"/>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899176" name="AutoShape 63"/>
          <p:cNvSpPr>
            <a:spLocks noChangeArrowheads="1"/>
          </p:cNvSpPr>
          <p:nvPr/>
        </p:nvSpPr>
        <p:spPr bwMode="auto">
          <a:xfrm>
            <a:off x="2584450" y="1684338"/>
            <a:ext cx="979488" cy="449262"/>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grpSp>
        <p:nvGrpSpPr>
          <p:cNvPr id="899177" name="Group 16"/>
          <p:cNvGrpSpPr>
            <a:grpSpLocks/>
          </p:cNvGrpSpPr>
          <p:nvPr/>
        </p:nvGrpSpPr>
        <p:grpSpPr bwMode="auto">
          <a:xfrm>
            <a:off x="5580063" y="2708275"/>
            <a:ext cx="333375" cy="407988"/>
            <a:chOff x="912" y="1296"/>
            <a:chExt cx="720" cy="864"/>
          </a:xfrm>
        </p:grpSpPr>
        <p:sp>
          <p:nvSpPr>
            <p:cNvPr id="899178"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899179"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899180"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899181"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899182" name="AutoShape 21"/>
          <p:cNvSpPr>
            <a:spLocks noChangeArrowheads="1"/>
          </p:cNvSpPr>
          <p:nvPr/>
        </p:nvSpPr>
        <p:spPr bwMode="auto">
          <a:xfrm>
            <a:off x="5926138" y="2244725"/>
            <a:ext cx="409575" cy="536575"/>
          </a:xfrm>
          <a:prstGeom prst="roundRect">
            <a:avLst>
              <a:gd name="adj" fmla="val 16667"/>
            </a:avLst>
          </a:prstGeom>
          <a:solidFill>
            <a:schemeClr val="bg1"/>
          </a:solidFill>
          <a:ln w="9525">
            <a:solidFill>
              <a:srgbClr val="CC6600"/>
            </a:solidFill>
            <a:round/>
            <a:headEnd/>
            <a:tailEnd/>
          </a:ln>
        </p:spPr>
        <p:txBody>
          <a:bodyPr wrap="none" anchor="ctr"/>
          <a:lstStyle/>
          <a:p>
            <a:pPr algn="ctr"/>
            <a:endParaRPr lang="en-US" sz="1800">
              <a:solidFill>
                <a:schemeClr val="bg1"/>
              </a:solidFill>
            </a:endParaRPr>
          </a:p>
        </p:txBody>
      </p:sp>
      <p:grpSp>
        <p:nvGrpSpPr>
          <p:cNvPr id="899183" name="Group 16"/>
          <p:cNvGrpSpPr>
            <a:grpSpLocks/>
          </p:cNvGrpSpPr>
          <p:nvPr/>
        </p:nvGrpSpPr>
        <p:grpSpPr bwMode="auto">
          <a:xfrm>
            <a:off x="5443538" y="2778125"/>
            <a:ext cx="333375" cy="407988"/>
            <a:chOff x="912" y="1296"/>
            <a:chExt cx="720" cy="864"/>
          </a:xfrm>
        </p:grpSpPr>
        <p:sp>
          <p:nvSpPr>
            <p:cNvPr id="899184"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899185"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899186"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899187"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899188" name="AutoShape 116"/>
          <p:cNvSpPr>
            <a:spLocks noChangeArrowheads="1"/>
          </p:cNvSpPr>
          <p:nvPr/>
        </p:nvSpPr>
        <p:spPr bwMode="auto">
          <a:xfrm flipH="1">
            <a:off x="2484438" y="2924175"/>
            <a:ext cx="3527425" cy="792163"/>
          </a:xfrm>
          <a:prstGeom prst="triangle">
            <a:avLst>
              <a:gd name="adj" fmla="val 15523"/>
            </a:avLst>
          </a:prstGeom>
          <a:solidFill>
            <a:schemeClr val="bg1"/>
          </a:solidFill>
          <a:ln w="9525">
            <a:solidFill>
              <a:schemeClr val="tx2"/>
            </a:solidFill>
            <a:miter lim="800000"/>
            <a:headEnd/>
            <a:tailEnd/>
          </a:ln>
          <a:effectLst/>
        </p:spPr>
        <p:txBody>
          <a:bodyPr wrap="none" anchor="ctr"/>
          <a:lstStyle/>
          <a:p>
            <a:endParaRPr lang="en-US"/>
          </a:p>
        </p:txBody>
      </p:sp>
      <p:grpSp>
        <p:nvGrpSpPr>
          <p:cNvPr id="899189" name="Group 16"/>
          <p:cNvGrpSpPr>
            <a:grpSpLocks/>
          </p:cNvGrpSpPr>
          <p:nvPr/>
        </p:nvGrpSpPr>
        <p:grpSpPr bwMode="auto">
          <a:xfrm>
            <a:off x="5292725" y="2852738"/>
            <a:ext cx="333375" cy="407987"/>
            <a:chOff x="912" y="1296"/>
            <a:chExt cx="720" cy="864"/>
          </a:xfrm>
        </p:grpSpPr>
        <p:sp>
          <p:nvSpPr>
            <p:cNvPr id="899190"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899191"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899192"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899193"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899194" name="AutoShape 71"/>
          <p:cNvSpPr>
            <a:spLocks noChangeArrowheads="1"/>
          </p:cNvSpPr>
          <p:nvPr/>
        </p:nvSpPr>
        <p:spPr bwMode="auto">
          <a:xfrm>
            <a:off x="5146675" y="5110163"/>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95" name="AutoShape 13"/>
          <p:cNvSpPr>
            <a:spLocks noChangeArrowheads="1"/>
          </p:cNvSpPr>
          <p:nvPr/>
        </p:nvSpPr>
        <p:spPr bwMode="auto">
          <a:xfrm>
            <a:off x="4978400" y="442753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899196" name="AutoShape 71"/>
          <p:cNvSpPr>
            <a:spLocks noChangeArrowheads="1"/>
          </p:cNvSpPr>
          <p:nvPr/>
        </p:nvSpPr>
        <p:spPr bwMode="auto">
          <a:xfrm>
            <a:off x="4427538" y="496570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899197" name="AutoShape 71"/>
          <p:cNvSpPr>
            <a:spLocks noChangeArrowheads="1"/>
          </p:cNvSpPr>
          <p:nvPr/>
        </p:nvSpPr>
        <p:spPr bwMode="auto">
          <a:xfrm>
            <a:off x="2173288" y="3671888"/>
            <a:ext cx="4198937" cy="2451100"/>
          </a:xfrm>
          <a:prstGeom prst="roundRect">
            <a:avLst>
              <a:gd name="adj" fmla="val 16667"/>
            </a:avLst>
          </a:prstGeom>
          <a:solidFill>
            <a:schemeClr val="bg1"/>
          </a:solidFill>
          <a:ln w="9525">
            <a:solidFill>
              <a:schemeClr val="accent2"/>
            </a:solidFill>
            <a:round/>
            <a:headEnd/>
            <a:tailEnd/>
          </a:ln>
        </p:spPr>
        <p:txBody>
          <a:bodyPr wrap="none" anchor="b" anchorCtr="1"/>
          <a:lstStyle/>
          <a:p>
            <a:pPr algn="ctr"/>
            <a:endParaRPr lang="en-US" sz="1800">
              <a:solidFill>
                <a:schemeClr val="tx2"/>
              </a:solidFill>
            </a:endParaRPr>
          </a:p>
        </p:txBody>
      </p:sp>
      <p:sp>
        <p:nvSpPr>
          <p:cNvPr id="899198" name="AutoShape 63"/>
          <p:cNvSpPr>
            <a:spLocks noChangeArrowheads="1"/>
          </p:cNvSpPr>
          <p:nvPr/>
        </p:nvSpPr>
        <p:spPr bwMode="auto">
          <a:xfrm>
            <a:off x="2571750" y="4446588"/>
            <a:ext cx="979488"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99199" name="AutoShape 64"/>
          <p:cNvSpPr>
            <a:spLocks noChangeArrowheads="1"/>
          </p:cNvSpPr>
          <p:nvPr/>
        </p:nvSpPr>
        <p:spPr bwMode="auto">
          <a:xfrm>
            <a:off x="4502150" y="54276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0" name="AutoShape 65"/>
          <p:cNvSpPr>
            <a:spLocks noChangeArrowheads="1"/>
          </p:cNvSpPr>
          <p:nvPr/>
        </p:nvSpPr>
        <p:spPr bwMode="auto">
          <a:xfrm>
            <a:off x="4397375"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1" name="AutoShape 66"/>
          <p:cNvSpPr>
            <a:spLocks noChangeArrowheads="1"/>
          </p:cNvSpPr>
          <p:nvPr/>
        </p:nvSpPr>
        <p:spPr bwMode="auto">
          <a:xfrm>
            <a:off x="3900488" y="54276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2" name="AutoShape 67"/>
          <p:cNvSpPr>
            <a:spLocks noChangeArrowheads="1"/>
          </p:cNvSpPr>
          <p:nvPr/>
        </p:nvSpPr>
        <p:spPr bwMode="auto">
          <a:xfrm>
            <a:off x="3795713"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3" name="AutoShape 68"/>
          <p:cNvSpPr>
            <a:spLocks noChangeArrowheads="1"/>
          </p:cNvSpPr>
          <p:nvPr/>
        </p:nvSpPr>
        <p:spPr bwMode="auto">
          <a:xfrm>
            <a:off x="3362325" y="54451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4" name="AutoShape 69"/>
          <p:cNvSpPr>
            <a:spLocks noChangeArrowheads="1"/>
          </p:cNvSpPr>
          <p:nvPr/>
        </p:nvSpPr>
        <p:spPr bwMode="auto">
          <a:xfrm>
            <a:off x="3257550" y="54959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5" name="AutoShape 70"/>
          <p:cNvSpPr>
            <a:spLocks noChangeArrowheads="1"/>
          </p:cNvSpPr>
          <p:nvPr/>
        </p:nvSpPr>
        <p:spPr bwMode="auto">
          <a:xfrm>
            <a:off x="2792413" y="5422900"/>
            <a:ext cx="334962"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06" name="AutoShape 72"/>
          <p:cNvSpPr>
            <a:spLocks noChangeArrowheads="1"/>
          </p:cNvSpPr>
          <p:nvPr/>
        </p:nvSpPr>
        <p:spPr bwMode="auto">
          <a:xfrm>
            <a:off x="2544763" y="4414838"/>
            <a:ext cx="3306762" cy="668337"/>
          </a:xfrm>
          <a:prstGeom prst="roundRect">
            <a:avLst>
              <a:gd name="adj" fmla="val 16667"/>
            </a:avLst>
          </a:prstGeom>
          <a:noFill/>
          <a:ln w="9525">
            <a:solidFill>
              <a:schemeClr val="accent2"/>
            </a:solidFill>
            <a:round/>
            <a:headEnd/>
            <a:tailEnd/>
          </a:ln>
        </p:spPr>
        <p:txBody>
          <a:bodyPr wrap="none" anchor="b" anchorCtr="1"/>
          <a:lstStyle/>
          <a:p>
            <a:pPr algn="ctr"/>
            <a:endParaRPr lang="en-US" sz="1000">
              <a:solidFill>
                <a:schemeClr val="tx2"/>
              </a:solidFill>
            </a:endParaRPr>
          </a:p>
        </p:txBody>
      </p:sp>
      <p:sp>
        <p:nvSpPr>
          <p:cNvPr id="899207" name="AutoShape 73"/>
          <p:cNvSpPr>
            <a:spLocks noChangeArrowheads="1"/>
          </p:cNvSpPr>
          <p:nvPr/>
        </p:nvSpPr>
        <p:spPr bwMode="auto">
          <a:xfrm>
            <a:off x="2544763" y="5170488"/>
            <a:ext cx="3270250" cy="26035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tx2"/>
              </a:solidFill>
            </a:endParaRPr>
          </a:p>
        </p:txBody>
      </p:sp>
      <p:grpSp>
        <p:nvGrpSpPr>
          <p:cNvPr id="899208" name="Group 74"/>
          <p:cNvGrpSpPr>
            <a:grpSpLocks/>
          </p:cNvGrpSpPr>
          <p:nvPr/>
        </p:nvGrpSpPr>
        <p:grpSpPr bwMode="auto">
          <a:xfrm>
            <a:off x="5443538" y="5541963"/>
            <a:ext cx="333375" cy="407987"/>
            <a:chOff x="912" y="1296"/>
            <a:chExt cx="720" cy="864"/>
          </a:xfrm>
        </p:grpSpPr>
        <p:sp>
          <p:nvSpPr>
            <p:cNvPr id="899209" name="AutoShape 75"/>
            <p:cNvSpPr>
              <a:spLocks noChangeArrowheads="1"/>
            </p:cNvSpPr>
            <p:nvPr/>
          </p:nvSpPr>
          <p:spPr bwMode="auto">
            <a:xfrm>
              <a:off x="912" y="1296"/>
              <a:ext cx="720" cy="864"/>
            </a:xfrm>
            <a:prstGeom prst="roundRect">
              <a:avLst>
                <a:gd name="adj" fmla="val 16667"/>
              </a:avLst>
            </a:prstGeom>
            <a:noFill/>
            <a:ln w="9525">
              <a:solidFill>
                <a:schemeClr val="accent2"/>
              </a:solidFill>
              <a:round/>
              <a:headEnd/>
              <a:tailEnd/>
            </a:ln>
          </p:spPr>
          <p:txBody>
            <a:bodyPr wrap="none" anchor="ctr"/>
            <a:lstStyle/>
            <a:p>
              <a:pPr algn="l"/>
              <a:endParaRPr lang="en-US" sz="2000"/>
            </a:p>
          </p:txBody>
        </p:sp>
        <p:sp>
          <p:nvSpPr>
            <p:cNvPr id="899210" name="AutoShape 76"/>
            <p:cNvSpPr>
              <a:spLocks noChangeArrowheads="1"/>
            </p:cNvSpPr>
            <p:nvPr/>
          </p:nvSpPr>
          <p:spPr bwMode="auto">
            <a:xfrm>
              <a:off x="960" y="1824"/>
              <a:ext cx="624" cy="240"/>
            </a:xfrm>
            <a:prstGeom prst="can">
              <a:avLst>
                <a:gd name="adj" fmla="val 25000"/>
              </a:avLst>
            </a:prstGeom>
            <a:noFill/>
            <a:ln w="9525">
              <a:solidFill>
                <a:schemeClr val="accent2"/>
              </a:solidFill>
              <a:round/>
              <a:headEnd/>
              <a:tailEnd/>
            </a:ln>
          </p:spPr>
          <p:txBody>
            <a:bodyPr wrap="none" anchor="ctr"/>
            <a:lstStyle/>
            <a:p>
              <a:pPr algn="ctr"/>
              <a:endParaRPr lang="en-US" sz="900"/>
            </a:p>
          </p:txBody>
        </p:sp>
        <p:sp>
          <p:nvSpPr>
            <p:cNvPr id="899211" name="AutoShape 77"/>
            <p:cNvSpPr>
              <a:spLocks noChangeArrowheads="1"/>
            </p:cNvSpPr>
            <p:nvPr/>
          </p:nvSpPr>
          <p:spPr bwMode="auto">
            <a:xfrm>
              <a:off x="960" y="1623"/>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sp>
          <p:nvSpPr>
            <p:cNvPr id="899212" name="AutoShape 78"/>
            <p:cNvSpPr>
              <a:spLocks noChangeArrowheads="1"/>
            </p:cNvSpPr>
            <p:nvPr/>
          </p:nvSpPr>
          <p:spPr bwMode="auto">
            <a:xfrm>
              <a:off x="960" y="1392"/>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grpSp>
      <p:sp>
        <p:nvSpPr>
          <p:cNvPr id="899213" name="AutoShape 79"/>
          <p:cNvSpPr>
            <a:spLocks noChangeArrowheads="1"/>
          </p:cNvSpPr>
          <p:nvPr/>
        </p:nvSpPr>
        <p:spPr bwMode="auto">
          <a:xfrm>
            <a:off x="5926138" y="5008563"/>
            <a:ext cx="409575" cy="52070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bg1"/>
              </a:solidFill>
            </a:endParaRPr>
          </a:p>
        </p:txBody>
      </p:sp>
      <p:sp>
        <p:nvSpPr>
          <p:cNvPr id="899214" name="AutoShape 80"/>
          <p:cNvSpPr>
            <a:spLocks noChangeArrowheads="1"/>
          </p:cNvSpPr>
          <p:nvPr/>
        </p:nvSpPr>
        <p:spPr bwMode="auto">
          <a:xfrm>
            <a:off x="2551113" y="4079875"/>
            <a:ext cx="3270250" cy="260350"/>
          </a:xfrm>
          <a:prstGeom prst="roundRect">
            <a:avLst>
              <a:gd name="adj" fmla="val 16667"/>
            </a:avLst>
          </a:prstGeom>
          <a:solidFill>
            <a:schemeClr val="bg1"/>
          </a:solidFill>
          <a:ln w="9525">
            <a:solidFill>
              <a:schemeClr val="accent2"/>
            </a:solidFill>
            <a:round/>
            <a:headEnd/>
            <a:tailEnd/>
          </a:ln>
        </p:spPr>
        <p:txBody>
          <a:bodyPr wrap="none" anchorCtr="1"/>
          <a:lstStyle/>
          <a:p>
            <a:pPr algn="ctr"/>
            <a:endParaRPr lang="en-US" sz="1000">
              <a:solidFill>
                <a:schemeClr val="accent2"/>
              </a:solidFill>
            </a:endParaRPr>
          </a:p>
        </p:txBody>
      </p:sp>
      <p:sp>
        <p:nvSpPr>
          <p:cNvPr id="899215" name="AutoShape 81"/>
          <p:cNvSpPr>
            <a:spLocks noChangeArrowheads="1"/>
          </p:cNvSpPr>
          <p:nvPr/>
        </p:nvSpPr>
        <p:spPr bwMode="auto">
          <a:xfrm>
            <a:off x="4651375" y="4103688"/>
            <a:ext cx="4730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9216" name="AutoShape 82"/>
          <p:cNvSpPr>
            <a:spLocks noChangeArrowheads="1"/>
          </p:cNvSpPr>
          <p:nvPr/>
        </p:nvSpPr>
        <p:spPr bwMode="auto">
          <a:xfrm>
            <a:off x="3238500" y="4102100"/>
            <a:ext cx="420688"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9217" name="AutoShape 83"/>
          <p:cNvSpPr>
            <a:spLocks noChangeArrowheads="1"/>
          </p:cNvSpPr>
          <p:nvPr/>
        </p:nvSpPr>
        <p:spPr bwMode="auto">
          <a:xfrm>
            <a:off x="2700338" y="4098925"/>
            <a:ext cx="431800"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9218" name="AutoShape 84"/>
          <p:cNvSpPr>
            <a:spLocks noChangeArrowheads="1"/>
          </p:cNvSpPr>
          <p:nvPr/>
        </p:nvSpPr>
        <p:spPr bwMode="auto">
          <a:xfrm>
            <a:off x="5229225" y="4098925"/>
            <a:ext cx="4222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899219" name="AutoShape 85"/>
          <p:cNvSpPr>
            <a:spLocks noChangeArrowheads="1"/>
          </p:cNvSpPr>
          <p:nvPr/>
        </p:nvSpPr>
        <p:spPr bwMode="auto">
          <a:xfrm>
            <a:off x="2560638" y="3708400"/>
            <a:ext cx="3254375" cy="334963"/>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tx2"/>
              </a:solidFill>
            </a:endParaRPr>
          </a:p>
        </p:txBody>
      </p:sp>
      <p:sp>
        <p:nvSpPr>
          <p:cNvPr id="899220" name="AutoShape 86"/>
          <p:cNvSpPr>
            <a:spLocks noChangeArrowheads="1"/>
          </p:cNvSpPr>
          <p:nvPr/>
        </p:nvSpPr>
        <p:spPr bwMode="auto">
          <a:xfrm>
            <a:off x="2284413" y="3821113"/>
            <a:ext cx="185737" cy="1744662"/>
          </a:xfrm>
          <a:prstGeom prst="roundRect">
            <a:avLst>
              <a:gd name="adj" fmla="val 16667"/>
            </a:avLst>
          </a:prstGeom>
          <a:noFill/>
          <a:ln w="9525">
            <a:solidFill>
              <a:schemeClr val="accent2"/>
            </a:solidFill>
            <a:round/>
            <a:headEnd/>
            <a:tailEnd/>
          </a:ln>
        </p:spPr>
        <p:txBody>
          <a:bodyPr vert="eaVert" wrap="none" anchor="ctr"/>
          <a:lstStyle/>
          <a:p>
            <a:pPr algn="ctr"/>
            <a:endParaRPr lang="en-US" sz="1800">
              <a:solidFill>
                <a:schemeClr val="bg1"/>
              </a:solidFill>
            </a:endParaRPr>
          </a:p>
        </p:txBody>
      </p:sp>
      <p:sp>
        <p:nvSpPr>
          <p:cNvPr id="899221" name="Line 87"/>
          <p:cNvSpPr>
            <a:spLocks noChangeShapeType="1"/>
          </p:cNvSpPr>
          <p:nvPr/>
        </p:nvSpPr>
        <p:spPr bwMode="auto">
          <a:xfrm flipH="1">
            <a:off x="5815013" y="5268913"/>
            <a:ext cx="111125" cy="1587"/>
          </a:xfrm>
          <a:prstGeom prst="line">
            <a:avLst/>
          </a:prstGeom>
          <a:noFill/>
          <a:ln w="38100">
            <a:solidFill>
              <a:schemeClr val="accent2"/>
            </a:solidFill>
            <a:round/>
            <a:headEnd/>
            <a:tailEnd/>
          </a:ln>
        </p:spPr>
        <p:txBody>
          <a:bodyPr/>
          <a:lstStyle/>
          <a:p>
            <a:endParaRPr lang="en-US"/>
          </a:p>
        </p:txBody>
      </p:sp>
      <p:sp>
        <p:nvSpPr>
          <p:cNvPr id="899222" name="Line 88"/>
          <p:cNvSpPr>
            <a:spLocks noChangeShapeType="1"/>
          </p:cNvSpPr>
          <p:nvPr/>
        </p:nvSpPr>
        <p:spPr bwMode="auto">
          <a:xfrm flipH="1">
            <a:off x="5449888" y="5083175"/>
            <a:ext cx="0" cy="149225"/>
          </a:xfrm>
          <a:prstGeom prst="line">
            <a:avLst/>
          </a:prstGeom>
          <a:noFill/>
          <a:ln w="38100">
            <a:solidFill>
              <a:schemeClr val="accent2"/>
            </a:solidFill>
            <a:round/>
            <a:headEnd/>
            <a:tailEnd/>
          </a:ln>
        </p:spPr>
        <p:txBody>
          <a:bodyPr/>
          <a:lstStyle/>
          <a:p>
            <a:endParaRPr lang="en-US"/>
          </a:p>
        </p:txBody>
      </p:sp>
      <p:sp>
        <p:nvSpPr>
          <p:cNvPr id="899223" name="Line 89"/>
          <p:cNvSpPr>
            <a:spLocks noChangeShapeType="1"/>
          </p:cNvSpPr>
          <p:nvPr/>
        </p:nvSpPr>
        <p:spPr bwMode="auto">
          <a:xfrm flipH="1">
            <a:off x="4587875" y="5083175"/>
            <a:ext cx="0" cy="149225"/>
          </a:xfrm>
          <a:prstGeom prst="line">
            <a:avLst/>
          </a:prstGeom>
          <a:noFill/>
          <a:ln w="38100">
            <a:solidFill>
              <a:schemeClr val="accent2"/>
            </a:solidFill>
            <a:round/>
            <a:headEnd/>
            <a:tailEnd/>
          </a:ln>
        </p:spPr>
        <p:txBody>
          <a:bodyPr/>
          <a:lstStyle/>
          <a:p>
            <a:endParaRPr lang="en-US"/>
          </a:p>
        </p:txBody>
      </p:sp>
      <p:sp>
        <p:nvSpPr>
          <p:cNvPr id="899224" name="Line 90"/>
          <p:cNvSpPr>
            <a:spLocks noChangeShapeType="1"/>
          </p:cNvSpPr>
          <p:nvPr/>
        </p:nvSpPr>
        <p:spPr bwMode="auto">
          <a:xfrm flipH="1">
            <a:off x="3748088" y="5083175"/>
            <a:ext cx="0" cy="149225"/>
          </a:xfrm>
          <a:prstGeom prst="line">
            <a:avLst/>
          </a:prstGeom>
          <a:noFill/>
          <a:ln w="38100">
            <a:solidFill>
              <a:schemeClr val="accent2"/>
            </a:solidFill>
            <a:round/>
            <a:headEnd/>
            <a:tailEnd/>
          </a:ln>
        </p:spPr>
        <p:txBody>
          <a:bodyPr/>
          <a:lstStyle/>
          <a:p>
            <a:endParaRPr lang="en-US"/>
          </a:p>
        </p:txBody>
      </p:sp>
      <p:sp>
        <p:nvSpPr>
          <p:cNvPr id="899225" name="Line 91"/>
          <p:cNvSpPr>
            <a:spLocks noChangeShapeType="1"/>
          </p:cNvSpPr>
          <p:nvPr/>
        </p:nvSpPr>
        <p:spPr bwMode="auto">
          <a:xfrm flipH="1">
            <a:off x="2916238" y="5073650"/>
            <a:ext cx="0" cy="149225"/>
          </a:xfrm>
          <a:prstGeom prst="line">
            <a:avLst/>
          </a:prstGeom>
          <a:noFill/>
          <a:ln w="38100">
            <a:solidFill>
              <a:schemeClr val="accent2"/>
            </a:solidFill>
            <a:round/>
            <a:headEnd/>
            <a:tailEnd/>
          </a:ln>
        </p:spPr>
        <p:txBody>
          <a:bodyPr/>
          <a:lstStyle/>
          <a:p>
            <a:endParaRPr lang="en-US"/>
          </a:p>
        </p:txBody>
      </p:sp>
      <p:sp>
        <p:nvSpPr>
          <p:cNvPr id="899226" name="Line 93"/>
          <p:cNvSpPr>
            <a:spLocks noChangeShapeType="1"/>
          </p:cNvSpPr>
          <p:nvPr/>
        </p:nvSpPr>
        <p:spPr bwMode="auto">
          <a:xfrm flipH="1">
            <a:off x="4462463" y="5392738"/>
            <a:ext cx="0" cy="149225"/>
          </a:xfrm>
          <a:prstGeom prst="line">
            <a:avLst/>
          </a:prstGeom>
          <a:noFill/>
          <a:ln w="38100">
            <a:solidFill>
              <a:schemeClr val="accent2"/>
            </a:solidFill>
            <a:round/>
            <a:headEnd/>
            <a:tailEnd/>
          </a:ln>
        </p:spPr>
        <p:txBody>
          <a:bodyPr/>
          <a:lstStyle/>
          <a:p>
            <a:endParaRPr lang="en-US"/>
          </a:p>
        </p:txBody>
      </p:sp>
      <p:sp>
        <p:nvSpPr>
          <p:cNvPr id="899227" name="Line 94"/>
          <p:cNvSpPr>
            <a:spLocks noChangeShapeType="1"/>
          </p:cNvSpPr>
          <p:nvPr/>
        </p:nvSpPr>
        <p:spPr bwMode="auto">
          <a:xfrm flipH="1">
            <a:off x="5605463" y="5392738"/>
            <a:ext cx="0" cy="149225"/>
          </a:xfrm>
          <a:prstGeom prst="line">
            <a:avLst/>
          </a:prstGeom>
          <a:noFill/>
          <a:ln w="38100">
            <a:solidFill>
              <a:schemeClr val="accent2"/>
            </a:solidFill>
            <a:round/>
            <a:headEnd/>
            <a:tailEnd/>
          </a:ln>
        </p:spPr>
        <p:txBody>
          <a:bodyPr/>
          <a:lstStyle/>
          <a:p>
            <a:endParaRPr lang="en-US"/>
          </a:p>
        </p:txBody>
      </p:sp>
      <p:sp>
        <p:nvSpPr>
          <p:cNvPr id="899228" name="Line 95"/>
          <p:cNvSpPr>
            <a:spLocks noChangeShapeType="1"/>
          </p:cNvSpPr>
          <p:nvPr/>
        </p:nvSpPr>
        <p:spPr bwMode="auto">
          <a:xfrm flipH="1">
            <a:off x="5053013" y="5392738"/>
            <a:ext cx="0" cy="149225"/>
          </a:xfrm>
          <a:prstGeom prst="line">
            <a:avLst/>
          </a:prstGeom>
          <a:noFill/>
          <a:ln w="38100">
            <a:solidFill>
              <a:schemeClr val="accent2"/>
            </a:solidFill>
            <a:round/>
            <a:headEnd/>
            <a:tailEnd/>
          </a:ln>
        </p:spPr>
        <p:txBody>
          <a:bodyPr/>
          <a:lstStyle/>
          <a:p>
            <a:endParaRPr lang="en-US"/>
          </a:p>
        </p:txBody>
      </p:sp>
      <p:sp>
        <p:nvSpPr>
          <p:cNvPr id="899229" name="Line 96"/>
          <p:cNvSpPr>
            <a:spLocks noChangeShapeType="1"/>
          </p:cNvSpPr>
          <p:nvPr/>
        </p:nvSpPr>
        <p:spPr bwMode="auto">
          <a:xfrm flipH="1">
            <a:off x="2754313" y="5392738"/>
            <a:ext cx="0" cy="149225"/>
          </a:xfrm>
          <a:prstGeom prst="line">
            <a:avLst/>
          </a:prstGeom>
          <a:noFill/>
          <a:ln w="38100">
            <a:solidFill>
              <a:schemeClr val="accent2"/>
            </a:solidFill>
            <a:round/>
            <a:headEnd/>
            <a:tailEnd/>
          </a:ln>
        </p:spPr>
        <p:txBody>
          <a:bodyPr/>
          <a:lstStyle/>
          <a:p>
            <a:endParaRPr lang="en-US"/>
          </a:p>
        </p:txBody>
      </p:sp>
      <p:sp>
        <p:nvSpPr>
          <p:cNvPr id="899230" name="Line 97"/>
          <p:cNvSpPr>
            <a:spLocks noChangeShapeType="1"/>
          </p:cNvSpPr>
          <p:nvPr/>
        </p:nvSpPr>
        <p:spPr bwMode="auto">
          <a:xfrm flipH="1">
            <a:off x="3859213" y="5392738"/>
            <a:ext cx="0" cy="149225"/>
          </a:xfrm>
          <a:prstGeom prst="line">
            <a:avLst/>
          </a:prstGeom>
          <a:noFill/>
          <a:ln w="38100">
            <a:solidFill>
              <a:schemeClr val="accent2"/>
            </a:solidFill>
            <a:round/>
            <a:headEnd/>
            <a:tailEnd/>
          </a:ln>
        </p:spPr>
        <p:txBody>
          <a:bodyPr/>
          <a:lstStyle/>
          <a:p>
            <a:endParaRPr lang="en-US"/>
          </a:p>
        </p:txBody>
      </p:sp>
      <p:sp>
        <p:nvSpPr>
          <p:cNvPr id="899231" name="Line 98"/>
          <p:cNvSpPr>
            <a:spLocks noChangeShapeType="1"/>
          </p:cNvSpPr>
          <p:nvPr/>
        </p:nvSpPr>
        <p:spPr bwMode="auto">
          <a:xfrm flipH="1">
            <a:off x="3302000" y="5392738"/>
            <a:ext cx="0" cy="149225"/>
          </a:xfrm>
          <a:prstGeom prst="line">
            <a:avLst/>
          </a:prstGeom>
          <a:noFill/>
          <a:ln w="38100">
            <a:solidFill>
              <a:schemeClr val="accent2"/>
            </a:solidFill>
            <a:round/>
            <a:headEnd/>
            <a:tailEnd/>
          </a:ln>
        </p:spPr>
        <p:txBody>
          <a:bodyPr/>
          <a:lstStyle/>
          <a:p>
            <a:endParaRPr lang="en-US"/>
          </a:p>
        </p:txBody>
      </p:sp>
      <p:sp>
        <p:nvSpPr>
          <p:cNvPr id="899232" name="Line 99"/>
          <p:cNvSpPr>
            <a:spLocks noChangeShapeType="1"/>
          </p:cNvSpPr>
          <p:nvPr/>
        </p:nvSpPr>
        <p:spPr bwMode="auto">
          <a:xfrm flipH="1">
            <a:off x="2470150" y="4675188"/>
            <a:ext cx="111125" cy="0"/>
          </a:xfrm>
          <a:prstGeom prst="line">
            <a:avLst/>
          </a:prstGeom>
          <a:noFill/>
          <a:ln w="38100">
            <a:solidFill>
              <a:schemeClr val="accent2"/>
            </a:solidFill>
            <a:round/>
            <a:headEnd/>
            <a:tailEnd/>
          </a:ln>
        </p:spPr>
        <p:txBody>
          <a:bodyPr/>
          <a:lstStyle/>
          <a:p>
            <a:endParaRPr lang="en-US"/>
          </a:p>
        </p:txBody>
      </p:sp>
      <p:sp>
        <p:nvSpPr>
          <p:cNvPr id="899233" name="Line 100"/>
          <p:cNvSpPr>
            <a:spLocks noChangeShapeType="1"/>
          </p:cNvSpPr>
          <p:nvPr/>
        </p:nvSpPr>
        <p:spPr bwMode="auto">
          <a:xfrm flipH="1">
            <a:off x="2470150" y="5268913"/>
            <a:ext cx="111125" cy="1587"/>
          </a:xfrm>
          <a:prstGeom prst="line">
            <a:avLst/>
          </a:prstGeom>
          <a:noFill/>
          <a:ln w="38100">
            <a:solidFill>
              <a:schemeClr val="accent2"/>
            </a:solidFill>
            <a:round/>
            <a:headEnd/>
            <a:tailEnd/>
          </a:ln>
        </p:spPr>
        <p:txBody>
          <a:bodyPr/>
          <a:lstStyle/>
          <a:p>
            <a:endParaRPr lang="en-US"/>
          </a:p>
        </p:txBody>
      </p:sp>
      <p:sp>
        <p:nvSpPr>
          <p:cNvPr id="899234" name="Line 101"/>
          <p:cNvSpPr>
            <a:spLocks noChangeShapeType="1"/>
          </p:cNvSpPr>
          <p:nvPr/>
        </p:nvSpPr>
        <p:spPr bwMode="auto">
          <a:xfrm flipH="1">
            <a:off x="2470150" y="4229100"/>
            <a:ext cx="74613" cy="0"/>
          </a:xfrm>
          <a:prstGeom prst="line">
            <a:avLst/>
          </a:prstGeom>
          <a:noFill/>
          <a:ln w="38100">
            <a:solidFill>
              <a:schemeClr val="accent2"/>
            </a:solidFill>
            <a:round/>
            <a:headEnd/>
            <a:tailEnd/>
          </a:ln>
        </p:spPr>
        <p:txBody>
          <a:bodyPr/>
          <a:lstStyle/>
          <a:p>
            <a:endParaRPr lang="en-US"/>
          </a:p>
        </p:txBody>
      </p:sp>
      <p:sp>
        <p:nvSpPr>
          <p:cNvPr id="899235" name="Line 102"/>
          <p:cNvSpPr>
            <a:spLocks noChangeShapeType="1"/>
          </p:cNvSpPr>
          <p:nvPr/>
        </p:nvSpPr>
        <p:spPr bwMode="auto">
          <a:xfrm flipH="1">
            <a:off x="4179888" y="4325938"/>
            <a:ext cx="0" cy="149225"/>
          </a:xfrm>
          <a:prstGeom prst="line">
            <a:avLst/>
          </a:prstGeom>
          <a:noFill/>
          <a:ln w="76200">
            <a:solidFill>
              <a:schemeClr val="accent2"/>
            </a:solidFill>
            <a:round/>
            <a:headEnd/>
            <a:tailEnd/>
          </a:ln>
        </p:spPr>
        <p:txBody>
          <a:bodyPr/>
          <a:lstStyle/>
          <a:p>
            <a:endParaRPr lang="en-US"/>
          </a:p>
        </p:txBody>
      </p:sp>
      <p:sp>
        <p:nvSpPr>
          <p:cNvPr id="899236" name="AutoShape 105"/>
          <p:cNvSpPr>
            <a:spLocks noChangeArrowheads="1"/>
          </p:cNvSpPr>
          <p:nvPr/>
        </p:nvSpPr>
        <p:spPr bwMode="auto">
          <a:xfrm>
            <a:off x="3151188" y="5548313"/>
            <a:ext cx="298450" cy="407987"/>
          </a:xfrm>
          <a:prstGeom prst="can">
            <a:avLst>
              <a:gd name="adj" fmla="val 34175"/>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37" name="AutoShape 107"/>
          <p:cNvSpPr>
            <a:spLocks noChangeArrowheads="1"/>
          </p:cNvSpPr>
          <p:nvPr/>
        </p:nvSpPr>
        <p:spPr bwMode="auto">
          <a:xfrm>
            <a:off x="4878388" y="5541963"/>
            <a:ext cx="334962" cy="407987"/>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899238" name="AutoShape 108"/>
          <p:cNvSpPr>
            <a:spLocks noChangeArrowheads="1"/>
          </p:cNvSpPr>
          <p:nvPr/>
        </p:nvSpPr>
        <p:spPr bwMode="auto">
          <a:xfrm>
            <a:off x="3689350" y="55419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39" name="AutoShape 109"/>
          <p:cNvSpPr>
            <a:spLocks noChangeArrowheads="1"/>
          </p:cNvSpPr>
          <p:nvPr/>
        </p:nvSpPr>
        <p:spPr bwMode="auto">
          <a:xfrm>
            <a:off x="4291013" y="55419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40" name="AutoShape 110"/>
          <p:cNvSpPr>
            <a:spLocks noChangeArrowheads="1"/>
          </p:cNvSpPr>
          <p:nvPr/>
        </p:nvSpPr>
        <p:spPr bwMode="auto">
          <a:xfrm>
            <a:off x="3589338" y="4446588"/>
            <a:ext cx="1481137"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99241" name="AutoShape 111"/>
          <p:cNvSpPr>
            <a:spLocks noChangeArrowheads="1"/>
          </p:cNvSpPr>
          <p:nvPr/>
        </p:nvSpPr>
        <p:spPr bwMode="auto">
          <a:xfrm>
            <a:off x="2916238"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899242" name="AutoShape 112"/>
          <p:cNvSpPr>
            <a:spLocks noChangeArrowheads="1"/>
          </p:cNvSpPr>
          <p:nvPr/>
        </p:nvSpPr>
        <p:spPr bwMode="auto">
          <a:xfrm>
            <a:off x="2581275" y="4468813"/>
            <a:ext cx="29845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9243" name="AutoShape 113"/>
          <p:cNvSpPr>
            <a:spLocks noChangeArrowheads="1"/>
          </p:cNvSpPr>
          <p:nvPr/>
        </p:nvSpPr>
        <p:spPr bwMode="auto">
          <a:xfrm>
            <a:off x="3605213" y="4468813"/>
            <a:ext cx="284162"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9244" name="AutoShape 114"/>
          <p:cNvSpPr>
            <a:spLocks noChangeArrowheads="1"/>
          </p:cNvSpPr>
          <p:nvPr/>
        </p:nvSpPr>
        <p:spPr bwMode="auto">
          <a:xfrm>
            <a:off x="3922713" y="4468813"/>
            <a:ext cx="45720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9245" name="AutoShape 115"/>
          <p:cNvSpPr>
            <a:spLocks noChangeArrowheads="1"/>
          </p:cNvSpPr>
          <p:nvPr/>
        </p:nvSpPr>
        <p:spPr bwMode="auto">
          <a:xfrm>
            <a:off x="4403725"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899246" name="AutoShape 116"/>
          <p:cNvSpPr>
            <a:spLocks noChangeArrowheads="1"/>
          </p:cNvSpPr>
          <p:nvPr/>
        </p:nvSpPr>
        <p:spPr bwMode="auto">
          <a:xfrm>
            <a:off x="5095875" y="4446588"/>
            <a:ext cx="741363"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899247" name="AutoShape 117"/>
          <p:cNvSpPr>
            <a:spLocks noChangeArrowheads="1"/>
          </p:cNvSpPr>
          <p:nvPr/>
        </p:nvSpPr>
        <p:spPr bwMode="auto">
          <a:xfrm>
            <a:off x="5116513" y="4468813"/>
            <a:ext cx="704850" cy="282575"/>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899248" name="AutoShape 118"/>
          <p:cNvSpPr>
            <a:spLocks noChangeArrowheads="1"/>
          </p:cNvSpPr>
          <p:nvPr/>
        </p:nvSpPr>
        <p:spPr bwMode="auto">
          <a:xfrm>
            <a:off x="2687638"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49" name="AutoShape 119"/>
          <p:cNvSpPr>
            <a:spLocks noChangeArrowheads="1"/>
          </p:cNvSpPr>
          <p:nvPr/>
        </p:nvSpPr>
        <p:spPr bwMode="auto">
          <a:xfrm>
            <a:off x="2581275" y="5545138"/>
            <a:ext cx="334963"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899250" name="Line 178"/>
          <p:cNvSpPr>
            <a:spLocks noChangeShapeType="1"/>
          </p:cNvSpPr>
          <p:nvPr/>
        </p:nvSpPr>
        <p:spPr bwMode="auto">
          <a:xfrm>
            <a:off x="5724525" y="3068638"/>
            <a:ext cx="2087563" cy="1223962"/>
          </a:xfrm>
          <a:prstGeom prst="line">
            <a:avLst/>
          </a:prstGeom>
          <a:noFill/>
          <a:ln w="38100">
            <a:solidFill>
              <a:schemeClr val="tx2"/>
            </a:solidFill>
            <a:round/>
            <a:headEnd/>
            <a:tailEnd/>
          </a:ln>
          <a:effectLst/>
        </p:spPr>
        <p:txBody>
          <a:bodyPr/>
          <a:lstStyle/>
          <a:p>
            <a:endParaRPr lang="en-US"/>
          </a:p>
        </p:txBody>
      </p:sp>
      <p:sp>
        <p:nvSpPr>
          <p:cNvPr id="899251" name="Line 179"/>
          <p:cNvSpPr>
            <a:spLocks noChangeShapeType="1"/>
          </p:cNvSpPr>
          <p:nvPr/>
        </p:nvSpPr>
        <p:spPr bwMode="auto">
          <a:xfrm>
            <a:off x="5867400" y="2924175"/>
            <a:ext cx="936625" cy="433388"/>
          </a:xfrm>
          <a:prstGeom prst="line">
            <a:avLst/>
          </a:prstGeom>
          <a:noFill/>
          <a:ln w="38100">
            <a:solidFill>
              <a:schemeClr val="tx2"/>
            </a:solidFill>
            <a:round/>
            <a:headEnd/>
            <a:tailEnd/>
          </a:ln>
          <a:effectLst/>
        </p:spPr>
        <p:txBody>
          <a:bodyPr/>
          <a:lstStyle/>
          <a:p>
            <a:endParaRPr lang="en-US"/>
          </a:p>
        </p:txBody>
      </p:sp>
      <p:sp>
        <p:nvSpPr>
          <p:cNvPr id="899252" name="Line 180"/>
          <p:cNvSpPr>
            <a:spLocks noChangeShapeType="1"/>
          </p:cNvSpPr>
          <p:nvPr/>
        </p:nvSpPr>
        <p:spPr bwMode="auto">
          <a:xfrm>
            <a:off x="2987675"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99253" name="Line 181"/>
          <p:cNvSpPr>
            <a:spLocks noChangeShapeType="1"/>
          </p:cNvSpPr>
          <p:nvPr/>
        </p:nvSpPr>
        <p:spPr bwMode="auto">
          <a:xfrm>
            <a:off x="3492500"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99254" name="Line 182"/>
          <p:cNvSpPr>
            <a:spLocks noChangeShapeType="1"/>
          </p:cNvSpPr>
          <p:nvPr/>
        </p:nvSpPr>
        <p:spPr bwMode="auto">
          <a:xfrm>
            <a:off x="4859338"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899255" name="Line 183"/>
          <p:cNvSpPr>
            <a:spLocks noChangeShapeType="1"/>
          </p:cNvSpPr>
          <p:nvPr/>
        </p:nvSpPr>
        <p:spPr bwMode="auto">
          <a:xfrm>
            <a:off x="5364163"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pic>
        <p:nvPicPr>
          <p:cNvPr id="899256" name="Picture 9" descr="SAP">
            <a:hlinkClick r:id="rId3"/>
          </p:cNvPr>
          <p:cNvPicPr>
            <a:picLocks noChangeAspect="1" noChangeArrowheads="1"/>
          </p:cNvPicPr>
          <p:nvPr/>
        </p:nvPicPr>
        <p:blipFill>
          <a:blip r:embed="rId4"/>
          <a:srcRect/>
          <a:stretch>
            <a:fillRect/>
          </a:stretch>
        </p:blipFill>
        <p:spPr bwMode="auto">
          <a:xfrm>
            <a:off x="323850" y="692150"/>
            <a:ext cx="798513" cy="393700"/>
          </a:xfrm>
          <a:prstGeom prst="rect">
            <a:avLst/>
          </a:prstGeom>
          <a:noFill/>
          <a:ln w="9525">
            <a:noFill/>
            <a:miter lim="800000"/>
            <a:headEnd/>
            <a:tailEnd/>
          </a:ln>
        </p:spPr>
      </p:pic>
      <p:pic>
        <p:nvPicPr>
          <p:cNvPr id="899257" name="Picture 11" descr="oralogo_small">
            <a:hlinkClick r:id="rId5"/>
          </p:cNvPr>
          <p:cNvPicPr>
            <a:picLocks noChangeAspect="1" noChangeArrowheads="1"/>
          </p:cNvPicPr>
          <p:nvPr/>
        </p:nvPicPr>
        <p:blipFill>
          <a:blip r:embed="rId6"/>
          <a:srcRect/>
          <a:stretch>
            <a:fillRect/>
          </a:stretch>
        </p:blipFill>
        <p:spPr bwMode="auto">
          <a:xfrm>
            <a:off x="323850" y="1268413"/>
            <a:ext cx="1466850" cy="180975"/>
          </a:xfrm>
          <a:prstGeom prst="rect">
            <a:avLst/>
          </a:prstGeom>
          <a:noFill/>
          <a:ln w="9525">
            <a:noFill/>
            <a:miter lim="800000"/>
            <a:headEnd/>
            <a:tailEnd/>
          </a:ln>
        </p:spPr>
      </p:pic>
      <p:pic>
        <p:nvPicPr>
          <p:cNvPr id="899258" name="Picture 186" descr="java.com">
            <a:hlinkClick r:id="rId7" tooltip="java.com"/>
          </p:cNvPr>
          <p:cNvPicPr>
            <a:picLocks noChangeAspect="1" noChangeArrowheads="1"/>
          </p:cNvPicPr>
          <p:nvPr/>
        </p:nvPicPr>
        <p:blipFill>
          <a:blip r:embed="rId8"/>
          <a:srcRect r="56049"/>
          <a:stretch>
            <a:fillRect/>
          </a:stretch>
        </p:blipFill>
        <p:spPr bwMode="auto">
          <a:xfrm>
            <a:off x="250825" y="2420938"/>
            <a:ext cx="519113" cy="10287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9256"/>
                                        </p:tgtEl>
                                        <p:attrNameLst>
                                          <p:attrName>style.visibility</p:attrName>
                                        </p:attrNameLst>
                                      </p:cBhvr>
                                      <p:to>
                                        <p:strVal val="visible"/>
                                      </p:to>
                                    </p:set>
                                    <p:animEffect transition="in" filter="checkerboard(across)">
                                      <p:cBhvr>
                                        <p:cTn id="7" dur="500"/>
                                        <p:tgtEl>
                                          <p:spTgt spid="899256"/>
                                        </p:tgtEl>
                                      </p:cBhvr>
                                    </p:animEffect>
                                  </p:childTnLst>
                                </p:cTn>
                              </p:par>
                              <p:par>
                                <p:cTn id="8" presetID="5" presetClass="entr" presetSubtype="10" fill="hold" nodeType="withEffect">
                                  <p:stCondLst>
                                    <p:cond delay="0"/>
                                  </p:stCondLst>
                                  <p:childTnLst>
                                    <p:set>
                                      <p:cBhvr>
                                        <p:cTn id="9" dur="1" fill="hold">
                                          <p:stCondLst>
                                            <p:cond delay="0"/>
                                          </p:stCondLst>
                                        </p:cTn>
                                        <p:tgtEl>
                                          <p:spTgt spid="899257"/>
                                        </p:tgtEl>
                                        <p:attrNameLst>
                                          <p:attrName>style.visibility</p:attrName>
                                        </p:attrNameLst>
                                      </p:cBhvr>
                                      <p:to>
                                        <p:strVal val="visible"/>
                                      </p:to>
                                    </p:set>
                                    <p:animEffect transition="in" filter="checkerboard(across)">
                                      <p:cBhvr>
                                        <p:cTn id="10" dur="500"/>
                                        <p:tgtEl>
                                          <p:spTgt spid="899257"/>
                                        </p:tgtEl>
                                      </p:cBhvr>
                                    </p:animEffect>
                                  </p:childTnLst>
                                </p:cTn>
                              </p:par>
                            </p:childTnLst>
                          </p:cTn>
                        </p:par>
                        <p:par>
                          <p:cTn id="11" fill="hold">
                            <p:stCondLst>
                              <p:cond delay="500"/>
                            </p:stCondLst>
                            <p:childTnLst>
                              <p:par>
                                <p:cTn id="12" presetID="1" presetClass="emph" presetSubtype="2" fill="hold" nodeType="afterEffect">
                                  <p:stCondLst>
                                    <p:cond delay="0"/>
                                  </p:stCondLst>
                                  <p:childTnLst>
                                    <p:animClr clrSpc="rgb" dir="cw">
                                      <p:cBhvr>
                                        <p:cTn id="13" dur="1000" fill="hold"/>
                                        <p:tgtEl>
                                          <p:spTgt spid="899146"/>
                                        </p:tgtEl>
                                        <p:attrNameLst>
                                          <p:attrName>fillcolor</p:attrName>
                                        </p:attrNameLst>
                                      </p:cBhvr>
                                      <p:to>
                                        <a:srgbClr val="CC6600"/>
                                      </p:to>
                                    </p:animClr>
                                    <p:set>
                                      <p:cBhvr>
                                        <p:cTn id="14" dur="1000" fill="hold"/>
                                        <p:tgtEl>
                                          <p:spTgt spid="899146"/>
                                        </p:tgtEl>
                                        <p:attrNameLst>
                                          <p:attrName>fill.type</p:attrName>
                                        </p:attrNameLst>
                                      </p:cBhvr>
                                      <p:to>
                                        <p:strVal val="solid"/>
                                      </p:to>
                                    </p:set>
                                    <p:set>
                                      <p:cBhvr>
                                        <p:cTn id="15" dur="1000" fill="hold"/>
                                        <p:tgtEl>
                                          <p:spTgt spid="899146"/>
                                        </p:tgtEl>
                                        <p:attrNameLst>
                                          <p:attrName>fill.on</p:attrName>
                                        </p:attrNameLst>
                                      </p:cBhvr>
                                      <p:to>
                                        <p:strVal val="true"/>
                                      </p:to>
                                    </p:set>
                                  </p:childTnLst>
                                </p:cTn>
                              </p:par>
                            </p:childTnLst>
                          </p:cTn>
                        </p:par>
                        <p:par>
                          <p:cTn id="16" fill="hold">
                            <p:stCondLst>
                              <p:cond delay="1500"/>
                            </p:stCondLst>
                            <p:childTnLst>
                              <p:par>
                                <p:cTn id="17" presetID="1" presetClass="emph" presetSubtype="2" fill="hold" nodeType="afterEffect">
                                  <p:stCondLst>
                                    <p:cond delay="0"/>
                                  </p:stCondLst>
                                  <p:childTnLst>
                                    <p:animClr clrSpc="rgb" dir="cw">
                                      <p:cBhvr>
                                        <p:cTn id="18" dur="1000" fill="hold"/>
                                        <p:tgtEl>
                                          <p:spTgt spid="899147"/>
                                        </p:tgtEl>
                                        <p:attrNameLst>
                                          <p:attrName>fillcolor</p:attrName>
                                        </p:attrNameLst>
                                      </p:cBhvr>
                                      <p:to>
                                        <a:srgbClr val="CC6600"/>
                                      </p:to>
                                    </p:animClr>
                                    <p:set>
                                      <p:cBhvr>
                                        <p:cTn id="19" dur="1000" fill="hold"/>
                                        <p:tgtEl>
                                          <p:spTgt spid="899147"/>
                                        </p:tgtEl>
                                        <p:attrNameLst>
                                          <p:attrName>fill.type</p:attrName>
                                        </p:attrNameLst>
                                      </p:cBhvr>
                                      <p:to>
                                        <p:strVal val="solid"/>
                                      </p:to>
                                    </p:set>
                                    <p:set>
                                      <p:cBhvr>
                                        <p:cTn id="20" dur="1000" fill="hold"/>
                                        <p:tgtEl>
                                          <p:spTgt spid="89914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899140"/>
                                        </p:tgtEl>
                                        <p:attrNameLst>
                                          <p:attrName>fillcolor</p:attrName>
                                        </p:attrNameLst>
                                      </p:cBhvr>
                                      <p:to>
                                        <a:srgbClr val="CC6600"/>
                                      </p:to>
                                    </p:animClr>
                                    <p:set>
                                      <p:cBhvr>
                                        <p:cTn id="23" dur="1000" fill="hold"/>
                                        <p:tgtEl>
                                          <p:spTgt spid="899140"/>
                                        </p:tgtEl>
                                        <p:attrNameLst>
                                          <p:attrName>fill.type</p:attrName>
                                        </p:attrNameLst>
                                      </p:cBhvr>
                                      <p:to>
                                        <p:strVal val="solid"/>
                                      </p:to>
                                    </p:set>
                                    <p:set>
                                      <p:cBhvr>
                                        <p:cTn id="24" dur="1000" fill="hold"/>
                                        <p:tgtEl>
                                          <p:spTgt spid="899140"/>
                                        </p:tgtEl>
                                        <p:attrNameLst>
                                          <p:attrName>fill.on</p:attrName>
                                        </p:attrNameLst>
                                      </p:cBhvr>
                                      <p:to>
                                        <p:strVal val="true"/>
                                      </p:to>
                                    </p:set>
                                  </p:childTnLst>
                                </p:cTn>
                              </p:par>
                            </p:childTnLst>
                          </p:cTn>
                        </p:par>
                        <p:par>
                          <p:cTn id="25" fill="hold">
                            <p:stCondLst>
                              <p:cond delay="2500"/>
                            </p:stCondLst>
                            <p:childTnLst>
                              <p:par>
                                <p:cTn id="26" presetID="1" presetClass="emph" presetSubtype="2" fill="hold" nodeType="afterEffect">
                                  <p:stCondLst>
                                    <p:cond delay="0"/>
                                  </p:stCondLst>
                                  <p:childTnLst>
                                    <p:animClr clrSpc="rgb" dir="cw">
                                      <p:cBhvr>
                                        <p:cTn id="27" dur="1000" fill="hold"/>
                                        <p:tgtEl>
                                          <p:spTgt spid="899167"/>
                                        </p:tgtEl>
                                        <p:attrNameLst>
                                          <p:attrName>fillcolor</p:attrName>
                                        </p:attrNameLst>
                                      </p:cBhvr>
                                      <p:to>
                                        <a:srgbClr val="CC6600"/>
                                      </p:to>
                                    </p:animClr>
                                    <p:set>
                                      <p:cBhvr>
                                        <p:cTn id="28" dur="1000" fill="hold"/>
                                        <p:tgtEl>
                                          <p:spTgt spid="899167"/>
                                        </p:tgtEl>
                                        <p:attrNameLst>
                                          <p:attrName>fill.type</p:attrName>
                                        </p:attrNameLst>
                                      </p:cBhvr>
                                      <p:to>
                                        <p:strVal val="solid"/>
                                      </p:to>
                                    </p:set>
                                    <p:set>
                                      <p:cBhvr>
                                        <p:cTn id="29" dur="1000" fill="hold"/>
                                        <p:tgtEl>
                                          <p:spTgt spid="899167"/>
                                        </p:tgtEl>
                                        <p:attrNameLst>
                                          <p:attrName>fill.on</p:attrName>
                                        </p:attrNameLst>
                                      </p:cBhvr>
                                      <p:to>
                                        <p:strVal val="true"/>
                                      </p:to>
                                    </p:set>
                                  </p:childTnLst>
                                </p:cTn>
                              </p:par>
                            </p:childTnLst>
                          </p:cTn>
                        </p:par>
                        <p:par>
                          <p:cTn id="30" fill="hold">
                            <p:stCondLst>
                              <p:cond delay="3500"/>
                            </p:stCondLst>
                            <p:childTnLst>
                              <p:par>
                                <p:cTn id="31" presetID="1" presetClass="emph" presetSubtype="2" fill="hold" nodeType="afterEffect">
                                  <p:stCondLst>
                                    <p:cond delay="0"/>
                                  </p:stCondLst>
                                  <p:childTnLst>
                                    <p:animClr clrSpc="rgb" dir="cw">
                                      <p:cBhvr>
                                        <p:cTn id="32" dur="1000" fill="hold"/>
                                        <p:tgtEl>
                                          <p:spTgt spid="899182"/>
                                        </p:tgtEl>
                                        <p:attrNameLst>
                                          <p:attrName>fillcolor</p:attrName>
                                        </p:attrNameLst>
                                      </p:cBhvr>
                                      <p:to>
                                        <a:srgbClr val="CC6600"/>
                                      </p:to>
                                    </p:animClr>
                                    <p:set>
                                      <p:cBhvr>
                                        <p:cTn id="33" dur="1000" fill="hold"/>
                                        <p:tgtEl>
                                          <p:spTgt spid="899182"/>
                                        </p:tgtEl>
                                        <p:attrNameLst>
                                          <p:attrName>fill.type</p:attrName>
                                        </p:attrNameLst>
                                      </p:cBhvr>
                                      <p:to>
                                        <p:strVal val="solid"/>
                                      </p:to>
                                    </p:set>
                                    <p:set>
                                      <p:cBhvr>
                                        <p:cTn id="34" dur="1000" fill="hold"/>
                                        <p:tgtEl>
                                          <p:spTgt spid="899182"/>
                                        </p:tgtEl>
                                        <p:attrNameLst>
                                          <p:attrName>fill.on</p:attrName>
                                        </p:attrNameLst>
                                      </p:cBhvr>
                                      <p:to>
                                        <p:strVal val="true"/>
                                      </p:to>
                                    </p:set>
                                  </p:childTnLst>
                                </p:cTn>
                              </p:par>
                            </p:childTnLst>
                          </p:cTn>
                        </p:par>
                        <p:par>
                          <p:cTn id="35" fill="hold">
                            <p:stCondLst>
                              <p:cond delay="4500"/>
                            </p:stCondLst>
                            <p:childTnLst>
                              <p:par>
                                <p:cTn id="36" presetID="1" presetClass="emph" presetSubtype="2" fill="hold" nodeType="afterEffect">
                                  <p:stCondLst>
                                    <p:cond delay="0"/>
                                  </p:stCondLst>
                                  <p:childTnLst>
                                    <p:animClr clrSpc="rgb" dir="cw">
                                      <p:cBhvr>
                                        <p:cTn id="37" dur="1000" fill="hold"/>
                                        <p:tgtEl>
                                          <p:spTgt spid="899144"/>
                                        </p:tgtEl>
                                        <p:attrNameLst>
                                          <p:attrName>fillcolor</p:attrName>
                                        </p:attrNameLst>
                                      </p:cBhvr>
                                      <p:to>
                                        <a:srgbClr val="CC6600"/>
                                      </p:to>
                                    </p:animClr>
                                    <p:set>
                                      <p:cBhvr>
                                        <p:cTn id="38" dur="1000" fill="hold"/>
                                        <p:tgtEl>
                                          <p:spTgt spid="899144"/>
                                        </p:tgtEl>
                                        <p:attrNameLst>
                                          <p:attrName>fill.type</p:attrName>
                                        </p:attrNameLst>
                                      </p:cBhvr>
                                      <p:to>
                                        <p:strVal val="solid"/>
                                      </p:to>
                                    </p:set>
                                    <p:set>
                                      <p:cBhvr>
                                        <p:cTn id="39" dur="1000" fill="hold"/>
                                        <p:tgtEl>
                                          <p:spTgt spid="899144"/>
                                        </p:tgtEl>
                                        <p:attrNameLst>
                                          <p:attrName>fill.on</p:attrName>
                                        </p:attrNameLst>
                                      </p:cBhvr>
                                      <p:to>
                                        <p:strVal val="true"/>
                                      </p:to>
                                    </p:set>
                                  </p:childTnLst>
                                </p:cTn>
                              </p:par>
                            </p:childTnLst>
                          </p:cTn>
                        </p:par>
                        <p:par>
                          <p:cTn id="40" fill="hold">
                            <p:stCondLst>
                              <p:cond delay="5500"/>
                            </p:stCondLst>
                            <p:childTnLst>
                              <p:par>
                                <p:cTn id="41" presetID="1" presetClass="emph" presetSubtype="2" fill="hold" nodeType="afterEffect">
                                  <p:stCondLst>
                                    <p:cond delay="0"/>
                                  </p:stCondLst>
                                  <p:childTnLst>
                                    <p:animClr clrSpc="rgb" dir="cw">
                                      <p:cBhvr>
                                        <p:cTn id="42" dur="1000" fill="hold"/>
                                        <p:tgtEl>
                                          <p:spTgt spid="899143"/>
                                        </p:tgtEl>
                                        <p:attrNameLst>
                                          <p:attrName>fillcolor</p:attrName>
                                        </p:attrNameLst>
                                      </p:cBhvr>
                                      <p:to>
                                        <a:srgbClr val="CC6600"/>
                                      </p:to>
                                    </p:animClr>
                                    <p:set>
                                      <p:cBhvr>
                                        <p:cTn id="43" dur="1000" fill="hold"/>
                                        <p:tgtEl>
                                          <p:spTgt spid="899143"/>
                                        </p:tgtEl>
                                        <p:attrNameLst>
                                          <p:attrName>fill.type</p:attrName>
                                        </p:attrNameLst>
                                      </p:cBhvr>
                                      <p:to>
                                        <p:strVal val="solid"/>
                                      </p:to>
                                    </p:set>
                                    <p:set>
                                      <p:cBhvr>
                                        <p:cTn id="44" dur="1000" fill="hold"/>
                                        <p:tgtEl>
                                          <p:spTgt spid="899143"/>
                                        </p:tgtEl>
                                        <p:attrNameLst>
                                          <p:attrName>fill.on</p:attrName>
                                        </p:attrNameLst>
                                      </p:cBhvr>
                                      <p:to>
                                        <p:strVal val="true"/>
                                      </p:to>
                                    </p:set>
                                  </p:childTnLst>
                                </p:cTn>
                              </p:par>
                            </p:childTnLst>
                          </p:cTn>
                        </p:par>
                        <p:par>
                          <p:cTn id="45" fill="hold">
                            <p:stCondLst>
                              <p:cond delay="6500"/>
                            </p:stCondLst>
                            <p:childTnLst>
                              <p:par>
                                <p:cTn id="46" presetID="1" presetClass="emph" presetSubtype="2" fill="hold" nodeType="afterEffect">
                                  <p:stCondLst>
                                    <p:cond delay="0"/>
                                  </p:stCondLst>
                                  <p:childTnLst>
                                    <p:animClr clrSpc="rgb" dir="cw">
                                      <p:cBhvr>
                                        <p:cTn id="47" dur="1000" fill="hold"/>
                                        <p:tgtEl>
                                          <p:spTgt spid="899142"/>
                                        </p:tgtEl>
                                        <p:attrNameLst>
                                          <p:attrName>fillcolor</p:attrName>
                                        </p:attrNameLst>
                                      </p:cBhvr>
                                      <p:to>
                                        <a:srgbClr val="CC6600"/>
                                      </p:to>
                                    </p:animClr>
                                    <p:set>
                                      <p:cBhvr>
                                        <p:cTn id="48" dur="1000" fill="hold"/>
                                        <p:tgtEl>
                                          <p:spTgt spid="899142"/>
                                        </p:tgtEl>
                                        <p:attrNameLst>
                                          <p:attrName>fill.type</p:attrName>
                                        </p:attrNameLst>
                                      </p:cBhvr>
                                      <p:to>
                                        <p:strVal val="solid"/>
                                      </p:to>
                                    </p:set>
                                    <p:set>
                                      <p:cBhvr>
                                        <p:cTn id="49" dur="1000" fill="hold"/>
                                        <p:tgtEl>
                                          <p:spTgt spid="899142"/>
                                        </p:tgtEl>
                                        <p:attrNameLst>
                                          <p:attrName>fill.on</p:attrName>
                                        </p:attrNameLst>
                                      </p:cBhvr>
                                      <p:to>
                                        <p:strVal val="true"/>
                                      </p:to>
                                    </p:set>
                                  </p:childTnLst>
                                </p:cTn>
                              </p:par>
                            </p:childTnLst>
                          </p:cTn>
                        </p:par>
                        <p:par>
                          <p:cTn id="50" fill="hold">
                            <p:stCondLst>
                              <p:cond delay="7500"/>
                            </p:stCondLst>
                            <p:childTnLst>
                              <p:par>
                                <p:cTn id="51" presetID="1" presetClass="emph" presetSubtype="2" fill="hold" nodeType="afterEffect">
                                  <p:stCondLst>
                                    <p:cond delay="0"/>
                                  </p:stCondLst>
                                  <p:childTnLst>
                                    <p:animClr clrSpc="rgb" dir="cw">
                                      <p:cBhvr>
                                        <p:cTn id="52" dur="1000" fill="hold"/>
                                        <p:tgtEl>
                                          <p:spTgt spid="899145"/>
                                        </p:tgtEl>
                                        <p:attrNameLst>
                                          <p:attrName>fillcolor</p:attrName>
                                        </p:attrNameLst>
                                      </p:cBhvr>
                                      <p:to>
                                        <a:srgbClr val="CC6600"/>
                                      </p:to>
                                    </p:animClr>
                                    <p:set>
                                      <p:cBhvr>
                                        <p:cTn id="53" dur="1000" fill="hold"/>
                                        <p:tgtEl>
                                          <p:spTgt spid="899145"/>
                                        </p:tgtEl>
                                        <p:attrNameLst>
                                          <p:attrName>fill.type</p:attrName>
                                        </p:attrNameLst>
                                      </p:cBhvr>
                                      <p:to>
                                        <p:strVal val="solid"/>
                                      </p:to>
                                    </p:set>
                                    <p:set>
                                      <p:cBhvr>
                                        <p:cTn id="54" dur="1000" fill="hold"/>
                                        <p:tgtEl>
                                          <p:spTgt spid="89914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1000" fill="hold"/>
                                        <p:tgtEl>
                                          <p:spTgt spid="899198"/>
                                        </p:tgtEl>
                                        <p:attrNameLst>
                                          <p:attrName>fillcolor</p:attrName>
                                        </p:attrNameLst>
                                      </p:cBhvr>
                                      <p:to>
                                        <a:schemeClr val="accent2"/>
                                      </p:to>
                                    </p:animClr>
                                    <p:set>
                                      <p:cBhvr>
                                        <p:cTn id="57" dur="1000" fill="hold"/>
                                        <p:tgtEl>
                                          <p:spTgt spid="899198"/>
                                        </p:tgtEl>
                                        <p:attrNameLst>
                                          <p:attrName>fill.type</p:attrName>
                                        </p:attrNameLst>
                                      </p:cBhvr>
                                      <p:to>
                                        <p:strVal val="solid"/>
                                      </p:to>
                                    </p:set>
                                    <p:set>
                                      <p:cBhvr>
                                        <p:cTn id="58" dur="1000" fill="hold"/>
                                        <p:tgtEl>
                                          <p:spTgt spid="899198"/>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1000" fill="hold"/>
                                        <p:tgtEl>
                                          <p:spTgt spid="899213"/>
                                        </p:tgtEl>
                                        <p:attrNameLst>
                                          <p:attrName>fillcolor</p:attrName>
                                        </p:attrNameLst>
                                      </p:cBhvr>
                                      <p:to>
                                        <a:schemeClr val="accent2"/>
                                      </p:to>
                                    </p:animClr>
                                    <p:set>
                                      <p:cBhvr>
                                        <p:cTn id="61" dur="1000" fill="hold"/>
                                        <p:tgtEl>
                                          <p:spTgt spid="899213"/>
                                        </p:tgtEl>
                                        <p:attrNameLst>
                                          <p:attrName>fill.type</p:attrName>
                                        </p:attrNameLst>
                                      </p:cBhvr>
                                      <p:to>
                                        <p:strVal val="solid"/>
                                      </p:to>
                                    </p:set>
                                    <p:set>
                                      <p:cBhvr>
                                        <p:cTn id="62" dur="1000" fill="hold"/>
                                        <p:tgtEl>
                                          <p:spTgt spid="8992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lide Number Placeholder 2"/>
          <p:cNvSpPr>
            <a:spLocks noGrp="1"/>
          </p:cNvSpPr>
          <p:nvPr>
            <p:ph type="sldNum" sz="quarter" idx="10"/>
          </p:nvPr>
        </p:nvSpPr>
        <p:spPr/>
        <p:txBody>
          <a:bodyPr/>
          <a:lstStyle/>
          <a:p>
            <a:r>
              <a:rPr lang="en-US"/>
              <a:t> © 2007 AMR Research, Inc.   |   Page </a:t>
            </a:r>
            <a:fld id="{3E541D24-C8F3-479B-8052-CF1CC050EEDC}" type="slidenum">
              <a:rPr lang="en-US" sz="1200"/>
              <a:pPr/>
              <a:t>33</a:t>
            </a:fld>
            <a:endParaRPr lang="en-US" sz="1200"/>
          </a:p>
        </p:txBody>
      </p:sp>
      <p:grpSp>
        <p:nvGrpSpPr>
          <p:cNvPr id="905218" name="Group 2"/>
          <p:cNvGrpSpPr>
            <a:grpSpLocks/>
          </p:cNvGrpSpPr>
          <p:nvPr/>
        </p:nvGrpSpPr>
        <p:grpSpPr bwMode="auto">
          <a:xfrm>
            <a:off x="685800" y="1447800"/>
            <a:ext cx="8042275" cy="4057650"/>
            <a:chOff x="365" y="1113"/>
            <a:chExt cx="5066" cy="2556"/>
          </a:xfrm>
        </p:grpSpPr>
        <p:grpSp>
          <p:nvGrpSpPr>
            <p:cNvPr id="905219" name="Group 3"/>
            <p:cNvGrpSpPr>
              <a:grpSpLocks/>
            </p:cNvGrpSpPr>
            <p:nvPr/>
          </p:nvGrpSpPr>
          <p:grpSpPr bwMode="auto">
            <a:xfrm>
              <a:off x="365" y="1113"/>
              <a:ext cx="5066" cy="2556"/>
              <a:chOff x="155" y="780"/>
              <a:chExt cx="5447" cy="2760"/>
            </a:xfrm>
          </p:grpSpPr>
          <p:sp>
            <p:nvSpPr>
              <p:cNvPr id="905220" name="Freeform 4"/>
              <p:cNvSpPr>
                <a:spLocks/>
              </p:cNvSpPr>
              <p:nvPr/>
            </p:nvSpPr>
            <p:spPr bwMode="auto">
              <a:xfrm>
                <a:off x="4820" y="2257"/>
                <a:ext cx="1" cy="11"/>
              </a:xfrm>
              <a:custGeom>
                <a:avLst/>
                <a:gdLst>
                  <a:gd name="T0" fmla="*/ 0 w 1"/>
                  <a:gd name="T1" fmla="*/ 11 h 11"/>
                  <a:gd name="T2" fmla="*/ 0 w 1"/>
                  <a:gd name="T3" fmla="*/ 0 h 11"/>
                  <a:gd name="T4" fmla="*/ 0 w 1"/>
                  <a:gd name="T5" fmla="*/ 11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11"/>
                    </a:moveTo>
                    <a:lnTo>
                      <a:pt x="0" y="0"/>
                    </a:lnTo>
                    <a:lnTo>
                      <a:pt x="0" y="11"/>
                    </a:lnTo>
                    <a:close/>
                  </a:path>
                </a:pathLst>
              </a:custGeom>
              <a:solidFill>
                <a:srgbClr val="C0C0C0"/>
              </a:solidFill>
              <a:ln w="9525">
                <a:noFill/>
                <a:round/>
                <a:headEnd/>
                <a:tailEnd/>
              </a:ln>
            </p:spPr>
            <p:txBody>
              <a:bodyPr/>
              <a:lstStyle/>
              <a:p>
                <a:pPr algn="l"/>
                <a:endParaRPr lang="en-US" sz="2000"/>
              </a:p>
            </p:txBody>
          </p:sp>
          <p:sp>
            <p:nvSpPr>
              <p:cNvPr id="905221" name="Freeform 5"/>
              <p:cNvSpPr>
                <a:spLocks noEditPoints="1"/>
              </p:cNvSpPr>
              <p:nvPr/>
            </p:nvSpPr>
            <p:spPr bwMode="auto">
              <a:xfrm>
                <a:off x="3709" y="1008"/>
                <a:ext cx="1893" cy="2532"/>
              </a:xfrm>
              <a:custGeom>
                <a:avLst/>
                <a:gdLst>
                  <a:gd name="T0" fmla="*/ 286 w 1893"/>
                  <a:gd name="T1" fmla="*/ 666 h 2532"/>
                  <a:gd name="T2" fmla="*/ 332 w 1893"/>
                  <a:gd name="T3" fmla="*/ 836 h 2532"/>
                  <a:gd name="T4" fmla="*/ 434 w 1893"/>
                  <a:gd name="T5" fmla="*/ 1028 h 2532"/>
                  <a:gd name="T6" fmla="*/ 436 w 1893"/>
                  <a:gd name="T7" fmla="*/ 986 h 2532"/>
                  <a:gd name="T8" fmla="*/ 507 w 1893"/>
                  <a:gd name="T9" fmla="*/ 1022 h 2532"/>
                  <a:gd name="T10" fmla="*/ 825 w 1893"/>
                  <a:gd name="T11" fmla="*/ 1168 h 2532"/>
                  <a:gd name="T12" fmla="*/ 966 w 1893"/>
                  <a:gd name="T13" fmla="*/ 1207 h 2532"/>
                  <a:gd name="T14" fmla="*/ 1077 w 1893"/>
                  <a:gd name="T15" fmla="*/ 1283 h 2532"/>
                  <a:gd name="T16" fmla="*/ 1129 w 1893"/>
                  <a:gd name="T17" fmla="*/ 1370 h 2532"/>
                  <a:gd name="T18" fmla="*/ 1054 w 1893"/>
                  <a:gd name="T19" fmla="*/ 1525 h 2532"/>
                  <a:gd name="T20" fmla="*/ 1077 w 1893"/>
                  <a:gd name="T21" fmla="*/ 1583 h 2532"/>
                  <a:gd name="T22" fmla="*/ 1275 w 1893"/>
                  <a:gd name="T23" fmla="*/ 1859 h 2532"/>
                  <a:gd name="T24" fmla="*/ 1265 w 1893"/>
                  <a:gd name="T25" fmla="*/ 2285 h 2532"/>
                  <a:gd name="T26" fmla="*/ 1319 w 1893"/>
                  <a:gd name="T27" fmla="*/ 2511 h 2532"/>
                  <a:gd name="T28" fmla="*/ 1344 w 1893"/>
                  <a:gd name="T29" fmla="*/ 2362 h 2532"/>
                  <a:gd name="T30" fmla="*/ 1466 w 1893"/>
                  <a:gd name="T31" fmla="*/ 2177 h 2532"/>
                  <a:gd name="T32" fmla="*/ 1547 w 1893"/>
                  <a:gd name="T33" fmla="*/ 2087 h 2532"/>
                  <a:gd name="T34" fmla="*/ 1799 w 1893"/>
                  <a:gd name="T35" fmla="*/ 1753 h 2532"/>
                  <a:gd name="T36" fmla="*/ 1691 w 1893"/>
                  <a:gd name="T37" fmla="*/ 1489 h 2532"/>
                  <a:gd name="T38" fmla="*/ 1622 w 1893"/>
                  <a:gd name="T39" fmla="*/ 1422 h 2532"/>
                  <a:gd name="T40" fmla="*/ 1520 w 1893"/>
                  <a:gd name="T41" fmla="*/ 1341 h 2532"/>
                  <a:gd name="T42" fmla="*/ 1250 w 1893"/>
                  <a:gd name="T43" fmla="*/ 1260 h 2532"/>
                  <a:gd name="T44" fmla="*/ 1048 w 1893"/>
                  <a:gd name="T45" fmla="*/ 1226 h 2532"/>
                  <a:gd name="T46" fmla="*/ 898 w 1893"/>
                  <a:gd name="T47" fmla="*/ 1147 h 2532"/>
                  <a:gd name="T48" fmla="*/ 906 w 1893"/>
                  <a:gd name="T49" fmla="*/ 1046 h 2532"/>
                  <a:gd name="T50" fmla="*/ 795 w 1893"/>
                  <a:gd name="T51" fmla="*/ 1118 h 2532"/>
                  <a:gd name="T52" fmla="*/ 745 w 1893"/>
                  <a:gd name="T53" fmla="*/ 917 h 2532"/>
                  <a:gd name="T54" fmla="*/ 837 w 1893"/>
                  <a:gd name="T55" fmla="*/ 871 h 2532"/>
                  <a:gd name="T56" fmla="*/ 973 w 1893"/>
                  <a:gd name="T57" fmla="*/ 894 h 2532"/>
                  <a:gd name="T58" fmla="*/ 985 w 1893"/>
                  <a:gd name="T59" fmla="*/ 733 h 2532"/>
                  <a:gd name="T60" fmla="*/ 973 w 1893"/>
                  <a:gd name="T61" fmla="*/ 666 h 2532"/>
                  <a:gd name="T62" fmla="*/ 1019 w 1893"/>
                  <a:gd name="T63" fmla="*/ 585 h 2532"/>
                  <a:gd name="T64" fmla="*/ 1019 w 1893"/>
                  <a:gd name="T65" fmla="*/ 539 h 2532"/>
                  <a:gd name="T66" fmla="*/ 1012 w 1893"/>
                  <a:gd name="T67" fmla="*/ 424 h 2532"/>
                  <a:gd name="T68" fmla="*/ 973 w 1893"/>
                  <a:gd name="T69" fmla="*/ 433 h 2532"/>
                  <a:gd name="T70" fmla="*/ 1054 w 1893"/>
                  <a:gd name="T71" fmla="*/ 345 h 2532"/>
                  <a:gd name="T72" fmla="*/ 962 w 1893"/>
                  <a:gd name="T73" fmla="*/ 274 h 2532"/>
                  <a:gd name="T74" fmla="*/ 829 w 1893"/>
                  <a:gd name="T75" fmla="*/ 240 h 2532"/>
                  <a:gd name="T76" fmla="*/ 768 w 1893"/>
                  <a:gd name="T77" fmla="*/ 332 h 2532"/>
                  <a:gd name="T78" fmla="*/ 824 w 1893"/>
                  <a:gd name="T79" fmla="*/ 437 h 2532"/>
                  <a:gd name="T80" fmla="*/ 766 w 1893"/>
                  <a:gd name="T81" fmla="*/ 410 h 2532"/>
                  <a:gd name="T82" fmla="*/ 641 w 1893"/>
                  <a:gd name="T83" fmla="*/ 386 h 2532"/>
                  <a:gd name="T84" fmla="*/ 664 w 1893"/>
                  <a:gd name="T85" fmla="*/ 230 h 2532"/>
                  <a:gd name="T86" fmla="*/ 664 w 1893"/>
                  <a:gd name="T87" fmla="*/ 263 h 2532"/>
                  <a:gd name="T88" fmla="*/ 676 w 1893"/>
                  <a:gd name="T89" fmla="*/ 207 h 2532"/>
                  <a:gd name="T90" fmla="*/ 653 w 1893"/>
                  <a:gd name="T91" fmla="*/ 161 h 2532"/>
                  <a:gd name="T92" fmla="*/ 580 w 1893"/>
                  <a:gd name="T93" fmla="*/ 107 h 2532"/>
                  <a:gd name="T94" fmla="*/ 526 w 1893"/>
                  <a:gd name="T95" fmla="*/ 119 h 2532"/>
                  <a:gd name="T96" fmla="*/ 557 w 1893"/>
                  <a:gd name="T97" fmla="*/ 96 h 2532"/>
                  <a:gd name="T98" fmla="*/ 580 w 1893"/>
                  <a:gd name="T99" fmla="*/ 188 h 2532"/>
                  <a:gd name="T100" fmla="*/ 497 w 1893"/>
                  <a:gd name="T101" fmla="*/ 217 h 2532"/>
                  <a:gd name="T102" fmla="*/ 447 w 1893"/>
                  <a:gd name="T103" fmla="*/ 196 h 2532"/>
                  <a:gd name="T104" fmla="*/ 401 w 1893"/>
                  <a:gd name="T105" fmla="*/ 117 h 2532"/>
                  <a:gd name="T106" fmla="*/ 474 w 1893"/>
                  <a:gd name="T107" fmla="*/ 115 h 2532"/>
                  <a:gd name="T108" fmla="*/ 538 w 1893"/>
                  <a:gd name="T109" fmla="*/ 161 h 2532"/>
                  <a:gd name="T110" fmla="*/ 424 w 1893"/>
                  <a:gd name="T111" fmla="*/ 184 h 2532"/>
                  <a:gd name="T112" fmla="*/ 349 w 1893"/>
                  <a:gd name="T113" fmla="*/ 150 h 2532"/>
                  <a:gd name="T114" fmla="*/ 217 w 1893"/>
                  <a:gd name="T115" fmla="*/ 11 h 2532"/>
                  <a:gd name="T116" fmla="*/ 154 w 1893"/>
                  <a:gd name="T117" fmla="*/ 40 h 2532"/>
                  <a:gd name="T118" fmla="*/ 56 w 1893"/>
                  <a:gd name="T119" fmla="*/ 138 h 2532"/>
                  <a:gd name="T120" fmla="*/ 15 w 1893"/>
                  <a:gd name="T121" fmla="*/ 219 h 2532"/>
                  <a:gd name="T122" fmla="*/ 148 w 1893"/>
                  <a:gd name="T123" fmla="*/ 230 h 2532"/>
                  <a:gd name="T124" fmla="*/ 240 w 1893"/>
                  <a:gd name="T125" fmla="*/ 426 h 2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3"/>
                  <a:gd name="T190" fmla="*/ 0 h 2532"/>
                  <a:gd name="T191" fmla="*/ 1893 w 1893"/>
                  <a:gd name="T192" fmla="*/ 2532 h 2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3" h="2532">
                    <a:moveTo>
                      <a:pt x="309" y="551"/>
                    </a:moveTo>
                    <a:lnTo>
                      <a:pt x="309" y="562"/>
                    </a:lnTo>
                    <a:lnTo>
                      <a:pt x="309" y="551"/>
                    </a:lnTo>
                    <a:lnTo>
                      <a:pt x="298" y="539"/>
                    </a:lnTo>
                    <a:lnTo>
                      <a:pt x="298" y="541"/>
                    </a:lnTo>
                    <a:lnTo>
                      <a:pt x="298" y="543"/>
                    </a:lnTo>
                    <a:lnTo>
                      <a:pt x="298" y="545"/>
                    </a:lnTo>
                    <a:lnTo>
                      <a:pt x="298" y="547"/>
                    </a:lnTo>
                    <a:lnTo>
                      <a:pt x="298" y="549"/>
                    </a:lnTo>
                    <a:lnTo>
                      <a:pt x="298" y="551"/>
                    </a:lnTo>
                    <a:lnTo>
                      <a:pt x="309" y="551"/>
                    </a:lnTo>
                    <a:close/>
                    <a:moveTo>
                      <a:pt x="286" y="551"/>
                    </a:moveTo>
                    <a:lnTo>
                      <a:pt x="286" y="562"/>
                    </a:lnTo>
                    <a:lnTo>
                      <a:pt x="286" y="574"/>
                    </a:lnTo>
                    <a:lnTo>
                      <a:pt x="286" y="585"/>
                    </a:lnTo>
                    <a:lnTo>
                      <a:pt x="286" y="597"/>
                    </a:lnTo>
                    <a:lnTo>
                      <a:pt x="286" y="608"/>
                    </a:lnTo>
                    <a:lnTo>
                      <a:pt x="286" y="631"/>
                    </a:lnTo>
                    <a:lnTo>
                      <a:pt x="286" y="643"/>
                    </a:lnTo>
                    <a:lnTo>
                      <a:pt x="275" y="666"/>
                    </a:lnTo>
                    <a:lnTo>
                      <a:pt x="286" y="666"/>
                    </a:lnTo>
                    <a:lnTo>
                      <a:pt x="275" y="677"/>
                    </a:lnTo>
                    <a:lnTo>
                      <a:pt x="275" y="689"/>
                    </a:lnTo>
                    <a:lnTo>
                      <a:pt x="275" y="698"/>
                    </a:lnTo>
                    <a:lnTo>
                      <a:pt x="275" y="710"/>
                    </a:lnTo>
                    <a:lnTo>
                      <a:pt x="275" y="721"/>
                    </a:lnTo>
                    <a:lnTo>
                      <a:pt x="275" y="733"/>
                    </a:lnTo>
                    <a:lnTo>
                      <a:pt x="275" y="744"/>
                    </a:lnTo>
                    <a:lnTo>
                      <a:pt x="286" y="744"/>
                    </a:lnTo>
                    <a:lnTo>
                      <a:pt x="286" y="756"/>
                    </a:lnTo>
                    <a:lnTo>
                      <a:pt x="286" y="744"/>
                    </a:lnTo>
                    <a:lnTo>
                      <a:pt x="298" y="756"/>
                    </a:lnTo>
                    <a:lnTo>
                      <a:pt x="298" y="767"/>
                    </a:lnTo>
                    <a:lnTo>
                      <a:pt x="286" y="756"/>
                    </a:lnTo>
                    <a:lnTo>
                      <a:pt x="286" y="767"/>
                    </a:lnTo>
                    <a:lnTo>
                      <a:pt x="286" y="779"/>
                    </a:lnTo>
                    <a:lnTo>
                      <a:pt x="298" y="779"/>
                    </a:lnTo>
                    <a:lnTo>
                      <a:pt x="298" y="790"/>
                    </a:lnTo>
                    <a:lnTo>
                      <a:pt x="298" y="802"/>
                    </a:lnTo>
                    <a:lnTo>
                      <a:pt x="309" y="802"/>
                    </a:lnTo>
                    <a:lnTo>
                      <a:pt x="309" y="813"/>
                    </a:lnTo>
                    <a:lnTo>
                      <a:pt x="309" y="825"/>
                    </a:lnTo>
                    <a:lnTo>
                      <a:pt x="309" y="836"/>
                    </a:lnTo>
                    <a:lnTo>
                      <a:pt x="321" y="836"/>
                    </a:lnTo>
                    <a:lnTo>
                      <a:pt x="332" y="836"/>
                    </a:lnTo>
                    <a:lnTo>
                      <a:pt x="332" y="848"/>
                    </a:lnTo>
                    <a:lnTo>
                      <a:pt x="344" y="848"/>
                    </a:lnTo>
                    <a:lnTo>
                      <a:pt x="355" y="859"/>
                    </a:lnTo>
                    <a:lnTo>
                      <a:pt x="367" y="871"/>
                    </a:lnTo>
                    <a:lnTo>
                      <a:pt x="355" y="882"/>
                    </a:lnTo>
                    <a:lnTo>
                      <a:pt x="367" y="882"/>
                    </a:lnTo>
                    <a:lnTo>
                      <a:pt x="367" y="886"/>
                    </a:lnTo>
                    <a:lnTo>
                      <a:pt x="367" y="892"/>
                    </a:lnTo>
                    <a:lnTo>
                      <a:pt x="367" y="896"/>
                    </a:lnTo>
                    <a:lnTo>
                      <a:pt x="367" y="900"/>
                    </a:lnTo>
                    <a:lnTo>
                      <a:pt x="367" y="904"/>
                    </a:lnTo>
                    <a:lnTo>
                      <a:pt x="367" y="909"/>
                    </a:lnTo>
                    <a:lnTo>
                      <a:pt x="367" y="913"/>
                    </a:lnTo>
                    <a:lnTo>
                      <a:pt x="367" y="917"/>
                    </a:lnTo>
                    <a:lnTo>
                      <a:pt x="390" y="940"/>
                    </a:lnTo>
                    <a:lnTo>
                      <a:pt x="401" y="975"/>
                    </a:lnTo>
                    <a:lnTo>
                      <a:pt x="378" y="975"/>
                    </a:lnTo>
                    <a:lnTo>
                      <a:pt x="390" y="975"/>
                    </a:lnTo>
                    <a:lnTo>
                      <a:pt x="424" y="998"/>
                    </a:lnTo>
                    <a:lnTo>
                      <a:pt x="424" y="1009"/>
                    </a:lnTo>
                    <a:lnTo>
                      <a:pt x="436" y="1009"/>
                    </a:lnTo>
                    <a:lnTo>
                      <a:pt x="436" y="1021"/>
                    </a:lnTo>
                    <a:lnTo>
                      <a:pt x="434" y="1024"/>
                    </a:lnTo>
                    <a:lnTo>
                      <a:pt x="434" y="1028"/>
                    </a:lnTo>
                    <a:lnTo>
                      <a:pt x="434" y="1030"/>
                    </a:lnTo>
                    <a:lnTo>
                      <a:pt x="436" y="1032"/>
                    </a:lnTo>
                    <a:lnTo>
                      <a:pt x="438" y="1032"/>
                    </a:lnTo>
                    <a:lnTo>
                      <a:pt x="442" y="1032"/>
                    </a:lnTo>
                    <a:lnTo>
                      <a:pt x="447" y="1032"/>
                    </a:lnTo>
                    <a:lnTo>
                      <a:pt x="447" y="1044"/>
                    </a:lnTo>
                    <a:lnTo>
                      <a:pt x="457" y="1044"/>
                    </a:lnTo>
                    <a:lnTo>
                      <a:pt x="457" y="1055"/>
                    </a:lnTo>
                    <a:lnTo>
                      <a:pt x="468" y="1055"/>
                    </a:lnTo>
                    <a:lnTo>
                      <a:pt x="468" y="1067"/>
                    </a:lnTo>
                    <a:lnTo>
                      <a:pt x="480" y="1067"/>
                    </a:lnTo>
                    <a:lnTo>
                      <a:pt x="480" y="1070"/>
                    </a:lnTo>
                    <a:lnTo>
                      <a:pt x="480" y="1074"/>
                    </a:lnTo>
                    <a:lnTo>
                      <a:pt x="480" y="1076"/>
                    </a:lnTo>
                    <a:lnTo>
                      <a:pt x="480" y="1078"/>
                    </a:lnTo>
                    <a:lnTo>
                      <a:pt x="482" y="1078"/>
                    </a:lnTo>
                    <a:lnTo>
                      <a:pt x="484" y="1078"/>
                    </a:lnTo>
                    <a:lnTo>
                      <a:pt x="488" y="1078"/>
                    </a:lnTo>
                    <a:lnTo>
                      <a:pt x="491" y="1078"/>
                    </a:lnTo>
                    <a:lnTo>
                      <a:pt x="491" y="1055"/>
                    </a:lnTo>
                    <a:lnTo>
                      <a:pt x="480" y="1055"/>
                    </a:lnTo>
                    <a:lnTo>
                      <a:pt x="468" y="1044"/>
                    </a:lnTo>
                    <a:lnTo>
                      <a:pt x="436" y="986"/>
                    </a:lnTo>
                    <a:lnTo>
                      <a:pt x="436" y="963"/>
                    </a:lnTo>
                    <a:lnTo>
                      <a:pt x="401" y="917"/>
                    </a:lnTo>
                    <a:lnTo>
                      <a:pt x="390" y="917"/>
                    </a:lnTo>
                    <a:lnTo>
                      <a:pt x="390" y="905"/>
                    </a:lnTo>
                    <a:lnTo>
                      <a:pt x="413" y="905"/>
                    </a:lnTo>
                    <a:lnTo>
                      <a:pt x="417" y="911"/>
                    </a:lnTo>
                    <a:lnTo>
                      <a:pt x="419" y="915"/>
                    </a:lnTo>
                    <a:lnTo>
                      <a:pt x="422" y="919"/>
                    </a:lnTo>
                    <a:lnTo>
                      <a:pt x="424" y="923"/>
                    </a:lnTo>
                    <a:lnTo>
                      <a:pt x="426" y="927"/>
                    </a:lnTo>
                    <a:lnTo>
                      <a:pt x="428" y="930"/>
                    </a:lnTo>
                    <a:lnTo>
                      <a:pt x="430" y="934"/>
                    </a:lnTo>
                    <a:lnTo>
                      <a:pt x="436" y="940"/>
                    </a:lnTo>
                    <a:lnTo>
                      <a:pt x="468" y="975"/>
                    </a:lnTo>
                    <a:lnTo>
                      <a:pt x="468" y="986"/>
                    </a:lnTo>
                    <a:lnTo>
                      <a:pt x="480" y="998"/>
                    </a:lnTo>
                    <a:lnTo>
                      <a:pt x="491" y="998"/>
                    </a:lnTo>
                    <a:lnTo>
                      <a:pt x="480" y="1009"/>
                    </a:lnTo>
                    <a:lnTo>
                      <a:pt x="488" y="1009"/>
                    </a:lnTo>
                    <a:lnTo>
                      <a:pt x="491" y="1011"/>
                    </a:lnTo>
                    <a:lnTo>
                      <a:pt x="495" y="1013"/>
                    </a:lnTo>
                    <a:lnTo>
                      <a:pt x="499" y="1015"/>
                    </a:lnTo>
                    <a:lnTo>
                      <a:pt x="503" y="1019"/>
                    </a:lnTo>
                    <a:lnTo>
                      <a:pt x="507" y="1022"/>
                    </a:lnTo>
                    <a:lnTo>
                      <a:pt x="511" y="1026"/>
                    </a:lnTo>
                    <a:lnTo>
                      <a:pt x="515" y="1032"/>
                    </a:lnTo>
                    <a:lnTo>
                      <a:pt x="561" y="1067"/>
                    </a:lnTo>
                    <a:lnTo>
                      <a:pt x="572" y="1124"/>
                    </a:lnTo>
                    <a:lnTo>
                      <a:pt x="572" y="1128"/>
                    </a:lnTo>
                    <a:lnTo>
                      <a:pt x="572" y="1132"/>
                    </a:lnTo>
                    <a:lnTo>
                      <a:pt x="572" y="1134"/>
                    </a:lnTo>
                    <a:lnTo>
                      <a:pt x="574" y="1136"/>
                    </a:lnTo>
                    <a:lnTo>
                      <a:pt x="576" y="1136"/>
                    </a:lnTo>
                    <a:lnTo>
                      <a:pt x="580" y="1136"/>
                    </a:lnTo>
                    <a:lnTo>
                      <a:pt x="584" y="1136"/>
                    </a:lnTo>
                    <a:lnTo>
                      <a:pt x="584" y="1147"/>
                    </a:lnTo>
                    <a:lnTo>
                      <a:pt x="618" y="1147"/>
                    </a:lnTo>
                    <a:lnTo>
                      <a:pt x="630" y="1157"/>
                    </a:lnTo>
                    <a:lnTo>
                      <a:pt x="676" y="1168"/>
                    </a:lnTo>
                    <a:lnTo>
                      <a:pt x="710" y="1168"/>
                    </a:lnTo>
                    <a:lnTo>
                      <a:pt x="768" y="1180"/>
                    </a:lnTo>
                    <a:lnTo>
                      <a:pt x="768" y="1168"/>
                    </a:lnTo>
                    <a:lnTo>
                      <a:pt x="779" y="1168"/>
                    </a:lnTo>
                    <a:lnTo>
                      <a:pt x="779" y="1157"/>
                    </a:lnTo>
                    <a:lnTo>
                      <a:pt x="791" y="1157"/>
                    </a:lnTo>
                    <a:lnTo>
                      <a:pt x="802" y="1168"/>
                    </a:lnTo>
                    <a:lnTo>
                      <a:pt x="825" y="1168"/>
                    </a:lnTo>
                    <a:lnTo>
                      <a:pt x="837" y="1180"/>
                    </a:lnTo>
                    <a:lnTo>
                      <a:pt x="860" y="1180"/>
                    </a:lnTo>
                    <a:lnTo>
                      <a:pt x="868" y="1186"/>
                    </a:lnTo>
                    <a:lnTo>
                      <a:pt x="877" y="1189"/>
                    </a:lnTo>
                    <a:lnTo>
                      <a:pt x="887" y="1191"/>
                    </a:lnTo>
                    <a:lnTo>
                      <a:pt x="895" y="1193"/>
                    </a:lnTo>
                    <a:lnTo>
                      <a:pt x="904" y="1193"/>
                    </a:lnTo>
                    <a:lnTo>
                      <a:pt x="912" y="1191"/>
                    </a:lnTo>
                    <a:lnTo>
                      <a:pt x="919" y="1187"/>
                    </a:lnTo>
                    <a:lnTo>
                      <a:pt x="927" y="1180"/>
                    </a:lnTo>
                    <a:lnTo>
                      <a:pt x="931" y="1186"/>
                    </a:lnTo>
                    <a:lnTo>
                      <a:pt x="935" y="1187"/>
                    </a:lnTo>
                    <a:lnTo>
                      <a:pt x="937" y="1189"/>
                    </a:lnTo>
                    <a:lnTo>
                      <a:pt x="939" y="1191"/>
                    </a:lnTo>
                    <a:lnTo>
                      <a:pt x="941" y="1191"/>
                    </a:lnTo>
                    <a:lnTo>
                      <a:pt x="943" y="1191"/>
                    </a:lnTo>
                    <a:lnTo>
                      <a:pt x="946" y="1191"/>
                    </a:lnTo>
                    <a:lnTo>
                      <a:pt x="950" y="1191"/>
                    </a:lnTo>
                    <a:lnTo>
                      <a:pt x="950" y="1203"/>
                    </a:lnTo>
                    <a:lnTo>
                      <a:pt x="956" y="1203"/>
                    </a:lnTo>
                    <a:lnTo>
                      <a:pt x="960" y="1203"/>
                    </a:lnTo>
                    <a:lnTo>
                      <a:pt x="962" y="1205"/>
                    </a:lnTo>
                    <a:lnTo>
                      <a:pt x="964" y="1205"/>
                    </a:lnTo>
                    <a:lnTo>
                      <a:pt x="966" y="1207"/>
                    </a:lnTo>
                    <a:lnTo>
                      <a:pt x="967" y="1209"/>
                    </a:lnTo>
                    <a:lnTo>
                      <a:pt x="969" y="1211"/>
                    </a:lnTo>
                    <a:lnTo>
                      <a:pt x="973" y="1214"/>
                    </a:lnTo>
                    <a:lnTo>
                      <a:pt x="975" y="1222"/>
                    </a:lnTo>
                    <a:lnTo>
                      <a:pt x="977" y="1228"/>
                    </a:lnTo>
                    <a:lnTo>
                      <a:pt x="981" y="1234"/>
                    </a:lnTo>
                    <a:lnTo>
                      <a:pt x="985" y="1239"/>
                    </a:lnTo>
                    <a:lnTo>
                      <a:pt x="990" y="1243"/>
                    </a:lnTo>
                    <a:lnTo>
                      <a:pt x="996" y="1247"/>
                    </a:lnTo>
                    <a:lnTo>
                      <a:pt x="1002" y="1249"/>
                    </a:lnTo>
                    <a:lnTo>
                      <a:pt x="1008" y="1249"/>
                    </a:lnTo>
                    <a:lnTo>
                      <a:pt x="1019" y="1260"/>
                    </a:lnTo>
                    <a:lnTo>
                      <a:pt x="1025" y="1260"/>
                    </a:lnTo>
                    <a:lnTo>
                      <a:pt x="1029" y="1260"/>
                    </a:lnTo>
                    <a:lnTo>
                      <a:pt x="1031" y="1260"/>
                    </a:lnTo>
                    <a:lnTo>
                      <a:pt x="1033" y="1262"/>
                    </a:lnTo>
                    <a:lnTo>
                      <a:pt x="1035" y="1264"/>
                    </a:lnTo>
                    <a:lnTo>
                      <a:pt x="1037" y="1266"/>
                    </a:lnTo>
                    <a:lnTo>
                      <a:pt x="1038" y="1268"/>
                    </a:lnTo>
                    <a:lnTo>
                      <a:pt x="1042" y="1272"/>
                    </a:lnTo>
                    <a:lnTo>
                      <a:pt x="1065" y="1272"/>
                    </a:lnTo>
                    <a:lnTo>
                      <a:pt x="1065" y="1283"/>
                    </a:lnTo>
                    <a:lnTo>
                      <a:pt x="1071" y="1283"/>
                    </a:lnTo>
                    <a:lnTo>
                      <a:pt x="1077" y="1283"/>
                    </a:lnTo>
                    <a:lnTo>
                      <a:pt x="1083" y="1283"/>
                    </a:lnTo>
                    <a:lnTo>
                      <a:pt x="1088" y="1283"/>
                    </a:lnTo>
                    <a:lnTo>
                      <a:pt x="1094" y="1283"/>
                    </a:lnTo>
                    <a:lnTo>
                      <a:pt x="1100" y="1283"/>
                    </a:lnTo>
                    <a:lnTo>
                      <a:pt x="1106" y="1283"/>
                    </a:lnTo>
                    <a:lnTo>
                      <a:pt x="1111" y="1283"/>
                    </a:lnTo>
                    <a:lnTo>
                      <a:pt x="1111" y="1276"/>
                    </a:lnTo>
                    <a:lnTo>
                      <a:pt x="1111" y="1270"/>
                    </a:lnTo>
                    <a:lnTo>
                      <a:pt x="1109" y="1266"/>
                    </a:lnTo>
                    <a:lnTo>
                      <a:pt x="1109" y="1262"/>
                    </a:lnTo>
                    <a:lnTo>
                      <a:pt x="1111" y="1262"/>
                    </a:lnTo>
                    <a:lnTo>
                      <a:pt x="1113" y="1262"/>
                    </a:lnTo>
                    <a:lnTo>
                      <a:pt x="1117" y="1266"/>
                    </a:lnTo>
                    <a:lnTo>
                      <a:pt x="1123" y="1272"/>
                    </a:lnTo>
                    <a:lnTo>
                      <a:pt x="1123" y="1283"/>
                    </a:lnTo>
                    <a:lnTo>
                      <a:pt x="1134" y="1283"/>
                    </a:lnTo>
                    <a:lnTo>
                      <a:pt x="1134" y="1329"/>
                    </a:lnTo>
                    <a:lnTo>
                      <a:pt x="1134" y="1337"/>
                    </a:lnTo>
                    <a:lnTo>
                      <a:pt x="1134" y="1345"/>
                    </a:lnTo>
                    <a:lnTo>
                      <a:pt x="1134" y="1351"/>
                    </a:lnTo>
                    <a:lnTo>
                      <a:pt x="1134" y="1354"/>
                    </a:lnTo>
                    <a:lnTo>
                      <a:pt x="1134" y="1360"/>
                    </a:lnTo>
                    <a:lnTo>
                      <a:pt x="1133" y="1364"/>
                    </a:lnTo>
                    <a:lnTo>
                      <a:pt x="1129" y="1370"/>
                    </a:lnTo>
                    <a:lnTo>
                      <a:pt x="1123" y="1376"/>
                    </a:lnTo>
                    <a:lnTo>
                      <a:pt x="1123" y="1387"/>
                    </a:lnTo>
                    <a:lnTo>
                      <a:pt x="1111" y="1399"/>
                    </a:lnTo>
                    <a:lnTo>
                      <a:pt x="1111" y="1410"/>
                    </a:lnTo>
                    <a:lnTo>
                      <a:pt x="1106" y="1410"/>
                    </a:lnTo>
                    <a:lnTo>
                      <a:pt x="1104" y="1410"/>
                    </a:lnTo>
                    <a:lnTo>
                      <a:pt x="1100" y="1410"/>
                    </a:lnTo>
                    <a:lnTo>
                      <a:pt x="1098" y="1412"/>
                    </a:lnTo>
                    <a:lnTo>
                      <a:pt x="1096" y="1412"/>
                    </a:lnTo>
                    <a:lnTo>
                      <a:pt x="1094" y="1414"/>
                    </a:lnTo>
                    <a:lnTo>
                      <a:pt x="1092" y="1418"/>
                    </a:lnTo>
                    <a:lnTo>
                      <a:pt x="1088" y="1422"/>
                    </a:lnTo>
                    <a:lnTo>
                      <a:pt x="1077" y="1491"/>
                    </a:lnTo>
                    <a:lnTo>
                      <a:pt x="1088" y="1491"/>
                    </a:lnTo>
                    <a:lnTo>
                      <a:pt x="1086" y="1493"/>
                    </a:lnTo>
                    <a:lnTo>
                      <a:pt x="1083" y="1496"/>
                    </a:lnTo>
                    <a:lnTo>
                      <a:pt x="1081" y="1498"/>
                    </a:lnTo>
                    <a:lnTo>
                      <a:pt x="1077" y="1502"/>
                    </a:lnTo>
                    <a:lnTo>
                      <a:pt x="1075" y="1504"/>
                    </a:lnTo>
                    <a:lnTo>
                      <a:pt x="1071" y="1508"/>
                    </a:lnTo>
                    <a:lnTo>
                      <a:pt x="1069" y="1510"/>
                    </a:lnTo>
                    <a:lnTo>
                      <a:pt x="1065" y="1514"/>
                    </a:lnTo>
                    <a:lnTo>
                      <a:pt x="1065" y="1525"/>
                    </a:lnTo>
                    <a:lnTo>
                      <a:pt x="1054" y="1525"/>
                    </a:lnTo>
                    <a:lnTo>
                      <a:pt x="1058" y="1527"/>
                    </a:lnTo>
                    <a:lnTo>
                      <a:pt x="1060" y="1531"/>
                    </a:lnTo>
                    <a:lnTo>
                      <a:pt x="1062" y="1533"/>
                    </a:lnTo>
                    <a:lnTo>
                      <a:pt x="1063" y="1535"/>
                    </a:lnTo>
                    <a:lnTo>
                      <a:pt x="1065" y="1537"/>
                    </a:lnTo>
                    <a:lnTo>
                      <a:pt x="1065" y="1539"/>
                    </a:lnTo>
                    <a:lnTo>
                      <a:pt x="1065" y="1542"/>
                    </a:lnTo>
                    <a:lnTo>
                      <a:pt x="1065" y="1548"/>
                    </a:lnTo>
                    <a:lnTo>
                      <a:pt x="1063" y="1548"/>
                    </a:lnTo>
                    <a:lnTo>
                      <a:pt x="1062" y="1548"/>
                    </a:lnTo>
                    <a:lnTo>
                      <a:pt x="1060" y="1548"/>
                    </a:lnTo>
                    <a:lnTo>
                      <a:pt x="1058" y="1548"/>
                    </a:lnTo>
                    <a:lnTo>
                      <a:pt x="1056" y="1548"/>
                    </a:lnTo>
                    <a:lnTo>
                      <a:pt x="1054" y="1548"/>
                    </a:lnTo>
                    <a:lnTo>
                      <a:pt x="1058" y="1552"/>
                    </a:lnTo>
                    <a:lnTo>
                      <a:pt x="1063" y="1556"/>
                    </a:lnTo>
                    <a:lnTo>
                      <a:pt x="1067" y="1560"/>
                    </a:lnTo>
                    <a:lnTo>
                      <a:pt x="1069" y="1564"/>
                    </a:lnTo>
                    <a:lnTo>
                      <a:pt x="1073" y="1567"/>
                    </a:lnTo>
                    <a:lnTo>
                      <a:pt x="1075" y="1571"/>
                    </a:lnTo>
                    <a:lnTo>
                      <a:pt x="1077" y="1575"/>
                    </a:lnTo>
                    <a:lnTo>
                      <a:pt x="1077" y="1583"/>
                    </a:lnTo>
                    <a:lnTo>
                      <a:pt x="1181" y="1610"/>
                    </a:lnTo>
                    <a:lnTo>
                      <a:pt x="1188" y="1619"/>
                    </a:lnTo>
                    <a:lnTo>
                      <a:pt x="1123" y="1673"/>
                    </a:lnTo>
                    <a:lnTo>
                      <a:pt x="1129" y="1679"/>
                    </a:lnTo>
                    <a:lnTo>
                      <a:pt x="1133" y="1684"/>
                    </a:lnTo>
                    <a:lnTo>
                      <a:pt x="1136" y="1688"/>
                    </a:lnTo>
                    <a:lnTo>
                      <a:pt x="1140" y="1694"/>
                    </a:lnTo>
                    <a:lnTo>
                      <a:pt x="1142" y="1700"/>
                    </a:lnTo>
                    <a:lnTo>
                      <a:pt x="1144" y="1706"/>
                    </a:lnTo>
                    <a:lnTo>
                      <a:pt x="1146" y="1713"/>
                    </a:lnTo>
                    <a:lnTo>
                      <a:pt x="1146" y="1719"/>
                    </a:lnTo>
                    <a:lnTo>
                      <a:pt x="1169" y="1742"/>
                    </a:lnTo>
                    <a:lnTo>
                      <a:pt x="1179" y="1752"/>
                    </a:lnTo>
                    <a:lnTo>
                      <a:pt x="1190" y="1759"/>
                    </a:lnTo>
                    <a:lnTo>
                      <a:pt x="1202" y="1763"/>
                    </a:lnTo>
                    <a:lnTo>
                      <a:pt x="1215" y="1767"/>
                    </a:lnTo>
                    <a:lnTo>
                      <a:pt x="1227" y="1771"/>
                    </a:lnTo>
                    <a:lnTo>
                      <a:pt x="1240" y="1773"/>
                    </a:lnTo>
                    <a:lnTo>
                      <a:pt x="1253" y="1775"/>
                    </a:lnTo>
                    <a:lnTo>
                      <a:pt x="1267" y="1776"/>
                    </a:lnTo>
                    <a:lnTo>
                      <a:pt x="1259" y="1801"/>
                    </a:lnTo>
                    <a:lnTo>
                      <a:pt x="1284" y="1824"/>
                    </a:lnTo>
                    <a:lnTo>
                      <a:pt x="1280" y="1842"/>
                    </a:lnTo>
                    <a:lnTo>
                      <a:pt x="1275" y="1859"/>
                    </a:lnTo>
                    <a:lnTo>
                      <a:pt x="1271" y="1874"/>
                    </a:lnTo>
                    <a:lnTo>
                      <a:pt x="1267" y="1892"/>
                    </a:lnTo>
                    <a:lnTo>
                      <a:pt x="1263" y="1909"/>
                    </a:lnTo>
                    <a:lnTo>
                      <a:pt x="1259" y="1926"/>
                    </a:lnTo>
                    <a:lnTo>
                      <a:pt x="1253" y="1943"/>
                    </a:lnTo>
                    <a:lnTo>
                      <a:pt x="1250" y="1961"/>
                    </a:lnTo>
                    <a:lnTo>
                      <a:pt x="1250" y="2166"/>
                    </a:lnTo>
                    <a:lnTo>
                      <a:pt x="1238" y="2235"/>
                    </a:lnTo>
                    <a:lnTo>
                      <a:pt x="1250" y="2235"/>
                    </a:lnTo>
                    <a:lnTo>
                      <a:pt x="1250" y="2258"/>
                    </a:lnTo>
                    <a:lnTo>
                      <a:pt x="1244" y="2264"/>
                    </a:lnTo>
                    <a:lnTo>
                      <a:pt x="1240" y="2266"/>
                    </a:lnTo>
                    <a:lnTo>
                      <a:pt x="1238" y="2268"/>
                    </a:lnTo>
                    <a:lnTo>
                      <a:pt x="1238" y="2270"/>
                    </a:lnTo>
                    <a:lnTo>
                      <a:pt x="1238" y="2271"/>
                    </a:lnTo>
                    <a:lnTo>
                      <a:pt x="1240" y="2273"/>
                    </a:lnTo>
                    <a:lnTo>
                      <a:pt x="1244" y="2277"/>
                    </a:lnTo>
                    <a:lnTo>
                      <a:pt x="1250" y="2281"/>
                    </a:lnTo>
                    <a:lnTo>
                      <a:pt x="1253" y="2281"/>
                    </a:lnTo>
                    <a:lnTo>
                      <a:pt x="1257" y="2281"/>
                    </a:lnTo>
                    <a:lnTo>
                      <a:pt x="1259" y="2281"/>
                    </a:lnTo>
                    <a:lnTo>
                      <a:pt x="1261" y="2283"/>
                    </a:lnTo>
                    <a:lnTo>
                      <a:pt x="1263" y="2283"/>
                    </a:lnTo>
                    <a:lnTo>
                      <a:pt x="1265" y="2285"/>
                    </a:lnTo>
                    <a:lnTo>
                      <a:pt x="1269" y="2289"/>
                    </a:lnTo>
                    <a:lnTo>
                      <a:pt x="1273" y="2293"/>
                    </a:lnTo>
                    <a:lnTo>
                      <a:pt x="1273" y="2304"/>
                    </a:lnTo>
                    <a:lnTo>
                      <a:pt x="1261" y="2316"/>
                    </a:lnTo>
                    <a:lnTo>
                      <a:pt x="1250" y="2339"/>
                    </a:lnTo>
                    <a:lnTo>
                      <a:pt x="1250" y="2385"/>
                    </a:lnTo>
                    <a:lnTo>
                      <a:pt x="1261" y="2385"/>
                    </a:lnTo>
                    <a:lnTo>
                      <a:pt x="1261" y="2392"/>
                    </a:lnTo>
                    <a:lnTo>
                      <a:pt x="1259" y="2400"/>
                    </a:lnTo>
                    <a:lnTo>
                      <a:pt x="1259" y="2408"/>
                    </a:lnTo>
                    <a:lnTo>
                      <a:pt x="1259" y="2415"/>
                    </a:lnTo>
                    <a:lnTo>
                      <a:pt x="1261" y="2421"/>
                    </a:lnTo>
                    <a:lnTo>
                      <a:pt x="1263" y="2429"/>
                    </a:lnTo>
                    <a:lnTo>
                      <a:pt x="1267" y="2435"/>
                    </a:lnTo>
                    <a:lnTo>
                      <a:pt x="1273" y="2442"/>
                    </a:lnTo>
                    <a:lnTo>
                      <a:pt x="1273" y="2465"/>
                    </a:lnTo>
                    <a:lnTo>
                      <a:pt x="1278" y="2471"/>
                    </a:lnTo>
                    <a:lnTo>
                      <a:pt x="1284" y="2477"/>
                    </a:lnTo>
                    <a:lnTo>
                      <a:pt x="1290" y="2483"/>
                    </a:lnTo>
                    <a:lnTo>
                      <a:pt x="1296" y="2488"/>
                    </a:lnTo>
                    <a:lnTo>
                      <a:pt x="1301" y="2494"/>
                    </a:lnTo>
                    <a:lnTo>
                      <a:pt x="1307" y="2500"/>
                    </a:lnTo>
                    <a:lnTo>
                      <a:pt x="1313" y="2506"/>
                    </a:lnTo>
                    <a:lnTo>
                      <a:pt x="1319" y="2511"/>
                    </a:lnTo>
                    <a:lnTo>
                      <a:pt x="1307" y="2511"/>
                    </a:lnTo>
                    <a:lnTo>
                      <a:pt x="1319" y="2523"/>
                    </a:lnTo>
                    <a:lnTo>
                      <a:pt x="1319" y="2532"/>
                    </a:lnTo>
                    <a:lnTo>
                      <a:pt x="1386" y="2532"/>
                    </a:lnTo>
                    <a:lnTo>
                      <a:pt x="1374" y="2523"/>
                    </a:lnTo>
                    <a:lnTo>
                      <a:pt x="1363" y="2511"/>
                    </a:lnTo>
                    <a:lnTo>
                      <a:pt x="1351" y="2511"/>
                    </a:lnTo>
                    <a:lnTo>
                      <a:pt x="1351" y="2500"/>
                    </a:lnTo>
                    <a:lnTo>
                      <a:pt x="1340" y="2500"/>
                    </a:lnTo>
                    <a:lnTo>
                      <a:pt x="1340" y="2477"/>
                    </a:lnTo>
                    <a:lnTo>
                      <a:pt x="1340" y="2431"/>
                    </a:lnTo>
                    <a:lnTo>
                      <a:pt x="1342" y="2421"/>
                    </a:lnTo>
                    <a:lnTo>
                      <a:pt x="1342" y="2413"/>
                    </a:lnTo>
                    <a:lnTo>
                      <a:pt x="1344" y="2410"/>
                    </a:lnTo>
                    <a:lnTo>
                      <a:pt x="1346" y="2404"/>
                    </a:lnTo>
                    <a:lnTo>
                      <a:pt x="1347" y="2400"/>
                    </a:lnTo>
                    <a:lnTo>
                      <a:pt x="1351" y="2396"/>
                    </a:lnTo>
                    <a:lnTo>
                      <a:pt x="1357" y="2390"/>
                    </a:lnTo>
                    <a:lnTo>
                      <a:pt x="1363" y="2385"/>
                    </a:lnTo>
                    <a:lnTo>
                      <a:pt x="1363" y="2373"/>
                    </a:lnTo>
                    <a:lnTo>
                      <a:pt x="1351" y="2373"/>
                    </a:lnTo>
                    <a:lnTo>
                      <a:pt x="1351" y="2362"/>
                    </a:lnTo>
                    <a:lnTo>
                      <a:pt x="1347" y="2362"/>
                    </a:lnTo>
                    <a:lnTo>
                      <a:pt x="1344" y="2362"/>
                    </a:lnTo>
                    <a:lnTo>
                      <a:pt x="1342" y="2362"/>
                    </a:lnTo>
                    <a:lnTo>
                      <a:pt x="1340" y="2360"/>
                    </a:lnTo>
                    <a:lnTo>
                      <a:pt x="1340" y="2358"/>
                    </a:lnTo>
                    <a:lnTo>
                      <a:pt x="1340" y="2354"/>
                    </a:lnTo>
                    <a:lnTo>
                      <a:pt x="1340" y="2350"/>
                    </a:lnTo>
                    <a:lnTo>
                      <a:pt x="1351" y="2339"/>
                    </a:lnTo>
                    <a:lnTo>
                      <a:pt x="1351" y="2327"/>
                    </a:lnTo>
                    <a:lnTo>
                      <a:pt x="1363" y="2327"/>
                    </a:lnTo>
                    <a:lnTo>
                      <a:pt x="1363" y="2293"/>
                    </a:lnTo>
                    <a:lnTo>
                      <a:pt x="1374" y="2293"/>
                    </a:lnTo>
                    <a:lnTo>
                      <a:pt x="1374" y="2281"/>
                    </a:lnTo>
                    <a:lnTo>
                      <a:pt x="1386" y="2281"/>
                    </a:lnTo>
                    <a:lnTo>
                      <a:pt x="1386" y="2270"/>
                    </a:lnTo>
                    <a:lnTo>
                      <a:pt x="1374" y="2270"/>
                    </a:lnTo>
                    <a:lnTo>
                      <a:pt x="1374" y="2281"/>
                    </a:lnTo>
                    <a:lnTo>
                      <a:pt x="1363" y="2281"/>
                    </a:lnTo>
                    <a:lnTo>
                      <a:pt x="1363" y="2247"/>
                    </a:lnTo>
                    <a:lnTo>
                      <a:pt x="1397" y="2258"/>
                    </a:lnTo>
                    <a:lnTo>
                      <a:pt x="1397" y="2212"/>
                    </a:lnTo>
                    <a:lnTo>
                      <a:pt x="1420" y="2212"/>
                    </a:lnTo>
                    <a:lnTo>
                      <a:pt x="1455" y="2200"/>
                    </a:lnTo>
                    <a:lnTo>
                      <a:pt x="1466" y="2189"/>
                    </a:lnTo>
                    <a:lnTo>
                      <a:pt x="1466" y="2177"/>
                    </a:lnTo>
                    <a:lnTo>
                      <a:pt x="1478" y="2166"/>
                    </a:lnTo>
                    <a:lnTo>
                      <a:pt x="1478" y="2154"/>
                    </a:lnTo>
                    <a:lnTo>
                      <a:pt x="1466" y="2154"/>
                    </a:lnTo>
                    <a:lnTo>
                      <a:pt x="1466" y="2131"/>
                    </a:lnTo>
                    <a:lnTo>
                      <a:pt x="1455" y="2131"/>
                    </a:lnTo>
                    <a:lnTo>
                      <a:pt x="1455" y="2128"/>
                    </a:lnTo>
                    <a:lnTo>
                      <a:pt x="1455" y="2124"/>
                    </a:lnTo>
                    <a:lnTo>
                      <a:pt x="1455" y="2122"/>
                    </a:lnTo>
                    <a:lnTo>
                      <a:pt x="1455" y="2120"/>
                    </a:lnTo>
                    <a:lnTo>
                      <a:pt x="1457" y="2120"/>
                    </a:lnTo>
                    <a:lnTo>
                      <a:pt x="1459" y="2120"/>
                    </a:lnTo>
                    <a:lnTo>
                      <a:pt x="1463" y="2120"/>
                    </a:lnTo>
                    <a:lnTo>
                      <a:pt x="1466" y="2120"/>
                    </a:lnTo>
                    <a:lnTo>
                      <a:pt x="1466" y="2131"/>
                    </a:lnTo>
                    <a:lnTo>
                      <a:pt x="1480" y="2131"/>
                    </a:lnTo>
                    <a:lnTo>
                      <a:pt x="1490" y="2131"/>
                    </a:lnTo>
                    <a:lnTo>
                      <a:pt x="1499" y="2131"/>
                    </a:lnTo>
                    <a:lnTo>
                      <a:pt x="1507" y="2130"/>
                    </a:lnTo>
                    <a:lnTo>
                      <a:pt x="1514" y="2126"/>
                    </a:lnTo>
                    <a:lnTo>
                      <a:pt x="1522" y="2120"/>
                    </a:lnTo>
                    <a:lnTo>
                      <a:pt x="1528" y="2110"/>
                    </a:lnTo>
                    <a:lnTo>
                      <a:pt x="1536" y="2097"/>
                    </a:lnTo>
                    <a:lnTo>
                      <a:pt x="1541" y="2091"/>
                    </a:lnTo>
                    <a:lnTo>
                      <a:pt x="1547" y="2087"/>
                    </a:lnTo>
                    <a:lnTo>
                      <a:pt x="1551" y="2082"/>
                    </a:lnTo>
                    <a:lnTo>
                      <a:pt x="1555" y="2076"/>
                    </a:lnTo>
                    <a:lnTo>
                      <a:pt x="1559" y="2072"/>
                    </a:lnTo>
                    <a:lnTo>
                      <a:pt x="1562" y="2066"/>
                    </a:lnTo>
                    <a:lnTo>
                      <a:pt x="1566" y="2059"/>
                    </a:lnTo>
                    <a:lnTo>
                      <a:pt x="1570" y="2053"/>
                    </a:lnTo>
                    <a:lnTo>
                      <a:pt x="1605" y="1995"/>
                    </a:lnTo>
                    <a:lnTo>
                      <a:pt x="1616" y="1984"/>
                    </a:lnTo>
                    <a:lnTo>
                      <a:pt x="1639" y="1949"/>
                    </a:lnTo>
                    <a:lnTo>
                      <a:pt x="1639" y="1938"/>
                    </a:lnTo>
                    <a:lnTo>
                      <a:pt x="1674" y="1926"/>
                    </a:lnTo>
                    <a:lnTo>
                      <a:pt x="1720" y="1915"/>
                    </a:lnTo>
                    <a:lnTo>
                      <a:pt x="1731" y="1915"/>
                    </a:lnTo>
                    <a:lnTo>
                      <a:pt x="1766" y="1869"/>
                    </a:lnTo>
                    <a:lnTo>
                      <a:pt x="1777" y="1857"/>
                    </a:lnTo>
                    <a:lnTo>
                      <a:pt x="1777" y="1834"/>
                    </a:lnTo>
                    <a:lnTo>
                      <a:pt x="1779" y="1824"/>
                    </a:lnTo>
                    <a:lnTo>
                      <a:pt x="1783" y="1813"/>
                    </a:lnTo>
                    <a:lnTo>
                      <a:pt x="1787" y="1803"/>
                    </a:lnTo>
                    <a:lnTo>
                      <a:pt x="1791" y="1794"/>
                    </a:lnTo>
                    <a:lnTo>
                      <a:pt x="1795" y="1784"/>
                    </a:lnTo>
                    <a:lnTo>
                      <a:pt x="1797" y="1775"/>
                    </a:lnTo>
                    <a:lnTo>
                      <a:pt x="1799" y="1765"/>
                    </a:lnTo>
                    <a:lnTo>
                      <a:pt x="1799" y="1753"/>
                    </a:lnTo>
                    <a:lnTo>
                      <a:pt x="1879" y="1661"/>
                    </a:lnTo>
                    <a:lnTo>
                      <a:pt x="1879" y="1650"/>
                    </a:lnTo>
                    <a:lnTo>
                      <a:pt x="1885" y="1644"/>
                    </a:lnTo>
                    <a:lnTo>
                      <a:pt x="1889" y="1638"/>
                    </a:lnTo>
                    <a:lnTo>
                      <a:pt x="1891" y="1631"/>
                    </a:lnTo>
                    <a:lnTo>
                      <a:pt x="1893" y="1625"/>
                    </a:lnTo>
                    <a:lnTo>
                      <a:pt x="1893" y="1617"/>
                    </a:lnTo>
                    <a:lnTo>
                      <a:pt x="1893" y="1610"/>
                    </a:lnTo>
                    <a:lnTo>
                      <a:pt x="1891" y="1602"/>
                    </a:lnTo>
                    <a:lnTo>
                      <a:pt x="1891" y="1594"/>
                    </a:lnTo>
                    <a:lnTo>
                      <a:pt x="1879" y="1583"/>
                    </a:lnTo>
                    <a:lnTo>
                      <a:pt x="1856" y="1571"/>
                    </a:lnTo>
                    <a:lnTo>
                      <a:pt x="1845" y="1571"/>
                    </a:lnTo>
                    <a:lnTo>
                      <a:pt x="1810" y="1537"/>
                    </a:lnTo>
                    <a:lnTo>
                      <a:pt x="1799" y="1537"/>
                    </a:lnTo>
                    <a:lnTo>
                      <a:pt x="1787" y="1525"/>
                    </a:lnTo>
                    <a:lnTo>
                      <a:pt x="1766" y="1525"/>
                    </a:lnTo>
                    <a:lnTo>
                      <a:pt x="1754" y="1514"/>
                    </a:lnTo>
                    <a:lnTo>
                      <a:pt x="1743" y="1514"/>
                    </a:lnTo>
                    <a:lnTo>
                      <a:pt x="1731" y="1502"/>
                    </a:lnTo>
                    <a:lnTo>
                      <a:pt x="1720" y="1502"/>
                    </a:lnTo>
                    <a:lnTo>
                      <a:pt x="1708" y="1491"/>
                    </a:lnTo>
                    <a:lnTo>
                      <a:pt x="1699" y="1491"/>
                    </a:lnTo>
                    <a:lnTo>
                      <a:pt x="1691" y="1489"/>
                    </a:lnTo>
                    <a:lnTo>
                      <a:pt x="1685" y="1489"/>
                    </a:lnTo>
                    <a:lnTo>
                      <a:pt x="1681" y="1485"/>
                    </a:lnTo>
                    <a:lnTo>
                      <a:pt x="1678" y="1483"/>
                    </a:lnTo>
                    <a:lnTo>
                      <a:pt x="1674" y="1479"/>
                    </a:lnTo>
                    <a:lnTo>
                      <a:pt x="1668" y="1473"/>
                    </a:lnTo>
                    <a:lnTo>
                      <a:pt x="1662" y="1468"/>
                    </a:lnTo>
                    <a:lnTo>
                      <a:pt x="1656" y="1468"/>
                    </a:lnTo>
                    <a:lnTo>
                      <a:pt x="1655" y="1468"/>
                    </a:lnTo>
                    <a:lnTo>
                      <a:pt x="1651" y="1468"/>
                    </a:lnTo>
                    <a:lnTo>
                      <a:pt x="1651" y="1466"/>
                    </a:lnTo>
                    <a:lnTo>
                      <a:pt x="1651" y="1464"/>
                    </a:lnTo>
                    <a:lnTo>
                      <a:pt x="1651" y="1460"/>
                    </a:lnTo>
                    <a:lnTo>
                      <a:pt x="1651" y="1456"/>
                    </a:lnTo>
                    <a:lnTo>
                      <a:pt x="1647" y="1456"/>
                    </a:lnTo>
                    <a:lnTo>
                      <a:pt x="1645" y="1456"/>
                    </a:lnTo>
                    <a:lnTo>
                      <a:pt x="1641" y="1456"/>
                    </a:lnTo>
                    <a:lnTo>
                      <a:pt x="1639" y="1456"/>
                    </a:lnTo>
                    <a:lnTo>
                      <a:pt x="1635" y="1456"/>
                    </a:lnTo>
                    <a:lnTo>
                      <a:pt x="1633" y="1456"/>
                    </a:lnTo>
                    <a:lnTo>
                      <a:pt x="1630" y="1456"/>
                    </a:lnTo>
                    <a:lnTo>
                      <a:pt x="1628" y="1456"/>
                    </a:lnTo>
                    <a:lnTo>
                      <a:pt x="1628" y="1422"/>
                    </a:lnTo>
                    <a:lnTo>
                      <a:pt x="1622" y="1422"/>
                    </a:lnTo>
                    <a:lnTo>
                      <a:pt x="1620" y="1422"/>
                    </a:lnTo>
                    <a:lnTo>
                      <a:pt x="1618" y="1422"/>
                    </a:lnTo>
                    <a:lnTo>
                      <a:pt x="1616" y="1422"/>
                    </a:lnTo>
                    <a:lnTo>
                      <a:pt x="1616" y="1420"/>
                    </a:lnTo>
                    <a:lnTo>
                      <a:pt x="1616" y="1418"/>
                    </a:lnTo>
                    <a:lnTo>
                      <a:pt x="1616" y="1414"/>
                    </a:lnTo>
                    <a:lnTo>
                      <a:pt x="1616" y="1410"/>
                    </a:lnTo>
                    <a:lnTo>
                      <a:pt x="1605" y="1399"/>
                    </a:lnTo>
                    <a:lnTo>
                      <a:pt x="1582" y="1352"/>
                    </a:lnTo>
                    <a:lnTo>
                      <a:pt x="1578" y="1352"/>
                    </a:lnTo>
                    <a:lnTo>
                      <a:pt x="1572" y="1352"/>
                    </a:lnTo>
                    <a:lnTo>
                      <a:pt x="1568" y="1352"/>
                    </a:lnTo>
                    <a:lnTo>
                      <a:pt x="1564" y="1352"/>
                    </a:lnTo>
                    <a:lnTo>
                      <a:pt x="1561" y="1352"/>
                    </a:lnTo>
                    <a:lnTo>
                      <a:pt x="1557" y="1352"/>
                    </a:lnTo>
                    <a:lnTo>
                      <a:pt x="1551" y="1352"/>
                    </a:lnTo>
                    <a:lnTo>
                      <a:pt x="1547" y="1352"/>
                    </a:lnTo>
                    <a:lnTo>
                      <a:pt x="1541" y="1347"/>
                    </a:lnTo>
                    <a:lnTo>
                      <a:pt x="1537" y="1345"/>
                    </a:lnTo>
                    <a:lnTo>
                      <a:pt x="1536" y="1343"/>
                    </a:lnTo>
                    <a:lnTo>
                      <a:pt x="1532" y="1341"/>
                    </a:lnTo>
                    <a:lnTo>
                      <a:pt x="1530" y="1341"/>
                    </a:lnTo>
                    <a:lnTo>
                      <a:pt x="1526" y="1341"/>
                    </a:lnTo>
                    <a:lnTo>
                      <a:pt x="1520" y="1341"/>
                    </a:lnTo>
                    <a:lnTo>
                      <a:pt x="1513" y="1341"/>
                    </a:lnTo>
                    <a:lnTo>
                      <a:pt x="1490" y="1318"/>
                    </a:lnTo>
                    <a:lnTo>
                      <a:pt x="1478" y="1318"/>
                    </a:lnTo>
                    <a:lnTo>
                      <a:pt x="1409" y="1249"/>
                    </a:lnTo>
                    <a:lnTo>
                      <a:pt x="1397" y="1249"/>
                    </a:lnTo>
                    <a:lnTo>
                      <a:pt x="1386" y="1249"/>
                    </a:lnTo>
                    <a:lnTo>
                      <a:pt x="1374" y="1249"/>
                    </a:lnTo>
                    <a:lnTo>
                      <a:pt x="1363" y="1249"/>
                    </a:lnTo>
                    <a:lnTo>
                      <a:pt x="1351" y="1249"/>
                    </a:lnTo>
                    <a:lnTo>
                      <a:pt x="1340" y="1249"/>
                    </a:lnTo>
                    <a:lnTo>
                      <a:pt x="1330" y="1249"/>
                    </a:lnTo>
                    <a:lnTo>
                      <a:pt x="1319" y="1249"/>
                    </a:lnTo>
                    <a:lnTo>
                      <a:pt x="1319" y="1237"/>
                    </a:lnTo>
                    <a:lnTo>
                      <a:pt x="1296" y="1237"/>
                    </a:lnTo>
                    <a:lnTo>
                      <a:pt x="1296" y="1226"/>
                    </a:lnTo>
                    <a:lnTo>
                      <a:pt x="1290" y="1226"/>
                    </a:lnTo>
                    <a:lnTo>
                      <a:pt x="1286" y="1226"/>
                    </a:lnTo>
                    <a:lnTo>
                      <a:pt x="1282" y="1226"/>
                    </a:lnTo>
                    <a:lnTo>
                      <a:pt x="1278" y="1226"/>
                    </a:lnTo>
                    <a:lnTo>
                      <a:pt x="1273" y="1226"/>
                    </a:lnTo>
                    <a:lnTo>
                      <a:pt x="1269" y="1226"/>
                    </a:lnTo>
                    <a:lnTo>
                      <a:pt x="1265" y="1226"/>
                    </a:lnTo>
                    <a:lnTo>
                      <a:pt x="1261" y="1226"/>
                    </a:lnTo>
                    <a:lnTo>
                      <a:pt x="1250" y="1260"/>
                    </a:lnTo>
                    <a:lnTo>
                      <a:pt x="1238" y="1237"/>
                    </a:lnTo>
                    <a:lnTo>
                      <a:pt x="1250" y="1237"/>
                    </a:lnTo>
                    <a:lnTo>
                      <a:pt x="1250" y="1214"/>
                    </a:lnTo>
                    <a:lnTo>
                      <a:pt x="1255" y="1209"/>
                    </a:lnTo>
                    <a:lnTo>
                      <a:pt x="1257" y="1205"/>
                    </a:lnTo>
                    <a:lnTo>
                      <a:pt x="1259" y="1203"/>
                    </a:lnTo>
                    <a:lnTo>
                      <a:pt x="1257" y="1203"/>
                    </a:lnTo>
                    <a:lnTo>
                      <a:pt x="1255" y="1203"/>
                    </a:lnTo>
                    <a:lnTo>
                      <a:pt x="1250" y="1203"/>
                    </a:lnTo>
                    <a:lnTo>
                      <a:pt x="1244" y="1203"/>
                    </a:lnTo>
                    <a:lnTo>
                      <a:pt x="1238" y="1203"/>
                    </a:lnTo>
                    <a:lnTo>
                      <a:pt x="1238" y="1214"/>
                    </a:lnTo>
                    <a:lnTo>
                      <a:pt x="1227" y="1214"/>
                    </a:lnTo>
                    <a:lnTo>
                      <a:pt x="1215" y="1226"/>
                    </a:lnTo>
                    <a:lnTo>
                      <a:pt x="1205" y="1226"/>
                    </a:lnTo>
                    <a:lnTo>
                      <a:pt x="1198" y="1228"/>
                    </a:lnTo>
                    <a:lnTo>
                      <a:pt x="1192" y="1230"/>
                    </a:lnTo>
                    <a:lnTo>
                      <a:pt x="1188" y="1232"/>
                    </a:lnTo>
                    <a:lnTo>
                      <a:pt x="1184" y="1234"/>
                    </a:lnTo>
                    <a:lnTo>
                      <a:pt x="1181" y="1237"/>
                    </a:lnTo>
                    <a:lnTo>
                      <a:pt x="1175" y="1243"/>
                    </a:lnTo>
                    <a:lnTo>
                      <a:pt x="1169" y="1249"/>
                    </a:lnTo>
                    <a:lnTo>
                      <a:pt x="1146" y="1226"/>
                    </a:lnTo>
                    <a:lnTo>
                      <a:pt x="1048" y="1226"/>
                    </a:lnTo>
                    <a:lnTo>
                      <a:pt x="1042" y="1214"/>
                    </a:lnTo>
                    <a:lnTo>
                      <a:pt x="1031" y="1214"/>
                    </a:lnTo>
                    <a:lnTo>
                      <a:pt x="1031" y="1203"/>
                    </a:lnTo>
                    <a:lnTo>
                      <a:pt x="1008" y="1203"/>
                    </a:lnTo>
                    <a:lnTo>
                      <a:pt x="1008" y="1180"/>
                    </a:lnTo>
                    <a:lnTo>
                      <a:pt x="996" y="1168"/>
                    </a:lnTo>
                    <a:lnTo>
                      <a:pt x="996" y="1136"/>
                    </a:lnTo>
                    <a:lnTo>
                      <a:pt x="992" y="1136"/>
                    </a:lnTo>
                    <a:lnTo>
                      <a:pt x="989" y="1136"/>
                    </a:lnTo>
                    <a:lnTo>
                      <a:pt x="987" y="1136"/>
                    </a:lnTo>
                    <a:lnTo>
                      <a:pt x="985" y="1134"/>
                    </a:lnTo>
                    <a:lnTo>
                      <a:pt x="985" y="1132"/>
                    </a:lnTo>
                    <a:lnTo>
                      <a:pt x="985" y="1128"/>
                    </a:lnTo>
                    <a:lnTo>
                      <a:pt x="985" y="1124"/>
                    </a:lnTo>
                    <a:lnTo>
                      <a:pt x="939" y="1136"/>
                    </a:lnTo>
                    <a:lnTo>
                      <a:pt x="916" y="1136"/>
                    </a:lnTo>
                    <a:lnTo>
                      <a:pt x="912" y="1140"/>
                    </a:lnTo>
                    <a:lnTo>
                      <a:pt x="910" y="1141"/>
                    </a:lnTo>
                    <a:lnTo>
                      <a:pt x="908" y="1143"/>
                    </a:lnTo>
                    <a:lnTo>
                      <a:pt x="906" y="1145"/>
                    </a:lnTo>
                    <a:lnTo>
                      <a:pt x="904" y="1145"/>
                    </a:lnTo>
                    <a:lnTo>
                      <a:pt x="902" y="1147"/>
                    </a:lnTo>
                    <a:lnTo>
                      <a:pt x="898" y="1147"/>
                    </a:lnTo>
                    <a:lnTo>
                      <a:pt x="895" y="1147"/>
                    </a:lnTo>
                    <a:lnTo>
                      <a:pt x="895" y="1141"/>
                    </a:lnTo>
                    <a:lnTo>
                      <a:pt x="895" y="1136"/>
                    </a:lnTo>
                    <a:lnTo>
                      <a:pt x="895" y="1130"/>
                    </a:lnTo>
                    <a:lnTo>
                      <a:pt x="895" y="1124"/>
                    </a:lnTo>
                    <a:lnTo>
                      <a:pt x="895" y="1118"/>
                    </a:lnTo>
                    <a:lnTo>
                      <a:pt x="895" y="1113"/>
                    </a:lnTo>
                    <a:lnTo>
                      <a:pt x="895" y="1107"/>
                    </a:lnTo>
                    <a:lnTo>
                      <a:pt x="895" y="1101"/>
                    </a:lnTo>
                    <a:lnTo>
                      <a:pt x="893" y="1095"/>
                    </a:lnTo>
                    <a:lnTo>
                      <a:pt x="893" y="1092"/>
                    </a:lnTo>
                    <a:lnTo>
                      <a:pt x="893" y="1090"/>
                    </a:lnTo>
                    <a:lnTo>
                      <a:pt x="895" y="1090"/>
                    </a:lnTo>
                    <a:lnTo>
                      <a:pt x="895" y="1088"/>
                    </a:lnTo>
                    <a:lnTo>
                      <a:pt x="896" y="1088"/>
                    </a:lnTo>
                    <a:lnTo>
                      <a:pt x="900" y="1090"/>
                    </a:lnTo>
                    <a:lnTo>
                      <a:pt x="904" y="1090"/>
                    </a:lnTo>
                    <a:lnTo>
                      <a:pt x="895" y="1078"/>
                    </a:lnTo>
                    <a:lnTo>
                      <a:pt x="895" y="1067"/>
                    </a:lnTo>
                    <a:lnTo>
                      <a:pt x="898" y="1061"/>
                    </a:lnTo>
                    <a:lnTo>
                      <a:pt x="902" y="1057"/>
                    </a:lnTo>
                    <a:lnTo>
                      <a:pt x="904" y="1053"/>
                    </a:lnTo>
                    <a:lnTo>
                      <a:pt x="904" y="1049"/>
                    </a:lnTo>
                    <a:lnTo>
                      <a:pt x="906" y="1046"/>
                    </a:lnTo>
                    <a:lnTo>
                      <a:pt x="906" y="1042"/>
                    </a:lnTo>
                    <a:lnTo>
                      <a:pt x="906" y="1038"/>
                    </a:lnTo>
                    <a:lnTo>
                      <a:pt x="904" y="1032"/>
                    </a:lnTo>
                    <a:lnTo>
                      <a:pt x="871" y="1032"/>
                    </a:lnTo>
                    <a:lnTo>
                      <a:pt x="871" y="1044"/>
                    </a:lnTo>
                    <a:lnTo>
                      <a:pt x="848" y="1044"/>
                    </a:lnTo>
                    <a:lnTo>
                      <a:pt x="848" y="1051"/>
                    </a:lnTo>
                    <a:lnTo>
                      <a:pt x="848" y="1057"/>
                    </a:lnTo>
                    <a:lnTo>
                      <a:pt x="848" y="1063"/>
                    </a:lnTo>
                    <a:lnTo>
                      <a:pt x="848" y="1069"/>
                    </a:lnTo>
                    <a:lnTo>
                      <a:pt x="847" y="1072"/>
                    </a:lnTo>
                    <a:lnTo>
                      <a:pt x="845" y="1078"/>
                    </a:lnTo>
                    <a:lnTo>
                      <a:pt x="841" y="1084"/>
                    </a:lnTo>
                    <a:lnTo>
                      <a:pt x="837" y="1090"/>
                    </a:lnTo>
                    <a:lnTo>
                      <a:pt x="837" y="1101"/>
                    </a:lnTo>
                    <a:lnTo>
                      <a:pt x="825" y="1101"/>
                    </a:lnTo>
                    <a:lnTo>
                      <a:pt x="814" y="1113"/>
                    </a:lnTo>
                    <a:lnTo>
                      <a:pt x="808" y="1113"/>
                    </a:lnTo>
                    <a:lnTo>
                      <a:pt x="804" y="1113"/>
                    </a:lnTo>
                    <a:lnTo>
                      <a:pt x="802" y="1113"/>
                    </a:lnTo>
                    <a:lnTo>
                      <a:pt x="800" y="1113"/>
                    </a:lnTo>
                    <a:lnTo>
                      <a:pt x="799" y="1115"/>
                    </a:lnTo>
                    <a:lnTo>
                      <a:pt x="797" y="1117"/>
                    </a:lnTo>
                    <a:lnTo>
                      <a:pt x="795" y="1118"/>
                    </a:lnTo>
                    <a:lnTo>
                      <a:pt x="791" y="1124"/>
                    </a:lnTo>
                    <a:lnTo>
                      <a:pt x="756" y="1113"/>
                    </a:lnTo>
                    <a:lnTo>
                      <a:pt x="745" y="1113"/>
                    </a:lnTo>
                    <a:lnTo>
                      <a:pt x="745" y="1101"/>
                    </a:lnTo>
                    <a:lnTo>
                      <a:pt x="733" y="1101"/>
                    </a:lnTo>
                    <a:lnTo>
                      <a:pt x="722" y="1090"/>
                    </a:lnTo>
                    <a:lnTo>
                      <a:pt x="722" y="1078"/>
                    </a:lnTo>
                    <a:lnTo>
                      <a:pt x="699" y="1044"/>
                    </a:lnTo>
                    <a:lnTo>
                      <a:pt x="710" y="1032"/>
                    </a:lnTo>
                    <a:lnTo>
                      <a:pt x="710" y="998"/>
                    </a:lnTo>
                    <a:lnTo>
                      <a:pt x="699" y="994"/>
                    </a:lnTo>
                    <a:lnTo>
                      <a:pt x="699" y="986"/>
                    </a:lnTo>
                    <a:lnTo>
                      <a:pt x="699" y="975"/>
                    </a:lnTo>
                    <a:lnTo>
                      <a:pt x="699" y="963"/>
                    </a:lnTo>
                    <a:lnTo>
                      <a:pt x="699" y="952"/>
                    </a:lnTo>
                    <a:lnTo>
                      <a:pt x="710" y="952"/>
                    </a:lnTo>
                    <a:lnTo>
                      <a:pt x="710" y="940"/>
                    </a:lnTo>
                    <a:lnTo>
                      <a:pt x="722" y="940"/>
                    </a:lnTo>
                    <a:lnTo>
                      <a:pt x="722" y="928"/>
                    </a:lnTo>
                    <a:lnTo>
                      <a:pt x="733" y="928"/>
                    </a:lnTo>
                    <a:lnTo>
                      <a:pt x="733" y="917"/>
                    </a:lnTo>
                    <a:lnTo>
                      <a:pt x="722" y="917"/>
                    </a:lnTo>
                    <a:lnTo>
                      <a:pt x="733" y="917"/>
                    </a:lnTo>
                    <a:lnTo>
                      <a:pt x="745" y="917"/>
                    </a:lnTo>
                    <a:lnTo>
                      <a:pt x="745" y="905"/>
                    </a:lnTo>
                    <a:lnTo>
                      <a:pt x="756" y="905"/>
                    </a:lnTo>
                    <a:lnTo>
                      <a:pt x="768" y="905"/>
                    </a:lnTo>
                    <a:lnTo>
                      <a:pt x="779" y="905"/>
                    </a:lnTo>
                    <a:lnTo>
                      <a:pt x="791" y="905"/>
                    </a:lnTo>
                    <a:lnTo>
                      <a:pt x="791" y="917"/>
                    </a:lnTo>
                    <a:lnTo>
                      <a:pt x="802" y="917"/>
                    </a:lnTo>
                    <a:lnTo>
                      <a:pt x="802" y="905"/>
                    </a:lnTo>
                    <a:lnTo>
                      <a:pt x="802" y="917"/>
                    </a:lnTo>
                    <a:lnTo>
                      <a:pt x="814" y="917"/>
                    </a:lnTo>
                    <a:lnTo>
                      <a:pt x="814" y="905"/>
                    </a:lnTo>
                    <a:lnTo>
                      <a:pt x="825" y="905"/>
                    </a:lnTo>
                    <a:lnTo>
                      <a:pt x="814" y="905"/>
                    </a:lnTo>
                    <a:lnTo>
                      <a:pt x="814" y="894"/>
                    </a:lnTo>
                    <a:lnTo>
                      <a:pt x="825" y="894"/>
                    </a:lnTo>
                    <a:lnTo>
                      <a:pt x="814" y="894"/>
                    </a:lnTo>
                    <a:lnTo>
                      <a:pt x="802" y="894"/>
                    </a:lnTo>
                    <a:lnTo>
                      <a:pt x="802" y="882"/>
                    </a:lnTo>
                    <a:lnTo>
                      <a:pt x="814" y="882"/>
                    </a:lnTo>
                    <a:lnTo>
                      <a:pt x="814" y="894"/>
                    </a:lnTo>
                    <a:lnTo>
                      <a:pt x="814" y="882"/>
                    </a:lnTo>
                    <a:lnTo>
                      <a:pt x="825" y="882"/>
                    </a:lnTo>
                    <a:lnTo>
                      <a:pt x="837" y="882"/>
                    </a:lnTo>
                    <a:lnTo>
                      <a:pt x="837" y="871"/>
                    </a:lnTo>
                    <a:lnTo>
                      <a:pt x="837" y="882"/>
                    </a:lnTo>
                    <a:lnTo>
                      <a:pt x="848" y="882"/>
                    </a:lnTo>
                    <a:lnTo>
                      <a:pt x="848" y="871"/>
                    </a:lnTo>
                    <a:lnTo>
                      <a:pt x="860" y="871"/>
                    </a:lnTo>
                    <a:lnTo>
                      <a:pt x="871" y="871"/>
                    </a:lnTo>
                    <a:lnTo>
                      <a:pt x="883" y="882"/>
                    </a:lnTo>
                    <a:lnTo>
                      <a:pt x="895" y="882"/>
                    </a:lnTo>
                    <a:lnTo>
                      <a:pt x="895" y="871"/>
                    </a:lnTo>
                    <a:lnTo>
                      <a:pt x="904" y="871"/>
                    </a:lnTo>
                    <a:lnTo>
                      <a:pt x="916" y="871"/>
                    </a:lnTo>
                    <a:lnTo>
                      <a:pt x="927" y="882"/>
                    </a:lnTo>
                    <a:lnTo>
                      <a:pt x="927" y="894"/>
                    </a:lnTo>
                    <a:lnTo>
                      <a:pt x="927" y="905"/>
                    </a:lnTo>
                    <a:lnTo>
                      <a:pt x="939" y="905"/>
                    </a:lnTo>
                    <a:lnTo>
                      <a:pt x="939" y="917"/>
                    </a:lnTo>
                    <a:lnTo>
                      <a:pt x="950" y="917"/>
                    </a:lnTo>
                    <a:lnTo>
                      <a:pt x="950" y="928"/>
                    </a:lnTo>
                    <a:lnTo>
                      <a:pt x="962" y="928"/>
                    </a:lnTo>
                    <a:lnTo>
                      <a:pt x="973" y="940"/>
                    </a:lnTo>
                    <a:lnTo>
                      <a:pt x="985" y="940"/>
                    </a:lnTo>
                    <a:lnTo>
                      <a:pt x="985" y="928"/>
                    </a:lnTo>
                    <a:lnTo>
                      <a:pt x="985" y="917"/>
                    </a:lnTo>
                    <a:lnTo>
                      <a:pt x="973" y="905"/>
                    </a:lnTo>
                    <a:lnTo>
                      <a:pt x="973" y="894"/>
                    </a:lnTo>
                    <a:lnTo>
                      <a:pt x="962" y="882"/>
                    </a:lnTo>
                    <a:lnTo>
                      <a:pt x="962" y="871"/>
                    </a:lnTo>
                    <a:lnTo>
                      <a:pt x="950" y="871"/>
                    </a:lnTo>
                    <a:lnTo>
                      <a:pt x="950" y="859"/>
                    </a:lnTo>
                    <a:lnTo>
                      <a:pt x="939" y="859"/>
                    </a:lnTo>
                    <a:lnTo>
                      <a:pt x="939" y="848"/>
                    </a:lnTo>
                    <a:lnTo>
                      <a:pt x="939" y="836"/>
                    </a:lnTo>
                    <a:lnTo>
                      <a:pt x="939" y="825"/>
                    </a:lnTo>
                    <a:lnTo>
                      <a:pt x="939" y="813"/>
                    </a:lnTo>
                    <a:lnTo>
                      <a:pt x="950" y="802"/>
                    </a:lnTo>
                    <a:lnTo>
                      <a:pt x="950" y="790"/>
                    </a:lnTo>
                    <a:lnTo>
                      <a:pt x="950" y="779"/>
                    </a:lnTo>
                    <a:lnTo>
                      <a:pt x="962" y="779"/>
                    </a:lnTo>
                    <a:lnTo>
                      <a:pt x="962" y="767"/>
                    </a:lnTo>
                    <a:lnTo>
                      <a:pt x="973" y="767"/>
                    </a:lnTo>
                    <a:lnTo>
                      <a:pt x="973" y="756"/>
                    </a:lnTo>
                    <a:lnTo>
                      <a:pt x="985" y="744"/>
                    </a:lnTo>
                    <a:lnTo>
                      <a:pt x="996" y="744"/>
                    </a:lnTo>
                    <a:lnTo>
                      <a:pt x="985" y="744"/>
                    </a:lnTo>
                    <a:lnTo>
                      <a:pt x="973" y="744"/>
                    </a:lnTo>
                    <a:lnTo>
                      <a:pt x="985" y="744"/>
                    </a:lnTo>
                    <a:lnTo>
                      <a:pt x="985" y="733"/>
                    </a:lnTo>
                    <a:lnTo>
                      <a:pt x="973" y="733"/>
                    </a:lnTo>
                    <a:lnTo>
                      <a:pt x="985" y="733"/>
                    </a:lnTo>
                    <a:lnTo>
                      <a:pt x="996" y="733"/>
                    </a:lnTo>
                    <a:lnTo>
                      <a:pt x="996" y="721"/>
                    </a:lnTo>
                    <a:lnTo>
                      <a:pt x="985" y="721"/>
                    </a:lnTo>
                    <a:lnTo>
                      <a:pt x="973" y="721"/>
                    </a:lnTo>
                    <a:lnTo>
                      <a:pt x="985" y="721"/>
                    </a:lnTo>
                    <a:lnTo>
                      <a:pt x="985" y="710"/>
                    </a:lnTo>
                    <a:lnTo>
                      <a:pt x="973" y="698"/>
                    </a:lnTo>
                    <a:lnTo>
                      <a:pt x="973" y="710"/>
                    </a:lnTo>
                    <a:lnTo>
                      <a:pt x="973" y="698"/>
                    </a:lnTo>
                    <a:lnTo>
                      <a:pt x="973" y="689"/>
                    </a:lnTo>
                    <a:lnTo>
                      <a:pt x="962" y="689"/>
                    </a:lnTo>
                    <a:lnTo>
                      <a:pt x="962" y="677"/>
                    </a:lnTo>
                    <a:lnTo>
                      <a:pt x="962" y="666"/>
                    </a:lnTo>
                    <a:lnTo>
                      <a:pt x="962" y="654"/>
                    </a:lnTo>
                    <a:lnTo>
                      <a:pt x="962" y="666"/>
                    </a:lnTo>
                    <a:lnTo>
                      <a:pt x="962" y="677"/>
                    </a:lnTo>
                    <a:lnTo>
                      <a:pt x="973" y="677"/>
                    </a:lnTo>
                    <a:lnTo>
                      <a:pt x="973" y="689"/>
                    </a:lnTo>
                    <a:lnTo>
                      <a:pt x="973" y="698"/>
                    </a:lnTo>
                    <a:lnTo>
                      <a:pt x="985" y="698"/>
                    </a:lnTo>
                    <a:lnTo>
                      <a:pt x="985" y="689"/>
                    </a:lnTo>
                    <a:lnTo>
                      <a:pt x="985" y="677"/>
                    </a:lnTo>
                    <a:lnTo>
                      <a:pt x="985" y="666"/>
                    </a:lnTo>
                    <a:lnTo>
                      <a:pt x="973" y="666"/>
                    </a:lnTo>
                    <a:lnTo>
                      <a:pt x="973" y="654"/>
                    </a:lnTo>
                    <a:lnTo>
                      <a:pt x="985" y="654"/>
                    </a:lnTo>
                    <a:lnTo>
                      <a:pt x="985" y="666"/>
                    </a:lnTo>
                    <a:lnTo>
                      <a:pt x="985" y="654"/>
                    </a:lnTo>
                    <a:lnTo>
                      <a:pt x="985" y="643"/>
                    </a:lnTo>
                    <a:lnTo>
                      <a:pt x="985" y="631"/>
                    </a:lnTo>
                    <a:lnTo>
                      <a:pt x="973" y="631"/>
                    </a:lnTo>
                    <a:lnTo>
                      <a:pt x="985" y="631"/>
                    </a:lnTo>
                    <a:lnTo>
                      <a:pt x="996" y="631"/>
                    </a:lnTo>
                    <a:lnTo>
                      <a:pt x="996" y="620"/>
                    </a:lnTo>
                    <a:lnTo>
                      <a:pt x="1008" y="620"/>
                    </a:lnTo>
                    <a:lnTo>
                      <a:pt x="1008" y="608"/>
                    </a:lnTo>
                    <a:lnTo>
                      <a:pt x="996" y="608"/>
                    </a:lnTo>
                    <a:lnTo>
                      <a:pt x="996" y="620"/>
                    </a:lnTo>
                    <a:lnTo>
                      <a:pt x="985" y="620"/>
                    </a:lnTo>
                    <a:lnTo>
                      <a:pt x="985" y="631"/>
                    </a:lnTo>
                    <a:lnTo>
                      <a:pt x="985" y="620"/>
                    </a:lnTo>
                    <a:lnTo>
                      <a:pt x="985" y="608"/>
                    </a:lnTo>
                    <a:lnTo>
                      <a:pt x="996" y="608"/>
                    </a:lnTo>
                    <a:lnTo>
                      <a:pt x="996" y="597"/>
                    </a:lnTo>
                    <a:lnTo>
                      <a:pt x="1008" y="597"/>
                    </a:lnTo>
                    <a:lnTo>
                      <a:pt x="996" y="597"/>
                    </a:lnTo>
                    <a:lnTo>
                      <a:pt x="1008" y="597"/>
                    </a:lnTo>
                    <a:lnTo>
                      <a:pt x="1019" y="585"/>
                    </a:lnTo>
                    <a:lnTo>
                      <a:pt x="1019" y="597"/>
                    </a:lnTo>
                    <a:lnTo>
                      <a:pt x="1025" y="597"/>
                    </a:lnTo>
                    <a:lnTo>
                      <a:pt x="1029" y="597"/>
                    </a:lnTo>
                    <a:lnTo>
                      <a:pt x="1031" y="597"/>
                    </a:lnTo>
                    <a:lnTo>
                      <a:pt x="1027" y="597"/>
                    </a:lnTo>
                    <a:lnTo>
                      <a:pt x="1025" y="597"/>
                    </a:lnTo>
                    <a:lnTo>
                      <a:pt x="1019" y="597"/>
                    </a:lnTo>
                    <a:lnTo>
                      <a:pt x="1019" y="585"/>
                    </a:lnTo>
                    <a:lnTo>
                      <a:pt x="1031" y="585"/>
                    </a:lnTo>
                    <a:lnTo>
                      <a:pt x="1031" y="574"/>
                    </a:lnTo>
                    <a:lnTo>
                      <a:pt x="1031" y="585"/>
                    </a:lnTo>
                    <a:lnTo>
                      <a:pt x="1019" y="585"/>
                    </a:lnTo>
                    <a:lnTo>
                      <a:pt x="1019" y="574"/>
                    </a:lnTo>
                    <a:lnTo>
                      <a:pt x="1008" y="574"/>
                    </a:lnTo>
                    <a:lnTo>
                      <a:pt x="1008" y="562"/>
                    </a:lnTo>
                    <a:lnTo>
                      <a:pt x="1019" y="562"/>
                    </a:lnTo>
                    <a:lnTo>
                      <a:pt x="1008" y="562"/>
                    </a:lnTo>
                    <a:lnTo>
                      <a:pt x="996" y="562"/>
                    </a:lnTo>
                    <a:lnTo>
                      <a:pt x="1008" y="562"/>
                    </a:lnTo>
                    <a:lnTo>
                      <a:pt x="1008" y="551"/>
                    </a:lnTo>
                    <a:lnTo>
                      <a:pt x="1008" y="539"/>
                    </a:lnTo>
                    <a:lnTo>
                      <a:pt x="1019" y="539"/>
                    </a:lnTo>
                    <a:lnTo>
                      <a:pt x="1019" y="528"/>
                    </a:lnTo>
                    <a:lnTo>
                      <a:pt x="1031" y="528"/>
                    </a:lnTo>
                    <a:lnTo>
                      <a:pt x="1031" y="516"/>
                    </a:lnTo>
                    <a:lnTo>
                      <a:pt x="1042" y="504"/>
                    </a:lnTo>
                    <a:lnTo>
                      <a:pt x="1031" y="504"/>
                    </a:lnTo>
                    <a:lnTo>
                      <a:pt x="1031" y="493"/>
                    </a:lnTo>
                    <a:lnTo>
                      <a:pt x="1042" y="481"/>
                    </a:lnTo>
                    <a:lnTo>
                      <a:pt x="1054" y="481"/>
                    </a:lnTo>
                    <a:lnTo>
                      <a:pt x="1042" y="516"/>
                    </a:lnTo>
                    <a:lnTo>
                      <a:pt x="1054" y="528"/>
                    </a:lnTo>
                    <a:lnTo>
                      <a:pt x="1065" y="493"/>
                    </a:lnTo>
                    <a:lnTo>
                      <a:pt x="1088" y="470"/>
                    </a:lnTo>
                    <a:lnTo>
                      <a:pt x="1077" y="458"/>
                    </a:lnTo>
                    <a:lnTo>
                      <a:pt x="1077" y="447"/>
                    </a:lnTo>
                    <a:lnTo>
                      <a:pt x="1065" y="447"/>
                    </a:lnTo>
                    <a:lnTo>
                      <a:pt x="1042" y="447"/>
                    </a:lnTo>
                    <a:lnTo>
                      <a:pt x="1042" y="458"/>
                    </a:lnTo>
                    <a:lnTo>
                      <a:pt x="1019" y="435"/>
                    </a:lnTo>
                    <a:lnTo>
                      <a:pt x="1019" y="447"/>
                    </a:lnTo>
                    <a:lnTo>
                      <a:pt x="1008" y="435"/>
                    </a:lnTo>
                    <a:lnTo>
                      <a:pt x="1019" y="435"/>
                    </a:lnTo>
                    <a:lnTo>
                      <a:pt x="1019" y="424"/>
                    </a:lnTo>
                    <a:lnTo>
                      <a:pt x="1015" y="424"/>
                    </a:lnTo>
                    <a:lnTo>
                      <a:pt x="1012" y="424"/>
                    </a:lnTo>
                    <a:lnTo>
                      <a:pt x="1008" y="424"/>
                    </a:lnTo>
                    <a:lnTo>
                      <a:pt x="1002" y="424"/>
                    </a:lnTo>
                    <a:lnTo>
                      <a:pt x="998" y="424"/>
                    </a:lnTo>
                    <a:lnTo>
                      <a:pt x="994" y="424"/>
                    </a:lnTo>
                    <a:lnTo>
                      <a:pt x="990" y="424"/>
                    </a:lnTo>
                    <a:lnTo>
                      <a:pt x="985" y="424"/>
                    </a:lnTo>
                    <a:lnTo>
                      <a:pt x="985" y="435"/>
                    </a:lnTo>
                    <a:lnTo>
                      <a:pt x="973" y="447"/>
                    </a:lnTo>
                    <a:lnTo>
                      <a:pt x="962" y="481"/>
                    </a:lnTo>
                    <a:lnTo>
                      <a:pt x="950" y="493"/>
                    </a:lnTo>
                    <a:lnTo>
                      <a:pt x="962" y="481"/>
                    </a:lnTo>
                    <a:lnTo>
                      <a:pt x="962" y="476"/>
                    </a:lnTo>
                    <a:lnTo>
                      <a:pt x="962" y="470"/>
                    </a:lnTo>
                    <a:lnTo>
                      <a:pt x="962" y="464"/>
                    </a:lnTo>
                    <a:lnTo>
                      <a:pt x="962" y="458"/>
                    </a:lnTo>
                    <a:lnTo>
                      <a:pt x="962" y="453"/>
                    </a:lnTo>
                    <a:lnTo>
                      <a:pt x="962" y="447"/>
                    </a:lnTo>
                    <a:lnTo>
                      <a:pt x="962" y="441"/>
                    </a:lnTo>
                    <a:lnTo>
                      <a:pt x="962" y="435"/>
                    </a:lnTo>
                    <a:lnTo>
                      <a:pt x="967" y="435"/>
                    </a:lnTo>
                    <a:lnTo>
                      <a:pt x="971" y="435"/>
                    </a:lnTo>
                    <a:lnTo>
                      <a:pt x="973" y="435"/>
                    </a:lnTo>
                    <a:lnTo>
                      <a:pt x="973" y="433"/>
                    </a:lnTo>
                    <a:lnTo>
                      <a:pt x="973" y="432"/>
                    </a:lnTo>
                    <a:lnTo>
                      <a:pt x="973" y="430"/>
                    </a:lnTo>
                    <a:lnTo>
                      <a:pt x="973" y="424"/>
                    </a:lnTo>
                    <a:lnTo>
                      <a:pt x="985" y="412"/>
                    </a:lnTo>
                    <a:lnTo>
                      <a:pt x="1008" y="389"/>
                    </a:lnTo>
                    <a:lnTo>
                      <a:pt x="1054" y="389"/>
                    </a:lnTo>
                    <a:lnTo>
                      <a:pt x="1042" y="389"/>
                    </a:lnTo>
                    <a:lnTo>
                      <a:pt x="1031" y="401"/>
                    </a:lnTo>
                    <a:lnTo>
                      <a:pt x="1008" y="401"/>
                    </a:lnTo>
                    <a:lnTo>
                      <a:pt x="1019" y="378"/>
                    </a:lnTo>
                    <a:lnTo>
                      <a:pt x="1031" y="378"/>
                    </a:lnTo>
                    <a:lnTo>
                      <a:pt x="1035" y="374"/>
                    </a:lnTo>
                    <a:lnTo>
                      <a:pt x="1038" y="372"/>
                    </a:lnTo>
                    <a:lnTo>
                      <a:pt x="1040" y="368"/>
                    </a:lnTo>
                    <a:lnTo>
                      <a:pt x="1042" y="366"/>
                    </a:lnTo>
                    <a:lnTo>
                      <a:pt x="1046" y="366"/>
                    </a:lnTo>
                    <a:lnTo>
                      <a:pt x="1048" y="366"/>
                    </a:lnTo>
                    <a:lnTo>
                      <a:pt x="1054" y="366"/>
                    </a:lnTo>
                    <a:lnTo>
                      <a:pt x="1054" y="363"/>
                    </a:lnTo>
                    <a:lnTo>
                      <a:pt x="1054" y="359"/>
                    </a:lnTo>
                    <a:lnTo>
                      <a:pt x="1054" y="353"/>
                    </a:lnTo>
                    <a:lnTo>
                      <a:pt x="1054" y="349"/>
                    </a:lnTo>
                    <a:lnTo>
                      <a:pt x="1054" y="345"/>
                    </a:lnTo>
                    <a:lnTo>
                      <a:pt x="1054" y="341"/>
                    </a:lnTo>
                    <a:lnTo>
                      <a:pt x="1054" y="338"/>
                    </a:lnTo>
                    <a:lnTo>
                      <a:pt x="1054" y="332"/>
                    </a:lnTo>
                    <a:lnTo>
                      <a:pt x="1065" y="297"/>
                    </a:lnTo>
                    <a:lnTo>
                      <a:pt x="1060" y="292"/>
                    </a:lnTo>
                    <a:lnTo>
                      <a:pt x="1054" y="288"/>
                    </a:lnTo>
                    <a:lnTo>
                      <a:pt x="1050" y="282"/>
                    </a:lnTo>
                    <a:lnTo>
                      <a:pt x="1046" y="280"/>
                    </a:lnTo>
                    <a:lnTo>
                      <a:pt x="1040" y="278"/>
                    </a:lnTo>
                    <a:lnTo>
                      <a:pt x="1035" y="276"/>
                    </a:lnTo>
                    <a:lnTo>
                      <a:pt x="1029" y="276"/>
                    </a:lnTo>
                    <a:lnTo>
                      <a:pt x="1019" y="274"/>
                    </a:lnTo>
                    <a:lnTo>
                      <a:pt x="1014" y="274"/>
                    </a:lnTo>
                    <a:lnTo>
                      <a:pt x="1008" y="274"/>
                    </a:lnTo>
                    <a:lnTo>
                      <a:pt x="1002" y="274"/>
                    </a:lnTo>
                    <a:lnTo>
                      <a:pt x="996" y="274"/>
                    </a:lnTo>
                    <a:lnTo>
                      <a:pt x="990" y="274"/>
                    </a:lnTo>
                    <a:lnTo>
                      <a:pt x="985" y="274"/>
                    </a:lnTo>
                    <a:lnTo>
                      <a:pt x="979" y="274"/>
                    </a:lnTo>
                    <a:lnTo>
                      <a:pt x="973" y="274"/>
                    </a:lnTo>
                    <a:lnTo>
                      <a:pt x="971" y="274"/>
                    </a:lnTo>
                    <a:lnTo>
                      <a:pt x="967" y="274"/>
                    </a:lnTo>
                    <a:lnTo>
                      <a:pt x="966" y="274"/>
                    </a:lnTo>
                    <a:lnTo>
                      <a:pt x="962" y="274"/>
                    </a:lnTo>
                    <a:lnTo>
                      <a:pt x="960" y="274"/>
                    </a:lnTo>
                    <a:lnTo>
                      <a:pt x="956" y="274"/>
                    </a:lnTo>
                    <a:lnTo>
                      <a:pt x="954" y="274"/>
                    </a:lnTo>
                    <a:lnTo>
                      <a:pt x="950" y="274"/>
                    </a:lnTo>
                    <a:lnTo>
                      <a:pt x="950" y="263"/>
                    </a:lnTo>
                    <a:lnTo>
                      <a:pt x="939" y="251"/>
                    </a:lnTo>
                    <a:lnTo>
                      <a:pt x="916" y="251"/>
                    </a:lnTo>
                    <a:lnTo>
                      <a:pt x="916" y="240"/>
                    </a:lnTo>
                    <a:lnTo>
                      <a:pt x="895" y="240"/>
                    </a:lnTo>
                    <a:lnTo>
                      <a:pt x="895" y="230"/>
                    </a:lnTo>
                    <a:lnTo>
                      <a:pt x="883" y="230"/>
                    </a:lnTo>
                    <a:lnTo>
                      <a:pt x="883" y="274"/>
                    </a:lnTo>
                    <a:lnTo>
                      <a:pt x="877" y="274"/>
                    </a:lnTo>
                    <a:lnTo>
                      <a:pt x="873" y="274"/>
                    </a:lnTo>
                    <a:lnTo>
                      <a:pt x="870" y="274"/>
                    </a:lnTo>
                    <a:lnTo>
                      <a:pt x="866" y="274"/>
                    </a:lnTo>
                    <a:lnTo>
                      <a:pt x="860" y="274"/>
                    </a:lnTo>
                    <a:lnTo>
                      <a:pt x="856" y="274"/>
                    </a:lnTo>
                    <a:lnTo>
                      <a:pt x="852" y="274"/>
                    </a:lnTo>
                    <a:lnTo>
                      <a:pt x="848" y="274"/>
                    </a:lnTo>
                    <a:lnTo>
                      <a:pt x="848" y="263"/>
                    </a:lnTo>
                    <a:lnTo>
                      <a:pt x="837" y="263"/>
                    </a:lnTo>
                    <a:lnTo>
                      <a:pt x="837" y="240"/>
                    </a:lnTo>
                    <a:lnTo>
                      <a:pt x="829" y="240"/>
                    </a:lnTo>
                    <a:lnTo>
                      <a:pt x="822" y="240"/>
                    </a:lnTo>
                    <a:lnTo>
                      <a:pt x="814" y="240"/>
                    </a:lnTo>
                    <a:lnTo>
                      <a:pt x="808" y="240"/>
                    </a:lnTo>
                    <a:lnTo>
                      <a:pt x="800" y="240"/>
                    </a:lnTo>
                    <a:lnTo>
                      <a:pt x="793" y="240"/>
                    </a:lnTo>
                    <a:lnTo>
                      <a:pt x="785" y="240"/>
                    </a:lnTo>
                    <a:lnTo>
                      <a:pt x="779" y="240"/>
                    </a:lnTo>
                    <a:lnTo>
                      <a:pt x="776" y="244"/>
                    </a:lnTo>
                    <a:lnTo>
                      <a:pt x="774" y="247"/>
                    </a:lnTo>
                    <a:lnTo>
                      <a:pt x="772" y="249"/>
                    </a:lnTo>
                    <a:lnTo>
                      <a:pt x="770" y="249"/>
                    </a:lnTo>
                    <a:lnTo>
                      <a:pt x="766" y="251"/>
                    </a:lnTo>
                    <a:lnTo>
                      <a:pt x="764" y="251"/>
                    </a:lnTo>
                    <a:lnTo>
                      <a:pt x="760" y="251"/>
                    </a:lnTo>
                    <a:lnTo>
                      <a:pt x="756" y="251"/>
                    </a:lnTo>
                    <a:lnTo>
                      <a:pt x="756" y="261"/>
                    </a:lnTo>
                    <a:lnTo>
                      <a:pt x="756" y="269"/>
                    </a:lnTo>
                    <a:lnTo>
                      <a:pt x="758" y="276"/>
                    </a:lnTo>
                    <a:lnTo>
                      <a:pt x="760" y="282"/>
                    </a:lnTo>
                    <a:lnTo>
                      <a:pt x="762" y="290"/>
                    </a:lnTo>
                    <a:lnTo>
                      <a:pt x="768" y="295"/>
                    </a:lnTo>
                    <a:lnTo>
                      <a:pt x="772" y="303"/>
                    </a:lnTo>
                    <a:lnTo>
                      <a:pt x="779" y="309"/>
                    </a:lnTo>
                    <a:lnTo>
                      <a:pt x="768" y="332"/>
                    </a:lnTo>
                    <a:lnTo>
                      <a:pt x="772" y="332"/>
                    </a:lnTo>
                    <a:lnTo>
                      <a:pt x="776" y="332"/>
                    </a:lnTo>
                    <a:lnTo>
                      <a:pt x="781" y="332"/>
                    </a:lnTo>
                    <a:lnTo>
                      <a:pt x="785" y="332"/>
                    </a:lnTo>
                    <a:lnTo>
                      <a:pt x="789" y="332"/>
                    </a:lnTo>
                    <a:lnTo>
                      <a:pt x="793" y="332"/>
                    </a:lnTo>
                    <a:lnTo>
                      <a:pt x="797" y="332"/>
                    </a:lnTo>
                    <a:lnTo>
                      <a:pt x="802" y="332"/>
                    </a:lnTo>
                    <a:lnTo>
                      <a:pt x="802" y="343"/>
                    </a:lnTo>
                    <a:lnTo>
                      <a:pt x="814" y="343"/>
                    </a:lnTo>
                    <a:lnTo>
                      <a:pt x="814" y="378"/>
                    </a:lnTo>
                    <a:lnTo>
                      <a:pt x="808" y="384"/>
                    </a:lnTo>
                    <a:lnTo>
                      <a:pt x="806" y="387"/>
                    </a:lnTo>
                    <a:lnTo>
                      <a:pt x="802" y="391"/>
                    </a:lnTo>
                    <a:lnTo>
                      <a:pt x="802" y="393"/>
                    </a:lnTo>
                    <a:lnTo>
                      <a:pt x="802" y="397"/>
                    </a:lnTo>
                    <a:lnTo>
                      <a:pt x="802" y="401"/>
                    </a:lnTo>
                    <a:lnTo>
                      <a:pt x="802" y="407"/>
                    </a:lnTo>
                    <a:lnTo>
                      <a:pt x="802" y="412"/>
                    </a:lnTo>
                    <a:lnTo>
                      <a:pt x="808" y="418"/>
                    </a:lnTo>
                    <a:lnTo>
                      <a:pt x="814" y="424"/>
                    </a:lnTo>
                    <a:lnTo>
                      <a:pt x="818" y="428"/>
                    </a:lnTo>
                    <a:lnTo>
                      <a:pt x="822" y="432"/>
                    </a:lnTo>
                    <a:lnTo>
                      <a:pt x="824" y="437"/>
                    </a:lnTo>
                    <a:lnTo>
                      <a:pt x="824" y="443"/>
                    </a:lnTo>
                    <a:lnTo>
                      <a:pt x="825" y="449"/>
                    </a:lnTo>
                    <a:lnTo>
                      <a:pt x="825" y="458"/>
                    </a:lnTo>
                    <a:lnTo>
                      <a:pt x="820" y="458"/>
                    </a:lnTo>
                    <a:lnTo>
                      <a:pt x="816" y="458"/>
                    </a:lnTo>
                    <a:lnTo>
                      <a:pt x="812" y="458"/>
                    </a:lnTo>
                    <a:lnTo>
                      <a:pt x="808" y="458"/>
                    </a:lnTo>
                    <a:lnTo>
                      <a:pt x="802" y="458"/>
                    </a:lnTo>
                    <a:lnTo>
                      <a:pt x="799" y="458"/>
                    </a:lnTo>
                    <a:lnTo>
                      <a:pt x="795" y="458"/>
                    </a:lnTo>
                    <a:lnTo>
                      <a:pt x="791" y="458"/>
                    </a:lnTo>
                    <a:lnTo>
                      <a:pt x="779" y="447"/>
                    </a:lnTo>
                    <a:lnTo>
                      <a:pt x="779" y="441"/>
                    </a:lnTo>
                    <a:lnTo>
                      <a:pt x="779" y="439"/>
                    </a:lnTo>
                    <a:lnTo>
                      <a:pt x="779" y="435"/>
                    </a:lnTo>
                    <a:lnTo>
                      <a:pt x="777" y="433"/>
                    </a:lnTo>
                    <a:lnTo>
                      <a:pt x="777" y="432"/>
                    </a:lnTo>
                    <a:lnTo>
                      <a:pt x="774" y="430"/>
                    </a:lnTo>
                    <a:lnTo>
                      <a:pt x="772" y="428"/>
                    </a:lnTo>
                    <a:lnTo>
                      <a:pt x="768" y="424"/>
                    </a:lnTo>
                    <a:lnTo>
                      <a:pt x="768" y="418"/>
                    </a:lnTo>
                    <a:lnTo>
                      <a:pt x="768" y="416"/>
                    </a:lnTo>
                    <a:lnTo>
                      <a:pt x="768" y="412"/>
                    </a:lnTo>
                    <a:lnTo>
                      <a:pt x="766" y="410"/>
                    </a:lnTo>
                    <a:lnTo>
                      <a:pt x="764" y="409"/>
                    </a:lnTo>
                    <a:lnTo>
                      <a:pt x="760" y="405"/>
                    </a:lnTo>
                    <a:lnTo>
                      <a:pt x="756" y="401"/>
                    </a:lnTo>
                    <a:lnTo>
                      <a:pt x="751" y="407"/>
                    </a:lnTo>
                    <a:lnTo>
                      <a:pt x="745" y="410"/>
                    </a:lnTo>
                    <a:lnTo>
                      <a:pt x="741" y="412"/>
                    </a:lnTo>
                    <a:lnTo>
                      <a:pt x="735" y="412"/>
                    </a:lnTo>
                    <a:lnTo>
                      <a:pt x="729" y="412"/>
                    </a:lnTo>
                    <a:lnTo>
                      <a:pt x="724" y="412"/>
                    </a:lnTo>
                    <a:lnTo>
                      <a:pt x="718" y="412"/>
                    </a:lnTo>
                    <a:lnTo>
                      <a:pt x="710" y="412"/>
                    </a:lnTo>
                    <a:lnTo>
                      <a:pt x="699" y="401"/>
                    </a:lnTo>
                    <a:lnTo>
                      <a:pt x="687" y="401"/>
                    </a:lnTo>
                    <a:lnTo>
                      <a:pt x="664" y="389"/>
                    </a:lnTo>
                    <a:lnTo>
                      <a:pt x="660" y="395"/>
                    </a:lnTo>
                    <a:lnTo>
                      <a:pt x="657" y="399"/>
                    </a:lnTo>
                    <a:lnTo>
                      <a:pt x="655" y="401"/>
                    </a:lnTo>
                    <a:lnTo>
                      <a:pt x="653" y="401"/>
                    </a:lnTo>
                    <a:lnTo>
                      <a:pt x="651" y="401"/>
                    </a:lnTo>
                    <a:lnTo>
                      <a:pt x="649" y="399"/>
                    </a:lnTo>
                    <a:lnTo>
                      <a:pt x="647" y="395"/>
                    </a:lnTo>
                    <a:lnTo>
                      <a:pt x="641" y="389"/>
                    </a:lnTo>
                    <a:lnTo>
                      <a:pt x="641" y="386"/>
                    </a:lnTo>
                    <a:lnTo>
                      <a:pt x="641" y="382"/>
                    </a:lnTo>
                    <a:lnTo>
                      <a:pt x="641" y="378"/>
                    </a:lnTo>
                    <a:lnTo>
                      <a:pt x="641" y="376"/>
                    </a:lnTo>
                    <a:lnTo>
                      <a:pt x="639" y="376"/>
                    </a:lnTo>
                    <a:lnTo>
                      <a:pt x="637" y="374"/>
                    </a:lnTo>
                    <a:lnTo>
                      <a:pt x="634" y="370"/>
                    </a:lnTo>
                    <a:lnTo>
                      <a:pt x="630" y="366"/>
                    </a:lnTo>
                    <a:lnTo>
                      <a:pt x="618" y="355"/>
                    </a:lnTo>
                    <a:lnTo>
                      <a:pt x="620" y="343"/>
                    </a:lnTo>
                    <a:lnTo>
                      <a:pt x="622" y="330"/>
                    </a:lnTo>
                    <a:lnTo>
                      <a:pt x="626" y="318"/>
                    </a:lnTo>
                    <a:lnTo>
                      <a:pt x="630" y="309"/>
                    </a:lnTo>
                    <a:lnTo>
                      <a:pt x="635" y="297"/>
                    </a:lnTo>
                    <a:lnTo>
                      <a:pt x="641" y="286"/>
                    </a:lnTo>
                    <a:lnTo>
                      <a:pt x="647" y="274"/>
                    </a:lnTo>
                    <a:lnTo>
                      <a:pt x="653" y="263"/>
                    </a:lnTo>
                    <a:lnTo>
                      <a:pt x="658" y="259"/>
                    </a:lnTo>
                    <a:lnTo>
                      <a:pt x="660" y="255"/>
                    </a:lnTo>
                    <a:lnTo>
                      <a:pt x="664" y="251"/>
                    </a:lnTo>
                    <a:lnTo>
                      <a:pt x="664" y="249"/>
                    </a:lnTo>
                    <a:lnTo>
                      <a:pt x="664" y="245"/>
                    </a:lnTo>
                    <a:lnTo>
                      <a:pt x="664" y="242"/>
                    </a:lnTo>
                    <a:lnTo>
                      <a:pt x="664" y="236"/>
                    </a:lnTo>
                    <a:lnTo>
                      <a:pt x="664" y="230"/>
                    </a:lnTo>
                    <a:lnTo>
                      <a:pt x="676" y="219"/>
                    </a:lnTo>
                    <a:lnTo>
                      <a:pt x="676" y="224"/>
                    </a:lnTo>
                    <a:lnTo>
                      <a:pt x="676" y="228"/>
                    </a:lnTo>
                    <a:lnTo>
                      <a:pt x="678" y="230"/>
                    </a:lnTo>
                    <a:lnTo>
                      <a:pt x="680" y="230"/>
                    </a:lnTo>
                    <a:lnTo>
                      <a:pt x="683" y="230"/>
                    </a:lnTo>
                    <a:lnTo>
                      <a:pt x="687" y="230"/>
                    </a:lnTo>
                    <a:lnTo>
                      <a:pt x="693" y="230"/>
                    </a:lnTo>
                    <a:lnTo>
                      <a:pt x="699" y="230"/>
                    </a:lnTo>
                    <a:lnTo>
                      <a:pt x="710" y="240"/>
                    </a:lnTo>
                    <a:lnTo>
                      <a:pt x="722" y="251"/>
                    </a:lnTo>
                    <a:lnTo>
                      <a:pt x="687" y="274"/>
                    </a:lnTo>
                    <a:lnTo>
                      <a:pt x="683" y="270"/>
                    </a:lnTo>
                    <a:lnTo>
                      <a:pt x="680" y="267"/>
                    </a:lnTo>
                    <a:lnTo>
                      <a:pt x="678" y="265"/>
                    </a:lnTo>
                    <a:lnTo>
                      <a:pt x="676" y="263"/>
                    </a:lnTo>
                    <a:lnTo>
                      <a:pt x="676" y="265"/>
                    </a:lnTo>
                    <a:lnTo>
                      <a:pt x="676" y="269"/>
                    </a:lnTo>
                    <a:lnTo>
                      <a:pt x="676" y="274"/>
                    </a:lnTo>
                    <a:lnTo>
                      <a:pt x="670" y="270"/>
                    </a:lnTo>
                    <a:lnTo>
                      <a:pt x="668" y="267"/>
                    </a:lnTo>
                    <a:lnTo>
                      <a:pt x="664" y="265"/>
                    </a:lnTo>
                    <a:lnTo>
                      <a:pt x="664" y="263"/>
                    </a:lnTo>
                    <a:lnTo>
                      <a:pt x="668" y="261"/>
                    </a:lnTo>
                    <a:lnTo>
                      <a:pt x="670" y="257"/>
                    </a:lnTo>
                    <a:lnTo>
                      <a:pt x="676" y="251"/>
                    </a:lnTo>
                    <a:lnTo>
                      <a:pt x="676" y="245"/>
                    </a:lnTo>
                    <a:lnTo>
                      <a:pt x="674" y="242"/>
                    </a:lnTo>
                    <a:lnTo>
                      <a:pt x="672" y="238"/>
                    </a:lnTo>
                    <a:lnTo>
                      <a:pt x="670" y="234"/>
                    </a:lnTo>
                    <a:lnTo>
                      <a:pt x="668" y="232"/>
                    </a:lnTo>
                    <a:lnTo>
                      <a:pt x="666" y="228"/>
                    </a:lnTo>
                    <a:lnTo>
                      <a:pt x="664" y="224"/>
                    </a:lnTo>
                    <a:lnTo>
                      <a:pt x="664" y="219"/>
                    </a:lnTo>
                    <a:lnTo>
                      <a:pt x="657" y="219"/>
                    </a:lnTo>
                    <a:lnTo>
                      <a:pt x="653" y="219"/>
                    </a:lnTo>
                    <a:lnTo>
                      <a:pt x="655" y="219"/>
                    </a:lnTo>
                    <a:lnTo>
                      <a:pt x="657" y="217"/>
                    </a:lnTo>
                    <a:lnTo>
                      <a:pt x="660" y="215"/>
                    </a:lnTo>
                    <a:lnTo>
                      <a:pt x="662" y="211"/>
                    </a:lnTo>
                    <a:lnTo>
                      <a:pt x="664" y="207"/>
                    </a:lnTo>
                    <a:lnTo>
                      <a:pt x="668" y="207"/>
                    </a:lnTo>
                    <a:lnTo>
                      <a:pt x="670" y="207"/>
                    </a:lnTo>
                    <a:lnTo>
                      <a:pt x="672" y="207"/>
                    </a:lnTo>
                    <a:lnTo>
                      <a:pt x="676" y="207"/>
                    </a:lnTo>
                    <a:lnTo>
                      <a:pt x="678" y="207"/>
                    </a:lnTo>
                    <a:lnTo>
                      <a:pt x="681" y="207"/>
                    </a:lnTo>
                    <a:lnTo>
                      <a:pt x="683" y="207"/>
                    </a:lnTo>
                    <a:lnTo>
                      <a:pt x="687" y="207"/>
                    </a:lnTo>
                    <a:lnTo>
                      <a:pt x="687" y="184"/>
                    </a:lnTo>
                    <a:lnTo>
                      <a:pt x="676" y="184"/>
                    </a:lnTo>
                    <a:lnTo>
                      <a:pt x="676" y="176"/>
                    </a:lnTo>
                    <a:lnTo>
                      <a:pt x="676" y="171"/>
                    </a:lnTo>
                    <a:lnTo>
                      <a:pt x="676" y="167"/>
                    </a:lnTo>
                    <a:lnTo>
                      <a:pt x="676" y="165"/>
                    </a:lnTo>
                    <a:lnTo>
                      <a:pt x="676" y="161"/>
                    </a:lnTo>
                    <a:lnTo>
                      <a:pt x="672" y="157"/>
                    </a:lnTo>
                    <a:lnTo>
                      <a:pt x="670" y="153"/>
                    </a:lnTo>
                    <a:lnTo>
                      <a:pt x="664" y="150"/>
                    </a:lnTo>
                    <a:lnTo>
                      <a:pt x="662" y="150"/>
                    </a:lnTo>
                    <a:lnTo>
                      <a:pt x="658" y="150"/>
                    </a:lnTo>
                    <a:lnTo>
                      <a:pt x="657" y="150"/>
                    </a:lnTo>
                    <a:lnTo>
                      <a:pt x="653" y="150"/>
                    </a:lnTo>
                    <a:lnTo>
                      <a:pt x="651" y="150"/>
                    </a:lnTo>
                    <a:lnTo>
                      <a:pt x="647" y="150"/>
                    </a:lnTo>
                    <a:lnTo>
                      <a:pt x="645" y="150"/>
                    </a:lnTo>
                    <a:lnTo>
                      <a:pt x="641" y="150"/>
                    </a:lnTo>
                    <a:lnTo>
                      <a:pt x="641" y="161"/>
                    </a:lnTo>
                    <a:lnTo>
                      <a:pt x="653" y="161"/>
                    </a:lnTo>
                    <a:lnTo>
                      <a:pt x="653" y="167"/>
                    </a:lnTo>
                    <a:lnTo>
                      <a:pt x="653" y="173"/>
                    </a:lnTo>
                    <a:lnTo>
                      <a:pt x="653" y="176"/>
                    </a:lnTo>
                    <a:lnTo>
                      <a:pt x="653" y="180"/>
                    </a:lnTo>
                    <a:lnTo>
                      <a:pt x="651" y="182"/>
                    </a:lnTo>
                    <a:lnTo>
                      <a:pt x="649" y="186"/>
                    </a:lnTo>
                    <a:lnTo>
                      <a:pt x="647" y="190"/>
                    </a:lnTo>
                    <a:lnTo>
                      <a:pt x="641" y="196"/>
                    </a:lnTo>
                    <a:lnTo>
                      <a:pt x="641" y="207"/>
                    </a:lnTo>
                    <a:lnTo>
                      <a:pt x="641" y="196"/>
                    </a:lnTo>
                    <a:lnTo>
                      <a:pt x="630" y="173"/>
                    </a:lnTo>
                    <a:lnTo>
                      <a:pt x="618" y="161"/>
                    </a:lnTo>
                    <a:lnTo>
                      <a:pt x="618" y="173"/>
                    </a:lnTo>
                    <a:lnTo>
                      <a:pt x="595" y="173"/>
                    </a:lnTo>
                    <a:lnTo>
                      <a:pt x="595" y="150"/>
                    </a:lnTo>
                    <a:lnTo>
                      <a:pt x="572" y="127"/>
                    </a:lnTo>
                    <a:lnTo>
                      <a:pt x="584" y="115"/>
                    </a:lnTo>
                    <a:lnTo>
                      <a:pt x="578" y="115"/>
                    </a:lnTo>
                    <a:lnTo>
                      <a:pt x="574" y="115"/>
                    </a:lnTo>
                    <a:lnTo>
                      <a:pt x="572" y="115"/>
                    </a:lnTo>
                    <a:lnTo>
                      <a:pt x="572" y="113"/>
                    </a:lnTo>
                    <a:lnTo>
                      <a:pt x="574" y="113"/>
                    </a:lnTo>
                    <a:lnTo>
                      <a:pt x="576" y="109"/>
                    </a:lnTo>
                    <a:lnTo>
                      <a:pt x="580" y="107"/>
                    </a:lnTo>
                    <a:lnTo>
                      <a:pt x="584" y="104"/>
                    </a:lnTo>
                    <a:lnTo>
                      <a:pt x="595" y="104"/>
                    </a:lnTo>
                    <a:lnTo>
                      <a:pt x="595" y="92"/>
                    </a:lnTo>
                    <a:lnTo>
                      <a:pt x="591" y="88"/>
                    </a:lnTo>
                    <a:lnTo>
                      <a:pt x="589" y="84"/>
                    </a:lnTo>
                    <a:lnTo>
                      <a:pt x="587" y="82"/>
                    </a:lnTo>
                    <a:lnTo>
                      <a:pt x="586" y="80"/>
                    </a:lnTo>
                    <a:lnTo>
                      <a:pt x="584" y="80"/>
                    </a:lnTo>
                    <a:lnTo>
                      <a:pt x="582" y="80"/>
                    </a:lnTo>
                    <a:lnTo>
                      <a:pt x="578" y="80"/>
                    </a:lnTo>
                    <a:lnTo>
                      <a:pt x="572" y="80"/>
                    </a:lnTo>
                    <a:lnTo>
                      <a:pt x="572" y="92"/>
                    </a:lnTo>
                    <a:lnTo>
                      <a:pt x="538" y="92"/>
                    </a:lnTo>
                    <a:lnTo>
                      <a:pt x="534" y="96"/>
                    </a:lnTo>
                    <a:lnTo>
                      <a:pt x="530" y="100"/>
                    </a:lnTo>
                    <a:lnTo>
                      <a:pt x="528" y="102"/>
                    </a:lnTo>
                    <a:lnTo>
                      <a:pt x="526" y="102"/>
                    </a:lnTo>
                    <a:lnTo>
                      <a:pt x="526" y="104"/>
                    </a:lnTo>
                    <a:lnTo>
                      <a:pt x="528" y="104"/>
                    </a:lnTo>
                    <a:lnTo>
                      <a:pt x="532" y="104"/>
                    </a:lnTo>
                    <a:lnTo>
                      <a:pt x="538" y="104"/>
                    </a:lnTo>
                    <a:lnTo>
                      <a:pt x="538" y="115"/>
                    </a:lnTo>
                    <a:lnTo>
                      <a:pt x="526" y="115"/>
                    </a:lnTo>
                    <a:lnTo>
                      <a:pt x="526" y="119"/>
                    </a:lnTo>
                    <a:lnTo>
                      <a:pt x="526" y="123"/>
                    </a:lnTo>
                    <a:lnTo>
                      <a:pt x="526" y="125"/>
                    </a:lnTo>
                    <a:lnTo>
                      <a:pt x="526" y="127"/>
                    </a:lnTo>
                    <a:lnTo>
                      <a:pt x="528" y="127"/>
                    </a:lnTo>
                    <a:lnTo>
                      <a:pt x="530" y="127"/>
                    </a:lnTo>
                    <a:lnTo>
                      <a:pt x="534" y="127"/>
                    </a:lnTo>
                    <a:lnTo>
                      <a:pt x="538" y="127"/>
                    </a:lnTo>
                    <a:lnTo>
                      <a:pt x="538" y="138"/>
                    </a:lnTo>
                    <a:lnTo>
                      <a:pt x="549" y="150"/>
                    </a:lnTo>
                    <a:lnTo>
                      <a:pt x="555" y="144"/>
                    </a:lnTo>
                    <a:lnTo>
                      <a:pt x="559" y="140"/>
                    </a:lnTo>
                    <a:lnTo>
                      <a:pt x="561" y="136"/>
                    </a:lnTo>
                    <a:lnTo>
                      <a:pt x="561" y="134"/>
                    </a:lnTo>
                    <a:lnTo>
                      <a:pt x="562" y="130"/>
                    </a:lnTo>
                    <a:lnTo>
                      <a:pt x="561" y="127"/>
                    </a:lnTo>
                    <a:lnTo>
                      <a:pt x="561" y="123"/>
                    </a:lnTo>
                    <a:lnTo>
                      <a:pt x="561" y="115"/>
                    </a:lnTo>
                    <a:lnTo>
                      <a:pt x="555" y="113"/>
                    </a:lnTo>
                    <a:lnTo>
                      <a:pt x="549" y="113"/>
                    </a:lnTo>
                    <a:lnTo>
                      <a:pt x="547" y="109"/>
                    </a:lnTo>
                    <a:lnTo>
                      <a:pt x="549" y="107"/>
                    </a:lnTo>
                    <a:lnTo>
                      <a:pt x="551" y="104"/>
                    </a:lnTo>
                    <a:lnTo>
                      <a:pt x="553" y="100"/>
                    </a:lnTo>
                    <a:lnTo>
                      <a:pt x="557" y="96"/>
                    </a:lnTo>
                    <a:lnTo>
                      <a:pt x="561" y="92"/>
                    </a:lnTo>
                    <a:lnTo>
                      <a:pt x="561" y="104"/>
                    </a:lnTo>
                    <a:lnTo>
                      <a:pt x="572" y="104"/>
                    </a:lnTo>
                    <a:lnTo>
                      <a:pt x="572" y="150"/>
                    </a:lnTo>
                    <a:lnTo>
                      <a:pt x="561" y="150"/>
                    </a:lnTo>
                    <a:lnTo>
                      <a:pt x="572" y="161"/>
                    </a:lnTo>
                    <a:lnTo>
                      <a:pt x="572" y="173"/>
                    </a:lnTo>
                    <a:lnTo>
                      <a:pt x="595" y="173"/>
                    </a:lnTo>
                    <a:lnTo>
                      <a:pt x="595" y="178"/>
                    </a:lnTo>
                    <a:lnTo>
                      <a:pt x="595" y="184"/>
                    </a:lnTo>
                    <a:lnTo>
                      <a:pt x="595" y="188"/>
                    </a:lnTo>
                    <a:lnTo>
                      <a:pt x="595" y="192"/>
                    </a:lnTo>
                    <a:lnTo>
                      <a:pt x="595" y="194"/>
                    </a:lnTo>
                    <a:lnTo>
                      <a:pt x="593" y="198"/>
                    </a:lnTo>
                    <a:lnTo>
                      <a:pt x="589" y="201"/>
                    </a:lnTo>
                    <a:lnTo>
                      <a:pt x="584" y="207"/>
                    </a:lnTo>
                    <a:lnTo>
                      <a:pt x="572" y="207"/>
                    </a:lnTo>
                    <a:lnTo>
                      <a:pt x="572" y="201"/>
                    </a:lnTo>
                    <a:lnTo>
                      <a:pt x="572" y="198"/>
                    </a:lnTo>
                    <a:lnTo>
                      <a:pt x="572" y="196"/>
                    </a:lnTo>
                    <a:lnTo>
                      <a:pt x="574" y="194"/>
                    </a:lnTo>
                    <a:lnTo>
                      <a:pt x="574" y="192"/>
                    </a:lnTo>
                    <a:lnTo>
                      <a:pt x="578" y="190"/>
                    </a:lnTo>
                    <a:lnTo>
                      <a:pt x="580" y="188"/>
                    </a:lnTo>
                    <a:lnTo>
                      <a:pt x="584" y="184"/>
                    </a:lnTo>
                    <a:lnTo>
                      <a:pt x="572" y="184"/>
                    </a:lnTo>
                    <a:lnTo>
                      <a:pt x="572" y="173"/>
                    </a:lnTo>
                    <a:lnTo>
                      <a:pt x="561" y="184"/>
                    </a:lnTo>
                    <a:lnTo>
                      <a:pt x="561" y="188"/>
                    </a:lnTo>
                    <a:lnTo>
                      <a:pt x="561" y="192"/>
                    </a:lnTo>
                    <a:lnTo>
                      <a:pt x="561" y="196"/>
                    </a:lnTo>
                    <a:lnTo>
                      <a:pt x="561" y="201"/>
                    </a:lnTo>
                    <a:lnTo>
                      <a:pt x="561" y="205"/>
                    </a:lnTo>
                    <a:lnTo>
                      <a:pt x="561" y="209"/>
                    </a:lnTo>
                    <a:lnTo>
                      <a:pt x="561" y="213"/>
                    </a:lnTo>
                    <a:lnTo>
                      <a:pt x="561" y="219"/>
                    </a:lnTo>
                    <a:lnTo>
                      <a:pt x="555" y="217"/>
                    </a:lnTo>
                    <a:lnTo>
                      <a:pt x="551" y="217"/>
                    </a:lnTo>
                    <a:lnTo>
                      <a:pt x="547" y="215"/>
                    </a:lnTo>
                    <a:lnTo>
                      <a:pt x="543" y="213"/>
                    </a:lnTo>
                    <a:lnTo>
                      <a:pt x="541" y="209"/>
                    </a:lnTo>
                    <a:lnTo>
                      <a:pt x="538" y="207"/>
                    </a:lnTo>
                    <a:lnTo>
                      <a:pt x="532" y="207"/>
                    </a:lnTo>
                    <a:lnTo>
                      <a:pt x="526" y="207"/>
                    </a:lnTo>
                    <a:lnTo>
                      <a:pt x="503" y="207"/>
                    </a:lnTo>
                    <a:lnTo>
                      <a:pt x="503" y="196"/>
                    </a:lnTo>
                    <a:lnTo>
                      <a:pt x="491" y="219"/>
                    </a:lnTo>
                    <a:lnTo>
                      <a:pt x="497" y="217"/>
                    </a:lnTo>
                    <a:lnTo>
                      <a:pt x="501" y="217"/>
                    </a:lnTo>
                    <a:lnTo>
                      <a:pt x="503" y="217"/>
                    </a:lnTo>
                    <a:lnTo>
                      <a:pt x="503" y="219"/>
                    </a:lnTo>
                    <a:lnTo>
                      <a:pt x="505" y="219"/>
                    </a:lnTo>
                    <a:lnTo>
                      <a:pt x="505" y="221"/>
                    </a:lnTo>
                    <a:lnTo>
                      <a:pt x="503" y="224"/>
                    </a:lnTo>
                    <a:lnTo>
                      <a:pt x="503" y="230"/>
                    </a:lnTo>
                    <a:lnTo>
                      <a:pt x="499" y="230"/>
                    </a:lnTo>
                    <a:lnTo>
                      <a:pt x="495" y="230"/>
                    </a:lnTo>
                    <a:lnTo>
                      <a:pt x="493" y="230"/>
                    </a:lnTo>
                    <a:lnTo>
                      <a:pt x="491" y="228"/>
                    </a:lnTo>
                    <a:lnTo>
                      <a:pt x="491" y="226"/>
                    </a:lnTo>
                    <a:lnTo>
                      <a:pt x="491" y="222"/>
                    </a:lnTo>
                    <a:lnTo>
                      <a:pt x="491" y="219"/>
                    </a:lnTo>
                    <a:lnTo>
                      <a:pt x="468" y="207"/>
                    </a:lnTo>
                    <a:lnTo>
                      <a:pt x="457" y="207"/>
                    </a:lnTo>
                    <a:lnTo>
                      <a:pt x="457" y="219"/>
                    </a:lnTo>
                    <a:lnTo>
                      <a:pt x="447" y="219"/>
                    </a:lnTo>
                    <a:lnTo>
                      <a:pt x="447" y="213"/>
                    </a:lnTo>
                    <a:lnTo>
                      <a:pt x="447" y="209"/>
                    </a:lnTo>
                    <a:lnTo>
                      <a:pt x="447" y="205"/>
                    </a:lnTo>
                    <a:lnTo>
                      <a:pt x="447" y="201"/>
                    </a:lnTo>
                    <a:lnTo>
                      <a:pt x="447" y="196"/>
                    </a:lnTo>
                    <a:lnTo>
                      <a:pt x="447" y="192"/>
                    </a:lnTo>
                    <a:lnTo>
                      <a:pt x="447" y="188"/>
                    </a:lnTo>
                    <a:lnTo>
                      <a:pt x="447" y="184"/>
                    </a:lnTo>
                    <a:lnTo>
                      <a:pt x="457" y="173"/>
                    </a:lnTo>
                    <a:lnTo>
                      <a:pt x="468" y="161"/>
                    </a:lnTo>
                    <a:lnTo>
                      <a:pt x="457" y="161"/>
                    </a:lnTo>
                    <a:lnTo>
                      <a:pt x="436" y="150"/>
                    </a:lnTo>
                    <a:lnTo>
                      <a:pt x="436" y="138"/>
                    </a:lnTo>
                    <a:lnTo>
                      <a:pt x="447" y="104"/>
                    </a:lnTo>
                    <a:lnTo>
                      <a:pt x="457" y="92"/>
                    </a:lnTo>
                    <a:lnTo>
                      <a:pt x="447" y="92"/>
                    </a:lnTo>
                    <a:lnTo>
                      <a:pt x="413" y="80"/>
                    </a:lnTo>
                    <a:lnTo>
                      <a:pt x="413" y="82"/>
                    </a:lnTo>
                    <a:lnTo>
                      <a:pt x="413" y="86"/>
                    </a:lnTo>
                    <a:lnTo>
                      <a:pt x="413" y="88"/>
                    </a:lnTo>
                    <a:lnTo>
                      <a:pt x="413" y="92"/>
                    </a:lnTo>
                    <a:lnTo>
                      <a:pt x="413" y="94"/>
                    </a:lnTo>
                    <a:lnTo>
                      <a:pt x="413" y="98"/>
                    </a:lnTo>
                    <a:lnTo>
                      <a:pt x="413" y="100"/>
                    </a:lnTo>
                    <a:lnTo>
                      <a:pt x="413" y="104"/>
                    </a:lnTo>
                    <a:lnTo>
                      <a:pt x="401" y="104"/>
                    </a:lnTo>
                    <a:lnTo>
                      <a:pt x="401" y="107"/>
                    </a:lnTo>
                    <a:lnTo>
                      <a:pt x="401" y="111"/>
                    </a:lnTo>
                    <a:lnTo>
                      <a:pt x="401" y="117"/>
                    </a:lnTo>
                    <a:lnTo>
                      <a:pt x="401" y="121"/>
                    </a:lnTo>
                    <a:lnTo>
                      <a:pt x="401" y="125"/>
                    </a:lnTo>
                    <a:lnTo>
                      <a:pt x="401" y="128"/>
                    </a:lnTo>
                    <a:lnTo>
                      <a:pt x="401" y="132"/>
                    </a:lnTo>
                    <a:lnTo>
                      <a:pt x="401" y="138"/>
                    </a:lnTo>
                    <a:lnTo>
                      <a:pt x="436" y="127"/>
                    </a:lnTo>
                    <a:lnTo>
                      <a:pt x="442" y="125"/>
                    </a:lnTo>
                    <a:lnTo>
                      <a:pt x="445" y="125"/>
                    </a:lnTo>
                    <a:lnTo>
                      <a:pt x="451" y="123"/>
                    </a:lnTo>
                    <a:lnTo>
                      <a:pt x="455" y="119"/>
                    </a:lnTo>
                    <a:lnTo>
                      <a:pt x="457" y="115"/>
                    </a:lnTo>
                    <a:lnTo>
                      <a:pt x="461" y="111"/>
                    </a:lnTo>
                    <a:lnTo>
                      <a:pt x="465" y="107"/>
                    </a:lnTo>
                    <a:lnTo>
                      <a:pt x="468" y="104"/>
                    </a:lnTo>
                    <a:lnTo>
                      <a:pt x="468" y="105"/>
                    </a:lnTo>
                    <a:lnTo>
                      <a:pt x="468" y="111"/>
                    </a:lnTo>
                    <a:lnTo>
                      <a:pt x="468" y="117"/>
                    </a:lnTo>
                    <a:lnTo>
                      <a:pt x="468" y="123"/>
                    </a:lnTo>
                    <a:lnTo>
                      <a:pt x="468" y="125"/>
                    </a:lnTo>
                    <a:lnTo>
                      <a:pt x="468" y="127"/>
                    </a:lnTo>
                    <a:lnTo>
                      <a:pt x="468" y="123"/>
                    </a:lnTo>
                    <a:lnTo>
                      <a:pt x="468" y="115"/>
                    </a:lnTo>
                    <a:lnTo>
                      <a:pt x="472" y="115"/>
                    </a:lnTo>
                    <a:lnTo>
                      <a:pt x="474" y="115"/>
                    </a:lnTo>
                    <a:lnTo>
                      <a:pt x="478" y="115"/>
                    </a:lnTo>
                    <a:lnTo>
                      <a:pt x="480" y="115"/>
                    </a:lnTo>
                    <a:lnTo>
                      <a:pt x="484" y="115"/>
                    </a:lnTo>
                    <a:lnTo>
                      <a:pt x="486" y="115"/>
                    </a:lnTo>
                    <a:lnTo>
                      <a:pt x="490" y="115"/>
                    </a:lnTo>
                    <a:lnTo>
                      <a:pt x="491" y="115"/>
                    </a:lnTo>
                    <a:lnTo>
                      <a:pt x="491" y="138"/>
                    </a:lnTo>
                    <a:lnTo>
                      <a:pt x="503" y="115"/>
                    </a:lnTo>
                    <a:lnTo>
                      <a:pt x="509" y="119"/>
                    </a:lnTo>
                    <a:lnTo>
                      <a:pt x="511" y="123"/>
                    </a:lnTo>
                    <a:lnTo>
                      <a:pt x="515" y="127"/>
                    </a:lnTo>
                    <a:lnTo>
                      <a:pt x="515" y="130"/>
                    </a:lnTo>
                    <a:lnTo>
                      <a:pt x="515" y="134"/>
                    </a:lnTo>
                    <a:lnTo>
                      <a:pt x="515" y="138"/>
                    </a:lnTo>
                    <a:lnTo>
                      <a:pt x="515" y="142"/>
                    </a:lnTo>
                    <a:lnTo>
                      <a:pt x="515" y="150"/>
                    </a:lnTo>
                    <a:lnTo>
                      <a:pt x="518" y="153"/>
                    </a:lnTo>
                    <a:lnTo>
                      <a:pt x="522" y="155"/>
                    </a:lnTo>
                    <a:lnTo>
                      <a:pt x="524" y="157"/>
                    </a:lnTo>
                    <a:lnTo>
                      <a:pt x="526" y="159"/>
                    </a:lnTo>
                    <a:lnTo>
                      <a:pt x="528" y="159"/>
                    </a:lnTo>
                    <a:lnTo>
                      <a:pt x="530" y="161"/>
                    </a:lnTo>
                    <a:lnTo>
                      <a:pt x="534" y="161"/>
                    </a:lnTo>
                    <a:lnTo>
                      <a:pt x="538" y="161"/>
                    </a:lnTo>
                    <a:lnTo>
                      <a:pt x="538" y="173"/>
                    </a:lnTo>
                    <a:lnTo>
                      <a:pt x="549" y="173"/>
                    </a:lnTo>
                    <a:lnTo>
                      <a:pt x="538" y="173"/>
                    </a:lnTo>
                    <a:lnTo>
                      <a:pt x="526" y="196"/>
                    </a:lnTo>
                    <a:lnTo>
                      <a:pt x="526" y="190"/>
                    </a:lnTo>
                    <a:lnTo>
                      <a:pt x="526" y="188"/>
                    </a:lnTo>
                    <a:lnTo>
                      <a:pt x="526" y="184"/>
                    </a:lnTo>
                    <a:lnTo>
                      <a:pt x="526" y="186"/>
                    </a:lnTo>
                    <a:lnTo>
                      <a:pt x="526" y="190"/>
                    </a:lnTo>
                    <a:lnTo>
                      <a:pt x="526" y="196"/>
                    </a:lnTo>
                    <a:lnTo>
                      <a:pt x="526" y="184"/>
                    </a:lnTo>
                    <a:lnTo>
                      <a:pt x="480" y="196"/>
                    </a:lnTo>
                    <a:lnTo>
                      <a:pt x="457" y="196"/>
                    </a:lnTo>
                    <a:lnTo>
                      <a:pt x="457" y="184"/>
                    </a:lnTo>
                    <a:lnTo>
                      <a:pt x="453" y="184"/>
                    </a:lnTo>
                    <a:lnTo>
                      <a:pt x="449" y="184"/>
                    </a:lnTo>
                    <a:lnTo>
                      <a:pt x="445" y="184"/>
                    </a:lnTo>
                    <a:lnTo>
                      <a:pt x="442" y="184"/>
                    </a:lnTo>
                    <a:lnTo>
                      <a:pt x="436" y="184"/>
                    </a:lnTo>
                    <a:lnTo>
                      <a:pt x="432" y="184"/>
                    </a:lnTo>
                    <a:lnTo>
                      <a:pt x="428" y="184"/>
                    </a:lnTo>
                    <a:lnTo>
                      <a:pt x="424" y="184"/>
                    </a:lnTo>
                    <a:lnTo>
                      <a:pt x="401" y="161"/>
                    </a:lnTo>
                    <a:lnTo>
                      <a:pt x="401" y="165"/>
                    </a:lnTo>
                    <a:lnTo>
                      <a:pt x="401" y="169"/>
                    </a:lnTo>
                    <a:lnTo>
                      <a:pt x="401" y="171"/>
                    </a:lnTo>
                    <a:lnTo>
                      <a:pt x="401" y="173"/>
                    </a:lnTo>
                    <a:lnTo>
                      <a:pt x="399" y="173"/>
                    </a:lnTo>
                    <a:lnTo>
                      <a:pt x="397" y="173"/>
                    </a:lnTo>
                    <a:lnTo>
                      <a:pt x="394" y="173"/>
                    </a:lnTo>
                    <a:lnTo>
                      <a:pt x="390" y="173"/>
                    </a:lnTo>
                    <a:lnTo>
                      <a:pt x="390" y="161"/>
                    </a:lnTo>
                    <a:lnTo>
                      <a:pt x="384" y="161"/>
                    </a:lnTo>
                    <a:lnTo>
                      <a:pt x="380" y="159"/>
                    </a:lnTo>
                    <a:lnTo>
                      <a:pt x="378" y="159"/>
                    </a:lnTo>
                    <a:lnTo>
                      <a:pt x="378" y="161"/>
                    </a:lnTo>
                    <a:lnTo>
                      <a:pt x="376" y="161"/>
                    </a:lnTo>
                    <a:lnTo>
                      <a:pt x="376" y="163"/>
                    </a:lnTo>
                    <a:lnTo>
                      <a:pt x="378" y="167"/>
                    </a:lnTo>
                    <a:lnTo>
                      <a:pt x="378" y="173"/>
                    </a:lnTo>
                    <a:lnTo>
                      <a:pt x="378" y="150"/>
                    </a:lnTo>
                    <a:lnTo>
                      <a:pt x="372" y="150"/>
                    </a:lnTo>
                    <a:lnTo>
                      <a:pt x="367" y="150"/>
                    </a:lnTo>
                    <a:lnTo>
                      <a:pt x="361" y="150"/>
                    </a:lnTo>
                    <a:lnTo>
                      <a:pt x="355" y="150"/>
                    </a:lnTo>
                    <a:lnTo>
                      <a:pt x="349" y="150"/>
                    </a:lnTo>
                    <a:lnTo>
                      <a:pt x="344" y="150"/>
                    </a:lnTo>
                    <a:lnTo>
                      <a:pt x="338" y="150"/>
                    </a:lnTo>
                    <a:lnTo>
                      <a:pt x="332" y="150"/>
                    </a:lnTo>
                    <a:lnTo>
                      <a:pt x="321" y="138"/>
                    </a:lnTo>
                    <a:lnTo>
                      <a:pt x="309" y="138"/>
                    </a:lnTo>
                    <a:lnTo>
                      <a:pt x="298" y="127"/>
                    </a:lnTo>
                    <a:lnTo>
                      <a:pt x="298" y="115"/>
                    </a:lnTo>
                    <a:lnTo>
                      <a:pt x="286" y="104"/>
                    </a:lnTo>
                    <a:lnTo>
                      <a:pt x="275" y="92"/>
                    </a:lnTo>
                    <a:lnTo>
                      <a:pt x="275" y="80"/>
                    </a:lnTo>
                    <a:lnTo>
                      <a:pt x="263" y="69"/>
                    </a:lnTo>
                    <a:lnTo>
                      <a:pt x="263" y="57"/>
                    </a:lnTo>
                    <a:lnTo>
                      <a:pt x="252" y="57"/>
                    </a:lnTo>
                    <a:lnTo>
                      <a:pt x="252" y="34"/>
                    </a:lnTo>
                    <a:lnTo>
                      <a:pt x="229" y="34"/>
                    </a:lnTo>
                    <a:lnTo>
                      <a:pt x="229" y="29"/>
                    </a:lnTo>
                    <a:lnTo>
                      <a:pt x="229" y="27"/>
                    </a:lnTo>
                    <a:lnTo>
                      <a:pt x="229" y="25"/>
                    </a:lnTo>
                    <a:lnTo>
                      <a:pt x="229" y="23"/>
                    </a:lnTo>
                    <a:lnTo>
                      <a:pt x="227" y="23"/>
                    </a:lnTo>
                    <a:lnTo>
                      <a:pt x="225" y="23"/>
                    </a:lnTo>
                    <a:lnTo>
                      <a:pt x="223" y="23"/>
                    </a:lnTo>
                    <a:lnTo>
                      <a:pt x="217" y="23"/>
                    </a:lnTo>
                    <a:lnTo>
                      <a:pt x="217" y="11"/>
                    </a:lnTo>
                    <a:lnTo>
                      <a:pt x="211" y="11"/>
                    </a:lnTo>
                    <a:lnTo>
                      <a:pt x="206" y="11"/>
                    </a:lnTo>
                    <a:lnTo>
                      <a:pt x="202" y="11"/>
                    </a:lnTo>
                    <a:lnTo>
                      <a:pt x="198" y="11"/>
                    </a:lnTo>
                    <a:lnTo>
                      <a:pt x="196" y="9"/>
                    </a:lnTo>
                    <a:lnTo>
                      <a:pt x="192" y="8"/>
                    </a:lnTo>
                    <a:lnTo>
                      <a:pt x="188" y="4"/>
                    </a:lnTo>
                    <a:lnTo>
                      <a:pt x="182" y="0"/>
                    </a:lnTo>
                    <a:lnTo>
                      <a:pt x="159" y="23"/>
                    </a:lnTo>
                    <a:lnTo>
                      <a:pt x="159" y="29"/>
                    </a:lnTo>
                    <a:lnTo>
                      <a:pt x="159" y="34"/>
                    </a:lnTo>
                    <a:lnTo>
                      <a:pt x="159" y="40"/>
                    </a:lnTo>
                    <a:lnTo>
                      <a:pt x="159" y="46"/>
                    </a:lnTo>
                    <a:lnTo>
                      <a:pt x="159" y="52"/>
                    </a:lnTo>
                    <a:lnTo>
                      <a:pt x="159" y="57"/>
                    </a:lnTo>
                    <a:lnTo>
                      <a:pt x="159" y="63"/>
                    </a:lnTo>
                    <a:lnTo>
                      <a:pt x="159" y="69"/>
                    </a:lnTo>
                    <a:lnTo>
                      <a:pt x="156" y="63"/>
                    </a:lnTo>
                    <a:lnTo>
                      <a:pt x="152" y="59"/>
                    </a:lnTo>
                    <a:lnTo>
                      <a:pt x="148" y="56"/>
                    </a:lnTo>
                    <a:lnTo>
                      <a:pt x="148" y="52"/>
                    </a:lnTo>
                    <a:lnTo>
                      <a:pt x="148" y="50"/>
                    </a:lnTo>
                    <a:lnTo>
                      <a:pt x="150" y="46"/>
                    </a:lnTo>
                    <a:lnTo>
                      <a:pt x="154" y="40"/>
                    </a:lnTo>
                    <a:lnTo>
                      <a:pt x="159" y="34"/>
                    </a:lnTo>
                    <a:lnTo>
                      <a:pt x="136" y="34"/>
                    </a:lnTo>
                    <a:lnTo>
                      <a:pt x="125" y="23"/>
                    </a:lnTo>
                    <a:lnTo>
                      <a:pt x="121" y="27"/>
                    </a:lnTo>
                    <a:lnTo>
                      <a:pt x="117" y="31"/>
                    </a:lnTo>
                    <a:lnTo>
                      <a:pt x="115" y="31"/>
                    </a:lnTo>
                    <a:lnTo>
                      <a:pt x="115" y="33"/>
                    </a:lnTo>
                    <a:lnTo>
                      <a:pt x="113" y="34"/>
                    </a:lnTo>
                    <a:lnTo>
                      <a:pt x="113" y="36"/>
                    </a:lnTo>
                    <a:lnTo>
                      <a:pt x="113" y="40"/>
                    </a:lnTo>
                    <a:lnTo>
                      <a:pt x="113" y="46"/>
                    </a:lnTo>
                    <a:lnTo>
                      <a:pt x="102" y="46"/>
                    </a:lnTo>
                    <a:lnTo>
                      <a:pt x="125" y="80"/>
                    </a:lnTo>
                    <a:lnTo>
                      <a:pt x="136" y="80"/>
                    </a:lnTo>
                    <a:lnTo>
                      <a:pt x="125" y="92"/>
                    </a:lnTo>
                    <a:lnTo>
                      <a:pt x="113" y="104"/>
                    </a:lnTo>
                    <a:lnTo>
                      <a:pt x="113" y="92"/>
                    </a:lnTo>
                    <a:lnTo>
                      <a:pt x="102" y="92"/>
                    </a:lnTo>
                    <a:lnTo>
                      <a:pt x="102" y="80"/>
                    </a:lnTo>
                    <a:lnTo>
                      <a:pt x="67" y="92"/>
                    </a:lnTo>
                    <a:lnTo>
                      <a:pt x="44" y="115"/>
                    </a:lnTo>
                    <a:lnTo>
                      <a:pt x="33" y="127"/>
                    </a:lnTo>
                    <a:lnTo>
                      <a:pt x="56" y="127"/>
                    </a:lnTo>
                    <a:lnTo>
                      <a:pt x="56" y="138"/>
                    </a:lnTo>
                    <a:lnTo>
                      <a:pt x="33" y="161"/>
                    </a:lnTo>
                    <a:lnTo>
                      <a:pt x="37" y="161"/>
                    </a:lnTo>
                    <a:lnTo>
                      <a:pt x="39" y="161"/>
                    </a:lnTo>
                    <a:lnTo>
                      <a:pt x="42" y="161"/>
                    </a:lnTo>
                    <a:lnTo>
                      <a:pt x="44" y="161"/>
                    </a:lnTo>
                    <a:lnTo>
                      <a:pt x="48" y="161"/>
                    </a:lnTo>
                    <a:lnTo>
                      <a:pt x="50" y="161"/>
                    </a:lnTo>
                    <a:lnTo>
                      <a:pt x="54" y="161"/>
                    </a:lnTo>
                    <a:lnTo>
                      <a:pt x="56" y="161"/>
                    </a:lnTo>
                    <a:lnTo>
                      <a:pt x="56" y="167"/>
                    </a:lnTo>
                    <a:lnTo>
                      <a:pt x="56" y="173"/>
                    </a:lnTo>
                    <a:lnTo>
                      <a:pt x="56" y="176"/>
                    </a:lnTo>
                    <a:lnTo>
                      <a:pt x="56" y="178"/>
                    </a:lnTo>
                    <a:lnTo>
                      <a:pt x="56" y="180"/>
                    </a:lnTo>
                    <a:lnTo>
                      <a:pt x="58" y="182"/>
                    </a:lnTo>
                    <a:lnTo>
                      <a:pt x="62" y="184"/>
                    </a:lnTo>
                    <a:lnTo>
                      <a:pt x="67" y="184"/>
                    </a:lnTo>
                    <a:lnTo>
                      <a:pt x="67" y="196"/>
                    </a:lnTo>
                    <a:lnTo>
                      <a:pt x="56" y="196"/>
                    </a:lnTo>
                    <a:lnTo>
                      <a:pt x="21" y="196"/>
                    </a:lnTo>
                    <a:lnTo>
                      <a:pt x="10" y="196"/>
                    </a:lnTo>
                    <a:lnTo>
                      <a:pt x="0" y="219"/>
                    </a:lnTo>
                    <a:lnTo>
                      <a:pt x="8" y="219"/>
                    </a:lnTo>
                    <a:lnTo>
                      <a:pt x="15" y="219"/>
                    </a:lnTo>
                    <a:lnTo>
                      <a:pt x="25" y="219"/>
                    </a:lnTo>
                    <a:lnTo>
                      <a:pt x="33" y="219"/>
                    </a:lnTo>
                    <a:lnTo>
                      <a:pt x="42" y="219"/>
                    </a:lnTo>
                    <a:lnTo>
                      <a:pt x="50" y="219"/>
                    </a:lnTo>
                    <a:lnTo>
                      <a:pt x="60" y="219"/>
                    </a:lnTo>
                    <a:lnTo>
                      <a:pt x="67" y="219"/>
                    </a:lnTo>
                    <a:lnTo>
                      <a:pt x="67" y="230"/>
                    </a:lnTo>
                    <a:lnTo>
                      <a:pt x="79" y="230"/>
                    </a:lnTo>
                    <a:lnTo>
                      <a:pt x="90" y="219"/>
                    </a:lnTo>
                    <a:lnTo>
                      <a:pt x="102" y="219"/>
                    </a:lnTo>
                    <a:lnTo>
                      <a:pt x="102" y="207"/>
                    </a:lnTo>
                    <a:lnTo>
                      <a:pt x="113" y="207"/>
                    </a:lnTo>
                    <a:lnTo>
                      <a:pt x="125" y="196"/>
                    </a:lnTo>
                    <a:lnTo>
                      <a:pt x="159" y="207"/>
                    </a:lnTo>
                    <a:lnTo>
                      <a:pt x="136" y="207"/>
                    </a:lnTo>
                    <a:lnTo>
                      <a:pt x="136" y="219"/>
                    </a:lnTo>
                    <a:lnTo>
                      <a:pt x="113" y="219"/>
                    </a:lnTo>
                    <a:lnTo>
                      <a:pt x="113" y="230"/>
                    </a:lnTo>
                    <a:lnTo>
                      <a:pt x="119" y="230"/>
                    </a:lnTo>
                    <a:lnTo>
                      <a:pt x="125" y="230"/>
                    </a:lnTo>
                    <a:lnTo>
                      <a:pt x="131" y="230"/>
                    </a:lnTo>
                    <a:lnTo>
                      <a:pt x="136" y="230"/>
                    </a:lnTo>
                    <a:lnTo>
                      <a:pt x="142" y="230"/>
                    </a:lnTo>
                    <a:lnTo>
                      <a:pt x="148" y="230"/>
                    </a:lnTo>
                    <a:lnTo>
                      <a:pt x="154" y="230"/>
                    </a:lnTo>
                    <a:lnTo>
                      <a:pt x="159" y="230"/>
                    </a:lnTo>
                    <a:lnTo>
                      <a:pt x="171" y="219"/>
                    </a:lnTo>
                    <a:lnTo>
                      <a:pt x="171" y="230"/>
                    </a:lnTo>
                    <a:lnTo>
                      <a:pt x="179" y="236"/>
                    </a:lnTo>
                    <a:lnTo>
                      <a:pt x="182" y="242"/>
                    </a:lnTo>
                    <a:lnTo>
                      <a:pt x="186" y="245"/>
                    </a:lnTo>
                    <a:lnTo>
                      <a:pt x="190" y="249"/>
                    </a:lnTo>
                    <a:lnTo>
                      <a:pt x="192" y="253"/>
                    </a:lnTo>
                    <a:lnTo>
                      <a:pt x="194" y="259"/>
                    </a:lnTo>
                    <a:lnTo>
                      <a:pt x="194" y="267"/>
                    </a:lnTo>
                    <a:lnTo>
                      <a:pt x="194" y="274"/>
                    </a:lnTo>
                    <a:lnTo>
                      <a:pt x="206" y="297"/>
                    </a:lnTo>
                    <a:lnTo>
                      <a:pt x="217" y="297"/>
                    </a:lnTo>
                    <a:lnTo>
                      <a:pt x="217" y="309"/>
                    </a:lnTo>
                    <a:lnTo>
                      <a:pt x="229" y="297"/>
                    </a:lnTo>
                    <a:lnTo>
                      <a:pt x="252" y="355"/>
                    </a:lnTo>
                    <a:lnTo>
                      <a:pt x="252" y="389"/>
                    </a:lnTo>
                    <a:lnTo>
                      <a:pt x="263" y="389"/>
                    </a:lnTo>
                    <a:lnTo>
                      <a:pt x="263" y="412"/>
                    </a:lnTo>
                    <a:lnTo>
                      <a:pt x="240" y="412"/>
                    </a:lnTo>
                    <a:lnTo>
                      <a:pt x="240" y="416"/>
                    </a:lnTo>
                    <a:lnTo>
                      <a:pt x="240" y="422"/>
                    </a:lnTo>
                    <a:lnTo>
                      <a:pt x="240" y="426"/>
                    </a:lnTo>
                    <a:lnTo>
                      <a:pt x="240" y="430"/>
                    </a:lnTo>
                    <a:lnTo>
                      <a:pt x="240" y="433"/>
                    </a:lnTo>
                    <a:lnTo>
                      <a:pt x="240" y="439"/>
                    </a:lnTo>
                    <a:lnTo>
                      <a:pt x="240" y="443"/>
                    </a:lnTo>
                    <a:lnTo>
                      <a:pt x="240" y="447"/>
                    </a:lnTo>
                    <a:lnTo>
                      <a:pt x="252" y="493"/>
                    </a:lnTo>
                    <a:lnTo>
                      <a:pt x="263" y="493"/>
                    </a:lnTo>
                    <a:lnTo>
                      <a:pt x="252" y="504"/>
                    </a:lnTo>
                    <a:lnTo>
                      <a:pt x="252" y="493"/>
                    </a:lnTo>
                    <a:lnTo>
                      <a:pt x="240" y="493"/>
                    </a:lnTo>
                    <a:lnTo>
                      <a:pt x="275" y="539"/>
                    </a:lnTo>
                    <a:lnTo>
                      <a:pt x="275" y="551"/>
                    </a:lnTo>
                    <a:lnTo>
                      <a:pt x="275" y="562"/>
                    </a:lnTo>
                    <a:lnTo>
                      <a:pt x="286" y="551"/>
                    </a:lnTo>
                    <a:close/>
                  </a:path>
                </a:pathLst>
              </a:custGeom>
              <a:solidFill>
                <a:srgbClr val="C0C0C0"/>
              </a:solidFill>
              <a:ln w="9525">
                <a:noFill/>
                <a:round/>
                <a:headEnd/>
                <a:tailEnd/>
              </a:ln>
            </p:spPr>
            <p:txBody>
              <a:bodyPr/>
              <a:lstStyle/>
              <a:p>
                <a:pPr algn="l"/>
                <a:endParaRPr lang="en-US" sz="2000"/>
              </a:p>
            </p:txBody>
          </p:sp>
          <p:sp>
            <p:nvSpPr>
              <p:cNvPr id="905222" name="Freeform 6"/>
              <p:cNvSpPr>
                <a:spLocks/>
              </p:cNvSpPr>
              <p:nvPr/>
            </p:nvSpPr>
            <p:spPr bwMode="auto">
              <a:xfrm>
                <a:off x="4740" y="1501"/>
                <a:ext cx="1" cy="11"/>
              </a:xfrm>
              <a:custGeom>
                <a:avLst/>
                <a:gdLst>
                  <a:gd name="T0" fmla="*/ 0 w 1"/>
                  <a:gd name="T1" fmla="*/ 0 h 11"/>
                  <a:gd name="T2" fmla="*/ 0 w 1"/>
                  <a:gd name="T3" fmla="*/ 11 h 11"/>
                  <a:gd name="T4" fmla="*/ 0 w 1"/>
                  <a:gd name="T5" fmla="*/ 0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0" y="11"/>
                    </a:lnTo>
                    <a:lnTo>
                      <a:pt x="0" y="0"/>
                    </a:lnTo>
                    <a:close/>
                  </a:path>
                </a:pathLst>
              </a:custGeom>
              <a:solidFill>
                <a:srgbClr val="C0C0C0"/>
              </a:solidFill>
              <a:ln w="9525">
                <a:noFill/>
                <a:round/>
                <a:headEnd/>
                <a:tailEnd/>
              </a:ln>
            </p:spPr>
            <p:txBody>
              <a:bodyPr/>
              <a:lstStyle/>
              <a:p>
                <a:pPr algn="l"/>
                <a:endParaRPr lang="en-US" sz="2000"/>
              </a:p>
            </p:txBody>
          </p:sp>
          <p:sp>
            <p:nvSpPr>
              <p:cNvPr id="905223" name="Freeform 7"/>
              <p:cNvSpPr>
                <a:spLocks/>
              </p:cNvSpPr>
              <p:nvPr/>
            </p:nvSpPr>
            <p:spPr bwMode="auto">
              <a:xfrm>
                <a:off x="4346" y="1559"/>
                <a:ext cx="16" cy="1"/>
              </a:xfrm>
              <a:custGeom>
                <a:avLst/>
                <a:gdLst>
                  <a:gd name="T0" fmla="*/ 16 w 16"/>
                  <a:gd name="T1" fmla="*/ 0 h 1"/>
                  <a:gd name="T2" fmla="*/ 0 w 16"/>
                  <a:gd name="T3" fmla="*/ 1 h 1"/>
                  <a:gd name="T4" fmla="*/ 2 w 16"/>
                  <a:gd name="T5" fmla="*/ 1 h 1"/>
                  <a:gd name="T6" fmla="*/ 4 w 16"/>
                  <a:gd name="T7" fmla="*/ 0 h 1"/>
                  <a:gd name="T8" fmla="*/ 6 w 16"/>
                  <a:gd name="T9" fmla="*/ 0 h 1"/>
                  <a:gd name="T10" fmla="*/ 8 w 16"/>
                  <a:gd name="T11" fmla="*/ 0 h 1"/>
                  <a:gd name="T12" fmla="*/ 10 w 16"/>
                  <a:gd name="T13" fmla="*/ 0 h 1"/>
                  <a:gd name="T14" fmla="*/ 12 w 16"/>
                  <a:gd name="T15" fmla="*/ 0 h 1"/>
                  <a:gd name="T16" fmla="*/ 14 w 16"/>
                  <a:gd name="T17" fmla="*/ 0 h 1"/>
                  <a:gd name="T18" fmla="*/ 16 w 1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0"/>
                    </a:moveTo>
                    <a:lnTo>
                      <a:pt x="0" y="1"/>
                    </a:lnTo>
                    <a:lnTo>
                      <a:pt x="2" y="1"/>
                    </a:lnTo>
                    <a:lnTo>
                      <a:pt x="4" y="0"/>
                    </a:lnTo>
                    <a:lnTo>
                      <a:pt x="6" y="0"/>
                    </a:lnTo>
                    <a:lnTo>
                      <a:pt x="8" y="0"/>
                    </a:lnTo>
                    <a:lnTo>
                      <a:pt x="10" y="0"/>
                    </a:lnTo>
                    <a:lnTo>
                      <a:pt x="12" y="0"/>
                    </a:lnTo>
                    <a:lnTo>
                      <a:pt x="14" y="0"/>
                    </a:lnTo>
                    <a:lnTo>
                      <a:pt x="16" y="0"/>
                    </a:lnTo>
                    <a:close/>
                  </a:path>
                </a:pathLst>
              </a:custGeom>
              <a:solidFill>
                <a:srgbClr val="C0C0C0"/>
              </a:solidFill>
              <a:ln w="9525">
                <a:noFill/>
                <a:round/>
                <a:headEnd/>
                <a:tailEnd/>
              </a:ln>
            </p:spPr>
            <p:txBody>
              <a:bodyPr/>
              <a:lstStyle/>
              <a:p>
                <a:pPr algn="l"/>
                <a:endParaRPr lang="en-US" sz="2000"/>
              </a:p>
            </p:txBody>
          </p:sp>
          <p:sp>
            <p:nvSpPr>
              <p:cNvPr id="905224" name="Freeform 8"/>
              <p:cNvSpPr>
                <a:spLocks noEditPoints="1"/>
              </p:cNvSpPr>
              <p:nvPr/>
            </p:nvSpPr>
            <p:spPr bwMode="auto">
              <a:xfrm>
                <a:off x="245" y="870"/>
                <a:ext cx="2833" cy="1721"/>
              </a:xfrm>
              <a:custGeom>
                <a:avLst/>
                <a:gdLst>
                  <a:gd name="T0" fmla="*/ 276 w 2833"/>
                  <a:gd name="T1" fmla="*/ 585 h 1721"/>
                  <a:gd name="T2" fmla="*/ 219 w 2833"/>
                  <a:gd name="T3" fmla="*/ 781 h 1721"/>
                  <a:gd name="T4" fmla="*/ 447 w 2833"/>
                  <a:gd name="T5" fmla="*/ 748 h 1721"/>
                  <a:gd name="T6" fmla="*/ 612 w 2833"/>
                  <a:gd name="T7" fmla="*/ 700 h 1721"/>
                  <a:gd name="T8" fmla="*/ 697 w 2833"/>
                  <a:gd name="T9" fmla="*/ 700 h 1721"/>
                  <a:gd name="T10" fmla="*/ 802 w 2833"/>
                  <a:gd name="T11" fmla="*/ 619 h 1721"/>
                  <a:gd name="T12" fmla="*/ 894 w 2833"/>
                  <a:gd name="T13" fmla="*/ 516 h 1721"/>
                  <a:gd name="T14" fmla="*/ 837 w 2833"/>
                  <a:gd name="T15" fmla="*/ 504 h 1721"/>
                  <a:gd name="T16" fmla="*/ 689 w 2833"/>
                  <a:gd name="T17" fmla="*/ 447 h 1721"/>
                  <a:gd name="T18" fmla="*/ 597 w 2833"/>
                  <a:gd name="T19" fmla="*/ 654 h 1721"/>
                  <a:gd name="T20" fmla="*/ 539 w 2833"/>
                  <a:gd name="T21" fmla="*/ 414 h 1721"/>
                  <a:gd name="T22" fmla="*/ 654 w 2833"/>
                  <a:gd name="T23" fmla="*/ 242 h 1721"/>
                  <a:gd name="T24" fmla="*/ 848 w 2833"/>
                  <a:gd name="T25" fmla="*/ 138 h 1721"/>
                  <a:gd name="T26" fmla="*/ 977 w 2833"/>
                  <a:gd name="T27" fmla="*/ 265 h 1721"/>
                  <a:gd name="T28" fmla="*/ 998 w 2833"/>
                  <a:gd name="T29" fmla="*/ 345 h 1721"/>
                  <a:gd name="T30" fmla="*/ 1021 w 2833"/>
                  <a:gd name="T31" fmla="*/ 149 h 1721"/>
                  <a:gd name="T32" fmla="*/ 1125 w 2833"/>
                  <a:gd name="T33" fmla="*/ 115 h 1721"/>
                  <a:gd name="T34" fmla="*/ 1445 w 2833"/>
                  <a:gd name="T35" fmla="*/ 138 h 1721"/>
                  <a:gd name="T36" fmla="*/ 1823 w 2833"/>
                  <a:gd name="T37" fmla="*/ 96 h 1721"/>
                  <a:gd name="T38" fmla="*/ 2201 w 2833"/>
                  <a:gd name="T39" fmla="*/ 136 h 1721"/>
                  <a:gd name="T40" fmla="*/ 2758 w 2833"/>
                  <a:gd name="T41" fmla="*/ 186 h 1721"/>
                  <a:gd name="T42" fmla="*/ 2773 w 2833"/>
                  <a:gd name="T43" fmla="*/ 253 h 1721"/>
                  <a:gd name="T44" fmla="*/ 2775 w 2833"/>
                  <a:gd name="T45" fmla="*/ 424 h 1721"/>
                  <a:gd name="T46" fmla="*/ 2591 w 2833"/>
                  <a:gd name="T47" fmla="*/ 322 h 1721"/>
                  <a:gd name="T48" fmla="*/ 2470 w 2833"/>
                  <a:gd name="T49" fmla="*/ 524 h 1721"/>
                  <a:gd name="T50" fmla="*/ 2316 w 2833"/>
                  <a:gd name="T51" fmla="*/ 666 h 1721"/>
                  <a:gd name="T52" fmla="*/ 2259 w 2833"/>
                  <a:gd name="T53" fmla="*/ 773 h 1721"/>
                  <a:gd name="T54" fmla="*/ 2259 w 2833"/>
                  <a:gd name="T55" fmla="*/ 882 h 1721"/>
                  <a:gd name="T56" fmla="*/ 2134 w 2833"/>
                  <a:gd name="T57" fmla="*/ 769 h 1721"/>
                  <a:gd name="T58" fmla="*/ 2098 w 2833"/>
                  <a:gd name="T59" fmla="*/ 871 h 1721"/>
                  <a:gd name="T60" fmla="*/ 2190 w 2833"/>
                  <a:gd name="T61" fmla="*/ 974 h 1721"/>
                  <a:gd name="T62" fmla="*/ 1984 w 2833"/>
                  <a:gd name="T63" fmla="*/ 1230 h 1721"/>
                  <a:gd name="T64" fmla="*/ 1984 w 2833"/>
                  <a:gd name="T65" fmla="*/ 1398 h 1721"/>
                  <a:gd name="T66" fmla="*/ 1817 w 2833"/>
                  <a:gd name="T67" fmla="*/ 1456 h 1721"/>
                  <a:gd name="T68" fmla="*/ 1858 w 2833"/>
                  <a:gd name="T69" fmla="*/ 1606 h 1721"/>
                  <a:gd name="T70" fmla="*/ 1792 w 2833"/>
                  <a:gd name="T71" fmla="*/ 1586 h 1721"/>
                  <a:gd name="T72" fmla="*/ 1656 w 2833"/>
                  <a:gd name="T73" fmla="*/ 1387 h 1721"/>
                  <a:gd name="T74" fmla="*/ 1558 w 2833"/>
                  <a:gd name="T75" fmla="*/ 1364 h 1721"/>
                  <a:gd name="T76" fmla="*/ 1491 w 2833"/>
                  <a:gd name="T77" fmla="*/ 1421 h 1721"/>
                  <a:gd name="T78" fmla="*/ 1399 w 2833"/>
                  <a:gd name="T79" fmla="*/ 1504 h 1721"/>
                  <a:gd name="T80" fmla="*/ 1261 w 2833"/>
                  <a:gd name="T81" fmla="*/ 1490 h 1721"/>
                  <a:gd name="T82" fmla="*/ 1182 w 2833"/>
                  <a:gd name="T83" fmla="*/ 1341 h 1721"/>
                  <a:gd name="T84" fmla="*/ 906 w 2833"/>
                  <a:gd name="T85" fmla="*/ 1318 h 1721"/>
                  <a:gd name="T86" fmla="*/ 1021 w 2833"/>
                  <a:gd name="T87" fmla="*/ 1467 h 1721"/>
                  <a:gd name="T88" fmla="*/ 883 w 2833"/>
                  <a:gd name="T89" fmla="*/ 1571 h 1721"/>
                  <a:gd name="T90" fmla="*/ 695 w 2833"/>
                  <a:gd name="T91" fmla="*/ 1329 h 1721"/>
                  <a:gd name="T92" fmla="*/ 792 w 2833"/>
                  <a:gd name="T93" fmla="*/ 1216 h 1721"/>
                  <a:gd name="T94" fmla="*/ 643 w 2833"/>
                  <a:gd name="T95" fmla="*/ 1043 h 1721"/>
                  <a:gd name="T96" fmla="*/ 601 w 2833"/>
                  <a:gd name="T97" fmla="*/ 997 h 1721"/>
                  <a:gd name="T98" fmla="*/ 589 w 2833"/>
                  <a:gd name="T99" fmla="*/ 1059 h 1721"/>
                  <a:gd name="T100" fmla="*/ 712 w 2833"/>
                  <a:gd name="T101" fmla="*/ 1182 h 1721"/>
                  <a:gd name="T102" fmla="*/ 654 w 2833"/>
                  <a:gd name="T103" fmla="*/ 1228 h 1721"/>
                  <a:gd name="T104" fmla="*/ 620 w 2833"/>
                  <a:gd name="T105" fmla="*/ 1170 h 1721"/>
                  <a:gd name="T106" fmla="*/ 487 w 2833"/>
                  <a:gd name="T107" fmla="*/ 1032 h 1721"/>
                  <a:gd name="T108" fmla="*/ 397 w 2833"/>
                  <a:gd name="T109" fmla="*/ 1051 h 1721"/>
                  <a:gd name="T110" fmla="*/ 340 w 2833"/>
                  <a:gd name="T111" fmla="*/ 1084 h 1721"/>
                  <a:gd name="T112" fmla="*/ 236 w 2833"/>
                  <a:gd name="T113" fmla="*/ 1185 h 1721"/>
                  <a:gd name="T114" fmla="*/ 88 w 2833"/>
                  <a:gd name="T115" fmla="*/ 1228 h 1721"/>
                  <a:gd name="T116" fmla="*/ 11 w 2833"/>
                  <a:gd name="T117" fmla="*/ 1126 h 1721"/>
                  <a:gd name="T118" fmla="*/ 182 w 2833"/>
                  <a:gd name="T119" fmla="*/ 1007 h 1721"/>
                  <a:gd name="T120" fmla="*/ 207 w 2833"/>
                  <a:gd name="T121" fmla="*/ 848 h 1721"/>
                  <a:gd name="T122" fmla="*/ 315 w 2833"/>
                  <a:gd name="T123" fmla="*/ 838 h 1721"/>
                  <a:gd name="T124" fmla="*/ 357 w 2833"/>
                  <a:gd name="T125" fmla="*/ 702 h 17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3"/>
                  <a:gd name="T190" fmla="*/ 0 h 1721"/>
                  <a:gd name="T191" fmla="*/ 2833 w 2833"/>
                  <a:gd name="T192" fmla="*/ 1721 h 17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3" h="1721">
                    <a:moveTo>
                      <a:pt x="1399" y="1629"/>
                    </a:moveTo>
                    <a:lnTo>
                      <a:pt x="1399" y="1709"/>
                    </a:lnTo>
                    <a:lnTo>
                      <a:pt x="1434" y="1698"/>
                    </a:lnTo>
                    <a:lnTo>
                      <a:pt x="1445" y="1698"/>
                    </a:lnTo>
                    <a:lnTo>
                      <a:pt x="1445" y="1686"/>
                    </a:lnTo>
                    <a:lnTo>
                      <a:pt x="1422" y="1663"/>
                    </a:lnTo>
                    <a:lnTo>
                      <a:pt x="1422" y="1654"/>
                    </a:lnTo>
                    <a:lnTo>
                      <a:pt x="1422" y="1648"/>
                    </a:lnTo>
                    <a:lnTo>
                      <a:pt x="1422" y="1642"/>
                    </a:lnTo>
                    <a:lnTo>
                      <a:pt x="1420" y="1636"/>
                    </a:lnTo>
                    <a:lnTo>
                      <a:pt x="1416" y="1632"/>
                    </a:lnTo>
                    <a:lnTo>
                      <a:pt x="1412" y="1631"/>
                    </a:lnTo>
                    <a:lnTo>
                      <a:pt x="1407" y="1629"/>
                    </a:lnTo>
                    <a:lnTo>
                      <a:pt x="1399" y="1629"/>
                    </a:lnTo>
                    <a:close/>
                    <a:moveTo>
                      <a:pt x="311" y="504"/>
                    </a:moveTo>
                    <a:lnTo>
                      <a:pt x="299" y="516"/>
                    </a:lnTo>
                    <a:lnTo>
                      <a:pt x="288" y="516"/>
                    </a:lnTo>
                    <a:lnTo>
                      <a:pt x="276" y="539"/>
                    </a:lnTo>
                    <a:lnTo>
                      <a:pt x="276" y="527"/>
                    </a:lnTo>
                    <a:lnTo>
                      <a:pt x="265" y="550"/>
                    </a:lnTo>
                    <a:lnTo>
                      <a:pt x="276" y="550"/>
                    </a:lnTo>
                    <a:lnTo>
                      <a:pt x="265" y="550"/>
                    </a:lnTo>
                    <a:lnTo>
                      <a:pt x="253" y="562"/>
                    </a:lnTo>
                    <a:lnTo>
                      <a:pt x="253" y="573"/>
                    </a:lnTo>
                    <a:lnTo>
                      <a:pt x="276" y="562"/>
                    </a:lnTo>
                    <a:lnTo>
                      <a:pt x="276" y="573"/>
                    </a:lnTo>
                    <a:lnTo>
                      <a:pt x="265" y="573"/>
                    </a:lnTo>
                    <a:lnTo>
                      <a:pt x="253" y="608"/>
                    </a:lnTo>
                    <a:lnTo>
                      <a:pt x="276" y="585"/>
                    </a:lnTo>
                    <a:lnTo>
                      <a:pt x="276" y="608"/>
                    </a:lnTo>
                    <a:lnTo>
                      <a:pt x="276" y="619"/>
                    </a:lnTo>
                    <a:lnTo>
                      <a:pt x="288" y="631"/>
                    </a:lnTo>
                    <a:lnTo>
                      <a:pt x="299" y="642"/>
                    </a:lnTo>
                    <a:lnTo>
                      <a:pt x="288" y="642"/>
                    </a:lnTo>
                    <a:lnTo>
                      <a:pt x="299" y="666"/>
                    </a:lnTo>
                    <a:lnTo>
                      <a:pt x="299" y="677"/>
                    </a:lnTo>
                    <a:lnTo>
                      <a:pt x="288" y="689"/>
                    </a:lnTo>
                    <a:lnTo>
                      <a:pt x="299" y="689"/>
                    </a:lnTo>
                    <a:lnTo>
                      <a:pt x="265" y="677"/>
                    </a:lnTo>
                    <a:lnTo>
                      <a:pt x="253" y="677"/>
                    </a:lnTo>
                    <a:lnTo>
                      <a:pt x="253" y="689"/>
                    </a:lnTo>
                    <a:lnTo>
                      <a:pt x="265" y="700"/>
                    </a:lnTo>
                    <a:lnTo>
                      <a:pt x="265" y="712"/>
                    </a:lnTo>
                    <a:lnTo>
                      <a:pt x="230" y="723"/>
                    </a:lnTo>
                    <a:lnTo>
                      <a:pt x="253" y="735"/>
                    </a:lnTo>
                    <a:lnTo>
                      <a:pt x="288" y="746"/>
                    </a:lnTo>
                    <a:lnTo>
                      <a:pt x="282" y="750"/>
                    </a:lnTo>
                    <a:lnTo>
                      <a:pt x="276" y="754"/>
                    </a:lnTo>
                    <a:lnTo>
                      <a:pt x="270" y="756"/>
                    </a:lnTo>
                    <a:lnTo>
                      <a:pt x="267" y="758"/>
                    </a:lnTo>
                    <a:lnTo>
                      <a:pt x="261" y="758"/>
                    </a:lnTo>
                    <a:lnTo>
                      <a:pt x="255" y="758"/>
                    </a:lnTo>
                    <a:lnTo>
                      <a:pt x="249" y="758"/>
                    </a:lnTo>
                    <a:lnTo>
                      <a:pt x="242" y="758"/>
                    </a:lnTo>
                    <a:lnTo>
                      <a:pt x="219" y="758"/>
                    </a:lnTo>
                    <a:lnTo>
                      <a:pt x="219" y="769"/>
                    </a:lnTo>
                    <a:lnTo>
                      <a:pt x="207" y="769"/>
                    </a:lnTo>
                    <a:lnTo>
                      <a:pt x="219" y="781"/>
                    </a:lnTo>
                    <a:lnTo>
                      <a:pt x="242" y="781"/>
                    </a:lnTo>
                    <a:lnTo>
                      <a:pt x="242" y="792"/>
                    </a:lnTo>
                    <a:lnTo>
                      <a:pt x="276" y="781"/>
                    </a:lnTo>
                    <a:lnTo>
                      <a:pt x="299" y="781"/>
                    </a:lnTo>
                    <a:lnTo>
                      <a:pt x="299" y="784"/>
                    </a:lnTo>
                    <a:lnTo>
                      <a:pt x="299" y="788"/>
                    </a:lnTo>
                    <a:lnTo>
                      <a:pt x="299" y="790"/>
                    </a:lnTo>
                    <a:lnTo>
                      <a:pt x="299" y="792"/>
                    </a:lnTo>
                    <a:lnTo>
                      <a:pt x="299" y="790"/>
                    </a:lnTo>
                    <a:lnTo>
                      <a:pt x="299" y="786"/>
                    </a:lnTo>
                    <a:lnTo>
                      <a:pt x="299" y="781"/>
                    </a:lnTo>
                    <a:lnTo>
                      <a:pt x="322" y="781"/>
                    </a:lnTo>
                    <a:lnTo>
                      <a:pt x="355" y="792"/>
                    </a:lnTo>
                    <a:lnTo>
                      <a:pt x="389" y="781"/>
                    </a:lnTo>
                    <a:lnTo>
                      <a:pt x="401" y="781"/>
                    </a:lnTo>
                    <a:lnTo>
                      <a:pt x="401" y="769"/>
                    </a:lnTo>
                    <a:lnTo>
                      <a:pt x="412" y="769"/>
                    </a:lnTo>
                    <a:lnTo>
                      <a:pt x="412" y="758"/>
                    </a:lnTo>
                    <a:lnTo>
                      <a:pt x="412" y="769"/>
                    </a:lnTo>
                    <a:lnTo>
                      <a:pt x="424" y="746"/>
                    </a:lnTo>
                    <a:lnTo>
                      <a:pt x="435" y="746"/>
                    </a:lnTo>
                    <a:lnTo>
                      <a:pt x="435" y="735"/>
                    </a:lnTo>
                    <a:lnTo>
                      <a:pt x="439" y="736"/>
                    </a:lnTo>
                    <a:lnTo>
                      <a:pt x="441" y="740"/>
                    </a:lnTo>
                    <a:lnTo>
                      <a:pt x="445" y="742"/>
                    </a:lnTo>
                    <a:lnTo>
                      <a:pt x="445" y="744"/>
                    </a:lnTo>
                    <a:lnTo>
                      <a:pt x="447" y="746"/>
                    </a:lnTo>
                    <a:lnTo>
                      <a:pt x="447" y="748"/>
                    </a:lnTo>
                    <a:lnTo>
                      <a:pt x="447" y="752"/>
                    </a:lnTo>
                    <a:lnTo>
                      <a:pt x="447" y="758"/>
                    </a:lnTo>
                    <a:lnTo>
                      <a:pt x="447" y="746"/>
                    </a:lnTo>
                    <a:lnTo>
                      <a:pt x="447" y="735"/>
                    </a:lnTo>
                    <a:lnTo>
                      <a:pt x="453" y="735"/>
                    </a:lnTo>
                    <a:lnTo>
                      <a:pt x="457" y="735"/>
                    </a:lnTo>
                    <a:lnTo>
                      <a:pt x="459" y="735"/>
                    </a:lnTo>
                    <a:lnTo>
                      <a:pt x="460" y="733"/>
                    </a:lnTo>
                    <a:lnTo>
                      <a:pt x="462" y="731"/>
                    </a:lnTo>
                    <a:lnTo>
                      <a:pt x="464" y="729"/>
                    </a:lnTo>
                    <a:lnTo>
                      <a:pt x="466" y="727"/>
                    </a:lnTo>
                    <a:lnTo>
                      <a:pt x="470" y="723"/>
                    </a:lnTo>
                    <a:lnTo>
                      <a:pt x="474" y="723"/>
                    </a:lnTo>
                    <a:lnTo>
                      <a:pt x="480" y="723"/>
                    </a:lnTo>
                    <a:lnTo>
                      <a:pt x="483" y="723"/>
                    </a:lnTo>
                    <a:lnTo>
                      <a:pt x="487" y="723"/>
                    </a:lnTo>
                    <a:lnTo>
                      <a:pt x="491" y="723"/>
                    </a:lnTo>
                    <a:lnTo>
                      <a:pt x="497" y="723"/>
                    </a:lnTo>
                    <a:lnTo>
                      <a:pt x="501" y="723"/>
                    </a:lnTo>
                    <a:lnTo>
                      <a:pt x="505" y="723"/>
                    </a:lnTo>
                    <a:lnTo>
                      <a:pt x="505" y="735"/>
                    </a:lnTo>
                    <a:lnTo>
                      <a:pt x="528" y="735"/>
                    </a:lnTo>
                    <a:lnTo>
                      <a:pt x="551" y="723"/>
                    </a:lnTo>
                    <a:lnTo>
                      <a:pt x="551" y="712"/>
                    </a:lnTo>
                    <a:lnTo>
                      <a:pt x="551" y="723"/>
                    </a:lnTo>
                    <a:lnTo>
                      <a:pt x="585" y="723"/>
                    </a:lnTo>
                    <a:lnTo>
                      <a:pt x="608" y="712"/>
                    </a:lnTo>
                    <a:lnTo>
                      <a:pt x="608" y="700"/>
                    </a:lnTo>
                    <a:lnTo>
                      <a:pt x="612" y="700"/>
                    </a:lnTo>
                    <a:lnTo>
                      <a:pt x="616" y="700"/>
                    </a:lnTo>
                    <a:lnTo>
                      <a:pt x="618" y="700"/>
                    </a:lnTo>
                    <a:lnTo>
                      <a:pt x="620" y="700"/>
                    </a:lnTo>
                    <a:lnTo>
                      <a:pt x="620" y="702"/>
                    </a:lnTo>
                    <a:lnTo>
                      <a:pt x="620" y="706"/>
                    </a:lnTo>
                    <a:lnTo>
                      <a:pt x="620" y="712"/>
                    </a:lnTo>
                    <a:lnTo>
                      <a:pt x="620" y="713"/>
                    </a:lnTo>
                    <a:lnTo>
                      <a:pt x="620" y="715"/>
                    </a:lnTo>
                    <a:lnTo>
                      <a:pt x="620" y="717"/>
                    </a:lnTo>
                    <a:lnTo>
                      <a:pt x="620" y="719"/>
                    </a:lnTo>
                    <a:lnTo>
                      <a:pt x="620" y="721"/>
                    </a:lnTo>
                    <a:lnTo>
                      <a:pt x="620" y="723"/>
                    </a:lnTo>
                    <a:lnTo>
                      <a:pt x="631" y="723"/>
                    </a:lnTo>
                    <a:lnTo>
                      <a:pt x="643" y="735"/>
                    </a:lnTo>
                    <a:lnTo>
                      <a:pt x="643" y="729"/>
                    </a:lnTo>
                    <a:lnTo>
                      <a:pt x="643" y="725"/>
                    </a:lnTo>
                    <a:lnTo>
                      <a:pt x="645" y="721"/>
                    </a:lnTo>
                    <a:lnTo>
                      <a:pt x="647" y="721"/>
                    </a:lnTo>
                    <a:lnTo>
                      <a:pt x="650" y="721"/>
                    </a:lnTo>
                    <a:lnTo>
                      <a:pt x="654" y="721"/>
                    </a:lnTo>
                    <a:lnTo>
                      <a:pt x="658" y="723"/>
                    </a:lnTo>
                    <a:lnTo>
                      <a:pt x="666" y="723"/>
                    </a:lnTo>
                    <a:lnTo>
                      <a:pt x="666" y="712"/>
                    </a:lnTo>
                    <a:lnTo>
                      <a:pt x="689" y="700"/>
                    </a:lnTo>
                    <a:lnTo>
                      <a:pt x="693" y="700"/>
                    </a:lnTo>
                    <a:lnTo>
                      <a:pt x="697" y="700"/>
                    </a:lnTo>
                    <a:lnTo>
                      <a:pt x="700" y="700"/>
                    </a:lnTo>
                    <a:lnTo>
                      <a:pt x="706" y="700"/>
                    </a:lnTo>
                    <a:lnTo>
                      <a:pt x="710" y="700"/>
                    </a:lnTo>
                    <a:lnTo>
                      <a:pt x="714" y="700"/>
                    </a:lnTo>
                    <a:lnTo>
                      <a:pt x="718" y="700"/>
                    </a:lnTo>
                    <a:lnTo>
                      <a:pt x="723" y="700"/>
                    </a:lnTo>
                    <a:lnTo>
                      <a:pt x="735" y="712"/>
                    </a:lnTo>
                    <a:lnTo>
                      <a:pt x="739" y="712"/>
                    </a:lnTo>
                    <a:lnTo>
                      <a:pt x="743" y="712"/>
                    </a:lnTo>
                    <a:lnTo>
                      <a:pt x="744" y="712"/>
                    </a:lnTo>
                    <a:lnTo>
                      <a:pt x="746" y="712"/>
                    </a:lnTo>
                    <a:lnTo>
                      <a:pt x="746" y="710"/>
                    </a:lnTo>
                    <a:lnTo>
                      <a:pt x="746" y="708"/>
                    </a:lnTo>
                    <a:lnTo>
                      <a:pt x="746" y="704"/>
                    </a:lnTo>
                    <a:lnTo>
                      <a:pt x="746" y="700"/>
                    </a:lnTo>
                    <a:lnTo>
                      <a:pt x="746" y="689"/>
                    </a:lnTo>
                    <a:lnTo>
                      <a:pt x="769" y="689"/>
                    </a:lnTo>
                    <a:lnTo>
                      <a:pt x="769" y="679"/>
                    </a:lnTo>
                    <a:lnTo>
                      <a:pt x="769" y="667"/>
                    </a:lnTo>
                    <a:lnTo>
                      <a:pt x="769" y="658"/>
                    </a:lnTo>
                    <a:lnTo>
                      <a:pt x="769" y="648"/>
                    </a:lnTo>
                    <a:lnTo>
                      <a:pt x="769" y="639"/>
                    </a:lnTo>
                    <a:lnTo>
                      <a:pt x="769" y="627"/>
                    </a:lnTo>
                    <a:lnTo>
                      <a:pt x="769" y="618"/>
                    </a:lnTo>
                    <a:lnTo>
                      <a:pt x="769" y="608"/>
                    </a:lnTo>
                    <a:lnTo>
                      <a:pt x="792" y="596"/>
                    </a:lnTo>
                    <a:lnTo>
                      <a:pt x="792" y="608"/>
                    </a:lnTo>
                    <a:lnTo>
                      <a:pt x="802" y="608"/>
                    </a:lnTo>
                    <a:lnTo>
                      <a:pt x="802" y="619"/>
                    </a:lnTo>
                    <a:lnTo>
                      <a:pt x="810" y="619"/>
                    </a:lnTo>
                    <a:lnTo>
                      <a:pt x="814" y="619"/>
                    </a:lnTo>
                    <a:lnTo>
                      <a:pt x="817" y="618"/>
                    </a:lnTo>
                    <a:lnTo>
                      <a:pt x="821" y="616"/>
                    </a:lnTo>
                    <a:lnTo>
                      <a:pt x="823" y="612"/>
                    </a:lnTo>
                    <a:lnTo>
                      <a:pt x="825" y="608"/>
                    </a:lnTo>
                    <a:lnTo>
                      <a:pt x="825" y="602"/>
                    </a:lnTo>
                    <a:lnTo>
                      <a:pt x="825" y="596"/>
                    </a:lnTo>
                    <a:lnTo>
                      <a:pt x="814" y="596"/>
                    </a:lnTo>
                    <a:lnTo>
                      <a:pt x="814" y="585"/>
                    </a:lnTo>
                    <a:lnTo>
                      <a:pt x="825" y="573"/>
                    </a:lnTo>
                    <a:lnTo>
                      <a:pt x="817" y="573"/>
                    </a:lnTo>
                    <a:lnTo>
                      <a:pt x="812" y="571"/>
                    </a:lnTo>
                    <a:lnTo>
                      <a:pt x="808" y="570"/>
                    </a:lnTo>
                    <a:lnTo>
                      <a:pt x="806" y="566"/>
                    </a:lnTo>
                    <a:lnTo>
                      <a:pt x="804" y="560"/>
                    </a:lnTo>
                    <a:lnTo>
                      <a:pt x="804" y="554"/>
                    </a:lnTo>
                    <a:lnTo>
                      <a:pt x="802" y="547"/>
                    </a:lnTo>
                    <a:lnTo>
                      <a:pt x="802" y="539"/>
                    </a:lnTo>
                    <a:lnTo>
                      <a:pt x="810" y="533"/>
                    </a:lnTo>
                    <a:lnTo>
                      <a:pt x="816" y="531"/>
                    </a:lnTo>
                    <a:lnTo>
                      <a:pt x="823" y="527"/>
                    </a:lnTo>
                    <a:lnTo>
                      <a:pt x="829" y="527"/>
                    </a:lnTo>
                    <a:lnTo>
                      <a:pt x="837" y="527"/>
                    </a:lnTo>
                    <a:lnTo>
                      <a:pt x="844" y="527"/>
                    </a:lnTo>
                    <a:lnTo>
                      <a:pt x="852" y="527"/>
                    </a:lnTo>
                    <a:lnTo>
                      <a:pt x="860" y="527"/>
                    </a:lnTo>
                    <a:lnTo>
                      <a:pt x="883" y="516"/>
                    </a:lnTo>
                    <a:lnTo>
                      <a:pt x="894" y="516"/>
                    </a:lnTo>
                    <a:lnTo>
                      <a:pt x="894" y="512"/>
                    </a:lnTo>
                    <a:lnTo>
                      <a:pt x="894" y="508"/>
                    </a:lnTo>
                    <a:lnTo>
                      <a:pt x="894" y="506"/>
                    </a:lnTo>
                    <a:lnTo>
                      <a:pt x="894" y="504"/>
                    </a:lnTo>
                    <a:lnTo>
                      <a:pt x="896" y="504"/>
                    </a:lnTo>
                    <a:lnTo>
                      <a:pt x="898" y="504"/>
                    </a:lnTo>
                    <a:lnTo>
                      <a:pt x="902" y="504"/>
                    </a:lnTo>
                    <a:lnTo>
                      <a:pt x="906" y="504"/>
                    </a:lnTo>
                    <a:lnTo>
                      <a:pt x="940" y="504"/>
                    </a:lnTo>
                    <a:lnTo>
                      <a:pt x="940" y="493"/>
                    </a:lnTo>
                    <a:lnTo>
                      <a:pt x="952" y="458"/>
                    </a:lnTo>
                    <a:lnTo>
                      <a:pt x="948" y="458"/>
                    </a:lnTo>
                    <a:lnTo>
                      <a:pt x="944" y="458"/>
                    </a:lnTo>
                    <a:lnTo>
                      <a:pt x="940" y="458"/>
                    </a:lnTo>
                    <a:lnTo>
                      <a:pt x="938" y="458"/>
                    </a:lnTo>
                    <a:lnTo>
                      <a:pt x="938" y="456"/>
                    </a:lnTo>
                    <a:lnTo>
                      <a:pt x="936" y="454"/>
                    </a:lnTo>
                    <a:lnTo>
                      <a:pt x="933" y="451"/>
                    </a:lnTo>
                    <a:lnTo>
                      <a:pt x="929" y="447"/>
                    </a:lnTo>
                    <a:lnTo>
                      <a:pt x="906" y="447"/>
                    </a:lnTo>
                    <a:lnTo>
                      <a:pt x="917" y="481"/>
                    </a:lnTo>
                    <a:lnTo>
                      <a:pt x="929" y="493"/>
                    </a:lnTo>
                    <a:lnTo>
                      <a:pt x="929" y="504"/>
                    </a:lnTo>
                    <a:lnTo>
                      <a:pt x="883" y="504"/>
                    </a:lnTo>
                    <a:lnTo>
                      <a:pt x="883" y="493"/>
                    </a:lnTo>
                    <a:lnTo>
                      <a:pt x="871" y="493"/>
                    </a:lnTo>
                    <a:lnTo>
                      <a:pt x="860" y="504"/>
                    </a:lnTo>
                    <a:lnTo>
                      <a:pt x="860" y="493"/>
                    </a:lnTo>
                    <a:lnTo>
                      <a:pt x="837" y="504"/>
                    </a:lnTo>
                    <a:lnTo>
                      <a:pt x="833" y="504"/>
                    </a:lnTo>
                    <a:lnTo>
                      <a:pt x="829" y="504"/>
                    </a:lnTo>
                    <a:lnTo>
                      <a:pt x="827" y="504"/>
                    </a:lnTo>
                    <a:lnTo>
                      <a:pt x="825" y="506"/>
                    </a:lnTo>
                    <a:lnTo>
                      <a:pt x="823" y="506"/>
                    </a:lnTo>
                    <a:lnTo>
                      <a:pt x="821" y="510"/>
                    </a:lnTo>
                    <a:lnTo>
                      <a:pt x="817" y="512"/>
                    </a:lnTo>
                    <a:lnTo>
                      <a:pt x="814" y="516"/>
                    </a:lnTo>
                    <a:lnTo>
                      <a:pt x="814" y="504"/>
                    </a:lnTo>
                    <a:lnTo>
                      <a:pt x="814" y="516"/>
                    </a:lnTo>
                    <a:lnTo>
                      <a:pt x="802" y="527"/>
                    </a:lnTo>
                    <a:lnTo>
                      <a:pt x="792" y="516"/>
                    </a:lnTo>
                    <a:lnTo>
                      <a:pt x="781" y="516"/>
                    </a:lnTo>
                    <a:lnTo>
                      <a:pt x="781" y="504"/>
                    </a:lnTo>
                    <a:lnTo>
                      <a:pt x="758" y="470"/>
                    </a:lnTo>
                    <a:lnTo>
                      <a:pt x="758" y="424"/>
                    </a:lnTo>
                    <a:lnTo>
                      <a:pt x="802" y="357"/>
                    </a:lnTo>
                    <a:lnTo>
                      <a:pt x="802" y="322"/>
                    </a:lnTo>
                    <a:lnTo>
                      <a:pt x="798" y="322"/>
                    </a:lnTo>
                    <a:lnTo>
                      <a:pt x="794" y="322"/>
                    </a:lnTo>
                    <a:lnTo>
                      <a:pt x="791" y="322"/>
                    </a:lnTo>
                    <a:lnTo>
                      <a:pt x="787" y="322"/>
                    </a:lnTo>
                    <a:lnTo>
                      <a:pt x="781" y="322"/>
                    </a:lnTo>
                    <a:lnTo>
                      <a:pt x="777" y="322"/>
                    </a:lnTo>
                    <a:lnTo>
                      <a:pt x="773" y="322"/>
                    </a:lnTo>
                    <a:lnTo>
                      <a:pt x="769" y="322"/>
                    </a:lnTo>
                    <a:lnTo>
                      <a:pt x="758" y="357"/>
                    </a:lnTo>
                    <a:lnTo>
                      <a:pt x="758" y="378"/>
                    </a:lnTo>
                    <a:lnTo>
                      <a:pt x="689" y="447"/>
                    </a:lnTo>
                    <a:lnTo>
                      <a:pt x="689" y="481"/>
                    </a:lnTo>
                    <a:lnTo>
                      <a:pt x="693" y="487"/>
                    </a:lnTo>
                    <a:lnTo>
                      <a:pt x="698" y="493"/>
                    </a:lnTo>
                    <a:lnTo>
                      <a:pt x="702" y="497"/>
                    </a:lnTo>
                    <a:lnTo>
                      <a:pt x="704" y="502"/>
                    </a:lnTo>
                    <a:lnTo>
                      <a:pt x="708" y="508"/>
                    </a:lnTo>
                    <a:lnTo>
                      <a:pt x="710" y="514"/>
                    </a:lnTo>
                    <a:lnTo>
                      <a:pt x="710" y="520"/>
                    </a:lnTo>
                    <a:lnTo>
                      <a:pt x="712" y="527"/>
                    </a:lnTo>
                    <a:lnTo>
                      <a:pt x="723" y="539"/>
                    </a:lnTo>
                    <a:lnTo>
                      <a:pt x="700" y="562"/>
                    </a:lnTo>
                    <a:lnTo>
                      <a:pt x="700" y="573"/>
                    </a:lnTo>
                    <a:lnTo>
                      <a:pt x="689" y="585"/>
                    </a:lnTo>
                    <a:lnTo>
                      <a:pt x="689" y="593"/>
                    </a:lnTo>
                    <a:lnTo>
                      <a:pt x="689" y="598"/>
                    </a:lnTo>
                    <a:lnTo>
                      <a:pt x="687" y="604"/>
                    </a:lnTo>
                    <a:lnTo>
                      <a:pt x="687" y="608"/>
                    </a:lnTo>
                    <a:lnTo>
                      <a:pt x="685" y="614"/>
                    </a:lnTo>
                    <a:lnTo>
                      <a:pt x="683" y="618"/>
                    </a:lnTo>
                    <a:lnTo>
                      <a:pt x="681" y="623"/>
                    </a:lnTo>
                    <a:lnTo>
                      <a:pt x="677" y="631"/>
                    </a:lnTo>
                    <a:lnTo>
                      <a:pt x="643" y="654"/>
                    </a:lnTo>
                    <a:lnTo>
                      <a:pt x="620" y="677"/>
                    </a:lnTo>
                    <a:lnTo>
                      <a:pt x="620" y="689"/>
                    </a:lnTo>
                    <a:lnTo>
                      <a:pt x="608" y="666"/>
                    </a:lnTo>
                    <a:lnTo>
                      <a:pt x="602" y="660"/>
                    </a:lnTo>
                    <a:lnTo>
                      <a:pt x="601" y="658"/>
                    </a:lnTo>
                    <a:lnTo>
                      <a:pt x="597" y="656"/>
                    </a:lnTo>
                    <a:lnTo>
                      <a:pt x="597" y="654"/>
                    </a:lnTo>
                    <a:lnTo>
                      <a:pt x="597" y="652"/>
                    </a:lnTo>
                    <a:lnTo>
                      <a:pt x="601" y="650"/>
                    </a:lnTo>
                    <a:lnTo>
                      <a:pt x="602" y="646"/>
                    </a:lnTo>
                    <a:lnTo>
                      <a:pt x="608" y="642"/>
                    </a:lnTo>
                    <a:lnTo>
                      <a:pt x="608" y="631"/>
                    </a:lnTo>
                    <a:lnTo>
                      <a:pt x="585" y="539"/>
                    </a:lnTo>
                    <a:lnTo>
                      <a:pt x="581" y="543"/>
                    </a:lnTo>
                    <a:lnTo>
                      <a:pt x="578" y="547"/>
                    </a:lnTo>
                    <a:lnTo>
                      <a:pt x="574" y="552"/>
                    </a:lnTo>
                    <a:lnTo>
                      <a:pt x="570" y="554"/>
                    </a:lnTo>
                    <a:lnTo>
                      <a:pt x="566" y="558"/>
                    </a:lnTo>
                    <a:lnTo>
                      <a:pt x="562" y="560"/>
                    </a:lnTo>
                    <a:lnTo>
                      <a:pt x="556" y="562"/>
                    </a:lnTo>
                    <a:lnTo>
                      <a:pt x="551" y="562"/>
                    </a:lnTo>
                    <a:lnTo>
                      <a:pt x="551" y="573"/>
                    </a:lnTo>
                    <a:lnTo>
                      <a:pt x="539" y="573"/>
                    </a:lnTo>
                    <a:lnTo>
                      <a:pt x="539" y="585"/>
                    </a:lnTo>
                    <a:lnTo>
                      <a:pt x="505" y="585"/>
                    </a:lnTo>
                    <a:lnTo>
                      <a:pt x="493" y="539"/>
                    </a:lnTo>
                    <a:lnTo>
                      <a:pt x="493" y="481"/>
                    </a:lnTo>
                    <a:lnTo>
                      <a:pt x="505" y="447"/>
                    </a:lnTo>
                    <a:lnTo>
                      <a:pt x="516" y="435"/>
                    </a:lnTo>
                    <a:lnTo>
                      <a:pt x="516" y="424"/>
                    </a:lnTo>
                    <a:lnTo>
                      <a:pt x="528" y="424"/>
                    </a:lnTo>
                    <a:lnTo>
                      <a:pt x="531" y="420"/>
                    </a:lnTo>
                    <a:lnTo>
                      <a:pt x="535" y="418"/>
                    </a:lnTo>
                    <a:lnTo>
                      <a:pt x="537" y="416"/>
                    </a:lnTo>
                    <a:lnTo>
                      <a:pt x="537" y="414"/>
                    </a:lnTo>
                    <a:lnTo>
                      <a:pt x="539" y="414"/>
                    </a:lnTo>
                    <a:lnTo>
                      <a:pt x="543" y="412"/>
                    </a:lnTo>
                    <a:lnTo>
                      <a:pt x="545" y="412"/>
                    </a:lnTo>
                    <a:lnTo>
                      <a:pt x="551" y="412"/>
                    </a:lnTo>
                    <a:lnTo>
                      <a:pt x="562" y="401"/>
                    </a:lnTo>
                    <a:lnTo>
                      <a:pt x="574" y="401"/>
                    </a:lnTo>
                    <a:lnTo>
                      <a:pt x="574" y="389"/>
                    </a:lnTo>
                    <a:lnTo>
                      <a:pt x="608" y="345"/>
                    </a:lnTo>
                    <a:lnTo>
                      <a:pt x="620" y="334"/>
                    </a:lnTo>
                    <a:lnTo>
                      <a:pt x="620" y="322"/>
                    </a:lnTo>
                    <a:lnTo>
                      <a:pt x="631" y="311"/>
                    </a:lnTo>
                    <a:lnTo>
                      <a:pt x="631" y="303"/>
                    </a:lnTo>
                    <a:lnTo>
                      <a:pt x="633" y="299"/>
                    </a:lnTo>
                    <a:lnTo>
                      <a:pt x="635" y="295"/>
                    </a:lnTo>
                    <a:lnTo>
                      <a:pt x="637" y="293"/>
                    </a:lnTo>
                    <a:lnTo>
                      <a:pt x="639" y="289"/>
                    </a:lnTo>
                    <a:lnTo>
                      <a:pt x="641" y="286"/>
                    </a:lnTo>
                    <a:lnTo>
                      <a:pt x="643" y="282"/>
                    </a:lnTo>
                    <a:lnTo>
                      <a:pt x="643" y="276"/>
                    </a:lnTo>
                    <a:lnTo>
                      <a:pt x="647" y="270"/>
                    </a:lnTo>
                    <a:lnTo>
                      <a:pt x="650" y="266"/>
                    </a:lnTo>
                    <a:lnTo>
                      <a:pt x="652" y="263"/>
                    </a:lnTo>
                    <a:lnTo>
                      <a:pt x="654" y="261"/>
                    </a:lnTo>
                    <a:lnTo>
                      <a:pt x="654" y="257"/>
                    </a:lnTo>
                    <a:lnTo>
                      <a:pt x="654" y="253"/>
                    </a:lnTo>
                    <a:lnTo>
                      <a:pt x="654" y="247"/>
                    </a:lnTo>
                    <a:lnTo>
                      <a:pt x="654" y="242"/>
                    </a:lnTo>
                    <a:lnTo>
                      <a:pt x="677" y="230"/>
                    </a:lnTo>
                    <a:lnTo>
                      <a:pt x="654" y="230"/>
                    </a:lnTo>
                    <a:lnTo>
                      <a:pt x="654" y="242"/>
                    </a:lnTo>
                    <a:lnTo>
                      <a:pt x="643" y="253"/>
                    </a:lnTo>
                    <a:lnTo>
                      <a:pt x="631" y="253"/>
                    </a:lnTo>
                    <a:lnTo>
                      <a:pt x="643" y="242"/>
                    </a:lnTo>
                    <a:lnTo>
                      <a:pt x="643" y="230"/>
                    </a:lnTo>
                    <a:lnTo>
                      <a:pt x="677" y="207"/>
                    </a:lnTo>
                    <a:lnTo>
                      <a:pt x="689" y="195"/>
                    </a:lnTo>
                    <a:lnTo>
                      <a:pt x="689" y="184"/>
                    </a:lnTo>
                    <a:lnTo>
                      <a:pt x="700" y="184"/>
                    </a:lnTo>
                    <a:lnTo>
                      <a:pt x="704" y="180"/>
                    </a:lnTo>
                    <a:lnTo>
                      <a:pt x="708" y="174"/>
                    </a:lnTo>
                    <a:lnTo>
                      <a:pt x="712" y="171"/>
                    </a:lnTo>
                    <a:lnTo>
                      <a:pt x="718" y="167"/>
                    </a:lnTo>
                    <a:lnTo>
                      <a:pt x="721" y="163"/>
                    </a:lnTo>
                    <a:lnTo>
                      <a:pt x="725" y="157"/>
                    </a:lnTo>
                    <a:lnTo>
                      <a:pt x="729" y="153"/>
                    </a:lnTo>
                    <a:lnTo>
                      <a:pt x="735" y="149"/>
                    </a:lnTo>
                    <a:lnTo>
                      <a:pt x="741" y="149"/>
                    </a:lnTo>
                    <a:lnTo>
                      <a:pt x="744" y="147"/>
                    </a:lnTo>
                    <a:lnTo>
                      <a:pt x="750" y="146"/>
                    </a:lnTo>
                    <a:lnTo>
                      <a:pt x="754" y="142"/>
                    </a:lnTo>
                    <a:lnTo>
                      <a:pt x="758" y="140"/>
                    </a:lnTo>
                    <a:lnTo>
                      <a:pt x="760" y="136"/>
                    </a:lnTo>
                    <a:lnTo>
                      <a:pt x="764" y="130"/>
                    </a:lnTo>
                    <a:lnTo>
                      <a:pt x="769" y="126"/>
                    </a:lnTo>
                    <a:lnTo>
                      <a:pt x="837" y="126"/>
                    </a:lnTo>
                    <a:lnTo>
                      <a:pt x="837" y="138"/>
                    </a:lnTo>
                    <a:lnTo>
                      <a:pt x="842" y="138"/>
                    </a:lnTo>
                    <a:lnTo>
                      <a:pt x="846" y="138"/>
                    </a:lnTo>
                    <a:lnTo>
                      <a:pt x="848" y="138"/>
                    </a:lnTo>
                    <a:lnTo>
                      <a:pt x="846" y="138"/>
                    </a:lnTo>
                    <a:lnTo>
                      <a:pt x="842" y="138"/>
                    </a:lnTo>
                    <a:lnTo>
                      <a:pt x="837" y="138"/>
                    </a:lnTo>
                    <a:lnTo>
                      <a:pt x="860" y="138"/>
                    </a:lnTo>
                    <a:lnTo>
                      <a:pt x="860" y="149"/>
                    </a:lnTo>
                    <a:lnTo>
                      <a:pt x="837" y="149"/>
                    </a:lnTo>
                    <a:lnTo>
                      <a:pt x="837" y="161"/>
                    </a:lnTo>
                    <a:lnTo>
                      <a:pt x="894" y="172"/>
                    </a:lnTo>
                    <a:lnTo>
                      <a:pt x="929" y="172"/>
                    </a:lnTo>
                    <a:lnTo>
                      <a:pt x="940" y="184"/>
                    </a:lnTo>
                    <a:lnTo>
                      <a:pt x="946" y="184"/>
                    </a:lnTo>
                    <a:lnTo>
                      <a:pt x="952" y="184"/>
                    </a:lnTo>
                    <a:lnTo>
                      <a:pt x="956" y="184"/>
                    </a:lnTo>
                    <a:lnTo>
                      <a:pt x="959" y="184"/>
                    </a:lnTo>
                    <a:lnTo>
                      <a:pt x="963" y="186"/>
                    </a:lnTo>
                    <a:lnTo>
                      <a:pt x="967" y="188"/>
                    </a:lnTo>
                    <a:lnTo>
                      <a:pt x="971" y="190"/>
                    </a:lnTo>
                    <a:lnTo>
                      <a:pt x="975" y="195"/>
                    </a:lnTo>
                    <a:lnTo>
                      <a:pt x="998" y="195"/>
                    </a:lnTo>
                    <a:lnTo>
                      <a:pt x="1009" y="207"/>
                    </a:lnTo>
                    <a:lnTo>
                      <a:pt x="1009" y="218"/>
                    </a:lnTo>
                    <a:lnTo>
                      <a:pt x="1021" y="230"/>
                    </a:lnTo>
                    <a:lnTo>
                      <a:pt x="1021" y="242"/>
                    </a:lnTo>
                    <a:lnTo>
                      <a:pt x="998" y="265"/>
                    </a:lnTo>
                    <a:lnTo>
                      <a:pt x="990" y="265"/>
                    </a:lnTo>
                    <a:lnTo>
                      <a:pt x="984" y="265"/>
                    </a:lnTo>
                    <a:lnTo>
                      <a:pt x="977" y="265"/>
                    </a:lnTo>
                    <a:lnTo>
                      <a:pt x="969" y="265"/>
                    </a:lnTo>
                    <a:lnTo>
                      <a:pt x="961" y="265"/>
                    </a:lnTo>
                    <a:lnTo>
                      <a:pt x="956" y="265"/>
                    </a:lnTo>
                    <a:lnTo>
                      <a:pt x="948" y="265"/>
                    </a:lnTo>
                    <a:lnTo>
                      <a:pt x="940" y="265"/>
                    </a:lnTo>
                    <a:lnTo>
                      <a:pt x="929" y="253"/>
                    </a:lnTo>
                    <a:lnTo>
                      <a:pt x="925" y="253"/>
                    </a:lnTo>
                    <a:lnTo>
                      <a:pt x="921" y="253"/>
                    </a:lnTo>
                    <a:lnTo>
                      <a:pt x="915" y="253"/>
                    </a:lnTo>
                    <a:lnTo>
                      <a:pt x="911" y="253"/>
                    </a:lnTo>
                    <a:lnTo>
                      <a:pt x="908" y="253"/>
                    </a:lnTo>
                    <a:lnTo>
                      <a:pt x="904" y="253"/>
                    </a:lnTo>
                    <a:lnTo>
                      <a:pt x="900" y="253"/>
                    </a:lnTo>
                    <a:lnTo>
                      <a:pt x="894" y="253"/>
                    </a:lnTo>
                    <a:lnTo>
                      <a:pt x="894" y="265"/>
                    </a:lnTo>
                    <a:lnTo>
                      <a:pt x="917" y="276"/>
                    </a:lnTo>
                    <a:lnTo>
                      <a:pt x="929" y="276"/>
                    </a:lnTo>
                    <a:lnTo>
                      <a:pt x="940" y="311"/>
                    </a:lnTo>
                    <a:lnTo>
                      <a:pt x="952" y="345"/>
                    </a:lnTo>
                    <a:lnTo>
                      <a:pt x="975" y="345"/>
                    </a:lnTo>
                    <a:lnTo>
                      <a:pt x="975" y="357"/>
                    </a:lnTo>
                    <a:lnTo>
                      <a:pt x="982" y="357"/>
                    </a:lnTo>
                    <a:lnTo>
                      <a:pt x="986" y="357"/>
                    </a:lnTo>
                    <a:lnTo>
                      <a:pt x="990" y="357"/>
                    </a:lnTo>
                    <a:lnTo>
                      <a:pt x="994" y="357"/>
                    </a:lnTo>
                    <a:lnTo>
                      <a:pt x="996" y="357"/>
                    </a:lnTo>
                    <a:lnTo>
                      <a:pt x="998" y="355"/>
                    </a:lnTo>
                    <a:lnTo>
                      <a:pt x="998" y="351"/>
                    </a:lnTo>
                    <a:lnTo>
                      <a:pt x="998" y="345"/>
                    </a:lnTo>
                    <a:lnTo>
                      <a:pt x="1009" y="334"/>
                    </a:lnTo>
                    <a:lnTo>
                      <a:pt x="975" y="311"/>
                    </a:lnTo>
                    <a:lnTo>
                      <a:pt x="982" y="311"/>
                    </a:lnTo>
                    <a:lnTo>
                      <a:pt x="990" y="311"/>
                    </a:lnTo>
                    <a:lnTo>
                      <a:pt x="996" y="311"/>
                    </a:lnTo>
                    <a:lnTo>
                      <a:pt x="1004" y="311"/>
                    </a:lnTo>
                    <a:lnTo>
                      <a:pt x="1011" y="311"/>
                    </a:lnTo>
                    <a:lnTo>
                      <a:pt x="1019" y="311"/>
                    </a:lnTo>
                    <a:lnTo>
                      <a:pt x="1025" y="311"/>
                    </a:lnTo>
                    <a:lnTo>
                      <a:pt x="1032" y="311"/>
                    </a:lnTo>
                    <a:lnTo>
                      <a:pt x="1032" y="299"/>
                    </a:lnTo>
                    <a:lnTo>
                      <a:pt x="1021" y="299"/>
                    </a:lnTo>
                    <a:lnTo>
                      <a:pt x="1009" y="288"/>
                    </a:lnTo>
                    <a:lnTo>
                      <a:pt x="1021" y="288"/>
                    </a:lnTo>
                    <a:lnTo>
                      <a:pt x="1009" y="276"/>
                    </a:lnTo>
                    <a:lnTo>
                      <a:pt x="1044" y="230"/>
                    </a:lnTo>
                    <a:lnTo>
                      <a:pt x="1067" y="230"/>
                    </a:lnTo>
                    <a:lnTo>
                      <a:pt x="1067" y="242"/>
                    </a:lnTo>
                    <a:lnTo>
                      <a:pt x="1067" y="238"/>
                    </a:lnTo>
                    <a:lnTo>
                      <a:pt x="1067" y="232"/>
                    </a:lnTo>
                    <a:lnTo>
                      <a:pt x="1067" y="228"/>
                    </a:lnTo>
                    <a:lnTo>
                      <a:pt x="1067" y="224"/>
                    </a:lnTo>
                    <a:lnTo>
                      <a:pt x="1067" y="220"/>
                    </a:lnTo>
                    <a:lnTo>
                      <a:pt x="1067" y="215"/>
                    </a:lnTo>
                    <a:lnTo>
                      <a:pt x="1067" y="211"/>
                    </a:lnTo>
                    <a:lnTo>
                      <a:pt x="1067" y="207"/>
                    </a:lnTo>
                    <a:lnTo>
                      <a:pt x="1044" y="161"/>
                    </a:lnTo>
                    <a:lnTo>
                      <a:pt x="1021" y="161"/>
                    </a:lnTo>
                    <a:lnTo>
                      <a:pt x="1021" y="149"/>
                    </a:lnTo>
                    <a:lnTo>
                      <a:pt x="1067" y="149"/>
                    </a:lnTo>
                    <a:lnTo>
                      <a:pt x="1071" y="153"/>
                    </a:lnTo>
                    <a:lnTo>
                      <a:pt x="1075" y="157"/>
                    </a:lnTo>
                    <a:lnTo>
                      <a:pt x="1077" y="159"/>
                    </a:lnTo>
                    <a:lnTo>
                      <a:pt x="1078" y="159"/>
                    </a:lnTo>
                    <a:lnTo>
                      <a:pt x="1078" y="161"/>
                    </a:lnTo>
                    <a:lnTo>
                      <a:pt x="1078" y="163"/>
                    </a:lnTo>
                    <a:lnTo>
                      <a:pt x="1078" y="167"/>
                    </a:lnTo>
                    <a:lnTo>
                      <a:pt x="1078" y="172"/>
                    </a:lnTo>
                    <a:lnTo>
                      <a:pt x="1067" y="172"/>
                    </a:lnTo>
                    <a:lnTo>
                      <a:pt x="1067" y="174"/>
                    </a:lnTo>
                    <a:lnTo>
                      <a:pt x="1067" y="178"/>
                    </a:lnTo>
                    <a:lnTo>
                      <a:pt x="1067" y="180"/>
                    </a:lnTo>
                    <a:lnTo>
                      <a:pt x="1067" y="184"/>
                    </a:lnTo>
                    <a:lnTo>
                      <a:pt x="1067" y="186"/>
                    </a:lnTo>
                    <a:lnTo>
                      <a:pt x="1067" y="190"/>
                    </a:lnTo>
                    <a:lnTo>
                      <a:pt x="1067" y="192"/>
                    </a:lnTo>
                    <a:lnTo>
                      <a:pt x="1067" y="195"/>
                    </a:lnTo>
                    <a:lnTo>
                      <a:pt x="1071" y="195"/>
                    </a:lnTo>
                    <a:lnTo>
                      <a:pt x="1075" y="195"/>
                    </a:lnTo>
                    <a:lnTo>
                      <a:pt x="1080" y="195"/>
                    </a:lnTo>
                    <a:lnTo>
                      <a:pt x="1084" y="195"/>
                    </a:lnTo>
                    <a:lnTo>
                      <a:pt x="1088" y="195"/>
                    </a:lnTo>
                    <a:lnTo>
                      <a:pt x="1092" y="195"/>
                    </a:lnTo>
                    <a:lnTo>
                      <a:pt x="1098" y="195"/>
                    </a:lnTo>
                    <a:lnTo>
                      <a:pt x="1101" y="195"/>
                    </a:lnTo>
                    <a:lnTo>
                      <a:pt x="1101" y="149"/>
                    </a:lnTo>
                    <a:lnTo>
                      <a:pt x="1113" y="126"/>
                    </a:lnTo>
                    <a:lnTo>
                      <a:pt x="1125" y="115"/>
                    </a:lnTo>
                    <a:lnTo>
                      <a:pt x="1136" y="115"/>
                    </a:lnTo>
                    <a:lnTo>
                      <a:pt x="1148" y="103"/>
                    </a:lnTo>
                    <a:lnTo>
                      <a:pt x="1171" y="103"/>
                    </a:lnTo>
                    <a:lnTo>
                      <a:pt x="1159" y="92"/>
                    </a:lnTo>
                    <a:lnTo>
                      <a:pt x="1171" y="92"/>
                    </a:lnTo>
                    <a:lnTo>
                      <a:pt x="1182" y="80"/>
                    </a:lnTo>
                    <a:lnTo>
                      <a:pt x="1205" y="80"/>
                    </a:lnTo>
                    <a:lnTo>
                      <a:pt x="1217" y="92"/>
                    </a:lnTo>
                    <a:lnTo>
                      <a:pt x="1228" y="92"/>
                    </a:lnTo>
                    <a:lnTo>
                      <a:pt x="1272" y="115"/>
                    </a:lnTo>
                    <a:lnTo>
                      <a:pt x="1284" y="103"/>
                    </a:lnTo>
                    <a:lnTo>
                      <a:pt x="1284" y="92"/>
                    </a:lnTo>
                    <a:lnTo>
                      <a:pt x="1295" y="80"/>
                    </a:lnTo>
                    <a:lnTo>
                      <a:pt x="1307" y="80"/>
                    </a:lnTo>
                    <a:lnTo>
                      <a:pt x="1307" y="69"/>
                    </a:lnTo>
                    <a:lnTo>
                      <a:pt x="1313" y="65"/>
                    </a:lnTo>
                    <a:lnTo>
                      <a:pt x="1316" y="61"/>
                    </a:lnTo>
                    <a:lnTo>
                      <a:pt x="1320" y="59"/>
                    </a:lnTo>
                    <a:lnTo>
                      <a:pt x="1322" y="57"/>
                    </a:lnTo>
                    <a:lnTo>
                      <a:pt x="1326" y="57"/>
                    </a:lnTo>
                    <a:lnTo>
                      <a:pt x="1330" y="57"/>
                    </a:lnTo>
                    <a:lnTo>
                      <a:pt x="1336" y="57"/>
                    </a:lnTo>
                    <a:lnTo>
                      <a:pt x="1341" y="57"/>
                    </a:lnTo>
                    <a:lnTo>
                      <a:pt x="1353" y="46"/>
                    </a:lnTo>
                    <a:lnTo>
                      <a:pt x="1376" y="46"/>
                    </a:lnTo>
                    <a:lnTo>
                      <a:pt x="1422" y="80"/>
                    </a:lnTo>
                    <a:lnTo>
                      <a:pt x="1434" y="103"/>
                    </a:lnTo>
                    <a:lnTo>
                      <a:pt x="1434" y="126"/>
                    </a:lnTo>
                    <a:lnTo>
                      <a:pt x="1445" y="138"/>
                    </a:lnTo>
                    <a:lnTo>
                      <a:pt x="1445" y="149"/>
                    </a:lnTo>
                    <a:lnTo>
                      <a:pt x="1468" y="138"/>
                    </a:lnTo>
                    <a:lnTo>
                      <a:pt x="1457" y="92"/>
                    </a:lnTo>
                    <a:lnTo>
                      <a:pt x="1457" y="69"/>
                    </a:lnTo>
                    <a:lnTo>
                      <a:pt x="1491" y="57"/>
                    </a:lnTo>
                    <a:lnTo>
                      <a:pt x="1503" y="57"/>
                    </a:lnTo>
                    <a:lnTo>
                      <a:pt x="1512" y="53"/>
                    </a:lnTo>
                    <a:lnTo>
                      <a:pt x="1520" y="48"/>
                    </a:lnTo>
                    <a:lnTo>
                      <a:pt x="1529" y="42"/>
                    </a:lnTo>
                    <a:lnTo>
                      <a:pt x="1537" y="34"/>
                    </a:lnTo>
                    <a:lnTo>
                      <a:pt x="1545" y="27"/>
                    </a:lnTo>
                    <a:lnTo>
                      <a:pt x="1553" y="19"/>
                    </a:lnTo>
                    <a:lnTo>
                      <a:pt x="1560" y="11"/>
                    </a:lnTo>
                    <a:lnTo>
                      <a:pt x="1595" y="0"/>
                    </a:lnTo>
                    <a:lnTo>
                      <a:pt x="1618" y="0"/>
                    </a:lnTo>
                    <a:lnTo>
                      <a:pt x="1708" y="57"/>
                    </a:lnTo>
                    <a:lnTo>
                      <a:pt x="1766" y="57"/>
                    </a:lnTo>
                    <a:lnTo>
                      <a:pt x="1777" y="69"/>
                    </a:lnTo>
                    <a:lnTo>
                      <a:pt x="1785" y="69"/>
                    </a:lnTo>
                    <a:lnTo>
                      <a:pt x="1791" y="71"/>
                    </a:lnTo>
                    <a:lnTo>
                      <a:pt x="1796" y="73"/>
                    </a:lnTo>
                    <a:lnTo>
                      <a:pt x="1800" y="75"/>
                    </a:lnTo>
                    <a:lnTo>
                      <a:pt x="1806" y="77"/>
                    </a:lnTo>
                    <a:lnTo>
                      <a:pt x="1812" y="78"/>
                    </a:lnTo>
                    <a:lnTo>
                      <a:pt x="1817" y="80"/>
                    </a:lnTo>
                    <a:lnTo>
                      <a:pt x="1823" y="80"/>
                    </a:lnTo>
                    <a:lnTo>
                      <a:pt x="1835" y="92"/>
                    </a:lnTo>
                    <a:lnTo>
                      <a:pt x="1823" y="92"/>
                    </a:lnTo>
                    <a:lnTo>
                      <a:pt x="1823" y="96"/>
                    </a:lnTo>
                    <a:lnTo>
                      <a:pt x="1823" y="98"/>
                    </a:lnTo>
                    <a:lnTo>
                      <a:pt x="1823" y="101"/>
                    </a:lnTo>
                    <a:lnTo>
                      <a:pt x="1823" y="103"/>
                    </a:lnTo>
                    <a:lnTo>
                      <a:pt x="1823" y="107"/>
                    </a:lnTo>
                    <a:lnTo>
                      <a:pt x="1823" y="109"/>
                    </a:lnTo>
                    <a:lnTo>
                      <a:pt x="1823" y="113"/>
                    </a:lnTo>
                    <a:lnTo>
                      <a:pt x="1823" y="115"/>
                    </a:lnTo>
                    <a:lnTo>
                      <a:pt x="1846" y="115"/>
                    </a:lnTo>
                    <a:lnTo>
                      <a:pt x="1869" y="115"/>
                    </a:lnTo>
                    <a:lnTo>
                      <a:pt x="1892" y="115"/>
                    </a:lnTo>
                    <a:lnTo>
                      <a:pt x="1915" y="115"/>
                    </a:lnTo>
                    <a:lnTo>
                      <a:pt x="1938" y="115"/>
                    </a:lnTo>
                    <a:lnTo>
                      <a:pt x="1961" y="115"/>
                    </a:lnTo>
                    <a:lnTo>
                      <a:pt x="1984" y="115"/>
                    </a:lnTo>
                    <a:lnTo>
                      <a:pt x="2007" y="115"/>
                    </a:lnTo>
                    <a:lnTo>
                      <a:pt x="2042" y="126"/>
                    </a:lnTo>
                    <a:lnTo>
                      <a:pt x="2053" y="138"/>
                    </a:lnTo>
                    <a:lnTo>
                      <a:pt x="2100" y="149"/>
                    </a:lnTo>
                    <a:lnTo>
                      <a:pt x="2109" y="155"/>
                    </a:lnTo>
                    <a:lnTo>
                      <a:pt x="2119" y="157"/>
                    </a:lnTo>
                    <a:lnTo>
                      <a:pt x="2128" y="159"/>
                    </a:lnTo>
                    <a:lnTo>
                      <a:pt x="2138" y="161"/>
                    </a:lnTo>
                    <a:lnTo>
                      <a:pt x="2147" y="161"/>
                    </a:lnTo>
                    <a:lnTo>
                      <a:pt x="2157" y="161"/>
                    </a:lnTo>
                    <a:lnTo>
                      <a:pt x="2167" y="161"/>
                    </a:lnTo>
                    <a:lnTo>
                      <a:pt x="2178" y="161"/>
                    </a:lnTo>
                    <a:lnTo>
                      <a:pt x="2190" y="126"/>
                    </a:lnTo>
                    <a:lnTo>
                      <a:pt x="2195" y="132"/>
                    </a:lnTo>
                    <a:lnTo>
                      <a:pt x="2201" y="136"/>
                    </a:lnTo>
                    <a:lnTo>
                      <a:pt x="2207" y="142"/>
                    </a:lnTo>
                    <a:lnTo>
                      <a:pt x="2213" y="147"/>
                    </a:lnTo>
                    <a:lnTo>
                      <a:pt x="2217" y="153"/>
                    </a:lnTo>
                    <a:lnTo>
                      <a:pt x="2220" y="159"/>
                    </a:lnTo>
                    <a:lnTo>
                      <a:pt x="2224" y="167"/>
                    </a:lnTo>
                    <a:lnTo>
                      <a:pt x="2224" y="172"/>
                    </a:lnTo>
                    <a:lnTo>
                      <a:pt x="2236" y="172"/>
                    </a:lnTo>
                    <a:lnTo>
                      <a:pt x="2247" y="207"/>
                    </a:lnTo>
                    <a:lnTo>
                      <a:pt x="2397" y="218"/>
                    </a:lnTo>
                    <a:lnTo>
                      <a:pt x="2432" y="207"/>
                    </a:lnTo>
                    <a:lnTo>
                      <a:pt x="2466" y="207"/>
                    </a:lnTo>
                    <a:lnTo>
                      <a:pt x="2481" y="203"/>
                    </a:lnTo>
                    <a:lnTo>
                      <a:pt x="2495" y="201"/>
                    </a:lnTo>
                    <a:lnTo>
                      <a:pt x="2510" y="199"/>
                    </a:lnTo>
                    <a:lnTo>
                      <a:pt x="2524" y="197"/>
                    </a:lnTo>
                    <a:lnTo>
                      <a:pt x="2537" y="195"/>
                    </a:lnTo>
                    <a:lnTo>
                      <a:pt x="2551" y="195"/>
                    </a:lnTo>
                    <a:lnTo>
                      <a:pt x="2564" y="195"/>
                    </a:lnTo>
                    <a:lnTo>
                      <a:pt x="2579" y="195"/>
                    </a:lnTo>
                    <a:lnTo>
                      <a:pt x="2599" y="190"/>
                    </a:lnTo>
                    <a:lnTo>
                      <a:pt x="2618" y="186"/>
                    </a:lnTo>
                    <a:lnTo>
                      <a:pt x="2635" y="184"/>
                    </a:lnTo>
                    <a:lnTo>
                      <a:pt x="2654" y="184"/>
                    </a:lnTo>
                    <a:lnTo>
                      <a:pt x="2671" y="184"/>
                    </a:lnTo>
                    <a:lnTo>
                      <a:pt x="2691" y="184"/>
                    </a:lnTo>
                    <a:lnTo>
                      <a:pt x="2710" y="184"/>
                    </a:lnTo>
                    <a:lnTo>
                      <a:pt x="2729" y="184"/>
                    </a:lnTo>
                    <a:lnTo>
                      <a:pt x="2744" y="184"/>
                    </a:lnTo>
                    <a:lnTo>
                      <a:pt x="2758" y="186"/>
                    </a:lnTo>
                    <a:lnTo>
                      <a:pt x="2769" y="188"/>
                    </a:lnTo>
                    <a:lnTo>
                      <a:pt x="2783" y="190"/>
                    </a:lnTo>
                    <a:lnTo>
                      <a:pt x="2794" y="194"/>
                    </a:lnTo>
                    <a:lnTo>
                      <a:pt x="2806" y="197"/>
                    </a:lnTo>
                    <a:lnTo>
                      <a:pt x="2819" y="201"/>
                    </a:lnTo>
                    <a:lnTo>
                      <a:pt x="2833" y="207"/>
                    </a:lnTo>
                    <a:lnTo>
                      <a:pt x="2821" y="207"/>
                    </a:lnTo>
                    <a:lnTo>
                      <a:pt x="2815" y="213"/>
                    </a:lnTo>
                    <a:lnTo>
                      <a:pt x="2808" y="217"/>
                    </a:lnTo>
                    <a:lnTo>
                      <a:pt x="2802" y="218"/>
                    </a:lnTo>
                    <a:lnTo>
                      <a:pt x="2794" y="218"/>
                    </a:lnTo>
                    <a:lnTo>
                      <a:pt x="2789" y="218"/>
                    </a:lnTo>
                    <a:lnTo>
                      <a:pt x="2781" y="218"/>
                    </a:lnTo>
                    <a:lnTo>
                      <a:pt x="2773" y="218"/>
                    </a:lnTo>
                    <a:lnTo>
                      <a:pt x="2764" y="218"/>
                    </a:lnTo>
                    <a:lnTo>
                      <a:pt x="2752" y="207"/>
                    </a:lnTo>
                    <a:lnTo>
                      <a:pt x="2729" y="207"/>
                    </a:lnTo>
                    <a:lnTo>
                      <a:pt x="2718" y="218"/>
                    </a:lnTo>
                    <a:lnTo>
                      <a:pt x="2729" y="218"/>
                    </a:lnTo>
                    <a:lnTo>
                      <a:pt x="2729" y="230"/>
                    </a:lnTo>
                    <a:lnTo>
                      <a:pt x="2741" y="230"/>
                    </a:lnTo>
                    <a:lnTo>
                      <a:pt x="2741" y="242"/>
                    </a:lnTo>
                    <a:lnTo>
                      <a:pt x="2752" y="242"/>
                    </a:lnTo>
                    <a:lnTo>
                      <a:pt x="2758" y="245"/>
                    </a:lnTo>
                    <a:lnTo>
                      <a:pt x="2762" y="249"/>
                    </a:lnTo>
                    <a:lnTo>
                      <a:pt x="2764" y="251"/>
                    </a:lnTo>
                    <a:lnTo>
                      <a:pt x="2767" y="253"/>
                    </a:lnTo>
                    <a:lnTo>
                      <a:pt x="2769" y="253"/>
                    </a:lnTo>
                    <a:lnTo>
                      <a:pt x="2773" y="253"/>
                    </a:lnTo>
                    <a:lnTo>
                      <a:pt x="2779" y="253"/>
                    </a:lnTo>
                    <a:lnTo>
                      <a:pt x="2787" y="253"/>
                    </a:lnTo>
                    <a:lnTo>
                      <a:pt x="2787" y="276"/>
                    </a:lnTo>
                    <a:lnTo>
                      <a:pt x="2783" y="280"/>
                    </a:lnTo>
                    <a:lnTo>
                      <a:pt x="2779" y="284"/>
                    </a:lnTo>
                    <a:lnTo>
                      <a:pt x="2773" y="288"/>
                    </a:lnTo>
                    <a:lnTo>
                      <a:pt x="2769" y="293"/>
                    </a:lnTo>
                    <a:lnTo>
                      <a:pt x="2766" y="297"/>
                    </a:lnTo>
                    <a:lnTo>
                      <a:pt x="2762" y="301"/>
                    </a:lnTo>
                    <a:lnTo>
                      <a:pt x="2756" y="305"/>
                    </a:lnTo>
                    <a:lnTo>
                      <a:pt x="2752" y="311"/>
                    </a:lnTo>
                    <a:lnTo>
                      <a:pt x="2718" y="322"/>
                    </a:lnTo>
                    <a:lnTo>
                      <a:pt x="2683" y="322"/>
                    </a:lnTo>
                    <a:lnTo>
                      <a:pt x="2694" y="322"/>
                    </a:lnTo>
                    <a:lnTo>
                      <a:pt x="2694" y="345"/>
                    </a:lnTo>
                    <a:lnTo>
                      <a:pt x="2700" y="345"/>
                    </a:lnTo>
                    <a:lnTo>
                      <a:pt x="2706" y="347"/>
                    </a:lnTo>
                    <a:lnTo>
                      <a:pt x="2710" y="349"/>
                    </a:lnTo>
                    <a:lnTo>
                      <a:pt x="2714" y="351"/>
                    </a:lnTo>
                    <a:lnTo>
                      <a:pt x="2718" y="355"/>
                    </a:lnTo>
                    <a:lnTo>
                      <a:pt x="2721" y="359"/>
                    </a:lnTo>
                    <a:lnTo>
                      <a:pt x="2725" y="362"/>
                    </a:lnTo>
                    <a:lnTo>
                      <a:pt x="2729" y="368"/>
                    </a:lnTo>
                    <a:lnTo>
                      <a:pt x="2741" y="368"/>
                    </a:lnTo>
                    <a:lnTo>
                      <a:pt x="2752" y="378"/>
                    </a:lnTo>
                    <a:lnTo>
                      <a:pt x="2764" y="378"/>
                    </a:lnTo>
                    <a:lnTo>
                      <a:pt x="2764" y="389"/>
                    </a:lnTo>
                    <a:lnTo>
                      <a:pt x="2775" y="401"/>
                    </a:lnTo>
                    <a:lnTo>
                      <a:pt x="2775" y="424"/>
                    </a:lnTo>
                    <a:lnTo>
                      <a:pt x="2787" y="435"/>
                    </a:lnTo>
                    <a:lnTo>
                      <a:pt x="2787" y="447"/>
                    </a:lnTo>
                    <a:lnTo>
                      <a:pt x="2792" y="453"/>
                    </a:lnTo>
                    <a:lnTo>
                      <a:pt x="2794" y="458"/>
                    </a:lnTo>
                    <a:lnTo>
                      <a:pt x="2798" y="464"/>
                    </a:lnTo>
                    <a:lnTo>
                      <a:pt x="2798" y="468"/>
                    </a:lnTo>
                    <a:lnTo>
                      <a:pt x="2798" y="474"/>
                    </a:lnTo>
                    <a:lnTo>
                      <a:pt x="2798" y="479"/>
                    </a:lnTo>
                    <a:lnTo>
                      <a:pt x="2798" y="485"/>
                    </a:lnTo>
                    <a:lnTo>
                      <a:pt x="2798" y="493"/>
                    </a:lnTo>
                    <a:lnTo>
                      <a:pt x="2798" y="516"/>
                    </a:lnTo>
                    <a:lnTo>
                      <a:pt x="2787" y="527"/>
                    </a:lnTo>
                    <a:lnTo>
                      <a:pt x="2741" y="527"/>
                    </a:lnTo>
                    <a:lnTo>
                      <a:pt x="2729" y="516"/>
                    </a:lnTo>
                    <a:lnTo>
                      <a:pt x="2718" y="516"/>
                    </a:lnTo>
                    <a:lnTo>
                      <a:pt x="2706" y="504"/>
                    </a:lnTo>
                    <a:lnTo>
                      <a:pt x="2706" y="493"/>
                    </a:lnTo>
                    <a:lnTo>
                      <a:pt x="2671" y="447"/>
                    </a:lnTo>
                    <a:lnTo>
                      <a:pt x="2637" y="412"/>
                    </a:lnTo>
                    <a:lnTo>
                      <a:pt x="2631" y="401"/>
                    </a:lnTo>
                    <a:lnTo>
                      <a:pt x="2625" y="391"/>
                    </a:lnTo>
                    <a:lnTo>
                      <a:pt x="2620" y="380"/>
                    </a:lnTo>
                    <a:lnTo>
                      <a:pt x="2614" y="368"/>
                    </a:lnTo>
                    <a:lnTo>
                      <a:pt x="2610" y="357"/>
                    </a:lnTo>
                    <a:lnTo>
                      <a:pt x="2606" y="345"/>
                    </a:lnTo>
                    <a:lnTo>
                      <a:pt x="2604" y="334"/>
                    </a:lnTo>
                    <a:lnTo>
                      <a:pt x="2602" y="322"/>
                    </a:lnTo>
                    <a:lnTo>
                      <a:pt x="2597" y="322"/>
                    </a:lnTo>
                    <a:lnTo>
                      <a:pt x="2591" y="322"/>
                    </a:lnTo>
                    <a:lnTo>
                      <a:pt x="2585" y="322"/>
                    </a:lnTo>
                    <a:lnTo>
                      <a:pt x="2581" y="322"/>
                    </a:lnTo>
                    <a:lnTo>
                      <a:pt x="2576" y="322"/>
                    </a:lnTo>
                    <a:lnTo>
                      <a:pt x="2570" y="322"/>
                    </a:lnTo>
                    <a:lnTo>
                      <a:pt x="2564" y="322"/>
                    </a:lnTo>
                    <a:lnTo>
                      <a:pt x="2558" y="322"/>
                    </a:lnTo>
                    <a:lnTo>
                      <a:pt x="2547" y="334"/>
                    </a:lnTo>
                    <a:lnTo>
                      <a:pt x="2524" y="334"/>
                    </a:lnTo>
                    <a:lnTo>
                      <a:pt x="2503" y="334"/>
                    </a:lnTo>
                    <a:lnTo>
                      <a:pt x="2481" y="334"/>
                    </a:lnTo>
                    <a:lnTo>
                      <a:pt x="2460" y="334"/>
                    </a:lnTo>
                    <a:lnTo>
                      <a:pt x="2439" y="334"/>
                    </a:lnTo>
                    <a:lnTo>
                      <a:pt x="2416" y="334"/>
                    </a:lnTo>
                    <a:lnTo>
                      <a:pt x="2395" y="334"/>
                    </a:lnTo>
                    <a:lnTo>
                      <a:pt x="2374" y="334"/>
                    </a:lnTo>
                    <a:lnTo>
                      <a:pt x="2397" y="435"/>
                    </a:lnTo>
                    <a:lnTo>
                      <a:pt x="2405" y="439"/>
                    </a:lnTo>
                    <a:lnTo>
                      <a:pt x="2412" y="443"/>
                    </a:lnTo>
                    <a:lnTo>
                      <a:pt x="2420" y="447"/>
                    </a:lnTo>
                    <a:lnTo>
                      <a:pt x="2428" y="451"/>
                    </a:lnTo>
                    <a:lnTo>
                      <a:pt x="2433" y="454"/>
                    </a:lnTo>
                    <a:lnTo>
                      <a:pt x="2441" y="460"/>
                    </a:lnTo>
                    <a:lnTo>
                      <a:pt x="2447" y="464"/>
                    </a:lnTo>
                    <a:lnTo>
                      <a:pt x="2455" y="470"/>
                    </a:lnTo>
                    <a:lnTo>
                      <a:pt x="2478" y="481"/>
                    </a:lnTo>
                    <a:lnTo>
                      <a:pt x="2478" y="493"/>
                    </a:lnTo>
                    <a:lnTo>
                      <a:pt x="2476" y="504"/>
                    </a:lnTo>
                    <a:lnTo>
                      <a:pt x="2474" y="514"/>
                    </a:lnTo>
                    <a:lnTo>
                      <a:pt x="2470" y="524"/>
                    </a:lnTo>
                    <a:lnTo>
                      <a:pt x="2468" y="533"/>
                    </a:lnTo>
                    <a:lnTo>
                      <a:pt x="2464" y="543"/>
                    </a:lnTo>
                    <a:lnTo>
                      <a:pt x="2458" y="552"/>
                    </a:lnTo>
                    <a:lnTo>
                      <a:pt x="2455" y="562"/>
                    </a:lnTo>
                    <a:lnTo>
                      <a:pt x="2455" y="570"/>
                    </a:lnTo>
                    <a:lnTo>
                      <a:pt x="2453" y="575"/>
                    </a:lnTo>
                    <a:lnTo>
                      <a:pt x="2451" y="581"/>
                    </a:lnTo>
                    <a:lnTo>
                      <a:pt x="2447" y="587"/>
                    </a:lnTo>
                    <a:lnTo>
                      <a:pt x="2445" y="593"/>
                    </a:lnTo>
                    <a:lnTo>
                      <a:pt x="2441" y="598"/>
                    </a:lnTo>
                    <a:lnTo>
                      <a:pt x="2435" y="602"/>
                    </a:lnTo>
                    <a:lnTo>
                      <a:pt x="2432" y="608"/>
                    </a:lnTo>
                    <a:lnTo>
                      <a:pt x="2428" y="616"/>
                    </a:lnTo>
                    <a:lnTo>
                      <a:pt x="2422" y="625"/>
                    </a:lnTo>
                    <a:lnTo>
                      <a:pt x="2414" y="635"/>
                    </a:lnTo>
                    <a:lnTo>
                      <a:pt x="2409" y="644"/>
                    </a:lnTo>
                    <a:lnTo>
                      <a:pt x="2401" y="652"/>
                    </a:lnTo>
                    <a:lnTo>
                      <a:pt x="2391" y="660"/>
                    </a:lnTo>
                    <a:lnTo>
                      <a:pt x="2384" y="664"/>
                    </a:lnTo>
                    <a:lnTo>
                      <a:pt x="2374" y="666"/>
                    </a:lnTo>
                    <a:lnTo>
                      <a:pt x="2368" y="660"/>
                    </a:lnTo>
                    <a:lnTo>
                      <a:pt x="2362" y="656"/>
                    </a:lnTo>
                    <a:lnTo>
                      <a:pt x="2359" y="654"/>
                    </a:lnTo>
                    <a:lnTo>
                      <a:pt x="2353" y="654"/>
                    </a:lnTo>
                    <a:lnTo>
                      <a:pt x="2347" y="654"/>
                    </a:lnTo>
                    <a:lnTo>
                      <a:pt x="2341" y="654"/>
                    </a:lnTo>
                    <a:lnTo>
                      <a:pt x="2336" y="654"/>
                    </a:lnTo>
                    <a:lnTo>
                      <a:pt x="2328" y="654"/>
                    </a:lnTo>
                    <a:lnTo>
                      <a:pt x="2316" y="666"/>
                    </a:lnTo>
                    <a:lnTo>
                      <a:pt x="2316" y="671"/>
                    </a:lnTo>
                    <a:lnTo>
                      <a:pt x="2314" y="675"/>
                    </a:lnTo>
                    <a:lnTo>
                      <a:pt x="2313" y="679"/>
                    </a:lnTo>
                    <a:lnTo>
                      <a:pt x="2311" y="683"/>
                    </a:lnTo>
                    <a:lnTo>
                      <a:pt x="2309" y="685"/>
                    </a:lnTo>
                    <a:lnTo>
                      <a:pt x="2307" y="689"/>
                    </a:lnTo>
                    <a:lnTo>
                      <a:pt x="2305" y="694"/>
                    </a:lnTo>
                    <a:lnTo>
                      <a:pt x="2305" y="700"/>
                    </a:lnTo>
                    <a:lnTo>
                      <a:pt x="2305" y="706"/>
                    </a:lnTo>
                    <a:lnTo>
                      <a:pt x="2307" y="710"/>
                    </a:lnTo>
                    <a:lnTo>
                      <a:pt x="2309" y="713"/>
                    </a:lnTo>
                    <a:lnTo>
                      <a:pt x="2311" y="717"/>
                    </a:lnTo>
                    <a:lnTo>
                      <a:pt x="2313" y="719"/>
                    </a:lnTo>
                    <a:lnTo>
                      <a:pt x="2314" y="723"/>
                    </a:lnTo>
                    <a:lnTo>
                      <a:pt x="2316" y="729"/>
                    </a:lnTo>
                    <a:lnTo>
                      <a:pt x="2316" y="735"/>
                    </a:lnTo>
                    <a:lnTo>
                      <a:pt x="2309" y="735"/>
                    </a:lnTo>
                    <a:lnTo>
                      <a:pt x="2305" y="733"/>
                    </a:lnTo>
                    <a:lnTo>
                      <a:pt x="2299" y="733"/>
                    </a:lnTo>
                    <a:lnTo>
                      <a:pt x="2297" y="733"/>
                    </a:lnTo>
                    <a:lnTo>
                      <a:pt x="2295" y="733"/>
                    </a:lnTo>
                    <a:lnTo>
                      <a:pt x="2293" y="735"/>
                    </a:lnTo>
                    <a:lnTo>
                      <a:pt x="2293" y="738"/>
                    </a:lnTo>
                    <a:lnTo>
                      <a:pt x="2293" y="746"/>
                    </a:lnTo>
                    <a:lnTo>
                      <a:pt x="2282" y="746"/>
                    </a:lnTo>
                    <a:lnTo>
                      <a:pt x="2272" y="756"/>
                    </a:lnTo>
                    <a:lnTo>
                      <a:pt x="2265" y="763"/>
                    </a:lnTo>
                    <a:lnTo>
                      <a:pt x="2261" y="769"/>
                    </a:lnTo>
                    <a:lnTo>
                      <a:pt x="2259" y="773"/>
                    </a:lnTo>
                    <a:lnTo>
                      <a:pt x="2261" y="779"/>
                    </a:lnTo>
                    <a:lnTo>
                      <a:pt x="2265" y="784"/>
                    </a:lnTo>
                    <a:lnTo>
                      <a:pt x="2272" y="792"/>
                    </a:lnTo>
                    <a:lnTo>
                      <a:pt x="2282" y="804"/>
                    </a:lnTo>
                    <a:lnTo>
                      <a:pt x="2290" y="809"/>
                    </a:lnTo>
                    <a:lnTo>
                      <a:pt x="2295" y="815"/>
                    </a:lnTo>
                    <a:lnTo>
                      <a:pt x="2301" y="821"/>
                    </a:lnTo>
                    <a:lnTo>
                      <a:pt x="2305" y="829"/>
                    </a:lnTo>
                    <a:lnTo>
                      <a:pt x="2311" y="834"/>
                    </a:lnTo>
                    <a:lnTo>
                      <a:pt x="2314" y="842"/>
                    </a:lnTo>
                    <a:lnTo>
                      <a:pt x="2316" y="852"/>
                    </a:lnTo>
                    <a:lnTo>
                      <a:pt x="2316" y="859"/>
                    </a:lnTo>
                    <a:lnTo>
                      <a:pt x="2316" y="869"/>
                    </a:lnTo>
                    <a:lnTo>
                      <a:pt x="2316" y="875"/>
                    </a:lnTo>
                    <a:lnTo>
                      <a:pt x="2318" y="880"/>
                    </a:lnTo>
                    <a:lnTo>
                      <a:pt x="2316" y="886"/>
                    </a:lnTo>
                    <a:lnTo>
                      <a:pt x="2316" y="890"/>
                    </a:lnTo>
                    <a:lnTo>
                      <a:pt x="2314" y="896"/>
                    </a:lnTo>
                    <a:lnTo>
                      <a:pt x="2311" y="900"/>
                    </a:lnTo>
                    <a:lnTo>
                      <a:pt x="2305" y="905"/>
                    </a:lnTo>
                    <a:lnTo>
                      <a:pt x="2299" y="911"/>
                    </a:lnTo>
                    <a:lnTo>
                      <a:pt x="2293" y="915"/>
                    </a:lnTo>
                    <a:lnTo>
                      <a:pt x="2288" y="917"/>
                    </a:lnTo>
                    <a:lnTo>
                      <a:pt x="2282" y="919"/>
                    </a:lnTo>
                    <a:lnTo>
                      <a:pt x="2276" y="917"/>
                    </a:lnTo>
                    <a:lnTo>
                      <a:pt x="2270" y="915"/>
                    </a:lnTo>
                    <a:lnTo>
                      <a:pt x="2265" y="911"/>
                    </a:lnTo>
                    <a:lnTo>
                      <a:pt x="2259" y="905"/>
                    </a:lnTo>
                    <a:lnTo>
                      <a:pt x="2259" y="882"/>
                    </a:lnTo>
                    <a:lnTo>
                      <a:pt x="2247" y="848"/>
                    </a:lnTo>
                    <a:lnTo>
                      <a:pt x="2253" y="848"/>
                    </a:lnTo>
                    <a:lnTo>
                      <a:pt x="2257" y="848"/>
                    </a:lnTo>
                    <a:lnTo>
                      <a:pt x="2261" y="848"/>
                    </a:lnTo>
                    <a:lnTo>
                      <a:pt x="2261" y="846"/>
                    </a:lnTo>
                    <a:lnTo>
                      <a:pt x="2261" y="842"/>
                    </a:lnTo>
                    <a:lnTo>
                      <a:pt x="2261" y="838"/>
                    </a:lnTo>
                    <a:lnTo>
                      <a:pt x="2259" y="832"/>
                    </a:lnTo>
                    <a:lnTo>
                      <a:pt x="2259" y="827"/>
                    </a:lnTo>
                    <a:lnTo>
                      <a:pt x="2247" y="827"/>
                    </a:lnTo>
                    <a:lnTo>
                      <a:pt x="2213" y="827"/>
                    </a:lnTo>
                    <a:lnTo>
                      <a:pt x="2213" y="815"/>
                    </a:lnTo>
                    <a:lnTo>
                      <a:pt x="2224" y="815"/>
                    </a:lnTo>
                    <a:lnTo>
                      <a:pt x="2224" y="804"/>
                    </a:lnTo>
                    <a:lnTo>
                      <a:pt x="2213" y="792"/>
                    </a:lnTo>
                    <a:lnTo>
                      <a:pt x="2209" y="792"/>
                    </a:lnTo>
                    <a:lnTo>
                      <a:pt x="2205" y="792"/>
                    </a:lnTo>
                    <a:lnTo>
                      <a:pt x="2201" y="792"/>
                    </a:lnTo>
                    <a:lnTo>
                      <a:pt x="2195" y="792"/>
                    </a:lnTo>
                    <a:lnTo>
                      <a:pt x="2192" y="792"/>
                    </a:lnTo>
                    <a:lnTo>
                      <a:pt x="2188" y="792"/>
                    </a:lnTo>
                    <a:lnTo>
                      <a:pt x="2184" y="792"/>
                    </a:lnTo>
                    <a:lnTo>
                      <a:pt x="2178" y="792"/>
                    </a:lnTo>
                    <a:lnTo>
                      <a:pt x="2178" y="804"/>
                    </a:lnTo>
                    <a:lnTo>
                      <a:pt x="2144" y="827"/>
                    </a:lnTo>
                    <a:lnTo>
                      <a:pt x="2134" y="827"/>
                    </a:lnTo>
                    <a:lnTo>
                      <a:pt x="2134" y="792"/>
                    </a:lnTo>
                    <a:lnTo>
                      <a:pt x="2144" y="781"/>
                    </a:lnTo>
                    <a:lnTo>
                      <a:pt x="2134" y="769"/>
                    </a:lnTo>
                    <a:lnTo>
                      <a:pt x="2134" y="758"/>
                    </a:lnTo>
                    <a:lnTo>
                      <a:pt x="2111" y="781"/>
                    </a:lnTo>
                    <a:lnTo>
                      <a:pt x="2111" y="804"/>
                    </a:lnTo>
                    <a:lnTo>
                      <a:pt x="2100" y="804"/>
                    </a:lnTo>
                    <a:lnTo>
                      <a:pt x="2100" y="815"/>
                    </a:lnTo>
                    <a:lnTo>
                      <a:pt x="2092" y="813"/>
                    </a:lnTo>
                    <a:lnTo>
                      <a:pt x="2088" y="813"/>
                    </a:lnTo>
                    <a:lnTo>
                      <a:pt x="2084" y="813"/>
                    </a:lnTo>
                    <a:lnTo>
                      <a:pt x="2080" y="815"/>
                    </a:lnTo>
                    <a:lnTo>
                      <a:pt x="2076" y="815"/>
                    </a:lnTo>
                    <a:lnTo>
                      <a:pt x="2073" y="817"/>
                    </a:lnTo>
                    <a:lnTo>
                      <a:pt x="2069" y="821"/>
                    </a:lnTo>
                    <a:lnTo>
                      <a:pt x="2065" y="827"/>
                    </a:lnTo>
                    <a:lnTo>
                      <a:pt x="2053" y="827"/>
                    </a:lnTo>
                    <a:lnTo>
                      <a:pt x="2053" y="831"/>
                    </a:lnTo>
                    <a:lnTo>
                      <a:pt x="2053" y="834"/>
                    </a:lnTo>
                    <a:lnTo>
                      <a:pt x="2052" y="836"/>
                    </a:lnTo>
                    <a:lnTo>
                      <a:pt x="2053" y="836"/>
                    </a:lnTo>
                    <a:lnTo>
                      <a:pt x="2053" y="838"/>
                    </a:lnTo>
                    <a:lnTo>
                      <a:pt x="2055" y="838"/>
                    </a:lnTo>
                    <a:lnTo>
                      <a:pt x="2059" y="838"/>
                    </a:lnTo>
                    <a:lnTo>
                      <a:pt x="2065" y="836"/>
                    </a:lnTo>
                    <a:lnTo>
                      <a:pt x="2065" y="848"/>
                    </a:lnTo>
                    <a:lnTo>
                      <a:pt x="2076" y="848"/>
                    </a:lnTo>
                    <a:lnTo>
                      <a:pt x="2088" y="859"/>
                    </a:lnTo>
                    <a:lnTo>
                      <a:pt x="2088" y="871"/>
                    </a:lnTo>
                    <a:lnTo>
                      <a:pt x="2092" y="871"/>
                    </a:lnTo>
                    <a:lnTo>
                      <a:pt x="2096" y="871"/>
                    </a:lnTo>
                    <a:lnTo>
                      <a:pt x="2098" y="871"/>
                    </a:lnTo>
                    <a:lnTo>
                      <a:pt x="2100" y="871"/>
                    </a:lnTo>
                    <a:lnTo>
                      <a:pt x="2101" y="869"/>
                    </a:lnTo>
                    <a:lnTo>
                      <a:pt x="2103" y="867"/>
                    </a:lnTo>
                    <a:lnTo>
                      <a:pt x="2107" y="865"/>
                    </a:lnTo>
                    <a:lnTo>
                      <a:pt x="2111" y="859"/>
                    </a:lnTo>
                    <a:lnTo>
                      <a:pt x="2123" y="859"/>
                    </a:lnTo>
                    <a:lnTo>
                      <a:pt x="2123" y="848"/>
                    </a:lnTo>
                    <a:lnTo>
                      <a:pt x="2134" y="848"/>
                    </a:lnTo>
                    <a:lnTo>
                      <a:pt x="2138" y="854"/>
                    </a:lnTo>
                    <a:lnTo>
                      <a:pt x="2142" y="857"/>
                    </a:lnTo>
                    <a:lnTo>
                      <a:pt x="2146" y="859"/>
                    </a:lnTo>
                    <a:lnTo>
                      <a:pt x="2149" y="859"/>
                    </a:lnTo>
                    <a:lnTo>
                      <a:pt x="2151" y="861"/>
                    </a:lnTo>
                    <a:lnTo>
                      <a:pt x="2157" y="861"/>
                    </a:lnTo>
                    <a:lnTo>
                      <a:pt x="2161" y="859"/>
                    </a:lnTo>
                    <a:lnTo>
                      <a:pt x="2167" y="859"/>
                    </a:lnTo>
                    <a:lnTo>
                      <a:pt x="2190" y="951"/>
                    </a:lnTo>
                    <a:lnTo>
                      <a:pt x="2190" y="986"/>
                    </a:lnTo>
                    <a:lnTo>
                      <a:pt x="2178" y="951"/>
                    </a:lnTo>
                    <a:lnTo>
                      <a:pt x="2178" y="917"/>
                    </a:lnTo>
                    <a:lnTo>
                      <a:pt x="2190" y="917"/>
                    </a:lnTo>
                    <a:lnTo>
                      <a:pt x="2190" y="925"/>
                    </a:lnTo>
                    <a:lnTo>
                      <a:pt x="2190" y="932"/>
                    </a:lnTo>
                    <a:lnTo>
                      <a:pt x="2190" y="940"/>
                    </a:lnTo>
                    <a:lnTo>
                      <a:pt x="2190" y="946"/>
                    </a:lnTo>
                    <a:lnTo>
                      <a:pt x="2190" y="953"/>
                    </a:lnTo>
                    <a:lnTo>
                      <a:pt x="2190" y="961"/>
                    </a:lnTo>
                    <a:lnTo>
                      <a:pt x="2190" y="967"/>
                    </a:lnTo>
                    <a:lnTo>
                      <a:pt x="2190" y="974"/>
                    </a:lnTo>
                    <a:lnTo>
                      <a:pt x="2186" y="990"/>
                    </a:lnTo>
                    <a:lnTo>
                      <a:pt x="2180" y="1003"/>
                    </a:lnTo>
                    <a:lnTo>
                      <a:pt x="2174" y="1019"/>
                    </a:lnTo>
                    <a:lnTo>
                      <a:pt x="2167" y="1032"/>
                    </a:lnTo>
                    <a:lnTo>
                      <a:pt x="2161" y="1045"/>
                    </a:lnTo>
                    <a:lnTo>
                      <a:pt x="2155" y="1061"/>
                    </a:lnTo>
                    <a:lnTo>
                      <a:pt x="2149" y="1074"/>
                    </a:lnTo>
                    <a:lnTo>
                      <a:pt x="2144" y="1090"/>
                    </a:lnTo>
                    <a:lnTo>
                      <a:pt x="2132" y="1101"/>
                    </a:lnTo>
                    <a:lnTo>
                      <a:pt x="2119" y="1113"/>
                    </a:lnTo>
                    <a:lnTo>
                      <a:pt x="2105" y="1124"/>
                    </a:lnTo>
                    <a:lnTo>
                      <a:pt x="2094" y="1136"/>
                    </a:lnTo>
                    <a:lnTo>
                      <a:pt x="2080" y="1147"/>
                    </a:lnTo>
                    <a:lnTo>
                      <a:pt x="2067" y="1157"/>
                    </a:lnTo>
                    <a:lnTo>
                      <a:pt x="2053" y="1168"/>
                    </a:lnTo>
                    <a:lnTo>
                      <a:pt x="2042" y="1182"/>
                    </a:lnTo>
                    <a:lnTo>
                      <a:pt x="2030" y="1185"/>
                    </a:lnTo>
                    <a:lnTo>
                      <a:pt x="2023" y="1187"/>
                    </a:lnTo>
                    <a:lnTo>
                      <a:pt x="2015" y="1191"/>
                    </a:lnTo>
                    <a:lnTo>
                      <a:pt x="2009" y="1195"/>
                    </a:lnTo>
                    <a:lnTo>
                      <a:pt x="2004" y="1199"/>
                    </a:lnTo>
                    <a:lnTo>
                      <a:pt x="1998" y="1203"/>
                    </a:lnTo>
                    <a:lnTo>
                      <a:pt x="1992" y="1208"/>
                    </a:lnTo>
                    <a:lnTo>
                      <a:pt x="1984" y="1216"/>
                    </a:lnTo>
                    <a:lnTo>
                      <a:pt x="1984" y="1218"/>
                    </a:lnTo>
                    <a:lnTo>
                      <a:pt x="1984" y="1222"/>
                    </a:lnTo>
                    <a:lnTo>
                      <a:pt x="1984" y="1224"/>
                    </a:lnTo>
                    <a:lnTo>
                      <a:pt x="1984" y="1228"/>
                    </a:lnTo>
                    <a:lnTo>
                      <a:pt x="1984" y="1230"/>
                    </a:lnTo>
                    <a:lnTo>
                      <a:pt x="1984" y="1233"/>
                    </a:lnTo>
                    <a:lnTo>
                      <a:pt x="1984" y="1235"/>
                    </a:lnTo>
                    <a:lnTo>
                      <a:pt x="1984" y="1239"/>
                    </a:lnTo>
                    <a:lnTo>
                      <a:pt x="1977" y="1237"/>
                    </a:lnTo>
                    <a:lnTo>
                      <a:pt x="1971" y="1235"/>
                    </a:lnTo>
                    <a:lnTo>
                      <a:pt x="1965" y="1233"/>
                    </a:lnTo>
                    <a:lnTo>
                      <a:pt x="1963" y="1230"/>
                    </a:lnTo>
                    <a:lnTo>
                      <a:pt x="1961" y="1224"/>
                    </a:lnTo>
                    <a:lnTo>
                      <a:pt x="1961" y="1218"/>
                    </a:lnTo>
                    <a:lnTo>
                      <a:pt x="1961" y="1212"/>
                    </a:lnTo>
                    <a:lnTo>
                      <a:pt x="1961" y="1205"/>
                    </a:lnTo>
                    <a:lnTo>
                      <a:pt x="1957" y="1205"/>
                    </a:lnTo>
                    <a:lnTo>
                      <a:pt x="1952" y="1205"/>
                    </a:lnTo>
                    <a:lnTo>
                      <a:pt x="1948" y="1205"/>
                    </a:lnTo>
                    <a:lnTo>
                      <a:pt x="1944" y="1205"/>
                    </a:lnTo>
                    <a:lnTo>
                      <a:pt x="1940" y="1205"/>
                    </a:lnTo>
                    <a:lnTo>
                      <a:pt x="1934" y="1205"/>
                    </a:lnTo>
                    <a:lnTo>
                      <a:pt x="1931" y="1205"/>
                    </a:lnTo>
                    <a:lnTo>
                      <a:pt x="1927" y="1205"/>
                    </a:lnTo>
                    <a:lnTo>
                      <a:pt x="1915" y="1216"/>
                    </a:lnTo>
                    <a:lnTo>
                      <a:pt x="1915" y="1228"/>
                    </a:lnTo>
                    <a:lnTo>
                      <a:pt x="1892" y="1285"/>
                    </a:lnTo>
                    <a:lnTo>
                      <a:pt x="1892" y="1295"/>
                    </a:lnTo>
                    <a:lnTo>
                      <a:pt x="1904" y="1306"/>
                    </a:lnTo>
                    <a:lnTo>
                      <a:pt x="1915" y="1306"/>
                    </a:lnTo>
                    <a:lnTo>
                      <a:pt x="1915" y="1318"/>
                    </a:lnTo>
                    <a:lnTo>
                      <a:pt x="1927" y="1318"/>
                    </a:lnTo>
                    <a:lnTo>
                      <a:pt x="1927" y="1329"/>
                    </a:lnTo>
                    <a:lnTo>
                      <a:pt x="1984" y="1398"/>
                    </a:lnTo>
                    <a:lnTo>
                      <a:pt x="1996" y="1410"/>
                    </a:lnTo>
                    <a:lnTo>
                      <a:pt x="1996" y="1433"/>
                    </a:lnTo>
                    <a:lnTo>
                      <a:pt x="1984" y="1444"/>
                    </a:lnTo>
                    <a:lnTo>
                      <a:pt x="1984" y="1467"/>
                    </a:lnTo>
                    <a:lnTo>
                      <a:pt x="1981" y="1471"/>
                    </a:lnTo>
                    <a:lnTo>
                      <a:pt x="1975" y="1475"/>
                    </a:lnTo>
                    <a:lnTo>
                      <a:pt x="1971" y="1479"/>
                    </a:lnTo>
                    <a:lnTo>
                      <a:pt x="1969" y="1483"/>
                    </a:lnTo>
                    <a:lnTo>
                      <a:pt x="1965" y="1487"/>
                    </a:lnTo>
                    <a:lnTo>
                      <a:pt x="1963" y="1490"/>
                    </a:lnTo>
                    <a:lnTo>
                      <a:pt x="1961" y="1496"/>
                    </a:lnTo>
                    <a:lnTo>
                      <a:pt x="1961" y="1502"/>
                    </a:lnTo>
                    <a:lnTo>
                      <a:pt x="1915" y="1560"/>
                    </a:lnTo>
                    <a:lnTo>
                      <a:pt x="1904" y="1537"/>
                    </a:lnTo>
                    <a:lnTo>
                      <a:pt x="1915" y="1525"/>
                    </a:lnTo>
                    <a:lnTo>
                      <a:pt x="1915" y="1514"/>
                    </a:lnTo>
                    <a:lnTo>
                      <a:pt x="1904" y="1502"/>
                    </a:lnTo>
                    <a:lnTo>
                      <a:pt x="1892" y="1502"/>
                    </a:lnTo>
                    <a:lnTo>
                      <a:pt x="1892" y="1490"/>
                    </a:lnTo>
                    <a:lnTo>
                      <a:pt x="1886" y="1490"/>
                    </a:lnTo>
                    <a:lnTo>
                      <a:pt x="1881" y="1489"/>
                    </a:lnTo>
                    <a:lnTo>
                      <a:pt x="1877" y="1487"/>
                    </a:lnTo>
                    <a:lnTo>
                      <a:pt x="1873" y="1485"/>
                    </a:lnTo>
                    <a:lnTo>
                      <a:pt x="1869" y="1481"/>
                    </a:lnTo>
                    <a:lnTo>
                      <a:pt x="1865" y="1477"/>
                    </a:lnTo>
                    <a:lnTo>
                      <a:pt x="1862" y="1473"/>
                    </a:lnTo>
                    <a:lnTo>
                      <a:pt x="1858" y="1467"/>
                    </a:lnTo>
                    <a:lnTo>
                      <a:pt x="1823" y="1456"/>
                    </a:lnTo>
                    <a:lnTo>
                      <a:pt x="1817" y="1456"/>
                    </a:lnTo>
                    <a:lnTo>
                      <a:pt x="1815" y="1456"/>
                    </a:lnTo>
                    <a:lnTo>
                      <a:pt x="1812" y="1456"/>
                    </a:lnTo>
                    <a:lnTo>
                      <a:pt x="1810" y="1454"/>
                    </a:lnTo>
                    <a:lnTo>
                      <a:pt x="1808" y="1452"/>
                    </a:lnTo>
                    <a:lnTo>
                      <a:pt x="1804" y="1448"/>
                    </a:lnTo>
                    <a:lnTo>
                      <a:pt x="1800" y="1444"/>
                    </a:lnTo>
                    <a:lnTo>
                      <a:pt x="1800" y="1433"/>
                    </a:lnTo>
                    <a:lnTo>
                      <a:pt x="1796" y="1433"/>
                    </a:lnTo>
                    <a:lnTo>
                      <a:pt x="1792" y="1433"/>
                    </a:lnTo>
                    <a:lnTo>
                      <a:pt x="1791" y="1433"/>
                    </a:lnTo>
                    <a:lnTo>
                      <a:pt x="1789" y="1433"/>
                    </a:lnTo>
                    <a:lnTo>
                      <a:pt x="1789" y="1435"/>
                    </a:lnTo>
                    <a:lnTo>
                      <a:pt x="1789" y="1437"/>
                    </a:lnTo>
                    <a:lnTo>
                      <a:pt x="1789" y="1441"/>
                    </a:lnTo>
                    <a:lnTo>
                      <a:pt x="1789" y="1444"/>
                    </a:lnTo>
                    <a:lnTo>
                      <a:pt x="1777" y="1444"/>
                    </a:lnTo>
                    <a:lnTo>
                      <a:pt x="1789" y="1456"/>
                    </a:lnTo>
                    <a:lnTo>
                      <a:pt x="1789" y="1467"/>
                    </a:lnTo>
                    <a:lnTo>
                      <a:pt x="1789" y="1479"/>
                    </a:lnTo>
                    <a:lnTo>
                      <a:pt x="1789" y="1490"/>
                    </a:lnTo>
                    <a:lnTo>
                      <a:pt x="1789" y="1502"/>
                    </a:lnTo>
                    <a:lnTo>
                      <a:pt x="1789" y="1514"/>
                    </a:lnTo>
                    <a:lnTo>
                      <a:pt x="1789" y="1525"/>
                    </a:lnTo>
                    <a:lnTo>
                      <a:pt x="1789" y="1537"/>
                    </a:lnTo>
                    <a:lnTo>
                      <a:pt x="1789" y="1548"/>
                    </a:lnTo>
                    <a:lnTo>
                      <a:pt x="1800" y="1560"/>
                    </a:lnTo>
                    <a:lnTo>
                      <a:pt x="1823" y="1571"/>
                    </a:lnTo>
                    <a:lnTo>
                      <a:pt x="1858" y="1606"/>
                    </a:lnTo>
                    <a:lnTo>
                      <a:pt x="1892" y="1663"/>
                    </a:lnTo>
                    <a:lnTo>
                      <a:pt x="1904" y="1675"/>
                    </a:lnTo>
                    <a:lnTo>
                      <a:pt x="1904" y="1686"/>
                    </a:lnTo>
                    <a:lnTo>
                      <a:pt x="1908" y="1690"/>
                    </a:lnTo>
                    <a:lnTo>
                      <a:pt x="1911" y="1694"/>
                    </a:lnTo>
                    <a:lnTo>
                      <a:pt x="1917" y="1698"/>
                    </a:lnTo>
                    <a:lnTo>
                      <a:pt x="1921" y="1703"/>
                    </a:lnTo>
                    <a:lnTo>
                      <a:pt x="1925" y="1707"/>
                    </a:lnTo>
                    <a:lnTo>
                      <a:pt x="1929" y="1711"/>
                    </a:lnTo>
                    <a:lnTo>
                      <a:pt x="1934" y="1715"/>
                    </a:lnTo>
                    <a:lnTo>
                      <a:pt x="1938" y="1721"/>
                    </a:lnTo>
                    <a:lnTo>
                      <a:pt x="1892" y="1721"/>
                    </a:lnTo>
                    <a:lnTo>
                      <a:pt x="1888" y="1715"/>
                    </a:lnTo>
                    <a:lnTo>
                      <a:pt x="1885" y="1711"/>
                    </a:lnTo>
                    <a:lnTo>
                      <a:pt x="1881" y="1707"/>
                    </a:lnTo>
                    <a:lnTo>
                      <a:pt x="1877" y="1703"/>
                    </a:lnTo>
                    <a:lnTo>
                      <a:pt x="1873" y="1702"/>
                    </a:lnTo>
                    <a:lnTo>
                      <a:pt x="1869" y="1700"/>
                    </a:lnTo>
                    <a:lnTo>
                      <a:pt x="1863" y="1698"/>
                    </a:lnTo>
                    <a:lnTo>
                      <a:pt x="1858" y="1698"/>
                    </a:lnTo>
                    <a:lnTo>
                      <a:pt x="1858" y="1686"/>
                    </a:lnTo>
                    <a:lnTo>
                      <a:pt x="1823" y="1640"/>
                    </a:lnTo>
                    <a:lnTo>
                      <a:pt x="1812" y="1629"/>
                    </a:lnTo>
                    <a:lnTo>
                      <a:pt x="1812" y="1606"/>
                    </a:lnTo>
                    <a:lnTo>
                      <a:pt x="1808" y="1602"/>
                    </a:lnTo>
                    <a:lnTo>
                      <a:pt x="1804" y="1596"/>
                    </a:lnTo>
                    <a:lnTo>
                      <a:pt x="1800" y="1592"/>
                    </a:lnTo>
                    <a:lnTo>
                      <a:pt x="1796" y="1588"/>
                    </a:lnTo>
                    <a:lnTo>
                      <a:pt x="1792" y="1586"/>
                    </a:lnTo>
                    <a:lnTo>
                      <a:pt x="1789" y="1584"/>
                    </a:lnTo>
                    <a:lnTo>
                      <a:pt x="1783" y="1583"/>
                    </a:lnTo>
                    <a:lnTo>
                      <a:pt x="1777" y="1583"/>
                    </a:lnTo>
                    <a:lnTo>
                      <a:pt x="1766" y="1583"/>
                    </a:lnTo>
                    <a:lnTo>
                      <a:pt x="1766" y="1567"/>
                    </a:lnTo>
                    <a:lnTo>
                      <a:pt x="1767" y="1552"/>
                    </a:lnTo>
                    <a:lnTo>
                      <a:pt x="1767" y="1538"/>
                    </a:lnTo>
                    <a:lnTo>
                      <a:pt x="1767" y="1523"/>
                    </a:lnTo>
                    <a:lnTo>
                      <a:pt x="1766" y="1510"/>
                    </a:lnTo>
                    <a:lnTo>
                      <a:pt x="1764" y="1494"/>
                    </a:lnTo>
                    <a:lnTo>
                      <a:pt x="1760" y="1481"/>
                    </a:lnTo>
                    <a:lnTo>
                      <a:pt x="1754" y="1467"/>
                    </a:lnTo>
                    <a:lnTo>
                      <a:pt x="1754" y="1444"/>
                    </a:lnTo>
                    <a:lnTo>
                      <a:pt x="1731" y="1398"/>
                    </a:lnTo>
                    <a:lnTo>
                      <a:pt x="1719" y="1375"/>
                    </a:lnTo>
                    <a:lnTo>
                      <a:pt x="1696" y="1375"/>
                    </a:lnTo>
                    <a:lnTo>
                      <a:pt x="1696" y="1383"/>
                    </a:lnTo>
                    <a:lnTo>
                      <a:pt x="1696" y="1387"/>
                    </a:lnTo>
                    <a:lnTo>
                      <a:pt x="1695" y="1391"/>
                    </a:lnTo>
                    <a:lnTo>
                      <a:pt x="1693" y="1395"/>
                    </a:lnTo>
                    <a:lnTo>
                      <a:pt x="1689" y="1396"/>
                    </a:lnTo>
                    <a:lnTo>
                      <a:pt x="1685" y="1398"/>
                    </a:lnTo>
                    <a:lnTo>
                      <a:pt x="1681" y="1398"/>
                    </a:lnTo>
                    <a:lnTo>
                      <a:pt x="1675" y="1398"/>
                    </a:lnTo>
                    <a:lnTo>
                      <a:pt x="1670" y="1395"/>
                    </a:lnTo>
                    <a:lnTo>
                      <a:pt x="1666" y="1391"/>
                    </a:lnTo>
                    <a:lnTo>
                      <a:pt x="1662" y="1389"/>
                    </a:lnTo>
                    <a:lnTo>
                      <a:pt x="1660" y="1387"/>
                    </a:lnTo>
                    <a:lnTo>
                      <a:pt x="1656" y="1387"/>
                    </a:lnTo>
                    <a:lnTo>
                      <a:pt x="1652" y="1387"/>
                    </a:lnTo>
                    <a:lnTo>
                      <a:pt x="1647" y="1387"/>
                    </a:lnTo>
                    <a:lnTo>
                      <a:pt x="1641" y="1387"/>
                    </a:lnTo>
                    <a:lnTo>
                      <a:pt x="1641" y="1375"/>
                    </a:lnTo>
                    <a:lnTo>
                      <a:pt x="1629" y="1364"/>
                    </a:lnTo>
                    <a:lnTo>
                      <a:pt x="1629" y="1358"/>
                    </a:lnTo>
                    <a:lnTo>
                      <a:pt x="1629" y="1352"/>
                    </a:lnTo>
                    <a:lnTo>
                      <a:pt x="1629" y="1349"/>
                    </a:lnTo>
                    <a:lnTo>
                      <a:pt x="1627" y="1345"/>
                    </a:lnTo>
                    <a:lnTo>
                      <a:pt x="1627" y="1343"/>
                    </a:lnTo>
                    <a:lnTo>
                      <a:pt x="1625" y="1339"/>
                    </a:lnTo>
                    <a:lnTo>
                      <a:pt x="1622" y="1335"/>
                    </a:lnTo>
                    <a:lnTo>
                      <a:pt x="1618" y="1329"/>
                    </a:lnTo>
                    <a:lnTo>
                      <a:pt x="1606" y="1329"/>
                    </a:lnTo>
                    <a:lnTo>
                      <a:pt x="1618" y="1341"/>
                    </a:lnTo>
                    <a:lnTo>
                      <a:pt x="1612" y="1341"/>
                    </a:lnTo>
                    <a:lnTo>
                      <a:pt x="1608" y="1341"/>
                    </a:lnTo>
                    <a:lnTo>
                      <a:pt x="1606" y="1343"/>
                    </a:lnTo>
                    <a:lnTo>
                      <a:pt x="1604" y="1343"/>
                    </a:lnTo>
                    <a:lnTo>
                      <a:pt x="1602" y="1345"/>
                    </a:lnTo>
                    <a:lnTo>
                      <a:pt x="1600" y="1347"/>
                    </a:lnTo>
                    <a:lnTo>
                      <a:pt x="1599" y="1349"/>
                    </a:lnTo>
                    <a:lnTo>
                      <a:pt x="1595" y="1352"/>
                    </a:lnTo>
                    <a:lnTo>
                      <a:pt x="1572" y="1352"/>
                    </a:lnTo>
                    <a:lnTo>
                      <a:pt x="1572" y="1364"/>
                    </a:lnTo>
                    <a:lnTo>
                      <a:pt x="1566" y="1364"/>
                    </a:lnTo>
                    <a:lnTo>
                      <a:pt x="1562" y="1364"/>
                    </a:lnTo>
                    <a:lnTo>
                      <a:pt x="1560" y="1364"/>
                    </a:lnTo>
                    <a:lnTo>
                      <a:pt x="1558" y="1364"/>
                    </a:lnTo>
                    <a:lnTo>
                      <a:pt x="1556" y="1362"/>
                    </a:lnTo>
                    <a:lnTo>
                      <a:pt x="1554" y="1360"/>
                    </a:lnTo>
                    <a:lnTo>
                      <a:pt x="1553" y="1356"/>
                    </a:lnTo>
                    <a:lnTo>
                      <a:pt x="1549" y="1352"/>
                    </a:lnTo>
                    <a:lnTo>
                      <a:pt x="1545" y="1356"/>
                    </a:lnTo>
                    <a:lnTo>
                      <a:pt x="1543" y="1358"/>
                    </a:lnTo>
                    <a:lnTo>
                      <a:pt x="1539" y="1362"/>
                    </a:lnTo>
                    <a:lnTo>
                      <a:pt x="1537" y="1364"/>
                    </a:lnTo>
                    <a:lnTo>
                      <a:pt x="1533" y="1368"/>
                    </a:lnTo>
                    <a:lnTo>
                      <a:pt x="1531" y="1370"/>
                    </a:lnTo>
                    <a:lnTo>
                      <a:pt x="1528" y="1373"/>
                    </a:lnTo>
                    <a:lnTo>
                      <a:pt x="1526" y="1375"/>
                    </a:lnTo>
                    <a:lnTo>
                      <a:pt x="1529" y="1375"/>
                    </a:lnTo>
                    <a:lnTo>
                      <a:pt x="1533" y="1375"/>
                    </a:lnTo>
                    <a:lnTo>
                      <a:pt x="1535" y="1375"/>
                    </a:lnTo>
                    <a:lnTo>
                      <a:pt x="1537" y="1375"/>
                    </a:lnTo>
                    <a:lnTo>
                      <a:pt x="1537" y="1377"/>
                    </a:lnTo>
                    <a:lnTo>
                      <a:pt x="1537" y="1379"/>
                    </a:lnTo>
                    <a:lnTo>
                      <a:pt x="1537" y="1383"/>
                    </a:lnTo>
                    <a:lnTo>
                      <a:pt x="1537" y="1387"/>
                    </a:lnTo>
                    <a:lnTo>
                      <a:pt x="1526" y="1387"/>
                    </a:lnTo>
                    <a:lnTo>
                      <a:pt x="1526" y="1398"/>
                    </a:lnTo>
                    <a:lnTo>
                      <a:pt x="1514" y="1398"/>
                    </a:lnTo>
                    <a:lnTo>
                      <a:pt x="1514" y="1410"/>
                    </a:lnTo>
                    <a:lnTo>
                      <a:pt x="1508" y="1410"/>
                    </a:lnTo>
                    <a:lnTo>
                      <a:pt x="1503" y="1412"/>
                    </a:lnTo>
                    <a:lnTo>
                      <a:pt x="1499" y="1414"/>
                    </a:lnTo>
                    <a:lnTo>
                      <a:pt x="1495" y="1418"/>
                    </a:lnTo>
                    <a:lnTo>
                      <a:pt x="1491" y="1421"/>
                    </a:lnTo>
                    <a:lnTo>
                      <a:pt x="1487" y="1425"/>
                    </a:lnTo>
                    <a:lnTo>
                      <a:pt x="1483" y="1429"/>
                    </a:lnTo>
                    <a:lnTo>
                      <a:pt x="1480" y="1433"/>
                    </a:lnTo>
                    <a:lnTo>
                      <a:pt x="1476" y="1437"/>
                    </a:lnTo>
                    <a:lnTo>
                      <a:pt x="1470" y="1443"/>
                    </a:lnTo>
                    <a:lnTo>
                      <a:pt x="1466" y="1446"/>
                    </a:lnTo>
                    <a:lnTo>
                      <a:pt x="1462" y="1450"/>
                    </a:lnTo>
                    <a:lnTo>
                      <a:pt x="1458" y="1454"/>
                    </a:lnTo>
                    <a:lnTo>
                      <a:pt x="1455" y="1460"/>
                    </a:lnTo>
                    <a:lnTo>
                      <a:pt x="1449" y="1464"/>
                    </a:lnTo>
                    <a:lnTo>
                      <a:pt x="1445" y="1467"/>
                    </a:lnTo>
                    <a:lnTo>
                      <a:pt x="1434" y="1479"/>
                    </a:lnTo>
                    <a:lnTo>
                      <a:pt x="1430" y="1479"/>
                    </a:lnTo>
                    <a:lnTo>
                      <a:pt x="1426" y="1479"/>
                    </a:lnTo>
                    <a:lnTo>
                      <a:pt x="1424" y="1479"/>
                    </a:lnTo>
                    <a:lnTo>
                      <a:pt x="1422" y="1479"/>
                    </a:lnTo>
                    <a:lnTo>
                      <a:pt x="1422" y="1481"/>
                    </a:lnTo>
                    <a:lnTo>
                      <a:pt x="1422" y="1483"/>
                    </a:lnTo>
                    <a:lnTo>
                      <a:pt x="1422" y="1487"/>
                    </a:lnTo>
                    <a:lnTo>
                      <a:pt x="1422" y="1490"/>
                    </a:lnTo>
                    <a:lnTo>
                      <a:pt x="1420" y="1490"/>
                    </a:lnTo>
                    <a:lnTo>
                      <a:pt x="1416" y="1490"/>
                    </a:lnTo>
                    <a:lnTo>
                      <a:pt x="1414" y="1490"/>
                    </a:lnTo>
                    <a:lnTo>
                      <a:pt x="1410" y="1490"/>
                    </a:lnTo>
                    <a:lnTo>
                      <a:pt x="1409" y="1490"/>
                    </a:lnTo>
                    <a:lnTo>
                      <a:pt x="1405" y="1490"/>
                    </a:lnTo>
                    <a:lnTo>
                      <a:pt x="1403" y="1490"/>
                    </a:lnTo>
                    <a:lnTo>
                      <a:pt x="1399" y="1490"/>
                    </a:lnTo>
                    <a:lnTo>
                      <a:pt x="1399" y="1504"/>
                    </a:lnTo>
                    <a:lnTo>
                      <a:pt x="1399" y="1517"/>
                    </a:lnTo>
                    <a:lnTo>
                      <a:pt x="1401" y="1531"/>
                    </a:lnTo>
                    <a:lnTo>
                      <a:pt x="1399" y="1544"/>
                    </a:lnTo>
                    <a:lnTo>
                      <a:pt x="1399" y="1556"/>
                    </a:lnTo>
                    <a:lnTo>
                      <a:pt x="1397" y="1569"/>
                    </a:lnTo>
                    <a:lnTo>
                      <a:pt x="1393" y="1581"/>
                    </a:lnTo>
                    <a:lnTo>
                      <a:pt x="1387" y="1594"/>
                    </a:lnTo>
                    <a:lnTo>
                      <a:pt x="1376" y="1617"/>
                    </a:lnTo>
                    <a:lnTo>
                      <a:pt x="1376" y="1619"/>
                    </a:lnTo>
                    <a:lnTo>
                      <a:pt x="1376" y="1623"/>
                    </a:lnTo>
                    <a:lnTo>
                      <a:pt x="1376" y="1625"/>
                    </a:lnTo>
                    <a:lnTo>
                      <a:pt x="1376" y="1629"/>
                    </a:lnTo>
                    <a:lnTo>
                      <a:pt x="1376" y="1631"/>
                    </a:lnTo>
                    <a:lnTo>
                      <a:pt x="1376" y="1634"/>
                    </a:lnTo>
                    <a:lnTo>
                      <a:pt x="1376" y="1636"/>
                    </a:lnTo>
                    <a:lnTo>
                      <a:pt x="1376" y="1640"/>
                    </a:lnTo>
                    <a:lnTo>
                      <a:pt x="1370" y="1640"/>
                    </a:lnTo>
                    <a:lnTo>
                      <a:pt x="1364" y="1640"/>
                    </a:lnTo>
                    <a:lnTo>
                      <a:pt x="1361" y="1642"/>
                    </a:lnTo>
                    <a:lnTo>
                      <a:pt x="1359" y="1644"/>
                    </a:lnTo>
                    <a:lnTo>
                      <a:pt x="1355" y="1648"/>
                    </a:lnTo>
                    <a:lnTo>
                      <a:pt x="1355" y="1652"/>
                    </a:lnTo>
                    <a:lnTo>
                      <a:pt x="1353" y="1657"/>
                    </a:lnTo>
                    <a:lnTo>
                      <a:pt x="1353" y="1663"/>
                    </a:lnTo>
                    <a:lnTo>
                      <a:pt x="1318" y="1663"/>
                    </a:lnTo>
                    <a:lnTo>
                      <a:pt x="1318" y="1629"/>
                    </a:lnTo>
                    <a:lnTo>
                      <a:pt x="1295" y="1594"/>
                    </a:lnTo>
                    <a:lnTo>
                      <a:pt x="1261" y="1514"/>
                    </a:lnTo>
                    <a:lnTo>
                      <a:pt x="1261" y="1490"/>
                    </a:lnTo>
                    <a:lnTo>
                      <a:pt x="1259" y="1483"/>
                    </a:lnTo>
                    <a:lnTo>
                      <a:pt x="1255" y="1477"/>
                    </a:lnTo>
                    <a:lnTo>
                      <a:pt x="1253" y="1473"/>
                    </a:lnTo>
                    <a:lnTo>
                      <a:pt x="1251" y="1467"/>
                    </a:lnTo>
                    <a:lnTo>
                      <a:pt x="1251" y="1464"/>
                    </a:lnTo>
                    <a:lnTo>
                      <a:pt x="1251" y="1458"/>
                    </a:lnTo>
                    <a:lnTo>
                      <a:pt x="1251" y="1452"/>
                    </a:lnTo>
                    <a:lnTo>
                      <a:pt x="1249" y="1444"/>
                    </a:lnTo>
                    <a:lnTo>
                      <a:pt x="1249" y="1431"/>
                    </a:lnTo>
                    <a:lnTo>
                      <a:pt x="1249" y="1420"/>
                    </a:lnTo>
                    <a:lnTo>
                      <a:pt x="1249" y="1406"/>
                    </a:lnTo>
                    <a:lnTo>
                      <a:pt x="1249" y="1393"/>
                    </a:lnTo>
                    <a:lnTo>
                      <a:pt x="1249" y="1381"/>
                    </a:lnTo>
                    <a:lnTo>
                      <a:pt x="1249" y="1368"/>
                    </a:lnTo>
                    <a:lnTo>
                      <a:pt x="1249" y="1354"/>
                    </a:lnTo>
                    <a:lnTo>
                      <a:pt x="1249" y="1341"/>
                    </a:lnTo>
                    <a:lnTo>
                      <a:pt x="1249" y="1352"/>
                    </a:lnTo>
                    <a:lnTo>
                      <a:pt x="1245" y="1358"/>
                    </a:lnTo>
                    <a:lnTo>
                      <a:pt x="1242" y="1362"/>
                    </a:lnTo>
                    <a:lnTo>
                      <a:pt x="1238" y="1366"/>
                    </a:lnTo>
                    <a:lnTo>
                      <a:pt x="1234" y="1370"/>
                    </a:lnTo>
                    <a:lnTo>
                      <a:pt x="1232" y="1372"/>
                    </a:lnTo>
                    <a:lnTo>
                      <a:pt x="1228" y="1373"/>
                    </a:lnTo>
                    <a:lnTo>
                      <a:pt x="1222" y="1375"/>
                    </a:lnTo>
                    <a:lnTo>
                      <a:pt x="1217" y="1375"/>
                    </a:lnTo>
                    <a:lnTo>
                      <a:pt x="1217" y="1387"/>
                    </a:lnTo>
                    <a:lnTo>
                      <a:pt x="1194" y="1375"/>
                    </a:lnTo>
                    <a:lnTo>
                      <a:pt x="1194" y="1364"/>
                    </a:lnTo>
                    <a:lnTo>
                      <a:pt x="1182" y="1341"/>
                    </a:lnTo>
                    <a:lnTo>
                      <a:pt x="1171" y="1341"/>
                    </a:lnTo>
                    <a:lnTo>
                      <a:pt x="1182" y="1341"/>
                    </a:lnTo>
                    <a:lnTo>
                      <a:pt x="1148" y="1364"/>
                    </a:lnTo>
                    <a:lnTo>
                      <a:pt x="1055" y="1364"/>
                    </a:lnTo>
                    <a:lnTo>
                      <a:pt x="1048" y="1360"/>
                    </a:lnTo>
                    <a:lnTo>
                      <a:pt x="1040" y="1358"/>
                    </a:lnTo>
                    <a:lnTo>
                      <a:pt x="1034" y="1356"/>
                    </a:lnTo>
                    <a:lnTo>
                      <a:pt x="1029" y="1354"/>
                    </a:lnTo>
                    <a:lnTo>
                      <a:pt x="1021" y="1354"/>
                    </a:lnTo>
                    <a:lnTo>
                      <a:pt x="1015" y="1352"/>
                    </a:lnTo>
                    <a:lnTo>
                      <a:pt x="1007" y="1352"/>
                    </a:lnTo>
                    <a:lnTo>
                      <a:pt x="998" y="1352"/>
                    </a:lnTo>
                    <a:lnTo>
                      <a:pt x="992" y="1352"/>
                    </a:lnTo>
                    <a:lnTo>
                      <a:pt x="990" y="1352"/>
                    </a:lnTo>
                    <a:lnTo>
                      <a:pt x="986" y="1352"/>
                    </a:lnTo>
                    <a:lnTo>
                      <a:pt x="984" y="1352"/>
                    </a:lnTo>
                    <a:lnTo>
                      <a:pt x="984" y="1350"/>
                    </a:lnTo>
                    <a:lnTo>
                      <a:pt x="982" y="1349"/>
                    </a:lnTo>
                    <a:lnTo>
                      <a:pt x="979" y="1347"/>
                    </a:lnTo>
                    <a:lnTo>
                      <a:pt x="975" y="1341"/>
                    </a:lnTo>
                    <a:lnTo>
                      <a:pt x="952" y="1341"/>
                    </a:lnTo>
                    <a:lnTo>
                      <a:pt x="940" y="1329"/>
                    </a:lnTo>
                    <a:lnTo>
                      <a:pt x="929" y="1329"/>
                    </a:lnTo>
                    <a:lnTo>
                      <a:pt x="925" y="1325"/>
                    </a:lnTo>
                    <a:lnTo>
                      <a:pt x="921" y="1322"/>
                    </a:lnTo>
                    <a:lnTo>
                      <a:pt x="917" y="1320"/>
                    </a:lnTo>
                    <a:lnTo>
                      <a:pt x="913" y="1320"/>
                    </a:lnTo>
                    <a:lnTo>
                      <a:pt x="910" y="1318"/>
                    </a:lnTo>
                    <a:lnTo>
                      <a:pt x="906" y="1318"/>
                    </a:lnTo>
                    <a:lnTo>
                      <a:pt x="902" y="1318"/>
                    </a:lnTo>
                    <a:lnTo>
                      <a:pt x="894" y="1318"/>
                    </a:lnTo>
                    <a:lnTo>
                      <a:pt x="906" y="1329"/>
                    </a:lnTo>
                    <a:lnTo>
                      <a:pt x="908" y="1337"/>
                    </a:lnTo>
                    <a:lnTo>
                      <a:pt x="911" y="1345"/>
                    </a:lnTo>
                    <a:lnTo>
                      <a:pt x="917" y="1352"/>
                    </a:lnTo>
                    <a:lnTo>
                      <a:pt x="923" y="1360"/>
                    </a:lnTo>
                    <a:lnTo>
                      <a:pt x="931" y="1368"/>
                    </a:lnTo>
                    <a:lnTo>
                      <a:pt x="938" y="1375"/>
                    </a:lnTo>
                    <a:lnTo>
                      <a:pt x="946" y="1381"/>
                    </a:lnTo>
                    <a:lnTo>
                      <a:pt x="952" y="1387"/>
                    </a:lnTo>
                    <a:lnTo>
                      <a:pt x="963" y="1387"/>
                    </a:lnTo>
                    <a:lnTo>
                      <a:pt x="969" y="1393"/>
                    </a:lnTo>
                    <a:lnTo>
                      <a:pt x="973" y="1395"/>
                    </a:lnTo>
                    <a:lnTo>
                      <a:pt x="977" y="1396"/>
                    </a:lnTo>
                    <a:lnTo>
                      <a:pt x="979" y="1398"/>
                    </a:lnTo>
                    <a:lnTo>
                      <a:pt x="982" y="1398"/>
                    </a:lnTo>
                    <a:lnTo>
                      <a:pt x="986" y="1398"/>
                    </a:lnTo>
                    <a:lnTo>
                      <a:pt x="992" y="1398"/>
                    </a:lnTo>
                    <a:lnTo>
                      <a:pt x="998" y="1398"/>
                    </a:lnTo>
                    <a:lnTo>
                      <a:pt x="1004" y="1404"/>
                    </a:lnTo>
                    <a:lnTo>
                      <a:pt x="1006" y="1408"/>
                    </a:lnTo>
                    <a:lnTo>
                      <a:pt x="1007" y="1412"/>
                    </a:lnTo>
                    <a:lnTo>
                      <a:pt x="1009" y="1414"/>
                    </a:lnTo>
                    <a:lnTo>
                      <a:pt x="1009" y="1418"/>
                    </a:lnTo>
                    <a:lnTo>
                      <a:pt x="1009" y="1421"/>
                    </a:lnTo>
                    <a:lnTo>
                      <a:pt x="1009" y="1427"/>
                    </a:lnTo>
                    <a:lnTo>
                      <a:pt x="1009" y="1433"/>
                    </a:lnTo>
                    <a:lnTo>
                      <a:pt x="1021" y="1467"/>
                    </a:lnTo>
                    <a:lnTo>
                      <a:pt x="1019" y="1471"/>
                    </a:lnTo>
                    <a:lnTo>
                      <a:pt x="1015" y="1473"/>
                    </a:lnTo>
                    <a:lnTo>
                      <a:pt x="1013" y="1477"/>
                    </a:lnTo>
                    <a:lnTo>
                      <a:pt x="1009" y="1479"/>
                    </a:lnTo>
                    <a:lnTo>
                      <a:pt x="1007" y="1483"/>
                    </a:lnTo>
                    <a:lnTo>
                      <a:pt x="1004" y="1485"/>
                    </a:lnTo>
                    <a:lnTo>
                      <a:pt x="1002" y="1489"/>
                    </a:lnTo>
                    <a:lnTo>
                      <a:pt x="998" y="1490"/>
                    </a:lnTo>
                    <a:lnTo>
                      <a:pt x="986" y="1490"/>
                    </a:lnTo>
                    <a:lnTo>
                      <a:pt x="986" y="1502"/>
                    </a:lnTo>
                    <a:lnTo>
                      <a:pt x="975" y="1502"/>
                    </a:lnTo>
                    <a:lnTo>
                      <a:pt x="963" y="1514"/>
                    </a:lnTo>
                    <a:lnTo>
                      <a:pt x="958" y="1514"/>
                    </a:lnTo>
                    <a:lnTo>
                      <a:pt x="954" y="1515"/>
                    </a:lnTo>
                    <a:lnTo>
                      <a:pt x="948" y="1517"/>
                    </a:lnTo>
                    <a:lnTo>
                      <a:pt x="944" y="1521"/>
                    </a:lnTo>
                    <a:lnTo>
                      <a:pt x="940" y="1525"/>
                    </a:lnTo>
                    <a:lnTo>
                      <a:pt x="936" y="1529"/>
                    </a:lnTo>
                    <a:lnTo>
                      <a:pt x="933" y="1533"/>
                    </a:lnTo>
                    <a:lnTo>
                      <a:pt x="929" y="1537"/>
                    </a:lnTo>
                    <a:lnTo>
                      <a:pt x="917" y="1537"/>
                    </a:lnTo>
                    <a:lnTo>
                      <a:pt x="913" y="1540"/>
                    </a:lnTo>
                    <a:lnTo>
                      <a:pt x="910" y="1544"/>
                    </a:lnTo>
                    <a:lnTo>
                      <a:pt x="906" y="1550"/>
                    </a:lnTo>
                    <a:lnTo>
                      <a:pt x="900" y="1554"/>
                    </a:lnTo>
                    <a:lnTo>
                      <a:pt x="896" y="1558"/>
                    </a:lnTo>
                    <a:lnTo>
                      <a:pt x="892" y="1561"/>
                    </a:lnTo>
                    <a:lnTo>
                      <a:pt x="888" y="1567"/>
                    </a:lnTo>
                    <a:lnTo>
                      <a:pt x="883" y="1571"/>
                    </a:lnTo>
                    <a:lnTo>
                      <a:pt x="825" y="1571"/>
                    </a:lnTo>
                    <a:lnTo>
                      <a:pt x="802" y="1537"/>
                    </a:lnTo>
                    <a:lnTo>
                      <a:pt x="769" y="1490"/>
                    </a:lnTo>
                    <a:lnTo>
                      <a:pt x="752" y="1481"/>
                    </a:lnTo>
                    <a:lnTo>
                      <a:pt x="737" y="1471"/>
                    </a:lnTo>
                    <a:lnTo>
                      <a:pt x="723" y="1458"/>
                    </a:lnTo>
                    <a:lnTo>
                      <a:pt x="712" y="1444"/>
                    </a:lnTo>
                    <a:lnTo>
                      <a:pt x="702" y="1429"/>
                    </a:lnTo>
                    <a:lnTo>
                      <a:pt x="695" y="1412"/>
                    </a:lnTo>
                    <a:lnTo>
                      <a:pt x="691" y="1395"/>
                    </a:lnTo>
                    <a:lnTo>
                      <a:pt x="689" y="1375"/>
                    </a:lnTo>
                    <a:lnTo>
                      <a:pt x="689" y="1364"/>
                    </a:lnTo>
                    <a:lnTo>
                      <a:pt x="677" y="1352"/>
                    </a:lnTo>
                    <a:lnTo>
                      <a:pt x="672" y="1352"/>
                    </a:lnTo>
                    <a:lnTo>
                      <a:pt x="670" y="1354"/>
                    </a:lnTo>
                    <a:lnTo>
                      <a:pt x="666" y="1354"/>
                    </a:lnTo>
                    <a:lnTo>
                      <a:pt x="666" y="1352"/>
                    </a:lnTo>
                    <a:lnTo>
                      <a:pt x="666" y="1350"/>
                    </a:lnTo>
                    <a:lnTo>
                      <a:pt x="666" y="1347"/>
                    </a:lnTo>
                    <a:lnTo>
                      <a:pt x="666" y="1341"/>
                    </a:lnTo>
                    <a:lnTo>
                      <a:pt x="677" y="1341"/>
                    </a:lnTo>
                    <a:lnTo>
                      <a:pt x="677" y="1329"/>
                    </a:lnTo>
                    <a:lnTo>
                      <a:pt x="679" y="1329"/>
                    </a:lnTo>
                    <a:lnTo>
                      <a:pt x="683" y="1329"/>
                    </a:lnTo>
                    <a:lnTo>
                      <a:pt x="685" y="1329"/>
                    </a:lnTo>
                    <a:lnTo>
                      <a:pt x="689" y="1329"/>
                    </a:lnTo>
                    <a:lnTo>
                      <a:pt x="691" y="1329"/>
                    </a:lnTo>
                    <a:lnTo>
                      <a:pt x="695" y="1329"/>
                    </a:lnTo>
                    <a:lnTo>
                      <a:pt x="697" y="1329"/>
                    </a:lnTo>
                    <a:lnTo>
                      <a:pt x="700" y="1329"/>
                    </a:lnTo>
                    <a:lnTo>
                      <a:pt x="706" y="1324"/>
                    </a:lnTo>
                    <a:lnTo>
                      <a:pt x="710" y="1320"/>
                    </a:lnTo>
                    <a:lnTo>
                      <a:pt x="714" y="1316"/>
                    </a:lnTo>
                    <a:lnTo>
                      <a:pt x="720" y="1312"/>
                    </a:lnTo>
                    <a:lnTo>
                      <a:pt x="723" y="1310"/>
                    </a:lnTo>
                    <a:lnTo>
                      <a:pt x="729" y="1308"/>
                    </a:lnTo>
                    <a:lnTo>
                      <a:pt x="737" y="1308"/>
                    </a:lnTo>
                    <a:lnTo>
                      <a:pt x="746" y="1306"/>
                    </a:lnTo>
                    <a:lnTo>
                      <a:pt x="752" y="1301"/>
                    </a:lnTo>
                    <a:lnTo>
                      <a:pt x="760" y="1293"/>
                    </a:lnTo>
                    <a:lnTo>
                      <a:pt x="768" y="1285"/>
                    </a:lnTo>
                    <a:lnTo>
                      <a:pt x="775" y="1279"/>
                    </a:lnTo>
                    <a:lnTo>
                      <a:pt x="781" y="1272"/>
                    </a:lnTo>
                    <a:lnTo>
                      <a:pt x="789" y="1264"/>
                    </a:lnTo>
                    <a:lnTo>
                      <a:pt x="796" y="1256"/>
                    </a:lnTo>
                    <a:lnTo>
                      <a:pt x="802" y="1251"/>
                    </a:lnTo>
                    <a:lnTo>
                      <a:pt x="802" y="1239"/>
                    </a:lnTo>
                    <a:lnTo>
                      <a:pt x="808" y="1233"/>
                    </a:lnTo>
                    <a:lnTo>
                      <a:pt x="812" y="1231"/>
                    </a:lnTo>
                    <a:lnTo>
                      <a:pt x="814" y="1230"/>
                    </a:lnTo>
                    <a:lnTo>
                      <a:pt x="814" y="1228"/>
                    </a:lnTo>
                    <a:lnTo>
                      <a:pt x="812" y="1228"/>
                    </a:lnTo>
                    <a:lnTo>
                      <a:pt x="808" y="1228"/>
                    </a:lnTo>
                    <a:lnTo>
                      <a:pt x="802" y="1228"/>
                    </a:lnTo>
                    <a:lnTo>
                      <a:pt x="802" y="1216"/>
                    </a:lnTo>
                    <a:lnTo>
                      <a:pt x="792" y="1216"/>
                    </a:lnTo>
                    <a:lnTo>
                      <a:pt x="787" y="1212"/>
                    </a:lnTo>
                    <a:lnTo>
                      <a:pt x="785" y="1208"/>
                    </a:lnTo>
                    <a:lnTo>
                      <a:pt x="783" y="1207"/>
                    </a:lnTo>
                    <a:lnTo>
                      <a:pt x="781" y="1205"/>
                    </a:lnTo>
                    <a:lnTo>
                      <a:pt x="781" y="1203"/>
                    </a:lnTo>
                    <a:lnTo>
                      <a:pt x="781" y="1201"/>
                    </a:lnTo>
                    <a:lnTo>
                      <a:pt x="781" y="1197"/>
                    </a:lnTo>
                    <a:lnTo>
                      <a:pt x="781" y="1193"/>
                    </a:lnTo>
                    <a:lnTo>
                      <a:pt x="769" y="1193"/>
                    </a:lnTo>
                    <a:lnTo>
                      <a:pt x="769" y="1182"/>
                    </a:lnTo>
                    <a:lnTo>
                      <a:pt x="758" y="1182"/>
                    </a:lnTo>
                    <a:lnTo>
                      <a:pt x="758" y="1174"/>
                    </a:lnTo>
                    <a:lnTo>
                      <a:pt x="758" y="1166"/>
                    </a:lnTo>
                    <a:lnTo>
                      <a:pt x="758" y="1160"/>
                    </a:lnTo>
                    <a:lnTo>
                      <a:pt x="758" y="1153"/>
                    </a:lnTo>
                    <a:lnTo>
                      <a:pt x="758" y="1145"/>
                    </a:lnTo>
                    <a:lnTo>
                      <a:pt x="758" y="1137"/>
                    </a:lnTo>
                    <a:lnTo>
                      <a:pt x="758" y="1132"/>
                    </a:lnTo>
                    <a:lnTo>
                      <a:pt x="758" y="1124"/>
                    </a:lnTo>
                    <a:lnTo>
                      <a:pt x="723" y="1101"/>
                    </a:lnTo>
                    <a:lnTo>
                      <a:pt x="723" y="1090"/>
                    </a:lnTo>
                    <a:lnTo>
                      <a:pt x="712" y="1090"/>
                    </a:lnTo>
                    <a:lnTo>
                      <a:pt x="712" y="1078"/>
                    </a:lnTo>
                    <a:lnTo>
                      <a:pt x="700" y="1078"/>
                    </a:lnTo>
                    <a:lnTo>
                      <a:pt x="677" y="1066"/>
                    </a:lnTo>
                    <a:lnTo>
                      <a:pt x="666" y="1055"/>
                    </a:lnTo>
                    <a:lnTo>
                      <a:pt x="654" y="1055"/>
                    </a:lnTo>
                    <a:lnTo>
                      <a:pt x="654" y="1043"/>
                    </a:lnTo>
                    <a:lnTo>
                      <a:pt x="643" y="1043"/>
                    </a:lnTo>
                    <a:lnTo>
                      <a:pt x="643" y="1032"/>
                    </a:lnTo>
                    <a:lnTo>
                      <a:pt x="631" y="1032"/>
                    </a:lnTo>
                    <a:lnTo>
                      <a:pt x="631" y="1026"/>
                    </a:lnTo>
                    <a:lnTo>
                      <a:pt x="631" y="1024"/>
                    </a:lnTo>
                    <a:lnTo>
                      <a:pt x="631" y="1020"/>
                    </a:lnTo>
                    <a:lnTo>
                      <a:pt x="629" y="1019"/>
                    </a:lnTo>
                    <a:lnTo>
                      <a:pt x="627" y="1017"/>
                    </a:lnTo>
                    <a:lnTo>
                      <a:pt x="624" y="1013"/>
                    </a:lnTo>
                    <a:lnTo>
                      <a:pt x="620" y="1009"/>
                    </a:lnTo>
                    <a:lnTo>
                      <a:pt x="620" y="1020"/>
                    </a:lnTo>
                    <a:lnTo>
                      <a:pt x="616" y="1020"/>
                    </a:lnTo>
                    <a:lnTo>
                      <a:pt x="614" y="1020"/>
                    </a:lnTo>
                    <a:lnTo>
                      <a:pt x="610" y="1020"/>
                    </a:lnTo>
                    <a:lnTo>
                      <a:pt x="608" y="1020"/>
                    </a:lnTo>
                    <a:lnTo>
                      <a:pt x="604" y="1020"/>
                    </a:lnTo>
                    <a:lnTo>
                      <a:pt x="602" y="1020"/>
                    </a:lnTo>
                    <a:lnTo>
                      <a:pt x="599" y="1020"/>
                    </a:lnTo>
                    <a:lnTo>
                      <a:pt x="597" y="1020"/>
                    </a:lnTo>
                    <a:lnTo>
                      <a:pt x="597" y="1015"/>
                    </a:lnTo>
                    <a:lnTo>
                      <a:pt x="597" y="1013"/>
                    </a:lnTo>
                    <a:lnTo>
                      <a:pt x="597" y="1009"/>
                    </a:lnTo>
                    <a:lnTo>
                      <a:pt x="599" y="1007"/>
                    </a:lnTo>
                    <a:lnTo>
                      <a:pt x="601" y="1005"/>
                    </a:lnTo>
                    <a:lnTo>
                      <a:pt x="604" y="1001"/>
                    </a:lnTo>
                    <a:lnTo>
                      <a:pt x="608" y="997"/>
                    </a:lnTo>
                    <a:lnTo>
                      <a:pt x="602" y="997"/>
                    </a:lnTo>
                    <a:lnTo>
                      <a:pt x="601" y="997"/>
                    </a:lnTo>
                    <a:lnTo>
                      <a:pt x="599" y="997"/>
                    </a:lnTo>
                    <a:lnTo>
                      <a:pt x="597" y="997"/>
                    </a:lnTo>
                    <a:lnTo>
                      <a:pt x="597" y="994"/>
                    </a:lnTo>
                    <a:lnTo>
                      <a:pt x="597" y="992"/>
                    </a:lnTo>
                    <a:lnTo>
                      <a:pt x="597" y="986"/>
                    </a:lnTo>
                    <a:lnTo>
                      <a:pt x="597" y="997"/>
                    </a:lnTo>
                    <a:lnTo>
                      <a:pt x="593" y="997"/>
                    </a:lnTo>
                    <a:lnTo>
                      <a:pt x="591" y="997"/>
                    </a:lnTo>
                    <a:lnTo>
                      <a:pt x="587" y="997"/>
                    </a:lnTo>
                    <a:lnTo>
                      <a:pt x="585" y="997"/>
                    </a:lnTo>
                    <a:lnTo>
                      <a:pt x="581" y="997"/>
                    </a:lnTo>
                    <a:lnTo>
                      <a:pt x="579" y="997"/>
                    </a:lnTo>
                    <a:lnTo>
                      <a:pt x="578" y="997"/>
                    </a:lnTo>
                    <a:lnTo>
                      <a:pt x="574" y="997"/>
                    </a:lnTo>
                    <a:lnTo>
                      <a:pt x="574" y="1001"/>
                    </a:lnTo>
                    <a:lnTo>
                      <a:pt x="574" y="1003"/>
                    </a:lnTo>
                    <a:lnTo>
                      <a:pt x="574" y="1007"/>
                    </a:lnTo>
                    <a:lnTo>
                      <a:pt x="574" y="1009"/>
                    </a:lnTo>
                    <a:lnTo>
                      <a:pt x="574" y="1013"/>
                    </a:lnTo>
                    <a:lnTo>
                      <a:pt x="574" y="1015"/>
                    </a:lnTo>
                    <a:lnTo>
                      <a:pt x="574" y="1019"/>
                    </a:lnTo>
                    <a:lnTo>
                      <a:pt x="574" y="1020"/>
                    </a:lnTo>
                    <a:lnTo>
                      <a:pt x="562" y="1020"/>
                    </a:lnTo>
                    <a:lnTo>
                      <a:pt x="568" y="1030"/>
                    </a:lnTo>
                    <a:lnTo>
                      <a:pt x="572" y="1038"/>
                    </a:lnTo>
                    <a:lnTo>
                      <a:pt x="578" y="1045"/>
                    </a:lnTo>
                    <a:lnTo>
                      <a:pt x="583" y="1051"/>
                    </a:lnTo>
                    <a:lnTo>
                      <a:pt x="589" y="1059"/>
                    </a:lnTo>
                    <a:lnTo>
                      <a:pt x="595" y="1065"/>
                    </a:lnTo>
                    <a:lnTo>
                      <a:pt x="601" y="1070"/>
                    </a:lnTo>
                    <a:lnTo>
                      <a:pt x="608" y="1078"/>
                    </a:lnTo>
                    <a:lnTo>
                      <a:pt x="608" y="1101"/>
                    </a:lnTo>
                    <a:lnTo>
                      <a:pt x="620" y="1113"/>
                    </a:lnTo>
                    <a:lnTo>
                      <a:pt x="631" y="1113"/>
                    </a:lnTo>
                    <a:lnTo>
                      <a:pt x="631" y="1124"/>
                    </a:lnTo>
                    <a:lnTo>
                      <a:pt x="635" y="1124"/>
                    </a:lnTo>
                    <a:lnTo>
                      <a:pt x="639" y="1124"/>
                    </a:lnTo>
                    <a:lnTo>
                      <a:pt x="645" y="1124"/>
                    </a:lnTo>
                    <a:lnTo>
                      <a:pt x="650" y="1124"/>
                    </a:lnTo>
                    <a:lnTo>
                      <a:pt x="652" y="1124"/>
                    </a:lnTo>
                    <a:lnTo>
                      <a:pt x="654" y="1124"/>
                    </a:lnTo>
                    <a:lnTo>
                      <a:pt x="650" y="1124"/>
                    </a:lnTo>
                    <a:lnTo>
                      <a:pt x="643" y="1124"/>
                    </a:lnTo>
                    <a:lnTo>
                      <a:pt x="643" y="1136"/>
                    </a:lnTo>
                    <a:lnTo>
                      <a:pt x="666" y="1136"/>
                    </a:lnTo>
                    <a:lnTo>
                      <a:pt x="666" y="1147"/>
                    </a:lnTo>
                    <a:lnTo>
                      <a:pt x="668" y="1147"/>
                    </a:lnTo>
                    <a:lnTo>
                      <a:pt x="672" y="1147"/>
                    </a:lnTo>
                    <a:lnTo>
                      <a:pt x="673" y="1147"/>
                    </a:lnTo>
                    <a:lnTo>
                      <a:pt x="677" y="1147"/>
                    </a:lnTo>
                    <a:lnTo>
                      <a:pt x="679" y="1147"/>
                    </a:lnTo>
                    <a:lnTo>
                      <a:pt x="683" y="1147"/>
                    </a:lnTo>
                    <a:lnTo>
                      <a:pt x="685" y="1147"/>
                    </a:lnTo>
                    <a:lnTo>
                      <a:pt x="689" y="1147"/>
                    </a:lnTo>
                    <a:lnTo>
                      <a:pt x="689" y="1159"/>
                    </a:lnTo>
                    <a:lnTo>
                      <a:pt x="700" y="1159"/>
                    </a:lnTo>
                    <a:lnTo>
                      <a:pt x="712" y="1182"/>
                    </a:lnTo>
                    <a:lnTo>
                      <a:pt x="700" y="1182"/>
                    </a:lnTo>
                    <a:lnTo>
                      <a:pt x="689" y="1182"/>
                    </a:lnTo>
                    <a:lnTo>
                      <a:pt x="689" y="1176"/>
                    </a:lnTo>
                    <a:lnTo>
                      <a:pt x="689" y="1174"/>
                    </a:lnTo>
                    <a:lnTo>
                      <a:pt x="689" y="1170"/>
                    </a:lnTo>
                    <a:lnTo>
                      <a:pt x="687" y="1170"/>
                    </a:lnTo>
                    <a:lnTo>
                      <a:pt x="685" y="1170"/>
                    </a:lnTo>
                    <a:lnTo>
                      <a:pt x="681" y="1170"/>
                    </a:lnTo>
                    <a:lnTo>
                      <a:pt x="677" y="1170"/>
                    </a:lnTo>
                    <a:lnTo>
                      <a:pt x="672" y="1170"/>
                    </a:lnTo>
                    <a:lnTo>
                      <a:pt x="668" y="1170"/>
                    </a:lnTo>
                    <a:lnTo>
                      <a:pt x="666" y="1170"/>
                    </a:lnTo>
                    <a:lnTo>
                      <a:pt x="664" y="1170"/>
                    </a:lnTo>
                    <a:lnTo>
                      <a:pt x="662" y="1172"/>
                    </a:lnTo>
                    <a:lnTo>
                      <a:pt x="660" y="1174"/>
                    </a:lnTo>
                    <a:lnTo>
                      <a:pt x="658" y="1178"/>
                    </a:lnTo>
                    <a:lnTo>
                      <a:pt x="654" y="1182"/>
                    </a:lnTo>
                    <a:lnTo>
                      <a:pt x="658" y="1185"/>
                    </a:lnTo>
                    <a:lnTo>
                      <a:pt x="662" y="1189"/>
                    </a:lnTo>
                    <a:lnTo>
                      <a:pt x="664" y="1193"/>
                    </a:lnTo>
                    <a:lnTo>
                      <a:pt x="666" y="1197"/>
                    </a:lnTo>
                    <a:lnTo>
                      <a:pt x="666" y="1201"/>
                    </a:lnTo>
                    <a:lnTo>
                      <a:pt x="666" y="1205"/>
                    </a:lnTo>
                    <a:lnTo>
                      <a:pt x="666" y="1210"/>
                    </a:lnTo>
                    <a:lnTo>
                      <a:pt x="666" y="1216"/>
                    </a:lnTo>
                    <a:lnTo>
                      <a:pt x="654" y="1216"/>
                    </a:lnTo>
                    <a:lnTo>
                      <a:pt x="654" y="1222"/>
                    </a:lnTo>
                    <a:lnTo>
                      <a:pt x="654" y="1228"/>
                    </a:lnTo>
                    <a:lnTo>
                      <a:pt x="656" y="1231"/>
                    </a:lnTo>
                    <a:lnTo>
                      <a:pt x="656" y="1235"/>
                    </a:lnTo>
                    <a:lnTo>
                      <a:pt x="654" y="1237"/>
                    </a:lnTo>
                    <a:lnTo>
                      <a:pt x="652" y="1237"/>
                    </a:lnTo>
                    <a:lnTo>
                      <a:pt x="649" y="1239"/>
                    </a:lnTo>
                    <a:lnTo>
                      <a:pt x="643" y="1239"/>
                    </a:lnTo>
                    <a:lnTo>
                      <a:pt x="631" y="1251"/>
                    </a:lnTo>
                    <a:lnTo>
                      <a:pt x="631" y="1245"/>
                    </a:lnTo>
                    <a:lnTo>
                      <a:pt x="631" y="1241"/>
                    </a:lnTo>
                    <a:lnTo>
                      <a:pt x="631" y="1239"/>
                    </a:lnTo>
                    <a:lnTo>
                      <a:pt x="633" y="1237"/>
                    </a:lnTo>
                    <a:lnTo>
                      <a:pt x="635" y="1237"/>
                    </a:lnTo>
                    <a:lnTo>
                      <a:pt x="637" y="1239"/>
                    </a:lnTo>
                    <a:lnTo>
                      <a:pt x="643" y="1239"/>
                    </a:lnTo>
                    <a:lnTo>
                      <a:pt x="643" y="1228"/>
                    </a:lnTo>
                    <a:lnTo>
                      <a:pt x="643" y="1216"/>
                    </a:lnTo>
                    <a:lnTo>
                      <a:pt x="643" y="1208"/>
                    </a:lnTo>
                    <a:lnTo>
                      <a:pt x="643" y="1201"/>
                    </a:lnTo>
                    <a:lnTo>
                      <a:pt x="643" y="1195"/>
                    </a:lnTo>
                    <a:lnTo>
                      <a:pt x="641" y="1189"/>
                    </a:lnTo>
                    <a:lnTo>
                      <a:pt x="639" y="1185"/>
                    </a:lnTo>
                    <a:lnTo>
                      <a:pt x="633" y="1184"/>
                    </a:lnTo>
                    <a:lnTo>
                      <a:pt x="627" y="1182"/>
                    </a:lnTo>
                    <a:lnTo>
                      <a:pt x="620" y="1182"/>
                    </a:lnTo>
                    <a:lnTo>
                      <a:pt x="620" y="1178"/>
                    </a:lnTo>
                    <a:lnTo>
                      <a:pt x="620" y="1176"/>
                    </a:lnTo>
                    <a:lnTo>
                      <a:pt x="620" y="1172"/>
                    </a:lnTo>
                    <a:lnTo>
                      <a:pt x="620" y="1170"/>
                    </a:lnTo>
                    <a:lnTo>
                      <a:pt x="620" y="1166"/>
                    </a:lnTo>
                    <a:lnTo>
                      <a:pt x="620" y="1164"/>
                    </a:lnTo>
                    <a:lnTo>
                      <a:pt x="620" y="1160"/>
                    </a:lnTo>
                    <a:lnTo>
                      <a:pt x="620" y="1159"/>
                    </a:lnTo>
                    <a:lnTo>
                      <a:pt x="597" y="1159"/>
                    </a:lnTo>
                    <a:lnTo>
                      <a:pt x="597" y="1153"/>
                    </a:lnTo>
                    <a:lnTo>
                      <a:pt x="595" y="1147"/>
                    </a:lnTo>
                    <a:lnTo>
                      <a:pt x="595" y="1143"/>
                    </a:lnTo>
                    <a:lnTo>
                      <a:pt x="593" y="1139"/>
                    </a:lnTo>
                    <a:lnTo>
                      <a:pt x="589" y="1137"/>
                    </a:lnTo>
                    <a:lnTo>
                      <a:pt x="585" y="1136"/>
                    </a:lnTo>
                    <a:lnTo>
                      <a:pt x="579" y="1136"/>
                    </a:lnTo>
                    <a:lnTo>
                      <a:pt x="574" y="1136"/>
                    </a:lnTo>
                    <a:lnTo>
                      <a:pt x="572" y="1132"/>
                    </a:lnTo>
                    <a:lnTo>
                      <a:pt x="568" y="1130"/>
                    </a:lnTo>
                    <a:lnTo>
                      <a:pt x="566" y="1126"/>
                    </a:lnTo>
                    <a:lnTo>
                      <a:pt x="562" y="1124"/>
                    </a:lnTo>
                    <a:lnTo>
                      <a:pt x="560" y="1120"/>
                    </a:lnTo>
                    <a:lnTo>
                      <a:pt x="556" y="1118"/>
                    </a:lnTo>
                    <a:lnTo>
                      <a:pt x="554" y="1114"/>
                    </a:lnTo>
                    <a:lnTo>
                      <a:pt x="551" y="1113"/>
                    </a:lnTo>
                    <a:lnTo>
                      <a:pt x="539" y="1113"/>
                    </a:lnTo>
                    <a:lnTo>
                      <a:pt x="539" y="1101"/>
                    </a:lnTo>
                    <a:lnTo>
                      <a:pt x="516" y="1078"/>
                    </a:lnTo>
                    <a:lnTo>
                      <a:pt x="505" y="1032"/>
                    </a:lnTo>
                    <a:lnTo>
                      <a:pt x="501" y="1032"/>
                    </a:lnTo>
                    <a:lnTo>
                      <a:pt x="497" y="1032"/>
                    </a:lnTo>
                    <a:lnTo>
                      <a:pt x="491" y="1032"/>
                    </a:lnTo>
                    <a:lnTo>
                      <a:pt x="487" y="1032"/>
                    </a:lnTo>
                    <a:lnTo>
                      <a:pt x="483" y="1032"/>
                    </a:lnTo>
                    <a:lnTo>
                      <a:pt x="480" y="1032"/>
                    </a:lnTo>
                    <a:lnTo>
                      <a:pt x="474" y="1032"/>
                    </a:lnTo>
                    <a:lnTo>
                      <a:pt x="470" y="1032"/>
                    </a:lnTo>
                    <a:lnTo>
                      <a:pt x="459" y="1043"/>
                    </a:lnTo>
                    <a:lnTo>
                      <a:pt x="447" y="1043"/>
                    </a:lnTo>
                    <a:lnTo>
                      <a:pt x="435" y="1055"/>
                    </a:lnTo>
                    <a:lnTo>
                      <a:pt x="432" y="1055"/>
                    </a:lnTo>
                    <a:lnTo>
                      <a:pt x="428" y="1055"/>
                    </a:lnTo>
                    <a:lnTo>
                      <a:pt x="426" y="1055"/>
                    </a:lnTo>
                    <a:lnTo>
                      <a:pt x="424" y="1055"/>
                    </a:lnTo>
                    <a:lnTo>
                      <a:pt x="424" y="1057"/>
                    </a:lnTo>
                    <a:lnTo>
                      <a:pt x="424" y="1059"/>
                    </a:lnTo>
                    <a:lnTo>
                      <a:pt x="424" y="1061"/>
                    </a:lnTo>
                    <a:lnTo>
                      <a:pt x="424" y="1066"/>
                    </a:lnTo>
                    <a:lnTo>
                      <a:pt x="420" y="1066"/>
                    </a:lnTo>
                    <a:lnTo>
                      <a:pt x="416" y="1066"/>
                    </a:lnTo>
                    <a:lnTo>
                      <a:pt x="414" y="1066"/>
                    </a:lnTo>
                    <a:lnTo>
                      <a:pt x="412" y="1066"/>
                    </a:lnTo>
                    <a:lnTo>
                      <a:pt x="412" y="1065"/>
                    </a:lnTo>
                    <a:lnTo>
                      <a:pt x="412" y="1063"/>
                    </a:lnTo>
                    <a:lnTo>
                      <a:pt x="412" y="1061"/>
                    </a:lnTo>
                    <a:lnTo>
                      <a:pt x="412" y="1055"/>
                    </a:lnTo>
                    <a:lnTo>
                      <a:pt x="409" y="1055"/>
                    </a:lnTo>
                    <a:lnTo>
                      <a:pt x="405" y="1055"/>
                    </a:lnTo>
                    <a:lnTo>
                      <a:pt x="403" y="1055"/>
                    </a:lnTo>
                    <a:lnTo>
                      <a:pt x="401" y="1053"/>
                    </a:lnTo>
                    <a:lnTo>
                      <a:pt x="399" y="1053"/>
                    </a:lnTo>
                    <a:lnTo>
                      <a:pt x="397" y="1051"/>
                    </a:lnTo>
                    <a:lnTo>
                      <a:pt x="393" y="1047"/>
                    </a:lnTo>
                    <a:lnTo>
                      <a:pt x="389" y="1043"/>
                    </a:lnTo>
                    <a:lnTo>
                      <a:pt x="388" y="1043"/>
                    </a:lnTo>
                    <a:lnTo>
                      <a:pt x="384" y="1043"/>
                    </a:lnTo>
                    <a:lnTo>
                      <a:pt x="382" y="1043"/>
                    </a:lnTo>
                    <a:lnTo>
                      <a:pt x="378" y="1043"/>
                    </a:lnTo>
                    <a:lnTo>
                      <a:pt x="376" y="1043"/>
                    </a:lnTo>
                    <a:lnTo>
                      <a:pt x="372" y="1043"/>
                    </a:lnTo>
                    <a:lnTo>
                      <a:pt x="370" y="1043"/>
                    </a:lnTo>
                    <a:lnTo>
                      <a:pt x="366" y="1043"/>
                    </a:lnTo>
                    <a:lnTo>
                      <a:pt x="366" y="1032"/>
                    </a:lnTo>
                    <a:lnTo>
                      <a:pt x="363" y="1036"/>
                    </a:lnTo>
                    <a:lnTo>
                      <a:pt x="361" y="1040"/>
                    </a:lnTo>
                    <a:lnTo>
                      <a:pt x="359" y="1042"/>
                    </a:lnTo>
                    <a:lnTo>
                      <a:pt x="357" y="1042"/>
                    </a:lnTo>
                    <a:lnTo>
                      <a:pt x="355" y="1043"/>
                    </a:lnTo>
                    <a:lnTo>
                      <a:pt x="353" y="1043"/>
                    </a:lnTo>
                    <a:lnTo>
                      <a:pt x="349" y="1043"/>
                    </a:lnTo>
                    <a:lnTo>
                      <a:pt x="345" y="1043"/>
                    </a:lnTo>
                    <a:lnTo>
                      <a:pt x="345" y="1047"/>
                    </a:lnTo>
                    <a:lnTo>
                      <a:pt x="345" y="1053"/>
                    </a:lnTo>
                    <a:lnTo>
                      <a:pt x="345" y="1057"/>
                    </a:lnTo>
                    <a:lnTo>
                      <a:pt x="345" y="1061"/>
                    </a:lnTo>
                    <a:lnTo>
                      <a:pt x="345" y="1065"/>
                    </a:lnTo>
                    <a:lnTo>
                      <a:pt x="345" y="1068"/>
                    </a:lnTo>
                    <a:lnTo>
                      <a:pt x="345" y="1074"/>
                    </a:lnTo>
                    <a:lnTo>
                      <a:pt x="345" y="1078"/>
                    </a:lnTo>
                    <a:lnTo>
                      <a:pt x="341" y="1080"/>
                    </a:lnTo>
                    <a:lnTo>
                      <a:pt x="340" y="1084"/>
                    </a:lnTo>
                    <a:lnTo>
                      <a:pt x="336" y="1086"/>
                    </a:lnTo>
                    <a:lnTo>
                      <a:pt x="334" y="1090"/>
                    </a:lnTo>
                    <a:lnTo>
                      <a:pt x="330" y="1091"/>
                    </a:lnTo>
                    <a:lnTo>
                      <a:pt x="328" y="1095"/>
                    </a:lnTo>
                    <a:lnTo>
                      <a:pt x="324" y="1097"/>
                    </a:lnTo>
                    <a:lnTo>
                      <a:pt x="322" y="1101"/>
                    </a:lnTo>
                    <a:lnTo>
                      <a:pt x="311" y="1101"/>
                    </a:lnTo>
                    <a:lnTo>
                      <a:pt x="303" y="1101"/>
                    </a:lnTo>
                    <a:lnTo>
                      <a:pt x="295" y="1101"/>
                    </a:lnTo>
                    <a:lnTo>
                      <a:pt x="290" y="1103"/>
                    </a:lnTo>
                    <a:lnTo>
                      <a:pt x="284" y="1107"/>
                    </a:lnTo>
                    <a:lnTo>
                      <a:pt x="278" y="1111"/>
                    </a:lnTo>
                    <a:lnTo>
                      <a:pt x="272" y="1116"/>
                    </a:lnTo>
                    <a:lnTo>
                      <a:pt x="265" y="1124"/>
                    </a:lnTo>
                    <a:lnTo>
                      <a:pt x="253" y="1124"/>
                    </a:lnTo>
                    <a:lnTo>
                      <a:pt x="253" y="1136"/>
                    </a:lnTo>
                    <a:lnTo>
                      <a:pt x="247" y="1141"/>
                    </a:lnTo>
                    <a:lnTo>
                      <a:pt x="244" y="1143"/>
                    </a:lnTo>
                    <a:lnTo>
                      <a:pt x="242" y="1147"/>
                    </a:lnTo>
                    <a:lnTo>
                      <a:pt x="242" y="1151"/>
                    </a:lnTo>
                    <a:lnTo>
                      <a:pt x="240" y="1153"/>
                    </a:lnTo>
                    <a:lnTo>
                      <a:pt x="242" y="1157"/>
                    </a:lnTo>
                    <a:lnTo>
                      <a:pt x="242" y="1162"/>
                    </a:lnTo>
                    <a:lnTo>
                      <a:pt x="242" y="1170"/>
                    </a:lnTo>
                    <a:lnTo>
                      <a:pt x="253" y="1170"/>
                    </a:lnTo>
                    <a:lnTo>
                      <a:pt x="247" y="1174"/>
                    </a:lnTo>
                    <a:lnTo>
                      <a:pt x="244" y="1178"/>
                    </a:lnTo>
                    <a:lnTo>
                      <a:pt x="240" y="1182"/>
                    </a:lnTo>
                    <a:lnTo>
                      <a:pt x="236" y="1185"/>
                    </a:lnTo>
                    <a:lnTo>
                      <a:pt x="234" y="1189"/>
                    </a:lnTo>
                    <a:lnTo>
                      <a:pt x="232" y="1193"/>
                    </a:lnTo>
                    <a:lnTo>
                      <a:pt x="230" y="1199"/>
                    </a:lnTo>
                    <a:lnTo>
                      <a:pt x="230" y="1205"/>
                    </a:lnTo>
                    <a:lnTo>
                      <a:pt x="219" y="1205"/>
                    </a:lnTo>
                    <a:lnTo>
                      <a:pt x="213" y="1208"/>
                    </a:lnTo>
                    <a:lnTo>
                      <a:pt x="209" y="1212"/>
                    </a:lnTo>
                    <a:lnTo>
                      <a:pt x="205" y="1214"/>
                    </a:lnTo>
                    <a:lnTo>
                      <a:pt x="203" y="1214"/>
                    </a:lnTo>
                    <a:lnTo>
                      <a:pt x="199" y="1216"/>
                    </a:lnTo>
                    <a:lnTo>
                      <a:pt x="196" y="1216"/>
                    </a:lnTo>
                    <a:lnTo>
                      <a:pt x="190" y="1216"/>
                    </a:lnTo>
                    <a:lnTo>
                      <a:pt x="184" y="1216"/>
                    </a:lnTo>
                    <a:lnTo>
                      <a:pt x="184" y="1228"/>
                    </a:lnTo>
                    <a:lnTo>
                      <a:pt x="176" y="1228"/>
                    </a:lnTo>
                    <a:lnTo>
                      <a:pt x="171" y="1228"/>
                    </a:lnTo>
                    <a:lnTo>
                      <a:pt x="165" y="1228"/>
                    </a:lnTo>
                    <a:lnTo>
                      <a:pt x="159" y="1228"/>
                    </a:lnTo>
                    <a:lnTo>
                      <a:pt x="153" y="1226"/>
                    </a:lnTo>
                    <a:lnTo>
                      <a:pt x="150" y="1224"/>
                    </a:lnTo>
                    <a:lnTo>
                      <a:pt x="144" y="1220"/>
                    </a:lnTo>
                    <a:lnTo>
                      <a:pt x="138" y="1216"/>
                    </a:lnTo>
                    <a:lnTo>
                      <a:pt x="132" y="1220"/>
                    </a:lnTo>
                    <a:lnTo>
                      <a:pt x="125" y="1224"/>
                    </a:lnTo>
                    <a:lnTo>
                      <a:pt x="119" y="1226"/>
                    </a:lnTo>
                    <a:lnTo>
                      <a:pt x="111" y="1228"/>
                    </a:lnTo>
                    <a:lnTo>
                      <a:pt x="103" y="1228"/>
                    </a:lnTo>
                    <a:lnTo>
                      <a:pt x="96" y="1228"/>
                    </a:lnTo>
                    <a:lnTo>
                      <a:pt x="88" y="1228"/>
                    </a:lnTo>
                    <a:lnTo>
                      <a:pt x="80" y="1228"/>
                    </a:lnTo>
                    <a:lnTo>
                      <a:pt x="69" y="1216"/>
                    </a:lnTo>
                    <a:lnTo>
                      <a:pt x="69" y="1205"/>
                    </a:lnTo>
                    <a:lnTo>
                      <a:pt x="61" y="1197"/>
                    </a:lnTo>
                    <a:lnTo>
                      <a:pt x="55" y="1189"/>
                    </a:lnTo>
                    <a:lnTo>
                      <a:pt x="52" y="1185"/>
                    </a:lnTo>
                    <a:lnTo>
                      <a:pt x="48" y="1184"/>
                    </a:lnTo>
                    <a:lnTo>
                      <a:pt x="44" y="1182"/>
                    </a:lnTo>
                    <a:lnTo>
                      <a:pt x="40" y="1182"/>
                    </a:lnTo>
                    <a:lnTo>
                      <a:pt x="32" y="1182"/>
                    </a:lnTo>
                    <a:lnTo>
                      <a:pt x="23" y="1182"/>
                    </a:lnTo>
                    <a:lnTo>
                      <a:pt x="0" y="1182"/>
                    </a:lnTo>
                    <a:lnTo>
                      <a:pt x="11" y="1182"/>
                    </a:lnTo>
                    <a:lnTo>
                      <a:pt x="11" y="1170"/>
                    </a:lnTo>
                    <a:lnTo>
                      <a:pt x="17" y="1164"/>
                    </a:lnTo>
                    <a:lnTo>
                      <a:pt x="21" y="1159"/>
                    </a:lnTo>
                    <a:lnTo>
                      <a:pt x="23" y="1153"/>
                    </a:lnTo>
                    <a:lnTo>
                      <a:pt x="23" y="1149"/>
                    </a:lnTo>
                    <a:lnTo>
                      <a:pt x="25" y="1143"/>
                    </a:lnTo>
                    <a:lnTo>
                      <a:pt x="23" y="1137"/>
                    </a:lnTo>
                    <a:lnTo>
                      <a:pt x="23" y="1132"/>
                    </a:lnTo>
                    <a:lnTo>
                      <a:pt x="23" y="1124"/>
                    </a:lnTo>
                    <a:lnTo>
                      <a:pt x="23" y="1136"/>
                    </a:lnTo>
                    <a:lnTo>
                      <a:pt x="17" y="1136"/>
                    </a:lnTo>
                    <a:lnTo>
                      <a:pt x="13" y="1136"/>
                    </a:lnTo>
                    <a:lnTo>
                      <a:pt x="11" y="1134"/>
                    </a:lnTo>
                    <a:lnTo>
                      <a:pt x="9" y="1132"/>
                    </a:lnTo>
                    <a:lnTo>
                      <a:pt x="9" y="1130"/>
                    </a:lnTo>
                    <a:lnTo>
                      <a:pt x="11" y="1126"/>
                    </a:lnTo>
                    <a:lnTo>
                      <a:pt x="11" y="1120"/>
                    </a:lnTo>
                    <a:lnTo>
                      <a:pt x="11" y="1113"/>
                    </a:lnTo>
                    <a:lnTo>
                      <a:pt x="11" y="1101"/>
                    </a:lnTo>
                    <a:lnTo>
                      <a:pt x="19" y="1093"/>
                    </a:lnTo>
                    <a:lnTo>
                      <a:pt x="27" y="1088"/>
                    </a:lnTo>
                    <a:lnTo>
                      <a:pt x="32" y="1082"/>
                    </a:lnTo>
                    <a:lnTo>
                      <a:pt x="36" y="1076"/>
                    </a:lnTo>
                    <a:lnTo>
                      <a:pt x="40" y="1070"/>
                    </a:lnTo>
                    <a:lnTo>
                      <a:pt x="44" y="1063"/>
                    </a:lnTo>
                    <a:lnTo>
                      <a:pt x="46" y="1055"/>
                    </a:lnTo>
                    <a:lnTo>
                      <a:pt x="46" y="1043"/>
                    </a:lnTo>
                    <a:lnTo>
                      <a:pt x="52" y="1034"/>
                    </a:lnTo>
                    <a:lnTo>
                      <a:pt x="54" y="1024"/>
                    </a:lnTo>
                    <a:lnTo>
                      <a:pt x="55" y="1017"/>
                    </a:lnTo>
                    <a:lnTo>
                      <a:pt x="57" y="1009"/>
                    </a:lnTo>
                    <a:lnTo>
                      <a:pt x="57" y="1003"/>
                    </a:lnTo>
                    <a:lnTo>
                      <a:pt x="57" y="994"/>
                    </a:lnTo>
                    <a:lnTo>
                      <a:pt x="57" y="986"/>
                    </a:lnTo>
                    <a:lnTo>
                      <a:pt x="57" y="974"/>
                    </a:lnTo>
                    <a:lnTo>
                      <a:pt x="103" y="974"/>
                    </a:lnTo>
                    <a:lnTo>
                      <a:pt x="115" y="986"/>
                    </a:lnTo>
                    <a:lnTo>
                      <a:pt x="138" y="986"/>
                    </a:lnTo>
                    <a:lnTo>
                      <a:pt x="150" y="997"/>
                    </a:lnTo>
                    <a:lnTo>
                      <a:pt x="155" y="997"/>
                    </a:lnTo>
                    <a:lnTo>
                      <a:pt x="161" y="999"/>
                    </a:lnTo>
                    <a:lnTo>
                      <a:pt x="167" y="1001"/>
                    </a:lnTo>
                    <a:lnTo>
                      <a:pt x="173" y="1003"/>
                    </a:lnTo>
                    <a:lnTo>
                      <a:pt x="178" y="1005"/>
                    </a:lnTo>
                    <a:lnTo>
                      <a:pt x="182" y="1007"/>
                    </a:lnTo>
                    <a:lnTo>
                      <a:pt x="188" y="1009"/>
                    </a:lnTo>
                    <a:lnTo>
                      <a:pt x="196" y="1009"/>
                    </a:lnTo>
                    <a:lnTo>
                      <a:pt x="207" y="1020"/>
                    </a:lnTo>
                    <a:lnTo>
                      <a:pt x="230" y="1020"/>
                    </a:lnTo>
                    <a:lnTo>
                      <a:pt x="240" y="1011"/>
                    </a:lnTo>
                    <a:lnTo>
                      <a:pt x="247" y="999"/>
                    </a:lnTo>
                    <a:lnTo>
                      <a:pt x="253" y="990"/>
                    </a:lnTo>
                    <a:lnTo>
                      <a:pt x="257" y="978"/>
                    </a:lnTo>
                    <a:lnTo>
                      <a:pt x="261" y="967"/>
                    </a:lnTo>
                    <a:lnTo>
                      <a:pt x="263" y="955"/>
                    </a:lnTo>
                    <a:lnTo>
                      <a:pt x="265" y="942"/>
                    </a:lnTo>
                    <a:lnTo>
                      <a:pt x="265" y="928"/>
                    </a:lnTo>
                    <a:lnTo>
                      <a:pt x="259" y="923"/>
                    </a:lnTo>
                    <a:lnTo>
                      <a:pt x="255" y="919"/>
                    </a:lnTo>
                    <a:lnTo>
                      <a:pt x="253" y="913"/>
                    </a:lnTo>
                    <a:lnTo>
                      <a:pt x="253" y="907"/>
                    </a:lnTo>
                    <a:lnTo>
                      <a:pt x="251" y="901"/>
                    </a:lnTo>
                    <a:lnTo>
                      <a:pt x="253" y="896"/>
                    </a:lnTo>
                    <a:lnTo>
                      <a:pt x="253" y="890"/>
                    </a:lnTo>
                    <a:lnTo>
                      <a:pt x="253" y="882"/>
                    </a:lnTo>
                    <a:lnTo>
                      <a:pt x="247" y="882"/>
                    </a:lnTo>
                    <a:lnTo>
                      <a:pt x="242" y="880"/>
                    </a:lnTo>
                    <a:lnTo>
                      <a:pt x="238" y="878"/>
                    </a:lnTo>
                    <a:lnTo>
                      <a:pt x="234" y="877"/>
                    </a:lnTo>
                    <a:lnTo>
                      <a:pt x="230" y="873"/>
                    </a:lnTo>
                    <a:lnTo>
                      <a:pt x="226" y="869"/>
                    </a:lnTo>
                    <a:lnTo>
                      <a:pt x="222" y="865"/>
                    </a:lnTo>
                    <a:lnTo>
                      <a:pt x="219" y="859"/>
                    </a:lnTo>
                    <a:lnTo>
                      <a:pt x="207" y="848"/>
                    </a:lnTo>
                    <a:lnTo>
                      <a:pt x="196" y="848"/>
                    </a:lnTo>
                    <a:lnTo>
                      <a:pt x="207" y="848"/>
                    </a:lnTo>
                    <a:lnTo>
                      <a:pt x="207" y="842"/>
                    </a:lnTo>
                    <a:lnTo>
                      <a:pt x="207" y="838"/>
                    </a:lnTo>
                    <a:lnTo>
                      <a:pt x="209" y="836"/>
                    </a:lnTo>
                    <a:lnTo>
                      <a:pt x="213" y="836"/>
                    </a:lnTo>
                    <a:lnTo>
                      <a:pt x="217" y="836"/>
                    </a:lnTo>
                    <a:lnTo>
                      <a:pt x="222" y="836"/>
                    </a:lnTo>
                    <a:lnTo>
                      <a:pt x="230" y="836"/>
                    </a:lnTo>
                    <a:lnTo>
                      <a:pt x="253" y="848"/>
                    </a:lnTo>
                    <a:lnTo>
                      <a:pt x="257" y="848"/>
                    </a:lnTo>
                    <a:lnTo>
                      <a:pt x="261" y="848"/>
                    </a:lnTo>
                    <a:lnTo>
                      <a:pt x="265" y="848"/>
                    </a:lnTo>
                    <a:lnTo>
                      <a:pt x="270" y="848"/>
                    </a:lnTo>
                    <a:lnTo>
                      <a:pt x="274" y="848"/>
                    </a:lnTo>
                    <a:lnTo>
                      <a:pt x="278" y="848"/>
                    </a:lnTo>
                    <a:lnTo>
                      <a:pt x="282" y="848"/>
                    </a:lnTo>
                    <a:lnTo>
                      <a:pt x="288" y="848"/>
                    </a:lnTo>
                    <a:lnTo>
                      <a:pt x="276" y="848"/>
                    </a:lnTo>
                    <a:lnTo>
                      <a:pt x="276" y="815"/>
                    </a:lnTo>
                    <a:lnTo>
                      <a:pt x="288" y="827"/>
                    </a:lnTo>
                    <a:lnTo>
                      <a:pt x="292" y="831"/>
                    </a:lnTo>
                    <a:lnTo>
                      <a:pt x="295" y="834"/>
                    </a:lnTo>
                    <a:lnTo>
                      <a:pt x="299" y="836"/>
                    </a:lnTo>
                    <a:lnTo>
                      <a:pt x="303" y="836"/>
                    </a:lnTo>
                    <a:lnTo>
                      <a:pt x="307" y="838"/>
                    </a:lnTo>
                    <a:lnTo>
                      <a:pt x="311" y="838"/>
                    </a:lnTo>
                    <a:lnTo>
                      <a:pt x="315" y="838"/>
                    </a:lnTo>
                    <a:lnTo>
                      <a:pt x="322" y="836"/>
                    </a:lnTo>
                    <a:lnTo>
                      <a:pt x="334" y="827"/>
                    </a:lnTo>
                    <a:lnTo>
                      <a:pt x="338" y="827"/>
                    </a:lnTo>
                    <a:lnTo>
                      <a:pt x="341" y="827"/>
                    </a:lnTo>
                    <a:lnTo>
                      <a:pt x="343" y="827"/>
                    </a:lnTo>
                    <a:lnTo>
                      <a:pt x="343" y="825"/>
                    </a:lnTo>
                    <a:lnTo>
                      <a:pt x="345" y="825"/>
                    </a:lnTo>
                    <a:lnTo>
                      <a:pt x="345" y="823"/>
                    </a:lnTo>
                    <a:lnTo>
                      <a:pt x="345" y="819"/>
                    </a:lnTo>
                    <a:lnTo>
                      <a:pt x="345" y="815"/>
                    </a:lnTo>
                    <a:lnTo>
                      <a:pt x="355" y="781"/>
                    </a:lnTo>
                    <a:lnTo>
                      <a:pt x="366" y="781"/>
                    </a:lnTo>
                    <a:lnTo>
                      <a:pt x="366" y="769"/>
                    </a:lnTo>
                    <a:lnTo>
                      <a:pt x="378" y="735"/>
                    </a:lnTo>
                    <a:lnTo>
                      <a:pt x="374" y="729"/>
                    </a:lnTo>
                    <a:lnTo>
                      <a:pt x="370" y="725"/>
                    </a:lnTo>
                    <a:lnTo>
                      <a:pt x="366" y="723"/>
                    </a:lnTo>
                    <a:lnTo>
                      <a:pt x="363" y="723"/>
                    </a:lnTo>
                    <a:lnTo>
                      <a:pt x="361" y="721"/>
                    </a:lnTo>
                    <a:lnTo>
                      <a:pt x="357" y="723"/>
                    </a:lnTo>
                    <a:lnTo>
                      <a:pt x="351" y="723"/>
                    </a:lnTo>
                    <a:lnTo>
                      <a:pt x="345" y="723"/>
                    </a:lnTo>
                    <a:lnTo>
                      <a:pt x="345" y="712"/>
                    </a:lnTo>
                    <a:lnTo>
                      <a:pt x="351" y="712"/>
                    </a:lnTo>
                    <a:lnTo>
                      <a:pt x="355" y="712"/>
                    </a:lnTo>
                    <a:lnTo>
                      <a:pt x="357" y="710"/>
                    </a:lnTo>
                    <a:lnTo>
                      <a:pt x="357" y="708"/>
                    </a:lnTo>
                    <a:lnTo>
                      <a:pt x="357" y="706"/>
                    </a:lnTo>
                    <a:lnTo>
                      <a:pt x="357" y="702"/>
                    </a:lnTo>
                    <a:lnTo>
                      <a:pt x="357" y="696"/>
                    </a:lnTo>
                    <a:lnTo>
                      <a:pt x="355" y="689"/>
                    </a:lnTo>
                    <a:lnTo>
                      <a:pt x="345" y="677"/>
                    </a:lnTo>
                    <a:lnTo>
                      <a:pt x="345" y="666"/>
                    </a:lnTo>
                    <a:lnTo>
                      <a:pt x="334" y="654"/>
                    </a:lnTo>
                    <a:lnTo>
                      <a:pt x="334" y="608"/>
                    </a:lnTo>
                    <a:lnTo>
                      <a:pt x="322" y="596"/>
                    </a:lnTo>
                    <a:lnTo>
                      <a:pt x="322" y="585"/>
                    </a:lnTo>
                    <a:lnTo>
                      <a:pt x="334" y="573"/>
                    </a:lnTo>
                    <a:lnTo>
                      <a:pt x="345" y="573"/>
                    </a:lnTo>
                    <a:lnTo>
                      <a:pt x="345" y="562"/>
                    </a:lnTo>
                    <a:lnTo>
                      <a:pt x="355" y="550"/>
                    </a:lnTo>
                    <a:lnTo>
                      <a:pt x="345" y="550"/>
                    </a:lnTo>
                    <a:lnTo>
                      <a:pt x="340" y="547"/>
                    </a:lnTo>
                    <a:lnTo>
                      <a:pt x="336" y="543"/>
                    </a:lnTo>
                    <a:lnTo>
                      <a:pt x="332" y="541"/>
                    </a:lnTo>
                    <a:lnTo>
                      <a:pt x="328" y="539"/>
                    </a:lnTo>
                    <a:lnTo>
                      <a:pt x="324" y="539"/>
                    </a:lnTo>
                    <a:lnTo>
                      <a:pt x="320" y="539"/>
                    </a:lnTo>
                    <a:lnTo>
                      <a:pt x="316" y="539"/>
                    </a:lnTo>
                    <a:lnTo>
                      <a:pt x="311" y="539"/>
                    </a:lnTo>
                    <a:lnTo>
                      <a:pt x="322" y="527"/>
                    </a:lnTo>
                    <a:lnTo>
                      <a:pt x="345" y="527"/>
                    </a:lnTo>
                    <a:lnTo>
                      <a:pt x="345" y="516"/>
                    </a:lnTo>
                    <a:lnTo>
                      <a:pt x="334" y="504"/>
                    </a:lnTo>
                    <a:lnTo>
                      <a:pt x="311" y="504"/>
                    </a:lnTo>
                    <a:close/>
                  </a:path>
                </a:pathLst>
              </a:custGeom>
              <a:solidFill>
                <a:srgbClr val="C0C0C0"/>
              </a:solidFill>
              <a:ln w="9525">
                <a:noFill/>
                <a:round/>
                <a:headEnd/>
                <a:tailEnd/>
              </a:ln>
            </p:spPr>
            <p:txBody>
              <a:bodyPr/>
              <a:lstStyle/>
              <a:p>
                <a:pPr algn="l"/>
                <a:endParaRPr lang="en-US" sz="2000"/>
              </a:p>
            </p:txBody>
          </p:sp>
          <p:sp>
            <p:nvSpPr>
              <p:cNvPr id="905225" name="Freeform 9"/>
              <p:cNvSpPr>
                <a:spLocks/>
              </p:cNvSpPr>
              <p:nvPr/>
            </p:nvSpPr>
            <p:spPr bwMode="auto">
              <a:xfrm>
                <a:off x="371" y="1466"/>
                <a:ext cx="127" cy="116"/>
              </a:xfrm>
              <a:custGeom>
                <a:avLst/>
                <a:gdLst>
                  <a:gd name="T0" fmla="*/ 112 w 127"/>
                  <a:gd name="T1" fmla="*/ 12 h 116"/>
                  <a:gd name="T2" fmla="*/ 123 w 127"/>
                  <a:gd name="T3" fmla="*/ 18 h 116"/>
                  <a:gd name="T4" fmla="*/ 127 w 127"/>
                  <a:gd name="T5" fmla="*/ 27 h 116"/>
                  <a:gd name="T6" fmla="*/ 127 w 127"/>
                  <a:gd name="T7" fmla="*/ 39 h 116"/>
                  <a:gd name="T8" fmla="*/ 121 w 127"/>
                  <a:gd name="T9" fmla="*/ 46 h 116"/>
                  <a:gd name="T10" fmla="*/ 116 w 127"/>
                  <a:gd name="T11" fmla="*/ 46 h 116"/>
                  <a:gd name="T12" fmla="*/ 112 w 127"/>
                  <a:gd name="T13" fmla="*/ 48 h 116"/>
                  <a:gd name="T14" fmla="*/ 108 w 127"/>
                  <a:gd name="T15" fmla="*/ 54 h 116"/>
                  <a:gd name="T16" fmla="*/ 104 w 127"/>
                  <a:gd name="T17" fmla="*/ 68 h 116"/>
                  <a:gd name="T18" fmla="*/ 102 w 127"/>
                  <a:gd name="T19" fmla="*/ 83 h 116"/>
                  <a:gd name="T20" fmla="*/ 96 w 127"/>
                  <a:gd name="T21" fmla="*/ 94 h 116"/>
                  <a:gd name="T22" fmla="*/ 87 w 127"/>
                  <a:gd name="T23" fmla="*/ 108 h 116"/>
                  <a:gd name="T24" fmla="*/ 81 w 127"/>
                  <a:gd name="T25" fmla="*/ 104 h 116"/>
                  <a:gd name="T26" fmla="*/ 35 w 127"/>
                  <a:gd name="T27" fmla="*/ 116 h 116"/>
                  <a:gd name="T28" fmla="*/ 12 w 127"/>
                  <a:gd name="T29" fmla="*/ 110 h 116"/>
                  <a:gd name="T30" fmla="*/ 12 w 127"/>
                  <a:gd name="T31" fmla="*/ 104 h 116"/>
                  <a:gd name="T32" fmla="*/ 10 w 127"/>
                  <a:gd name="T33" fmla="*/ 104 h 116"/>
                  <a:gd name="T34" fmla="*/ 6 w 127"/>
                  <a:gd name="T35" fmla="*/ 104 h 116"/>
                  <a:gd name="T36" fmla="*/ 0 w 127"/>
                  <a:gd name="T37" fmla="*/ 81 h 116"/>
                  <a:gd name="T38" fmla="*/ 8 w 127"/>
                  <a:gd name="T39" fmla="*/ 81 h 116"/>
                  <a:gd name="T40" fmla="*/ 18 w 127"/>
                  <a:gd name="T41" fmla="*/ 81 h 116"/>
                  <a:gd name="T42" fmla="*/ 25 w 127"/>
                  <a:gd name="T43" fmla="*/ 81 h 116"/>
                  <a:gd name="T44" fmla="*/ 35 w 127"/>
                  <a:gd name="T45" fmla="*/ 81 h 116"/>
                  <a:gd name="T46" fmla="*/ 43 w 127"/>
                  <a:gd name="T47" fmla="*/ 73 h 116"/>
                  <a:gd name="T48" fmla="*/ 47 w 127"/>
                  <a:gd name="T49" fmla="*/ 70 h 116"/>
                  <a:gd name="T50" fmla="*/ 45 w 127"/>
                  <a:gd name="T51" fmla="*/ 70 h 116"/>
                  <a:gd name="T52" fmla="*/ 35 w 127"/>
                  <a:gd name="T53" fmla="*/ 70 h 116"/>
                  <a:gd name="T54" fmla="*/ 24 w 127"/>
                  <a:gd name="T55" fmla="*/ 35 h 116"/>
                  <a:gd name="T56" fmla="*/ 35 w 127"/>
                  <a:gd name="T57" fmla="*/ 23 h 116"/>
                  <a:gd name="T58" fmla="*/ 47 w 127"/>
                  <a:gd name="T59" fmla="*/ 23 h 116"/>
                  <a:gd name="T60" fmla="*/ 54 w 127"/>
                  <a:gd name="T61" fmla="*/ 23 h 116"/>
                  <a:gd name="T62" fmla="*/ 60 w 127"/>
                  <a:gd name="T63" fmla="*/ 27 h 116"/>
                  <a:gd name="T64" fmla="*/ 70 w 127"/>
                  <a:gd name="T65" fmla="*/ 35 h 116"/>
                  <a:gd name="T66" fmla="*/ 70 w 127"/>
                  <a:gd name="T67" fmla="*/ 16 h 116"/>
                  <a:gd name="T68" fmla="*/ 75 w 127"/>
                  <a:gd name="T69" fmla="*/ 4 h 116"/>
                  <a:gd name="T70" fmla="*/ 83 w 127"/>
                  <a:gd name="T71" fmla="*/ 0 h 116"/>
                  <a:gd name="T72" fmla="*/ 96 w 127"/>
                  <a:gd name="T73" fmla="*/ 0 h 116"/>
                  <a:gd name="T74" fmla="*/ 104 w 127"/>
                  <a:gd name="T75" fmla="*/ 12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6"/>
                  <a:gd name="T116" fmla="*/ 127 w 127"/>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6">
                    <a:moveTo>
                      <a:pt x="104" y="12"/>
                    </a:moveTo>
                    <a:lnTo>
                      <a:pt x="112" y="12"/>
                    </a:lnTo>
                    <a:lnTo>
                      <a:pt x="118" y="14"/>
                    </a:lnTo>
                    <a:lnTo>
                      <a:pt x="123" y="18"/>
                    </a:lnTo>
                    <a:lnTo>
                      <a:pt x="125" y="22"/>
                    </a:lnTo>
                    <a:lnTo>
                      <a:pt x="127" y="27"/>
                    </a:lnTo>
                    <a:lnTo>
                      <a:pt x="127" y="33"/>
                    </a:lnTo>
                    <a:lnTo>
                      <a:pt x="127" y="39"/>
                    </a:lnTo>
                    <a:lnTo>
                      <a:pt x="127" y="46"/>
                    </a:lnTo>
                    <a:lnTo>
                      <a:pt x="121" y="46"/>
                    </a:lnTo>
                    <a:lnTo>
                      <a:pt x="118" y="46"/>
                    </a:lnTo>
                    <a:lnTo>
                      <a:pt x="116" y="46"/>
                    </a:lnTo>
                    <a:lnTo>
                      <a:pt x="114" y="46"/>
                    </a:lnTo>
                    <a:lnTo>
                      <a:pt x="112" y="48"/>
                    </a:lnTo>
                    <a:lnTo>
                      <a:pt x="110" y="50"/>
                    </a:lnTo>
                    <a:lnTo>
                      <a:pt x="108" y="54"/>
                    </a:lnTo>
                    <a:lnTo>
                      <a:pt x="104" y="58"/>
                    </a:lnTo>
                    <a:lnTo>
                      <a:pt x="104" y="68"/>
                    </a:lnTo>
                    <a:lnTo>
                      <a:pt x="102" y="75"/>
                    </a:lnTo>
                    <a:lnTo>
                      <a:pt x="102" y="83"/>
                    </a:lnTo>
                    <a:lnTo>
                      <a:pt x="100" y="89"/>
                    </a:lnTo>
                    <a:lnTo>
                      <a:pt x="96" y="94"/>
                    </a:lnTo>
                    <a:lnTo>
                      <a:pt x="93" y="102"/>
                    </a:lnTo>
                    <a:lnTo>
                      <a:pt x="87" y="108"/>
                    </a:lnTo>
                    <a:lnTo>
                      <a:pt x="81" y="116"/>
                    </a:lnTo>
                    <a:lnTo>
                      <a:pt x="81" y="104"/>
                    </a:lnTo>
                    <a:lnTo>
                      <a:pt x="70" y="104"/>
                    </a:lnTo>
                    <a:lnTo>
                      <a:pt x="35" y="116"/>
                    </a:lnTo>
                    <a:lnTo>
                      <a:pt x="12" y="116"/>
                    </a:lnTo>
                    <a:lnTo>
                      <a:pt x="12" y="110"/>
                    </a:lnTo>
                    <a:lnTo>
                      <a:pt x="12" y="108"/>
                    </a:lnTo>
                    <a:lnTo>
                      <a:pt x="12" y="104"/>
                    </a:lnTo>
                    <a:lnTo>
                      <a:pt x="10" y="104"/>
                    </a:lnTo>
                    <a:lnTo>
                      <a:pt x="8" y="104"/>
                    </a:lnTo>
                    <a:lnTo>
                      <a:pt x="6" y="104"/>
                    </a:lnTo>
                    <a:lnTo>
                      <a:pt x="0" y="104"/>
                    </a:lnTo>
                    <a:lnTo>
                      <a:pt x="0" y="81"/>
                    </a:lnTo>
                    <a:lnTo>
                      <a:pt x="4" y="81"/>
                    </a:lnTo>
                    <a:lnTo>
                      <a:pt x="8" y="81"/>
                    </a:lnTo>
                    <a:lnTo>
                      <a:pt x="14" y="81"/>
                    </a:lnTo>
                    <a:lnTo>
                      <a:pt x="18" y="81"/>
                    </a:lnTo>
                    <a:lnTo>
                      <a:pt x="22" y="81"/>
                    </a:lnTo>
                    <a:lnTo>
                      <a:pt x="25" y="81"/>
                    </a:lnTo>
                    <a:lnTo>
                      <a:pt x="31" y="81"/>
                    </a:lnTo>
                    <a:lnTo>
                      <a:pt x="35" y="81"/>
                    </a:lnTo>
                    <a:lnTo>
                      <a:pt x="39" y="77"/>
                    </a:lnTo>
                    <a:lnTo>
                      <a:pt x="43" y="73"/>
                    </a:lnTo>
                    <a:lnTo>
                      <a:pt x="45" y="71"/>
                    </a:lnTo>
                    <a:lnTo>
                      <a:pt x="47" y="70"/>
                    </a:lnTo>
                    <a:lnTo>
                      <a:pt x="45" y="70"/>
                    </a:lnTo>
                    <a:lnTo>
                      <a:pt x="41" y="70"/>
                    </a:lnTo>
                    <a:lnTo>
                      <a:pt x="35" y="70"/>
                    </a:lnTo>
                    <a:lnTo>
                      <a:pt x="35" y="58"/>
                    </a:lnTo>
                    <a:lnTo>
                      <a:pt x="24" y="35"/>
                    </a:lnTo>
                    <a:lnTo>
                      <a:pt x="35" y="35"/>
                    </a:lnTo>
                    <a:lnTo>
                      <a:pt x="35" y="23"/>
                    </a:lnTo>
                    <a:lnTo>
                      <a:pt x="43" y="23"/>
                    </a:lnTo>
                    <a:lnTo>
                      <a:pt x="47" y="23"/>
                    </a:lnTo>
                    <a:lnTo>
                      <a:pt x="52" y="23"/>
                    </a:lnTo>
                    <a:lnTo>
                      <a:pt x="54" y="23"/>
                    </a:lnTo>
                    <a:lnTo>
                      <a:pt x="58" y="23"/>
                    </a:lnTo>
                    <a:lnTo>
                      <a:pt x="60" y="27"/>
                    </a:lnTo>
                    <a:lnTo>
                      <a:pt x="64" y="29"/>
                    </a:lnTo>
                    <a:lnTo>
                      <a:pt x="70" y="35"/>
                    </a:lnTo>
                    <a:lnTo>
                      <a:pt x="70" y="23"/>
                    </a:lnTo>
                    <a:lnTo>
                      <a:pt x="70" y="16"/>
                    </a:lnTo>
                    <a:lnTo>
                      <a:pt x="71" y="8"/>
                    </a:lnTo>
                    <a:lnTo>
                      <a:pt x="75" y="4"/>
                    </a:lnTo>
                    <a:lnTo>
                      <a:pt x="79" y="2"/>
                    </a:lnTo>
                    <a:lnTo>
                      <a:pt x="83" y="0"/>
                    </a:lnTo>
                    <a:lnTo>
                      <a:pt x="89" y="0"/>
                    </a:lnTo>
                    <a:lnTo>
                      <a:pt x="96" y="0"/>
                    </a:lnTo>
                    <a:lnTo>
                      <a:pt x="104" y="0"/>
                    </a:lnTo>
                    <a:lnTo>
                      <a:pt x="104" y="12"/>
                    </a:lnTo>
                    <a:close/>
                  </a:path>
                </a:pathLst>
              </a:custGeom>
              <a:solidFill>
                <a:srgbClr val="C0C0C0"/>
              </a:solidFill>
              <a:ln w="9525">
                <a:noFill/>
                <a:round/>
                <a:headEnd/>
                <a:tailEnd/>
              </a:ln>
            </p:spPr>
            <p:txBody>
              <a:bodyPr/>
              <a:lstStyle/>
              <a:p>
                <a:pPr algn="l"/>
                <a:endParaRPr lang="en-US" sz="2000"/>
              </a:p>
            </p:txBody>
          </p:sp>
          <p:sp>
            <p:nvSpPr>
              <p:cNvPr id="905226" name="Freeform 10"/>
              <p:cNvSpPr>
                <a:spLocks/>
              </p:cNvSpPr>
              <p:nvPr/>
            </p:nvSpPr>
            <p:spPr bwMode="auto">
              <a:xfrm>
                <a:off x="761" y="1466"/>
                <a:ext cx="81" cy="104"/>
              </a:xfrm>
              <a:custGeom>
                <a:avLst/>
                <a:gdLst>
                  <a:gd name="T0" fmla="*/ 0 w 81"/>
                  <a:gd name="T1" fmla="*/ 104 h 104"/>
                  <a:gd name="T2" fmla="*/ 0 w 81"/>
                  <a:gd name="T3" fmla="*/ 94 h 104"/>
                  <a:gd name="T4" fmla="*/ 0 w 81"/>
                  <a:gd name="T5" fmla="*/ 87 h 104"/>
                  <a:gd name="T6" fmla="*/ 0 w 81"/>
                  <a:gd name="T7" fmla="*/ 77 h 104"/>
                  <a:gd name="T8" fmla="*/ 0 w 81"/>
                  <a:gd name="T9" fmla="*/ 70 h 104"/>
                  <a:gd name="T10" fmla="*/ 0 w 81"/>
                  <a:gd name="T11" fmla="*/ 60 h 104"/>
                  <a:gd name="T12" fmla="*/ 0 w 81"/>
                  <a:gd name="T13" fmla="*/ 52 h 104"/>
                  <a:gd name="T14" fmla="*/ 0 w 81"/>
                  <a:gd name="T15" fmla="*/ 43 h 104"/>
                  <a:gd name="T16" fmla="*/ 0 w 81"/>
                  <a:gd name="T17" fmla="*/ 35 h 104"/>
                  <a:gd name="T18" fmla="*/ 4 w 81"/>
                  <a:gd name="T19" fmla="*/ 31 h 104"/>
                  <a:gd name="T20" fmla="*/ 8 w 81"/>
                  <a:gd name="T21" fmla="*/ 25 h 104"/>
                  <a:gd name="T22" fmla="*/ 12 w 81"/>
                  <a:gd name="T23" fmla="*/ 22 h 104"/>
                  <a:gd name="T24" fmla="*/ 15 w 81"/>
                  <a:gd name="T25" fmla="*/ 18 h 104"/>
                  <a:gd name="T26" fmla="*/ 19 w 81"/>
                  <a:gd name="T27" fmla="*/ 16 h 104"/>
                  <a:gd name="T28" fmla="*/ 23 w 81"/>
                  <a:gd name="T29" fmla="*/ 14 h 104"/>
                  <a:gd name="T30" fmla="*/ 29 w 81"/>
                  <a:gd name="T31" fmla="*/ 12 h 104"/>
                  <a:gd name="T32" fmla="*/ 35 w 81"/>
                  <a:gd name="T33" fmla="*/ 12 h 104"/>
                  <a:gd name="T34" fmla="*/ 58 w 81"/>
                  <a:gd name="T35" fmla="*/ 0 h 104"/>
                  <a:gd name="T36" fmla="*/ 58 w 81"/>
                  <a:gd name="T37" fmla="*/ 12 h 104"/>
                  <a:gd name="T38" fmla="*/ 46 w 81"/>
                  <a:gd name="T39" fmla="*/ 23 h 104"/>
                  <a:gd name="T40" fmla="*/ 46 w 81"/>
                  <a:gd name="T41" fmla="*/ 35 h 104"/>
                  <a:gd name="T42" fmla="*/ 46 w 81"/>
                  <a:gd name="T43" fmla="*/ 58 h 104"/>
                  <a:gd name="T44" fmla="*/ 46 w 81"/>
                  <a:gd name="T45" fmla="*/ 70 h 104"/>
                  <a:gd name="T46" fmla="*/ 50 w 81"/>
                  <a:gd name="T47" fmla="*/ 70 h 104"/>
                  <a:gd name="T48" fmla="*/ 52 w 81"/>
                  <a:gd name="T49" fmla="*/ 70 h 104"/>
                  <a:gd name="T50" fmla="*/ 56 w 81"/>
                  <a:gd name="T51" fmla="*/ 70 h 104"/>
                  <a:gd name="T52" fmla="*/ 58 w 81"/>
                  <a:gd name="T53" fmla="*/ 70 h 104"/>
                  <a:gd name="T54" fmla="*/ 62 w 81"/>
                  <a:gd name="T55" fmla="*/ 70 h 104"/>
                  <a:gd name="T56" fmla="*/ 63 w 81"/>
                  <a:gd name="T57" fmla="*/ 70 h 104"/>
                  <a:gd name="T58" fmla="*/ 65 w 81"/>
                  <a:gd name="T59" fmla="*/ 70 h 104"/>
                  <a:gd name="T60" fmla="*/ 69 w 81"/>
                  <a:gd name="T61" fmla="*/ 70 h 104"/>
                  <a:gd name="T62" fmla="*/ 69 w 81"/>
                  <a:gd name="T63" fmla="*/ 81 h 104"/>
                  <a:gd name="T64" fmla="*/ 81 w 81"/>
                  <a:gd name="T65" fmla="*/ 81 h 104"/>
                  <a:gd name="T66" fmla="*/ 81 w 81"/>
                  <a:gd name="T67" fmla="*/ 104 h 104"/>
                  <a:gd name="T68" fmla="*/ 0 w 81"/>
                  <a:gd name="T69" fmla="*/ 104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04"/>
                  <a:gd name="T107" fmla="*/ 81 w 81"/>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04">
                    <a:moveTo>
                      <a:pt x="0" y="104"/>
                    </a:moveTo>
                    <a:lnTo>
                      <a:pt x="0" y="94"/>
                    </a:lnTo>
                    <a:lnTo>
                      <a:pt x="0" y="87"/>
                    </a:lnTo>
                    <a:lnTo>
                      <a:pt x="0" y="77"/>
                    </a:lnTo>
                    <a:lnTo>
                      <a:pt x="0" y="70"/>
                    </a:lnTo>
                    <a:lnTo>
                      <a:pt x="0" y="60"/>
                    </a:lnTo>
                    <a:lnTo>
                      <a:pt x="0" y="52"/>
                    </a:lnTo>
                    <a:lnTo>
                      <a:pt x="0" y="43"/>
                    </a:lnTo>
                    <a:lnTo>
                      <a:pt x="0" y="35"/>
                    </a:lnTo>
                    <a:lnTo>
                      <a:pt x="4" y="31"/>
                    </a:lnTo>
                    <a:lnTo>
                      <a:pt x="8" y="25"/>
                    </a:lnTo>
                    <a:lnTo>
                      <a:pt x="12" y="22"/>
                    </a:lnTo>
                    <a:lnTo>
                      <a:pt x="15" y="18"/>
                    </a:lnTo>
                    <a:lnTo>
                      <a:pt x="19" y="16"/>
                    </a:lnTo>
                    <a:lnTo>
                      <a:pt x="23" y="14"/>
                    </a:lnTo>
                    <a:lnTo>
                      <a:pt x="29" y="12"/>
                    </a:lnTo>
                    <a:lnTo>
                      <a:pt x="35" y="12"/>
                    </a:lnTo>
                    <a:lnTo>
                      <a:pt x="58" y="0"/>
                    </a:lnTo>
                    <a:lnTo>
                      <a:pt x="58" y="12"/>
                    </a:lnTo>
                    <a:lnTo>
                      <a:pt x="46" y="23"/>
                    </a:lnTo>
                    <a:lnTo>
                      <a:pt x="46" y="35"/>
                    </a:lnTo>
                    <a:lnTo>
                      <a:pt x="46" y="58"/>
                    </a:lnTo>
                    <a:lnTo>
                      <a:pt x="46" y="70"/>
                    </a:lnTo>
                    <a:lnTo>
                      <a:pt x="50" y="70"/>
                    </a:lnTo>
                    <a:lnTo>
                      <a:pt x="52" y="70"/>
                    </a:lnTo>
                    <a:lnTo>
                      <a:pt x="56" y="70"/>
                    </a:lnTo>
                    <a:lnTo>
                      <a:pt x="58" y="70"/>
                    </a:lnTo>
                    <a:lnTo>
                      <a:pt x="62" y="70"/>
                    </a:lnTo>
                    <a:lnTo>
                      <a:pt x="63" y="70"/>
                    </a:lnTo>
                    <a:lnTo>
                      <a:pt x="65" y="70"/>
                    </a:lnTo>
                    <a:lnTo>
                      <a:pt x="69" y="70"/>
                    </a:lnTo>
                    <a:lnTo>
                      <a:pt x="69" y="81"/>
                    </a:lnTo>
                    <a:lnTo>
                      <a:pt x="81" y="81"/>
                    </a:lnTo>
                    <a:lnTo>
                      <a:pt x="81" y="104"/>
                    </a:lnTo>
                    <a:lnTo>
                      <a:pt x="0" y="104"/>
                    </a:lnTo>
                    <a:close/>
                  </a:path>
                </a:pathLst>
              </a:custGeom>
              <a:solidFill>
                <a:srgbClr val="C0C0C0"/>
              </a:solidFill>
              <a:ln w="9525">
                <a:noFill/>
                <a:round/>
                <a:headEnd/>
                <a:tailEnd/>
              </a:ln>
            </p:spPr>
            <p:txBody>
              <a:bodyPr/>
              <a:lstStyle/>
              <a:p>
                <a:pPr algn="l"/>
                <a:endParaRPr lang="en-US" sz="2000"/>
              </a:p>
            </p:txBody>
          </p:sp>
          <p:sp>
            <p:nvSpPr>
              <p:cNvPr id="905227" name="Freeform 11"/>
              <p:cNvSpPr>
                <a:spLocks noEditPoints="1"/>
              </p:cNvSpPr>
              <p:nvPr/>
            </p:nvSpPr>
            <p:spPr bwMode="auto">
              <a:xfrm>
                <a:off x="155" y="1971"/>
                <a:ext cx="1042" cy="1272"/>
              </a:xfrm>
              <a:custGeom>
                <a:avLst/>
                <a:gdLst>
                  <a:gd name="T0" fmla="*/ 641 w 1042"/>
                  <a:gd name="T1" fmla="*/ 161 h 1272"/>
                  <a:gd name="T2" fmla="*/ 675 w 1042"/>
                  <a:gd name="T3" fmla="*/ 184 h 1272"/>
                  <a:gd name="T4" fmla="*/ 694 w 1042"/>
                  <a:gd name="T5" fmla="*/ 190 h 1272"/>
                  <a:gd name="T6" fmla="*/ 710 w 1042"/>
                  <a:gd name="T7" fmla="*/ 192 h 1272"/>
                  <a:gd name="T8" fmla="*/ 560 w 1042"/>
                  <a:gd name="T9" fmla="*/ 19 h 1272"/>
                  <a:gd name="T10" fmla="*/ 566 w 1042"/>
                  <a:gd name="T11" fmla="*/ 46 h 1272"/>
                  <a:gd name="T12" fmla="*/ 572 w 1042"/>
                  <a:gd name="T13" fmla="*/ 35 h 1272"/>
                  <a:gd name="T14" fmla="*/ 572 w 1042"/>
                  <a:gd name="T15" fmla="*/ 2 h 1272"/>
                  <a:gd name="T16" fmla="*/ 583 w 1042"/>
                  <a:gd name="T17" fmla="*/ 69 h 1272"/>
                  <a:gd name="T18" fmla="*/ 570 w 1042"/>
                  <a:gd name="T19" fmla="*/ 104 h 1272"/>
                  <a:gd name="T20" fmla="*/ 721 w 1042"/>
                  <a:gd name="T21" fmla="*/ 263 h 1272"/>
                  <a:gd name="T22" fmla="*/ 731 w 1042"/>
                  <a:gd name="T23" fmla="*/ 307 h 1272"/>
                  <a:gd name="T24" fmla="*/ 802 w 1042"/>
                  <a:gd name="T25" fmla="*/ 395 h 1272"/>
                  <a:gd name="T26" fmla="*/ 813 w 1042"/>
                  <a:gd name="T27" fmla="*/ 424 h 1272"/>
                  <a:gd name="T28" fmla="*/ 875 w 1042"/>
                  <a:gd name="T29" fmla="*/ 497 h 1272"/>
                  <a:gd name="T30" fmla="*/ 1007 w 1042"/>
                  <a:gd name="T31" fmla="*/ 528 h 1272"/>
                  <a:gd name="T32" fmla="*/ 1034 w 1042"/>
                  <a:gd name="T33" fmla="*/ 516 h 1272"/>
                  <a:gd name="T34" fmla="*/ 915 w 1042"/>
                  <a:gd name="T35" fmla="*/ 714 h 1272"/>
                  <a:gd name="T36" fmla="*/ 859 w 1042"/>
                  <a:gd name="T37" fmla="*/ 779 h 1272"/>
                  <a:gd name="T38" fmla="*/ 848 w 1042"/>
                  <a:gd name="T39" fmla="*/ 848 h 1272"/>
                  <a:gd name="T40" fmla="*/ 859 w 1042"/>
                  <a:gd name="T41" fmla="*/ 963 h 1272"/>
                  <a:gd name="T42" fmla="*/ 767 w 1042"/>
                  <a:gd name="T43" fmla="*/ 1049 h 1272"/>
                  <a:gd name="T44" fmla="*/ 779 w 1042"/>
                  <a:gd name="T45" fmla="*/ 1078 h 1272"/>
                  <a:gd name="T46" fmla="*/ 763 w 1042"/>
                  <a:gd name="T47" fmla="*/ 1115 h 1272"/>
                  <a:gd name="T48" fmla="*/ 733 w 1042"/>
                  <a:gd name="T49" fmla="*/ 1140 h 1272"/>
                  <a:gd name="T50" fmla="*/ 698 w 1042"/>
                  <a:gd name="T51" fmla="*/ 1191 h 1272"/>
                  <a:gd name="T52" fmla="*/ 529 w 1042"/>
                  <a:gd name="T53" fmla="*/ 1272 h 1272"/>
                  <a:gd name="T54" fmla="*/ 504 w 1042"/>
                  <a:gd name="T55" fmla="*/ 1251 h 1272"/>
                  <a:gd name="T56" fmla="*/ 502 w 1042"/>
                  <a:gd name="T57" fmla="*/ 1220 h 1272"/>
                  <a:gd name="T58" fmla="*/ 479 w 1042"/>
                  <a:gd name="T59" fmla="*/ 1168 h 1272"/>
                  <a:gd name="T60" fmla="*/ 431 w 1042"/>
                  <a:gd name="T61" fmla="*/ 1034 h 1272"/>
                  <a:gd name="T62" fmla="*/ 418 w 1042"/>
                  <a:gd name="T63" fmla="*/ 927 h 1272"/>
                  <a:gd name="T64" fmla="*/ 435 w 1042"/>
                  <a:gd name="T65" fmla="*/ 837 h 1272"/>
                  <a:gd name="T66" fmla="*/ 389 w 1042"/>
                  <a:gd name="T67" fmla="*/ 664 h 1272"/>
                  <a:gd name="T68" fmla="*/ 312 w 1042"/>
                  <a:gd name="T69" fmla="*/ 614 h 1272"/>
                  <a:gd name="T70" fmla="*/ 263 w 1042"/>
                  <a:gd name="T71" fmla="*/ 608 h 1272"/>
                  <a:gd name="T72" fmla="*/ 234 w 1042"/>
                  <a:gd name="T73" fmla="*/ 620 h 1272"/>
                  <a:gd name="T74" fmla="*/ 159 w 1042"/>
                  <a:gd name="T75" fmla="*/ 620 h 1272"/>
                  <a:gd name="T76" fmla="*/ 124 w 1042"/>
                  <a:gd name="T77" fmla="*/ 629 h 1272"/>
                  <a:gd name="T78" fmla="*/ 90 w 1042"/>
                  <a:gd name="T79" fmla="*/ 602 h 1272"/>
                  <a:gd name="T80" fmla="*/ 78 w 1042"/>
                  <a:gd name="T81" fmla="*/ 597 h 1272"/>
                  <a:gd name="T82" fmla="*/ 11 w 1042"/>
                  <a:gd name="T83" fmla="*/ 485 h 1272"/>
                  <a:gd name="T84" fmla="*/ 21 w 1042"/>
                  <a:gd name="T85" fmla="*/ 365 h 1272"/>
                  <a:gd name="T86" fmla="*/ 55 w 1042"/>
                  <a:gd name="T87" fmla="*/ 297 h 1272"/>
                  <a:gd name="T88" fmla="*/ 145 w 1042"/>
                  <a:gd name="T89" fmla="*/ 228 h 1272"/>
                  <a:gd name="T90" fmla="*/ 159 w 1042"/>
                  <a:gd name="T91" fmla="*/ 194 h 1272"/>
                  <a:gd name="T92" fmla="*/ 192 w 1042"/>
                  <a:gd name="T93" fmla="*/ 173 h 1272"/>
                  <a:gd name="T94" fmla="*/ 241 w 1042"/>
                  <a:gd name="T95" fmla="*/ 148 h 1272"/>
                  <a:gd name="T96" fmla="*/ 297 w 1042"/>
                  <a:gd name="T97" fmla="*/ 161 h 1272"/>
                  <a:gd name="T98" fmla="*/ 408 w 1042"/>
                  <a:gd name="T99" fmla="*/ 150 h 1272"/>
                  <a:gd name="T100" fmla="*/ 445 w 1042"/>
                  <a:gd name="T101" fmla="*/ 161 h 1272"/>
                  <a:gd name="T102" fmla="*/ 445 w 1042"/>
                  <a:gd name="T103" fmla="*/ 180 h 1272"/>
                  <a:gd name="T104" fmla="*/ 445 w 1042"/>
                  <a:gd name="T105" fmla="*/ 217 h 1272"/>
                  <a:gd name="T106" fmla="*/ 491 w 1042"/>
                  <a:gd name="T107" fmla="*/ 228 h 1272"/>
                  <a:gd name="T108" fmla="*/ 525 w 1042"/>
                  <a:gd name="T109" fmla="*/ 251 h 1272"/>
                  <a:gd name="T110" fmla="*/ 552 w 1042"/>
                  <a:gd name="T111" fmla="*/ 261 h 1272"/>
                  <a:gd name="T112" fmla="*/ 698 w 1042"/>
                  <a:gd name="T113" fmla="*/ 251 h 1272"/>
                  <a:gd name="T114" fmla="*/ 721 w 1042"/>
                  <a:gd name="T115" fmla="*/ 251 h 1272"/>
                  <a:gd name="T116" fmla="*/ 733 w 1042"/>
                  <a:gd name="T117" fmla="*/ 286 h 1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2"/>
                  <a:gd name="T178" fmla="*/ 0 h 1272"/>
                  <a:gd name="T179" fmla="*/ 1042 w 1042"/>
                  <a:gd name="T180" fmla="*/ 1272 h 1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2" h="1272">
                    <a:moveTo>
                      <a:pt x="710" y="150"/>
                    </a:moveTo>
                    <a:lnTo>
                      <a:pt x="687" y="150"/>
                    </a:lnTo>
                    <a:lnTo>
                      <a:pt x="664" y="150"/>
                    </a:lnTo>
                    <a:lnTo>
                      <a:pt x="652" y="161"/>
                    </a:lnTo>
                    <a:lnTo>
                      <a:pt x="646" y="161"/>
                    </a:lnTo>
                    <a:lnTo>
                      <a:pt x="643" y="161"/>
                    </a:lnTo>
                    <a:lnTo>
                      <a:pt x="641" y="161"/>
                    </a:lnTo>
                    <a:lnTo>
                      <a:pt x="643" y="163"/>
                    </a:lnTo>
                    <a:lnTo>
                      <a:pt x="644" y="165"/>
                    </a:lnTo>
                    <a:lnTo>
                      <a:pt x="648" y="167"/>
                    </a:lnTo>
                    <a:lnTo>
                      <a:pt x="652" y="173"/>
                    </a:lnTo>
                    <a:lnTo>
                      <a:pt x="675" y="173"/>
                    </a:lnTo>
                    <a:lnTo>
                      <a:pt x="675" y="184"/>
                    </a:lnTo>
                    <a:lnTo>
                      <a:pt x="681" y="184"/>
                    </a:lnTo>
                    <a:lnTo>
                      <a:pt x="683" y="184"/>
                    </a:lnTo>
                    <a:lnTo>
                      <a:pt x="687" y="184"/>
                    </a:lnTo>
                    <a:lnTo>
                      <a:pt x="689" y="184"/>
                    </a:lnTo>
                    <a:lnTo>
                      <a:pt x="691" y="186"/>
                    </a:lnTo>
                    <a:lnTo>
                      <a:pt x="692" y="188"/>
                    </a:lnTo>
                    <a:lnTo>
                      <a:pt x="694" y="190"/>
                    </a:lnTo>
                    <a:lnTo>
                      <a:pt x="698" y="194"/>
                    </a:lnTo>
                    <a:lnTo>
                      <a:pt x="702" y="196"/>
                    </a:lnTo>
                    <a:lnTo>
                      <a:pt x="706" y="196"/>
                    </a:lnTo>
                    <a:lnTo>
                      <a:pt x="708" y="196"/>
                    </a:lnTo>
                    <a:lnTo>
                      <a:pt x="710" y="194"/>
                    </a:lnTo>
                    <a:lnTo>
                      <a:pt x="710" y="192"/>
                    </a:lnTo>
                    <a:lnTo>
                      <a:pt x="710" y="188"/>
                    </a:lnTo>
                    <a:lnTo>
                      <a:pt x="710" y="184"/>
                    </a:lnTo>
                    <a:lnTo>
                      <a:pt x="710" y="150"/>
                    </a:lnTo>
                    <a:close/>
                    <a:moveTo>
                      <a:pt x="572" y="12"/>
                    </a:moveTo>
                    <a:lnTo>
                      <a:pt x="560" y="12"/>
                    </a:lnTo>
                    <a:lnTo>
                      <a:pt x="560" y="15"/>
                    </a:lnTo>
                    <a:lnTo>
                      <a:pt x="560" y="19"/>
                    </a:lnTo>
                    <a:lnTo>
                      <a:pt x="560" y="25"/>
                    </a:lnTo>
                    <a:lnTo>
                      <a:pt x="560" y="29"/>
                    </a:lnTo>
                    <a:lnTo>
                      <a:pt x="560" y="33"/>
                    </a:lnTo>
                    <a:lnTo>
                      <a:pt x="560" y="36"/>
                    </a:lnTo>
                    <a:lnTo>
                      <a:pt x="560" y="42"/>
                    </a:lnTo>
                    <a:lnTo>
                      <a:pt x="560" y="46"/>
                    </a:lnTo>
                    <a:lnTo>
                      <a:pt x="566" y="46"/>
                    </a:lnTo>
                    <a:lnTo>
                      <a:pt x="568" y="46"/>
                    </a:lnTo>
                    <a:lnTo>
                      <a:pt x="572" y="46"/>
                    </a:lnTo>
                    <a:lnTo>
                      <a:pt x="572" y="44"/>
                    </a:lnTo>
                    <a:lnTo>
                      <a:pt x="572" y="42"/>
                    </a:lnTo>
                    <a:lnTo>
                      <a:pt x="572" y="38"/>
                    </a:lnTo>
                    <a:lnTo>
                      <a:pt x="572" y="35"/>
                    </a:lnTo>
                    <a:lnTo>
                      <a:pt x="572" y="23"/>
                    </a:lnTo>
                    <a:lnTo>
                      <a:pt x="583" y="23"/>
                    </a:lnTo>
                    <a:lnTo>
                      <a:pt x="583" y="12"/>
                    </a:lnTo>
                    <a:lnTo>
                      <a:pt x="577" y="10"/>
                    </a:lnTo>
                    <a:lnTo>
                      <a:pt x="573" y="8"/>
                    </a:lnTo>
                    <a:lnTo>
                      <a:pt x="572" y="6"/>
                    </a:lnTo>
                    <a:lnTo>
                      <a:pt x="572" y="2"/>
                    </a:lnTo>
                    <a:lnTo>
                      <a:pt x="572" y="0"/>
                    </a:lnTo>
                    <a:lnTo>
                      <a:pt x="572" y="2"/>
                    </a:lnTo>
                    <a:lnTo>
                      <a:pt x="572" y="4"/>
                    </a:lnTo>
                    <a:lnTo>
                      <a:pt x="572" y="12"/>
                    </a:lnTo>
                    <a:close/>
                    <a:moveTo>
                      <a:pt x="560" y="58"/>
                    </a:moveTo>
                    <a:lnTo>
                      <a:pt x="572" y="58"/>
                    </a:lnTo>
                    <a:lnTo>
                      <a:pt x="583" y="69"/>
                    </a:lnTo>
                    <a:lnTo>
                      <a:pt x="572" y="92"/>
                    </a:lnTo>
                    <a:lnTo>
                      <a:pt x="572" y="96"/>
                    </a:lnTo>
                    <a:lnTo>
                      <a:pt x="572" y="100"/>
                    </a:lnTo>
                    <a:lnTo>
                      <a:pt x="572" y="102"/>
                    </a:lnTo>
                    <a:lnTo>
                      <a:pt x="572" y="104"/>
                    </a:lnTo>
                    <a:lnTo>
                      <a:pt x="570" y="104"/>
                    </a:lnTo>
                    <a:lnTo>
                      <a:pt x="566" y="104"/>
                    </a:lnTo>
                    <a:lnTo>
                      <a:pt x="560" y="104"/>
                    </a:lnTo>
                    <a:lnTo>
                      <a:pt x="560" y="58"/>
                    </a:lnTo>
                    <a:close/>
                    <a:moveTo>
                      <a:pt x="733" y="286"/>
                    </a:moveTo>
                    <a:lnTo>
                      <a:pt x="733" y="274"/>
                    </a:lnTo>
                    <a:lnTo>
                      <a:pt x="721" y="274"/>
                    </a:lnTo>
                    <a:lnTo>
                      <a:pt x="721" y="263"/>
                    </a:lnTo>
                    <a:lnTo>
                      <a:pt x="710" y="263"/>
                    </a:lnTo>
                    <a:lnTo>
                      <a:pt x="710" y="286"/>
                    </a:lnTo>
                    <a:lnTo>
                      <a:pt x="714" y="292"/>
                    </a:lnTo>
                    <a:lnTo>
                      <a:pt x="717" y="295"/>
                    </a:lnTo>
                    <a:lnTo>
                      <a:pt x="723" y="299"/>
                    </a:lnTo>
                    <a:lnTo>
                      <a:pt x="727" y="303"/>
                    </a:lnTo>
                    <a:lnTo>
                      <a:pt x="731" y="307"/>
                    </a:lnTo>
                    <a:lnTo>
                      <a:pt x="735" y="313"/>
                    </a:lnTo>
                    <a:lnTo>
                      <a:pt x="740" y="317"/>
                    </a:lnTo>
                    <a:lnTo>
                      <a:pt x="744" y="320"/>
                    </a:lnTo>
                    <a:lnTo>
                      <a:pt x="779" y="366"/>
                    </a:lnTo>
                    <a:lnTo>
                      <a:pt x="790" y="389"/>
                    </a:lnTo>
                    <a:lnTo>
                      <a:pt x="802" y="389"/>
                    </a:lnTo>
                    <a:lnTo>
                      <a:pt x="802" y="395"/>
                    </a:lnTo>
                    <a:lnTo>
                      <a:pt x="804" y="401"/>
                    </a:lnTo>
                    <a:lnTo>
                      <a:pt x="806" y="403"/>
                    </a:lnTo>
                    <a:lnTo>
                      <a:pt x="808" y="407"/>
                    </a:lnTo>
                    <a:lnTo>
                      <a:pt x="810" y="411"/>
                    </a:lnTo>
                    <a:lnTo>
                      <a:pt x="811" y="413"/>
                    </a:lnTo>
                    <a:lnTo>
                      <a:pt x="811" y="418"/>
                    </a:lnTo>
                    <a:lnTo>
                      <a:pt x="813" y="424"/>
                    </a:lnTo>
                    <a:lnTo>
                      <a:pt x="825" y="436"/>
                    </a:lnTo>
                    <a:lnTo>
                      <a:pt x="825" y="447"/>
                    </a:lnTo>
                    <a:lnTo>
                      <a:pt x="834" y="457"/>
                    </a:lnTo>
                    <a:lnTo>
                      <a:pt x="844" y="466"/>
                    </a:lnTo>
                    <a:lnTo>
                      <a:pt x="854" y="478"/>
                    </a:lnTo>
                    <a:lnTo>
                      <a:pt x="865" y="487"/>
                    </a:lnTo>
                    <a:lnTo>
                      <a:pt x="875" y="497"/>
                    </a:lnTo>
                    <a:lnTo>
                      <a:pt x="884" y="507"/>
                    </a:lnTo>
                    <a:lnTo>
                      <a:pt x="894" y="518"/>
                    </a:lnTo>
                    <a:lnTo>
                      <a:pt x="904" y="528"/>
                    </a:lnTo>
                    <a:lnTo>
                      <a:pt x="904" y="539"/>
                    </a:lnTo>
                    <a:lnTo>
                      <a:pt x="996" y="539"/>
                    </a:lnTo>
                    <a:lnTo>
                      <a:pt x="996" y="528"/>
                    </a:lnTo>
                    <a:lnTo>
                      <a:pt x="1007" y="528"/>
                    </a:lnTo>
                    <a:lnTo>
                      <a:pt x="1007" y="516"/>
                    </a:lnTo>
                    <a:lnTo>
                      <a:pt x="1011" y="516"/>
                    </a:lnTo>
                    <a:lnTo>
                      <a:pt x="1017" y="516"/>
                    </a:lnTo>
                    <a:lnTo>
                      <a:pt x="1021" y="516"/>
                    </a:lnTo>
                    <a:lnTo>
                      <a:pt x="1025" y="516"/>
                    </a:lnTo>
                    <a:lnTo>
                      <a:pt x="1028" y="516"/>
                    </a:lnTo>
                    <a:lnTo>
                      <a:pt x="1034" y="516"/>
                    </a:lnTo>
                    <a:lnTo>
                      <a:pt x="1038" y="516"/>
                    </a:lnTo>
                    <a:lnTo>
                      <a:pt x="1042" y="516"/>
                    </a:lnTo>
                    <a:lnTo>
                      <a:pt x="1019" y="574"/>
                    </a:lnTo>
                    <a:lnTo>
                      <a:pt x="984" y="631"/>
                    </a:lnTo>
                    <a:lnTo>
                      <a:pt x="938" y="698"/>
                    </a:lnTo>
                    <a:lnTo>
                      <a:pt x="927" y="706"/>
                    </a:lnTo>
                    <a:lnTo>
                      <a:pt x="915" y="714"/>
                    </a:lnTo>
                    <a:lnTo>
                      <a:pt x="906" y="721"/>
                    </a:lnTo>
                    <a:lnTo>
                      <a:pt x="896" y="729"/>
                    </a:lnTo>
                    <a:lnTo>
                      <a:pt x="886" y="739"/>
                    </a:lnTo>
                    <a:lnTo>
                      <a:pt x="877" y="748"/>
                    </a:lnTo>
                    <a:lnTo>
                      <a:pt x="869" y="758"/>
                    </a:lnTo>
                    <a:lnTo>
                      <a:pt x="859" y="767"/>
                    </a:lnTo>
                    <a:lnTo>
                      <a:pt x="859" y="779"/>
                    </a:lnTo>
                    <a:lnTo>
                      <a:pt x="848" y="779"/>
                    </a:lnTo>
                    <a:lnTo>
                      <a:pt x="848" y="790"/>
                    </a:lnTo>
                    <a:lnTo>
                      <a:pt x="848" y="802"/>
                    </a:lnTo>
                    <a:lnTo>
                      <a:pt x="848" y="813"/>
                    </a:lnTo>
                    <a:lnTo>
                      <a:pt x="848" y="825"/>
                    </a:lnTo>
                    <a:lnTo>
                      <a:pt x="848" y="837"/>
                    </a:lnTo>
                    <a:lnTo>
                      <a:pt x="848" y="848"/>
                    </a:lnTo>
                    <a:lnTo>
                      <a:pt x="848" y="860"/>
                    </a:lnTo>
                    <a:lnTo>
                      <a:pt x="848" y="871"/>
                    </a:lnTo>
                    <a:lnTo>
                      <a:pt x="859" y="871"/>
                    </a:lnTo>
                    <a:lnTo>
                      <a:pt x="859" y="894"/>
                    </a:lnTo>
                    <a:lnTo>
                      <a:pt x="871" y="906"/>
                    </a:lnTo>
                    <a:lnTo>
                      <a:pt x="871" y="952"/>
                    </a:lnTo>
                    <a:lnTo>
                      <a:pt x="859" y="963"/>
                    </a:lnTo>
                    <a:lnTo>
                      <a:pt x="859" y="986"/>
                    </a:lnTo>
                    <a:lnTo>
                      <a:pt x="848" y="998"/>
                    </a:lnTo>
                    <a:lnTo>
                      <a:pt x="836" y="998"/>
                    </a:lnTo>
                    <a:lnTo>
                      <a:pt x="813" y="1021"/>
                    </a:lnTo>
                    <a:lnTo>
                      <a:pt x="802" y="1021"/>
                    </a:lnTo>
                    <a:lnTo>
                      <a:pt x="767" y="1044"/>
                    </a:lnTo>
                    <a:lnTo>
                      <a:pt x="767" y="1049"/>
                    </a:lnTo>
                    <a:lnTo>
                      <a:pt x="767" y="1055"/>
                    </a:lnTo>
                    <a:lnTo>
                      <a:pt x="767" y="1059"/>
                    </a:lnTo>
                    <a:lnTo>
                      <a:pt x="767" y="1061"/>
                    </a:lnTo>
                    <a:lnTo>
                      <a:pt x="769" y="1065"/>
                    </a:lnTo>
                    <a:lnTo>
                      <a:pt x="771" y="1069"/>
                    </a:lnTo>
                    <a:lnTo>
                      <a:pt x="773" y="1072"/>
                    </a:lnTo>
                    <a:lnTo>
                      <a:pt x="779" y="1078"/>
                    </a:lnTo>
                    <a:lnTo>
                      <a:pt x="767" y="1090"/>
                    </a:lnTo>
                    <a:lnTo>
                      <a:pt x="767" y="1096"/>
                    </a:lnTo>
                    <a:lnTo>
                      <a:pt x="767" y="1099"/>
                    </a:lnTo>
                    <a:lnTo>
                      <a:pt x="767" y="1105"/>
                    </a:lnTo>
                    <a:lnTo>
                      <a:pt x="767" y="1107"/>
                    </a:lnTo>
                    <a:lnTo>
                      <a:pt x="765" y="1111"/>
                    </a:lnTo>
                    <a:lnTo>
                      <a:pt x="763" y="1115"/>
                    </a:lnTo>
                    <a:lnTo>
                      <a:pt x="760" y="1119"/>
                    </a:lnTo>
                    <a:lnTo>
                      <a:pt x="756" y="1122"/>
                    </a:lnTo>
                    <a:lnTo>
                      <a:pt x="744" y="1122"/>
                    </a:lnTo>
                    <a:lnTo>
                      <a:pt x="739" y="1128"/>
                    </a:lnTo>
                    <a:lnTo>
                      <a:pt x="737" y="1132"/>
                    </a:lnTo>
                    <a:lnTo>
                      <a:pt x="735" y="1136"/>
                    </a:lnTo>
                    <a:lnTo>
                      <a:pt x="733" y="1140"/>
                    </a:lnTo>
                    <a:lnTo>
                      <a:pt x="733" y="1142"/>
                    </a:lnTo>
                    <a:lnTo>
                      <a:pt x="733" y="1145"/>
                    </a:lnTo>
                    <a:lnTo>
                      <a:pt x="733" y="1151"/>
                    </a:lnTo>
                    <a:lnTo>
                      <a:pt x="733" y="1157"/>
                    </a:lnTo>
                    <a:lnTo>
                      <a:pt x="721" y="1168"/>
                    </a:lnTo>
                    <a:lnTo>
                      <a:pt x="721" y="1180"/>
                    </a:lnTo>
                    <a:lnTo>
                      <a:pt x="698" y="1191"/>
                    </a:lnTo>
                    <a:lnTo>
                      <a:pt x="606" y="1272"/>
                    </a:lnTo>
                    <a:lnTo>
                      <a:pt x="593" y="1272"/>
                    </a:lnTo>
                    <a:lnTo>
                      <a:pt x="581" y="1272"/>
                    </a:lnTo>
                    <a:lnTo>
                      <a:pt x="568" y="1272"/>
                    </a:lnTo>
                    <a:lnTo>
                      <a:pt x="554" y="1272"/>
                    </a:lnTo>
                    <a:lnTo>
                      <a:pt x="543" y="1272"/>
                    </a:lnTo>
                    <a:lnTo>
                      <a:pt x="529" y="1272"/>
                    </a:lnTo>
                    <a:lnTo>
                      <a:pt x="516" y="1272"/>
                    </a:lnTo>
                    <a:lnTo>
                      <a:pt x="502" y="1272"/>
                    </a:lnTo>
                    <a:lnTo>
                      <a:pt x="504" y="1266"/>
                    </a:lnTo>
                    <a:lnTo>
                      <a:pt x="504" y="1261"/>
                    </a:lnTo>
                    <a:lnTo>
                      <a:pt x="504" y="1257"/>
                    </a:lnTo>
                    <a:lnTo>
                      <a:pt x="504" y="1253"/>
                    </a:lnTo>
                    <a:lnTo>
                      <a:pt x="504" y="1251"/>
                    </a:lnTo>
                    <a:lnTo>
                      <a:pt x="502" y="1251"/>
                    </a:lnTo>
                    <a:lnTo>
                      <a:pt x="499" y="1249"/>
                    </a:lnTo>
                    <a:lnTo>
                      <a:pt x="491" y="1249"/>
                    </a:lnTo>
                    <a:lnTo>
                      <a:pt x="491" y="1237"/>
                    </a:lnTo>
                    <a:lnTo>
                      <a:pt x="502" y="1237"/>
                    </a:lnTo>
                    <a:lnTo>
                      <a:pt x="502" y="1228"/>
                    </a:lnTo>
                    <a:lnTo>
                      <a:pt x="502" y="1220"/>
                    </a:lnTo>
                    <a:lnTo>
                      <a:pt x="502" y="1214"/>
                    </a:lnTo>
                    <a:lnTo>
                      <a:pt x="501" y="1207"/>
                    </a:lnTo>
                    <a:lnTo>
                      <a:pt x="497" y="1201"/>
                    </a:lnTo>
                    <a:lnTo>
                      <a:pt x="493" y="1195"/>
                    </a:lnTo>
                    <a:lnTo>
                      <a:pt x="487" y="1188"/>
                    </a:lnTo>
                    <a:lnTo>
                      <a:pt x="479" y="1180"/>
                    </a:lnTo>
                    <a:lnTo>
                      <a:pt x="479" y="1168"/>
                    </a:lnTo>
                    <a:lnTo>
                      <a:pt x="456" y="1078"/>
                    </a:lnTo>
                    <a:lnTo>
                      <a:pt x="453" y="1071"/>
                    </a:lnTo>
                    <a:lnTo>
                      <a:pt x="449" y="1063"/>
                    </a:lnTo>
                    <a:lnTo>
                      <a:pt x="445" y="1055"/>
                    </a:lnTo>
                    <a:lnTo>
                      <a:pt x="441" y="1049"/>
                    </a:lnTo>
                    <a:lnTo>
                      <a:pt x="435" y="1042"/>
                    </a:lnTo>
                    <a:lnTo>
                      <a:pt x="431" y="1034"/>
                    </a:lnTo>
                    <a:lnTo>
                      <a:pt x="428" y="1028"/>
                    </a:lnTo>
                    <a:lnTo>
                      <a:pt x="424" y="1021"/>
                    </a:lnTo>
                    <a:lnTo>
                      <a:pt x="412" y="963"/>
                    </a:lnTo>
                    <a:lnTo>
                      <a:pt x="412" y="952"/>
                    </a:lnTo>
                    <a:lnTo>
                      <a:pt x="412" y="944"/>
                    </a:lnTo>
                    <a:lnTo>
                      <a:pt x="416" y="934"/>
                    </a:lnTo>
                    <a:lnTo>
                      <a:pt x="418" y="927"/>
                    </a:lnTo>
                    <a:lnTo>
                      <a:pt x="422" y="919"/>
                    </a:lnTo>
                    <a:lnTo>
                      <a:pt x="426" y="911"/>
                    </a:lnTo>
                    <a:lnTo>
                      <a:pt x="430" y="904"/>
                    </a:lnTo>
                    <a:lnTo>
                      <a:pt x="435" y="894"/>
                    </a:lnTo>
                    <a:lnTo>
                      <a:pt x="445" y="894"/>
                    </a:lnTo>
                    <a:lnTo>
                      <a:pt x="435" y="860"/>
                    </a:lnTo>
                    <a:lnTo>
                      <a:pt x="435" y="837"/>
                    </a:lnTo>
                    <a:lnTo>
                      <a:pt x="424" y="802"/>
                    </a:lnTo>
                    <a:lnTo>
                      <a:pt x="401" y="779"/>
                    </a:lnTo>
                    <a:lnTo>
                      <a:pt x="401" y="767"/>
                    </a:lnTo>
                    <a:lnTo>
                      <a:pt x="389" y="756"/>
                    </a:lnTo>
                    <a:lnTo>
                      <a:pt x="378" y="710"/>
                    </a:lnTo>
                    <a:lnTo>
                      <a:pt x="389" y="687"/>
                    </a:lnTo>
                    <a:lnTo>
                      <a:pt x="389" y="664"/>
                    </a:lnTo>
                    <a:lnTo>
                      <a:pt x="378" y="652"/>
                    </a:lnTo>
                    <a:lnTo>
                      <a:pt x="378" y="643"/>
                    </a:lnTo>
                    <a:lnTo>
                      <a:pt x="332" y="643"/>
                    </a:lnTo>
                    <a:lnTo>
                      <a:pt x="332" y="631"/>
                    </a:lnTo>
                    <a:lnTo>
                      <a:pt x="320" y="631"/>
                    </a:lnTo>
                    <a:lnTo>
                      <a:pt x="320" y="620"/>
                    </a:lnTo>
                    <a:lnTo>
                      <a:pt x="312" y="614"/>
                    </a:lnTo>
                    <a:lnTo>
                      <a:pt x="307" y="610"/>
                    </a:lnTo>
                    <a:lnTo>
                      <a:pt x="301" y="608"/>
                    </a:lnTo>
                    <a:lnTo>
                      <a:pt x="293" y="606"/>
                    </a:lnTo>
                    <a:lnTo>
                      <a:pt x="286" y="606"/>
                    </a:lnTo>
                    <a:lnTo>
                      <a:pt x="278" y="606"/>
                    </a:lnTo>
                    <a:lnTo>
                      <a:pt x="270" y="606"/>
                    </a:lnTo>
                    <a:lnTo>
                      <a:pt x="263" y="608"/>
                    </a:lnTo>
                    <a:lnTo>
                      <a:pt x="257" y="612"/>
                    </a:lnTo>
                    <a:lnTo>
                      <a:pt x="253" y="616"/>
                    </a:lnTo>
                    <a:lnTo>
                      <a:pt x="251" y="618"/>
                    </a:lnTo>
                    <a:lnTo>
                      <a:pt x="247" y="618"/>
                    </a:lnTo>
                    <a:lnTo>
                      <a:pt x="243" y="620"/>
                    </a:lnTo>
                    <a:lnTo>
                      <a:pt x="240" y="620"/>
                    </a:lnTo>
                    <a:lnTo>
                      <a:pt x="234" y="620"/>
                    </a:lnTo>
                    <a:lnTo>
                      <a:pt x="228" y="620"/>
                    </a:lnTo>
                    <a:lnTo>
                      <a:pt x="216" y="620"/>
                    </a:lnTo>
                    <a:lnTo>
                      <a:pt x="205" y="620"/>
                    </a:lnTo>
                    <a:lnTo>
                      <a:pt x="193" y="620"/>
                    </a:lnTo>
                    <a:lnTo>
                      <a:pt x="182" y="620"/>
                    </a:lnTo>
                    <a:lnTo>
                      <a:pt x="170" y="620"/>
                    </a:lnTo>
                    <a:lnTo>
                      <a:pt x="159" y="620"/>
                    </a:lnTo>
                    <a:lnTo>
                      <a:pt x="147" y="620"/>
                    </a:lnTo>
                    <a:lnTo>
                      <a:pt x="136" y="620"/>
                    </a:lnTo>
                    <a:lnTo>
                      <a:pt x="132" y="624"/>
                    </a:lnTo>
                    <a:lnTo>
                      <a:pt x="130" y="625"/>
                    </a:lnTo>
                    <a:lnTo>
                      <a:pt x="128" y="627"/>
                    </a:lnTo>
                    <a:lnTo>
                      <a:pt x="126" y="629"/>
                    </a:lnTo>
                    <a:lnTo>
                      <a:pt x="124" y="629"/>
                    </a:lnTo>
                    <a:lnTo>
                      <a:pt x="122" y="631"/>
                    </a:lnTo>
                    <a:lnTo>
                      <a:pt x="119" y="631"/>
                    </a:lnTo>
                    <a:lnTo>
                      <a:pt x="113" y="631"/>
                    </a:lnTo>
                    <a:lnTo>
                      <a:pt x="101" y="620"/>
                    </a:lnTo>
                    <a:lnTo>
                      <a:pt x="101" y="608"/>
                    </a:lnTo>
                    <a:lnTo>
                      <a:pt x="90" y="608"/>
                    </a:lnTo>
                    <a:lnTo>
                      <a:pt x="90" y="602"/>
                    </a:lnTo>
                    <a:lnTo>
                      <a:pt x="90" y="599"/>
                    </a:lnTo>
                    <a:lnTo>
                      <a:pt x="90" y="597"/>
                    </a:lnTo>
                    <a:lnTo>
                      <a:pt x="90" y="595"/>
                    </a:lnTo>
                    <a:lnTo>
                      <a:pt x="88" y="595"/>
                    </a:lnTo>
                    <a:lnTo>
                      <a:pt x="84" y="597"/>
                    </a:lnTo>
                    <a:lnTo>
                      <a:pt x="78" y="597"/>
                    </a:lnTo>
                    <a:lnTo>
                      <a:pt x="44" y="539"/>
                    </a:lnTo>
                    <a:lnTo>
                      <a:pt x="21" y="516"/>
                    </a:lnTo>
                    <a:lnTo>
                      <a:pt x="21" y="508"/>
                    </a:lnTo>
                    <a:lnTo>
                      <a:pt x="21" y="503"/>
                    </a:lnTo>
                    <a:lnTo>
                      <a:pt x="19" y="497"/>
                    </a:lnTo>
                    <a:lnTo>
                      <a:pt x="15" y="491"/>
                    </a:lnTo>
                    <a:lnTo>
                      <a:pt x="11" y="485"/>
                    </a:lnTo>
                    <a:lnTo>
                      <a:pt x="7" y="480"/>
                    </a:lnTo>
                    <a:lnTo>
                      <a:pt x="3" y="476"/>
                    </a:lnTo>
                    <a:lnTo>
                      <a:pt x="0" y="470"/>
                    </a:lnTo>
                    <a:lnTo>
                      <a:pt x="21" y="389"/>
                    </a:lnTo>
                    <a:lnTo>
                      <a:pt x="21" y="382"/>
                    </a:lnTo>
                    <a:lnTo>
                      <a:pt x="21" y="372"/>
                    </a:lnTo>
                    <a:lnTo>
                      <a:pt x="21" y="365"/>
                    </a:lnTo>
                    <a:lnTo>
                      <a:pt x="21" y="355"/>
                    </a:lnTo>
                    <a:lnTo>
                      <a:pt x="21" y="347"/>
                    </a:lnTo>
                    <a:lnTo>
                      <a:pt x="21" y="338"/>
                    </a:lnTo>
                    <a:lnTo>
                      <a:pt x="21" y="330"/>
                    </a:lnTo>
                    <a:lnTo>
                      <a:pt x="21" y="320"/>
                    </a:lnTo>
                    <a:lnTo>
                      <a:pt x="32" y="297"/>
                    </a:lnTo>
                    <a:lnTo>
                      <a:pt x="55" y="297"/>
                    </a:lnTo>
                    <a:lnTo>
                      <a:pt x="55" y="286"/>
                    </a:lnTo>
                    <a:lnTo>
                      <a:pt x="67" y="286"/>
                    </a:lnTo>
                    <a:lnTo>
                      <a:pt x="78" y="263"/>
                    </a:lnTo>
                    <a:lnTo>
                      <a:pt x="101" y="251"/>
                    </a:lnTo>
                    <a:lnTo>
                      <a:pt x="101" y="240"/>
                    </a:lnTo>
                    <a:lnTo>
                      <a:pt x="136" y="228"/>
                    </a:lnTo>
                    <a:lnTo>
                      <a:pt x="145" y="228"/>
                    </a:lnTo>
                    <a:lnTo>
                      <a:pt x="151" y="226"/>
                    </a:lnTo>
                    <a:lnTo>
                      <a:pt x="155" y="224"/>
                    </a:lnTo>
                    <a:lnTo>
                      <a:pt x="157" y="221"/>
                    </a:lnTo>
                    <a:lnTo>
                      <a:pt x="159" y="215"/>
                    </a:lnTo>
                    <a:lnTo>
                      <a:pt x="159" y="209"/>
                    </a:lnTo>
                    <a:lnTo>
                      <a:pt x="159" y="201"/>
                    </a:lnTo>
                    <a:lnTo>
                      <a:pt x="159" y="194"/>
                    </a:lnTo>
                    <a:lnTo>
                      <a:pt x="170" y="194"/>
                    </a:lnTo>
                    <a:lnTo>
                      <a:pt x="170" y="184"/>
                    </a:lnTo>
                    <a:lnTo>
                      <a:pt x="182" y="184"/>
                    </a:lnTo>
                    <a:lnTo>
                      <a:pt x="186" y="178"/>
                    </a:lnTo>
                    <a:lnTo>
                      <a:pt x="190" y="177"/>
                    </a:lnTo>
                    <a:lnTo>
                      <a:pt x="190" y="175"/>
                    </a:lnTo>
                    <a:lnTo>
                      <a:pt x="192" y="173"/>
                    </a:lnTo>
                    <a:lnTo>
                      <a:pt x="193" y="173"/>
                    </a:lnTo>
                    <a:lnTo>
                      <a:pt x="197" y="173"/>
                    </a:lnTo>
                    <a:lnTo>
                      <a:pt x="199" y="173"/>
                    </a:lnTo>
                    <a:lnTo>
                      <a:pt x="205" y="173"/>
                    </a:lnTo>
                    <a:lnTo>
                      <a:pt x="228" y="138"/>
                    </a:lnTo>
                    <a:lnTo>
                      <a:pt x="240" y="138"/>
                    </a:lnTo>
                    <a:lnTo>
                      <a:pt x="241" y="148"/>
                    </a:lnTo>
                    <a:lnTo>
                      <a:pt x="245" y="154"/>
                    </a:lnTo>
                    <a:lnTo>
                      <a:pt x="251" y="159"/>
                    </a:lnTo>
                    <a:lnTo>
                      <a:pt x="259" y="161"/>
                    </a:lnTo>
                    <a:lnTo>
                      <a:pt x="268" y="161"/>
                    </a:lnTo>
                    <a:lnTo>
                      <a:pt x="278" y="161"/>
                    </a:lnTo>
                    <a:lnTo>
                      <a:pt x="287" y="161"/>
                    </a:lnTo>
                    <a:lnTo>
                      <a:pt x="297" y="161"/>
                    </a:lnTo>
                    <a:lnTo>
                      <a:pt x="332" y="150"/>
                    </a:lnTo>
                    <a:lnTo>
                      <a:pt x="343" y="150"/>
                    </a:lnTo>
                    <a:lnTo>
                      <a:pt x="357" y="150"/>
                    </a:lnTo>
                    <a:lnTo>
                      <a:pt x="370" y="150"/>
                    </a:lnTo>
                    <a:lnTo>
                      <a:pt x="383" y="150"/>
                    </a:lnTo>
                    <a:lnTo>
                      <a:pt x="395" y="150"/>
                    </a:lnTo>
                    <a:lnTo>
                      <a:pt x="408" y="150"/>
                    </a:lnTo>
                    <a:lnTo>
                      <a:pt x="422" y="150"/>
                    </a:lnTo>
                    <a:lnTo>
                      <a:pt x="435" y="150"/>
                    </a:lnTo>
                    <a:lnTo>
                      <a:pt x="435" y="161"/>
                    </a:lnTo>
                    <a:lnTo>
                      <a:pt x="439" y="159"/>
                    </a:lnTo>
                    <a:lnTo>
                      <a:pt x="443" y="159"/>
                    </a:lnTo>
                    <a:lnTo>
                      <a:pt x="445" y="159"/>
                    </a:lnTo>
                    <a:lnTo>
                      <a:pt x="445" y="161"/>
                    </a:lnTo>
                    <a:lnTo>
                      <a:pt x="447" y="161"/>
                    </a:lnTo>
                    <a:lnTo>
                      <a:pt x="447" y="163"/>
                    </a:lnTo>
                    <a:lnTo>
                      <a:pt x="447" y="167"/>
                    </a:lnTo>
                    <a:lnTo>
                      <a:pt x="445" y="173"/>
                    </a:lnTo>
                    <a:lnTo>
                      <a:pt x="445" y="175"/>
                    </a:lnTo>
                    <a:lnTo>
                      <a:pt x="445" y="178"/>
                    </a:lnTo>
                    <a:lnTo>
                      <a:pt x="445" y="180"/>
                    </a:lnTo>
                    <a:lnTo>
                      <a:pt x="445" y="184"/>
                    </a:lnTo>
                    <a:lnTo>
                      <a:pt x="445" y="186"/>
                    </a:lnTo>
                    <a:lnTo>
                      <a:pt x="445" y="190"/>
                    </a:lnTo>
                    <a:lnTo>
                      <a:pt x="445" y="192"/>
                    </a:lnTo>
                    <a:lnTo>
                      <a:pt x="445" y="194"/>
                    </a:lnTo>
                    <a:lnTo>
                      <a:pt x="435" y="217"/>
                    </a:lnTo>
                    <a:lnTo>
                      <a:pt x="445" y="217"/>
                    </a:lnTo>
                    <a:lnTo>
                      <a:pt x="456" y="228"/>
                    </a:lnTo>
                    <a:lnTo>
                      <a:pt x="468" y="228"/>
                    </a:lnTo>
                    <a:lnTo>
                      <a:pt x="479" y="217"/>
                    </a:lnTo>
                    <a:lnTo>
                      <a:pt x="485" y="221"/>
                    </a:lnTo>
                    <a:lnTo>
                      <a:pt x="487" y="224"/>
                    </a:lnTo>
                    <a:lnTo>
                      <a:pt x="489" y="226"/>
                    </a:lnTo>
                    <a:lnTo>
                      <a:pt x="491" y="228"/>
                    </a:lnTo>
                    <a:lnTo>
                      <a:pt x="491" y="230"/>
                    </a:lnTo>
                    <a:lnTo>
                      <a:pt x="491" y="232"/>
                    </a:lnTo>
                    <a:lnTo>
                      <a:pt x="491" y="236"/>
                    </a:lnTo>
                    <a:lnTo>
                      <a:pt x="491" y="240"/>
                    </a:lnTo>
                    <a:lnTo>
                      <a:pt x="502" y="240"/>
                    </a:lnTo>
                    <a:lnTo>
                      <a:pt x="502" y="251"/>
                    </a:lnTo>
                    <a:lnTo>
                      <a:pt x="525" y="251"/>
                    </a:lnTo>
                    <a:lnTo>
                      <a:pt x="525" y="263"/>
                    </a:lnTo>
                    <a:lnTo>
                      <a:pt x="533" y="263"/>
                    </a:lnTo>
                    <a:lnTo>
                      <a:pt x="539" y="265"/>
                    </a:lnTo>
                    <a:lnTo>
                      <a:pt x="543" y="265"/>
                    </a:lnTo>
                    <a:lnTo>
                      <a:pt x="545" y="263"/>
                    </a:lnTo>
                    <a:lnTo>
                      <a:pt x="549" y="263"/>
                    </a:lnTo>
                    <a:lnTo>
                      <a:pt x="552" y="261"/>
                    </a:lnTo>
                    <a:lnTo>
                      <a:pt x="556" y="257"/>
                    </a:lnTo>
                    <a:lnTo>
                      <a:pt x="560" y="251"/>
                    </a:lnTo>
                    <a:lnTo>
                      <a:pt x="560" y="228"/>
                    </a:lnTo>
                    <a:lnTo>
                      <a:pt x="583" y="240"/>
                    </a:lnTo>
                    <a:lnTo>
                      <a:pt x="629" y="240"/>
                    </a:lnTo>
                    <a:lnTo>
                      <a:pt x="641" y="251"/>
                    </a:lnTo>
                    <a:lnTo>
                      <a:pt x="698" y="251"/>
                    </a:lnTo>
                    <a:lnTo>
                      <a:pt x="698" y="240"/>
                    </a:lnTo>
                    <a:lnTo>
                      <a:pt x="710" y="240"/>
                    </a:lnTo>
                    <a:lnTo>
                      <a:pt x="710" y="251"/>
                    </a:lnTo>
                    <a:lnTo>
                      <a:pt x="712" y="251"/>
                    </a:lnTo>
                    <a:lnTo>
                      <a:pt x="715" y="251"/>
                    </a:lnTo>
                    <a:lnTo>
                      <a:pt x="717" y="251"/>
                    </a:lnTo>
                    <a:lnTo>
                      <a:pt x="721" y="251"/>
                    </a:lnTo>
                    <a:lnTo>
                      <a:pt x="723" y="251"/>
                    </a:lnTo>
                    <a:lnTo>
                      <a:pt x="727" y="251"/>
                    </a:lnTo>
                    <a:lnTo>
                      <a:pt x="729" y="251"/>
                    </a:lnTo>
                    <a:lnTo>
                      <a:pt x="733" y="251"/>
                    </a:lnTo>
                    <a:lnTo>
                      <a:pt x="733" y="263"/>
                    </a:lnTo>
                    <a:lnTo>
                      <a:pt x="744" y="274"/>
                    </a:lnTo>
                    <a:lnTo>
                      <a:pt x="733" y="286"/>
                    </a:lnTo>
                    <a:close/>
                  </a:path>
                </a:pathLst>
              </a:custGeom>
              <a:solidFill>
                <a:srgbClr val="C0C0C0"/>
              </a:solidFill>
              <a:ln w="9525">
                <a:noFill/>
                <a:round/>
                <a:headEnd/>
                <a:tailEnd/>
              </a:ln>
            </p:spPr>
            <p:txBody>
              <a:bodyPr/>
              <a:lstStyle/>
              <a:p>
                <a:pPr algn="l"/>
                <a:endParaRPr lang="en-US" sz="2000"/>
              </a:p>
            </p:txBody>
          </p:sp>
          <p:sp>
            <p:nvSpPr>
              <p:cNvPr id="905228" name="Freeform 12"/>
              <p:cNvSpPr>
                <a:spLocks/>
              </p:cNvSpPr>
              <p:nvPr/>
            </p:nvSpPr>
            <p:spPr bwMode="auto">
              <a:xfrm>
                <a:off x="1059" y="2888"/>
                <a:ext cx="126" cy="228"/>
              </a:xfrm>
              <a:custGeom>
                <a:avLst/>
                <a:gdLst>
                  <a:gd name="T0" fmla="*/ 92 w 126"/>
                  <a:gd name="T1" fmla="*/ 23 h 228"/>
                  <a:gd name="T2" fmla="*/ 80 w 126"/>
                  <a:gd name="T3" fmla="*/ 46 h 228"/>
                  <a:gd name="T4" fmla="*/ 69 w 126"/>
                  <a:gd name="T5" fmla="*/ 58 h 228"/>
                  <a:gd name="T6" fmla="*/ 46 w 126"/>
                  <a:gd name="T7" fmla="*/ 69 h 228"/>
                  <a:gd name="T8" fmla="*/ 23 w 126"/>
                  <a:gd name="T9" fmla="*/ 77 h 228"/>
                  <a:gd name="T10" fmla="*/ 23 w 126"/>
                  <a:gd name="T11" fmla="*/ 94 h 228"/>
                  <a:gd name="T12" fmla="*/ 23 w 126"/>
                  <a:gd name="T13" fmla="*/ 111 h 228"/>
                  <a:gd name="T14" fmla="*/ 23 w 126"/>
                  <a:gd name="T15" fmla="*/ 129 h 228"/>
                  <a:gd name="T16" fmla="*/ 0 w 126"/>
                  <a:gd name="T17" fmla="*/ 217 h 228"/>
                  <a:gd name="T18" fmla="*/ 23 w 126"/>
                  <a:gd name="T19" fmla="*/ 228 h 228"/>
                  <a:gd name="T20" fmla="*/ 34 w 126"/>
                  <a:gd name="T21" fmla="*/ 226 h 228"/>
                  <a:gd name="T22" fmla="*/ 40 w 126"/>
                  <a:gd name="T23" fmla="*/ 223 h 228"/>
                  <a:gd name="T24" fmla="*/ 48 w 126"/>
                  <a:gd name="T25" fmla="*/ 219 h 228"/>
                  <a:gd name="T26" fmla="*/ 57 w 126"/>
                  <a:gd name="T27" fmla="*/ 217 h 228"/>
                  <a:gd name="T28" fmla="*/ 69 w 126"/>
                  <a:gd name="T29" fmla="*/ 184 h 228"/>
                  <a:gd name="T30" fmla="*/ 78 w 126"/>
                  <a:gd name="T31" fmla="*/ 173 h 228"/>
                  <a:gd name="T32" fmla="*/ 86 w 126"/>
                  <a:gd name="T33" fmla="*/ 163 h 228"/>
                  <a:gd name="T34" fmla="*/ 90 w 126"/>
                  <a:gd name="T35" fmla="*/ 152 h 228"/>
                  <a:gd name="T36" fmla="*/ 92 w 126"/>
                  <a:gd name="T37" fmla="*/ 138 h 228"/>
                  <a:gd name="T38" fmla="*/ 99 w 126"/>
                  <a:gd name="T39" fmla="*/ 123 h 228"/>
                  <a:gd name="T40" fmla="*/ 107 w 126"/>
                  <a:gd name="T41" fmla="*/ 104 h 228"/>
                  <a:gd name="T42" fmla="*/ 113 w 126"/>
                  <a:gd name="T43" fmla="*/ 85 h 228"/>
                  <a:gd name="T44" fmla="*/ 115 w 126"/>
                  <a:gd name="T45" fmla="*/ 69 h 228"/>
                  <a:gd name="T46" fmla="*/ 115 w 126"/>
                  <a:gd name="T47" fmla="*/ 63 h 228"/>
                  <a:gd name="T48" fmla="*/ 115 w 126"/>
                  <a:gd name="T49" fmla="*/ 58 h 228"/>
                  <a:gd name="T50" fmla="*/ 115 w 126"/>
                  <a:gd name="T51" fmla="*/ 52 h 228"/>
                  <a:gd name="T52" fmla="*/ 115 w 126"/>
                  <a:gd name="T53" fmla="*/ 46 h 228"/>
                  <a:gd name="T54" fmla="*/ 115 w 126"/>
                  <a:gd name="T55" fmla="*/ 54 h 228"/>
                  <a:gd name="T56" fmla="*/ 117 w 126"/>
                  <a:gd name="T57" fmla="*/ 58 h 228"/>
                  <a:gd name="T58" fmla="*/ 119 w 126"/>
                  <a:gd name="T59" fmla="*/ 61 h 228"/>
                  <a:gd name="T60" fmla="*/ 126 w 126"/>
                  <a:gd name="T61" fmla="*/ 69 h 228"/>
                  <a:gd name="T62" fmla="*/ 115 w 126"/>
                  <a:gd name="T63" fmla="*/ 12 h 228"/>
                  <a:gd name="T64" fmla="*/ 111 w 126"/>
                  <a:gd name="T65" fmla="*/ 0 h 228"/>
                  <a:gd name="T66" fmla="*/ 105 w 126"/>
                  <a:gd name="T67" fmla="*/ 0 h 228"/>
                  <a:gd name="T68" fmla="*/ 103 w 126"/>
                  <a:gd name="T69" fmla="*/ 2 h 228"/>
                  <a:gd name="T70" fmla="*/ 103 w 126"/>
                  <a:gd name="T71" fmla="*/ 6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228"/>
                  <a:gd name="T110" fmla="*/ 126 w 12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228">
                    <a:moveTo>
                      <a:pt x="103" y="12"/>
                    </a:moveTo>
                    <a:lnTo>
                      <a:pt x="92" y="23"/>
                    </a:lnTo>
                    <a:lnTo>
                      <a:pt x="92" y="35"/>
                    </a:lnTo>
                    <a:lnTo>
                      <a:pt x="80" y="46"/>
                    </a:lnTo>
                    <a:lnTo>
                      <a:pt x="69" y="46"/>
                    </a:lnTo>
                    <a:lnTo>
                      <a:pt x="69" y="58"/>
                    </a:lnTo>
                    <a:lnTo>
                      <a:pt x="46" y="58"/>
                    </a:lnTo>
                    <a:lnTo>
                      <a:pt x="46" y="69"/>
                    </a:lnTo>
                    <a:lnTo>
                      <a:pt x="23" y="69"/>
                    </a:lnTo>
                    <a:lnTo>
                      <a:pt x="23" y="77"/>
                    </a:lnTo>
                    <a:lnTo>
                      <a:pt x="23" y="86"/>
                    </a:lnTo>
                    <a:lnTo>
                      <a:pt x="23" y="94"/>
                    </a:lnTo>
                    <a:lnTo>
                      <a:pt x="23" y="104"/>
                    </a:lnTo>
                    <a:lnTo>
                      <a:pt x="23" y="111"/>
                    </a:lnTo>
                    <a:lnTo>
                      <a:pt x="23" y="121"/>
                    </a:lnTo>
                    <a:lnTo>
                      <a:pt x="23" y="129"/>
                    </a:lnTo>
                    <a:lnTo>
                      <a:pt x="23" y="138"/>
                    </a:lnTo>
                    <a:lnTo>
                      <a:pt x="0" y="217"/>
                    </a:lnTo>
                    <a:lnTo>
                      <a:pt x="23" y="217"/>
                    </a:lnTo>
                    <a:lnTo>
                      <a:pt x="23" y="228"/>
                    </a:lnTo>
                    <a:lnTo>
                      <a:pt x="30" y="228"/>
                    </a:lnTo>
                    <a:lnTo>
                      <a:pt x="34" y="226"/>
                    </a:lnTo>
                    <a:lnTo>
                      <a:pt x="38" y="226"/>
                    </a:lnTo>
                    <a:lnTo>
                      <a:pt x="40" y="223"/>
                    </a:lnTo>
                    <a:lnTo>
                      <a:pt x="44" y="221"/>
                    </a:lnTo>
                    <a:lnTo>
                      <a:pt x="48" y="219"/>
                    </a:lnTo>
                    <a:lnTo>
                      <a:pt x="51" y="219"/>
                    </a:lnTo>
                    <a:lnTo>
                      <a:pt x="57" y="217"/>
                    </a:lnTo>
                    <a:lnTo>
                      <a:pt x="69" y="205"/>
                    </a:lnTo>
                    <a:lnTo>
                      <a:pt x="69" y="184"/>
                    </a:lnTo>
                    <a:lnTo>
                      <a:pt x="74" y="179"/>
                    </a:lnTo>
                    <a:lnTo>
                      <a:pt x="78" y="173"/>
                    </a:lnTo>
                    <a:lnTo>
                      <a:pt x="82" y="169"/>
                    </a:lnTo>
                    <a:lnTo>
                      <a:pt x="86" y="163"/>
                    </a:lnTo>
                    <a:lnTo>
                      <a:pt x="88" y="157"/>
                    </a:lnTo>
                    <a:lnTo>
                      <a:pt x="90" y="152"/>
                    </a:lnTo>
                    <a:lnTo>
                      <a:pt x="92" y="144"/>
                    </a:lnTo>
                    <a:lnTo>
                      <a:pt x="92" y="138"/>
                    </a:lnTo>
                    <a:lnTo>
                      <a:pt x="96" y="131"/>
                    </a:lnTo>
                    <a:lnTo>
                      <a:pt x="99" y="123"/>
                    </a:lnTo>
                    <a:lnTo>
                      <a:pt x="103" y="113"/>
                    </a:lnTo>
                    <a:lnTo>
                      <a:pt x="107" y="104"/>
                    </a:lnTo>
                    <a:lnTo>
                      <a:pt x="111" y="94"/>
                    </a:lnTo>
                    <a:lnTo>
                      <a:pt x="113" y="85"/>
                    </a:lnTo>
                    <a:lnTo>
                      <a:pt x="115" y="75"/>
                    </a:lnTo>
                    <a:lnTo>
                      <a:pt x="115" y="69"/>
                    </a:lnTo>
                    <a:lnTo>
                      <a:pt x="115" y="65"/>
                    </a:lnTo>
                    <a:lnTo>
                      <a:pt x="115" y="63"/>
                    </a:lnTo>
                    <a:lnTo>
                      <a:pt x="115" y="60"/>
                    </a:lnTo>
                    <a:lnTo>
                      <a:pt x="115" y="58"/>
                    </a:lnTo>
                    <a:lnTo>
                      <a:pt x="115" y="54"/>
                    </a:lnTo>
                    <a:lnTo>
                      <a:pt x="115" y="52"/>
                    </a:lnTo>
                    <a:lnTo>
                      <a:pt x="115" y="48"/>
                    </a:lnTo>
                    <a:lnTo>
                      <a:pt x="115" y="46"/>
                    </a:lnTo>
                    <a:lnTo>
                      <a:pt x="115" y="52"/>
                    </a:lnTo>
                    <a:lnTo>
                      <a:pt x="115" y="54"/>
                    </a:lnTo>
                    <a:lnTo>
                      <a:pt x="115" y="58"/>
                    </a:lnTo>
                    <a:lnTo>
                      <a:pt x="117" y="58"/>
                    </a:lnTo>
                    <a:lnTo>
                      <a:pt x="117" y="60"/>
                    </a:lnTo>
                    <a:lnTo>
                      <a:pt x="119" y="61"/>
                    </a:lnTo>
                    <a:lnTo>
                      <a:pt x="122" y="65"/>
                    </a:lnTo>
                    <a:lnTo>
                      <a:pt x="126" y="69"/>
                    </a:lnTo>
                    <a:lnTo>
                      <a:pt x="126" y="12"/>
                    </a:lnTo>
                    <a:lnTo>
                      <a:pt x="115" y="12"/>
                    </a:lnTo>
                    <a:lnTo>
                      <a:pt x="115" y="0"/>
                    </a:lnTo>
                    <a:lnTo>
                      <a:pt x="111" y="0"/>
                    </a:lnTo>
                    <a:lnTo>
                      <a:pt x="107" y="0"/>
                    </a:lnTo>
                    <a:lnTo>
                      <a:pt x="105" y="0"/>
                    </a:lnTo>
                    <a:lnTo>
                      <a:pt x="103" y="0"/>
                    </a:lnTo>
                    <a:lnTo>
                      <a:pt x="103" y="2"/>
                    </a:lnTo>
                    <a:lnTo>
                      <a:pt x="103" y="4"/>
                    </a:lnTo>
                    <a:lnTo>
                      <a:pt x="103" y="6"/>
                    </a:lnTo>
                    <a:lnTo>
                      <a:pt x="103" y="12"/>
                    </a:lnTo>
                    <a:close/>
                  </a:path>
                </a:pathLst>
              </a:custGeom>
              <a:solidFill>
                <a:srgbClr val="C0C0C0"/>
              </a:solidFill>
              <a:ln w="9525">
                <a:noFill/>
                <a:round/>
                <a:headEnd/>
                <a:tailEnd/>
              </a:ln>
            </p:spPr>
            <p:txBody>
              <a:bodyPr/>
              <a:lstStyle/>
              <a:p>
                <a:pPr algn="l"/>
                <a:endParaRPr lang="en-US" sz="2000"/>
              </a:p>
            </p:txBody>
          </p:sp>
          <p:sp>
            <p:nvSpPr>
              <p:cNvPr id="905229" name="Freeform 13"/>
              <p:cNvSpPr>
                <a:spLocks noEditPoints="1"/>
              </p:cNvSpPr>
              <p:nvPr/>
            </p:nvSpPr>
            <p:spPr bwMode="auto">
              <a:xfrm>
                <a:off x="3922" y="780"/>
                <a:ext cx="1025" cy="1249"/>
              </a:xfrm>
              <a:custGeom>
                <a:avLst/>
                <a:gdLst>
                  <a:gd name="T0" fmla="*/ 417 w 1025"/>
                  <a:gd name="T1" fmla="*/ 239 h 1249"/>
                  <a:gd name="T2" fmla="*/ 374 w 1025"/>
                  <a:gd name="T3" fmla="*/ 262 h 1249"/>
                  <a:gd name="T4" fmla="*/ 359 w 1025"/>
                  <a:gd name="T5" fmla="*/ 274 h 1249"/>
                  <a:gd name="T6" fmla="*/ 411 w 1025"/>
                  <a:gd name="T7" fmla="*/ 285 h 1249"/>
                  <a:gd name="T8" fmla="*/ 394 w 1025"/>
                  <a:gd name="T9" fmla="*/ 272 h 1249"/>
                  <a:gd name="T10" fmla="*/ 359 w 1025"/>
                  <a:gd name="T11" fmla="*/ 251 h 1249"/>
                  <a:gd name="T12" fmla="*/ 336 w 1025"/>
                  <a:gd name="T13" fmla="*/ 226 h 1249"/>
                  <a:gd name="T14" fmla="*/ 325 w 1025"/>
                  <a:gd name="T15" fmla="*/ 197 h 1249"/>
                  <a:gd name="T16" fmla="*/ 348 w 1025"/>
                  <a:gd name="T17" fmla="*/ 182 h 1249"/>
                  <a:gd name="T18" fmla="*/ 365 w 1025"/>
                  <a:gd name="T19" fmla="*/ 119 h 1249"/>
                  <a:gd name="T20" fmla="*/ 417 w 1025"/>
                  <a:gd name="T21" fmla="*/ 32 h 1249"/>
                  <a:gd name="T22" fmla="*/ 440 w 1025"/>
                  <a:gd name="T23" fmla="*/ 44 h 1249"/>
                  <a:gd name="T24" fmla="*/ 440 w 1025"/>
                  <a:gd name="T25" fmla="*/ 9 h 1249"/>
                  <a:gd name="T26" fmla="*/ 482 w 1025"/>
                  <a:gd name="T27" fmla="*/ 19 h 1249"/>
                  <a:gd name="T28" fmla="*/ 566 w 1025"/>
                  <a:gd name="T29" fmla="*/ 21 h 1249"/>
                  <a:gd name="T30" fmla="*/ 601 w 1025"/>
                  <a:gd name="T31" fmla="*/ 21 h 1249"/>
                  <a:gd name="T32" fmla="*/ 670 w 1025"/>
                  <a:gd name="T33" fmla="*/ 57 h 1249"/>
                  <a:gd name="T34" fmla="*/ 754 w 1025"/>
                  <a:gd name="T35" fmla="*/ 220 h 1249"/>
                  <a:gd name="T36" fmla="*/ 793 w 1025"/>
                  <a:gd name="T37" fmla="*/ 261 h 1249"/>
                  <a:gd name="T38" fmla="*/ 829 w 1025"/>
                  <a:gd name="T39" fmla="*/ 308 h 1249"/>
                  <a:gd name="T40" fmla="*/ 801 w 1025"/>
                  <a:gd name="T41" fmla="*/ 320 h 1249"/>
                  <a:gd name="T42" fmla="*/ 726 w 1025"/>
                  <a:gd name="T43" fmla="*/ 320 h 1249"/>
                  <a:gd name="T44" fmla="*/ 635 w 1025"/>
                  <a:gd name="T45" fmla="*/ 274 h 1249"/>
                  <a:gd name="T46" fmla="*/ 624 w 1025"/>
                  <a:gd name="T47" fmla="*/ 243 h 1249"/>
                  <a:gd name="T48" fmla="*/ 611 w 1025"/>
                  <a:gd name="T49" fmla="*/ 262 h 1249"/>
                  <a:gd name="T50" fmla="*/ 589 w 1025"/>
                  <a:gd name="T51" fmla="*/ 243 h 1249"/>
                  <a:gd name="T52" fmla="*/ 589 w 1025"/>
                  <a:gd name="T53" fmla="*/ 228 h 1249"/>
                  <a:gd name="T54" fmla="*/ 543 w 1025"/>
                  <a:gd name="T55" fmla="*/ 216 h 1249"/>
                  <a:gd name="T56" fmla="*/ 463 w 1025"/>
                  <a:gd name="T57" fmla="*/ 216 h 1249"/>
                  <a:gd name="T58" fmla="*/ 405 w 1025"/>
                  <a:gd name="T59" fmla="*/ 142 h 1249"/>
                  <a:gd name="T60" fmla="*/ 428 w 1025"/>
                  <a:gd name="T61" fmla="*/ 90 h 1249"/>
                  <a:gd name="T62" fmla="*/ 760 w 1025"/>
                  <a:gd name="T63" fmla="*/ 756 h 1249"/>
                  <a:gd name="T64" fmla="*/ 1002 w 1025"/>
                  <a:gd name="T65" fmla="*/ 1191 h 1249"/>
                  <a:gd name="T66" fmla="*/ 933 w 1025"/>
                  <a:gd name="T67" fmla="*/ 1214 h 1249"/>
                  <a:gd name="T68" fmla="*/ 916 w 1025"/>
                  <a:gd name="T69" fmla="*/ 1249 h 1249"/>
                  <a:gd name="T70" fmla="*/ 968 w 1025"/>
                  <a:gd name="T71" fmla="*/ 1237 h 1249"/>
                  <a:gd name="T72" fmla="*/ 829 w 1025"/>
                  <a:gd name="T73" fmla="*/ 686 h 1249"/>
                  <a:gd name="T74" fmla="*/ 845 w 1025"/>
                  <a:gd name="T75" fmla="*/ 1203 h 1249"/>
                  <a:gd name="T76" fmla="*/ 714 w 1025"/>
                  <a:gd name="T77" fmla="*/ 1237 h 1249"/>
                  <a:gd name="T78" fmla="*/ 804 w 1025"/>
                  <a:gd name="T79" fmla="*/ 1226 h 1249"/>
                  <a:gd name="T80" fmla="*/ 864 w 1025"/>
                  <a:gd name="T81" fmla="*/ 1229 h 1249"/>
                  <a:gd name="T82" fmla="*/ 889 w 1025"/>
                  <a:gd name="T83" fmla="*/ 1237 h 1249"/>
                  <a:gd name="T84" fmla="*/ 904 w 1025"/>
                  <a:gd name="T85" fmla="*/ 1214 h 1249"/>
                  <a:gd name="T86" fmla="*/ 497 w 1025"/>
                  <a:gd name="T87" fmla="*/ 502 h 1249"/>
                  <a:gd name="T88" fmla="*/ 509 w 1025"/>
                  <a:gd name="T89" fmla="*/ 491 h 1249"/>
                  <a:gd name="T90" fmla="*/ 417 w 1025"/>
                  <a:gd name="T91" fmla="*/ 378 h 1249"/>
                  <a:gd name="T92" fmla="*/ 459 w 1025"/>
                  <a:gd name="T93" fmla="*/ 366 h 1249"/>
                  <a:gd name="T94" fmla="*/ 492 w 1025"/>
                  <a:gd name="T95" fmla="*/ 366 h 1249"/>
                  <a:gd name="T96" fmla="*/ 538 w 1025"/>
                  <a:gd name="T97" fmla="*/ 418 h 1249"/>
                  <a:gd name="T98" fmla="*/ 520 w 1025"/>
                  <a:gd name="T99" fmla="*/ 450 h 1249"/>
                  <a:gd name="T100" fmla="*/ 555 w 1025"/>
                  <a:gd name="T101" fmla="*/ 433 h 1249"/>
                  <a:gd name="T102" fmla="*/ 603 w 1025"/>
                  <a:gd name="T103" fmla="*/ 445 h 1249"/>
                  <a:gd name="T104" fmla="*/ 641 w 1025"/>
                  <a:gd name="T105" fmla="*/ 447 h 1249"/>
                  <a:gd name="T106" fmla="*/ 624 w 1025"/>
                  <a:gd name="T107" fmla="*/ 399 h 1249"/>
                  <a:gd name="T108" fmla="*/ 580 w 1025"/>
                  <a:gd name="T109" fmla="*/ 379 h 1249"/>
                  <a:gd name="T110" fmla="*/ 612 w 1025"/>
                  <a:gd name="T111" fmla="*/ 343 h 1249"/>
                  <a:gd name="T112" fmla="*/ 563 w 1025"/>
                  <a:gd name="T113" fmla="*/ 343 h 1249"/>
                  <a:gd name="T114" fmla="*/ 503 w 1025"/>
                  <a:gd name="T115" fmla="*/ 308 h 1249"/>
                  <a:gd name="T116" fmla="*/ 451 w 1025"/>
                  <a:gd name="T117" fmla="*/ 308 h 1249"/>
                  <a:gd name="T118" fmla="*/ 436 w 1025"/>
                  <a:gd name="T119" fmla="*/ 328 h 1249"/>
                  <a:gd name="T120" fmla="*/ 422 w 1025"/>
                  <a:gd name="T121" fmla="*/ 291 h 1249"/>
                  <a:gd name="T122" fmla="*/ 394 w 1025"/>
                  <a:gd name="T123" fmla="*/ 308 h 12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1249"/>
                  <a:gd name="T188" fmla="*/ 1025 w 1025"/>
                  <a:gd name="T189" fmla="*/ 1249 h 12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1249">
                    <a:moveTo>
                      <a:pt x="394" y="147"/>
                    </a:moveTo>
                    <a:lnTo>
                      <a:pt x="394" y="182"/>
                    </a:lnTo>
                    <a:lnTo>
                      <a:pt x="399" y="188"/>
                    </a:lnTo>
                    <a:lnTo>
                      <a:pt x="401" y="191"/>
                    </a:lnTo>
                    <a:lnTo>
                      <a:pt x="405" y="195"/>
                    </a:lnTo>
                    <a:lnTo>
                      <a:pt x="405" y="197"/>
                    </a:lnTo>
                    <a:lnTo>
                      <a:pt x="405" y="201"/>
                    </a:lnTo>
                    <a:lnTo>
                      <a:pt x="405" y="205"/>
                    </a:lnTo>
                    <a:lnTo>
                      <a:pt x="405" y="211"/>
                    </a:lnTo>
                    <a:lnTo>
                      <a:pt x="405" y="216"/>
                    </a:lnTo>
                    <a:lnTo>
                      <a:pt x="417" y="239"/>
                    </a:lnTo>
                    <a:lnTo>
                      <a:pt x="417" y="251"/>
                    </a:lnTo>
                    <a:lnTo>
                      <a:pt x="409" y="251"/>
                    </a:lnTo>
                    <a:lnTo>
                      <a:pt x="405" y="251"/>
                    </a:lnTo>
                    <a:lnTo>
                      <a:pt x="399" y="251"/>
                    </a:lnTo>
                    <a:lnTo>
                      <a:pt x="397" y="251"/>
                    </a:lnTo>
                    <a:lnTo>
                      <a:pt x="394" y="251"/>
                    </a:lnTo>
                    <a:lnTo>
                      <a:pt x="392" y="255"/>
                    </a:lnTo>
                    <a:lnTo>
                      <a:pt x="388" y="257"/>
                    </a:lnTo>
                    <a:lnTo>
                      <a:pt x="382" y="262"/>
                    </a:lnTo>
                    <a:lnTo>
                      <a:pt x="378" y="262"/>
                    </a:lnTo>
                    <a:lnTo>
                      <a:pt x="374" y="262"/>
                    </a:lnTo>
                    <a:lnTo>
                      <a:pt x="369" y="262"/>
                    </a:lnTo>
                    <a:lnTo>
                      <a:pt x="365" y="262"/>
                    </a:lnTo>
                    <a:lnTo>
                      <a:pt x="361" y="262"/>
                    </a:lnTo>
                    <a:lnTo>
                      <a:pt x="357" y="262"/>
                    </a:lnTo>
                    <a:lnTo>
                      <a:pt x="351" y="262"/>
                    </a:lnTo>
                    <a:lnTo>
                      <a:pt x="348" y="262"/>
                    </a:lnTo>
                    <a:lnTo>
                      <a:pt x="348" y="251"/>
                    </a:lnTo>
                    <a:lnTo>
                      <a:pt x="348" y="262"/>
                    </a:lnTo>
                    <a:lnTo>
                      <a:pt x="336" y="262"/>
                    </a:lnTo>
                    <a:lnTo>
                      <a:pt x="336" y="274"/>
                    </a:lnTo>
                    <a:lnTo>
                      <a:pt x="359" y="274"/>
                    </a:lnTo>
                    <a:lnTo>
                      <a:pt x="359" y="297"/>
                    </a:lnTo>
                    <a:lnTo>
                      <a:pt x="365" y="297"/>
                    </a:lnTo>
                    <a:lnTo>
                      <a:pt x="371" y="297"/>
                    </a:lnTo>
                    <a:lnTo>
                      <a:pt x="376" y="297"/>
                    </a:lnTo>
                    <a:lnTo>
                      <a:pt x="382" y="297"/>
                    </a:lnTo>
                    <a:lnTo>
                      <a:pt x="388" y="297"/>
                    </a:lnTo>
                    <a:lnTo>
                      <a:pt x="394" y="297"/>
                    </a:lnTo>
                    <a:lnTo>
                      <a:pt x="399" y="297"/>
                    </a:lnTo>
                    <a:lnTo>
                      <a:pt x="405" y="297"/>
                    </a:lnTo>
                    <a:lnTo>
                      <a:pt x="405" y="285"/>
                    </a:lnTo>
                    <a:lnTo>
                      <a:pt x="411" y="285"/>
                    </a:lnTo>
                    <a:lnTo>
                      <a:pt x="415" y="284"/>
                    </a:lnTo>
                    <a:lnTo>
                      <a:pt x="417" y="284"/>
                    </a:lnTo>
                    <a:lnTo>
                      <a:pt x="419" y="282"/>
                    </a:lnTo>
                    <a:lnTo>
                      <a:pt x="419" y="278"/>
                    </a:lnTo>
                    <a:lnTo>
                      <a:pt x="419" y="274"/>
                    </a:lnTo>
                    <a:lnTo>
                      <a:pt x="417" y="268"/>
                    </a:lnTo>
                    <a:lnTo>
                      <a:pt x="417" y="262"/>
                    </a:lnTo>
                    <a:lnTo>
                      <a:pt x="405" y="262"/>
                    </a:lnTo>
                    <a:lnTo>
                      <a:pt x="401" y="266"/>
                    </a:lnTo>
                    <a:lnTo>
                      <a:pt x="397" y="270"/>
                    </a:lnTo>
                    <a:lnTo>
                      <a:pt x="394" y="272"/>
                    </a:lnTo>
                    <a:lnTo>
                      <a:pt x="390" y="274"/>
                    </a:lnTo>
                    <a:lnTo>
                      <a:pt x="386" y="274"/>
                    </a:lnTo>
                    <a:lnTo>
                      <a:pt x="382" y="274"/>
                    </a:lnTo>
                    <a:lnTo>
                      <a:pt x="376" y="274"/>
                    </a:lnTo>
                    <a:lnTo>
                      <a:pt x="371" y="274"/>
                    </a:lnTo>
                    <a:lnTo>
                      <a:pt x="371" y="262"/>
                    </a:lnTo>
                    <a:lnTo>
                      <a:pt x="367" y="259"/>
                    </a:lnTo>
                    <a:lnTo>
                      <a:pt x="363" y="255"/>
                    </a:lnTo>
                    <a:lnTo>
                      <a:pt x="361" y="253"/>
                    </a:lnTo>
                    <a:lnTo>
                      <a:pt x="359" y="251"/>
                    </a:lnTo>
                    <a:lnTo>
                      <a:pt x="361" y="251"/>
                    </a:lnTo>
                    <a:lnTo>
                      <a:pt x="365" y="251"/>
                    </a:lnTo>
                    <a:lnTo>
                      <a:pt x="371" y="251"/>
                    </a:lnTo>
                    <a:lnTo>
                      <a:pt x="359" y="239"/>
                    </a:lnTo>
                    <a:lnTo>
                      <a:pt x="371" y="239"/>
                    </a:lnTo>
                    <a:lnTo>
                      <a:pt x="371" y="228"/>
                    </a:lnTo>
                    <a:lnTo>
                      <a:pt x="359" y="228"/>
                    </a:lnTo>
                    <a:lnTo>
                      <a:pt x="371" y="216"/>
                    </a:lnTo>
                    <a:lnTo>
                      <a:pt x="359" y="228"/>
                    </a:lnTo>
                    <a:lnTo>
                      <a:pt x="336" y="228"/>
                    </a:lnTo>
                    <a:lnTo>
                      <a:pt x="336" y="226"/>
                    </a:lnTo>
                    <a:lnTo>
                      <a:pt x="336" y="222"/>
                    </a:lnTo>
                    <a:lnTo>
                      <a:pt x="336" y="220"/>
                    </a:lnTo>
                    <a:lnTo>
                      <a:pt x="336" y="216"/>
                    </a:lnTo>
                    <a:lnTo>
                      <a:pt x="336" y="214"/>
                    </a:lnTo>
                    <a:lnTo>
                      <a:pt x="336" y="211"/>
                    </a:lnTo>
                    <a:lnTo>
                      <a:pt x="336" y="209"/>
                    </a:lnTo>
                    <a:lnTo>
                      <a:pt x="336" y="205"/>
                    </a:lnTo>
                    <a:lnTo>
                      <a:pt x="325" y="205"/>
                    </a:lnTo>
                    <a:lnTo>
                      <a:pt x="325" y="203"/>
                    </a:lnTo>
                    <a:lnTo>
                      <a:pt x="325" y="199"/>
                    </a:lnTo>
                    <a:lnTo>
                      <a:pt x="325" y="197"/>
                    </a:lnTo>
                    <a:lnTo>
                      <a:pt x="325" y="193"/>
                    </a:lnTo>
                    <a:lnTo>
                      <a:pt x="325" y="191"/>
                    </a:lnTo>
                    <a:lnTo>
                      <a:pt x="325" y="188"/>
                    </a:lnTo>
                    <a:lnTo>
                      <a:pt x="325" y="186"/>
                    </a:lnTo>
                    <a:lnTo>
                      <a:pt x="325" y="182"/>
                    </a:lnTo>
                    <a:lnTo>
                      <a:pt x="313" y="170"/>
                    </a:lnTo>
                    <a:lnTo>
                      <a:pt x="359" y="182"/>
                    </a:lnTo>
                    <a:lnTo>
                      <a:pt x="371" y="159"/>
                    </a:lnTo>
                    <a:lnTo>
                      <a:pt x="348" y="170"/>
                    </a:lnTo>
                    <a:lnTo>
                      <a:pt x="359" y="170"/>
                    </a:lnTo>
                    <a:lnTo>
                      <a:pt x="348" y="182"/>
                    </a:lnTo>
                    <a:lnTo>
                      <a:pt x="342" y="174"/>
                    </a:lnTo>
                    <a:lnTo>
                      <a:pt x="338" y="168"/>
                    </a:lnTo>
                    <a:lnTo>
                      <a:pt x="336" y="163"/>
                    </a:lnTo>
                    <a:lnTo>
                      <a:pt x="338" y="157"/>
                    </a:lnTo>
                    <a:lnTo>
                      <a:pt x="342" y="153"/>
                    </a:lnTo>
                    <a:lnTo>
                      <a:pt x="346" y="149"/>
                    </a:lnTo>
                    <a:lnTo>
                      <a:pt x="353" y="143"/>
                    </a:lnTo>
                    <a:lnTo>
                      <a:pt x="359" y="136"/>
                    </a:lnTo>
                    <a:lnTo>
                      <a:pt x="361" y="128"/>
                    </a:lnTo>
                    <a:lnTo>
                      <a:pt x="363" y="122"/>
                    </a:lnTo>
                    <a:lnTo>
                      <a:pt x="365" y="119"/>
                    </a:lnTo>
                    <a:lnTo>
                      <a:pt x="371" y="115"/>
                    </a:lnTo>
                    <a:lnTo>
                      <a:pt x="374" y="115"/>
                    </a:lnTo>
                    <a:lnTo>
                      <a:pt x="380" y="113"/>
                    </a:lnTo>
                    <a:lnTo>
                      <a:pt x="388" y="113"/>
                    </a:lnTo>
                    <a:lnTo>
                      <a:pt x="394" y="113"/>
                    </a:lnTo>
                    <a:lnTo>
                      <a:pt x="394" y="147"/>
                    </a:lnTo>
                    <a:close/>
                    <a:moveTo>
                      <a:pt x="417" y="90"/>
                    </a:moveTo>
                    <a:lnTo>
                      <a:pt x="405" y="78"/>
                    </a:lnTo>
                    <a:lnTo>
                      <a:pt x="394" y="67"/>
                    </a:lnTo>
                    <a:lnTo>
                      <a:pt x="417" y="44"/>
                    </a:lnTo>
                    <a:lnTo>
                      <a:pt x="417" y="32"/>
                    </a:lnTo>
                    <a:lnTo>
                      <a:pt x="428" y="44"/>
                    </a:lnTo>
                    <a:lnTo>
                      <a:pt x="440" y="55"/>
                    </a:lnTo>
                    <a:lnTo>
                      <a:pt x="440" y="67"/>
                    </a:lnTo>
                    <a:lnTo>
                      <a:pt x="440" y="55"/>
                    </a:lnTo>
                    <a:lnTo>
                      <a:pt x="428" y="55"/>
                    </a:lnTo>
                    <a:lnTo>
                      <a:pt x="428" y="44"/>
                    </a:lnTo>
                    <a:lnTo>
                      <a:pt x="440" y="32"/>
                    </a:lnTo>
                    <a:lnTo>
                      <a:pt x="440" y="38"/>
                    </a:lnTo>
                    <a:lnTo>
                      <a:pt x="440" y="42"/>
                    </a:lnTo>
                    <a:lnTo>
                      <a:pt x="440" y="44"/>
                    </a:lnTo>
                    <a:lnTo>
                      <a:pt x="440" y="42"/>
                    </a:lnTo>
                    <a:lnTo>
                      <a:pt x="440" y="38"/>
                    </a:lnTo>
                    <a:lnTo>
                      <a:pt x="440" y="32"/>
                    </a:lnTo>
                    <a:lnTo>
                      <a:pt x="463" y="32"/>
                    </a:lnTo>
                    <a:lnTo>
                      <a:pt x="463" y="44"/>
                    </a:lnTo>
                    <a:lnTo>
                      <a:pt x="463" y="21"/>
                    </a:lnTo>
                    <a:lnTo>
                      <a:pt x="453" y="21"/>
                    </a:lnTo>
                    <a:lnTo>
                      <a:pt x="445" y="19"/>
                    </a:lnTo>
                    <a:lnTo>
                      <a:pt x="442" y="15"/>
                    </a:lnTo>
                    <a:lnTo>
                      <a:pt x="440" y="9"/>
                    </a:lnTo>
                    <a:lnTo>
                      <a:pt x="442" y="5"/>
                    </a:lnTo>
                    <a:lnTo>
                      <a:pt x="445" y="2"/>
                    </a:lnTo>
                    <a:lnTo>
                      <a:pt x="453" y="0"/>
                    </a:lnTo>
                    <a:lnTo>
                      <a:pt x="463" y="0"/>
                    </a:lnTo>
                    <a:lnTo>
                      <a:pt x="465" y="2"/>
                    </a:lnTo>
                    <a:lnTo>
                      <a:pt x="468" y="3"/>
                    </a:lnTo>
                    <a:lnTo>
                      <a:pt x="470" y="7"/>
                    </a:lnTo>
                    <a:lnTo>
                      <a:pt x="474" y="9"/>
                    </a:lnTo>
                    <a:lnTo>
                      <a:pt x="476" y="13"/>
                    </a:lnTo>
                    <a:lnTo>
                      <a:pt x="480" y="15"/>
                    </a:lnTo>
                    <a:lnTo>
                      <a:pt x="482" y="19"/>
                    </a:lnTo>
                    <a:lnTo>
                      <a:pt x="486" y="21"/>
                    </a:lnTo>
                    <a:lnTo>
                      <a:pt x="543" y="21"/>
                    </a:lnTo>
                    <a:lnTo>
                      <a:pt x="555" y="32"/>
                    </a:lnTo>
                    <a:lnTo>
                      <a:pt x="555" y="28"/>
                    </a:lnTo>
                    <a:lnTo>
                      <a:pt x="555" y="25"/>
                    </a:lnTo>
                    <a:lnTo>
                      <a:pt x="555" y="23"/>
                    </a:lnTo>
                    <a:lnTo>
                      <a:pt x="555" y="21"/>
                    </a:lnTo>
                    <a:lnTo>
                      <a:pt x="559" y="21"/>
                    </a:lnTo>
                    <a:lnTo>
                      <a:pt x="561" y="21"/>
                    </a:lnTo>
                    <a:lnTo>
                      <a:pt x="566" y="21"/>
                    </a:lnTo>
                    <a:lnTo>
                      <a:pt x="566" y="9"/>
                    </a:lnTo>
                    <a:lnTo>
                      <a:pt x="570" y="9"/>
                    </a:lnTo>
                    <a:lnTo>
                      <a:pt x="574" y="9"/>
                    </a:lnTo>
                    <a:lnTo>
                      <a:pt x="576" y="9"/>
                    </a:lnTo>
                    <a:lnTo>
                      <a:pt x="578" y="11"/>
                    </a:lnTo>
                    <a:lnTo>
                      <a:pt x="578" y="13"/>
                    </a:lnTo>
                    <a:lnTo>
                      <a:pt x="578" y="17"/>
                    </a:lnTo>
                    <a:lnTo>
                      <a:pt x="578" y="21"/>
                    </a:lnTo>
                    <a:lnTo>
                      <a:pt x="589" y="21"/>
                    </a:lnTo>
                    <a:lnTo>
                      <a:pt x="601" y="21"/>
                    </a:lnTo>
                    <a:lnTo>
                      <a:pt x="612" y="32"/>
                    </a:lnTo>
                    <a:lnTo>
                      <a:pt x="635" y="32"/>
                    </a:lnTo>
                    <a:lnTo>
                      <a:pt x="635" y="44"/>
                    </a:lnTo>
                    <a:lnTo>
                      <a:pt x="682" y="44"/>
                    </a:lnTo>
                    <a:lnTo>
                      <a:pt x="647" y="55"/>
                    </a:lnTo>
                    <a:lnTo>
                      <a:pt x="658" y="55"/>
                    </a:lnTo>
                    <a:lnTo>
                      <a:pt x="662" y="55"/>
                    </a:lnTo>
                    <a:lnTo>
                      <a:pt x="666" y="55"/>
                    </a:lnTo>
                    <a:lnTo>
                      <a:pt x="668" y="55"/>
                    </a:lnTo>
                    <a:lnTo>
                      <a:pt x="670" y="57"/>
                    </a:lnTo>
                    <a:lnTo>
                      <a:pt x="670" y="59"/>
                    </a:lnTo>
                    <a:lnTo>
                      <a:pt x="670" y="63"/>
                    </a:lnTo>
                    <a:lnTo>
                      <a:pt x="670" y="67"/>
                    </a:lnTo>
                    <a:lnTo>
                      <a:pt x="682" y="78"/>
                    </a:lnTo>
                    <a:lnTo>
                      <a:pt x="682" y="32"/>
                    </a:lnTo>
                    <a:lnTo>
                      <a:pt x="703" y="78"/>
                    </a:lnTo>
                    <a:lnTo>
                      <a:pt x="737" y="182"/>
                    </a:lnTo>
                    <a:lnTo>
                      <a:pt x="737" y="205"/>
                    </a:lnTo>
                    <a:lnTo>
                      <a:pt x="749" y="205"/>
                    </a:lnTo>
                    <a:lnTo>
                      <a:pt x="749" y="216"/>
                    </a:lnTo>
                    <a:lnTo>
                      <a:pt x="754" y="220"/>
                    </a:lnTo>
                    <a:lnTo>
                      <a:pt x="758" y="226"/>
                    </a:lnTo>
                    <a:lnTo>
                      <a:pt x="760" y="230"/>
                    </a:lnTo>
                    <a:lnTo>
                      <a:pt x="764" y="232"/>
                    </a:lnTo>
                    <a:lnTo>
                      <a:pt x="768" y="236"/>
                    </a:lnTo>
                    <a:lnTo>
                      <a:pt x="774" y="237"/>
                    </a:lnTo>
                    <a:lnTo>
                      <a:pt x="777" y="239"/>
                    </a:lnTo>
                    <a:lnTo>
                      <a:pt x="783" y="239"/>
                    </a:lnTo>
                    <a:lnTo>
                      <a:pt x="783" y="251"/>
                    </a:lnTo>
                    <a:lnTo>
                      <a:pt x="787" y="255"/>
                    </a:lnTo>
                    <a:lnTo>
                      <a:pt x="791" y="259"/>
                    </a:lnTo>
                    <a:lnTo>
                      <a:pt x="793" y="261"/>
                    </a:lnTo>
                    <a:lnTo>
                      <a:pt x="795" y="261"/>
                    </a:lnTo>
                    <a:lnTo>
                      <a:pt x="795" y="262"/>
                    </a:lnTo>
                    <a:lnTo>
                      <a:pt x="799" y="262"/>
                    </a:lnTo>
                    <a:lnTo>
                      <a:pt x="802" y="262"/>
                    </a:lnTo>
                    <a:lnTo>
                      <a:pt x="806" y="262"/>
                    </a:lnTo>
                    <a:lnTo>
                      <a:pt x="841" y="297"/>
                    </a:lnTo>
                    <a:lnTo>
                      <a:pt x="829" y="297"/>
                    </a:lnTo>
                    <a:lnTo>
                      <a:pt x="829" y="301"/>
                    </a:lnTo>
                    <a:lnTo>
                      <a:pt x="829" y="305"/>
                    </a:lnTo>
                    <a:lnTo>
                      <a:pt x="829" y="307"/>
                    </a:lnTo>
                    <a:lnTo>
                      <a:pt x="829" y="308"/>
                    </a:lnTo>
                    <a:lnTo>
                      <a:pt x="825" y="308"/>
                    </a:lnTo>
                    <a:lnTo>
                      <a:pt x="824" y="308"/>
                    </a:lnTo>
                    <a:lnTo>
                      <a:pt x="818" y="308"/>
                    </a:lnTo>
                    <a:lnTo>
                      <a:pt x="814" y="312"/>
                    </a:lnTo>
                    <a:lnTo>
                      <a:pt x="812" y="314"/>
                    </a:lnTo>
                    <a:lnTo>
                      <a:pt x="810" y="316"/>
                    </a:lnTo>
                    <a:lnTo>
                      <a:pt x="808" y="318"/>
                    </a:lnTo>
                    <a:lnTo>
                      <a:pt x="806" y="318"/>
                    </a:lnTo>
                    <a:lnTo>
                      <a:pt x="804" y="320"/>
                    </a:lnTo>
                    <a:lnTo>
                      <a:pt x="801" y="320"/>
                    </a:lnTo>
                    <a:lnTo>
                      <a:pt x="795" y="320"/>
                    </a:lnTo>
                    <a:lnTo>
                      <a:pt x="795" y="332"/>
                    </a:lnTo>
                    <a:lnTo>
                      <a:pt x="789" y="332"/>
                    </a:lnTo>
                    <a:lnTo>
                      <a:pt x="783" y="332"/>
                    </a:lnTo>
                    <a:lnTo>
                      <a:pt x="779" y="332"/>
                    </a:lnTo>
                    <a:lnTo>
                      <a:pt x="776" y="332"/>
                    </a:lnTo>
                    <a:lnTo>
                      <a:pt x="774" y="330"/>
                    </a:lnTo>
                    <a:lnTo>
                      <a:pt x="770" y="328"/>
                    </a:lnTo>
                    <a:lnTo>
                      <a:pt x="766" y="324"/>
                    </a:lnTo>
                    <a:lnTo>
                      <a:pt x="760" y="320"/>
                    </a:lnTo>
                    <a:lnTo>
                      <a:pt x="726" y="320"/>
                    </a:lnTo>
                    <a:lnTo>
                      <a:pt x="691" y="308"/>
                    </a:lnTo>
                    <a:lnTo>
                      <a:pt x="682" y="297"/>
                    </a:lnTo>
                    <a:lnTo>
                      <a:pt x="658" y="285"/>
                    </a:lnTo>
                    <a:lnTo>
                      <a:pt x="653" y="285"/>
                    </a:lnTo>
                    <a:lnTo>
                      <a:pt x="649" y="285"/>
                    </a:lnTo>
                    <a:lnTo>
                      <a:pt x="647" y="285"/>
                    </a:lnTo>
                    <a:lnTo>
                      <a:pt x="645" y="284"/>
                    </a:lnTo>
                    <a:lnTo>
                      <a:pt x="643" y="284"/>
                    </a:lnTo>
                    <a:lnTo>
                      <a:pt x="641" y="282"/>
                    </a:lnTo>
                    <a:lnTo>
                      <a:pt x="639" y="278"/>
                    </a:lnTo>
                    <a:lnTo>
                      <a:pt x="635" y="274"/>
                    </a:lnTo>
                    <a:lnTo>
                      <a:pt x="635" y="270"/>
                    </a:lnTo>
                    <a:lnTo>
                      <a:pt x="635" y="268"/>
                    </a:lnTo>
                    <a:lnTo>
                      <a:pt x="635" y="264"/>
                    </a:lnTo>
                    <a:lnTo>
                      <a:pt x="635" y="262"/>
                    </a:lnTo>
                    <a:lnTo>
                      <a:pt x="635" y="259"/>
                    </a:lnTo>
                    <a:lnTo>
                      <a:pt x="635" y="257"/>
                    </a:lnTo>
                    <a:lnTo>
                      <a:pt x="635" y="253"/>
                    </a:lnTo>
                    <a:lnTo>
                      <a:pt x="635" y="251"/>
                    </a:lnTo>
                    <a:lnTo>
                      <a:pt x="624" y="251"/>
                    </a:lnTo>
                    <a:lnTo>
                      <a:pt x="624" y="247"/>
                    </a:lnTo>
                    <a:lnTo>
                      <a:pt x="624" y="243"/>
                    </a:lnTo>
                    <a:lnTo>
                      <a:pt x="624" y="241"/>
                    </a:lnTo>
                    <a:lnTo>
                      <a:pt x="624" y="239"/>
                    </a:lnTo>
                    <a:lnTo>
                      <a:pt x="624" y="241"/>
                    </a:lnTo>
                    <a:lnTo>
                      <a:pt x="624" y="245"/>
                    </a:lnTo>
                    <a:lnTo>
                      <a:pt x="624" y="251"/>
                    </a:lnTo>
                    <a:lnTo>
                      <a:pt x="620" y="255"/>
                    </a:lnTo>
                    <a:lnTo>
                      <a:pt x="616" y="259"/>
                    </a:lnTo>
                    <a:lnTo>
                      <a:pt x="614" y="261"/>
                    </a:lnTo>
                    <a:lnTo>
                      <a:pt x="612" y="261"/>
                    </a:lnTo>
                    <a:lnTo>
                      <a:pt x="611" y="262"/>
                    </a:lnTo>
                    <a:lnTo>
                      <a:pt x="609" y="262"/>
                    </a:lnTo>
                    <a:lnTo>
                      <a:pt x="605" y="262"/>
                    </a:lnTo>
                    <a:lnTo>
                      <a:pt x="601" y="262"/>
                    </a:lnTo>
                    <a:lnTo>
                      <a:pt x="601" y="251"/>
                    </a:lnTo>
                    <a:lnTo>
                      <a:pt x="595" y="251"/>
                    </a:lnTo>
                    <a:lnTo>
                      <a:pt x="591" y="251"/>
                    </a:lnTo>
                    <a:lnTo>
                      <a:pt x="589" y="251"/>
                    </a:lnTo>
                    <a:lnTo>
                      <a:pt x="589" y="249"/>
                    </a:lnTo>
                    <a:lnTo>
                      <a:pt x="589" y="247"/>
                    </a:lnTo>
                    <a:lnTo>
                      <a:pt x="589" y="243"/>
                    </a:lnTo>
                    <a:lnTo>
                      <a:pt x="589" y="239"/>
                    </a:lnTo>
                    <a:lnTo>
                      <a:pt x="601" y="239"/>
                    </a:lnTo>
                    <a:lnTo>
                      <a:pt x="589" y="228"/>
                    </a:lnTo>
                    <a:lnTo>
                      <a:pt x="589" y="232"/>
                    </a:lnTo>
                    <a:lnTo>
                      <a:pt x="589" y="236"/>
                    </a:lnTo>
                    <a:lnTo>
                      <a:pt x="589" y="237"/>
                    </a:lnTo>
                    <a:lnTo>
                      <a:pt x="589" y="239"/>
                    </a:lnTo>
                    <a:lnTo>
                      <a:pt x="589" y="237"/>
                    </a:lnTo>
                    <a:lnTo>
                      <a:pt x="589" y="234"/>
                    </a:lnTo>
                    <a:lnTo>
                      <a:pt x="589" y="228"/>
                    </a:lnTo>
                    <a:lnTo>
                      <a:pt x="578" y="239"/>
                    </a:lnTo>
                    <a:lnTo>
                      <a:pt x="572" y="239"/>
                    </a:lnTo>
                    <a:lnTo>
                      <a:pt x="568" y="239"/>
                    </a:lnTo>
                    <a:lnTo>
                      <a:pt x="566" y="239"/>
                    </a:lnTo>
                    <a:lnTo>
                      <a:pt x="564" y="237"/>
                    </a:lnTo>
                    <a:lnTo>
                      <a:pt x="563" y="237"/>
                    </a:lnTo>
                    <a:lnTo>
                      <a:pt x="561" y="236"/>
                    </a:lnTo>
                    <a:lnTo>
                      <a:pt x="559" y="232"/>
                    </a:lnTo>
                    <a:lnTo>
                      <a:pt x="555" y="228"/>
                    </a:lnTo>
                    <a:lnTo>
                      <a:pt x="543" y="228"/>
                    </a:lnTo>
                    <a:lnTo>
                      <a:pt x="543" y="216"/>
                    </a:lnTo>
                    <a:lnTo>
                      <a:pt x="540" y="216"/>
                    </a:lnTo>
                    <a:lnTo>
                      <a:pt x="538" y="216"/>
                    </a:lnTo>
                    <a:lnTo>
                      <a:pt x="534" y="216"/>
                    </a:lnTo>
                    <a:lnTo>
                      <a:pt x="532" y="216"/>
                    </a:lnTo>
                    <a:lnTo>
                      <a:pt x="528" y="216"/>
                    </a:lnTo>
                    <a:lnTo>
                      <a:pt x="526" y="216"/>
                    </a:lnTo>
                    <a:lnTo>
                      <a:pt x="522" y="216"/>
                    </a:lnTo>
                    <a:lnTo>
                      <a:pt x="520" y="216"/>
                    </a:lnTo>
                    <a:lnTo>
                      <a:pt x="520" y="205"/>
                    </a:lnTo>
                    <a:lnTo>
                      <a:pt x="486" y="205"/>
                    </a:lnTo>
                    <a:lnTo>
                      <a:pt x="463" y="216"/>
                    </a:lnTo>
                    <a:lnTo>
                      <a:pt x="463" y="228"/>
                    </a:lnTo>
                    <a:lnTo>
                      <a:pt x="440" y="228"/>
                    </a:lnTo>
                    <a:lnTo>
                      <a:pt x="440" y="216"/>
                    </a:lnTo>
                    <a:lnTo>
                      <a:pt x="440" y="205"/>
                    </a:lnTo>
                    <a:lnTo>
                      <a:pt x="417" y="182"/>
                    </a:lnTo>
                    <a:lnTo>
                      <a:pt x="428" y="182"/>
                    </a:lnTo>
                    <a:lnTo>
                      <a:pt x="428" y="170"/>
                    </a:lnTo>
                    <a:lnTo>
                      <a:pt x="405" y="159"/>
                    </a:lnTo>
                    <a:lnTo>
                      <a:pt x="405" y="153"/>
                    </a:lnTo>
                    <a:lnTo>
                      <a:pt x="405" y="147"/>
                    </a:lnTo>
                    <a:lnTo>
                      <a:pt x="405" y="142"/>
                    </a:lnTo>
                    <a:lnTo>
                      <a:pt x="405" y="136"/>
                    </a:lnTo>
                    <a:lnTo>
                      <a:pt x="405" y="130"/>
                    </a:lnTo>
                    <a:lnTo>
                      <a:pt x="405" y="124"/>
                    </a:lnTo>
                    <a:lnTo>
                      <a:pt x="405" y="119"/>
                    </a:lnTo>
                    <a:lnTo>
                      <a:pt x="405" y="113"/>
                    </a:lnTo>
                    <a:lnTo>
                      <a:pt x="417" y="90"/>
                    </a:lnTo>
                    <a:lnTo>
                      <a:pt x="440" y="90"/>
                    </a:lnTo>
                    <a:lnTo>
                      <a:pt x="438" y="90"/>
                    </a:lnTo>
                    <a:lnTo>
                      <a:pt x="434" y="90"/>
                    </a:lnTo>
                    <a:lnTo>
                      <a:pt x="432" y="90"/>
                    </a:lnTo>
                    <a:lnTo>
                      <a:pt x="428" y="90"/>
                    </a:lnTo>
                    <a:lnTo>
                      <a:pt x="426" y="90"/>
                    </a:lnTo>
                    <a:lnTo>
                      <a:pt x="422" y="90"/>
                    </a:lnTo>
                    <a:lnTo>
                      <a:pt x="421" y="90"/>
                    </a:lnTo>
                    <a:lnTo>
                      <a:pt x="417" y="90"/>
                    </a:lnTo>
                    <a:close/>
                    <a:moveTo>
                      <a:pt x="829" y="686"/>
                    </a:moveTo>
                    <a:lnTo>
                      <a:pt x="841" y="698"/>
                    </a:lnTo>
                    <a:lnTo>
                      <a:pt x="852" y="686"/>
                    </a:lnTo>
                    <a:lnTo>
                      <a:pt x="841" y="698"/>
                    </a:lnTo>
                    <a:lnTo>
                      <a:pt x="829" y="686"/>
                    </a:lnTo>
                    <a:close/>
                    <a:moveTo>
                      <a:pt x="749" y="767"/>
                    </a:moveTo>
                    <a:lnTo>
                      <a:pt x="760" y="756"/>
                    </a:lnTo>
                    <a:lnTo>
                      <a:pt x="760" y="761"/>
                    </a:lnTo>
                    <a:lnTo>
                      <a:pt x="749" y="767"/>
                    </a:lnTo>
                    <a:close/>
                    <a:moveTo>
                      <a:pt x="0" y="462"/>
                    </a:moveTo>
                    <a:lnTo>
                      <a:pt x="12" y="443"/>
                    </a:lnTo>
                    <a:lnTo>
                      <a:pt x="0" y="462"/>
                    </a:lnTo>
                    <a:close/>
                    <a:moveTo>
                      <a:pt x="37" y="402"/>
                    </a:moveTo>
                    <a:lnTo>
                      <a:pt x="42" y="393"/>
                    </a:lnTo>
                    <a:lnTo>
                      <a:pt x="37" y="402"/>
                    </a:lnTo>
                    <a:close/>
                    <a:moveTo>
                      <a:pt x="1025" y="1203"/>
                    </a:moveTo>
                    <a:lnTo>
                      <a:pt x="1002" y="1203"/>
                    </a:lnTo>
                    <a:lnTo>
                      <a:pt x="1002" y="1191"/>
                    </a:lnTo>
                    <a:lnTo>
                      <a:pt x="968" y="1203"/>
                    </a:lnTo>
                    <a:lnTo>
                      <a:pt x="960" y="1203"/>
                    </a:lnTo>
                    <a:lnTo>
                      <a:pt x="954" y="1203"/>
                    </a:lnTo>
                    <a:lnTo>
                      <a:pt x="950" y="1203"/>
                    </a:lnTo>
                    <a:lnTo>
                      <a:pt x="948" y="1203"/>
                    </a:lnTo>
                    <a:lnTo>
                      <a:pt x="944" y="1203"/>
                    </a:lnTo>
                    <a:lnTo>
                      <a:pt x="943" y="1204"/>
                    </a:lnTo>
                    <a:lnTo>
                      <a:pt x="939" y="1208"/>
                    </a:lnTo>
                    <a:lnTo>
                      <a:pt x="933" y="1214"/>
                    </a:lnTo>
                    <a:lnTo>
                      <a:pt x="921" y="1214"/>
                    </a:lnTo>
                    <a:lnTo>
                      <a:pt x="933" y="1214"/>
                    </a:lnTo>
                    <a:lnTo>
                      <a:pt x="933" y="1226"/>
                    </a:lnTo>
                    <a:lnTo>
                      <a:pt x="941" y="1226"/>
                    </a:lnTo>
                    <a:lnTo>
                      <a:pt x="946" y="1224"/>
                    </a:lnTo>
                    <a:lnTo>
                      <a:pt x="950" y="1224"/>
                    </a:lnTo>
                    <a:lnTo>
                      <a:pt x="954" y="1224"/>
                    </a:lnTo>
                    <a:lnTo>
                      <a:pt x="954" y="1226"/>
                    </a:lnTo>
                    <a:lnTo>
                      <a:pt x="954" y="1227"/>
                    </a:lnTo>
                    <a:lnTo>
                      <a:pt x="950" y="1231"/>
                    </a:lnTo>
                    <a:lnTo>
                      <a:pt x="944" y="1237"/>
                    </a:lnTo>
                    <a:lnTo>
                      <a:pt x="910" y="1249"/>
                    </a:lnTo>
                    <a:lnTo>
                      <a:pt x="916" y="1249"/>
                    </a:lnTo>
                    <a:lnTo>
                      <a:pt x="921" y="1249"/>
                    </a:lnTo>
                    <a:lnTo>
                      <a:pt x="927" y="1249"/>
                    </a:lnTo>
                    <a:lnTo>
                      <a:pt x="933" y="1249"/>
                    </a:lnTo>
                    <a:lnTo>
                      <a:pt x="939" y="1249"/>
                    </a:lnTo>
                    <a:lnTo>
                      <a:pt x="944" y="1249"/>
                    </a:lnTo>
                    <a:lnTo>
                      <a:pt x="950" y="1249"/>
                    </a:lnTo>
                    <a:lnTo>
                      <a:pt x="956" y="1249"/>
                    </a:lnTo>
                    <a:lnTo>
                      <a:pt x="956" y="1237"/>
                    </a:lnTo>
                    <a:lnTo>
                      <a:pt x="962" y="1237"/>
                    </a:lnTo>
                    <a:lnTo>
                      <a:pt x="964" y="1237"/>
                    </a:lnTo>
                    <a:lnTo>
                      <a:pt x="968" y="1237"/>
                    </a:lnTo>
                    <a:lnTo>
                      <a:pt x="969" y="1235"/>
                    </a:lnTo>
                    <a:lnTo>
                      <a:pt x="971" y="1231"/>
                    </a:lnTo>
                    <a:lnTo>
                      <a:pt x="975" y="1229"/>
                    </a:lnTo>
                    <a:lnTo>
                      <a:pt x="979" y="1226"/>
                    </a:lnTo>
                    <a:lnTo>
                      <a:pt x="991" y="1226"/>
                    </a:lnTo>
                    <a:lnTo>
                      <a:pt x="991" y="1214"/>
                    </a:lnTo>
                    <a:lnTo>
                      <a:pt x="1025" y="1203"/>
                    </a:lnTo>
                    <a:lnTo>
                      <a:pt x="1014" y="1191"/>
                    </a:lnTo>
                    <a:lnTo>
                      <a:pt x="1025" y="1203"/>
                    </a:lnTo>
                    <a:close/>
                    <a:moveTo>
                      <a:pt x="829" y="686"/>
                    </a:moveTo>
                    <a:lnTo>
                      <a:pt x="852" y="686"/>
                    </a:lnTo>
                    <a:lnTo>
                      <a:pt x="829" y="686"/>
                    </a:lnTo>
                    <a:close/>
                    <a:moveTo>
                      <a:pt x="910" y="1214"/>
                    </a:moveTo>
                    <a:lnTo>
                      <a:pt x="898" y="1214"/>
                    </a:lnTo>
                    <a:lnTo>
                      <a:pt x="887" y="1203"/>
                    </a:lnTo>
                    <a:lnTo>
                      <a:pt x="879" y="1203"/>
                    </a:lnTo>
                    <a:lnTo>
                      <a:pt x="873" y="1203"/>
                    </a:lnTo>
                    <a:lnTo>
                      <a:pt x="866" y="1203"/>
                    </a:lnTo>
                    <a:lnTo>
                      <a:pt x="858" y="1203"/>
                    </a:lnTo>
                    <a:lnTo>
                      <a:pt x="850" y="1203"/>
                    </a:lnTo>
                    <a:lnTo>
                      <a:pt x="845" y="1203"/>
                    </a:lnTo>
                    <a:lnTo>
                      <a:pt x="837" y="1203"/>
                    </a:lnTo>
                    <a:lnTo>
                      <a:pt x="829" y="1203"/>
                    </a:lnTo>
                    <a:lnTo>
                      <a:pt x="829" y="1191"/>
                    </a:lnTo>
                    <a:lnTo>
                      <a:pt x="806" y="1203"/>
                    </a:lnTo>
                    <a:lnTo>
                      <a:pt x="795" y="1191"/>
                    </a:lnTo>
                    <a:lnTo>
                      <a:pt x="772" y="1191"/>
                    </a:lnTo>
                    <a:lnTo>
                      <a:pt x="749" y="1203"/>
                    </a:lnTo>
                    <a:lnTo>
                      <a:pt x="737" y="1214"/>
                    </a:lnTo>
                    <a:lnTo>
                      <a:pt x="726" y="1214"/>
                    </a:lnTo>
                    <a:lnTo>
                      <a:pt x="726" y="1226"/>
                    </a:lnTo>
                    <a:lnTo>
                      <a:pt x="714" y="1237"/>
                    </a:lnTo>
                    <a:lnTo>
                      <a:pt x="749" y="1214"/>
                    </a:lnTo>
                    <a:lnTo>
                      <a:pt x="772" y="1214"/>
                    </a:lnTo>
                    <a:lnTo>
                      <a:pt x="777" y="1214"/>
                    </a:lnTo>
                    <a:lnTo>
                      <a:pt x="781" y="1214"/>
                    </a:lnTo>
                    <a:lnTo>
                      <a:pt x="783" y="1214"/>
                    </a:lnTo>
                    <a:lnTo>
                      <a:pt x="785" y="1214"/>
                    </a:lnTo>
                    <a:lnTo>
                      <a:pt x="787" y="1216"/>
                    </a:lnTo>
                    <a:lnTo>
                      <a:pt x="789" y="1218"/>
                    </a:lnTo>
                    <a:lnTo>
                      <a:pt x="791" y="1222"/>
                    </a:lnTo>
                    <a:lnTo>
                      <a:pt x="795" y="1226"/>
                    </a:lnTo>
                    <a:lnTo>
                      <a:pt x="804" y="1226"/>
                    </a:lnTo>
                    <a:lnTo>
                      <a:pt x="812" y="1226"/>
                    </a:lnTo>
                    <a:lnTo>
                      <a:pt x="822" y="1226"/>
                    </a:lnTo>
                    <a:lnTo>
                      <a:pt x="829" y="1226"/>
                    </a:lnTo>
                    <a:lnTo>
                      <a:pt x="839" y="1226"/>
                    </a:lnTo>
                    <a:lnTo>
                      <a:pt x="847" y="1226"/>
                    </a:lnTo>
                    <a:lnTo>
                      <a:pt x="856" y="1226"/>
                    </a:lnTo>
                    <a:lnTo>
                      <a:pt x="864" y="1226"/>
                    </a:lnTo>
                    <a:lnTo>
                      <a:pt x="852" y="1237"/>
                    </a:lnTo>
                    <a:lnTo>
                      <a:pt x="864" y="1237"/>
                    </a:lnTo>
                    <a:lnTo>
                      <a:pt x="864" y="1231"/>
                    </a:lnTo>
                    <a:lnTo>
                      <a:pt x="864" y="1229"/>
                    </a:lnTo>
                    <a:lnTo>
                      <a:pt x="864" y="1226"/>
                    </a:lnTo>
                    <a:lnTo>
                      <a:pt x="866" y="1226"/>
                    </a:lnTo>
                    <a:lnTo>
                      <a:pt x="868" y="1226"/>
                    </a:lnTo>
                    <a:lnTo>
                      <a:pt x="872" y="1226"/>
                    </a:lnTo>
                    <a:lnTo>
                      <a:pt x="875" y="1226"/>
                    </a:lnTo>
                    <a:lnTo>
                      <a:pt x="887" y="1226"/>
                    </a:lnTo>
                    <a:lnTo>
                      <a:pt x="887" y="1231"/>
                    </a:lnTo>
                    <a:lnTo>
                      <a:pt x="887" y="1235"/>
                    </a:lnTo>
                    <a:lnTo>
                      <a:pt x="887" y="1237"/>
                    </a:lnTo>
                    <a:lnTo>
                      <a:pt x="889" y="1237"/>
                    </a:lnTo>
                    <a:lnTo>
                      <a:pt x="889" y="1235"/>
                    </a:lnTo>
                    <a:lnTo>
                      <a:pt x="891" y="1233"/>
                    </a:lnTo>
                    <a:lnTo>
                      <a:pt x="895" y="1229"/>
                    </a:lnTo>
                    <a:lnTo>
                      <a:pt x="898" y="1226"/>
                    </a:lnTo>
                    <a:lnTo>
                      <a:pt x="902" y="1222"/>
                    </a:lnTo>
                    <a:lnTo>
                      <a:pt x="906" y="1218"/>
                    </a:lnTo>
                    <a:lnTo>
                      <a:pt x="908" y="1216"/>
                    </a:lnTo>
                    <a:lnTo>
                      <a:pt x="910" y="1214"/>
                    </a:lnTo>
                    <a:lnTo>
                      <a:pt x="908" y="1214"/>
                    </a:lnTo>
                    <a:lnTo>
                      <a:pt x="904" y="1214"/>
                    </a:lnTo>
                    <a:lnTo>
                      <a:pt x="898" y="1214"/>
                    </a:lnTo>
                    <a:lnTo>
                      <a:pt x="910" y="1214"/>
                    </a:lnTo>
                    <a:close/>
                    <a:moveTo>
                      <a:pt x="509" y="491"/>
                    </a:moveTo>
                    <a:lnTo>
                      <a:pt x="503" y="491"/>
                    </a:lnTo>
                    <a:lnTo>
                      <a:pt x="501" y="491"/>
                    </a:lnTo>
                    <a:lnTo>
                      <a:pt x="499" y="491"/>
                    </a:lnTo>
                    <a:lnTo>
                      <a:pt x="497" y="491"/>
                    </a:lnTo>
                    <a:lnTo>
                      <a:pt x="497" y="493"/>
                    </a:lnTo>
                    <a:lnTo>
                      <a:pt x="497" y="495"/>
                    </a:lnTo>
                    <a:lnTo>
                      <a:pt x="497" y="498"/>
                    </a:lnTo>
                    <a:lnTo>
                      <a:pt x="497" y="502"/>
                    </a:lnTo>
                    <a:lnTo>
                      <a:pt x="486" y="502"/>
                    </a:lnTo>
                    <a:lnTo>
                      <a:pt x="492" y="504"/>
                    </a:lnTo>
                    <a:lnTo>
                      <a:pt x="495" y="506"/>
                    </a:lnTo>
                    <a:lnTo>
                      <a:pt x="497" y="510"/>
                    </a:lnTo>
                    <a:lnTo>
                      <a:pt x="497" y="512"/>
                    </a:lnTo>
                    <a:lnTo>
                      <a:pt x="497" y="514"/>
                    </a:lnTo>
                    <a:lnTo>
                      <a:pt x="497" y="510"/>
                    </a:lnTo>
                    <a:lnTo>
                      <a:pt x="497" y="502"/>
                    </a:lnTo>
                    <a:lnTo>
                      <a:pt x="509" y="502"/>
                    </a:lnTo>
                    <a:lnTo>
                      <a:pt x="509" y="491"/>
                    </a:lnTo>
                    <a:close/>
                    <a:moveTo>
                      <a:pt x="532" y="491"/>
                    </a:moveTo>
                    <a:lnTo>
                      <a:pt x="532" y="497"/>
                    </a:lnTo>
                    <a:lnTo>
                      <a:pt x="532" y="500"/>
                    </a:lnTo>
                    <a:lnTo>
                      <a:pt x="532" y="502"/>
                    </a:lnTo>
                    <a:lnTo>
                      <a:pt x="530" y="504"/>
                    </a:lnTo>
                    <a:lnTo>
                      <a:pt x="528" y="504"/>
                    </a:lnTo>
                    <a:lnTo>
                      <a:pt x="524" y="502"/>
                    </a:lnTo>
                    <a:lnTo>
                      <a:pt x="520" y="502"/>
                    </a:lnTo>
                    <a:lnTo>
                      <a:pt x="532" y="491"/>
                    </a:lnTo>
                    <a:close/>
                    <a:moveTo>
                      <a:pt x="417" y="378"/>
                    </a:moveTo>
                    <a:lnTo>
                      <a:pt x="422" y="372"/>
                    </a:lnTo>
                    <a:lnTo>
                      <a:pt x="426" y="368"/>
                    </a:lnTo>
                    <a:lnTo>
                      <a:pt x="430" y="366"/>
                    </a:lnTo>
                    <a:lnTo>
                      <a:pt x="432" y="366"/>
                    </a:lnTo>
                    <a:lnTo>
                      <a:pt x="436" y="364"/>
                    </a:lnTo>
                    <a:lnTo>
                      <a:pt x="440" y="366"/>
                    </a:lnTo>
                    <a:lnTo>
                      <a:pt x="445" y="366"/>
                    </a:lnTo>
                    <a:lnTo>
                      <a:pt x="451" y="366"/>
                    </a:lnTo>
                    <a:lnTo>
                      <a:pt x="455" y="366"/>
                    </a:lnTo>
                    <a:lnTo>
                      <a:pt x="457" y="366"/>
                    </a:lnTo>
                    <a:lnTo>
                      <a:pt x="459" y="366"/>
                    </a:lnTo>
                    <a:lnTo>
                      <a:pt x="463" y="366"/>
                    </a:lnTo>
                    <a:lnTo>
                      <a:pt x="465" y="366"/>
                    </a:lnTo>
                    <a:lnTo>
                      <a:pt x="468" y="366"/>
                    </a:lnTo>
                    <a:lnTo>
                      <a:pt x="470" y="366"/>
                    </a:lnTo>
                    <a:lnTo>
                      <a:pt x="474" y="366"/>
                    </a:lnTo>
                    <a:lnTo>
                      <a:pt x="474" y="355"/>
                    </a:lnTo>
                    <a:lnTo>
                      <a:pt x="480" y="358"/>
                    </a:lnTo>
                    <a:lnTo>
                      <a:pt x="484" y="362"/>
                    </a:lnTo>
                    <a:lnTo>
                      <a:pt x="486" y="364"/>
                    </a:lnTo>
                    <a:lnTo>
                      <a:pt x="490" y="366"/>
                    </a:lnTo>
                    <a:lnTo>
                      <a:pt x="492" y="366"/>
                    </a:lnTo>
                    <a:lnTo>
                      <a:pt x="495" y="366"/>
                    </a:lnTo>
                    <a:lnTo>
                      <a:pt x="501" y="366"/>
                    </a:lnTo>
                    <a:lnTo>
                      <a:pt x="509" y="366"/>
                    </a:lnTo>
                    <a:lnTo>
                      <a:pt x="532" y="378"/>
                    </a:lnTo>
                    <a:lnTo>
                      <a:pt x="532" y="385"/>
                    </a:lnTo>
                    <a:lnTo>
                      <a:pt x="532" y="391"/>
                    </a:lnTo>
                    <a:lnTo>
                      <a:pt x="532" y="397"/>
                    </a:lnTo>
                    <a:lnTo>
                      <a:pt x="532" y="402"/>
                    </a:lnTo>
                    <a:lnTo>
                      <a:pt x="532" y="406"/>
                    </a:lnTo>
                    <a:lnTo>
                      <a:pt x="534" y="412"/>
                    </a:lnTo>
                    <a:lnTo>
                      <a:pt x="538" y="418"/>
                    </a:lnTo>
                    <a:lnTo>
                      <a:pt x="543" y="424"/>
                    </a:lnTo>
                    <a:lnTo>
                      <a:pt x="520" y="424"/>
                    </a:lnTo>
                    <a:lnTo>
                      <a:pt x="520" y="426"/>
                    </a:lnTo>
                    <a:lnTo>
                      <a:pt x="520" y="429"/>
                    </a:lnTo>
                    <a:lnTo>
                      <a:pt x="520" y="431"/>
                    </a:lnTo>
                    <a:lnTo>
                      <a:pt x="520" y="435"/>
                    </a:lnTo>
                    <a:lnTo>
                      <a:pt x="520" y="437"/>
                    </a:lnTo>
                    <a:lnTo>
                      <a:pt x="520" y="441"/>
                    </a:lnTo>
                    <a:lnTo>
                      <a:pt x="520" y="443"/>
                    </a:lnTo>
                    <a:lnTo>
                      <a:pt x="520" y="447"/>
                    </a:lnTo>
                    <a:lnTo>
                      <a:pt x="520" y="450"/>
                    </a:lnTo>
                    <a:lnTo>
                      <a:pt x="520" y="454"/>
                    </a:lnTo>
                    <a:lnTo>
                      <a:pt x="520" y="456"/>
                    </a:lnTo>
                    <a:lnTo>
                      <a:pt x="522" y="458"/>
                    </a:lnTo>
                    <a:lnTo>
                      <a:pt x="524" y="458"/>
                    </a:lnTo>
                    <a:lnTo>
                      <a:pt x="526" y="458"/>
                    </a:lnTo>
                    <a:lnTo>
                      <a:pt x="532" y="458"/>
                    </a:lnTo>
                    <a:lnTo>
                      <a:pt x="532" y="447"/>
                    </a:lnTo>
                    <a:lnTo>
                      <a:pt x="543" y="435"/>
                    </a:lnTo>
                    <a:lnTo>
                      <a:pt x="549" y="433"/>
                    </a:lnTo>
                    <a:lnTo>
                      <a:pt x="555" y="433"/>
                    </a:lnTo>
                    <a:lnTo>
                      <a:pt x="559" y="433"/>
                    </a:lnTo>
                    <a:lnTo>
                      <a:pt x="563" y="435"/>
                    </a:lnTo>
                    <a:lnTo>
                      <a:pt x="564" y="435"/>
                    </a:lnTo>
                    <a:lnTo>
                      <a:pt x="568" y="437"/>
                    </a:lnTo>
                    <a:lnTo>
                      <a:pt x="572" y="441"/>
                    </a:lnTo>
                    <a:lnTo>
                      <a:pt x="578" y="447"/>
                    </a:lnTo>
                    <a:lnTo>
                      <a:pt x="589" y="447"/>
                    </a:lnTo>
                    <a:lnTo>
                      <a:pt x="601" y="458"/>
                    </a:lnTo>
                    <a:lnTo>
                      <a:pt x="601" y="450"/>
                    </a:lnTo>
                    <a:lnTo>
                      <a:pt x="601" y="447"/>
                    </a:lnTo>
                    <a:lnTo>
                      <a:pt x="603" y="445"/>
                    </a:lnTo>
                    <a:lnTo>
                      <a:pt x="605" y="445"/>
                    </a:lnTo>
                    <a:lnTo>
                      <a:pt x="607" y="445"/>
                    </a:lnTo>
                    <a:lnTo>
                      <a:pt x="612" y="445"/>
                    </a:lnTo>
                    <a:lnTo>
                      <a:pt x="616" y="445"/>
                    </a:lnTo>
                    <a:lnTo>
                      <a:pt x="624" y="447"/>
                    </a:lnTo>
                    <a:lnTo>
                      <a:pt x="626" y="447"/>
                    </a:lnTo>
                    <a:lnTo>
                      <a:pt x="630" y="447"/>
                    </a:lnTo>
                    <a:lnTo>
                      <a:pt x="632" y="447"/>
                    </a:lnTo>
                    <a:lnTo>
                      <a:pt x="635" y="447"/>
                    </a:lnTo>
                    <a:lnTo>
                      <a:pt x="637" y="447"/>
                    </a:lnTo>
                    <a:lnTo>
                      <a:pt x="641" y="447"/>
                    </a:lnTo>
                    <a:lnTo>
                      <a:pt x="643" y="447"/>
                    </a:lnTo>
                    <a:lnTo>
                      <a:pt x="647" y="447"/>
                    </a:lnTo>
                    <a:lnTo>
                      <a:pt x="635" y="435"/>
                    </a:lnTo>
                    <a:lnTo>
                      <a:pt x="612" y="435"/>
                    </a:lnTo>
                    <a:lnTo>
                      <a:pt x="612" y="424"/>
                    </a:lnTo>
                    <a:lnTo>
                      <a:pt x="647" y="412"/>
                    </a:lnTo>
                    <a:lnTo>
                      <a:pt x="635" y="412"/>
                    </a:lnTo>
                    <a:lnTo>
                      <a:pt x="635" y="401"/>
                    </a:lnTo>
                    <a:lnTo>
                      <a:pt x="630" y="401"/>
                    </a:lnTo>
                    <a:lnTo>
                      <a:pt x="626" y="401"/>
                    </a:lnTo>
                    <a:lnTo>
                      <a:pt x="624" y="399"/>
                    </a:lnTo>
                    <a:lnTo>
                      <a:pt x="622" y="399"/>
                    </a:lnTo>
                    <a:lnTo>
                      <a:pt x="620" y="397"/>
                    </a:lnTo>
                    <a:lnTo>
                      <a:pt x="618" y="395"/>
                    </a:lnTo>
                    <a:lnTo>
                      <a:pt x="616" y="393"/>
                    </a:lnTo>
                    <a:lnTo>
                      <a:pt x="612" y="389"/>
                    </a:lnTo>
                    <a:lnTo>
                      <a:pt x="605" y="389"/>
                    </a:lnTo>
                    <a:lnTo>
                      <a:pt x="597" y="389"/>
                    </a:lnTo>
                    <a:lnTo>
                      <a:pt x="591" y="387"/>
                    </a:lnTo>
                    <a:lnTo>
                      <a:pt x="587" y="387"/>
                    </a:lnTo>
                    <a:lnTo>
                      <a:pt x="584" y="385"/>
                    </a:lnTo>
                    <a:lnTo>
                      <a:pt x="580" y="379"/>
                    </a:lnTo>
                    <a:lnTo>
                      <a:pt x="578" y="374"/>
                    </a:lnTo>
                    <a:lnTo>
                      <a:pt x="578" y="366"/>
                    </a:lnTo>
                    <a:lnTo>
                      <a:pt x="578" y="378"/>
                    </a:lnTo>
                    <a:lnTo>
                      <a:pt x="612" y="389"/>
                    </a:lnTo>
                    <a:lnTo>
                      <a:pt x="624" y="389"/>
                    </a:lnTo>
                    <a:lnTo>
                      <a:pt x="624" y="378"/>
                    </a:lnTo>
                    <a:lnTo>
                      <a:pt x="624" y="355"/>
                    </a:lnTo>
                    <a:lnTo>
                      <a:pt x="612" y="355"/>
                    </a:lnTo>
                    <a:lnTo>
                      <a:pt x="612" y="349"/>
                    </a:lnTo>
                    <a:lnTo>
                      <a:pt x="612" y="347"/>
                    </a:lnTo>
                    <a:lnTo>
                      <a:pt x="612" y="343"/>
                    </a:lnTo>
                    <a:lnTo>
                      <a:pt x="611" y="343"/>
                    </a:lnTo>
                    <a:lnTo>
                      <a:pt x="609" y="343"/>
                    </a:lnTo>
                    <a:lnTo>
                      <a:pt x="605" y="343"/>
                    </a:lnTo>
                    <a:lnTo>
                      <a:pt x="601" y="343"/>
                    </a:lnTo>
                    <a:lnTo>
                      <a:pt x="601" y="332"/>
                    </a:lnTo>
                    <a:lnTo>
                      <a:pt x="578" y="332"/>
                    </a:lnTo>
                    <a:lnTo>
                      <a:pt x="572" y="335"/>
                    </a:lnTo>
                    <a:lnTo>
                      <a:pt x="568" y="339"/>
                    </a:lnTo>
                    <a:lnTo>
                      <a:pt x="564" y="341"/>
                    </a:lnTo>
                    <a:lnTo>
                      <a:pt x="563" y="343"/>
                    </a:lnTo>
                    <a:lnTo>
                      <a:pt x="559" y="343"/>
                    </a:lnTo>
                    <a:lnTo>
                      <a:pt x="555" y="343"/>
                    </a:lnTo>
                    <a:lnTo>
                      <a:pt x="551" y="343"/>
                    </a:lnTo>
                    <a:lnTo>
                      <a:pt x="543" y="343"/>
                    </a:lnTo>
                    <a:lnTo>
                      <a:pt x="555" y="320"/>
                    </a:lnTo>
                    <a:lnTo>
                      <a:pt x="532" y="320"/>
                    </a:lnTo>
                    <a:lnTo>
                      <a:pt x="532" y="308"/>
                    </a:lnTo>
                    <a:lnTo>
                      <a:pt x="524" y="308"/>
                    </a:lnTo>
                    <a:lnTo>
                      <a:pt x="516" y="308"/>
                    </a:lnTo>
                    <a:lnTo>
                      <a:pt x="511" y="308"/>
                    </a:lnTo>
                    <a:lnTo>
                      <a:pt x="503" y="308"/>
                    </a:lnTo>
                    <a:lnTo>
                      <a:pt x="495" y="308"/>
                    </a:lnTo>
                    <a:lnTo>
                      <a:pt x="488" y="308"/>
                    </a:lnTo>
                    <a:lnTo>
                      <a:pt x="482" y="308"/>
                    </a:lnTo>
                    <a:lnTo>
                      <a:pt x="474" y="308"/>
                    </a:lnTo>
                    <a:lnTo>
                      <a:pt x="474" y="297"/>
                    </a:lnTo>
                    <a:lnTo>
                      <a:pt x="468" y="297"/>
                    </a:lnTo>
                    <a:lnTo>
                      <a:pt x="463" y="297"/>
                    </a:lnTo>
                    <a:lnTo>
                      <a:pt x="459" y="299"/>
                    </a:lnTo>
                    <a:lnTo>
                      <a:pt x="455" y="301"/>
                    </a:lnTo>
                    <a:lnTo>
                      <a:pt x="453" y="305"/>
                    </a:lnTo>
                    <a:lnTo>
                      <a:pt x="451" y="308"/>
                    </a:lnTo>
                    <a:lnTo>
                      <a:pt x="451" y="314"/>
                    </a:lnTo>
                    <a:lnTo>
                      <a:pt x="451" y="320"/>
                    </a:lnTo>
                    <a:lnTo>
                      <a:pt x="445" y="320"/>
                    </a:lnTo>
                    <a:lnTo>
                      <a:pt x="444" y="320"/>
                    </a:lnTo>
                    <a:lnTo>
                      <a:pt x="442" y="320"/>
                    </a:lnTo>
                    <a:lnTo>
                      <a:pt x="440" y="320"/>
                    </a:lnTo>
                    <a:lnTo>
                      <a:pt x="440" y="322"/>
                    </a:lnTo>
                    <a:lnTo>
                      <a:pt x="440" y="326"/>
                    </a:lnTo>
                    <a:lnTo>
                      <a:pt x="440" y="332"/>
                    </a:lnTo>
                    <a:lnTo>
                      <a:pt x="436" y="328"/>
                    </a:lnTo>
                    <a:lnTo>
                      <a:pt x="432" y="324"/>
                    </a:lnTo>
                    <a:lnTo>
                      <a:pt x="430" y="322"/>
                    </a:lnTo>
                    <a:lnTo>
                      <a:pt x="428" y="320"/>
                    </a:lnTo>
                    <a:lnTo>
                      <a:pt x="428" y="316"/>
                    </a:lnTo>
                    <a:lnTo>
                      <a:pt x="428" y="312"/>
                    </a:lnTo>
                    <a:lnTo>
                      <a:pt x="428" y="308"/>
                    </a:lnTo>
                    <a:lnTo>
                      <a:pt x="451" y="308"/>
                    </a:lnTo>
                    <a:lnTo>
                      <a:pt x="451" y="285"/>
                    </a:lnTo>
                    <a:lnTo>
                      <a:pt x="428" y="285"/>
                    </a:lnTo>
                    <a:lnTo>
                      <a:pt x="422" y="291"/>
                    </a:lnTo>
                    <a:lnTo>
                      <a:pt x="421" y="295"/>
                    </a:lnTo>
                    <a:lnTo>
                      <a:pt x="419" y="297"/>
                    </a:lnTo>
                    <a:lnTo>
                      <a:pt x="417" y="301"/>
                    </a:lnTo>
                    <a:lnTo>
                      <a:pt x="417" y="303"/>
                    </a:lnTo>
                    <a:lnTo>
                      <a:pt x="417" y="307"/>
                    </a:lnTo>
                    <a:lnTo>
                      <a:pt x="417" y="312"/>
                    </a:lnTo>
                    <a:lnTo>
                      <a:pt x="417" y="320"/>
                    </a:lnTo>
                    <a:lnTo>
                      <a:pt x="417" y="343"/>
                    </a:lnTo>
                    <a:lnTo>
                      <a:pt x="417" y="332"/>
                    </a:lnTo>
                    <a:lnTo>
                      <a:pt x="405" y="332"/>
                    </a:lnTo>
                    <a:lnTo>
                      <a:pt x="394" y="308"/>
                    </a:lnTo>
                    <a:lnTo>
                      <a:pt x="394" y="314"/>
                    </a:lnTo>
                    <a:lnTo>
                      <a:pt x="394" y="320"/>
                    </a:lnTo>
                    <a:lnTo>
                      <a:pt x="394" y="326"/>
                    </a:lnTo>
                    <a:lnTo>
                      <a:pt x="394" y="332"/>
                    </a:lnTo>
                    <a:lnTo>
                      <a:pt x="394" y="337"/>
                    </a:lnTo>
                    <a:lnTo>
                      <a:pt x="394" y="343"/>
                    </a:lnTo>
                    <a:lnTo>
                      <a:pt x="394" y="349"/>
                    </a:lnTo>
                    <a:lnTo>
                      <a:pt x="394" y="355"/>
                    </a:lnTo>
                    <a:lnTo>
                      <a:pt x="417" y="378"/>
                    </a:lnTo>
                    <a:close/>
                  </a:path>
                </a:pathLst>
              </a:custGeom>
              <a:solidFill>
                <a:srgbClr val="C0C0C0"/>
              </a:solidFill>
              <a:ln w="9525">
                <a:noFill/>
                <a:round/>
                <a:headEnd/>
                <a:tailEnd/>
              </a:ln>
            </p:spPr>
            <p:txBody>
              <a:bodyPr/>
              <a:lstStyle/>
              <a:p>
                <a:pPr algn="l"/>
                <a:endParaRPr lang="en-US" sz="2000"/>
              </a:p>
            </p:txBody>
          </p:sp>
          <p:sp>
            <p:nvSpPr>
              <p:cNvPr id="905230" name="Freeform 14"/>
              <p:cNvSpPr>
                <a:spLocks/>
              </p:cNvSpPr>
              <p:nvPr/>
            </p:nvSpPr>
            <p:spPr bwMode="auto">
              <a:xfrm>
                <a:off x="4786" y="1305"/>
                <a:ext cx="92" cy="104"/>
              </a:xfrm>
              <a:custGeom>
                <a:avLst/>
                <a:gdLst>
                  <a:gd name="T0" fmla="*/ 11 w 92"/>
                  <a:gd name="T1" fmla="*/ 12 h 104"/>
                  <a:gd name="T2" fmla="*/ 11 w 92"/>
                  <a:gd name="T3" fmla="*/ 46 h 104"/>
                  <a:gd name="T4" fmla="*/ 23 w 92"/>
                  <a:gd name="T5" fmla="*/ 46 h 104"/>
                  <a:gd name="T6" fmla="*/ 23 w 92"/>
                  <a:gd name="T7" fmla="*/ 41 h 104"/>
                  <a:gd name="T8" fmla="*/ 23 w 92"/>
                  <a:gd name="T9" fmla="*/ 37 h 104"/>
                  <a:gd name="T10" fmla="*/ 23 w 92"/>
                  <a:gd name="T11" fmla="*/ 35 h 104"/>
                  <a:gd name="T12" fmla="*/ 23 w 92"/>
                  <a:gd name="T13" fmla="*/ 35 h 104"/>
                  <a:gd name="T14" fmla="*/ 25 w 92"/>
                  <a:gd name="T15" fmla="*/ 37 h 104"/>
                  <a:gd name="T16" fmla="*/ 27 w 92"/>
                  <a:gd name="T17" fmla="*/ 39 h 104"/>
                  <a:gd name="T18" fmla="*/ 31 w 92"/>
                  <a:gd name="T19" fmla="*/ 42 h 104"/>
                  <a:gd name="T20" fmla="*/ 34 w 92"/>
                  <a:gd name="T21" fmla="*/ 46 h 104"/>
                  <a:gd name="T22" fmla="*/ 38 w 92"/>
                  <a:gd name="T23" fmla="*/ 44 h 104"/>
                  <a:gd name="T24" fmla="*/ 40 w 92"/>
                  <a:gd name="T25" fmla="*/ 41 h 104"/>
                  <a:gd name="T26" fmla="*/ 42 w 92"/>
                  <a:gd name="T27" fmla="*/ 39 h 104"/>
                  <a:gd name="T28" fmla="*/ 46 w 92"/>
                  <a:gd name="T29" fmla="*/ 35 h 104"/>
                  <a:gd name="T30" fmla="*/ 48 w 92"/>
                  <a:gd name="T31" fmla="*/ 33 h 104"/>
                  <a:gd name="T32" fmla="*/ 52 w 92"/>
                  <a:gd name="T33" fmla="*/ 29 h 104"/>
                  <a:gd name="T34" fmla="*/ 54 w 92"/>
                  <a:gd name="T35" fmla="*/ 27 h 104"/>
                  <a:gd name="T36" fmla="*/ 57 w 92"/>
                  <a:gd name="T37" fmla="*/ 23 h 104"/>
                  <a:gd name="T38" fmla="*/ 57 w 92"/>
                  <a:gd name="T39" fmla="*/ 35 h 104"/>
                  <a:gd name="T40" fmla="*/ 61 w 92"/>
                  <a:gd name="T41" fmla="*/ 35 h 104"/>
                  <a:gd name="T42" fmla="*/ 65 w 92"/>
                  <a:gd name="T43" fmla="*/ 35 h 104"/>
                  <a:gd name="T44" fmla="*/ 67 w 92"/>
                  <a:gd name="T45" fmla="*/ 35 h 104"/>
                  <a:gd name="T46" fmla="*/ 69 w 92"/>
                  <a:gd name="T47" fmla="*/ 35 h 104"/>
                  <a:gd name="T48" fmla="*/ 69 w 92"/>
                  <a:gd name="T49" fmla="*/ 37 h 104"/>
                  <a:gd name="T50" fmla="*/ 69 w 92"/>
                  <a:gd name="T51" fmla="*/ 39 h 104"/>
                  <a:gd name="T52" fmla="*/ 69 w 92"/>
                  <a:gd name="T53" fmla="*/ 42 h 104"/>
                  <a:gd name="T54" fmla="*/ 69 w 92"/>
                  <a:gd name="T55" fmla="*/ 46 h 104"/>
                  <a:gd name="T56" fmla="*/ 92 w 92"/>
                  <a:gd name="T57" fmla="*/ 69 h 104"/>
                  <a:gd name="T58" fmla="*/ 69 w 92"/>
                  <a:gd name="T59" fmla="*/ 69 h 104"/>
                  <a:gd name="T60" fmla="*/ 69 w 92"/>
                  <a:gd name="T61" fmla="*/ 58 h 104"/>
                  <a:gd name="T62" fmla="*/ 69 w 92"/>
                  <a:gd name="T63" fmla="*/ 81 h 104"/>
                  <a:gd name="T64" fmla="*/ 61 w 92"/>
                  <a:gd name="T65" fmla="*/ 81 h 104"/>
                  <a:gd name="T66" fmla="*/ 57 w 92"/>
                  <a:gd name="T67" fmla="*/ 81 h 104"/>
                  <a:gd name="T68" fmla="*/ 54 w 92"/>
                  <a:gd name="T69" fmla="*/ 81 h 104"/>
                  <a:gd name="T70" fmla="*/ 50 w 92"/>
                  <a:gd name="T71" fmla="*/ 81 h 104"/>
                  <a:gd name="T72" fmla="*/ 46 w 92"/>
                  <a:gd name="T73" fmla="*/ 83 h 104"/>
                  <a:gd name="T74" fmla="*/ 44 w 92"/>
                  <a:gd name="T75" fmla="*/ 85 h 104"/>
                  <a:gd name="T76" fmla="*/ 40 w 92"/>
                  <a:gd name="T77" fmla="*/ 89 h 104"/>
                  <a:gd name="T78" fmla="*/ 34 w 92"/>
                  <a:gd name="T79" fmla="*/ 92 h 104"/>
                  <a:gd name="T80" fmla="*/ 11 w 92"/>
                  <a:gd name="T81" fmla="*/ 104 h 104"/>
                  <a:gd name="T82" fmla="*/ 11 w 92"/>
                  <a:gd name="T83" fmla="*/ 81 h 104"/>
                  <a:gd name="T84" fmla="*/ 8 w 92"/>
                  <a:gd name="T85" fmla="*/ 71 h 104"/>
                  <a:gd name="T86" fmla="*/ 4 w 92"/>
                  <a:gd name="T87" fmla="*/ 62 h 104"/>
                  <a:gd name="T88" fmla="*/ 2 w 92"/>
                  <a:gd name="T89" fmla="*/ 50 h 104"/>
                  <a:gd name="T90" fmla="*/ 0 w 92"/>
                  <a:gd name="T91" fmla="*/ 42 h 104"/>
                  <a:gd name="T92" fmla="*/ 0 w 92"/>
                  <a:gd name="T93" fmla="*/ 33 h 104"/>
                  <a:gd name="T94" fmla="*/ 0 w 92"/>
                  <a:gd name="T95" fmla="*/ 21 h 104"/>
                  <a:gd name="T96" fmla="*/ 0 w 92"/>
                  <a:gd name="T97" fmla="*/ 12 h 104"/>
                  <a:gd name="T98" fmla="*/ 0 w 92"/>
                  <a:gd name="T99" fmla="*/ 0 h 104"/>
                  <a:gd name="T100" fmla="*/ 0 w 92"/>
                  <a:gd name="T101" fmla="*/ 6 h 104"/>
                  <a:gd name="T102" fmla="*/ 0 w 92"/>
                  <a:gd name="T103" fmla="*/ 10 h 104"/>
                  <a:gd name="T104" fmla="*/ 0 w 92"/>
                  <a:gd name="T105" fmla="*/ 12 h 104"/>
                  <a:gd name="T106" fmla="*/ 0 w 92"/>
                  <a:gd name="T107" fmla="*/ 12 h 104"/>
                  <a:gd name="T108" fmla="*/ 2 w 92"/>
                  <a:gd name="T109" fmla="*/ 14 h 104"/>
                  <a:gd name="T110" fmla="*/ 4 w 92"/>
                  <a:gd name="T111" fmla="*/ 14 h 104"/>
                  <a:gd name="T112" fmla="*/ 8 w 92"/>
                  <a:gd name="T113" fmla="*/ 12 h 104"/>
                  <a:gd name="T114" fmla="*/ 11 w 92"/>
                  <a:gd name="T115" fmla="*/ 12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04"/>
                  <a:gd name="T176" fmla="*/ 92 w 9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04">
                    <a:moveTo>
                      <a:pt x="11" y="12"/>
                    </a:moveTo>
                    <a:lnTo>
                      <a:pt x="11" y="46"/>
                    </a:lnTo>
                    <a:lnTo>
                      <a:pt x="23" y="46"/>
                    </a:lnTo>
                    <a:lnTo>
                      <a:pt x="23" y="41"/>
                    </a:lnTo>
                    <a:lnTo>
                      <a:pt x="23" y="37"/>
                    </a:lnTo>
                    <a:lnTo>
                      <a:pt x="23" y="35"/>
                    </a:lnTo>
                    <a:lnTo>
                      <a:pt x="25" y="37"/>
                    </a:lnTo>
                    <a:lnTo>
                      <a:pt x="27" y="39"/>
                    </a:lnTo>
                    <a:lnTo>
                      <a:pt x="31" y="42"/>
                    </a:lnTo>
                    <a:lnTo>
                      <a:pt x="34" y="46"/>
                    </a:lnTo>
                    <a:lnTo>
                      <a:pt x="38" y="44"/>
                    </a:lnTo>
                    <a:lnTo>
                      <a:pt x="40" y="41"/>
                    </a:lnTo>
                    <a:lnTo>
                      <a:pt x="42" y="39"/>
                    </a:lnTo>
                    <a:lnTo>
                      <a:pt x="46" y="35"/>
                    </a:lnTo>
                    <a:lnTo>
                      <a:pt x="48" y="33"/>
                    </a:lnTo>
                    <a:lnTo>
                      <a:pt x="52" y="29"/>
                    </a:lnTo>
                    <a:lnTo>
                      <a:pt x="54" y="27"/>
                    </a:lnTo>
                    <a:lnTo>
                      <a:pt x="57" y="23"/>
                    </a:lnTo>
                    <a:lnTo>
                      <a:pt x="57" y="35"/>
                    </a:lnTo>
                    <a:lnTo>
                      <a:pt x="61" y="35"/>
                    </a:lnTo>
                    <a:lnTo>
                      <a:pt x="65" y="35"/>
                    </a:lnTo>
                    <a:lnTo>
                      <a:pt x="67" y="35"/>
                    </a:lnTo>
                    <a:lnTo>
                      <a:pt x="69" y="35"/>
                    </a:lnTo>
                    <a:lnTo>
                      <a:pt x="69" y="37"/>
                    </a:lnTo>
                    <a:lnTo>
                      <a:pt x="69" y="39"/>
                    </a:lnTo>
                    <a:lnTo>
                      <a:pt x="69" y="42"/>
                    </a:lnTo>
                    <a:lnTo>
                      <a:pt x="69" y="46"/>
                    </a:lnTo>
                    <a:lnTo>
                      <a:pt x="92" y="69"/>
                    </a:lnTo>
                    <a:lnTo>
                      <a:pt x="69" y="69"/>
                    </a:lnTo>
                    <a:lnTo>
                      <a:pt x="69" y="58"/>
                    </a:lnTo>
                    <a:lnTo>
                      <a:pt x="69" y="81"/>
                    </a:lnTo>
                    <a:lnTo>
                      <a:pt x="61" y="81"/>
                    </a:lnTo>
                    <a:lnTo>
                      <a:pt x="57" y="81"/>
                    </a:lnTo>
                    <a:lnTo>
                      <a:pt x="54" y="81"/>
                    </a:lnTo>
                    <a:lnTo>
                      <a:pt x="50" y="81"/>
                    </a:lnTo>
                    <a:lnTo>
                      <a:pt x="46" y="83"/>
                    </a:lnTo>
                    <a:lnTo>
                      <a:pt x="44" y="85"/>
                    </a:lnTo>
                    <a:lnTo>
                      <a:pt x="40" y="89"/>
                    </a:lnTo>
                    <a:lnTo>
                      <a:pt x="34" y="92"/>
                    </a:lnTo>
                    <a:lnTo>
                      <a:pt x="11" y="104"/>
                    </a:lnTo>
                    <a:lnTo>
                      <a:pt x="11" y="81"/>
                    </a:lnTo>
                    <a:lnTo>
                      <a:pt x="8" y="71"/>
                    </a:lnTo>
                    <a:lnTo>
                      <a:pt x="4" y="62"/>
                    </a:lnTo>
                    <a:lnTo>
                      <a:pt x="2" y="50"/>
                    </a:lnTo>
                    <a:lnTo>
                      <a:pt x="0" y="42"/>
                    </a:lnTo>
                    <a:lnTo>
                      <a:pt x="0" y="33"/>
                    </a:lnTo>
                    <a:lnTo>
                      <a:pt x="0" y="21"/>
                    </a:lnTo>
                    <a:lnTo>
                      <a:pt x="0" y="12"/>
                    </a:lnTo>
                    <a:lnTo>
                      <a:pt x="0" y="0"/>
                    </a:lnTo>
                    <a:lnTo>
                      <a:pt x="0" y="6"/>
                    </a:lnTo>
                    <a:lnTo>
                      <a:pt x="0" y="10"/>
                    </a:lnTo>
                    <a:lnTo>
                      <a:pt x="0" y="12"/>
                    </a:lnTo>
                    <a:lnTo>
                      <a:pt x="2" y="14"/>
                    </a:lnTo>
                    <a:lnTo>
                      <a:pt x="4" y="14"/>
                    </a:lnTo>
                    <a:lnTo>
                      <a:pt x="8" y="12"/>
                    </a:lnTo>
                    <a:lnTo>
                      <a:pt x="11" y="12"/>
                    </a:lnTo>
                    <a:close/>
                  </a:path>
                </a:pathLst>
              </a:custGeom>
              <a:solidFill>
                <a:srgbClr val="C0C0C0"/>
              </a:solidFill>
              <a:ln w="9525">
                <a:noFill/>
                <a:round/>
                <a:headEnd/>
                <a:tailEnd/>
              </a:ln>
            </p:spPr>
            <p:txBody>
              <a:bodyPr/>
              <a:lstStyle/>
              <a:p>
                <a:pPr algn="l"/>
                <a:endParaRPr lang="en-US" sz="2000"/>
              </a:p>
            </p:txBody>
          </p:sp>
          <p:sp>
            <p:nvSpPr>
              <p:cNvPr id="905231" name="Freeform 15"/>
              <p:cNvSpPr>
                <a:spLocks noEditPoints="1"/>
              </p:cNvSpPr>
              <p:nvPr/>
            </p:nvSpPr>
            <p:spPr bwMode="auto">
              <a:xfrm>
                <a:off x="1964" y="1420"/>
                <a:ext cx="1503" cy="1961"/>
              </a:xfrm>
              <a:custGeom>
                <a:avLst/>
                <a:gdLst>
                  <a:gd name="T0" fmla="*/ 1411 w 1503"/>
                  <a:gd name="T1" fmla="*/ 1696 h 1961"/>
                  <a:gd name="T2" fmla="*/ 1446 w 1503"/>
                  <a:gd name="T3" fmla="*/ 1800 h 1961"/>
                  <a:gd name="T4" fmla="*/ 1457 w 1503"/>
                  <a:gd name="T5" fmla="*/ 1754 h 1961"/>
                  <a:gd name="T6" fmla="*/ 1331 w 1503"/>
                  <a:gd name="T7" fmla="*/ 1915 h 1961"/>
                  <a:gd name="T8" fmla="*/ 1114 w 1503"/>
                  <a:gd name="T9" fmla="*/ 1915 h 1961"/>
                  <a:gd name="T10" fmla="*/ 678 w 1503"/>
                  <a:gd name="T11" fmla="*/ 1526 h 1961"/>
                  <a:gd name="T12" fmla="*/ 690 w 1503"/>
                  <a:gd name="T13" fmla="*/ 1788 h 1961"/>
                  <a:gd name="T14" fmla="*/ 851 w 1503"/>
                  <a:gd name="T15" fmla="*/ 1719 h 1961"/>
                  <a:gd name="T16" fmla="*/ 1010 w 1503"/>
                  <a:gd name="T17" fmla="*/ 1754 h 1961"/>
                  <a:gd name="T18" fmla="*/ 1056 w 1503"/>
                  <a:gd name="T19" fmla="*/ 1846 h 1961"/>
                  <a:gd name="T20" fmla="*/ 1263 w 1503"/>
                  <a:gd name="T21" fmla="*/ 1742 h 1961"/>
                  <a:gd name="T22" fmla="*/ 1160 w 1503"/>
                  <a:gd name="T23" fmla="*/ 1376 h 1961"/>
                  <a:gd name="T24" fmla="*/ 1056 w 1503"/>
                  <a:gd name="T25" fmla="*/ 1439 h 1961"/>
                  <a:gd name="T26" fmla="*/ 1010 w 1503"/>
                  <a:gd name="T27" fmla="*/ 1347 h 1961"/>
                  <a:gd name="T28" fmla="*/ 933 w 1503"/>
                  <a:gd name="T29" fmla="*/ 1349 h 1961"/>
                  <a:gd name="T30" fmla="*/ 632 w 1503"/>
                  <a:gd name="T31" fmla="*/ 879 h 1961"/>
                  <a:gd name="T32" fmla="*/ 586 w 1503"/>
                  <a:gd name="T33" fmla="*/ 912 h 1961"/>
                  <a:gd name="T34" fmla="*/ 592 w 1503"/>
                  <a:gd name="T35" fmla="*/ 952 h 1961"/>
                  <a:gd name="T36" fmla="*/ 620 w 1503"/>
                  <a:gd name="T37" fmla="*/ 946 h 1961"/>
                  <a:gd name="T38" fmla="*/ 655 w 1503"/>
                  <a:gd name="T39" fmla="*/ 929 h 1961"/>
                  <a:gd name="T40" fmla="*/ 643 w 1503"/>
                  <a:gd name="T41" fmla="*/ 871 h 1961"/>
                  <a:gd name="T42" fmla="*/ 467 w 1503"/>
                  <a:gd name="T43" fmla="*/ 923 h 1961"/>
                  <a:gd name="T44" fmla="*/ 505 w 1503"/>
                  <a:gd name="T45" fmla="*/ 848 h 1961"/>
                  <a:gd name="T46" fmla="*/ 628 w 1503"/>
                  <a:gd name="T47" fmla="*/ 860 h 1961"/>
                  <a:gd name="T48" fmla="*/ 528 w 1503"/>
                  <a:gd name="T49" fmla="*/ 800 h 1961"/>
                  <a:gd name="T50" fmla="*/ 540 w 1503"/>
                  <a:gd name="T51" fmla="*/ 833 h 1961"/>
                  <a:gd name="T52" fmla="*/ 415 w 1503"/>
                  <a:gd name="T53" fmla="*/ 1056 h 1961"/>
                  <a:gd name="T54" fmla="*/ 334 w 1503"/>
                  <a:gd name="T55" fmla="*/ 1136 h 1961"/>
                  <a:gd name="T56" fmla="*/ 404 w 1503"/>
                  <a:gd name="T57" fmla="*/ 1249 h 1961"/>
                  <a:gd name="T58" fmla="*/ 505 w 1503"/>
                  <a:gd name="T59" fmla="*/ 1232 h 1961"/>
                  <a:gd name="T60" fmla="*/ 70 w 1503"/>
                  <a:gd name="T61" fmla="*/ 1113 h 1961"/>
                  <a:gd name="T62" fmla="*/ 279 w 1503"/>
                  <a:gd name="T63" fmla="*/ 1288 h 1961"/>
                  <a:gd name="T64" fmla="*/ 16 w 1503"/>
                  <a:gd name="T65" fmla="*/ 1105 h 1961"/>
                  <a:gd name="T66" fmla="*/ 1388 w 1503"/>
                  <a:gd name="T67" fmla="*/ 1136 h 1961"/>
                  <a:gd name="T68" fmla="*/ 1263 w 1503"/>
                  <a:gd name="T69" fmla="*/ 1148 h 1961"/>
                  <a:gd name="T70" fmla="*/ 1010 w 1503"/>
                  <a:gd name="T71" fmla="*/ 1261 h 1961"/>
                  <a:gd name="T72" fmla="*/ 966 w 1503"/>
                  <a:gd name="T73" fmla="*/ 1194 h 1961"/>
                  <a:gd name="T74" fmla="*/ 835 w 1503"/>
                  <a:gd name="T75" fmla="*/ 1148 h 1961"/>
                  <a:gd name="T76" fmla="*/ 807 w 1503"/>
                  <a:gd name="T77" fmla="*/ 1102 h 1961"/>
                  <a:gd name="T78" fmla="*/ 1154 w 1503"/>
                  <a:gd name="T79" fmla="*/ 1159 h 1961"/>
                  <a:gd name="T80" fmla="*/ 1229 w 1503"/>
                  <a:gd name="T81" fmla="*/ 1232 h 1961"/>
                  <a:gd name="T82" fmla="*/ 1286 w 1503"/>
                  <a:gd name="T83" fmla="*/ 1270 h 1961"/>
                  <a:gd name="T84" fmla="*/ 1123 w 1503"/>
                  <a:gd name="T85" fmla="*/ 1223 h 1961"/>
                  <a:gd name="T86" fmla="*/ 586 w 1503"/>
                  <a:gd name="T87" fmla="*/ 779 h 1961"/>
                  <a:gd name="T88" fmla="*/ 530 w 1503"/>
                  <a:gd name="T89" fmla="*/ 779 h 1961"/>
                  <a:gd name="T90" fmla="*/ 498 w 1503"/>
                  <a:gd name="T91" fmla="*/ 772 h 1961"/>
                  <a:gd name="T92" fmla="*/ 505 w 1503"/>
                  <a:gd name="T93" fmla="*/ 666 h 1961"/>
                  <a:gd name="T94" fmla="*/ 540 w 1503"/>
                  <a:gd name="T95" fmla="*/ 724 h 1961"/>
                  <a:gd name="T96" fmla="*/ 494 w 1503"/>
                  <a:gd name="T97" fmla="*/ 597 h 1961"/>
                  <a:gd name="T98" fmla="*/ 895 w 1503"/>
                  <a:gd name="T99" fmla="*/ 31 h 1961"/>
                  <a:gd name="T100" fmla="*/ 828 w 1503"/>
                  <a:gd name="T101" fmla="*/ 45 h 1961"/>
                  <a:gd name="T102" fmla="*/ 816 w 1503"/>
                  <a:gd name="T103" fmla="*/ 73 h 1961"/>
                  <a:gd name="T104" fmla="*/ 835 w 1503"/>
                  <a:gd name="T105" fmla="*/ 108 h 1961"/>
                  <a:gd name="T106" fmla="*/ 883 w 1503"/>
                  <a:gd name="T107" fmla="*/ 75 h 1961"/>
                  <a:gd name="T108" fmla="*/ 851 w 1503"/>
                  <a:gd name="T109" fmla="*/ 116 h 1961"/>
                  <a:gd name="T110" fmla="*/ 833 w 1503"/>
                  <a:gd name="T111" fmla="*/ 131 h 1961"/>
                  <a:gd name="T112" fmla="*/ 632 w 1503"/>
                  <a:gd name="T113" fmla="*/ 340 h 1961"/>
                  <a:gd name="T114" fmla="*/ 628 w 1503"/>
                  <a:gd name="T115" fmla="*/ 419 h 1961"/>
                  <a:gd name="T116" fmla="*/ 663 w 1503"/>
                  <a:gd name="T117" fmla="*/ 382 h 1961"/>
                  <a:gd name="T118" fmla="*/ 701 w 1503"/>
                  <a:gd name="T119" fmla="*/ 328 h 1961"/>
                  <a:gd name="T120" fmla="*/ 793 w 1503"/>
                  <a:gd name="T121" fmla="*/ 321 h 1961"/>
                  <a:gd name="T122" fmla="*/ 860 w 1503"/>
                  <a:gd name="T123" fmla="*/ 150 h 19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3"/>
                  <a:gd name="T187" fmla="*/ 0 h 1961"/>
                  <a:gd name="T188" fmla="*/ 1503 w 1503"/>
                  <a:gd name="T189" fmla="*/ 1961 h 19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3" h="1961">
                    <a:moveTo>
                      <a:pt x="713" y="332"/>
                    </a:moveTo>
                    <a:lnTo>
                      <a:pt x="701" y="344"/>
                    </a:lnTo>
                    <a:lnTo>
                      <a:pt x="678" y="344"/>
                    </a:lnTo>
                    <a:lnTo>
                      <a:pt x="666" y="355"/>
                    </a:lnTo>
                    <a:lnTo>
                      <a:pt x="678" y="367"/>
                    </a:lnTo>
                    <a:lnTo>
                      <a:pt x="678" y="390"/>
                    </a:lnTo>
                    <a:lnTo>
                      <a:pt x="678" y="378"/>
                    </a:lnTo>
                    <a:lnTo>
                      <a:pt x="690" y="378"/>
                    </a:lnTo>
                    <a:lnTo>
                      <a:pt x="690" y="367"/>
                    </a:lnTo>
                    <a:lnTo>
                      <a:pt x="701" y="367"/>
                    </a:lnTo>
                    <a:lnTo>
                      <a:pt x="713" y="367"/>
                    </a:lnTo>
                    <a:lnTo>
                      <a:pt x="713" y="355"/>
                    </a:lnTo>
                    <a:lnTo>
                      <a:pt x="720" y="355"/>
                    </a:lnTo>
                    <a:lnTo>
                      <a:pt x="724" y="353"/>
                    </a:lnTo>
                    <a:lnTo>
                      <a:pt x="726" y="351"/>
                    </a:lnTo>
                    <a:lnTo>
                      <a:pt x="726" y="348"/>
                    </a:lnTo>
                    <a:lnTo>
                      <a:pt x="722" y="344"/>
                    </a:lnTo>
                    <a:lnTo>
                      <a:pt x="720" y="340"/>
                    </a:lnTo>
                    <a:lnTo>
                      <a:pt x="716" y="336"/>
                    </a:lnTo>
                    <a:lnTo>
                      <a:pt x="713" y="332"/>
                    </a:lnTo>
                    <a:close/>
                    <a:moveTo>
                      <a:pt x="1400" y="1696"/>
                    </a:moveTo>
                    <a:lnTo>
                      <a:pt x="1411" y="1696"/>
                    </a:lnTo>
                    <a:lnTo>
                      <a:pt x="1413" y="1704"/>
                    </a:lnTo>
                    <a:lnTo>
                      <a:pt x="1413" y="1708"/>
                    </a:lnTo>
                    <a:lnTo>
                      <a:pt x="1415" y="1712"/>
                    </a:lnTo>
                    <a:lnTo>
                      <a:pt x="1417" y="1714"/>
                    </a:lnTo>
                    <a:lnTo>
                      <a:pt x="1419" y="1718"/>
                    </a:lnTo>
                    <a:lnTo>
                      <a:pt x="1421" y="1721"/>
                    </a:lnTo>
                    <a:lnTo>
                      <a:pt x="1423" y="1725"/>
                    </a:lnTo>
                    <a:lnTo>
                      <a:pt x="1423" y="1731"/>
                    </a:lnTo>
                    <a:lnTo>
                      <a:pt x="1434" y="1731"/>
                    </a:lnTo>
                    <a:lnTo>
                      <a:pt x="1434" y="1754"/>
                    </a:lnTo>
                    <a:lnTo>
                      <a:pt x="1434" y="1788"/>
                    </a:lnTo>
                    <a:lnTo>
                      <a:pt x="1428" y="1788"/>
                    </a:lnTo>
                    <a:lnTo>
                      <a:pt x="1425" y="1788"/>
                    </a:lnTo>
                    <a:lnTo>
                      <a:pt x="1423" y="1788"/>
                    </a:lnTo>
                    <a:lnTo>
                      <a:pt x="1423" y="1790"/>
                    </a:lnTo>
                    <a:lnTo>
                      <a:pt x="1425" y="1790"/>
                    </a:lnTo>
                    <a:lnTo>
                      <a:pt x="1427" y="1792"/>
                    </a:lnTo>
                    <a:lnTo>
                      <a:pt x="1430" y="1796"/>
                    </a:lnTo>
                    <a:lnTo>
                      <a:pt x="1434" y="1800"/>
                    </a:lnTo>
                    <a:lnTo>
                      <a:pt x="1440" y="1800"/>
                    </a:lnTo>
                    <a:lnTo>
                      <a:pt x="1442" y="1800"/>
                    </a:lnTo>
                    <a:lnTo>
                      <a:pt x="1446" y="1800"/>
                    </a:lnTo>
                    <a:lnTo>
                      <a:pt x="1446" y="1802"/>
                    </a:lnTo>
                    <a:lnTo>
                      <a:pt x="1446" y="1804"/>
                    </a:lnTo>
                    <a:lnTo>
                      <a:pt x="1446" y="1808"/>
                    </a:lnTo>
                    <a:lnTo>
                      <a:pt x="1446" y="1812"/>
                    </a:lnTo>
                    <a:lnTo>
                      <a:pt x="1446" y="1835"/>
                    </a:lnTo>
                    <a:lnTo>
                      <a:pt x="1451" y="1835"/>
                    </a:lnTo>
                    <a:lnTo>
                      <a:pt x="1453" y="1835"/>
                    </a:lnTo>
                    <a:lnTo>
                      <a:pt x="1457" y="1835"/>
                    </a:lnTo>
                    <a:lnTo>
                      <a:pt x="1457" y="1831"/>
                    </a:lnTo>
                    <a:lnTo>
                      <a:pt x="1457" y="1829"/>
                    </a:lnTo>
                    <a:lnTo>
                      <a:pt x="1457" y="1823"/>
                    </a:lnTo>
                    <a:lnTo>
                      <a:pt x="1469" y="1823"/>
                    </a:lnTo>
                    <a:lnTo>
                      <a:pt x="1469" y="1812"/>
                    </a:lnTo>
                    <a:lnTo>
                      <a:pt x="1480" y="1788"/>
                    </a:lnTo>
                    <a:lnTo>
                      <a:pt x="1492" y="1788"/>
                    </a:lnTo>
                    <a:lnTo>
                      <a:pt x="1503" y="1765"/>
                    </a:lnTo>
                    <a:lnTo>
                      <a:pt x="1492" y="1754"/>
                    </a:lnTo>
                    <a:lnTo>
                      <a:pt x="1469" y="1765"/>
                    </a:lnTo>
                    <a:lnTo>
                      <a:pt x="1457" y="1754"/>
                    </a:lnTo>
                    <a:lnTo>
                      <a:pt x="1457" y="1731"/>
                    </a:lnTo>
                    <a:lnTo>
                      <a:pt x="1446" y="1731"/>
                    </a:lnTo>
                    <a:lnTo>
                      <a:pt x="1446" y="1742"/>
                    </a:lnTo>
                    <a:lnTo>
                      <a:pt x="1446" y="1731"/>
                    </a:lnTo>
                    <a:lnTo>
                      <a:pt x="1442" y="1731"/>
                    </a:lnTo>
                    <a:lnTo>
                      <a:pt x="1438" y="1733"/>
                    </a:lnTo>
                    <a:lnTo>
                      <a:pt x="1436" y="1733"/>
                    </a:lnTo>
                    <a:lnTo>
                      <a:pt x="1434" y="1731"/>
                    </a:lnTo>
                    <a:lnTo>
                      <a:pt x="1434" y="1729"/>
                    </a:lnTo>
                    <a:lnTo>
                      <a:pt x="1434" y="1725"/>
                    </a:lnTo>
                    <a:lnTo>
                      <a:pt x="1434" y="1719"/>
                    </a:lnTo>
                    <a:lnTo>
                      <a:pt x="1434" y="1708"/>
                    </a:lnTo>
                    <a:lnTo>
                      <a:pt x="1423" y="1696"/>
                    </a:lnTo>
                    <a:lnTo>
                      <a:pt x="1411" y="1696"/>
                    </a:lnTo>
                    <a:lnTo>
                      <a:pt x="1400" y="1696"/>
                    </a:lnTo>
                    <a:close/>
                    <a:moveTo>
                      <a:pt x="1354" y="1950"/>
                    </a:moveTo>
                    <a:lnTo>
                      <a:pt x="1357" y="1944"/>
                    </a:lnTo>
                    <a:lnTo>
                      <a:pt x="1342" y="1950"/>
                    </a:lnTo>
                    <a:lnTo>
                      <a:pt x="1354" y="1961"/>
                    </a:lnTo>
                    <a:lnTo>
                      <a:pt x="1342" y="1938"/>
                    </a:lnTo>
                    <a:lnTo>
                      <a:pt x="1331" y="1915"/>
                    </a:lnTo>
                    <a:lnTo>
                      <a:pt x="1342" y="1904"/>
                    </a:lnTo>
                    <a:lnTo>
                      <a:pt x="1354" y="1892"/>
                    </a:lnTo>
                    <a:lnTo>
                      <a:pt x="1377" y="1881"/>
                    </a:lnTo>
                    <a:lnTo>
                      <a:pt x="1400" y="1835"/>
                    </a:lnTo>
                    <a:lnTo>
                      <a:pt x="1411" y="1835"/>
                    </a:lnTo>
                    <a:lnTo>
                      <a:pt x="1434" y="1823"/>
                    </a:lnTo>
                    <a:lnTo>
                      <a:pt x="1423" y="1858"/>
                    </a:lnTo>
                    <a:lnTo>
                      <a:pt x="1411" y="1881"/>
                    </a:lnTo>
                    <a:lnTo>
                      <a:pt x="1388" y="1892"/>
                    </a:lnTo>
                    <a:lnTo>
                      <a:pt x="1388" y="1927"/>
                    </a:lnTo>
                    <a:lnTo>
                      <a:pt x="1377" y="1927"/>
                    </a:lnTo>
                    <a:lnTo>
                      <a:pt x="1354" y="1950"/>
                    </a:lnTo>
                    <a:close/>
                    <a:moveTo>
                      <a:pt x="1160" y="1904"/>
                    </a:moveTo>
                    <a:lnTo>
                      <a:pt x="1156" y="1904"/>
                    </a:lnTo>
                    <a:lnTo>
                      <a:pt x="1150" y="1904"/>
                    </a:lnTo>
                    <a:lnTo>
                      <a:pt x="1146" y="1904"/>
                    </a:lnTo>
                    <a:lnTo>
                      <a:pt x="1142" y="1904"/>
                    </a:lnTo>
                    <a:lnTo>
                      <a:pt x="1139" y="1904"/>
                    </a:lnTo>
                    <a:lnTo>
                      <a:pt x="1133" y="1904"/>
                    </a:lnTo>
                    <a:lnTo>
                      <a:pt x="1129" y="1904"/>
                    </a:lnTo>
                    <a:lnTo>
                      <a:pt x="1125" y="1904"/>
                    </a:lnTo>
                    <a:lnTo>
                      <a:pt x="1114" y="1915"/>
                    </a:lnTo>
                    <a:lnTo>
                      <a:pt x="1125" y="1950"/>
                    </a:lnTo>
                    <a:lnTo>
                      <a:pt x="1137" y="1950"/>
                    </a:lnTo>
                    <a:lnTo>
                      <a:pt x="1148" y="1950"/>
                    </a:lnTo>
                    <a:lnTo>
                      <a:pt x="1160" y="1927"/>
                    </a:lnTo>
                    <a:lnTo>
                      <a:pt x="1160" y="1938"/>
                    </a:lnTo>
                    <a:lnTo>
                      <a:pt x="1160" y="1904"/>
                    </a:lnTo>
                    <a:close/>
                    <a:moveTo>
                      <a:pt x="895" y="1399"/>
                    </a:moveTo>
                    <a:lnTo>
                      <a:pt x="872" y="1399"/>
                    </a:lnTo>
                    <a:lnTo>
                      <a:pt x="872" y="1388"/>
                    </a:lnTo>
                    <a:lnTo>
                      <a:pt x="860" y="1388"/>
                    </a:lnTo>
                    <a:lnTo>
                      <a:pt x="860" y="1376"/>
                    </a:lnTo>
                    <a:lnTo>
                      <a:pt x="851" y="1399"/>
                    </a:lnTo>
                    <a:lnTo>
                      <a:pt x="816" y="1411"/>
                    </a:lnTo>
                    <a:lnTo>
                      <a:pt x="816" y="1422"/>
                    </a:lnTo>
                    <a:lnTo>
                      <a:pt x="805" y="1445"/>
                    </a:lnTo>
                    <a:lnTo>
                      <a:pt x="793" y="1434"/>
                    </a:lnTo>
                    <a:lnTo>
                      <a:pt x="782" y="1468"/>
                    </a:lnTo>
                    <a:lnTo>
                      <a:pt x="770" y="1468"/>
                    </a:lnTo>
                    <a:lnTo>
                      <a:pt x="724" y="1503"/>
                    </a:lnTo>
                    <a:lnTo>
                      <a:pt x="713" y="1514"/>
                    </a:lnTo>
                    <a:lnTo>
                      <a:pt x="678" y="1514"/>
                    </a:lnTo>
                    <a:lnTo>
                      <a:pt x="678" y="1526"/>
                    </a:lnTo>
                    <a:lnTo>
                      <a:pt x="643" y="1549"/>
                    </a:lnTo>
                    <a:lnTo>
                      <a:pt x="643" y="1537"/>
                    </a:lnTo>
                    <a:lnTo>
                      <a:pt x="643" y="1549"/>
                    </a:lnTo>
                    <a:lnTo>
                      <a:pt x="632" y="1549"/>
                    </a:lnTo>
                    <a:lnTo>
                      <a:pt x="655" y="1629"/>
                    </a:lnTo>
                    <a:lnTo>
                      <a:pt x="649" y="1629"/>
                    </a:lnTo>
                    <a:lnTo>
                      <a:pt x="645" y="1629"/>
                    </a:lnTo>
                    <a:lnTo>
                      <a:pt x="643" y="1627"/>
                    </a:lnTo>
                    <a:lnTo>
                      <a:pt x="642" y="1627"/>
                    </a:lnTo>
                    <a:lnTo>
                      <a:pt x="640" y="1625"/>
                    </a:lnTo>
                    <a:lnTo>
                      <a:pt x="638" y="1623"/>
                    </a:lnTo>
                    <a:lnTo>
                      <a:pt x="636" y="1622"/>
                    </a:lnTo>
                    <a:lnTo>
                      <a:pt x="632" y="1618"/>
                    </a:lnTo>
                    <a:lnTo>
                      <a:pt x="632" y="1629"/>
                    </a:lnTo>
                    <a:lnTo>
                      <a:pt x="643" y="1652"/>
                    </a:lnTo>
                    <a:lnTo>
                      <a:pt x="655" y="1652"/>
                    </a:lnTo>
                    <a:lnTo>
                      <a:pt x="655" y="1673"/>
                    </a:lnTo>
                    <a:lnTo>
                      <a:pt x="666" y="1696"/>
                    </a:lnTo>
                    <a:lnTo>
                      <a:pt x="678" y="1731"/>
                    </a:lnTo>
                    <a:lnTo>
                      <a:pt x="678" y="1765"/>
                    </a:lnTo>
                    <a:lnTo>
                      <a:pt x="678" y="1777"/>
                    </a:lnTo>
                    <a:lnTo>
                      <a:pt x="690" y="1788"/>
                    </a:lnTo>
                    <a:lnTo>
                      <a:pt x="690" y="1777"/>
                    </a:lnTo>
                    <a:lnTo>
                      <a:pt x="724" y="1788"/>
                    </a:lnTo>
                    <a:lnTo>
                      <a:pt x="724" y="1777"/>
                    </a:lnTo>
                    <a:lnTo>
                      <a:pt x="747" y="1777"/>
                    </a:lnTo>
                    <a:lnTo>
                      <a:pt x="747" y="1773"/>
                    </a:lnTo>
                    <a:lnTo>
                      <a:pt x="747" y="1769"/>
                    </a:lnTo>
                    <a:lnTo>
                      <a:pt x="747" y="1765"/>
                    </a:lnTo>
                    <a:lnTo>
                      <a:pt x="749" y="1764"/>
                    </a:lnTo>
                    <a:lnTo>
                      <a:pt x="751" y="1762"/>
                    </a:lnTo>
                    <a:lnTo>
                      <a:pt x="755" y="1758"/>
                    </a:lnTo>
                    <a:lnTo>
                      <a:pt x="759" y="1754"/>
                    </a:lnTo>
                    <a:lnTo>
                      <a:pt x="816" y="1754"/>
                    </a:lnTo>
                    <a:lnTo>
                      <a:pt x="839" y="1731"/>
                    </a:lnTo>
                    <a:lnTo>
                      <a:pt x="837" y="1727"/>
                    </a:lnTo>
                    <a:lnTo>
                      <a:pt x="837" y="1723"/>
                    </a:lnTo>
                    <a:lnTo>
                      <a:pt x="837" y="1721"/>
                    </a:lnTo>
                    <a:lnTo>
                      <a:pt x="839" y="1719"/>
                    </a:lnTo>
                    <a:lnTo>
                      <a:pt x="841" y="1719"/>
                    </a:lnTo>
                    <a:lnTo>
                      <a:pt x="845" y="1719"/>
                    </a:lnTo>
                    <a:lnTo>
                      <a:pt x="851" y="1719"/>
                    </a:lnTo>
                    <a:lnTo>
                      <a:pt x="883" y="1708"/>
                    </a:lnTo>
                    <a:lnTo>
                      <a:pt x="929" y="1708"/>
                    </a:lnTo>
                    <a:lnTo>
                      <a:pt x="941" y="1719"/>
                    </a:lnTo>
                    <a:lnTo>
                      <a:pt x="945" y="1719"/>
                    </a:lnTo>
                    <a:lnTo>
                      <a:pt x="947" y="1719"/>
                    </a:lnTo>
                    <a:lnTo>
                      <a:pt x="951" y="1719"/>
                    </a:lnTo>
                    <a:lnTo>
                      <a:pt x="952" y="1719"/>
                    </a:lnTo>
                    <a:lnTo>
                      <a:pt x="956" y="1719"/>
                    </a:lnTo>
                    <a:lnTo>
                      <a:pt x="958" y="1719"/>
                    </a:lnTo>
                    <a:lnTo>
                      <a:pt x="962" y="1719"/>
                    </a:lnTo>
                    <a:lnTo>
                      <a:pt x="964" y="1719"/>
                    </a:lnTo>
                    <a:lnTo>
                      <a:pt x="964" y="1727"/>
                    </a:lnTo>
                    <a:lnTo>
                      <a:pt x="966" y="1733"/>
                    </a:lnTo>
                    <a:lnTo>
                      <a:pt x="968" y="1741"/>
                    </a:lnTo>
                    <a:lnTo>
                      <a:pt x="970" y="1744"/>
                    </a:lnTo>
                    <a:lnTo>
                      <a:pt x="974" y="1750"/>
                    </a:lnTo>
                    <a:lnTo>
                      <a:pt x="977" y="1756"/>
                    </a:lnTo>
                    <a:lnTo>
                      <a:pt x="983" y="1762"/>
                    </a:lnTo>
                    <a:lnTo>
                      <a:pt x="987" y="1765"/>
                    </a:lnTo>
                    <a:lnTo>
                      <a:pt x="999" y="1765"/>
                    </a:lnTo>
                    <a:lnTo>
                      <a:pt x="999" y="1754"/>
                    </a:lnTo>
                    <a:lnTo>
                      <a:pt x="1010" y="1754"/>
                    </a:lnTo>
                    <a:lnTo>
                      <a:pt x="1022" y="1742"/>
                    </a:lnTo>
                    <a:lnTo>
                      <a:pt x="1022" y="1748"/>
                    </a:lnTo>
                    <a:lnTo>
                      <a:pt x="1022" y="1752"/>
                    </a:lnTo>
                    <a:lnTo>
                      <a:pt x="1020" y="1758"/>
                    </a:lnTo>
                    <a:lnTo>
                      <a:pt x="1018" y="1762"/>
                    </a:lnTo>
                    <a:lnTo>
                      <a:pt x="1018" y="1765"/>
                    </a:lnTo>
                    <a:lnTo>
                      <a:pt x="1016" y="1769"/>
                    </a:lnTo>
                    <a:lnTo>
                      <a:pt x="1012" y="1773"/>
                    </a:lnTo>
                    <a:lnTo>
                      <a:pt x="1010" y="1777"/>
                    </a:lnTo>
                    <a:lnTo>
                      <a:pt x="999" y="1777"/>
                    </a:lnTo>
                    <a:lnTo>
                      <a:pt x="1022" y="1777"/>
                    </a:lnTo>
                    <a:lnTo>
                      <a:pt x="1033" y="1765"/>
                    </a:lnTo>
                    <a:lnTo>
                      <a:pt x="1031" y="1775"/>
                    </a:lnTo>
                    <a:lnTo>
                      <a:pt x="1029" y="1781"/>
                    </a:lnTo>
                    <a:lnTo>
                      <a:pt x="1025" y="1785"/>
                    </a:lnTo>
                    <a:lnTo>
                      <a:pt x="1023" y="1787"/>
                    </a:lnTo>
                    <a:lnTo>
                      <a:pt x="1023" y="1788"/>
                    </a:lnTo>
                    <a:lnTo>
                      <a:pt x="1025" y="1788"/>
                    </a:lnTo>
                    <a:lnTo>
                      <a:pt x="1033" y="1788"/>
                    </a:lnTo>
                    <a:lnTo>
                      <a:pt x="1045" y="1788"/>
                    </a:lnTo>
                    <a:lnTo>
                      <a:pt x="1045" y="1835"/>
                    </a:lnTo>
                    <a:lnTo>
                      <a:pt x="1056" y="1846"/>
                    </a:lnTo>
                    <a:lnTo>
                      <a:pt x="1079" y="1846"/>
                    </a:lnTo>
                    <a:lnTo>
                      <a:pt x="1079" y="1858"/>
                    </a:lnTo>
                    <a:lnTo>
                      <a:pt x="1114" y="1846"/>
                    </a:lnTo>
                    <a:lnTo>
                      <a:pt x="1125" y="1858"/>
                    </a:lnTo>
                    <a:lnTo>
                      <a:pt x="1148" y="1869"/>
                    </a:lnTo>
                    <a:lnTo>
                      <a:pt x="1137" y="1858"/>
                    </a:lnTo>
                    <a:lnTo>
                      <a:pt x="1160" y="1858"/>
                    </a:lnTo>
                    <a:lnTo>
                      <a:pt x="1194" y="1846"/>
                    </a:lnTo>
                    <a:lnTo>
                      <a:pt x="1206" y="1846"/>
                    </a:lnTo>
                    <a:lnTo>
                      <a:pt x="1206" y="1812"/>
                    </a:lnTo>
                    <a:lnTo>
                      <a:pt x="1217" y="1812"/>
                    </a:lnTo>
                    <a:lnTo>
                      <a:pt x="1217" y="1800"/>
                    </a:lnTo>
                    <a:lnTo>
                      <a:pt x="1229" y="1788"/>
                    </a:lnTo>
                    <a:lnTo>
                      <a:pt x="1233" y="1785"/>
                    </a:lnTo>
                    <a:lnTo>
                      <a:pt x="1238" y="1781"/>
                    </a:lnTo>
                    <a:lnTo>
                      <a:pt x="1242" y="1777"/>
                    </a:lnTo>
                    <a:lnTo>
                      <a:pt x="1244" y="1773"/>
                    </a:lnTo>
                    <a:lnTo>
                      <a:pt x="1248" y="1769"/>
                    </a:lnTo>
                    <a:lnTo>
                      <a:pt x="1250" y="1765"/>
                    </a:lnTo>
                    <a:lnTo>
                      <a:pt x="1250" y="1762"/>
                    </a:lnTo>
                    <a:lnTo>
                      <a:pt x="1252" y="1754"/>
                    </a:lnTo>
                    <a:lnTo>
                      <a:pt x="1263" y="1742"/>
                    </a:lnTo>
                    <a:lnTo>
                      <a:pt x="1275" y="1742"/>
                    </a:lnTo>
                    <a:lnTo>
                      <a:pt x="1275" y="1708"/>
                    </a:lnTo>
                    <a:lnTo>
                      <a:pt x="1286" y="1708"/>
                    </a:lnTo>
                    <a:lnTo>
                      <a:pt x="1286" y="1629"/>
                    </a:lnTo>
                    <a:lnTo>
                      <a:pt x="1283" y="1622"/>
                    </a:lnTo>
                    <a:lnTo>
                      <a:pt x="1281" y="1616"/>
                    </a:lnTo>
                    <a:lnTo>
                      <a:pt x="1279" y="1612"/>
                    </a:lnTo>
                    <a:lnTo>
                      <a:pt x="1277" y="1610"/>
                    </a:lnTo>
                    <a:lnTo>
                      <a:pt x="1275" y="1608"/>
                    </a:lnTo>
                    <a:lnTo>
                      <a:pt x="1273" y="1606"/>
                    </a:lnTo>
                    <a:lnTo>
                      <a:pt x="1269" y="1606"/>
                    </a:lnTo>
                    <a:lnTo>
                      <a:pt x="1263" y="1606"/>
                    </a:lnTo>
                    <a:lnTo>
                      <a:pt x="1263" y="1572"/>
                    </a:lnTo>
                    <a:lnTo>
                      <a:pt x="1240" y="1537"/>
                    </a:lnTo>
                    <a:lnTo>
                      <a:pt x="1229" y="1537"/>
                    </a:lnTo>
                    <a:lnTo>
                      <a:pt x="1229" y="1514"/>
                    </a:lnTo>
                    <a:lnTo>
                      <a:pt x="1194" y="1480"/>
                    </a:lnTo>
                    <a:lnTo>
                      <a:pt x="1183" y="1457"/>
                    </a:lnTo>
                    <a:lnTo>
                      <a:pt x="1183" y="1411"/>
                    </a:lnTo>
                    <a:lnTo>
                      <a:pt x="1171" y="1399"/>
                    </a:lnTo>
                    <a:lnTo>
                      <a:pt x="1160" y="1411"/>
                    </a:lnTo>
                    <a:lnTo>
                      <a:pt x="1160" y="1376"/>
                    </a:lnTo>
                    <a:lnTo>
                      <a:pt x="1148" y="1376"/>
                    </a:lnTo>
                    <a:lnTo>
                      <a:pt x="1148" y="1330"/>
                    </a:lnTo>
                    <a:lnTo>
                      <a:pt x="1137" y="1330"/>
                    </a:lnTo>
                    <a:lnTo>
                      <a:pt x="1125" y="1353"/>
                    </a:lnTo>
                    <a:lnTo>
                      <a:pt x="1125" y="1388"/>
                    </a:lnTo>
                    <a:lnTo>
                      <a:pt x="1114" y="1388"/>
                    </a:lnTo>
                    <a:lnTo>
                      <a:pt x="1114" y="1399"/>
                    </a:lnTo>
                    <a:lnTo>
                      <a:pt x="1125" y="1411"/>
                    </a:lnTo>
                    <a:lnTo>
                      <a:pt x="1114" y="1411"/>
                    </a:lnTo>
                    <a:lnTo>
                      <a:pt x="1102" y="1445"/>
                    </a:lnTo>
                    <a:lnTo>
                      <a:pt x="1102" y="1451"/>
                    </a:lnTo>
                    <a:lnTo>
                      <a:pt x="1100" y="1455"/>
                    </a:lnTo>
                    <a:lnTo>
                      <a:pt x="1098" y="1457"/>
                    </a:lnTo>
                    <a:lnTo>
                      <a:pt x="1096" y="1459"/>
                    </a:lnTo>
                    <a:lnTo>
                      <a:pt x="1093" y="1459"/>
                    </a:lnTo>
                    <a:lnTo>
                      <a:pt x="1089" y="1457"/>
                    </a:lnTo>
                    <a:lnTo>
                      <a:pt x="1085" y="1457"/>
                    </a:lnTo>
                    <a:lnTo>
                      <a:pt x="1079" y="1457"/>
                    </a:lnTo>
                    <a:lnTo>
                      <a:pt x="1073" y="1451"/>
                    </a:lnTo>
                    <a:lnTo>
                      <a:pt x="1068" y="1447"/>
                    </a:lnTo>
                    <a:lnTo>
                      <a:pt x="1062" y="1443"/>
                    </a:lnTo>
                    <a:lnTo>
                      <a:pt x="1056" y="1439"/>
                    </a:lnTo>
                    <a:lnTo>
                      <a:pt x="1050" y="1435"/>
                    </a:lnTo>
                    <a:lnTo>
                      <a:pt x="1045" y="1432"/>
                    </a:lnTo>
                    <a:lnTo>
                      <a:pt x="1039" y="1428"/>
                    </a:lnTo>
                    <a:lnTo>
                      <a:pt x="1033" y="1422"/>
                    </a:lnTo>
                    <a:lnTo>
                      <a:pt x="1027" y="1422"/>
                    </a:lnTo>
                    <a:lnTo>
                      <a:pt x="1022" y="1420"/>
                    </a:lnTo>
                    <a:lnTo>
                      <a:pt x="1018" y="1420"/>
                    </a:lnTo>
                    <a:lnTo>
                      <a:pt x="1014" y="1416"/>
                    </a:lnTo>
                    <a:lnTo>
                      <a:pt x="1012" y="1414"/>
                    </a:lnTo>
                    <a:lnTo>
                      <a:pt x="1012" y="1411"/>
                    </a:lnTo>
                    <a:lnTo>
                      <a:pt x="1010" y="1405"/>
                    </a:lnTo>
                    <a:lnTo>
                      <a:pt x="1010" y="1399"/>
                    </a:lnTo>
                    <a:lnTo>
                      <a:pt x="999" y="1399"/>
                    </a:lnTo>
                    <a:lnTo>
                      <a:pt x="1022" y="1376"/>
                    </a:lnTo>
                    <a:lnTo>
                      <a:pt x="1022" y="1364"/>
                    </a:lnTo>
                    <a:lnTo>
                      <a:pt x="1022" y="1376"/>
                    </a:lnTo>
                    <a:lnTo>
                      <a:pt x="1022" y="1364"/>
                    </a:lnTo>
                    <a:lnTo>
                      <a:pt x="1033" y="1364"/>
                    </a:lnTo>
                    <a:lnTo>
                      <a:pt x="1022" y="1353"/>
                    </a:lnTo>
                    <a:lnTo>
                      <a:pt x="1016" y="1353"/>
                    </a:lnTo>
                    <a:lnTo>
                      <a:pt x="1014" y="1349"/>
                    </a:lnTo>
                    <a:lnTo>
                      <a:pt x="1010" y="1347"/>
                    </a:lnTo>
                    <a:lnTo>
                      <a:pt x="1010" y="1345"/>
                    </a:lnTo>
                    <a:lnTo>
                      <a:pt x="1010" y="1343"/>
                    </a:lnTo>
                    <a:lnTo>
                      <a:pt x="1010" y="1347"/>
                    </a:lnTo>
                    <a:lnTo>
                      <a:pt x="1010" y="1353"/>
                    </a:lnTo>
                    <a:lnTo>
                      <a:pt x="999" y="1341"/>
                    </a:lnTo>
                    <a:lnTo>
                      <a:pt x="993" y="1343"/>
                    </a:lnTo>
                    <a:lnTo>
                      <a:pt x="991" y="1345"/>
                    </a:lnTo>
                    <a:lnTo>
                      <a:pt x="987" y="1349"/>
                    </a:lnTo>
                    <a:lnTo>
                      <a:pt x="987" y="1351"/>
                    </a:lnTo>
                    <a:lnTo>
                      <a:pt x="987" y="1353"/>
                    </a:lnTo>
                    <a:lnTo>
                      <a:pt x="987" y="1349"/>
                    </a:lnTo>
                    <a:lnTo>
                      <a:pt x="987" y="1341"/>
                    </a:lnTo>
                    <a:lnTo>
                      <a:pt x="964" y="1341"/>
                    </a:lnTo>
                    <a:lnTo>
                      <a:pt x="964" y="1332"/>
                    </a:lnTo>
                    <a:lnTo>
                      <a:pt x="960" y="1328"/>
                    </a:lnTo>
                    <a:lnTo>
                      <a:pt x="954" y="1330"/>
                    </a:lnTo>
                    <a:lnTo>
                      <a:pt x="949" y="1334"/>
                    </a:lnTo>
                    <a:lnTo>
                      <a:pt x="943" y="1338"/>
                    </a:lnTo>
                    <a:lnTo>
                      <a:pt x="937" y="1345"/>
                    </a:lnTo>
                    <a:lnTo>
                      <a:pt x="933" y="1349"/>
                    </a:lnTo>
                    <a:lnTo>
                      <a:pt x="929" y="1353"/>
                    </a:lnTo>
                    <a:lnTo>
                      <a:pt x="924" y="1353"/>
                    </a:lnTo>
                    <a:lnTo>
                      <a:pt x="920" y="1355"/>
                    </a:lnTo>
                    <a:lnTo>
                      <a:pt x="916" y="1355"/>
                    </a:lnTo>
                    <a:lnTo>
                      <a:pt x="914" y="1357"/>
                    </a:lnTo>
                    <a:lnTo>
                      <a:pt x="914" y="1361"/>
                    </a:lnTo>
                    <a:lnTo>
                      <a:pt x="912" y="1364"/>
                    </a:lnTo>
                    <a:lnTo>
                      <a:pt x="910" y="1370"/>
                    </a:lnTo>
                    <a:lnTo>
                      <a:pt x="906" y="1376"/>
                    </a:lnTo>
                    <a:lnTo>
                      <a:pt x="895" y="1376"/>
                    </a:lnTo>
                    <a:lnTo>
                      <a:pt x="895" y="1380"/>
                    </a:lnTo>
                    <a:lnTo>
                      <a:pt x="895" y="1382"/>
                    </a:lnTo>
                    <a:lnTo>
                      <a:pt x="895" y="1386"/>
                    </a:lnTo>
                    <a:lnTo>
                      <a:pt x="895" y="1388"/>
                    </a:lnTo>
                    <a:lnTo>
                      <a:pt x="895" y="1391"/>
                    </a:lnTo>
                    <a:lnTo>
                      <a:pt x="895" y="1393"/>
                    </a:lnTo>
                    <a:lnTo>
                      <a:pt x="895" y="1397"/>
                    </a:lnTo>
                    <a:lnTo>
                      <a:pt x="895" y="1399"/>
                    </a:lnTo>
                    <a:close/>
                    <a:moveTo>
                      <a:pt x="643" y="871"/>
                    </a:moveTo>
                    <a:lnTo>
                      <a:pt x="632" y="871"/>
                    </a:lnTo>
                    <a:lnTo>
                      <a:pt x="632" y="877"/>
                    </a:lnTo>
                    <a:lnTo>
                      <a:pt x="632" y="879"/>
                    </a:lnTo>
                    <a:lnTo>
                      <a:pt x="632" y="883"/>
                    </a:lnTo>
                    <a:lnTo>
                      <a:pt x="630" y="883"/>
                    </a:lnTo>
                    <a:lnTo>
                      <a:pt x="628" y="883"/>
                    </a:lnTo>
                    <a:lnTo>
                      <a:pt x="626" y="883"/>
                    </a:lnTo>
                    <a:lnTo>
                      <a:pt x="620" y="883"/>
                    </a:lnTo>
                    <a:lnTo>
                      <a:pt x="620" y="891"/>
                    </a:lnTo>
                    <a:lnTo>
                      <a:pt x="622" y="896"/>
                    </a:lnTo>
                    <a:lnTo>
                      <a:pt x="622" y="900"/>
                    </a:lnTo>
                    <a:lnTo>
                      <a:pt x="622" y="902"/>
                    </a:lnTo>
                    <a:lnTo>
                      <a:pt x="620" y="904"/>
                    </a:lnTo>
                    <a:lnTo>
                      <a:pt x="619" y="906"/>
                    </a:lnTo>
                    <a:lnTo>
                      <a:pt x="615" y="906"/>
                    </a:lnTo>
                    <a:lnTo>
                      <a:pt x="609" y="906"/>
                    </a:lnTo>
                    <a:lnTo>
                      <a:pt x="597" y="894"/>
                    </a:lnTo>
                    <a:lnTo>
                      <a:pt x="594" y="898"/>
                    </a:lnTo>
                    <a:lnTo>
                      <a:pt x="590" y="902"/>
                    </a:lnTo>
                    <a:lnTo>
                      <a:pt x="588" y="904"/>
                    </a:lnTo>
                    <a:lnTo>
                      <a:pt x="586" y="906"/>
                    </a:lnTo>
                    <a:lnTo>
                      <a:pt x="586" y="910"/>
                    </a:lnTo>
                    <a:lnTo>
                      <a:pt x="586" y="912"/>
                    </a:lnTo>
                    <a:lnTo>
                      <a:pt x="586" y="917"/>
                    </a:lnTo>
                    <a:lnTo>
                      <a:pt x="574" y="917"/>
                    </a:lnTo>
                    <a:lnTo>
                      <a:pt x="574" y="929"/>
                    </a:lnTo>
                    <a:lnTo>
                      <a:pt x="563" y="929"/>
                    </a:lnTo>
                    <a:lnTo>
                      <a:pt x="563" y="964"/>
                    </a:lnTo>
                    <a:lnTo>
                      <a:pt x="569" y="964"/>
                    </a:lnTo>
                    <a:lnTo>
                      <a:pt x="571" y="964"/>
                    </a:lnTo>
                    <a:lnTo>
                      <a:pt x="572" y="964"/>
                    </a:lnTo>
                    <a:lnTo>
                      <a:pt x="574" y="964"/>
                    </a:lnTo>
                    <a:lnTo>
                      <a:pt x="574" y="962"/>
                    </a:lnTo>
                    <a:lnTo>
                      <a:pt x="574" y="960"/>
                    </a:lnTo>
                    <a:lnTo>
                      <a:pt x="574" y="958"/>
                    </a:lnTo>
                    <a:lnTo>
                      <a:pt x="574" y="952"/>
                    </a:lnTo>
                    <a:lnTo>
                      <a:pt x="578" y="948"/>
                    </a:lnTo>
                    <a:lnTo>
                      <a:pt x="582" y="944"/>
                    </a:lnTo>
                    <a:lnTo>
                      <a:pt x="584" y="940"/>
                    </a:lnTo>
                    <a:lnTo>
                      <a:pt x="586" y="940"/>
                    </a:lnTo>
                    <a:lnTo>
                      <a:pt x="586" y="942"/>
                    </a:lnTo>
                    <a:lnTo>
                      <a:pt x="586" y="946"/>
                    </a:lnTo>
                    <a:lnTo>
                      <a:pt x="586" y="952"/>
                    </a:lnTo>
                    <a:lnTo>
                      <a:pt x="592" y="952"/>
                    </a:lnTo>
                    <a:lnTo>
                      <a:pt x="594" y="952"/>
                    </a:lnTo>
                    <a:lnTo>
                      <a:pt x="595" y="952"/>
                    </a:lnTo>
                    <a:lnTo>
                      <a:pt x="597" y="952"/>
                    </a:lnTo>
                    <a:lnTo>
                      <a:pt x="597" y="950"/>
                    </a:lnTo>
                    <a:lnTo>
                      <a:pt x="597" y="948"/>
                    </a:lnTo>
                    <a:lnTo>
                      <a:pt x="597" y="946"/>
                    </a:lnTo>
                    <a:lnTo>
                      <a:pt x="597" y="940"/>
                    </a:lnTo>
                    <a:lnTo>
                      <a:pt x="609" y="940"/>
                    </a:lnTo>
                    <a:lnTo>
                      <a:pt x="609" y="937"/>
                    </a:lnTo>
                    <a:lnTo>
                      <a:pt x="609" y="933"/>
                    </a:lnTo>
                    <a:lnTo>
                      <a:pt x="609" y="931"/>
                    </a:lnTo>
                    <a:lnTo>
                      <a:pt x="609" y="929"/>
                    </a:lnTo>
                    <a:lnTo>
                      <a:pt x="611" y="929"/>
                    </a:lnTo>
                    <a:lnTo>
                      <a:pt x="613" y="929"/>
                    </a:lnTo>
                    <a:lnTo>
                      <a:pt x="617" y="929"/>
                    </a:lnTo>
                    <a:lnTo>
                      <a:pt x="620" y="929"/>
                    </a:lnTo>
                    <a:lnTo>
                      <a:pt x="620" y="933"/>
                    </a:lnTo>
                    <a:lnTo>
                      <a:pt x="620" y="935"/>
                    </a:lnTo>
                    <a:lnTo>
                      <a:pt x="620" y="939"/>
                    </a:lnTo>
                    <a:lnTo>
                      <a:pt x="620" y="940"/>
                    </a:lnTo>
                    <a:lnTo>
                      <a:pt x="620" y="944"/>
                    </a:lnTo>
                    <a:lnTo>
                      <a:pt x="620" y="946"/>
                    </a:lnTo>
                    <a:lnTo>
                      <a:pt x="620" y="950"/>
                    </a:lnTo>
                    <a:lnTo>
                      <a:pt x="620" y="952"/>
                    </a:lnTo>
                    <a:lnTo>
                      <a:pt x="632" y="964"/>
                    </a:lnTo>
                    <a:lnTo>
                      <a:pt x="632" y="975"/>
                    </a:lnTo>
                    <a:lnTo>
                      <a:pt x="643" y="975"/>
                    </a:lnTo>
                    <a:lnTo>
                      <a:pt x="643" y="987"/>
                    </a:lnTo>
                    <a:lnTo>
                      <a:pt x="655" y="987"/>
                    </a:lnTo>
                    <a:lnTo>
                      <a:pt x="655" y="975"/>
                    </a:lnTo>
                    <a:lnTo>
                      <a:pt x="666" y="975"/>
                    </a:lnTo>
                    <a:lnTo>
                      <a:pt x="666" y="969"/>
                    </a:lnTo>
                    <a:lnTo>
                      <a:pt x="665" y="964"/>
                    </a:lnTo>
                    <a:lnTo>
                      <a:pt x="663" y="960"/>
                    </a:lnTo>
                    <a:lnTo>
                      <a:pt x="661" y="956"/>
                    </a:lnTo>
                    <a:lnTo>
                      <a:pt x="657" y="952"/>
                    </a:lnTo>
                    <a:lnTo>
                      <a:pt x="653" y="950"/>
                    </a:lnTo>
                    <a:lnTo>
                      <a:pt x="649" y="946"/>
                    </a:lnTo>
                    <a:lnTo>
                      <a:pt x="643" y="940"/>
                    </a:lnTo>
                    <a:lnTo>
                      <a:pt x="643" y="929"/>
                    </a:lnTo>
                    <a:lnTo>
                      <a:pt x="649" y="929"/>
                    </a:lnTo>
                    <a:lnTo>
                      <a:pt x="651" y="929"/>
                    </a:lnTo>
                    <a:lnTo>
                      <a:pt x="653" y="929"/>
                    </a:lnTo>
                    <a:lnTo>
                      <a:pt x="655" y="929"/>
                    </a:lnTo>
                    <a:lnTo>
                      <a:pt x="655" y="931"/>
                    </a:lnTo>
                    <a:lnTo>
                      <a:pt x="655" y="933"/>
                    </a:lnTo>
                    <a:lnTo>
                      <a:pt x="655" y="937"/>
                    </a:lnTo>
                    <a:lnTo>
                      <a:pt x="655" y="940"/>
                    </a:lnTo>
                    <a:lnTo>
                      <a:pt x="659" y="940"/>
                    </a:lnTo>
                    <a:lnTo>
                      <a:pt x="663" y="940"/>
                    </a:lnTo>
                    <a:lnTo>
                      <a:pt x="665" y="940"/>
                    </a:lnTo>
                    <a:lnTo>
                      <a:pt x="666" y="940"/>
                    </a:lnTo>
                    <a:lnTo>
                      <a:pt x="666" y="942"/>
                    </a:lnTo>
                    <a:lnTo>
                      <a:pt x="666" y="944"/>
                    </a:lnTo>
                    <a:lnTo>
                      <a:pt x="666" y="948"/>
                    </a:lnTo>
                    <a:lnTo>
                      <a:pt x="666" y="952"/>
                    </a:lnTo>
                    <a:lnTo>
                      <a:pt x="678" y="917"/>
                    </a:lnTo>
                    <a:lnTo>
                      <a:pt x="666" y="906"/>
                    </a:lnTo>
                    <a:lnTo>
                      <a:pt x="666" y="898"/>
                    </a:lnTo>
                    <a:lnTo>
                      <a:pt x="666" y="891"/>
                    </a:lnTo>
                    <a:lnTo>
                      <a:pt x="666" y="885"/>
                    </a:lnTo>
                    <a:lnTo>
                      <a:pt x="665" y="881"/>
                    </a:lnTo>
                    <a:lnTo>
                      <a:pt x="663" y="877"/>
                    </a:lnTo>
                    <a:lnTo>
                      <a:pt x="659" y="873"/>
                    </a:lnTo>
                    <a:lnTo>
                      <a:pt x="651" y="873"/>
                    </a:lnTo>
                    <a:lnTo>
                      <a:pt x="643" y="871"/>
                    </a:lnTo>
                    <a:close/>
                    <a:moveTo>
                      <a:pt x="505" y="848"/>
                    </a:moveTo>
                    <a:lnTo>
                      <a:pt x="505" y="854"/>
                    </a:lnTo>
                    <a:lnTo>
                      <a:pt x="505" y="860"/>
                    </a:lnTo>
                    <a:lnTo>
                      <a:pt x="505" y="866"/>
                    </a:lnTo>
                    <a:lnTo>
                      <a:pt x="505" y="871"/>
                    </a:lnTo>
                    <a:lnTo>
                      <a:pt x="505" y="877"/>
                    </a:lnTo>
                    <a:lnTo>
                      <a:pt x="505" y="883"/>
                    </a:lnTo>
                    <a:lnTo>
                      <a:pt x="505" y="889"/>
                    </a:lnTo>
                    <a:lnTo>
                      <a:pt x="505" y="894"/>
                    </a:lnTo>
                    <a:lnTo>
                      <a:pt x="501" y="898"/>
                    </a:lnTo>
                    <a:lnTo>
                      <a:pt x="498" y="902"/>
                    </a:lnTo>
                    <a:lnTo>
                      <a:pt x="494" y="906"/>
                    </a:lnTo>
                    <a:lnTo>
                      <a:pt x="490" y="910"/>
                    </a:lnTo>
                    <a:lnTo>
                      <a:pt x="488" y="914"/>
                    </a:lnTo>
                    <a:lnTo>
                      <a:pt x="484" y="917"/>
                    </a:lnTo>
                    <a:lnTo>
                      <a:pt x="484" y="923"/>
                    </a:lnTo>
                    <a:lnTo>
                      <a:pt x="482" y="929"/>
                    </a:lnTo>
                    <a:lnTo>
                      <a:pt x="471" y="929"/>
                    </a:lnTo>
                    <a:lnTo>
                      <a:pt x="471" y="940"/>
                    </a:lnTo>
                    <a:lnTo>
                      <a:pt x="459" y="929"/>
                    </a:lnTo>
                    <a:lnTo>
                      <a:pt x="463" y="925"/>
                    </a:lnTo>
                    <a:lnTo>
                      <a:pt x="467" y="923"/>
                    </a:lnTo>
                    <a:lnTo>
                      <a:pt x="469" y="921"/>
                    </a:lnTo>
                    <a:lnTo>
                      <a:pt x="469" y="919"/>
                    </a:lnTo>
                    <a:lnTo>
                      <a:pt x="471" y="917"/>
                    </a:lnTo>
                    <a:lnTo>
                      <a:pt x="471" y="914"/>
                    </a:lnTo>
                    <a:lnTo>
                      <a:pt x="471" y="912"/>
                    </a:lnTo>
                    <a:lnTo>
                      <a:pt x="471" y="906"/>
                    </a:lnTo>
                    <a:lnTo>
                      <a:pt x="475" y="902"/>
                    </a:lnTo>
                    <a:lnTo>
                      <a:pt x="476" y="896"/>
                    </a:lnTo>
                    <a:lnTo>
                      <a:pt x="478" y="893"/>
                    </a:lnTo>
                    <a:lnTo>
                      <a:pt x="480" y="889"/>
                    </a:lnTo>
                    <a:lnTo>
                      <a:pt x="480" y="885"/>
                    </a:lnTo>
                    <a:lnTo>
                      <a:pt x="482" y="881"/>
                    </a:lnTo>
                    <a:lnTo>
                      <a:pt x="482" y="877"/>
                    </a:lnTo>
                    <a:lnTo>
                      <a:pt x="482" y="871"/>
                    </a:lnTo>
                    <a:lnTo>
                      <a:pt x="486" y="870"/>
                    </a:lnTo>
                    <a:lnTo>
                      <a:pt x="488" y="866"/>
                    </a:lnTo>
                    <a:lnTo>
                      <a:pt x="492" y="864"/>
                    </a:lnTo>
                    <a:lnTo>
                      <a:pt x="494" y="860"/>
                    </a:lnTo>
                    <a:lnTo>
                      <a:pt x="498" y="858"/>
                    </a:lnTo>
                    <a:lnTo>
                      <a:pt x="500" y="854"/>
                    </a:lnTo>
                    <a:lnTo>
                      <a:pt x="503" y="852"/>
                    </a:lnTo>
                    <a:lnTo>
                      <a:pt x="505" y="848"/>
                    </a:lnTo>
                    <a:close/>
                    <a:moveTo>
                      <a:pt x="609" y="802"/>
                    </a:moveTo>
                    <a:lnTo>
                      <a:pt x="605" y="802"/>
                    </a:lnTo>
                    <a:lnTo>
                      <a:pt x="601" y="802"/>
                    </a:lnTo>
                    <a:lnTo>
                      <a:pt x="599" y="802"/>
                    </a:lnTo>
                    <a:lnTo>
                      <a:pt x="597" y="802"/>
                    </a:lnTo>
                    <a:lnTo>
                      <a:pt x="597" y="804"/>
                    </a:lnTo>
                    <a:lnTo>
                      <a:pt x="597" y="806"/>
                    </a:lnTo>
                    <a:lnTo>
                      <a:pt x="597" y="810"/>
                    </a:lnTo>
                    <a:lnTo>
                      <a:pt x="597" y="814"/>
                    </a:lnTo>
                    <a:lnTo>
                      <a:pt x="603" y="814"/>
                    </a:lnTo>
                    <a:lnTo>
                      <a:pt x="607" y="814"/>
                    </a:lnTo>
                    <a:lnTo>
                      <a:pt x="609" y="816"/>
                    </a:lnTo>
                    <a:lnTo>
                      <a:pt x="611" y="816"/>
                    </a:lnTo>
                    <a:lnTo>
                      <a:pt x="613" y="818"/>
                    </a:lnTo>
                    <a:lnTo>
                      <a:pt x="615" y="820"/>
                    </a:lnTo>
                    <a:lnTo>
                      <a:pt x="617" y="822"/>
                    </a:lnTo>
                    <a:lnTo>
                      <a:pt x="620" y="825"/>
                    </a:lnTo>
                    <a:lnTo>
                      <a:pt x="609" y="848"/>
                    </a:lnTo>
                    <a:lnTo>
                      <a:pt x="620" y="848"/>
                    </a:lnTo>
                    <a:lnTo>
                      <a:pt x="620" y="860"/>
                    </a:lnTo>
                    <a:lnTo>
                      <a:pt x="626" y="860"/>
                    </a:lnTo>
                    <a:lnTo>
                      <a:pt x="628" y="860"/>
                    </a:lnTo>
                    <a:lnTo>
                      <a:pt x="630" y="860"/>
                    </a:lnTo>
                    <a:lnTo>
                      <a:pt x="632" y="860"/>
                    </a:lnTo>
                    <a:lnTo>
                      <a:pt x="632" y="858"/>
                    </a:lnTo>
                    <a:lnTo>
                      <a:pt x="632" y="854"/>
                    </a:lnTo>
                    <a:lnTo>
                      <a:pt x="632" y="848"/>
                    </a:lnTo>
                    <a:lnTo>
                      <a:pt x="632" y="843"/>
                    </a:lnTo>
                    <a:lnTo>
                      <a:pt x="632" y="837"/>
                    </a:lnTo>
                    <a:lnTo>
                      <a:pt x="632" y="831"/>
                    </a:lnTo>
                    <a:lnTo>
                      <a:pt x="632" y="825"/>
                    </a:lnTo>
                    <a:lnTo>
                      <a:pt x="632" y="820"/>
                    </a:lnTo>
                    <a:lnTo>
                      <a:pt x="632" y="814"/>
                    </a:lnTo>
                    <a:lnTo>
                      <a:pt x="632" y="808"/>
                    </a:lnTo>
                    <a:lnTo>
                      <a:pt x="632" y="802"/>
                    </a:lnTo>
                    <a:lnTo>
                      <a:pt x="609" y="802"/>
                    </a:lnTo>
                    <a:close/>
                    <a:moveTo>
                      <a:pt x="540" y="802"/>
                    </a:moveTo>
                    <a:lnTo>
                      <a:pt x="536" y="802"/>
                    </a:lnTo>
                    <a:lnTo>
                      <a:pt x="532" y="804"/>
                    </a:lnTo>
                    <a:lnTo>
                      <a:pt x="530" y="804"/>
                    </a:lnTo>
                    <a:lnTo>
                      <a:pt x="528" y="802"/>
                    </a:lnTo>
                    <a:lnTo>
                      <a:pt x="528" y="800"/>
                    </a:lnTo>
                    <a:lnTo>
                      <a:pt x="528" y="797"/>
                    </a:lnTo>
                    <a:lnTo>
                      <a:pt x="528" y="791"/>
                    </a:lnTo>
                    <a:lnTo>
                      <a:pt x="517" y="791"/>
                    </a:lnTo>
                    <a:lnTo>
                      <a:pt x="505" y="802"/>
                    </a:lnTo>
                    <a:lnTo>
                      <a:pt x="509" y="806"/>
                    </a:lnTo>
                    <a:lnTo>
                      <a:pt x="513" y="810"/>
                    </a:lnTo>
                    <a:lnTo>
                      <a:pt x="515" y="812"/>
                    </a:lnTo>
                    <a:lnTo>
                      <a:pt x="517" y="814"/>
                    </a:lnTo>
                    <a:lnTo>
                      <a:pt x="521" y="814"/>
                    </a:lnTo>
                    <a:lnTo>
                      <a:pt x="524" y="814"/>
                    </a:lnTo>
                    <a:lnTo>
                      <a:pt x="528" y="814"/>
                    </a:lnTo>
                    <a:lnTo>
                      <a:pt x="528" y="818"/>
                    </a:lnTo>
                    <a:lnTo>
                      <a:pt x="528" y="820"/>
                    </a:lnTo>
                    <a:lnTo>
                      <a:pt x="528" y="823"/>
                    </a:lnTo>
                    <a:lnTo>
                      <a:pt x="528" y="825"/>
                    </a:lnTo>
                    <a:lnTo>
                      <a:pt x="528" y="829"/>
                    </a:lnTo>
                    <a:lnTo>
                      <a:pt x="528" y="831"/>
                    </a:lnTo>
                    <a:lnTo>
                      <a:pt x="528" y="835"/>
                    </a:lnTo>
                    <a:lnTo>
                      <a:pt x="528" y="837"/>
                    </a:lnTo>
                    <a:lnTo>
                      <a:pt x="540" y="837"/>
                    </a:lnTo>
                    <a:lnTo>
                      <a:pt x="540" y="833"/>
                    </a:lnTo>
                    <a:lnTo>
                      <a:pt x="540" y="829"/>
                    </a:lnTo>
                    <a:lnTo>
                      <a:pt x="540" y="825"/>
                    </a:lnTo>
                    <a:lnTo>
                      <a:pt x="540" y="820"/>
                    </a:lnTo>
                    <a:lnTo>
                      <a:pt x="540" y="816"/>
                    </a:lnTo>
                    <a:lnTo>
                      <a:pt x="540" y="812"/>
                    </a:lnTo>
                    <a:lnTo>
                      <a:pt x="540" y="808"/>
                    </a:lnTo>
                    <a:lnTo>
                      <a:pt x="540" y="802"/>
                    </a:lnTo>
                    <a:close/>
                    <a:moveTo>
                      <a:pt x="448" y="1010"/>
                    </a:moveTo>
                    <a:lnTo>
                      <a:pt x="446" y="1013"/>
                    </a:lnTo>
                    <a:lnTo>
                      <a:pt x="442" y="1015"/>
                    </a:lnTo>
                    <a:lnTo>
                      <a:pt x="440" y="1017"/>
                    </a:lnTo>
                    <a:lnTo>
                      <a:pt x="438" y="1019"/>
                    </a:lnTo>
                    <a:lnTo>
                      <a:pt x="438" y="1021"/>
                    </a:lnTo>
                    <a:lnTo>
                      <a:pt x="438" y="1025"/>
                    </a:lnTo>
                    <a:lnTo>
                      <a:pt x="436" y="1027"/>
                    </a:lnTo>
                    <a:lnTo>
                      <a:pt x="436" y="1033"/>
                    </a:lnTo>
                    <a:lnTo>
                      <a:pt x="432" y="1036"/>
                    </a:lnTo>
                    <a:lnTo>
                      <a:pt x="428" y="1040"/>
                    </a:lnTo>
                    <a:lnTo>
                      <a:pt x="423" y="1044"/>
                    </a:lnTo>
                    <a:lnTo>
                      <a:pt x="421" y="1048"/>
                    </a:lnTo>
                    <a:lnTo>
                      <a:pt x="417" y="1052"/>
                    </a:lnTo>
                    <a:lnTo>
                      <a:pt x="415" y="1056"/>
                    </a:lnTo>
                    <a:lnTo>
                      <a:pt x="415" y="1059"/>
                    </a:lnTo>
                    <a:lnTo>
                      <a:pt x="415" y="1067"/>
                    </a:lnTo>
                    <a:lnTo>
                      <a:pt x="404" y="1067"/>
                    </a:lnTo>
                    <a:lnTo>
                      <a:pt x="404" y="1071"/>
                    </a:lnTo>
                    <a:lnTo>
                      <a:pt x="404" y="1075"/>
                    </a:lnTo>
                    <a:lnTo>
                      <a:pt x="404" y="1077"/>
                    </a:lnTo>
                    <a:lnTo>
                      <a:pt x="404" y="1079"/>
                    </a:lnTo>
                    <a:lnTo>
                      <a:pt x="402" y="1079"/>
                    </a:lnTo>
                    <a:lnTo>
                      <a:pt x="400" y="1079"/>
                    </a:lnTo>
                    <a:lnTo>
                      <a:pt x="396" y="1079"/>
                    </a:lnTo>
                    <a:lnTo>
                      <a:pt x="392" y="1079"/>
                    </a:lnTo>
                    <a:lnTo>
                      <a:pt x="381" y="1090"/>
                    </a:lnTo>
                    <a:lnTo>
                      <a:pt x="381" y="1102"/>
                    </a:lnTo>
                    <a:lnTo>
                      <a:pt x="369" y="1102"/>
                    </a:lnTo>
                    <a:lnTo>
                      <a:pt x="369" y="1125"/>
                    </a:lnTo>
                    <a:lnTo>
                      <a:pt x="357" y="1125"/>
                    </a:lnTo>
                    <a:lnTo>
                      <a:pt x="356" y="1130"/>
                    </a:lnTo>
                    <a:lnTo>
                      <a:pt x="354" y="1134"/>
                    </a:lnTo>
                    <a:lnTo>
                      <a:pt x="350" y="1136"/>
                    </a:lnTo>
                    <a:lnTo>
                      <a:pt x="346" y="1138"/>
                    </a:lnTo>
                    <a:lnTo>
                      <a:pt x="340" y="1138"/>
                    </a:lnTo>
                    <a:lnTo>
                      <a:pt x="334" y="1136"/>
                    </a:lnTo>
                    <a:lnTo>
                      <a:pt x="329" y="1136"/>
                    </a:lnTo>
                    <a:lnTo>
                      <a:pt x="323" y="1136"/>
                    </a:lnTo>
                    <a:lnTo>
                      <a:pt x="319" y="1140"/>
                    </a:lnTo>
                    <a:lnTo>
                      <a:pt x="317" y="1144"/>
                    </a:lnTo>
                    <a:lnTo>
                      <a:pt x="315" y="1148"/>
                    </a:lnTo>
                    <a:lnTo>
                      <a:pt x="313" y="1152"/>
                    </a:lnTo>
                    <a:lnTo>
                      <a:pt x="313" y="1155"/>
                    </a:lnTo>
                    <a:lnTo>
                      <a:pt x="311" y="1159"/>
                    </a:lnTo>
                    <a:lnTo>
                      <a:pt x="311" y="1165"/>
                    </a:lnTo>
                    <a:lnTo>
                      <a:pt x="311" y="1171"/>
                    </a:lnTo>
                    <a:lnTo>
                      <a:pt x="323" y="1182"/>
                    </a:lnTo>
                    <a:lnTo>
                      <a:pt x="346" y="1215"/>
                    </a:lnTo>
                    <a:lnTo>
                      <a:pt x="357" y="1215"/>
                    </a:lnTo>
                    <a:lnTo>
                      <a:pt x="357" y="1223"/>
                    </a:lnTo>
                    <a:lnTo>
                      <a:pt x="359" y="1226"/>
                    </a:lnTo>
                    <a:lnTo>
                      <a:pt x="361" y="1230"/>
                    </a:lnTo>
                    <a:lnTo>
                      <a:pt x="363" y="1232"/>
                    </a:lnTo>
                    <a:lnTo>
                      <a:pt x="365" y="1236"/>
                    </a:lnTo>
                    <a:lnTo>
                      <a:pt x="367" y="1240"/>
                    </a:lnTo>
                    <a:lnTo>
                      <a:pt x="367" y="1244"/>
                    </a:lnTo>
                    <a:lnTo>
                      <a:pt x="369" y="1249"/>
                    </a:lnTo>
                    <a:lnTo>
                      <a:pt x="404" y="1249"/>
                    </a:lnTo>
                    <a:lnTo>
                      <a:pt x="402" y="1255"/>
                    </a:lnTo>
                    <a:lnTo>
                      <a:pt x="402" y="1259"/>
                    </a:lnTo>
                    <a:lnTo>
                      <a:pt x="402" y="1261"/>
                    </a:lnTo>
                    <a:lnTo>
                      <a:pt x="404" y="1261"/>
                    </a:lnTo>
                    <a:lnTo>
                      <a:pt x="404" y="1263"/>
                    </a:lnTo>
                    <a:lnTo>
                      <a:pt x="405" y="1263"/>
                    </a:lnTo>
                    <a:lnTo>
                      <a:pt x="409" y="1261"/>
                    </a:lnTo>
                    <a:lnTo>
                      <a:pt x="415" y="1261"/>
                    </a:lnTo>
                    <a:lnTo>
                      <a:pt x="423" y="1253"/>
                    </a:lnTo>
                    <a:lnTo>
                      <a:pt x="432" y="1249"/>
                    </a:lnTo>
                    <a:lnTo>
                      <a:pt x="440" y="1247"/>
                    </a:lnTo>
                    <a:lnTo>
                      <a:pt x="450" y="1247"/>
                    </a:lnTo>
                    <a:lnTo>
                      <a:pt x="457" y="1249"/>
                    </a:lnTo>
                    <a:lnTo>
                      <a:pt x="465" y="1253"/>
                    </a:lnTo>
                    <a:lnTo>
                      <a:pt x="475" y="1257"/>
                    </a:lnTo>
                    <a:lnTo>
                      <a:pt x="482" y="1261"/>
                    </a:lnTo>
                    <a:lnTo>
                      <a:pt x="482" y="1249"/>
                    </a:lnTo>
                    <a:lnTo>
                      <a:pt x="494" y="1249"/>
                    </a:lnTo>
                    <a:lnTo>
                      <a:pt x="505" y="1261"/>
                    </a:lnTo>
                    <a:lnTo>
                      <a:pt x="505" y="1251"/>
                    </a:lnTo>
                    <a:lnTo>
                      <a:pt x="505" y="1242"/>
                    </a:lnTo>
                    <a:lnTo>
                      <a:pt x="505" y="1232"/>
                    </a:lnTo>
                    <a:lnTo>
                      <a:pt x="505" y="1221"/>
                    </a:lnTo>
                    <a:lnTo>
                      <a:pt x="505" y="1211"/>
                    </a:lnTo>
                    <a:lnTo>
                      <a:pt x="505" y="1201"/>
                    </a:lnTo>
                    <a:lnTo>
                      <a:pt x="505" y="1192"/>
                    </a:lnTo>
                    <a:lnTo>
                      <a:pt x="505" y="1182"/>
                    </a:lnTo>
                    <a:lnTo>
                      <a:pt x="517" y="1171"/>
                    </a:lnTo>
                    <a:lnTo>
                      <a:pt x="517" y="1125"/>
                    </a:lnTo>
                    <a:lnTo>
                      <a:pt x="528" y="1102"/>
                    </a:lnTo>
                    <a:lnTo>
                      <a:pt x="517" y="1102"/>
                    </a:lnTo>
                    <a:lnTo>
                      <a:pt x="505" y="1090"/>
                    </a:lnTo>
                    <a:lnTo>
                      <a:pt x="505" y="1044"/>
                    </a:lnTo>
                    <a:lnTo>
                      <a:pt x="517" y="1044"/>
                    </a:lnTo>
                    <a:lnTo>
                      <a:pt x="505" y="1021"/>
                    </a:lnTo>
                    <a:lnTo>
                      <a:pt x="517" y="1021"/>
                    </a:lnTo>
                    <a:lnTo>
                      <a:pt x="528" y="1010"/>
                    </a:lnTo>
                    <a:lnTo>
                      <a:pt x="505" y="1010"/>
                    </a:lnTo>
                    <a:lnTo>
                      <a:pt x="505" y="998"/>
                    </a:lnTo>
                    <a:lnTo>
                      <a:pt x="459" y="987"/>
                    </a:lnTo>
                    <a:lnTo>
                      <a:pt x="448" y="998"/>
                    </a:lnTo>
                    <a:lnTo>
                      <a:pt x="448" y="1010"/>
                    </a:lnTo>
                    <a:close/>
                    <a:moveTo>
                      <a:pt x="35" y="1113"/>
                    </a:moveTo>
                    <a:lnTo>
                      <a:pt x="70" y="1113"/>
                    </a:lnTo>
                    <a:lnTo>
                      <a:pt x="70" y="1125"/>
                    </a:lnTo>
                    <a:lnTo>
                      <a:pt x="81" y="1125"/>
                    </a:lnTo>
                    <a:lnTo>
                      <a:pt x="81" y="1136"/>
                    </a:lnTo>
                    <a:lnTo>
                      <a:pt x="150" y="1171"/>
                    </a:lnTo>
                    <a:lnTo>
                      <a:pt x="173" y="1171"/>
                    </a:lnTo>
                    <a:lnTo>
                      <a:pt x="208" y="1203"/>
                    </a:lnTo>
                    <a:lnTo>
                      <a:pt x="219" y="1203"/>
                    </a:lnTo>
                    <a:lnTo>
                      <a:pt x="219" y="1211"/>
                    </a:lnTo>
                    <a:lnTo>
                      <a:pt x="219" y="1217"/>
                    </a:lnTo>
                    <a:lnTo>
                      <a:pt x="219" y="1221"/>
                    </a:lnTo>
                    <a:lnTo>
                      <a:pt x="219" y="1224"/>
                    </a:lnTo>
                    <a:lnTo>
                      <a:pt x="219" y="1226"/>
                    </a:lnTo>
                    <a:lnTo>
                      <a:pt x="221" y="1230"/>
                    </a:lnTo>
                    <a:lnTo>
                      <a:pt x="225" y="1234"/>
                    </a:lnTo>
                    <a:lnTo>
                      <a:pt x="231" y="1238"/>
                    </a:lnTo>
                    <a:lnTo>
                      <a:pt x="242" y="1238"/>
                    </a:lnTo>
                    <a:lnTo>
                      <a:pt x="242" y="1249"/>
                    </a:lnTo>
                    <a:lnTo>
                      <a:pt x="254" y="1249"/>
                    </a:lnTo>
                    <a:lnTo>
                      <a:pt x="265" y="1261"/>
                    </a:lnTo>
                    <a:lnTo>
                      <a:pt x="265" y="1272"/>
                    </a:lnTo>
                    <a:lnTo>
                      <a:pt x="273" y="1282"/>
                    </a:lnTo>
                    <a:lnTo>
                      <a:pt x="279" y="1288"/>
                    </a:lnTo>
                    <a:lnTo>
                      <a:pt x="283" y="1294"/>
                    </a:lnTo>
                    <a:lnTo>
                      <a:pt x="286" y="1299"/>
                    </a:lnTo>
                    <a:lnTo>
                      <a:pt x="286" y="1303"/>
                    </a:lnTo>
                    <a:lnTo>
                      <a:pt x="288" y="1311"/>
                    </a:lnTo>
                    <a:lnTo>
                      <a:pt x="288" y="1318"/>
                    </a:lnTo>
                    <a:lnTo>
                      <a:pt x="288" y="1330"/>
                    </a:lnTo>
                    <a:lnTo>
                      <a:pt x="300" y="1341"/>
                    </a:lnTo>
                    <a:lnTo>
                      <a:pt x="265" y="1341"/>
                    </a:lnTo>
                    <a:lnTo>
                      <a:pt x="254" y="1353"/>
                    </a:lnTo>
                    <a:lnTo>
                      <a:pt x="185" y="1307"/>
                    </a:lnTo>
                    <a:lnTo>
                      <a:pt x="162" y="1272"/>
                    </a:lnTo>
                    <a:lnTo>
                      <a:pt x="127" y="1226"/>
                    </a:lnTo>
                    <a:lnTo>
                      <a:pt x="116" y="1226"/>
                    </a:lnTo>
                    <a:lnTo>
                      <a:pt x="116" y="1215"/>
                    </a:lnTo>
                    <a:lnTo>
                      <a:pt x="104" y="1215"/>
                    </a:lnTo>
                    <a:lnTo>
                      <a:pt x="104" y="1203"/>
                    </a:lnTo>
                    <a:lnTo>
                      <a:pt x="0" y="1125"/>
                    </a:lnTo>
                    <a:lnTo>
                      <a:pt x="0" y="1090"/>
                    </a:lnTo>
                    <a:lnTo>
                      <a:pt x="6" y="1094"/>
                    </a:lnTo>
                    <a:lnTo>
                      <a:pt x="10" y="1098"/>
                    </a:lnTo>
                    <a:lnTo>
                      <a:pt x="12" y="1102"/>
                    </a:lnTo>
                    <a:lnTo>
                      <a:pt x="16" y="1105"/>
                    </a:lnTo>
                    <a:lnTo>
                      <a:pt x="20" y="1109"/>
                    </a:lnTo>
                    <a:lnTo>
                      <a:pt x="25" y="1111"/>
                    </a:lnTo>
                    <a:lnTo>
                      <a:pt x="29" y="1111"/>
                    </a:lnTo>
                    <a:lnTo>
                      <a:pt x="35" y="1113"/>
                    </a:lnTo>
                    <a:close/>
                    <a:moveTo>
                      <a:pt x="1263" y="1079"/>
                    </a:moveTo>
                    <a:lnTo>
                      <a:pt x="1286" y="1079"/>
                    </a:lnTo>
                    <a:lnTo>
                      <a:pt x="1286" y="1090"/>
                    </a:lnTo>
                    <a:lnTo>
                      <a:pt x="1308" y="1102"/>
                    </a:lnTo>
                    <a:lnTo>
                      <a:pt x="1331" y="1125"/>
                    </a:lnTo>
                    <a:lnTo>
                      <a:pt x="1327" y="1125"/>
                    </a:lnTo>
                    <a:lnTo>
                      <a:pt x="1323" y="1125"/>
                    </a:lnTo>
                    <a:lnTo>
                      <a:pt x="1321" y="1125"/>
                    </a:lnTo>
                    <a:lnTo>
                      <a:pt x="1319" y="1125"/>
                    </a:lnTo>
                    <a:lnTo>
                      <a:pt x="1319" y="1123"/>
                    </a:lnTo>
                    <a:lnTo>
                      <a:pt x="1319" y="1121"/>
                    </a:lnTo>
                    <a:lnTo>
                      <a:pt x="1319" y="1117"/>
                    </a:lnTo>
                    <a:lnTo>
                      <a:pt x="1319" y="1113"/>
                    </a:lnTo>
                    <a:lnTo>
                      <a:pt x="1275" y="1090"/>
                    </a:lnTo>
                    <a:lnTo>
                      <a:pt x="1275" y="1079"/>
                    </a:lnTo>
                    <a:lnTo>
                      <a:pt x="1263" y="1079"/>
                    </a:lnTo>
                    <a:close/>
                    <a:moveTo>
                      <a:pt x="1365" y="1125"/>
                    </a:moveTo>
                    <a:lnTo>
                      <a:pt x="1388" y="1136"/>
                    </a:lnTo>
                    <a:lnTo>
                      <a:pt x="1400" y="1148"/>
                    </a:lnTo>
                    <a:lnTo>
                      <a:pt x="1400" y="1159"/>
                    </a:lnTo>
                    <a:lnTo>
                      <a:pt x="1388" y="1171"/>
                    </a:lnTo>
                    <a:lnTo>
                      <a:pt x="1388" y="1148"/>
                    </a:lnTo>
                    <a:lnTo>
                      <a:pt x="1382" y="1146"/>
                    </a:lnTo>
                    <a:lnTo>
                      <a:pt x="1377" y="1146"/>
                    </a:lnTo>
                    <a:lnTo>
                      <a:pt x="1373" y="1144"/>
                    </a:lnTo>
                    <a:lnTo>
                      <a:pt x="1371" y="1142"/>
                    </a:lnTo>
                    <a:lnTo>
                      <a:pt x="1369" y="1140"/>
                    </a:lnTo>
                    <a:lnTo>
                      <a:pt x="1367" y="1136"/>
                    </a:lnTo>
                    <a:lnTo>
                      <a:pt x="1365" y="1130"/>
                    </a:lnTo>
                    <a:lnTo>
                      <a:pt x="1365" y="1125"/>
                    </a:lnTo>
                    <a:close/>
                    <a:moveTo>
                      <a:pt x="1298" y="1113"/>
                    </a:moveTo>
                    <a:lnTo>
                      <a:pt x="1292" y="1113"/>
                    </a:lnTo>
                    <a:lnTo>
                      <a:pt x="1288" y="1113"/>
                    </a:lnTo>
                    <a:lnTo>
                      <a:pt x="1286" y="1113"/>
                    </a:lnTo>
                    <a:lnTo>
                      <a:pt x="1285" y="1113"/>
                    </a:lnTo>
                    <a:lnTo>
                      <a:pt x="1285" y="1115"/>
                    </a:lnTo>
                    <a:lnTo>
                      <a:pt x="1285" y="1119"/>
                    </a:lnTo>
                    <a:lnTo>
                      <a:pt x="1286" y="1125"/>
                    </a:lnTo>
                    <a:lnTo>
                      <a:pt x="1263" y="1148"/>
                    </a:lnTo>
                    <a:lnTo>
                      <a:pt x="1252" y="1148"/>
                    </a:lnTo>
                    <a:lnTo>
                      <a:pt x="1217" y="1148"/>
                    </a:lnTo>
                    <a:lnTo>
                      <a:pt x="1225" y="1155"/>
                    </a:lnTo>
                    <a:lnTo>
                      <a:pt x="1231" y="1161"/>
                    </a:lnTo>
                    <a:lnTo>
                      <a:pt x="1237" y="1167"/>
                    </a:lnTo>
                    <a:lnTo>
                      <a:pt x="1240" y="1169"/>
                    </a:lnTo>
                    <a:lnTo>
                      <a:pt x="1244" y="1171"/>
                    </a:lnTo>
                    <a:lnTo>
                      <a:pt x="1252" y="1171"/>
                    </a:lnTo>
                    <a:lnTo>
                      <a:pt x="1261" y="1171"/>
                    </a:lnTo>
                    <a:lnTo>
                      <a:pt x="1275" y="1171"/>
                    </a:lnTo>
                    <a:lnTo>
                      <a:pt x="1308" y="1136"/>
                    </a:lnTo>
                    <a:lnTo>
                      <a:pt x="1309" y="1130"/>
                    </a:lnTo>
                    <a:lnTo>
                      <a:pt x="1309" y="1127"/>
                    </a:lnTo>
                    <a:lnTo>
                      <a:pt x="1309" y="1123"/>
                    </a:lnTo>
                    <a:lnTo>
                      <a:pt x="1309" y="1119"/>
                    </a:lnTo>
                    <a:lnTo>
                      <a:pt x="1308" y="1117"/>
                    </a:lnTo>
                    <a:lnTo>
                      <a:pt x="1306" y="1115"/>
                    </a:lnTo>
                    <a:lnTo>
                      <a:pt x="1302" y="1113"/>
                    </a:lnTo>
                    <a:lnTo>
                      <a:pt x="1298" y="1113"/>
                    </a:lnTo>
                    <a:close/>
                    <a:moveTo>
                      <a:pt x="1102" y="1261"/>
                    </a:moveTo>
                    <a:lnTo>
                      <a:pt x="1033" y="1249"/>
                    </a:lnTo>
                    <a:lnTo>
                      <a:pt x="1010" y="1261"/>
                    </a:lnTo>
                    <a:lnTo>
                      <a:pt x="975" y="1261"/>
                    </a:lnTo>
                    <a:lnTo>
                      <a:pt x="975" y="1272"/>
                    </a:lnTo>
                    <a:lnTo>
                      <a:pt x="979" y="1269"/>
                    </a:lnTo>
                    <a:lnTo>
                      <a:pt x="981" y="1263"/>
                    </a:lnTo>
                    <a:lnTo>
                      <a:pt x="983" y="1259"/>
                    </a:lnTo>
                    <a:lnTo>
                      <a:pt x="985" y="1255"/>
                    </a:lnTo>
                    <a:lnTo>
                      <a:pt x="989" y="1251"/>
                    </a:lnTo>
                    <a:lnTo>
                      <a:pt x="991" y="1247"/>
                    </a:lnTo>
                    <a:lnTo>
                      <a:pt x="995" y="1244"/>
                    </a:lnTo>
                    <a:lnTo>
                      <a:pt x="999" y="1238"/>
                    </a:lnTo>
                    <a:lnTo>
                      <a:pt x="999" y="1234"/>
                    </a:lnTo>
                    <a:lnTo>
                      <a:pt x="999" y="1230"/>
                    </a:lnTo>
                    <a:lnTo>
                      <a:pt x="999" y="1228"/>
                    </a:lnTo>
                    <a:lnTo>
                      <a:pt x="999" y="1226"/>
                    </a:lnTo>
                    <a:lnTo>
                      <a:pt x="997" y="1224"/>
                    </a:lnTo>
                    <a:lnTo>
                      <a:pt x="995" y="1223"/>
                    </a:lnTo>
                    <a:lnTo>
                      <a:pt x="991" y="1219"/>
                    </a:lnTo>
                    <a:lnTo>
                      <a:pt x="987" y="1215"/>
                    </a:lnTo>
                    <a:lnTo>
                      <a:pt x="987" y="1203"/>
                    </a:lnTo>
                    <a:lnTo>
                      <a:pt x="975" y="1194"/>
                    </a:lnTo>
                    <a:lnTo>
                      <a:pt x="970" y="1194"/>
                    </a:lnTo>
                    <a:lnTo>
                      <a:pt x="966" y="1194"/>
                    </a:lnTo>
                    <a:lnTo>
                      <a:pt x="962" y="1194"/>
                    </a:lnTo>
                    <a:lnTo>
                      <a:pt x="958" y="1192"/>
                    </a:lnTo>
                    <a:lnTo>
                      <a:pt x="954" y="1192"/>
                    </a:lnTo>
                    <a:lnTo>
                      <a:pt x="951" y="1190"/>
                    </a:lnTo>
                    <a:lnTo>
                      <a:pt x="947" y="1186"/>
                    </a:lnTo>
                    <a:lnTo>
                      <a:pt x="941" y="1182"/>
                    </a:lnTo>
                    <a:lnTo>
                      <a:pt x="883" y="1182"/>
                    </a:lnTo>
                    <a:lnTo>
                      <a:pt x="883" y="1171"/>
                    </a:lnTo>
                    <a:lnTo>
                      <a:pt x="860" y="1171"/>
                    </a:lnTo>
                    <a:lnTo>
                      <a:pt x="857" y="1165"/>
                    </a:lnTo>
                    <a:lnTo>
                      <a:pt x="855" y="1161"/>
                    </a:lnTo>
                    <a:lnTo>
                      <a:pt x="853" y="1159"/>
                    </a:lnTo>
                    <a:lnTo>
                      <a:pt x="851" y="1159"/>
                    </a:lnTo>
                    <a:lnTo>
                      <a:pt x="851" y="1161"/>
                    </a:lnTo>
                    <a:lnTo>
                      <a:pt x="851" y="1165"/>
                    </a:lnTo>
                    <a:lnTo>
                      <a:pt x="851" y="1171"/>
                    </a:lnTo>
                    <a:lnTo>
                      <a:pt x="839" y="1171"/>
                    </a:lnTo>
                    <a:lnTo>
                      <a:pt x="828" y="1159"/>
                    </a:lnTo>
                    <a:lnTo>
                      <a:pt x="805" y="1159"/>
                    </a:lnTo>
                    <a:lnTo>
                      <a:pt x="828" y="1148"/>
                    </a:lnTo>
                    <a:lnTo>
                      <a:pt x="835" y="1148"/>
                    </a:lnTo>
                    <a:lnTo>
                      <a:pt x="839" y="1148"/>
                    </a:lnTo>
                    <a:lnTo>
                      <a:pt x="845" y="1148"/>
                    </a:lnTo>
                    <a:lnTo>
                      <a:pt x="847" y="1148"/>
                    </a:lnTo>
                    <a:lnTo>
                      <a:pt x="849" y="1148"/>
                    </a:lnTo>
                    <a:lnTo>
                      <a:pt x="849" y="1146"/>
                    </a:lnTo>
                    <a:lnTo>
                      <a:pt x="851" y="1142"/>
                    </a:lnTo>
                    <a:lnTo>
                      <a:pt x="851" y="1136"/>
                    </a:lnTo>
                    <a:lnTo>
                      <a:pt x="839" y="1148"/>
                    </a:lnTo>
                    <a:lnTo>
                      <a:pt x="805" y="1148"/>
                    </a:lnTo>
                    <a:lnTo>
                      <a:pt x="805" y="1142"/>
                    </a:lnTo>
                    <a:lnTo>
                      <a:pt x="805" y="1138"/>
                    </a:lnTo>
                    <a:lnTo>
                      <a:pt x="803" y="1136"/>
                    </a:lnTo>
                    <a:lnTo>
                      <a:pt x="803" y="1134"/>
                    </a:lnTo>
                    <a:lnTo>
                      <a:pt x="801" y="1132"/>
                    </a:lnTo>
                    <a:lnTo>
                      <a:pt x="799" y="1130"/>
                    </a:lnTo>
                    <a:lnTo>
                      <a:pt x="797" y="1129"/>
                    </a:lnTo>
                    <a:lnTo>
                      <a:pt x="793" y="1125"/>
                    </a:lnTo>
                    <a:lnTo>
                      <a:pt x="782" y="1136"/>
                    </a:lnTo>
                    <a:lnTo>
                      <a:pt x="782" y="1113"/>
                    </a:lnTo>
                    <a:lnTo>
                      <a:pt x="789" y="1107"/>
                    </a:lnTo>
                    <a:lnTo>
                      <a:pt x="799" y="1104"/>
                    </a:lnTo>
                    <a:lnTo>
                      <a:pt x="807" y="1102"/>
                    </a:lnTo>
                    <a:lnTo>
                      <a:pt x="816" y="1100"/>
                    </a:lnTo>
                    <a:lnTo>
                      <a:pt x="824" y="1100"/>
                    </a:lnTo>
                    <a:lnTo>
                      <a:pt x="833" y="1102"/>
                    </a:lnTo>
                    <a:lnTo>
                      <a:pt x="841" y="1105"/>
                    </a:lnTo>
                    <a:lnTo>
                      <a:pt x="851" y="1113"/>
                    </a:lnTo>
                    <a:lnTo>
                      <a:pt x="855" y="1117"/>
                    </a:lnTo>
                    <a:lnTo>
                      <a:pt x="858" y="1121"/>
                    </a:lnTo>
                    <a:lnTo>
                      <a:pt x="860" y="1125"/>
                    </a:lnTo>
                    <a:lnTo>
                      <a:pt x="862" y="1127"/>
                    </a:lnTo>
                    <a:lnTo>
                      <a:pt x="862" y="1129"/>
                    </a:lnTo>
                    <a:lnTo>
                      <a:pt x="862" y="1134"/>
                    </a:lnTo>
                    <a:lnTo>
                      <a:pt x="862" y="1138"/>
                    </a:lnTo>
                    <a:lnTo>
                      <a:pt x="860" y="1148"/>
                    </a:lnTo>
                    <a:lnTo>
                      <a:pt x="883" y="1148"/>
                    </a:lnTo>
                    <a:lnTo>
                      <a:pt x="883" y="1159"/>
                    </a:lnTo>
                    <a:lnTo>
                      <a:pt x="929" y="1125"/>
                    </a:lnTo>
                    <a:lnTo>
                      <a:pt x="999" y="1102"/>
                    </a:lnTo>
                    <a:lnTo>
                      <a:pt x="999" y="1113"/>
                    </a:lnTo>
                    <a:lnTo>
                      <a:pt x="1056" y="1113"/>
                    </a:lnTo>
                    <a:lnTo>
                      <a:pt x="1114" y="1125"/>
                    </a:lnTo>
                    <a:lnTo>
                      <a:pt x="1148" y="1159"/>
                    </a:lnTo>
                    <a:lnTo>
                      <a:pt x="1154" y="1159"/>
                    </a:lnTo>
                    <a:lnTo>
                      <a:pt x="1158" y="1159"/>
                    </a:lnTo>
                    <a:lnTo>
                      <a:pt x="1162" y="1161"/>
                    </a:lnTo>
                    <a:lnTo>
                      <a:pt x="1166" y="1161"/>
                    </a:lnTo>
                    <a:lnTo>
                      <a:pt x="1169" y="1163"/>
                    </a:lnTo>
                    <a:lnTo>
                      <a:pt x="1173" y="1165"/>
                    </a:lnTo>
                    <a:lnTo>
                      <a:pt x="1177" y="1167"/>
                    </a:lnTo>
                    <a:lnTo>
                      <a:pt x="1183" y="1171"/>
                    </a:lnTo>
                    <a:lnTo>
                      <a:pt x="1206" y="1171"/>
                    </a:lnTo>
                    <a:lnTo>
                      <a:pt x="1194" y="1182"/>
                    </a:lnTo>
                    <a:lnTo>
                      <a:pt x="1192" y="1186"/>
                    </a:lnTo>
                    <a:lnTo>
                      <a:pt x="1190" y="1190"/>
                    </a:lnTo>
                    <a:lnTo>
                      <a:pt x="1189" y="1192"/>
                    </a:lnTo>
                    <a:lnTo>
                      <a:pt x="1185" y="1194"/>
                    </a:lnTo>
                    <a:lnTo>
                      <a:pt x="1183" y="1194"/>
                    </a:lnTo>
                    <a:lnTo>
                      <a:pt x="1185" y="1194"/>
                    </a:lnTo>
                    <a:lnTo>
                      <a:pt x="1187" y="1194"/>
                    </a:lnTo>
                    <a:lnTo>
                      <a:pt x="1194" y="1194"/>
                    </a:lnTo>
                    <a:lnTo>
                      <a:pt x="1217" y="1226"/>
                    </a:lnTo>
                    <a:lnTo>
                      <a:pt x="1223" y="1228"/>
                    </a:lnTo>
                    <a:lnTo>
                      <a:pt x="1227" y="1228"/>
                    </a:lnTo>
                    <a:lnTo>
                      <a:pt x="1229" y="1230"/>
                    </a:lnTo>
                    <a:lnTo>
                      <a:pt x="1229" y="1232"/>
                    </a:lnTo>
                    <a:lnTo>
                      <a:pt x="1229" y="1236"/>
                    </a:lnTo>
                    <a:lnTo>
                      <a:pt x="1233" y="1238"/>
                    </a:lnTo>
                    <a:lnTo>
                      <a:pt x="1240" y="1238"/>
                    </a:lnTo>
                    <a:lnTo>
                      <a:pt x="1244" y="1244"/>
                    </a:lnTo>
                    <a:lnTo>
                      <a:pt x="1248" y="1247"/>
                    </a:lnTo>
                    <a:lnTo>
                      <a:pt x="1252" y="1249"/>
                    </a:lnTo>
                    <a:lnTo>
                      <a:pt x="1254" y="1251"/>
                    </a:lnTo>
                    <a:lnTo>
                      <a:pt x="1256" y="1251"/>
                    </a:lnTo>
                    <a:lnTo>
                      <a:pt x="1261" y="1251"/>
                    </a:lnTo>
                    <a:lnTo>
                      <a:pt x="1265" y="1249"/>
                    </a:lnTo>
                    <a:lnTo>
                      <a:pt x="1275" y="1249"/>
                    </a:lnTo>
                    <a:lnTo>
                      <a:pt x="1269" y="1255"/>
                    </a:lnTo>
                    <a:lnTo>
                      <a:pt x="1265" y="1259"/>
                    </a:lnTo>
                    <a:lnTo>
                      <a:pt x="1263" y="1261"/>
                    </a:lnTo>
                    <a:lnTo>
                      <a:pt x="1263" y="1263"/>
                    </a:lnTo>
                    <a:lnTo>
                      <a:pt x="1265" y="1263"/>
                    </a:lnTo>
                    <a:lnTo>
                      <a:pt x="1271" y="1263"/>
                    </a:lnTo>
                    <a:lnTo>
                      <a:pt x="1277" y="1261"/>
                    </a:lnTo>
                    <a:lnTo>
                      <a:pt x="1286" y="1261"/>
                    </a:lnTo>
                    <a:lnTo>
                      <a:pt x="1286" y="1267"/>
                    </a:lnTo>
                    <a:lnTo>
                      <a:pt x="1286" y="1270"/>
                    </a:lnTo>
                    <a:lnTo>
                      <a:pt x="1286" y="1272"/>
                    </a:lnTo>
                    <a:lnTo>
                      <a:pt x="1285" y="1272"/>
                    </a:lnTo>
                    <a:lnTo>
                      <a:pt x="1285" y="1274"/>
                    </a:lnTo>
                    <a:lnTo>
                      <a:pt x="1283" y="1274"/>
                    </a:lnTo>
                    <a:lnTo>
                      <a:pt x="1279" y="1272"/>
                    </a:lnTo>
                    <a:lnTo>
                      <a:pt x="1275" y="1272"/>
                    </a:lnTo>
                    <a:lnTo>
                      <a:pt x="1217" y="1272"/>
                    </a:lnTo>
                    <a:lnTo>
                      <a:pt x="1208" y="1267"/>
                    </a:lnTo>
                    <a:lnTo>
                      <a:pt x="1200" y="1263"/>
                    </a:lnTo>
                    <a:lnTo>
                      <a:pt x="1194" y="1257"/>
                    </a:lnTo>
                    <a:lnTo>
                      <a:pt x="1187" y="1251"/>
                    </a:lnTo>
                    <a:lnTo>
                      <a:pt x="1179" y="1246"/>
                    </a:lnTo>
                    <a:lnTo>
                      <a:pt x="1173" y="1240"/>
                    </a:lnTo>
                    <a:lnTo>
                      <a:pt x="1166" y="1234"/>
                    </a:lnTo>
                    <a:lnTo>
                      <a:pt x="1160" y="1226"/>
                    </a:lnTo>
                    <a:lnTo>
                      <a:pt x="1150" y="1223"/>
                    </a:lnTo>
                    <a:lnTo>
                      <a:pt x="1144" y="1219"/>
                    </a:lnTo>
                    <a:lnTo>
                      <a:pt x="1141" y="1217"/>
                    </a:lnTo>
                    <a:lnTo>
                      <a:pt x="1137" y="1217"/>
                    </a:lnTo>
                    <a:lnTo>
                      <a:pt x="1133" y="1217"/>
                    </a:lnTo>
                    <a:lnTo>
                      <a:pt x="1129" y="1219"/>
                    </a:lnTo>
                    <a:lnTo>
                      <a:pt x="1123" y="1223"/>
                    </a:lnTo>
                    <a:lnTo>
                      <a:pt x="1114" y="1226"/>
                    </a:lnTo>
                    <a:lnTo>
                      <a:pt x="1114" y="1232"/>
                    </a:lnTo>
                    <a:lnTo>
                      <a:pt x="1114" y="1238"/>
                    </a:lnTo>
                    <a:lnTo>
                      <a:pt x="1112" y="1242"/>
                    </a:lnTo>
                    <a:lnTo>
                      <a:pt x="1112" y="1244"/>
                    </a:lnTo>
                    <a:lnTo>
                      <a:pt x="1110" y="1247"/>
                    </a:lnTo>
                    <a:lnTo>
                      <a:pt x="1108" y="1251"/>
                    </a:lnTo>
                    <a:lnTo>
                      <a:pt x="1104" y="1257"/>
                    </a:lnTo>
                    <a:lnTo>
                      <a:pt x="1102" y="1261"/>
                    </a:lnTo>
                    <a:close/>
                    <a:moveTo>
                      <a:pt x="551" y="779"/>
                    </a:moveTo>
                    <a:lnTo>
                      <a:pt x="555" y="775"/>
                    </a:lnTo>
                    <a:lnTo>
                      <a:pt x="559" y="774"/>
                    </a:lnTo>
                    <a:lnTo>
                      <a:pt x="561" y="770"/>
                    </a:lnTo>
                    <a:lnTo>
                      <a:pt x="563" y="770"/>
                    </a:lnTo>
                    <a:lnTo>
                      <a:pt x="567" y="768"/>
                    </a:lnTo>
                    <a:lnTo>
                      <a:pt x="569" y="768"/>
                    </a:lnTo>
                    <a:lnTo>
                      <a:pt x="574" y="768"/>
                    </a:lnTo>
                    <a:lnTo>
                      <a:pt x="574" y="779"/>
                    </a:lnTo>
                    <a:lnTo>
                      <a:pt x="580" y="779"/>
                    </a:lnTo>
                    <a:lnTo>
                      <a:pt x="584" y="779"/>
                    </a:lnTo>
                    <a:lnTo>
                      <a:pt x="586" y="779"/>
                    </a:lnTo>
                    <a:lnTo>
                      <a:pt x="588" y="781"/>
                    </a:lnTo>
                    <a:lnTo>
                      <a:pt x="590" y="781"/>
                    </a:lnTo>
                    <a:lnTo>
                      <a:pt x="592" y="785"/>
                    </a:lnTo>
                    <a:lnTo>
                      <a:pt x="594" y="787"/>
                    </a:lnTo>
                    <a:lnTo>
                      <a:pt x="597" y="791"/>
                    </a:lnTo>
                    <a:lnTo>
                      <a:pt x="574" y="802"/>
                    </a:lnTo>
                    <a:lnTo>
                      <a:pt x="574" y="791"/>
                    </a:lnTo>
                    <a:lnTo>
                      <a:pt x="563" y="779"/>
                    </a:lnTo>
                    <a:lnTo>
                      <a:pt x="551" y="791"/>
                    </a:lnTo>
                    <a:lnTo>
                      <a:pt x="557" y="797"/>
                    </a:lnTo>
                    <a:lnTo>
                      <a:pt x="561" y="800"/>
                    </a:lnTo>
                    <a:lnTo>
                      <a:pt x="563" y="802"/>
                    </a:lnTo>
                    <a:lnTo>
                      <a:pt x="561" y="804"/>
                    </a:lnTo>
                    <a:lnTo>
                      <a:pt x="559" y="804"/>
                    </a:lnTo>
                    <a:lnTo>
                      <a:pt x="553" y="804"/>
                    </a:lnTo>
                    <a:lnTo>
                      <a:pt x="547" y="804"/>
                    </a:lnTo>
                    <a:lnTo>
                      <a:pt x="540" y="802"/>
                    </a:lnTo>
                    <a:lnTo>
                      <a:pt x="540" y="791"/>
                    </a:lnTo>
                    <a:lnTo>
                      <a:pt x="536" y="787"/>
                    </a:lnTo>
                    <a:lnTo>
                      <a:pt x="534" y="783"/>
                    </a:lnTo>
                    <a:lnTo>
                      <a:pt x="530" y="781"/>
                    </a:lnTo>
                    <a:lnTo>
                      <a:pt x="530" y="779"/>
                    </a:lnTo>
                    <a:lnTo>
                      <a:pt x="528" y="781"/>
                    </a:lnTo>
                    <a:lnTo>
                      <a:pt x="528" y="785"/>
                    </a:lnTo>
                    <a:lnTo>
                      <a:pt x="528" y="791"/>
                    </a:lnTo>
                    <a:lnTo>
                      <a:pt x="524" y="791"/>
                    </a:lnTo>
                    <a:lnTo>
                      <a:pt x="521" y="793"/>
                    </a:lnTo>
                    <a:lnTo>
                      <a:pt x="519" y="793"/>
                    </a:lnTo>
                    <a:lnTo>
                      <a:pt x="517" y="791"/>
                    </a:lnTo>
                    <a:lnTo>
                      <a:pt x="517" y="789"/>
                    </a:lnTo>
                    <a:lnTo>
                      <a:pt x="517" y="785"/>
                    </a:lnTo>
                    <a:lnTo>
                      <a:pt x="517" y="779"/>
                    </a:lnTo>
                    <a:lnTo>
                      <a:pt x="505" y="779"/>
                    </a:lnTo>
                    <a:lnTo>
                      <a:pt x="505" y="775"/>
                    </a:lnTo>
                    <a:lnTo>
                      <a:pt x="505" y="772"/>
                    </a:lnTo>
                    <a:lnTo>
                      <a:pt x="505" y="770"/>
                    </a:lnTo>
                    <a:lnTo>
                      <a:pt x="505" y="768"/>
                    </a:lnTo>
                    <a:lnTo>
                      <a:pt x="505" y="770"/>
                    </a:lnTo>
                    <a:lnTo>
                      <a:pt x="505" y="774"/>
                    </a:lnTo>
                    <a:lnTo>
                      <a:pt x="505" y="779"/>
                    </a:lnTo>
                    <a:lnTo>
                      <a:pt x="498" y="772"/>
                    </a:lnTo>
                    <a:lnTo>
                      <a:pt x="492" y="764"/>
                    </a:lnTo>
                    <a:lnTo>
                      <a:pt x="488" y="756"/>
                    </a:lnTo>
                    <a:lnTo>
                      <a:pt x="486" y="749"/>
                    </a:lnTo>
                    <a:lnTo>
                      <a:pt x="484" y="741"/>
                    </a:lnTo>
                    <a:lnTo>
                      <a:pt x="482" y="731"/>
                    </a:lnTo>
                    <a:lnTo>
                      <a:pt x="482" y="722"/>
                    </a:lnTo>
                    <a:lnTo>
                      <a:pt x="482" y="712"/>
                    </a:lnTo>
                    <a:lnTo>
                      <a:pt x="488" y="712"/>
                    </a:lnTo>
                    <a:lnTo>
                      <a:pt x="492" y="712"/>
                    </a:lnTo>
                    <a:lnTo>
                      <a:pt x="494" y="712"/>
                    </a:lnTo>
                    <a:lnTo>
                      <a:pt x="494" y="710"/>
                    </a:lnTo>
                    <a:lnTo>
                      <a:pt x="494" y="708"/>
                    </a:lnTo>
                    <a:lnTo>
                      <a:pt x="494" y="705"/>
                    </a:lnTo>
                    <a:lnTo>
                      <a:pt x="494" y="701"/>
                    </a:lnTo>
                    <a:lnTo>
                      <a:pt x="482" y="689"/>
                    </a:lnTo>
                    <a:lnTo>
                      <a:pt x="482" y="666"/>
                    </a:lnTo>
                    <a:lnTo>
                      <a:pt x="488" y="666"/>
                    </a:lnTo>
                    <a:lnTo>
                      <a:pt x="492" y="666"/>
                    </a:lnTo>
                    <a:lnTo>
                      <a:pt x="496" y="666"/>
                    </a:lnTo>
                    <a:lnTo>
                      <a:pt x="500" y="666"/>
                    </a:lnTo>
                    <a:lnTo>
                      <a:pt x="505" y="666"/>
                    </a:lnTo>
                    <a:lnTo>
                      <a:pt x="509" y="666"/>
                    </a:lnTo>
                    <a:lnTo>
                      <a:pt x="513" y="666"/>
                    </a:lnTo>
                    <a:lnTo>
                      <a:pt x="517" y="666"/>
                    </a:lnTo>
                    <a:lnTo>
                      <a:pt x="517" y="655"/>
                    </a:lnTo>
                    <a:lnTo>
                      <a:pt x="523" y="655"/>
                    </a:lnTo>
                    <a:lnTo>
                      <a:pt x="524" y="655"/>
                    </a:lnTo>
                    <a:lnTo>
                      <a:pt x="528" y="655"/>
                    </a:lnTo>
                    <a:lnTo>
                      <a:pt x="528" y="657"/>
                    </a:lnTo>
                    <a:lnTo>
                      <a:pt x="528" y="660"/>
                    </a:lnTo>
                    <a:lnTo>
                      <a:pt x="528" y="666"/>
                    </a:lnTo>
                    <a:lnTo>
                      <a:pt x="540" y="678"/>
                    </a:lnTo>
                    <a:lnTo>
                      <a:pt x="540" y="689"/>
                    </a:lnTo>
                    <a:lnTo>
                      <a:pt x="546" y="693"/>
                    </a:lnTo>
                    <a:lnTo>
                      <a:pt x="549" y="699"/>
                    </a:lnTo>
                    <a:lnTo>
                      <a:pt x="551" y="703"/>
                    </a:lnTo>
                    <a:lnTo>
                      <a:pt x="553" y="705"/>
                    </a:lnTo>
                    <a:lnTo>
                      <a:pt x="551" y="708"/>
                    </a:lnTo>
                    <a:lnTo>
                      <a:pt x="549" y="712"/>
                    </a:lnTo>
                    <a:lnTo>
                      <a:pt x="546" y="716"/>
                    </a:lnTo>
                    <a:lnTo>
                      <a:pt x="540" y="724"/>
                    </a:lnTo>
                    <a:lnTo>
                      <a:pt x="528" y="724"/>
                    </a:lnTo>
                    <a:lnTo>
                      <a:pt x="528" y="756"/>
                    </a:lnTo>
                    <a:lnTo>
                      <a:pt x="551" y="779"/>
                    </a:lnTo>
                    <a:close/>
                    <a:moveTo>
                      <a:pt x="494" y="493"/>
                    </a:moveTo>
                    <a:lnTo>
                      <a:pt x="486" y="493"/>
                    </a:lnTo>
                    <a:lnTo>
                      <a:pt x="480" y="495"/>
                    </a:lnTo>
                    <a:lnTo>
                      <a:pt x="476" y="499"/>
                    </a:lnTo>
                    <a:lnTo>
                      <a:pt x="475" y="503"/>
                    </a:lnTo>
                    <a:lnTo>
                      <a:pt x="473" y="507"/>
                    </a:lnTo>
                    <a:lnTo>
                      <a:pt x="471" y="513"/>
                    </a:lnTo>
                    <a:lnTo>
                      <a:pt x="471" y="520"/>
                    </a:lnTo>
                    <a:lnTo>
                      <a:pt x="471" y="528"/>
                    </a:lnTo>
                    <a:lnTo>
                      <a:pt x="459" y="540"/>
                    </a:lnTo>
                    <a:lnTo>
                      <a:pt x="459" y="551"/>
                    </a:lnTo>
                    <a:lnTo>
                      <a:pt x="471" y="563"/>
                    </a:lnTo>
                    <a:lnTo>
                      <a:pt x="471" y="586"/>
                    </a:lnTo>
                    <a:lnTo>
                      <a:pt x="482" y="586"/>
                    </a:lnTo>
                    <a:lnTo>
                      <a:pt x="486" y="589"/>
                    </a:lnTo>
                    <a:lnTo>
                      <a:pt x="490" y="593"/>
                    </a:lnTo>
                    <a:lnTo>
                      <a:pt x="492" y="595"/>
                    </a:lnTo>
                    <a:lnTo>
                      <a:pt x="494" y="597"/>
                    </a:lnTo>
                    <a:lnTo>
                      <a:pt x="494" y="595"/>
                    </a:lnTo>
                    <a:lnTo>
                      <a:pt x="494" y="591"/>
                    </a:lnTo>
                    <a:lnTo>
                      <a:pt x="494" y="586"/>
                    </a:lnTo>
                    <a:lnTo>
                      <a:pt x="494" y="576"/>
                    </a:lnTo>
                    <a:lnTo>
                      <a:pt x="494" y="564"/>
                    </a:lnTo>
                    <a:lnTo>
                      <a:pt x="494" y="555"/>
                    </a:lnTo>
                    <a:lnTo>
                      <a:pt x="494" y="545"/>
                    </a:lnTo>
                    <a:lnTo>
                      <a:pt x="494" y="536"/>
                    </a:lnTo>
                    <a:lnTo>
                      <a:pt x="494" y="524"/>
                    </a:lnTo>
                    <a:lnTo>
                      <a:pt x="494" y="515"/>
                    </a:lnTo>
                    <a:lnTo>
                      <a:pt x="494" y="505"/>
                    </a:lnTo>
                    <a:lnTo>
                      <a:pt x="505" y="493"/>
                    </a:lnTo>
                    <a:lnTo>
                      <a:pt x="494" y="493"/>
                    </a:lnTo>
                    <a:close/>
                    <a:moveTo>
                      <a:pt x="906" y="12"/>
                    </a:moveTo>
                    <a:lnTo>
                      <a:pt x="906" y="23"/>
                    </a:lnTo>
                    <a:lnTo>
                      <a:pt x="903" y="23"/>
                    </a:lnTo>
                    <a:lnTo>
                      <a:pt x="899" y="23"/>
                    </a:lnTo>
                    <a:lnTo>
                      <a:pt x="897" y="23"/>
                    </a:lnTo>
                    <a:lnTo>
                      <a:pt x="895" y="23"/>
                    </a:lnTo>
                    <a:lnTo>
                      <a:pt x="895" y="25"/>
                    </a:lnTo>
                    <a:lnTo>
                      <a:pt x="895" y="27"/>
                    </a:lnTo>
                    <a:lnTo>
                      <a:pt x="895" y="31"/>
                    </a:lnTo>
                    <a:lnTo>
                      <a:pt x="895" y="35"/>
                    </a:lnTo>
                    <a:lnTo>
                      <a:pt x="891" y="31"/>
                    </a:lnTo>
                    <a:lnTo>
                      <a:pt x="889" y="27"/>
                    </a:lnTo>
                    <a:lnTo>
                      <a:pt x="887" y="25"/>
                    </a:lnTo>
                    <a:lnTo>
                      <a:pt x="885" y="25"/>
                    </a:lnTo>
                    <a:lnTo>
                      <a:pt x="883" y="23"/>
                    </a:lnTo>
                    <a:lnTo>
                      <a:pt x="881" y="23"/>
                    </a:lnTo>
                    <a:lnTo>
                      <a:pt x="878" y="23"/>
                    </a:lnTo>
                    <a:lnTo>
                      <a:pt x="872" y="23"/>
                    </a:lnTo>
                    <a:lnTo>
                      <a:pt x="868" y="20"/>
                    </a:lnTo>
                    <a:lnTo>
                      <a:pt x="862" y="16"/>
                    </a:lnTo>
                    <a:lnTo>
                      <a:pt x="857" y="12"/>
                    </a:lnTo>
                    <a:lnTo>
                      <a:pt x="851" y="8"/>
                    </a:lnTo>
                    <a:lnTo>
                      <a:pt x="845" y="4"/>
                    </a:lnTo>
                    <a:lnTo>
                      <a:pt x="839" y="2"/>
                    </a:lnTo>
                    <a:lnTo>
                      <a:pt x="833" y="0"/>
                    </a:lnTo>
                    <a:lnTo>
                      <a:pt x="828" y="0"/>
                    </a:lnTo>
                    <a:lnTo>
                      <a:pt x="839" y="35"/>
                    </a:lnTo>
                    <a:lnTo>
                      <a:pt x="833" y="39"/>
                    </a:lnTo>
                    <a:lnTo>
                      <a:pt x="832" y="41"/>
                    </a:lnTo>
                    <a:lnTo>
                      <a:pt x="830" y="43"/>
                    </a:lnTo>
                    <a:lnTo>
                      <a:pt x="828" y="45"/>
                    </a:lnTo>
                    <a:lnTo>
                      <a:pt x="828" y="46"/>
                    </a:lnTo>
                    <a:lnTo>
                      <a:pt x="828" y="48"/>
                    </a:lnTo>
                    <a:lnTo>
                      <a:pt x="828" y="52"/>
                    </a:lnTo>
                    <a:lnTo>
                      <a:pt x="828" y="58"/>
                    </a:lnTo>
                    <a:lnTo>
                      <a:pt x="839" y="58"/>
                    </a:lnTo>
                    <a:lnTo>
                      <a:pt x="833" y="58"/>
                    </a:lnTo>
                    <a:lnTo>
                      <a:pt x="830" y="62"/>
                    </a:lnTo>
                    <a:lnTo>
                      <a:pt x="828" y="64"/>
                    </a:lnTo>
                    <a:lnTo>
                      <a:pt x="826" y="68"/>
                    </a:lnTo>
                    <a:lnTo>
                      <a:pt x="826" y="64"/>
                    </a:lnTo>
                    <a:lnTo>
                      <a:pt x="828" y="58"/>
                    </a:lnTo>
                    <a:lnTo>
                      <a:pt x="820" y="64"/>
                    </a:lnTo>
                    <a:lnTo>
                      <a:pt x="816" y="64"/>
                    </a:lnTo>
                    <a:lnTo>
                      <a:pt x="814" y="64"/>
                    </a:lnTo>
                    <a:lnTo>
                      <a:pt x="814" y="62"/>
                    </a:lnTo>
                    <a:lnTo>
                      <a:pt x="814" y="58"/>
                    </a:lnTo>
                    <a:lnTo>
                      <a:pt x="814" y="62"/>
                    </a:lnTo>
                    <a:lnTo>
                      <a:pt x="816" y="69"/>
                    </a:lnTo>
                    <a:lnTo>
                      <a:pt x="816" y="73"/>
                    </a:lnTo>
                    <a:lnTo>
                      <a:pt x="816" y="77"/>
                    </a:lnTo>
                    <a:lnTo>
                      <a:pt x="816" y="79"/>
                    </a:lnTo>
                    <a:lnTo>
                      <a:pt x="816" y="81"/>
                    </a:lnTo>
                    <a:lnTo>
                      <a:pt x="814" y="81"/>
                    </a:lnTo>
                    <a:lnTo>
                      <a:pt x="812" y="81"/>
                    </a:lnTo>
                    <a:lnTo>
                      <a:pt x="809" y="81"/>
                    </a:lnTo>
                    <a:lnTo>
                      <a:pt x="805" y="81"/>
                    </a:lnTo>
                    <a:lnTo>
                      <a:pt x="805" y="87"/>
                    </a:lnTo>
                    <a:lnTo>
                      <a:pt x="807" y="92"/>
                    </a:lnTo>
                    <a:lnTo>
                      <a:pt x="809" y="96"/>
                    </a:lnTo>
                    <a:lnTo>
                      <a:pt x="810" y="100"/>
                    </a:lnTo>
                    <a:lnTo>
                      <a:pt x="814" y="104"/>
                    </a:lnTo>
                    <a:lnTo>
                      <a:pt x="818" y="108"/>
                    </a:lnTo>
                    <a:lnTo>
                      <a:pt x="822" y="112"/>
                    </a:lnTo>
                    <a:lnTo>
                      <a:pt x="828" y="116"/>
                    </a:lnTo>
                    <a:lnTo>
                      <a:pt x="839" y="104"/>
                    </a:lnTo>
                    <a:lnTo>
                      <a:pt x="839" y="112"/>
                    </a:lnTo>
                    <a:lnTo>
                      <a:pt x="839" y="114"/>
                    </a:lnTo>
                    <a:lnTo>
                      <a:pt x="839" y="116"/>
                    </a:lnTo>
                    <a:lnTo>
                      <a:pt x="839" y="114"/>
                    </a:lnTo>
                    <a:lnTo>
                      <a:pt x="837" y="110"/>
                    </a:lnTo>
                    <a:lnTo>
                      <a:pt x="835" y="108"/>
                    </a:lnTo>
                    <a:lnTo>
                      <a:pt x="832" y="104"/>
                    </a:lnTo>
                    <a:lnTo>
                      <a:pt x="828" y="104"/>
                    </a:lnTo>
                    <a:lnTo>
                      <a:pt x="822" y="98"/>
                    </a:lnTo>
                    <a:lnTo>
                      <a:pt x="818" y="96"/>
                    </a:lnTo>
                    <a:lnTo>
                      <a:pt x="816" y="94"/>
                    </a:lnTo>
                    <a:lnTo>
                      <a:pt x="816" y="92"/>
                    </a:lnTo>
                    <a:lnTo>
                      <a:pt x="816" y="91"/>
                    </a:lnTo>
                    <a:lnTo>
                      <a:pt x="818" y="89"/>
                    </a:lnTo>
                    <a:lnTo>
                      <a:pt x="822" y="85"/>
                    </a:lnTo>
                    <a:lnTo>
                      <a:pt x="828" y="81"/>
                    </a:lnTo>
                    <a:lnTo>
                      <a:pt x="835" y="81"/>
                    </a:lnTo>
                    <a:lnTo>
                      <a:pt x="843" y="81"/>
                    </a:lnTo>
                    <a:lnTo>
                      <a:pt x="849" y="81"/>
                    </a:lnTo>
                    <a:lnTo>
                      <a:pt x="857" y="83"/>
                    </a:lnTo>
                    <a:lnTo>
                      <a:pt x="862" y="83"/>
                    </a:lnTo>
                    <a:lnTo>
                      <a:pt x="868" y="85"/>
                    </a:lnTo>
                    <a:lnTo>
                      <a:pt x="876" y="89"/>
                    </a:lnTo>
                    <a:lnTo>
                      <a:pt x="883" y="92"/>
                    </a:lnTo>
                    <a:lnTo>
                      <a:pt x="883" y="89"/>
                    </a:lnTo>
                    <a:lnTo>
                      <a:pt x="883" y="83"/>
                    </a:lnTo>
                    <a:lnTo>
                      <a:pt x="883" y="79"/>
                    </a:lnTo>
                    <a:lnTo>
                      <a:pt x="883" y="75"/>
                    </a:lnTo>
                    <a:lnTo>
                      <a:pt x="883" y="71"/>
                    </a:lnTo>
                    <a:lnTo>
                      <a:pt x="883" y="66"/>
                    </a:lnTo>
                    <a:lnTo>
                      <a:pt x="883" y="62"/>
                    </a:lnTo>
                    <a:lnTo>
                      <a:pt x="883" y="58"/>
                    </a:lnTo>
                    <a:lnTo>
                      <a:pt x="918" y="35"/>
                    </a:lnTo>
                    <a:lnTo>
                      <a:pt x="918" y="41"/>
                    </a:lnTo>
                    <a:lnTo>
                      <a:pt x="918" y="45"/>
                    </a:lnTo>
                    <a:lnTo>
                      <a:pt x="918" y="46"/>
                    </a:lnTo>
                    <a:lnTo>
                      <a:pt x="916" y="46"/>
                    </a:lnTo>
                    <a:lnTo>
                      <a:pt x="916" y="45"/>
                    </a:lnTo>
                    <a:lnTo>
                      <a:pt x="914" y="43"/>
                    </a:lnTo>
                    <a:lnTo>
                      <a:pt x="910" y="39"/>
                    </a:lnTo>
                    <a:lnTo>
                      <a:pt x="906" y="35"/>
                    </a:lnTo>
                    <a:lnTo>
                      <a:pt x="906" y="23"/>
                    </a:lnTo>
                    <a:lnTo>
                      <a:pt x="906" y="18"/>
                    </a:lnTo>
                    <a:lnTo>
                      <a:pt x="906" y="16"/>
                    </a:lnTo>
                    <a:lnTo>
                      <a:pt x="906" y="12"/>
                    </a:lnTo>
                    <a:close/>
                    <a:moveTo>
                      <a:pt x="851" y="116"/>
                    </a:moveTo>
                    <a:lnTo>
                      <a:pt x="845" y="116"/>
                    </a:lnTo>
                    <a:lnTo>
                      <a:pt x="841" y="116"/>
                    </a:lnTo>
                    <a:lnTo>
                      <a:pt x="839" y="116"/>
                    </a:lnTo>
                    <a:lnTo>
                      <a:pt x="841" y="116"/>
                    </a:lnTo>
                    <a:lnTo>
                      <a:pt x="845" y="116"/>
                    </a:lnTo>
                    <a:lnTo>
                      <a:pt x="851" y="116"/>
                    </a:lnTo>
                    <a:lnTo>
                      <a:pt x="845" y="119"/>
                    </a:lnTo>
                    <a:lnTo>
                      <a:pt x="843" y="121"/>
                    </a:lnTo>
                    <a:lnTo>
                      <a:pt x="841" y="123"/>
                    </a:lnTo>
                    <a:lnTo>
                      <a:pt x="839" y="125"/>
                    </a:lnTo>
                    <a:lnTo>
                      <a:pt x="839" y="127"/>
                    </a:lnTo>
                    <a:lnTo>
                      <a:pt x="839" y="129"/>
                    </a:lnTo>
                    <a:lnTo>
                      <a:pt x="839" y="133"/>
                    </a:lnTo>
                    <a:lnTo>
                      <a:pt x="839" y="139"/>
                    </a:lnTo>
                    <a:lnTo>
                      <a:pt x="839" y="133"/>
                    </a:lnTo>
                    <a:lnTo>
                      <a:pt x="839" y="129"/>
                    </a:lnTo>
                    <a:lnTo>
                      <a:pt x="837" y="127"/>
                    </a:lnTo>
                    <a:lnTo>
                      <a:pt x="835" y="127"/>
                    </a:lnTo>
                    <a:lnTo>
                      <a:pt x="833" y="131"/>
                    </a:lnTo>
                    <a:lnTo>
                      <a:pt x="832" y="135"/>
                    </a:lnTo>
                    <a:lnTo>
                      <a:pt x="828" y="139"/>
                    </a:lnTo>
                    <a:lnTo>
                      <a:pt x="828" y="219"/>
                    </a:lnTo>
                    <a:lnTo>
                      <a:pt x="816" y="231"/>
                    </a:lnTo>
                    <a:lnTo>
                      <a:pt x="805" y="231"/>
                    </a:lnTo>
                    <a:lnTo>
                      <a:pt x="805" y="254"/>
                    </a:lnTo>
                    <a:lnTo>
                      <a:pt x="782" y="265"/>
                    </a:lnTo>
                    <a:lnTo>
                      <a:pt x="770" y="254"/>
                    </a:lnTo>
                    <a:lnTo>
                      <a:pt x="774" y="248"/>
                    </a:lnTo>
                    <a:lnTo>
                      <a:pt x="778" y="246"/>
                    </a:lnTo>
                    <a:lnTo>
                      <a:pt x="780" y="244"/>
                    </a:lnTo>
                    <a:lnTo>
                      <a:pt x="782" y="242"/>
                    </a:lnTo>
                    <a:lnTo>
                      <a:pt x="780" y="242"/>
                    </a:lnTo>
                    <a:lnTo>
                      <a:pt x="776" y="242"/>
                    </a:lnTo>
                    <a:lnTo>
                      <a:pt x="770" y="242"/>
                    </a:lnTo>
                    <a:lnTo>
                      <a:pt x="770" y="254"/>
                    </a:lnTo>
                    <a:lnTo>
                      <a:pt x="759" y="265"/>
                    </a:lnTo>
                    <a:lnTo>
                      <a:pt x="701" y="309"/>
                    </a:lnTo>
                    <a:lnTo>
                      <a:pt x="690" y="298"/>
                    </a:lnTo>
                    <a:lnTo>
                      <a:pt x="632" y="332"/>
                    </a:lnTo>
                    <a:lnTo>
                      <a:pt x="632" y="340"/>
                    </a:lnTo>
                    <a:lnTo>
                      <a:pt x="630" y="346"/>
                    </a:lnTo>
                    <a:lnTo>
                      <a:pt x="626" y="351"/>
                    </a:lnTo>
                    <a:lnTo>
                      <a:pt x="622" y="355"/>
                    </a:lnTo>
                    <a:lnTo>
                      <a:pt x="617" y="359"/>
                    </a:lnTo>
                    <a:lnTo>
                      <a:pt x="611" y="361"/>
                    </a:lnTo>
                    <a:lnTo>
                      <a:pt x="605" y="365"/>
                    </a:lnTo>
                    <a:lnTo>
                      <a:pt x="597" y="367"/>
                    </a:lnTo>
                    <a:lnTo>
                      <a:pt x="620" y="378"/>
                    </a:lnTo>
                    <a:lnTo>
                      <a:pt x="620" y="388"/>
                    </a:lnTo>
                    <a:lnTo>
                      <a:pt x="620" y="390"/>
                    </a:lnTo>
                    <a:lnTo>
                      <a:pt x="620" y="386"/>
                    </a:lnTo>
                    <a:lnTo>
                      <a:pt x="620" y="380"/>
                    </a:lnTo>
                    <a:lnTo>
                      <a:pt x="620" y="375"/>
                    </a:lnTo>
                    <a:lnTo>
                      <a:pt x="620" y="371"/>
                    </a:lnTo>
                    <a:lnTo>
                      <a:pt x="620" y="367"/>
                    </a:lnTo>
                    <a:lnTo>
                      <a:pt x="632" y="390"/>
                    </a:lnTo>
                    <a:lnTo>
                      <a:pt x="620" y="390"/>
                    </a:lnTo>
                    <a:lnTo>
                      <a:pt x="609" y="424"/>
                    </a:lnTo>
                    <a:lnTo>
                      <a:pt x="619" y="424"/>
                    </a:lnTo>
                    <a:lnTo>
                      <a:pt x="624" y="421"/>
                    </a:lnTo>
                    <a:lnTo>
                      <a:pt x="628" y="419"/>
                    </a:lnTo>
                    <a:lnTo>
                      <a:pt x="630" y="417"/>
                    </a:lnTo>
                    <a:lnTo>
                      <a:pt x="632" y="415"/>
                    </a:lnTo>
                    <a:lnTo>
                      <a:pt x="632" y="419"/>
                    </a:lnTo>
                    <a:lnTo>
                      <a:pt x="632" y="424"/>
                    </a:lnTo>
                    <a:lnTo>
                      <a:pt x="632" y="436"/>
                    </a:lnTo>
                    <a:lnTo>
                      <a:pt x="632" y="424"/>
                    </a:lnTo>
                    <a:lnTo>
                      <a:pt x="638" y="424"/>
                    </a:lnTo>
                    <a:lnTo>
                      <a:pt x="642" y="424"/>
                    </a:lnTo>
                    <a:lnTo>
                      <a:pt x="643" y="424"/>
                    </a:lnTo>
                    <a:lnTo>
                      <a:pt x="645" y="422"/>
                    </a:lnTo>
                    <a:lnTo>
                      <a:pt x="645" y="419"/>
                    </a:lnTo>
                    <a:lnTo>
                      <a:pt x="643" y="415"/>
                    </a:lnTo>
                    <a:lnTo>
                      <a:pt x="643" y="409"/>
                    </a:lnTo>
                    <a:lnTo>
                      <a:pt x="643" y="401"/>
                    </a:lnTo>
                    <a:lnTo>
                      <a:pt x="655" y="401"/>
                    </a:lnTo>
                    <a:lnTo>
                      <a:pt x="655" y="398"/>
                    </a:lnTo>
                    <a:lnTo>
                      <a:pt x="655" y="394"/>
                    </a:lnTo>
                    <a:lnTo>
                      <a:pt x="655" y="390"/>
                    </a:lnTo>
                    <a:lnTo>
                      <a:pt x="657" y="388"/>
                    </a:lnTo>
                    <a:lnTo>
                      <a:pt x="659" y="386"/>
                    </a:lnTo>
                    <a:lnTo>
                      <a:pt x="663" y="382"/>
                    </a:lnTo>
                    <a:lnTo>
                      <a:pt x="666" y="378"/>
                    </a:lnTo>
                    <a:lnTo>
                      <a:pt x="655" y="367"/>
                    </a:lnTo>
                    <a:lnTo>
                      <a:pt x="643" y="367"/>
                    </a:lnTo>
                    <a:lnTo>
                      <a:pt x="647" y="367"/>
                    </a:lnTo>
                    <a:lnTo>
                      <a:pt x="651" y="367"/>
                    </a:lnTo>
                    <a:lnTo>
                      <a:pt x="653" y="367"/>
                    </a:lnTo>
                    <a:lnTo>
                      <a:pt x="655" y="367"/>
                    </a:lnTo>
                    <a:lnTo>
                      <a:pt x="655" y="365"/>
                    </a:lnTo>
                    <a:lnTo>
                      <a:pt x="655" y="361"/>
                    </a:lnTo>
                    <a:lnTo>
                      <a:pt x="655" y="355"/>
                    </a:lnTo>
                    <a:lnTo>
                      <a:pt x="632" y="344"/>
                    </a:lnTo>
                    <a:lnTo>
                      <a:pt x="655" y="344"/>
                    </a:lnTo>
                    <a:lnTo>
                      <a:pt x="655" y="355"/>
                    </a:lnTo>
                    <a:lnTo>
                      <a:pt x="666" y="344"/>
                    </a:lnTo>
                    <a:lnTo>
                      <a:pt x="666" y="332"/>
                    </a:lnTo>
                    <a:lnTo>
                      <a:pt x="666" y="344"/>
                    </a:lnTo>
                    <a:lnTo>
                      <a:pt x="674" y="342"/>
                    </a:lnTo>
                    <a:lnTo>
                      <a:pt x="680" y="338"/>
                    </a:lnTo>
                    <a:lnTo>
                      <a:pt x="688" y="334"/>
                    </a:lnTo>
                    <a:lnTo>
                      <a:pt x="695" y="332"/>
                    </a:lnTo>
                    <a:lnTo>
                      <a:pt x="701" y="328"/>
                    </a:lnTo>
                    <a:lnTo>
                      <a:pt x="709" y="327"/>
                    </a:lnTo>
                    <a:lnTo>
                      <a:pt x="716" y="325"/>
                    </a:lnTo>
                    <a:lnTo>
                      <a:pt x="724" y="321"/>
                    </a:lnTo>
                    <a:lnTo>
                      <a:pt x="724" y="332"/>
                    </a:lnTo>
                    <a:lnTo>
                      <a:pt x="736" y="332"/>
                    </a:lnTo>
                    <a:lnTo>
                      <a:pt x="747" y="321"/>
                    </a:lnTo>
                    <a:lnTo>
                      <a:pt x="736" y="355"/>
                    </a:lnTo>
                    <a:lnTo>
                      <a:pt x="759" y="355"/>
                    </a:lnTo>
                    <a:lnTo>
                      <a:pt x="761" y="350"/>
                    </a:lnTo>
                    <a:lnTo>
                      <a:pt x="762" y="346"/>
                    </a:lnTo>
                    <a:lnTo>
                      <a:pt x="764" y="342"/>
                    </a:lnTo>
                    <a:lnTo>
                      <a:pt x="766" y="338"/>
                    </a:lnTo>
                    <a:lnTo>
                      <a:pt x="768" y="336"/>
                    </a:lnTo>
                    <a:lnTo>
                      <a:pt x="768" y="332"/>
                    </a:lnTo>
                    <a:lnTo>
                      <a:pt x="770" y="327"/>
                    </a:lnTo>
                    <a:lnTo>
                      <a:pt x="770" y="321"/>
                    </a:lnTo>
                    <a:lnTo>
                      <a:pt x="782" y="309"/>
                    </a:lnTo>
                    <a:lnTo>
                      <a:pt x="770" y="321"/>
                    </a:lnTo>
                    <a:lnTo>
                      <a:pt x="776" y="321"/>
                    </a:lnTo>
                    <a:lnTo>
                      <a:pt x="782" y="321"/>
                    </a:lnTo>
                    <a:lnTo>
                      <a:pt x="787" y="321"/>
                    </a:lnTo>
                    <a:lnTo>
                      <a:pt x="793" y="321"/>
                    </a:lnTo>
                    <a:lnTo>
                      <a:pt x="799" y="321"/>
                    </a:lnTo>
                    <a:lnTo>
                      <a:pt x="805" y="321"/>
                    </a:lnTo>
                    <a:lnTo>
                      <a:pt x="810" y="321"/>
                    </a:lnTo>
                    <a:lnTo>
                      <a:pt x="816" y="321"/>
                    </a:lnTo>
                    <a:lnTo>
                      <a:pt x="816" y="298"/>
                    </a:lnTo>
                    <a:lnTo>
                      <a:pt x="816" y="309"/>
                    </a:lnTo>
                    <a:lnTo>
                      <a:pt x="828" y="309"/>
                    </a:lnTo>
                    <a:lnTo>
                      <a:pt x="828" y="298"/>
                    </a:lnTo>
                    <a:lnTo>
                      <a:pt x="839" y="286"/>
                    </a:lnTo>
                    <a:lnTo>
                      <a:pt x="843" y="286"/>
                    </a:lnTo>
                    <a:lnTo>
                      <a:pt x="847" y="286"/>
                    </a:lnTo>
                    <a:lnTo>
                      <a:pt x="849" y="286"/>
                    </a:lnTo>
                    <a:lnTo>
                      <a:pt x="849" y="288"/>
                    </a:lnTo>
                    <a:lnTo>
                      <a:pt x="851" y="288"/>
                    </a:lnTo>
                    <a:lnTo>
                      <a:pt x="851" y="290"/>
                    </a:lnTo>
                    <a:lnTo>
                      <a:pt x="851" y="294"/>
                    </a:lnTo>
                    <a:lnTo>
                      <a:pt x="851" y="298"/>
                    </a:lnTo>
                    <a:lnTo>
                      <a:pt x="860" y="298"/>
                    </a:lnTo>
                    <a:lnTo>
                      <a:pt x="860" y="208"/>
                    </a:lnTo>
                    <a:lnTo>
                      <a:pt x="872" y="196"/>
                    </a:lnTo>
                    <a:lnTo>
                      <a:pt x="872" y="150"/>
                    </a:lnTo>
                    <a:lnTo>
                      <a:pt x="860" y="150"/>
                    </a:lnTo>
                    <a:lnTo>
                      <a:pt x="851" y="116"/>
                    </a:lnTo>
                    <a:close/>
                  </a:path>
                </a:pathLst>
              </a:custGeom>
              <a:solidFill>
                <a:srgbClr val="C0C0C0"/>
              </a:solidFill>
              <a:ln w="9525">
                <a:noFill/>
                <a:round/>
                <a:headEnd/>
                <a:tailEnd/>
              </a:ln>
            </p:spPr>
            <p:txBody>
              <a:bodyPr/>
              <a:lstStyle/>
              <a:p>
                <a:pPr algn="l"/>
                <a:endParaRPr lang="en-US" sz="2000"/>
              </a:p>
            </p:txBody>
          </p:sp>
          <p:sp>
            <p:nvSpPr>
              <p:cNvPr id="905232" name="Freeform 16"/>
              <p:cNvSpPr>
                <a:spLocks/>
              </p:cNvSpPr>
              <p:nvPr/>
            </p:nvSpPr>
            <p:spPr bwMode="auto">
              <a:xfrm>
                <a:off x="2515" y="2487"/>
                <a:ext cx="115" cy="217"/>
              </a:xfrm>
              <a:custGeom>
                <a:avLst/>
                <a:gdLst>
                  <a:gd name="T0" fmla="*/ 112 w 115"/>
                  <a:gd name="T1" fmla="*/ 4 h 217"/>
                  <a:gd name="T2" fmla="*/ 104 w 115"/>
                  <a:gd name="T3" fmla="*/ 12 h 217"/>
                  <a:gd name="T4" fmla="*/ 96 w 115"/>
                  <a:gd name="T5" fmla="*/ 19 h 217"/>
                  <a:gd name="T6" fmla="*/ 87 w 115"/>
                  <a:gd name="T7" fmla="*/ 21 h 217"/>
                  <a:gd name="T8" fmla="*/ 75 w 115"/>
                  <a:gd name="T9" fmla="*/ 29 h 217"/>
                  <a:gd name="T10" fmla="*/ 62 w 115"/>
                  <a:gd name="T11" fmla="*/ 35 h 217"/>
                  <a:gd name="T12" fmla="*/ 48 w 115"/>
                  <a:gd name="T13" fmla="*/ 35 h 217"/>
                  <a:gd name="T14" fmla="*/ 33 w 115"/>
                  <a:gd name="T15" fmla="*/ 35 h 217"/>
                  <a:gd name="T16" fmla="*/ 0 w 115"/>
                  <a:gd name="T17" fmla="*/ 46 h 217"/>
                  <a:gd name="T18" fmla="*/ 0 w 115"/>
                  <a:gd name="T19" fmla="*/ 75 h 217"/>
                  <a:gd name="T20" fmla="*/ 0 w 115"/>
                  <a:gd name="T21" fmla="*/ 104 h 217"/>
                  <a:gd name="T22" fmla="*/ 0 w 115"/>
                  <a:gd name="T23" fmla="*/ 132 h 217"/>
                  <a:gd name="T24" fmla="*/ 0 w 115"/>
                  <a:gd name="T25" fmla="*/ 159 h 217"/>
                  <a:gd name="T26" fmla="*/ 23 w 115"/>
                  <a:gd name="T27" fmla="*/ 217 h 217"/>
                  <a:gd name="T28" fmla="*/ 54 w 115"/>
                  <a:gd name="T29" fmla="*/ 209 h 217"/>
                  <a:gd name="T30" fmla="*/ 48 w 115"/>
                  <a:gd name="T31" fmla="*/ 196 h 217"/>
                  <a:gd name="T32" fmla="*/ 44 w 115"/>
                  <a:gd name="T33" fmla="*/ 182 h 217"/>
                  <a:gd name="T34" fmla="*/ 39 w 115"/>
                  <a:gd name="T35" fmla="*/ 167 h 217"/>
                  <a:gd name="T36" fmla="*/ 35 w 115"/>
                  <a:gd name="T37" fmla="*/ 136 h 217"/>
                  <a:gd name="T38" fmla="*/ 44 w 115"/>
                  <a:gd name="T39" fmla="*/ 138 h 217"/>
                  <a:gd name="T40" fmla="*/ 48 w 115"/>
                  <a:gd name="T41" fmla="*/ 142 h 217"/>
                  <a:gd name="T42" fmla="*/ 48 w 115"/>
                  <a:gd name="T43" fmla="*/ 148 h 217"/>
                  <a:gd name="T44" fmla="*/ 46 w 115"/>
                  <a:gd name="T45" fmla="*/ 159 h 217"/>
                  <a:gd name="T46" fmla="*/ 54 w 115"/>
                  <a:gd name="T47" fmla="*/ 159 h 217"/>
                  <a:gd name="T48" fmla="*/ 58 w 115"/>
                  <a:gd name="T49" fmla="*/ 159 h 217"/>
                  <a:gd name="T50" fmla="*/ 58 w 115"/>
                  <a:gd name="T51" fmla="*/ 163 h 217"/>
                  <a:gd name="T52" fmla="*/ 58 w 115"/>
                  <a:gd name="T53" fmla="*/ 171 h 217"/>
                  <a:gd name="T54" fmla="*/ 89 w 115"/>
                  <a:gd name="T55" fmla="*/ 179 h 217"/>
                  <a:gd name="T56" fmla="*/ 83 w 115"/>
                  <a:gd name="T57" fmla="*/ 175 h 217"/>
                  <a:gd name="T58" fmla="*/ 81 w 115"/>
                  <a:gd name="T59" fmla="*/ 173 h 217"/>
                  <a:gd name="T60" fmla="*/ 87 w 115"/>
                  <a:gd name="T61" fmla="*/ 171 h 217"/>
                  <a:gd name="T62" fmla="*/ 92 w 115"/>
                  <a:gd name="T63" fmla="*/ 169 h 217"/>
                  <a:gd name="T64" fmla="*/ 92 w 115"/>
                  <a:gd name="T65" fmla="*/ 163 h 217"/>
                  <a:gd name="T66" fmla="*/ 92 w 115"/>
                  <a:gd name="T67" fmla="*/ 157 h 217"/>
                  <a:gd name="T68" fmla="*/ 92 w 115"/>
                  <a:gd name="T69" fmla="*/ 152 h 217"/>
                  <a:gd name="T70" fmla="*/ 81 w 115"/>
                  <a:gd name="T71" fmla="*/ 136 h 217"/>
                  <a:gd name="T72" fmla="*/ 75 w 115"/>
                  <a:gd name="T73" fmla="*/ 125 h 217"/>
                  <a:gd name="T74" fmla="*/ 66 w 115"/>
                  <a:gd name="T75" fmla="*/ 123 h 217"/>
                  <a:gd name="T76" fmla="*/ 60 w 115"/>
                  <a:gd name="T77" fmla="*/ 119 h 217"/>
                  <a:gd name="T78" fmla="*/ 58 w 115"/>
                  <a:gd name="T79" fmla="*/ 109 h 217"/>
                  <a:gd name="T80" fmla="*/ 69 w 115"/>
                  <a:gd name="T81" fmla="*/ 92 h 217"/>
                  <a:gd name="T82" fmla="*/ 81 w 115"/>
                  <a:gd name="T83" fmla="*/ 86 h 217"/>
                  <a:gd name="T84" fmla="*/ 81 w 115"/>
                  <a:gd name="T85" fmla="*/ 81 h 217"/>
                  <a:gd name="T86" fmla="*/ 79 w 115"/>
                  <a:gd name="T87" fmla="*/ 79 h 217"/>
                  <a:gd name="T88" fmla="*/ 75 w 115"/>
                  <a:gd name="T89" fmla="*/ 81 h 217"/>
                  <a:gd name="T90" fmla="*/ 58 w 115"/>
                  <a:gd name="T91" fmla="*/ 81 h 217"/>
                  <a:gd name="T92" fmla="*/ 46 w 115"/>
                  <a:gd name="T93" fmla="*/ 92 h 217"/>
                  <a:gd name="T94" fmla="*/ 39 w 115"/>
                  <a:gd name="T95" fmla="*/ 100 h 217"/>
                  <a:gd name="T96" fmla="*/ 35 w 115"/>
                  <a:gd name="T97" fmla="*/ 102 h 217"/>
                  <a:gd name="T98" fmla="*/ 31 w 115"/>
                  <a:gd name="T99" fmla="*/ 100 h 217"/>
                  <a:gd name="T100" fmla="*/ 23 w 115"/>
                  <a:gd name="T101" fmla="*/ 92 h 217"/>
                  <a:gd name="T102" fmla="*/ 23 w 115"/>
                  <a:gd name="T103" fmla="*/ 83 h 217"/>
                  <a:gd name="T104" fmla="*/ 23 w 115"/>
                  <a:gd name="T105" fmla="*/ 75 h 217"/>
                  <a:gd name="T106" fmla="*/ 23 w 115"/>
                  <a:gd name="T107" fmla="*/ 65 h 217"/>
                  <a:gd name="T108" fmla="*/ 23 w 115"/>
                  <a:gd name="T109" fmla="*/ 58 h 217"/>
                  <a:gd name="T110" fmla="*/ 92 w 115"/>
                  <a:gd name="T111" fmla="*/ 46 h 217"/>
                  <a:gd name="T112" fmla="*/ 110 w 115"/>
                  <a:gd name="T113" fmla="*/ 40 h 217"/>
                  <a:gd name="T114" fmla="*/ 115 w 115"/>
                  <a:gd name="T115" fmla="*/ 31 h 217"/>
                  <a:gd name="T116" fmla="*/ 115 w 115"/>
                  <a:gd name="T117" fmla="*/ 19 h 217"/>
                  <a:gd name="T118" fmla="*/ 115 w 115"/>
                  <a:gd name="T119" fmla="*/ 8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217"/>
                  <a:gd name="T182" fmla="*/ 115 w 115"/>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217">
                    <a:moveTo>
                      <a:pt x="115" y="0"/>
                    </a:moveTo>
                    <a:lnTo>
                      <a:pt x="112" y="4"/>
                    </a:lnTo>
                    <a:lnTo>
                      <a:pt x="108" y="8"/>
                    </a:lnTo>
                    <a:lnTo>
                      <a:pt x="104" y="12"/>
                    </a:lnTo>
                    <a:lnTo>
                      <a:pt x="100" y="15"/>
                    </a:lnTo>
                    <a:lnTo>
                      <a:pt x="96" y="19"/>
                    </a:lnTo>
                    <a:lnTo>
                      <a:pt x="92" y="21"/>
                    </a:lnTo>
                    <a:lnTo>
                      <a:pt x="87" y="21"/>
                    </a:lnTo>
                    <a:lnTo>
                      <a:pt x="81" y="23"/>
                    </a:lnTo>
                    <a:lnTo>
                      <a:pt x="75" y="29"/>
                    </a:lnTo>
                    <a:lnTo>
                      <a:pt x="68" y="31"/>
                    </a:lnTo>
                    <a:lnTo>
                      <a:pt x="62" y="35"/>
                    </a:lnTo>
                    <a:lnTo>
                      <a:pt x="54" y="35"/>
                    </a:lnTo>
                    <a:lnTo>
                      <a:pt x="48" y="35"/>
                    </a:lnTo>
                    <a:lnTo>
                      <a:pt x="41" y="35"/>
                    </a:lnTo>
                    <a:lnTo>
                      <a:pt x="33" y="35"/>
                    </a:lnTo>
                    <a:lnTo>
                      <a:pt x="23" y="35"/>
                    </a:lnTo>
                    <a:lnTo>
                      <a:pt x="0" y="46"/>
                    </a:lnTo>
                    <a:lnTo>
                      <a:pt x="0" y="60"/>
                    </a:lnTo>
                    <a:lnTo>
                      <a:pt x="0" y="75"/>
                    </a:lnTo>
                    <a:lnTo>
                      <a:pt x="0" y="88"/>
                    </a:lnTo>
                    <a:lnTo>
                      <a:pt x="0" y="104"/>
                    </a:lnTo>
                    <a:lnTo>
                      <a:pt x="0" y="117"/>
                    </a:lnTo>
                    <a:lnTo>
                      <a:pt x="0" y="132"/>
                    </a:lnTo>
                    <a:lnTo>
                      <a:pt x="0" y="146"/>
                    </a:lnTo>
                    <a:lnTo>
                      <a:pt x="0" y="159"/>
                    </a:lnTo>
                    <a:lnTo>
                      <a:pt x="23" y="182"/>
                    </a:lnTo>
                    <a:lnTo>
                      <a:pt x="23" y="217"/>
                    </a:lnTo>
                    <a:lnTo>
                      <a:pt x="58" y="217"/>
                    </a:lnTo>
                    <a:lnTo>
                      <a:pt x="54" y="209"/>
                    </a:lnTo>
                    <a:lnTo>
                      <a:pt x="52" y="203"/>
                    </a:lnTo>
                    <a:lnTo>
                      <a:pt x="48" y="196"/>
                    </a:lnTo>
                    <a:lnTo>
                      <a:pt x="46" y="188"/>
                    </a:lnTo>
                    <a:lnTo>
                      <a:pt x="44" y="182"/>
                    </a:lnTo>
                    <a:lnTo>
                      <a:pt x="41" y="175"/>
                    </a:lnTo>
                    <a:lnTo>
                      <a:pt x="39" y="167"/>
                    </a:lnTo>
                    <a:lnTo>
                      <a:pt x="35" y="159"/>
                    </a:lnTo>
                    <a:lnTo>
                      <a:pt x="35" y="136"/>
                    </a:lnTo>
                    <a:lnTo>
                      <a:pt x="41" y="138"/>
                    </a:lnTo>
                    <a:lnTo>
                      <a:pt x="44" y="138"/>
                    </a:lnTo>
                    <a:lnTo>
                      <a:pt x="46" y="140"/>
                    </a:lnTo>
                    <a:lnTo>
                      <a:pt x="48" y="142"/>
                    </a:lnTo>
                    <a:lnTo>
                      <a:pt x="48" y="144"/>
                    </a:lnTo>
                    <a:lnTo>
                      <a:pt x="48" y="148"/>
                    </a:lnTo>
                    <a:lnTo>
                      <a:pt x="46" y="154"/>
                    </a:lnTo>
                    <a:lnTo>
                      <a:pt x="46" y="159"/>
                    </a:lnTo>
                    <a:lnTo>
                      <a:pt x="52" y="159"/>
                    </a:lnTo>
                    <a:lnTo>
                      <a:pt x="54" y="159"/>
                    </a:lnTo>
                    <a:lnTo>
                      <a:pt x="56" y="159"/>
                    </a:lnTo>
                    <a:lnTo>
                      <a:pt x="58" y="159"/>
                    </a:lnTo>
                    <a:lnTo>
                      <a:pt x="58" y="161"/>
                    </a:lnTo>
                    <a:lnTo>
                      <a:pt x="58" y="163"/>
                    </a:lnTo>
                    <a:lnTo>
                      <a:pt x="58" y="167"/>
                    </a:lnTo>
                    <a:lnTo>
                      <a:pt x="58" y="171"/>
                    </a:lnTo>
                    <a:lnTo>
                      <a:pt x="92" y="182"/>
                    </a:lnTo>
                    <a:lnTo>
                      <a:pt x="89" y="179"/>
                    </a:lnTo>
                    <a:lnTo>
                      <a:pt x="85" y="177"/>
                    </a:lnTo>
                    <a:lnTo>
                      <a:pt x="83" y="175"/>
                    </a:lnTo>
                    <a:lnTo>
                      <a:pt x="81" y="173"/>
                    </a:lnTo>
                    <a:lnTo>
                      <a:pt x="83" y="171"/>
                    </a:lnTo>
                    <a:lnTo>
                      <a:pt x="87" y="171"/>
                    </a:lnTo>
                    <a:lnTo>
                      <a:pt x="92" y="171"/>
                    </a:lnTo>
                    <a:lnTo>
                      <a:pt x="92" y="169"/>
                    </a:lnTo>
                    <a:lnTo>
                      <a:pt x="92" y="165"/>
                    </a:lnTo>
                    <a:lnTo>
                      <a:pt x="92" y="163"/>
                    </a:lnTo>
                    <a:lnTo>
                      <a:pt x="92" y="159"/>
                    </a:lnTo>
                    <a:lnTo>
                      <a:pt x="92" y="157"/>
                    </a:lnTo>
                    <a:lnTo>
                      <a:pt x="92" y="154"/>
                    </a:lnTo>
                    <a:lnTo>
                      <a:pt x="92" y="152"/>
                    </a:lnTo>
                    <a:lnTo>
                      <a:pt x="92" y="148"/>
                    </a:lnTo>
                    <a:lnTo>
                      <a:pt x="81" y="136"/>
                    </a:lnTo>
                    <a:lnTo>
                      <a:pt x="81" y="127"/>
                    </a:lnTo>
                    <a:lnTo>
                      <a:pt x="75" y="125"/>
                    </a:lnTo>
                    <a:lnTo>
                      <a:pt x="69" y="125"/>
                    </a:lnTo>
                    <a:lnTo>
                      <a:pt x="66" y="123"/>
                    </a:lnTo>
                    <a:lnTo>
                      <a:pt x="62" y="121"/>
                    </a:lnTo>
                    <a:lnTo>
                      <a:pt x="60" y="119"/>
                    </a:lnTo>
                    <a:lnTo>
                      <a:pt x="60" y="113"/>
                    </a:lnTo>
                    <a:lnTo>
                      <a:pt x="58" y="109"/>
                    </a:lnTo>
                    <a:lnTo>
                      <a:pt x="58" y="104"/>
                    </a:lnTo>
                    <a:lnTo>
                      <a:pt x="69" y="92"/>
                    </a:lnTo>
                    <a:lnTo>
                      <a:pt x="81" y="92"/>
                    </a:lnTo>
                    <a:lnTo>
                      <a:pt x="81" y="86"/>
                    </a:lnTo>
                    <a:lnTo>
                      <a:pt x="81" y="83"/>
                    </a:lnTo>
                    <a:lnTo>
                      <a:pt x="81" y="81"/>
                    </a:lnTo>
                    <a:lnTo>
                      <a:pt x="79" y="79"/>
                    </a:lnTo>
                    <a:lnTo>
                      <a:pt x="77" y="79"/>
                    </a:lnTo>
                    <a:lnTo>
                      <a:pt x="75" y="81"/>
                    </a:lnTo>
                    <a:lnTo>
                      <a:pt x="69" y="81"/>
                    </a:lnTo>
                    <a:lnTo>
                      <a:pt x="58" y="81"/>
                    </a:lnTo>
                    <a:lnTo>
                      <a:pt x="58" y="92"/>
                    </a:lnTo>
                    <a:lnTo>
                      <a:pt x="46" y="92"/>
                    </a:lnTo>
                    <a:lnTo>
                      <a:pt x="43" y="96"/>
                    </a:lnTo>
                    <a:lnTo>
                      <a:pt x="39" y="100"/>
                    </a:lnTo>
                    <a:lnTo>
                      <a:pt x="37" y="102"/>
                    </a:lnTo>
                    <a:lnTo>
                      <a:pt x="35" y="102"/>
                    </a:lnTo>
                    <a:lnTo>
                      <a:pt x="33" y="102"/>
                    </a:lnTo>
                    <a:lnTo>
                      <a:pt x="31" y="100"/>
                    </a:lnTo>
                    <a:lnTo>
                      <a:pt x="29" y="96"/>
                    </a:lnTo>
                    <a:lnTo>
                      <a:pt x="23" y="92"/>
                    </a:lnTo>
                    <a:lnTo>
                      <a:pt x="23" y="86"/>
                    </a:lnTo>
                    <a:lnTo>
                      <a:pt x="23" y="83"/>
                    </a:lnTo>
                    <a:lnTo>
                      <a:pt x="23" y="79"/>
                    </a:lnTo>
                    <a:lnTo>
                      <a:pt x="23" y="75"/>
                    </a:lnTo>
                    <a:lnTo>
                      <a:pt x="23" y="69"/>
                    </a:lnTo>
                    <a:lnTo>
                      <a:pt x="23" y="65"/>
                    </a:lnTo>
                    <a:lnTo>
                      <a:pt x="23" y="62"/>
                    </a:lnTo>
                    <a:lnTo>
                      <a:pt x="23" y="58"/>
                    </a:lnTo>
                    <a:lnTo>
                      <a:pt x="81" y="58"/>
                    </a:lnTo>
                    <a:lnTo>
                      <a:pt x="92" y="46"/>
                    </a:lnTo>
                    <a:lnTo>
                      <a:pt x="104" y="46"/>
                    </a:lnTo>
                    <a:lnTo>
                      <a:pt x="110" y="40"/>
                    </a:lnTo>
                    <a:lnTo>
                      <a:pt x="114" y="35"/>
                    </a:lnTo>
                    <a:lnTo>
                      <a:pt x="115" y="31"/>
                    </a:lnTo>
                    <a:lnTo>
                      <a:pt x="115" y="25"/>
                    </a:lnTo>
                    <a:lnTo>
                      <a:pt x="115" y="19"/>
                    </a:lnTo>
                    <a:lnTo>
                      <a:pt x="115" y="14"/>
                    </a:lnTo>
                    <a:lnTo>
                      <a:pt x="115" y="8"/>
                    </a:lnTo>
                    <a:lnTo>
                      <a:pt x="115" y="0"/>
                    </a:lnTo>
                    <a:close/>
                  </a:path>
                </a:pathLst>
              </a:custGeom>
              <a:solidFill>
                <a:srgbClr val="C0C0C0"/>
              </a:solidFill>
              <a:ln w="9525">
                <a:noFill/>
                <a:round/>
                <a:headEnd/>
                <a:tailEnd/>
              </a:ln>
            </p:spPr>
            <p:txBody>
              <a:bodyPr/>
              <a:lstStyle/>
              <a:p>
                <a:pPr algn="l"/>
                <a:endParaRPr lang="en-US" sz="2000"/>
              </a:p>
            </p:txBody>
          </p:sp>
          <p:sp>
            <p:nvSpPr>
              <p:cNvPr id="905233" name="Freeform 17"/>
              <p:cNvSpPr>
                <a:spLocks/>
              </p:cNvSpPr>
              <p:nvPr/>
            </p:nvSpPr>
            <p:spPr bwMode="auto">
              <a:xfrm>
                <a:off x="2252" y="2750"/>
                <a:ext cx="206" cy="58"/>
              </a:xfrm>
              <a:custGeom>
                <a:avLst/>
                <a:gdLst>
                  <a:gd name="T0" fmla="*/ 23 w 206"/>
                  <a:gd name="T1" fmla="*/ 11 h 58"/>
                  <a:gd name="T2" fmla="*/ 12 w 206"/>
                  <a:gd name="T3" fmla="*/ 11 h 58"/>
                  <a:gd name="T4" fmla="*/ 12 w 206"/>
                  <a:gd name="T5" fmla="*/ 23 h 58"/>
                  <a:gd name="T6" fmla="*/ 0 w 206"/>
                  <a:gd name="T7" fmla="*/ 23 h 58"/>
                  <a:gd name="T8" fmla="*/ 0 w 206"/>
                  <a:gd name="T9" fmla="*/ 46 h 58"/>
                  <a:gd name="T10" fmla="*/ 12 w 206"/>
                  <a:gd name="T11" fmla="*/ 46 h 58"/>
                  <a:gd name="T12" fmla="*/ 12 w 206"/>
                  <a:gd name="T13" fmla="*/ 58 h 58"/>
                  <a:gd name="T14" fmla="*/ 16 w 206"/>
                  <a:gd name="T15" fmla="*/ 58 h 58"/>
                  <a:gd name="T16" fmla="*/ 20 w 206"/>
                  <a:gd name="T17" fmla="*/ 58 h 58"/>
                  <a:gd name="T18" fmla="*/ 23 w 206"/>
                  <a:gd name="T19" fmla="*/ 58 h 58"/>
                  <a:gd name="T20" fmla="*/ 29 w 206"/>
                  <a:gd name="T21" fmla="*/ 58 h 58"/>
                  <a:gd name="T22" fmla="*/ 33 w 206"/>
                  <a:gd name="T23" fmla="*/ 58 h 58"/>
                  <a:gd name="T24" fmla="*/ 37 w 206"/>
                  <a:gd name="T25" fmla="*/ 58 h 58"/>
                  <a:gd name="T26" fmla="*/ 41 w 206"/>
                  <a:gd name="T27" fmla="*/ 58 h 58"/>
                  <a:gd name="T28" fmla="*/ 46 w 206"/>
                  <a:gd name="T29" fmla="*/ 58 h 58"/>
                  <a:gd name="T30" fmla="*/ 50 w 206"/>
                  <a:gd name="T31" fmla="*/ 54 h 58"/>
                  <a:gd name="T32" fmla="*/ 54 w 206"/>
                  <a:gd name="T33" fmla="*/ 50 h 58"/>
                  <a:gd name="T34" fmla="*/ 58 w 206"/>
                  <a:gd name="T35" fmla="*/ 48 h 58"/>
                  <a:gd name="T36" fmla="*/ 62 w 206"/>
                  <a:gd name="T37" fmla="*/ 46 h 58"/>
                  <a:gd name="T38" fmla="*/ 66 w 206"/>
                  <a:gd name="T39" fmla="*/ 46 h 58"/>
                  <a:gd name="T40" fmla="*/ 69 w 206"/>
                  <a:gd name="T41" fmla="*/ 46 h 58"/>
                  <a:gd name="T42" fmla="*/ 73 w 206"/>
                  <a:gd name="T43" fmla="*/ 46 h 58"/>
                  <a:gd name="T44" fmla="*/ 81 w 206"/>
                  <a:gd name="T45" fmla="*/ 46 h 58"/>
                  <a:gd name="T46" fmla="*/ 206 w 206"/>
                  <a:gd name="T47" fmla="*/ 46 h 58"/>
                  <a:gd name="T48" fmla="*/ 206 w 206"/>
                  <a:gd name="T49" fmla="*/ 23 h 58"/>
                  <a:gd name="T50" fmla="*/ 160 w 206"/>
                  <a:gd name="T51" fmla="*/ 23 h 58"/>
                  <a:gd name="T52" fmla="*/ 160 w 206"/>
                  <a:gd name="T53" fmla="*/ 11 h 58"/>
                  <a:gd name="T54" fmla="*/ 148 w 206"/>
                  <a:gd name="T55" fmla="*/ 0 h 58"/>
                  <a:gd name="T56" fmla="*/ 142 w 206"/>
                  <a:gd name="T57" fmla="*/ 0 h 58"/>
                  <a:gd name="T58" fmla="*/ 137 w 206"/>
                  <a:gd name="T59" fmla="*/ 0 h 58"/>
                  <a:gd name="T60" fmla="*/ 131 w 206"/>
                  <a:gd name="T61" fmla="*/ 0 h 58"/>
                  <a:gd name="T62" fmla="*/ 127 w 206"/>
                  <a:gd name="T63" fmla="*/ 0 h 58"/>
                  <a:gd name="T64" fmla="*/ 121 w 206"/>
                  <a:gd name="T65" fmla="*/ 0 h 58"/>
                  <a:gd name="T66" fmla="*/ 116 w 206"/>
                  <a:gd name="T67" fmla="*/ 0 h 58"/>
                  <a:gd name="T68" fmla="*/ 110 w 206"/>
                  <a:gd name="T69" fmla="*/ 0 h 58"/>
                  <a:gd name="T70" fmla="*/ 104 w 206"/>
                  <a:gd name="T71" fmla="*/ 0 h 58"/>
                  <a:gd name="T72" fmla="*/ 104 w 206"/>
                  <a:gd name="T73" fmla="*/ 6 h 58"/>
                  <a:gd name="T74" fmla="*/ 104 w 206"/>
                  <a:gd name="T75" fmla="*/ 8 h 58"/>
                  <a:gd name="T76" fmla="*/ 104 w 206"/>
                  <a:gd name="T77" fmla="*/ 11 h 58"/>
                  <a:gd name="T78" fmla="*/ 104 w 206"/>
                  <a:gd name="T79" fmla="*/ 11 h 58"/>
                  <a:gd name="T80" fmla="*/ 102 w 206"/>
                  <a:gd name="T81" fmla="*/ 11 h 58"/>
                  <a:gd name="T82" fmla="*/ 100 w 206"/>
                  <a:gd name="T83" fmla="*/ 11 h 58"/>
                  <a:gd name="T84" fmla="*/ 96 w 206"/>
                  <a:gd name="T85" fmla="*/ 11 h 58"/>
                  <a:gd name="T86" fmla="*/ 93 w 206"/>
                  <a:gd name="T87" fmla="*/ 11 h 58"/>
                  <a:gd name="T88" fmla="*/ 93 w 206"/>
                  <a:gd name="T89" fmla="*/ 23 h 58"/>
                  <a:gd name="T90" fmla="*/ 87 w 206"/>
                  <a:gd name="T91" fmla="*/ 23 h 58"/>
                  <a:gd name="T92" fmla="*/ 83 w 206"/>
                  <a:gd name="T93" fmla="*/ 23 h 58"/>
                  <a:gd name="T94" fmla="*/ 79 w 206"/>
                  <a:gd name="T95" fmla="*/ 23 h 58"/>
                  <a:gd name="T96" fmla="*/ 75 w 206"/>
                  <a:gd name="T97" fmla="*/ 23 h 58"/>
                  <a:gd name="T98" fmla="*/ 69 w 206"/>
                  <a:gd name="T99" fmla="*/ 23 h 58"/>
                  <a:gd name="T100" fmla="*/ 66 w 206"/>
                  <a:gd name="T101" fmla="*/ 23 h 58"/>
                  <a:gd name="T102" fmla="*/ 62 w 206"/>
                  <a:gd name="T103" fmla="*/ 23 h 58"/>
                  <a:gd name="T104" fmla="*/ 58 w 206"/>
                  <a:gd name="T105" fmla="*/ 23 h 58"/>
                  <a:gd name="T106" fmla="*/ 58 w 206"/>
                  <a:gd name="T107" fmla="*/ 11 h 58"/>
                  <a:gd name="T108" fmla="*/ 52 w 206"/>
                  <a:gd name="T109" fmla="*/ 11 h 58"/>
                  <a:gd name="T110" fmla="*/ 48 w 206"/>
                  <a:gd name="T111" fmla="*/ 11 h 58"/>
                  <a:gd name="T112" fmla="*/ 45 w 206"/>
                  <a:gd name="T113" fmla="*/ 11 h 58"/>
                  <a:gd name="T114" fmla="*/ 41 w 206"/>
                  <a:gd name="T115" fmla="*/ 11 h 58"/>
                  <a:gd name="T116" fmla="*/ 35 w 206"/>
                  <a:gd name="T117" fmla="*/ 11 h 58"/>
                  <a:gd name="T118" fmla="*/ 31 w 206"/>
                  <a:gd name="T119" fmla="*/ 11 h 58"/>
                  <a:gd name="T120" fmla="*/ 27 w 206"/>
                  <a:gd name="T121" fmla="*/ 11 h 58"/>
                  <a:gd name="T122" fmla="*/ 23 w 206"/>
                  <a:gd name="T123" fmla="*/ 11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58"/>
                  <a:gd name="T188" fmla="*/ 206 w 206"/>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58">
                    <a:moveTo>
                      <a:pt x="23" y="11"/>
                    </a:moveTo>
                    <a:lnTo>
                      <a:pt x="12" y="11"/>
                    </a:lnTo>
                    <a:lnTo>
                      <a:pt x="12" y="23"/>
                    </a:lnTo>
                    <a:lnTo>
                      <a:pt x="0" y="23"/>
                    </a:lnTo>
                    <a:lnTo>
                      <a:pt x="0" y="46"/>
                    </a:lnTo>
                    <a:lnTo>
                      <a:pt x="12" y="46"/>
                    </a:lnTo>
                    <a:lnTo>
                      <a:pt x="12" y="58"/>
                    </a:lnTo>
                    <a:lnTo>
                      <a:pt x="16" y="58"/>
                    </a:lnTo>
                    <a:lnTo>
                      <a:pt x="20" y="58"/>
                    </a:lnTo>
                    <a:lnTo>
                      <a:pt x="23" y="58"/>
                    </a:lnTo>
                    <a:lnTo>
                      <a:pt x="29" y="58"/>
                    </a:lnTo>
                    <a:lnTo>
                      <a:pt x="33" y="58"/>
                    </a:lnTo>
                    <a:lnTo>
                      <a:pt x="37" y="58"/>
                    </a:lnTo>
                    <a:lnTo>
                      <a:pt x="41" y="58"/>
                    </a:lnTo>
                    <a:lnTo>
                      <a:pt x="46" y="58"/>
                    </a:lnTo>
                    <a:lnTo>
                      <a:pt x="50" y="54"/>
                    </a:lnTo>
                    <a:lnTo>
                      <a:pt x="54" y="50"/>
                    </a:lnTo>
                    <a:lnTo>
                      <a:pt x="58" y="48"/>
                    </a:lnTo>
                    <a:lnTo>
                      <a:pt x="62" y="46"/>
                    </a:lnTo>
                    <a:lnTo>
                      <a:pt x="66" y="46"/>
                    </a:lnTo>
                    <a:lnTo>
                      <a:pt x="69" y="46"/>
                    </a:lnTo>
                    <a:lnTo>
                      <a:pt x="73" y="46"/>
                    </a:lnTo>
                    <a:lnTo>
                      <a:pt x="81" y="46"/>
                    </a:lnTo>
                    <a:lnTo>
                      <a:pt x="206" y="46"/>
                    </a:lnTo>
                    <a:lnTo>
                      <a:pt x="206" y="23"/>
                    </a:lnTo>
                    <a:lnTo>
                      <a:pt x="160" y="23"/>
                    </a:lnTo>
                    <a:lnTo>
                      <a:pt x="160" y="11"/>
                    </a:lnTo>
                    <a:lnTo>
                      <a:pt x="148" y="0"/>
                    </a:lnTo>
                    <a:lnTo>
                      <a:pt x="142" y="0"/>
                    </a:lnTo>
                    <a:lnTo>
                      <a:pt x="137" y="0"/>
                    </a:lnTo>
                    <a:lnTo>
                      <a:pt x="131" y="0"/>
                    </a:lnTo>
                    <a:lnTo>
                      <a:pt x="127" y="0"/>
                    </a:lnTo>
                    <a:lnTo>
                      <a:pt x="121" y="0"/>
                    </a:lnTo>
                    <a:lnTo>
                      <a:pt x="116" y="0"/>
                    </a:lnTo>
                    <a:lnTo>
                      <a:pt x="110" y="0"/>
                    </a:lnTo>
                    <a:lnTo>
                      <a:pt x="104" y="0"/>
                    </a:lnTo>
                    <a:lnTo>
                      <a:pt x="104" y="6"/>
                    </a:lnTo>
                    <a:lnTo>
                      <a:pt x="104" y="8"/>
                    </a:lnTo>
                    <a:lnTo>
                      <a:pt x="104" y="11"/>
                    </a:lnTo>
                    <a:lnTo>
                      <a:pt x="102" y="11"/>
                    </a:lnTo>
                    <a:lnTo>
                      <a:pt x="100" y="11"/>
                    </a:lnTo>
                    <a:lnTo>
                      <a:pt x="96" y="11"/>
                    </a:lnTo>
                    <a:lnTo>
                      <a:pt x="93" y="11"/>
                    </a:lnTo>
                    <a:lnTo>
                      <a:pt x="93" y="23"/>
                    </a:lnTo>
                    <a:lnTo>
                      <a:pt x="87" y="23"/>
                    </a:lnTo>
                    <a:lnTo>
                      <a:pt x="83" y="23"/>
                    </a:lnTo>
                    <a:lnTo>
                      <a:pt x="79" y="23"/>
                    </a:lnTo>
                    <a:lnTo>
                      <a:pt x="75" y="23"/>
                    </a:lnTo>
                    <a:lnTo>
                      <a:pt x="69" y="23"/>
                    </a:lnTo>
                    <a:lnTo>
                      <a:pt x="66" y="23"/>
                    </a:lnTo>
                    <a:lnTo>
                      <a:pt x="62" y="23"/>
                    </a:lnTo>
                    <a:lnTo>
                      <a:pt x="58" y="23"/>
                    </a:lnTo>
                    <a:lnTo>
                      <a:pt x="58" y="11"/>
                    </a:lnTo>
                    <a:lnTo>
                      <a:pt x="52" y="11"/>
                    </a:lnTo>
                    <a:lnTo>
                      <a:pt x="48" y="11"/>
                    </a:lnTo>
                    <a:lnTo>
                      <a:pt x="45" y="11"/>
                    </a:lnTo>
                    <a:lnTo>
                      <a:pt x="41" y="11"/>
                    </a:lnTo>
                    <a:lnTo>
                      <a:pt x="35" y="11"/>
                    </a:lnTo>
                    <a:lnTo>
                      <a:pt x="31" y="11"/>
                    </a:lnTo>
                    <a:lnTo>
                      <a:pt x="27" y="11"/>
                    </a:lnTo>
                    <a:lnTo>
                      <a:pt x="23" y="11"/>
                    </a:lnTo>
                    <a:close/>
                  </a:path>
                </a:pathLst>
              </a:custGeom>
              <a:solidFill>
                <a:srgbClr val="C0C0C0"/>
              </a:solidFill>
              <a:ln w="9525">
                <a:noFill/>
                <a:round/>
                <a:headEnd/>
                <a:tailEnd/>
              </a:ln>
            </p:spPr>
            <p:txBody>
              <a:bodyPr/>
              <a:lstStyle/>
              <a:p>
                <a:pPr algn="l"/>
                <a:endParaRPr lang="en-US" sz="2000"/>
              </a:p>
            </p:txBody>
          </p:sp>
          <p:sp>
            <p:nvSpPr>
              <p:cNvPr id="905234" name="Freeform 18"/>
              <p:cNvSpPr>
                <a:spLocks noEditPoints="1"/>
              </p:cNvSpPr>
              <p:nvPr/>
            </p:nvSpPr>
            <p:spPr bwMode="auto">
              <a:xfrm>
                <a:off x="2469" y="2623"/>
                <a:ext cx="390" cy="186"/>
              </a:xfrm>
              <a:custGeom>
                <a:avLst/>
                <a:gdLst>
                  <a:gd name="T0" fmla="*/ 73 w 390"/>
                  <a:gd name="T1" fmla="*/ 138 h 186"/>
                  <a:gd name="T2" fmla="*/ 67 w 390"/>
                  <a:gd name="T3" fmla="*/ 140 h 186"/>
                  <a:gd name="T4" fmla="*/ 58 w 390"/>
                  <a:gd name="T5" fmla="*/ 150 h 186"/>
                  <a:gd name="T6" fmla="*/ 2 w 390"/>
                  <a:gd name="T7" fmla="*/ 163 h 186"/>
                  <a:gd name="T8" fmla="*/ 14 w 390"/>
                  <a:gd name="T9" fmla="*/ 173 h 186"/>
                  <a:gd name="T10" fmla="*/ 35 w 390"/>
                  <a:gd name="T11" fmla="*/ 173 h 186"/>
                  <a:gd name="T12" fmla="*/ 48 w 390"/>
                  <a:gd name="T13" fmla="*/ 163 h 186"/>
                  <a:gd name="T14" fmla="*/ 58 w 390"/>
                  <a:gd name="T15" fmla="*/ 161 h 186"/>
                  <a:gd name="T16" fmla="*/ 92 w 390"/>
                  <a:gd name="T17" fmla="*/ 150 h 186"/>
                  <a:gd name="T18" fmla="*/ 92 w 390"/>
                  <a:gd name="T19" fmla="*/ 140 h 186"/>
                  <a:gd name="T20" fmla="*/ 89 w 390"/>
                  <a:gd name="T21" fmla="*/ 138 h 186"/>
                  <a:gd name="T22" fmla="*/ 219 w 390"/>
                  <a:gd name="T23" fmla="*/ 104 h 186"/>
                  <a:gd name="T24" fmla="*/ 171 w 390"/>
                  <a:gd name="T25" fmla="*/ 125 h 186"/>
                  <a:gd name="T26" fmla="*/ 150 w 390"/>
                  <a:gd name="T27" fmla="*/ 129 h 186"/>
                  <a:gd name="T28" fmla="*/ 127 w 390"/>
                  <a:gd name="T29" fmla="*/ 127 h 186"/>
                  <a:gd name="T30" fmla="*/ 104 w 390"/>
                  <a:gd name="T31" fmla="*/ 150 h 186"/>
                  <a:gd name="T32" fmla="*/ 129 w 390"/>
                  <a:gd name="T33" fmla="*/ 150 h 186"/>
                  <a:gd name="T34" fmla="*/ 152 w 390"/>
                  <a:gd name="T35" fmla="*/ 144 h 186"/>
                  <a:gd name="T36" fmla="*/ 179 w 390"/>
                  <a:gd name="T37" fmla="*/ 137 h 186"/>
                  <a:gd name="T38" fmla="*/ 200 w 390"/>
                  <a:gd name="T39" fmla="*/ 123 h 186"/>
                  <a:gd name="T40" fmla="*/ 219 w 390"/>
                  <a:gd name="T41" fmla="*/ 104 h 186"/>
                  <a:gd name="T42" fmla="*/ 323 w 390"/>
                  <a:gd name="T43" fmla="*/ 60 h 186"/>
                  <a:gd name="T44" fmla="*/ 313 w 390"/>
                  <a:gd name="T45" fmla="*/ 66 h 186"/>
                  <a:gd name="T46" fmla="*/ 311 w 390"/>
                  <a:gd name="T47" fmla="*/ 81 h 186"/>
                  <a:gd name="T48" fmla="*/ 309 w 390"/>
                  <a:gd name="T49" fmla="*/ 92 h 186"/>
                  <a:gd name="T50" fmla="*/ 313 w 390"/>
                  <a:gd name="T51" fmla="*/ 85 h 186"/>
                  <a:gd name="T52" fmla="*/ 323 w 390"/>
                  <a:gd name="T53" fmla="*/ 69 h 186"/>
                  <a:gd name="T54" fmla="*/ 378 w 390"/>
                  <a:gd name="T55" fmla="*/ 12 h 186"/>
                  <a:gd name="T56" fmla="*/ 371 w 390"/>
                  <a:gd name="T57" fmla="*/ 23 h 186"/>
                  <a:gd name="T58" fmla="*/ 369 w 390"/>
                  <a:gd name="T59" fmla="*/ 27 h 186"/>
                  <a:gd name="T60" fmla="*/ 378 w 390"/>
                  <a:gd name="T61" fmla="*/ 35 h 186"/>
                  <a:gd name="T62" fmla="*/ 378 w 390"/>
                  <a:gd name="T63" fmla="*/ 46 h 186"/>
                  <a:gd name="T64" fmla="*/ 382 w 390"/>
                  <a:gd name="T65" fmla="*/ 39 h 186"/>
                  <a:gd name="T66" fmla="*/ 390 w 390"/>
                  <a:gd name="T67" fmla="*/ 33 h 186"/>
                  <a:gd name="T68" fmla="*/ 390 w 390"/>
                  <a:gd name="T69" fmla="*/ 23 h 186"/>
                  <a:gd name="T70" fmla="*/ 390 w 390"/>
                  <a:gd name="T71" fmla="*/ 16 h 186"/>
                  <a:gd name="T72" fmla="*/ 138 w 390"/>
                  <a:gd name="T73" fmla="*/ 173 h 186"/>
                  <a:gd name="T74" fmla="*/ 123 w 390"/>
                  <a:gd name="T75" fmla="*/ 163 h 186"/>
                  <a:gd name="T76" fmla="*/ 106 w 390"/>
                  <a:gd name="T77" fmla="*/ 161 h 186"/>
                  <a:gd name="T78" fmla="*/ 89 w 390"/>
                  <a:gd name="T79" fmla="*/ 167 h 186"/>
                  <a:gd name="T80" fmla="*/ 81 w 390"/>
                  <a:gd name="T81" fmla="*/ 173 h 186"/>
                  <a:gd name="T82" fmla="*/ 89 w 390"/>
                  <a:gd name="T83" fmla="*/ 181 h 186"/>
                  <a:gd name="T84" fmla="*/ 108 w 390"/>
                  <a:gd name="T85" fmla="*/ 185 h 186"/>
                  <a:gd name="T86" fmla="*/ 123 w 390"/>
                  <a:gd name="T87" fmla="*/ 185 h 186"/>
                  <a:gd name="T88" fmla="*/ 138 w 390"/>
                  <a:gd name="T89" fmla="*/ 173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86"/>
                  <a:gd name="T137" fmla="*/ 390 w 39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86">
                    <a:moveTo>
                      <a:pt x="81" y="138"/>
                    </a:moveTo>
                    <a:lnTo>
                      <a:pt x="75" y="138"/>
                    </a:lnTo>
                    <a:lnTo>
                      <a:pt x="73" y="138"/>
                    </a:lnTo>
                    <a:lnTo>
                      <a:pt x="69" y="138"/>
                    </a:lnTo>
                    <a:lnTo>
                      <a:pt x="67" y="140"/>
                    </a:lnTo>
                    <a:lnTo>
                      <a:pt x="66" y="144"/>
                    </a:lnTo>
                    <a:lnTo>
                      <a:pt x="62" y="146"/>
                    </a:lnTo>
                    <a:lnTo>
                      <a:pt x="58" y="150"/>
                    </a:lnTo>
                    <a:lnTo>
                      <a:pt x="0" y="150"/>
                    </a:lnTo>
                    <a:lnTo>
                      <a:pt x="2" y="158"/>
                    </a:lnTo>
                    <a:lnTo>
                      <a:pt x="2" y="163"/>
                    </a:lnTo>
                    <a:lnTo>
                      <a:pt x="4" y="167"/>
                    </a:lnTo>
                    <a:lnTo>
                      <a:pt x="8" y="171"/>
                    </a:lnTo>
                    <a:lnTo>
                      <a:pt x="14" y="173"/>
                    </a:lnTo>
                    <a:lnTo>
                      <a:pt x="19" y="173"/>
                    </a:lnTo>
                    <a:lnTo>
                      <a:pt x="27" y="173"/>
                    </a:lnTo>
                    <a:lnTo>
                      <a:pt x="35" y="173"/>
                    </a:lnTo>
                    <a:lnTo>
                      <a:pt x="41" y="169"/>
                    </a:lnTo>
                    <a:lnTo>
                      <a:pt x="44" y="165"/>
                    </a:lnTo>
                    <a:lnTo>
                      <a:pt x="48" y="163"/>
                    </a:lnTo>
                    <a:lnTo>
                      <a:pt x="50" y="161"/>
                    </a:lnTo>
                    <a:lnTo>
                      <a:pt x="54" y="161"/>
                    </a:lnTo>
                    <a:lnTo>
                      <a:pt x="58" y="161"/>
                    </a:lnTo>
                    <a:lnTo>
                      <a:pt x="64" y="161"/>
                    </a:lnTo>
                    <a:lnTo>
                      <a:pt x="69" y="161"/>
                    </a:lnTo>
                    <a:lnTo>
                      <a:pt x="92" y="150"/>
                    </a:lnTo>
                    <a:lnTo>
                      <a:pt x="92" y="146"/>
                    </a:lnTo>
                    <a:lnTo>
                      <a:pt x="92" y="142"/>
                    </a:lnTo>
                    <a:lnTo>
                      <a:pt x="92" y="140"/>
                    </a:lnTo>
                    <a:lnTo>
                      <a:pt x="92" y="138"/>
                    </a:lnTo>
                    <a:lnTo>
                      <a:pt x="90" y="138"/>
                    </a:lnTo>
                    <a:lnTo>
                      <a:pt x="89" y="138"/>
                    </a:lnTo>
                    <a:lnTo>
                      <a:pt x="87" y="138"/>
                    </a:lnTo>
                    <a:lnTo>
                      <a:pt x="81" y="138"/>
                    </a:lnTo>
                    <a:close/>
                    <a:moveTo>
                      <a:pt x="219" y="104"/>
                    </a:moveTo>
                    <a:lnTo>
                      <a:pt x="185" y="115"/>
                    </a:lnTo>
                    <a:lnTo>
                      <a:pt x="179" y="121"/>
                    </a:lnTo>
                    <a:lnTo>
                      <a:pt x="171" y="125"/>
                    </a:lnTo>
                    <a:lnTo>
                      <a:pt x="165" y="127"/>
                    </a:lnTo>
                    <a:lnTo>
                      <a:pt x="158" y="129"/>
                    </a:lnTo>
                    <a:lnTo>
                      <a:pt x="150" y="129"/>
                    </a:lnTo>
                    <a:lnTo>
                      <a:pt x="142" y="129"/>
                    </a:lnTo>
                    <a:lnTo>
                      <a:pt x="135" y="127"/>
                    </a:lnTo>
                    <a:lnTo>
                      <a:pt x="127" y="127"/>
                    </a:lnTo>
                    <a:lnTo>
                      <a:pt x="92" y="138"/>
                    </a:lnTo>
                    <a:lnTo>
                      <a:pt x="92" y="150"/>
                    </a:lnTo>
                    <a:lnTo>
                      <a:pt x="104" y="150"/>
                    </a:lnTo>
                    <a:lnTo>
                      <a:pt x="112" y="150"/>
                    </a:lnTo>
                    <a:lnTo>
                      <a:pt x="121" y="150"/>
                    </a:lnTo>
                    <a:lnTo>
                      <a:pt x="129" y="150"/>
                    </a:lnTo>
                    <a:lnTo>
                      <a:pt x="135" y="148"/>
                    </a:lnTo>
                    <a:lnTo>
                      <a:pt x="142" y="146"/>
                    </a:lnTo>
                    <a:lnTo>
                      <a:pt x="152" y="144"/>
                    </a:lnTo>
                    <a:lnTo>
                      <a:pt x="161" y="138"/>
                    </a:lnTo>
                    <a:lnTo>
                      <a:pt x="171" y="138"/>
                    </a:lnTo>
                    <a:lnTo>
                      <a:pt x="179" y="137"/>
                    </a:lnTo>
                    <a:lnTo>
                      <a:pt x="186" y="133"/>
                    </a:lnTo>
                    <a:lnTo>
                      <a:pt x="194" y="129"/>
                    </a:lnTo>
                    <a:lnTo>
                      <a:pt x="200" y="123"/>
                    </a:lnTo>
                    <a:lnTo>
                      <a:pt x="206" y="117"/>
                    </a:lnTo>
                    <a:lnTo>
                      <a:pt x="213" y="112"/>
                    </a:lnTo>
                    <a:lnTo>
                      <a:pt x="219" y="104"/>
                    </a:lnTo>
                    <a:close/>
                    <a:moveTo>
                      <a:pt x="334" y="58"/>
                    </a:moveTo>
                    <a:lnTo>
                      <a:pt x="327" y="58"/>
                    </a:lnTo>
                    <a:lnTo>
                      <a:pt x="323" y="60"/>
                    </a:lnTo>
                    <a:lnTo>
                      <a:pt x="319" y="60"/>
                    </a:lnTo>
                    <a:lnTo>
                      <a:pt x="315" y="62"/>
                    </a:lnTo>
                    <a:lnTo>
                      <a:pt x="313" y="66"/>
                    </a:lnTo>
                    <a:lnTo>
                      <a:pt x="311" y="69"/>
                    </a:lnTo>
                    <a:lnTo>
                      <a:pt x="311" y="75"/>
                    </a:lnTo>
                    <a:lnTo>
                      <a:pt x="311" y="81"/>
                    </a:lnTo>
                    <a:lnTo>
                      <a:pt x="311" y="89"/>
                    </a:lnTo>
                    <a:lnTo>
                      <a:pt x="309" y="92"/>
                    </a:lnTo>
                    <a:lnTo>
                      <a:pt x="311" y="91"/>
                    </a:lnTo>
                    <a:lnTo>
                      <a:pt x="311" y="89"/>
                    </a:lnTo>
                    <a:lnTo>
                      <a:pt x="313" y="85"/>
                    </a:lnTo>
                    <a:lnTo>
                      <a:pt x="317" y="83"/>
                    </a:lnTo>
                    <a:lnTo>
                      <a:pt x="323" y="81"/>
                    </a:lnTo>
                    <a:lnTo>
                      <a:pt x="323" y="69"/>
                    </a:lnTo>
                    <a:lnTo>
                      <a:pt x="334" y="58"/>
                    </a:lnTo>
                    <a:close/>
                    <a:moveTo>
                      <a:pt x="378" y="0"/>
                    </a:moveTo>
                    <a:lnTo>
                      <a:pt x="378" y="12"/>
                    </a:lnTo>
                    <a:lnTo>
                      <a:pt x="378" y="23"/>
                    </a:lnTo>
                    <a:lnTo>
                      <a:pt x="373" y="23"/>
                    </a:lnTo>
                    <a:lnTo>
                      <a:pt x="371" y="23"/>
                    </a:lnTo>
                    <a:lnTo>
                      <a:pt x="369" y="25"/>
                    </a:lnTo>
                    <a:lnTo>
                      <a:pt x="367" y="25"/>
                    </a:lnTo>
                    <a:lnTo>
                      <a:pt x="369" y="27"/>
                    </a:lnTo>
                    <a:lnTo>
                      <a:pt x="371" y="29"/>
                    </a:lnTo>
                    <a:lnTo>
                      <a:pt x="375" y="31"/>
                    </a:lnTo>
                    <a:lnTo>
                      <a:pt x="378" y="35"/>
                    </a:lnTo>
                    <a:lnTo>
                      <a:pt x="378" y="43"/>
                    </a:lnTo>
                    <a:lnTo>
                      <a:pt x="378" y="46"/>
                    </a:lnTo>
                    <a:lnTo>
                      <a:pt x="378" y="44"/>
                    </a:lnTo>
                    <a:lnTo>
                      <a:pt x="380" y="43"/>
                    </a:lnTo>
                    <a:lnTo>
                      <a:pt x="382" y="39"/>
                    </a:lnTo>
                    <a:lnTo>
                      <a:pt x="386" y="37"/>
                    </a:lnTo>
                    <a:lnTo>
                      <a:pt x="390" y="35"/>
                    </a:lnTo>
                    <a:lnTo>
                      <a:pt x="390" y="33"/>
                    </a:lnTo>
                    <a:lnTo>
                      <a:pt x="390" y="29"/>
                    </a:lnTo>
                    <a:lnTo>
                      <a:pt x="390" y="27"/>
                    </a:lnTo>
                    <a:lnTo>
                      <a:pt x="390" y="23"/>
                    </a:lnTo>
                    <a:lnTo>
                      <a:pt x="390" y="21"/>
                    </a:lnTo>
                    <a:lnTo>
                      <a:pt x="390" y="18"/>
                    </a:lnTo>
                    <a:lnTo>
                      <a:pt x="390" y="16"/>
                    </a:lnTo>
                    <a:lnTo>
                      <a:pt x="390" y="12"/>
                    </a:lnTo>
                    <a:lnTo>
                      <a:pt x="378" y="0"/>
                    </a:lnTo>
                    <a:close/>
                    <a:moveTo>
                      <a:pt x="138" y="173"/>
                    </a:moveTo>
                    <a:lnTo>
                      <a:pt x="133" y="169"/>
                    </a:lnTo>
                    <a:lnTo>
                      <a:pt x="127" y="165"/>
                    </a:lnTo>
                    <a:lnTo>
                      <a:pt x="123" y="163"/>
                    </a:lnTo>
                    <a:lnTo>
                      <a:pt x="117" y="161"/>
                    </a:lnTo>
                    <a:lnTo>
                      <a:pt x="112" y="161"/>
                    </a:lnTo>
                    <a:lnTo>
                      <a:pt x="106" y="161"/>
                    </a:lnTo>
                    <a:lnTo>
                      <a:pt x="100" y="161"/>
                    </a:lnTo>
                    <a:lnTo>
                      <a:pt x="92" y="161"/>
                    </a:lnTo>
                    <a:lnTo>
                      <a:pt x="89" y="167"/>
                    </a:lnTo>
                    <a:lnTo>
                      <a:pt x="85" y="169"/>
                    </a:lnTo>
                    <a:lnTo>
                      <a:pt x="83" y="171"/>
                    </a:lnTo>
                    <a:lnTo>
                      <a:pt x="81" y="173"/>
                    </a:lnTo>
                    <a:lnTo>
                      <a:pt x="83" y="175"/>
                    </a:lnTo>
                    <a:lnTo>
                      <a:pt x="85" y="177"/>
                    </a:lnTo>
                    <a:lnTo>
                      <a:pt x="89" y="181"/>
                    </a:lnTo>
                    <a:lnTo>
                      <a:pt x="92" y="185"/>
                    </a:lnTo>
                    <a:lnTo>
                      <a:pt x="100" y="185"/>
                    </a:lnTo>
                    <a:lnTo>
                      <a:pt x="108" y="185"/>
                    </a:lnTo>
                    <a:lnTo>
                      <a:pt x="114" y="186"/>
                    </a:lnTo>
                    <a:lnTo>
                      <a:pt x="117" y="185"/>
                    </a:lnTo>
                    <a:lnTo>
                      <a:pt x="123" y="185"/>
                    </a:lnTo>
                    <a:lnTo>
                      <a:pt x="127" y="183"/>
                    </a:lnTo>
                    <a:lnTo>
                      <a:pt x="133" y="179"/>
                    </a:lnTo>
                    <a:lnTo>
                      <a:pt x="138" y="173"/>
                    </a:lnTo>
                    <a:close/>
                  </a:path>
                </a:pathLst>
              </a:custGeom>
              <a:solidFill>
                <a:srgbClr val="C0C0C0"/>
              </a:solidFill>
              <a:ln w="9525">
                <a:noFill/>
                <a:round/>
                <a:headEnd/>
                <a:tailEnd/>
              </a:ln>
            </p:spPr>
            <p:txBody>
              <a:bodyPr/>
              <a:lstStyle/>
              <a:p>
                <a:pPr algn="l"/>
                <a:endParaRPr lang="en-US" sz="2000"/>
              </a:p>
            </p:txBody>
          </p:sp>
          <p:sp>
            <p:nvSpPr>
              <p:cNvPr id="905235" name="Freeform 19"/>
              <p:cNvSpPr>
                <a:spLocks/>
              </p:cNvSpPr>
              <p:nvPr/>
            </p:nvSpPr>
            <p:spPr bwMode="auto">
              <a:xfrm>
                <a:off x="2642" y="2738"/>
                <a:ext cx="92" cy="58"/>
              </a:xfrm>
              <a:custGeom>
                <a:avLst/>
                <a:gdLst>
                  <a:gd name="T0" fmla="*/ 92 w 92"/>
                  <a:gd name="T1" fmla="*/ 0 h 58"/>
                  <a:gd name="T2" fmla="*/ 86 w 92"/>
                  <a:gd name="T3" fmla="*/ 0 h 58"/>
                  <a:gd name="T4" fmla="*/ 81 w 92"/>
                  <a:gd name="T5" fmla="*/ 0 h 58"/>
                  <a:gd name="T6" fmla="*/ 75 w 92"/>
                  <a:gd name="T7" fmla="*/ 0 h 58"/>
                  <a:gd name="T8" fmla="*/ 69 w 92"/>
                  <a:gd name="T9" fmla="*/ 0 h 58"/>
                  <a:gd name="T10" fmla="*/ 63 w 92"/>
                  <a:gd name="T11" fmla="*/ 0 h 58"/>
                  <a:gd name="T12" fmla="*/ 58 w 92"/>
                  <a:gd name="T13" fmla="*/ 0 h 58"/>
                  <a:gd name="T14" fmla="*/ 52 w 92"/>
                  <a:gd name="T15" fmla="*/ 0 h 58"/>
                  <a:gd name="T16" fmla="*/ 46 w 92"/>
                  <a:gd name="T17" fmla="*/ 0 h 58"/>
                  <a:gd name="T18" fmla="*/ 35 w 92"/>
                  <a:gd name="T19" fmla="*/ 12 h 58"/>
                  <a:gd name="T20" fmla="*/ 35 w 92"/>
                  <a:gd name="T21" fmla="*/ 23 h 58"/>
                  <a:gd name="T22" fmla="*/ 31 w 92"/>
                  <a:gd name="T23" fmla="*/ 27 h 58"/>
                  <a:gd name="T24" fmla="*/ 25 w 92"/>
                  <a:gd name="T25" fmla="*/ 33 h 58"/>
                  <a:gd name="T26" fmla="*/ 21 w 92"/>
                  <a:gd name="T27" fmla="*/ 37 h 58"/>
                  <a:gd name="T28" fmla="*/ 17 w 92"/>
                  <a:gd name="T29" fmla="*/ 41 h 58"/>
                  <a:gd name="T30" fmla="*/ 13 w 92"/>
                  <a:gd name="T31" fmla="*/ 45 h 58"/>
                  <a:gd name="T32" fmla="*/ 8 w 92"/>
                  <a:gd name="T33" fmla="*/ 50 h 58"/>
                  <a:gd name="T34" fmla="*/ 4 w 92"/>
                  <a:gd name="T35" fmla="*/ 54 h 58"/>
                  <a:gd name="T36" fmla="*/ 0 w 92"/>
                  <a:gd name="T37" fmla="*/ 58 h 58"/>
                  <a:gd name="T38" fmla="*/ 23 w 92"/>
                  <a:gd name="T39" fmla="*/ 58 h 58"/>
                  <a:gd name="T40" fmla="*/ 29 w 92"/>
                  <a:gd name="T41" fmla="*/ 50 h 58"/>
                  <a:gd name="T42" fmla="*/ 36 w 92"/>
                  <a:gd name="T43" fmla="*/ 43 h 58"/>
                  <a:gd name="T44" fmla="*/ 46 w 92"/>
                  <a:gd name="T45" fmla="*/ 33 h 58"/>
                  <a:gd name="T46" fmla="*/ 56 w 92"/>
                  <a:gd name="T47" fmla="*/ 23 h 58"/>
                  <a:gd name="T48" fmla="*/ 65 w 92"/>
                  <a:gd name="T49" fmla="*/ 16 h 58"/>
                  <a:gd name="T50" fmla="*/ 75 w 92"/>
                  <a:gd name="T51" fmla="*/ 8 h 58"/>
                  <a:gd name="T52" fmla="*/ 84 w 92"/>
                  <a:gd name="T53" fmla="*/ 2 h 58"/>
                  <a:gd name="T54" fmla="*/ 92 w 92"/>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58"/>
                  <a:gd name="T86" fmla="*/ 92 w 92"/>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58">
                    <a:moveTo>
                      <a:pt x="92" y="0"/>
                    </a:moveTo>
                    <a:lnTo>
                      <a:pt x="86" y="0"/>
                    </a:lnTo>
                    <a:lnTo>
                      <a:pt x="81" y="0"/>
                    </a:lnTo>
                    <a:lnTo>
                      <a:pt x="75" y="0"/>
                    </a:lnTo>
                    <a:lnTo>
                      <a:pt x="69" y="0"/>
                    </a:lnTo>
                    <a:lnTo>
                      <a:pt x="63" y="0"/>
                    </a:lnTo>
                    <a:lnTo>
                      <a:pt x="58" y="0"/>
                    </a:lnTo>
                    <a:lnTo>
                      <a:pt x="52" y="0"/>
                    </a:lnTo>
                    <a:lnTo>
                      <a:pt x="46" y="0"/>
                    </a:lnTo>
                    <a:lnTo>
                      <a:pt x="35" y="12"/>
                    </a:lnTo>
                    <a:lnTo>
                      <a:pt x="35" y="23"/>
                    </a:lnTo>
                    <a:lnTo>
                      <a:pt x="31" y="27"/>
                    </a:lnTo>
                    <a:lnTo>
                      <a:pt x="25" y="33"/>
                    </a:lnTo>
                    <a:lnTo>
                      <a:pt x="21" y="37"/>
                    </a:lnTo>
                    <a:lnTo>
                      <a:pt x="17" y="41"/>
                    </a:lnTo>
                    <a:lnTo>
                      <a:pt x="13" y="45"/>
                    </a:lnTo>
                    <a:lnTo>
                      <a:pt x="8" y="50"/>
                    </a:lnTo>
                    <a:lnTo>
                      <a:pt x="4" y="54"/>
                    </a:lnTo>
                    <a:lnTo>
                      <a:pt x="0" y="58"/>
                    </a:lnTo>
                    <a:lnTo>
                      <a:pt x="23" y="58"/>
                    </a:lnTo>
                    <a:lnTo>
                      <a:pt x="29" y="50"/>
                    </a:lnTo>
                    <a:lnTo>
                      <a:pt x="36" y="43"/>
                    </a:lnTo>
                    <a:lnTo>
                      <a:pt x="46" y="33"/>
                    </a:lnTo>
                    <a:lnTo>
                      <a:pt x="56" y="23"/>
                    </a:lnTo>
                    <a:lnTo>
                      <a:pt x="65" y="16"/>
                    </a:lnTo>
                    <a:lnTo>
                      <a:pt x="75" y="8"/>
                    </a:lnTo>
                    <a:lnTo>
                      <a:pt x="84" y="2"/>
                    </a:lnTo>
                    <a:lnTo>
                      <a:pt x="92" y="0"/>
                    </a:lnTo>
                    <a:close/>
                  </a:path>
                </a:pathLst>
              </a:custGeom>
              <a:solidFill>
                <a:srgbClr val="C0C0C0"/>
              </a:solidFill>
              <a:ln w="9525">
                <a:noFill/>
                <a:round/>
                <a:headEnd/>
                <a:tailEnd/>
              </a:ln>
            </p:spPr>
            <p:txBody>
              <a:bodyPr/>
              <a:lstStyle/>
              <a:p>
                <a:pPr algn="l"/>
                <a:endParaRPr lang="en-US" sz="2000"/>
              </a:p>
            </p:txBody>
          </p:sp>
          <p:sp>
            <p:nvSpPr>
              <p:cNvPr id="905236" name="Freeform 20"/>
              <p:cNvSpPr>
                <a:spLocks/>
              </p:cNvSpPr>
              <p:nvPr/>
            </p:nvSpPr>
            <p:spPr bwMode="auto">
              <a:xfrm>
                <a:off x="2527" y="2291"/>
                <a:ext cx="115" cy="116"/>
              </a:xfrm>
              <a:custGeom>
                <a:avLst/>
                <a:gdLst>
                  <a:gd name="T0" fmla="*/ 80 w 115"/>
                  <a:gd name="T1" fmla="*/ 0 h 116"/>
                  <a:gd name="T2" fmla="*/ 69 w 115"/>
                  <a:gd name="T3" fmla="*/ 0 h 116"/>
                  <a:gd name="T4" fmla="*/ 69 w 115"/>
                  <a:gd name="T5" fmla="*/ 12 h 116"/>
                  <a:gd name="T6" fmla="*/ 57 w 115"/>
                  <a:gd name="T7" fmla="*/ 12 h 116"/>
                  <a:gd name="T8" fmla="*/ 57 w 115"/>
                  <a:gd name="T9" fmla="*/ 23 h 116"/>
                  <a:gd name="T10" fmla="*/ 57 w 115"/>
                  <a:gd name="T11" fmla="*/ 35 h 116"/>
                  <a:gd name="T12" fmla="*/ 46 w 115"/>
                  <a:gd name="T13" fmla="*/ 35 h 116"/>
                  <a:gd name="T14" fmla="*/ 34 w 115"/>
                  <a:gd name="T15" fmla="*/ 23 h 116"/>
                  <a:gd name="T16" fmla="*/ 23 w 115"/>
                  <a:gd name="T17" fmla="*/ 35 h 116"/>
                  <a:gd name="T18" fmla="*/ 23 w 115"/>
                  <a:gd name="T19" fmla="*/ 46 h 116"/>
                  <a:gd name="T20" fmla="*/ 11 w 115"/>
                  <a:gd name="T21" fmla="*/ 46 h 116"/>
                  <a:gd name="T22" fmla="*/ 11 w 115"/>
                  <a:gd name="T23" fmla="*/ 58 h 116"/>
                  <a:gd name="T24" fmla="*/ 0 w 115"/>
                  <a:gd name="T25" fmla="*/ 58 h 116"/>
                  <a:gd name="T26" fmla="*/ 0 w 115"/>
                  <a:gd name="T27" fmla="*/ 69 h 116"/>
                  <a:gd name="T28" fmla="*/ 0 w 115"/>
                  <a:gd name="T29" fmla="*/ 81 h 116"/>
                  <a:gd name="T30" fmla="*/ 0 w 115"/>
                  <a:gd name="T31" fmla="*/ 93 h 116"/>
                  <a:gd name="T32" fmla="*/ 11 w 115"/>
                  <a:gd name="T33" fmla="*/ 93 h 116"/>
                  <a:gd name="T34" fmla="*/ 11 w 115"/>
                  <a:gd name="T35" fmla="*/ 81 h 116"/>
                  <a:gd name="T36" fmla="*/ 23 w 115"/>
                  <a:gd name="T37" fmla="*/ 69 h 116"/>
                  <a:gd name="T38" fmla="*/ 23 w 115"/>
                  <a:gd name="T39" fmla="*/ 81 h 116"/>
                  <a:gd name="T40" fmla="*/ 34 w 115"/>
                  <a:gd name="T41" fmla="*/ 81 h 116"/>
                  <a:gd name="T42" fmla="*/ 34 w 115"/>
                  <a:gd name="T43" fmla="*/ 69 h 116"/>
                  <a:gd name="T44" fmla="*/ 46 w 115"/>
                  <a:gd name="T45" fmla="*/ 69 h 116"/>
                  <a:gd name="T46" fmla="*/ 46 w 115"/>
                  <a:gd name="T47" fmla="*/ 58 h 116"/>
                  <a:gd name="T48" fmla="*/ 57 w 115"/>
                  <a:gd name="T49" fmla="*/ 58 h 116"/>
                  <a:gd name="T50" fmla="*/ 57 w 115"/>
                  <a:gd name="T51" fmla="*/ 69 h 116"/>
                  <a:gd name="T52" fmla="*/ 57 w 115"/>
                  <a:gd name="T53" fmla="*/ 81 h 116"/>
                  <a:gd name="T54" fmla="*/ 69 w 115"/>
                  <a:gd name="T55" fmla="*/ 93 h 116"/>
                  <a:gd name="T56" fmla="*/ 69 w 115"/>
                  <a:gd name="T57" fmla="*/ 104 h 116"/>
                  <a:gd name="T58" fmla="*/ 80 w 115"/>
                  <a:gd name="T59" fmla="*/ 104 h 116"/>
                  <a:gd name="T60" fmla="*/ 80 w 115"/>
                  <a:gd name="T61" fmla="*/ 116 h 116"/>
                  <a:gd name="T62" fmla="*/ 92 w 115"/>
                  <a:gd name="T63" fmla="*/ 116 h 116"/>
                  <a:gd name="T64" fmla="*/ 92 w 115"/>
                  <a:gd name="T65" fmla="*/ 104 h 116"/>
                  <a:gd name="T66" fmla="*/ 103 w 115"/>
                  <a:gd name="T67" fmla="*/ 104 h 116"/>
                  <a:gd name="T68" fmla="*/ 103 w 115"/>
                  <a:gd name="T69" fmla="*/ 93 h 116"/>
                  <a:gd name="T70" fmla="*/ 92 w 115"/>
                  <a:gd name="T71" fmla="*/ 81 h 116"/>
                  <a:gd name="T72" fmla="*/ 80 w 115"/>
                  <a:gd name="T73" fmla="*/ 69 h 116"/>
                  <a:gd name="T74" fmla="*/ 80 w 115"/>
                  <a:gd name="T75" fmla="*/ 58 h 116"/>
                  <a:gd name="T76" fmla="*/ 92 w 115"/>
                  <a:gd name="T77" fmla="*/ 58 h 116"/>
                  <a:gd name="T78" fmla="*/ 92 w 115"/>
                  <a:gd name="T79" fmla="*/ 69 h 116"/>
                  <a:gd name="T80" fmla="*/ 103 w 115"/>
                  <a:gd name="T81" fmla="*/ 69 h 116"/>
                  <a:gd name="T82" fmla="*/ 103 w 115"/>
                  <a:gd name="T83" fmla="*/ 81 h 116"/>
                  <a:gd name="T84" fmla="*/ 115 w 115"/>
                  <a:gd name="T85" fmla="*/ 58 h 116"/>
                  <a:gd name="T86" fmla="*/ 115 w 115"/>
                  <a:gd name="T87" fmla="*/ 46 h 116"/>
                  <a:gd name="T88" fmla="*/ 103 w 115"/>
                  <a:gd name="T89" fmla="*/ 35 h 116"/>
                  <a:gd name="T90" fmla="*/ 103 w 115"/>
                  <a:gd name="T91" fmla="*/ 12 h 116"/>
                  <a:gd name="T92" fmla="*/ 92 w 115"/>
                  <a:gd name="T93" fmla="*/ 0 h 116"/>
                  <a:gd name="T94" fmla="*/ 80 w 115"/>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116"/>
                  <a:gd name="T146" fmla="*/ 115 w 115"/>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116">
                    <a:moveTo>
                      <a:pt x="80" y="0"/>
                    </a:moveTo>
                    <a:lnTo>
                      <a:pt x="69" y="0"/>
                    </a:lnTo>
                    <a:lnTo>
                      <a:pt x="69" y="12"/>
                    </a:lnTo>
                    <a:lnTo>
                      <a:pt x="57" y="12"/>
                    </a:lnTo>
                    <a:lnTo>
                      <a:pt x="57" y="23"/>
                    </a:lnTo>
                    <a:lnTo>
                      <a:pt x="57" y="35"/>
                    </a:lnTo>
                    <a:lnTo>
                      <a:pt x="46" y="35"/>
                    </a:lnTo>
                    <a:lnTo>
                      <a:pt x="34" y="23"/>
                    </a:lnTo>
                    <a:lnTo>
                      <a:pt x="23" y="35"/>
                    </a:lnTo>
                    <a:lnTo>
                      <a:pt x="23" y="46"/>
                    </a:lnTo>
                    <a:lnTo>
                      <a:pt x="11" y="46"/>
                    </a:lnTo>
                    <a:lnTo>
                      <a:pt x="11" y="58"/>
                    </a:lnTo>
                    <a:lnTo>
                      <a:pt x="0" y="58"/>
                    </a:lnTo>
                    <a:lnTo>
                      <a:pt x="0" y="69"/>
                    </a:lnTo>
                    <a:lnTo>
                      <a:pt x="0" y="81"/>
                    </a:lnTo>
                    <a:lnTo>
                      <a:pt x="0" y="93"/>
                    </a:lnTo>
                    <a:lnTo>
                      <a:pt x="11" y="93"/>
                    </a:lnTo>
                    <a:lnTo>
                      <a:pt x="11" y="81"/>
                    </a:lnTo>
                    <a:lnTo>
                      <a:pt x="23" y="69"/>
                    </a:lnTo>
                    <a:lnTo>
                      <a:pt x="23" y="81"/>
                    </a:lnTo>
                    <a:lnTo>
                      <a:pt x="34" y="81"/>
                    </a:lnTo>
                    <a:lnTo>
                      <a:pt x="34" y="69"/>
                    </a:lnTo>
                    <a:lnTo>
                      <a:pt x="46" y="69"/>
                    </a:lnTo>
                    <a:lnTo>
                      <a:pt x="46" y="58"/>
                    </a:lnTo>
                    <a:lnTo>
                      <a:pt x="57" y="58"/>
                    </a:lnTo>
                    <a:lnTo>
                      <a:pt x="57" y="69"/>
                    </a:lnTo>
                    <a:lnTo>
                      <a:pt x="57" y="81"/>
                    </a:lnTo>
                    <a:lnTo>
                      <a:pt x="69" y="93"/>
                    </a:lnTo>
                    <a:lnTo>
                      <a:pt x="69" y="104"/>
                    </a:lnTo>
                    <a:lnTo>
                      <a:pt x="80" y="104"/>
                    </a:lnTo>
                    <a:lnTo>
                      <a:pt x="80" y="116"/>
                    </a:lnTo>
                    <a:lnTo>
                      <a:pt x="92" y="116"/>
                    </a:lnTo>
                    <a:lnTo>
                      <a:pt x="92" y="104"/>
                    </a:lnTo>
                    <a:lnTo>
                      <a:pt x="103" y="104"/>
                    </a:lnTo>
                    <a:lnTo>
                      <a:pt x="103" y="93"/>
                    </a:lnTo>
                    <a:lnTo>
                      <a:pt x="92" y="81"/>
                    </a:lnTo>
                    <a:lnTo>
                      <a:pt x="80" y="69"/>
                    </a:lnTo>
                    <a:lnTo>
                      <a:pt x="80" y="58"/>
                    </a:lnTo>
                    <a:lnTo>
                      <a:pt x="92" y="58"/>
                    </a:lnTo>
                    <a:lnTo>
                      <a:pt x="92" y="69"/>
                    </a:lnTo>
                    <a:lnTo>
                      <a:pt x="103" y="69"/>
                    </a:lnTo>
                    <a:lnTo>
                      <a:pt x="103" y="81"/>
                    </a:lnTo>
                    <a:lnTo>
                      <a:pt x="115" y="58"/>
                    </a:lnTo>
                    <a:lnTo>
                      <a:pt x="115" y="46"/>
                    </a:lnTo>
                    <a:lnTo>
                      <a:pt x="103" y="35"/>
                    </a:lnTo>
                    <a:lnTo>
                      <a:pt x="103" y="12"/>
                    </a:lnTo>
                    <a:lnTo>
                      <a:pt x="92" y="0"/>
                    </a:lnTo>
                    <a:lnTo>
                      <a:pt x="80" y="0"/>
                    </a:lnTo>
                    <a:close/>
                  </a:path>
                </a:pathLst>
              </a:custGeom>
              <a:solidFill>
                <a:srgbClr val="C0C0C0"/>
              </a:solidFill>
              <a:ln w="9525">
                <a:noFill/>
                <a:round/>
                <a:headEnd/>
                <a:tailEnd/>
              </a:ln>
            </p:spPr>
            <p:txBody>
              <a:bodyPr/>
              <a:lstStyle/>
              <a:p>
                <a:pPr algn="l"/>
                <a:endParaRPr lang="en-US" sz="2000"/>
              </a:p>
            </p:txBody>
          </p:sp>
          <p:sp>
            <p:nvSpPr>
              <p:cNvPr id="905237" name="Freeform 21"/>
              <p:cNvSpPr>
                <a:spLocks/>
              </p:cNvSpPr>
              <p:nvPr/>
            </p:nvSpPr>
            <p:spPr bwMode="auto">
              <a:xfrm>
                <a:off x="2469" y="2211"/>
                <a:ext cx="35" cy="46"/>
              </a:xfrm>
              <a:custGeom>
                <a:avLst/>
                <a:gdLst>
                  <a:gd name="T0" fmla="*/ 35 w 35"/>
                  <a:gd name="T1" fmla="*/ 11 h 46"/>
                  <a:gd name="T2" fmla="*/ 23 w 35"/>
                  <a:gd name="T3" fmla="*/ 11 h 46"/>
                  <a:gd name="T4" fmla="*/ 23 w 35"/>
                  <a:gd name="T5" fmla="*/ 0 h 46"/>
                  <a:gd name="T6" fmla="*/ 12 w 35"/>
                  <a:gd name="T7" fmla="*/ 0 h 46"/>
                  <a:gd name="T8" fmla="*/ 0 w 35"/>
                  <a:gd name="T9" fmla="*/ 11 h 46"/>
                  <a:gd name="T10" fmla="*/ 12 w 35"/>
                  <a:gd name="T11" fmla="*/ 23 h 46"/>
                  <a:gd name="T12" fmla="*/ 23 w 35"/>
                  <a:gd name="T13" fmla="*/ 23 h 46"/>
                  <a:gd name="T14" fmla="*/ 23 w 35"/>
                  <a:gd name="T15" fmla="*/ 34 h 46"/>
                  <a:gd name="T16" fmla="*/ 23 w 35"/>
                  <a:gd name="T17" fmla="*/ 46 h 46"/>
                  <a:gd name="T18" fmla="*/ 35 w 35"/>
                  <a:gd name="T19" fmla="*/ 46 h 46"/>
                  <a:gd name="T20" fmla="*/ 35 w 35"/>
                  <a:gd name="T21" fmla="*/ 34 h 46"/>
                  <a:gd name="T22" fmla="*/ 35 w 35"/>
                  <a:gd name="T23" fmla="*/ 23 h 46"/>
                  <a:gd name="T24" fmla="*/ 35 w 35"/>
                  <a:gd name="T25" fmla="*/ 1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35" y="11"/>
                    </a:moveTo>
                    <a:lnTo>
                      <a:pt x="23" y="11"/>
                    </a:lnTo>
                    <a:lnTo>
                      <a:pt x="23" y="0"/>
                    </a:lnTo>
                    <a:lnTo>
                      <a:pt x="12" y="0"/>
                    </a:lnTo>
                    <a:lnTo>
                      <a:pt x="0" y="11"/>
                    </a:lnTo>
                    <a:lnTo>
                      <a:pt x="12" y="23"/>
                    </a:lnTo>
                    <a:lnTo>
                      <a:pt x="23" y="23"/>
                    </a:lnTo>
                    <a:lnTo>
                      <a:pt x="23" y="34"/>
                    </a:lnTo>
                    <a:lnTo>
                      <a:pt x="23" y="46"/>
                    </a:lnTo>
                    <a:lnTo>
                      <a:pt x="35" y="46"/>
                    </a:lnTo>
                    <a:lnTo>
                      <a:pt x="35" y="34"/>
                    </a:lnTo>
                    <a:lnTo>
                      <a:pt x="35" y="23"/>
                    </a:lnTo>
                    <a:lnTo>
                      <a:pt x="35" y="11"/>
                    </a:lnTo>
                    <a:close/>
                  </a:path>
                </a:pathLst>
              </a:custGeom>
              <a:solidFill>
                <a:srgbClr val="C0C0C0"/>
              </a:solidFill>
              <a:ln w="9525">
                <a:noFill/>
                <a:round/>
                <a:headEnd/>
                <a:tailEnd/>
              </a:ln>
            </p:spPr>
            <p:txBody>
              <a:bodyPr/>
              <a:lstStyle/>
              <a:p>
                <a:pPr algn="l"/>
                <a:endParaRPr lang="en-US" sz="2000"/>
              </a:p>
            </p:txBody>
          </p:sp>
          <p:sp>
            <p:nvSpPr>
              <p:cNvPr id="905238" name="Freeform 22"/>
              <p:cNvSpPr>
                <a:spLocks/>
              </p:cNvSpPr>
              <p:nvPr/>
            </p:nvSpPr>
            <p:spPr bwMode="auto">
              <a:xfrm>
                <a:off x="2423" y="2268"/>
                <a:ext cx="46" cy="92"/>
              </a:xfrm>
              <a:custGeom>
                <a:avLst/>
                <a:gdLst>
                  <a:gd name="T0" fmla="*/ 46 w 46"/>
                  <a:gd name="T1" fmla="*/ 0 h 92"/>
                  <a:gd name="T2" fmla="*/ 46 w 46"/>
                  <a:gd name="T3" fmla="*/ 12 h 92"/>
                  <a:gd name="T4" fmla="*/ 46 w 46"/>
                  <a:gd name="T5" fmla="*/ 23 h 92"/>
                  <a:gd name="T6" fmla="*/ 46 w 46"/>
                  <a:gd name="T7" fmla="*/ 35 h 92"/>
                  <a:gd name="T8" fmla="*/ 46 w 46"/>
                  <a:gd name="T9" fmla="*/ 46 h 92"/>
                  <a:gd name="T10" fmla="*/ 35 w 46"/>
                  <a:gd name="T11" fmla="*/ 58 h 92"/>
                  <a:gd name="T12" fmla="*/ 23 w 46"/>
                  <a:gd name="T13" fmla="*/ 69 h 92"/>
                  <a:gd name="T14" fmla="*/ 23 w 46"/>
                  <a:gd name="T15" fmla="*/ 81 h 92"/>
                  <a:gd name="T16" fmla="*/ 12 w 46"/>
                  <a:gd name="T17" fmla="*/ 81 h 92"/>
                  <a:gd name="T18" fmla="*/ 12 w 46"/>
                  <a:gd name="T19" fmla="*/ 92 h 92"/>
                  <a:gd name="T20" fmla="*/ 0 w 46"/>
                  <a:gd name="T21" fmla="*/ 92 h 92"/>
                  <a:gd name="T22" fmla="*/ 0 w 46"/>
                  <a:gd name="T23" fmla="*/ 81 h 92"/>
                  <a:gd name="T24" fmla="*/ 12 w 46"/>
                  <a:gd name="T25" fmla="*/ 69 h 92"/>
                  <a:gd name="T26" fmla="*/ 12 w 46"/>
                  <a:gd name="T27" fmla="*/ 58 h 92"/>
                  <a:gd name="T28" fmla="*/ 23 w 46"/>
                  <a:gd name="T29" fmla="*/ 35 h 92"/>
                  <a:gd name="T30" fmla="*/ 23 w 46"/>
                  <a:gd name="T31" fmla="*/ 23 h 92"/>
                  <a:gd name="T32" fmla="*/ 35 w 46"/>
                  <a:gd name="T33" fmla="*/ 12 h 92"/>
                  <a:gd name="T34" fmla="*/ 46 w 46"/>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2"/>
                  <a:gd name="T56" fmla="*/ 46 w 46"/>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2">
                    <a:moveTo>
                      <a:pt x="46" y="0"/>
                    </a:moveTo>
                    <a:lnTo>
                      <a:pt x="46" y="12"/>
                    </a:lnTo>
                    <a:lnTo>
                      <a:pt x="46" y="23"/>
                    </a:lnTo>
                    <a:lnTo>
                      <a:pt x="46" y="35"/>
                    </a:lnTo>
                    <a:lnTo>
                      <a:pt x="46" y="46"/>
                    </a:lnTo>
                    <a:lnTo>
                      <a:pt x="35" y="58"/>
                    </a:lnTo>
                    <a:lnTo>
                      <a:pt x="23" y="69"/>
                    </a:lnTo>
                    <a:lnTo>
                      <a:pt x="23" y="81"/>
                    </a:lnTo>
                    <a:lnTo>
                      <a:pt x="12" y="81"/>
                    </a:lnTo>
                    <a:lnTo>
                      <a:pt x="12" y="92"/>
                    </a:lnTo>
                    <a:lnTo>
                      <a:pt x="0" y="92"/>
                    </a:lnTo>
                    <a:lnTo>
                      <a:pt x="0" y="81"/>
                    </a:lnTo>
                    <a:lnTo>
                      <a:pt x="12" y="69"/>
                    </a:lnTo>
                    <a:lnTo>
                      <a:pt x="12" y="58"/>
                    </a:lnTo>
                    <a:lnTo>
                      <a:pt x="23" y="35"/>
                    </a:lnTo>
                    <a:lnTo>
                      <a:pt x="23" y="23"/>
                    </a:lnTo>
                    <a:lnTo>
                      <a:pt x="35" y="12"/>
                    </a:lnTo>
                    <a:lnTo>
                      <a:pt x="46" y="0"/>
                    </a:lnTo>
                    <a:close/>
                  </a:path>
                </a:pathLst>
              </a:custGeom>
              <a:solidFill>
                <a:srgbClr val="C0C0C0"/>
              </a:solidFill>
              <a:ln w="9525">
                <a:noFill/>
                <a:round/>
                <a:headEnd/>
                <a:tailEnd/>
              </a:ln>
            </p:spPr>
            <p:txBody>
              <a:bodyPr/>
              <a:lstStyle/>
              <a:p>
                <a:pPr algn="l"/>
                <a:endParaRPr lang="en-US" sz="2000"/>
              </a:p>
            </p:txBody>
          </p:sp>
          <p:sp>
            <p:nvSpPr>
              <p:cNvPr id="905239" name="Freeform 23"/>
              <p:cNvSpPr>
                <a:spLocks/>
              </p:cNvSpPr>
              <p:nvPr/>
            </p:nvSpPr>
            <p:spPr bwMode="auto">
              <a:xfrm>
                <a:off x="2195" y="2098"/>
                <a:ext cx="57" cy="57"/>
              </a:xfrm>
              <a:custGeom>
                <a:avLst/>
                <a:gdLst>
                  <a:gd name="T0" fmla="*/ 46 w 57"/>
                  <a:gd name="T1" fmla="*/ 0 h 57"/>
                  <a:gd name="T2" fmla="*/ 34 w 57"/>
                  <a:gd name="T3" fmla="*/ 0 h 57"/>
                  <a:gd name="T4" fmla="*/ 23 w 57"/>
                  <a:gd name="T5" fmla="*/ 11 h 57"/>
                  <a:gd name="T6" fmla="*/ 11 w 57"/>
                  <a:gd name="T7" fmla="*/ 11 h 57"/>
                  <a:gd name="T8" fmla="*/ 0 w 57"/>
                  <a:gd name="T9" fmla="*/ 23 h 57"/>
                  <a:gd name="T10" fmla="*/ 0 w 57"/>
                  <a:gd name="T11" fmla="*/ 34 h 57"/>
                  <a:gd name="T12" fmla="*/ 0 w 57"/>
                  <a:gd name="T13" fmla="*/ 46 h 57"/>
                  <a:gd name="T14" fmla="*/ 11 w 57"/>
                  <a:gd name="T15" fmla="*/ 46 h 57"/>
                  <a:gd name="T16" fmla="*/ 23 w 57"/>
                  <a:gd name="T17" fmla="*/ 57 h 57"/>
                  <a:gd name="T18" fmla="*/ 34 w 57"/>
                  <a:gd name="T19" fmla="*/ 46 h 57"/>
                  <a:gd name="T20" fmla="*/ 46 w 57"/>
                  <a:gd name="T21" fmla="*/ 46 h 57"/>
                  <a:gd name="T22" fmla="*/ 46 w 57"/>
                  <a:gd name="T23" fmla="*/ 34 h 57"/>
                  <a:gd name="T24" fmla="*/ 57 w 57"/>
                  <a:gd name="T25" fmla="*/ 23 h 57"/>
                  <a:gd name="T26" fmla="*/ 57 w 57"/>
                  <a:gd name="T27" fmla="*/ 11 h 57"/>
                  <a:gd name="T28" fmla="*/ 46 w 57"/>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46" y="0"/>
                    </a:moveTo>
                    <a:lnTo>
                      <a:pt x="34" y="0"/>
                    </a:lnTo>
                    <a:lnTo>
                      <a:pt x="23" y="11"/>
                    </a:lnTo>
                    <a:lnTo>
                      <a:pt x="11" y="11"/>
                    </a:lnTo>
                    <a:lnTo>
                      <a:pt x="0" y="23"/>
                    </a:lnTo>
                    <a:lnTo>
                      <a:pt x="0" y="34"/>
                    </a:lnTo>
                    <a:lnTo>
                      <a:pt x="0" y="46"/>
                    </a:lnTo>
                    <a:lnTo>
                      <a:pt x="11" y="46"/>
                    </a:lnTo>
                    <a:lnTo>
                      <a:pt x="23" y="57"/>
                    </a:lnTo>
                    <a:lnTo>
                      <a:pt x="34" y="46"/>
                    </a:lnTo>
                    <a:lnTo>
                      <a:pt x="46" y="46"/>
                    </a:lnTo>
                    <a:lnTo>
                      <a:pt x="46" y="34"/>
                    </a:lnTo>
                    <a:lnTo>
                      <a:pt x="57" y="23"/>
                    </a:lnTo>
                    <a:lnTo>
                      <a:pt x="57" y="11"/>
                    </a:lnTo>
                    <a:lnTo>
                      <a:pt x="46" y="0"/>
                    </a:lnTo>
                    <a:close/>
                  </a:path>
                </a:pathLst>
              </a:custGeom>
              <a:solidFill>
                <a:srgbClr val="C0C0C0"/>
              </a:solidFill>
              <a:ln w="9525">
                <a:noFill/>
                <a:round/>
                <a:headEnd/>
                <a:tailEnd/>
              </a:ln>
            </p:spPr>
            <p:txBody>
              <a:bodyPr/>
              <a:lstStyle/>
              <a:p>
                <a:pPr algn="l"/>
                <a:endParaRPr lang="en-US" sz="2000"/>
              </a:p>
            </p:txBody>
          </p:sp>
        </p:grpSp>
        <p:sp>
          <p:nvSpPr>
            <p:cNvPr id="905240" name="Freeform 24"/>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905241" name="Freeform 25"/>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905242" name="Freeform 26"/>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close/>
                </a:path>
              </a:pathLst>
            </a:custGeom>
            <a:solidFill>
              <a:srgbClr val="C0C0C0"/>
            </a:solidFill>
            <a:ln w="9525">
              <a:noFill/>
              <a:round/>
              <a:headEnd/>
              <a:tailEnd/>
            </a:ln>
          </p:spPr>
          <p:txBody>
            <a:bodyPr/>
            <a:lstStyle/>
            <a:p>
              <a:pPr algn="l"/>
              <a:endParaRPr lang="en-US" sz="2000"/>
            </a:p>
          </p:txBody>
        </p:sp>
        <p:sp>
          <p:nvSpPr>
            <p:cNvPr id="905243" name="Freeform 27"/>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path>
              </a:pathLst>
            </a:custGeom>
            <a:solidFill>
              <a:srgbClr val="C0C0C0"/>
            </a:solidFill>
            <a:ln w="0">
              <a:solidFill>
                <a:srgbClr val="25221E"/>
              </a:solidFill>
              <a:round/>
              <a:headEnd/>
              <a:tailEnd/>
            </a:ln>
          </p:spPr>
          <p:txBody>
            <a:bodyPr/>
            <a:lstStyle/>
            <a:p>
              <a:pPr algn="l"/>
              <a:endParaRPr lang="en-US" sz="2000"/>
            </a:p>
          </p:txBody>
        </p:sp>
        <p:sp>
          <p:nvSpPr>
            <p:cNvPr id="905244" name="Freeform 28"/>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close/>
                </a:path>
              </a:pathLst>
            </a:custGeom>
            <a:solidFill>
              <a:srgbClr val="C0C0C0"/>
            </a:solidFill>
            <a:ln w="9525">
              <a:noFill/>
              <a:round/>
              <a:headEnd/>
              <a:tailEnd/>
            </a:ln>
          </p:spPr>
          <p:txBody>
            <a:bodyPr/>
            <a:lstStyle/>
            <a:p>
              <a:pPr algn="l"/>
              <a:endParaRPr lang="en-US" sz="2000"/>
            </a:p>
          </p:txBody>
        </p:sp>
        <p:sp>
          <p:nvSpPr>
            <p:cNvPr id="905245" name="Freeform 29"/>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path>
              </a:pathLst>
            </a:custGeom>
            <a:solidFill>
              <a:srgbClr val="C0C0C0"/>
            </a:solidFill>
            <a:ln w="0">
              <a:solidFill>
                <a:srgbClr val="25221E"/>
              </a:solidFill>
              <a:round/>
              <a:headEnd/>
              <a:tailEnd/>
            </a:ln>
          </p:spPr>
          <p:txBody>
            <a:bodyPr/>
            <a:lstStyle/>
            <a:p>
              <a:pPr algn="l"/>
              <a:endParaRPr lang="en-US" sz="2000"/>
            </a:p>
          </p:txBody>
        </p:sp>
        <p:sp>
          <p:nvSpPr>
            <p:cNvPr id="905246" name="Line 30"/>
            <p:cNvSpPr>
              <a:spLocks noChangeShapeType="1"/>
            </p:cNvSpPr>
            <p:nvPr/>
          </p:nvSpPr>
          <p:spPr bwMode="auto">
            <a:xfrm>
              <a:off x="2856" y="2719"/>
              <a:ext cx="1" cy="1"/>
            </a:xfrm>
            <a:prstGeom prst="line">
              <a:avLst/>
            </a:prstGeom>
            <a:noFill/>
            <a:ln w="0">
              <a:solidFill>
                <a:srgbClr val="25221E"/>
              </a:solidFill>
              <a:round/>
              <a:headEnd/>
              <a:tailEnd/>
            </a:ln>
          </p:spPr>
          <p:txBody>
            <a:bodyPr/>
            <a:lstStyle/>
            <a:p>
              <a:endParaRPr lang="en-US"/>
            </a:p>
          </p:txBody>
        </p:sp>
        <p:sp>
          <p:nvSpPr>
            <p:cNvPr id="905247" name="Freeform 31"/>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close/>
                </a:path>
              </a:pathLst>
            </a:custGeom>
            <a:solidFill>
              <a:srgbClr val="C0C0C0"/>
            </a:solidFill>
            <a:ln w="9525">
              <a:noFill/>
              <a:round/>
              <a:headEnd/>
              <a:tailEnd/>
            </a:ln>
          </p:spPr>
          <p:txBody>
            <a:bodyPr/>
            <a:lstStyle/>
            <a:p>
              <a:pPr algn="l"/>
              <a:endParaRPr lang="en-US" sz="2000"/>
            </a:p>
          </p:txBody>
        </p:sp>
        <p:sp>
          <p:nvSpPr>
            <p:cNvPr id="905248" name="Freeform 32"/>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path>
              </a:pathLst>
            </a:custGeom>
            <a:solidFill>
              <a:srgbClr val="C0C0C0"/>
            </a:solidFill>
            <a:ln w="0">
              <a:solidFill>
                <a:srgbClr val="25221E"/>
              </a:solidFill>
              <a:round/>
              <a:headEnd/>
              <a:tailEnd/>
            </a:ln>
          </p:spPr>
          <p:txBody>
            <a:bodyPr/>
            <a:lstStyle/>
            <a:p>
              <a:pPr algn="l"/>
              <a:endParaRPr lang="en-US" sz="2000"/>
            </a:p>
          </p:txBody>
        </p:sp>
        <p:sp>
          <p:nvSpPr>
            <p:cNvPr id="905249" name="Freeform 33"/>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close/>
                </a:path>
              </a:pathLst>
            </a:custGeom>
            <a:solidFill>
              <a:srgbClr val="C0C0C0"/>
            </a:solidFill>
            <a:ln w="9525">
              <a:noFill/>
              <a:round/>
              <a:headEnd/>
              <a:tailEnd/>
            </a:ln>
          </p:spPr>
          <p:txBody>
            <a:bodyPr/>
            <a:lstStyle/>
            <a:p>
              <a:pPr algn="l"/>
              <a:endParaRPr lang="en-US" sz="2000"/>
            </a:p>
          </p:txBody>
        </p:sp>
        <p:sp>
          <p:nvSpPr>
            <p:cNvPr id="905250" name="Freeform 34"/>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path>
              </a:pathLst>
            </a:custGeom>
            <a:solidFill>
              <a:srgbClr val="C0C0C0"/>
            </a:solidFill>
            <a:ln w="0">
              <a:solidFill>
                <a:srgbClr val="25221E"/>
              </a:solidFill>
              <a:round/>
              <a:headEnd/>
              <a:tailEnd/>
            </a:ln>
          </p:spPr>
          <p:txBody>
            <a:bodyPr/>
            <a:lstStyle/>
            <a:p>
              <a:pPr algn="l"/>
              <a:endParaRPr lang="en-US" sz="2000"/>
            </a:p>
          </p:txBody>
        </p:sp>
        <p:sp>
          <p:nvSpPr>
            <p:cNvPr id="905251" name="Freeform 35"/>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905252" name="Freeform 36"/>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905253" name="Freeform 37"/>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905254" name="Freeform 38"/>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C0C0C0"/>
            </a:solidFill>
            <a:ln w="9525">
              <a:noFill/>
              <a:round/>
              <a:headEnd/>
              <a:tailEnd/>
            </a:ln>
          </p:spPr>
          <p:txBody>
            <a:bodyPr/>
            <a:lstStyle/>
            <a:p>
              <a:pPr algn="l"/>
              <a:endParaRPr lang="en-US" sz="2000"/>
            </a:p>
          </p:txBody>
        </p:sp>
        <p:sp>
          <p:nvSpPr>
            <p:cNvPr id="905255" name="Freeform 39"/>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solidFill>
              <a:srgbClr val="C0C0C0"/>
            </a:solidFill>
            <a:ln w="0">
              <a:solidFill>
                <a:srgbClr val="25221E"/>
              </a:solidFill>
              <a:round/>
              <a:headEnd/>
              <a:tailEnd/>
            </a:ln>
          </p:spPr>
          <p:txBody>
            <a:bodyPr/>
            <a:lstStyle/>
            <a:p>
              <a:pPr algn="l"/>
              <a:endParaRPr lang="en-US" sz="2000"/>
            </a:p>
          </p:txBody>
        </p:sp>
      </p:grpSp>
      <p:sp>
        <p:nvSpPr>
          <p:cNvPr id="905256" name="AutoShape 40"/>
          <p:cNvSpPr>
            <a:spLocks noChangeArrowheads="1"/>
          </p:cNvSpPr>
          <p:nvPr/>
        </p:nvSpPr>
        <p:spPr bwMode="auto">
          <a:xfrm rot="5400000">
            <a:off x="5938837" y="3860801"/>
            <a:ext cx="2378075" cy="2089150"/>
          </a:xfrm>
          <a:prstGeom prst="triangle">
            <a:avLst>
              <a:gd name="adj" fmla="val 47593"/>
            </a:avLst>
          </a:prstGeom>
          <a:solidFill>
            <a:schemeClr val="bg1"/>
          </a:solidFill>
          <a:ln w="9525">
            <a:solidFill>
              <a:schemeClr val="tx2"/>
            </a:solidFill>
            <a:miter lim="800000"/>
            <a:headEnd/>
            <a:tailEnd/>
          </a:ln>
          <a:effectLst/>
        </p:spPr>
        <p:txBody>
          <a:bodyPr wrap="none" anchor="ctr"/>
          <a:lstStyle/>
          <a:p>
            <a:endParaRPr lang="en-US"/>
          </a:p>
        </p:txBody>
      </p:sp>
      <p:sp>
        <p:nvSpPr>
          <p:cNvPr id="905257" name="AutoShape 71"/>
          <p:cNvSpPr>
            <a:spLocks noChangeArrowheads="1"/>
          </p:cNvSpPr>
          <p:nvPr/>
        </p:nvSpPr>
        <p:spPr bwMode="auto">
          <a:xfrm>
            <a:off x="65151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58" name="AutoShape 42"/>
          <p:cNvSpPr>
            <a:spLocks noChangeArrowheads="1"/>
          </p:cNvSpPr>
          <p:nvPr/>
        </p:nvSpPr>
        <p:spPr bwMode="auto">
          <a:xfrm rot="5400000">
            <a:off x="5580062" y="1412876"/>
            <a:ext cx="2449513" cy="1439862"/>
          </a:xfrm>
          <a:prstGeom prst="triangle">
            <a:avLst>
              <a:gd name="adj" fmla="val 70185"/>
            </a:avLst>
          </a:prstGeom>
          <a:solidFill>
            <a:schemeClr val="bg1"/>
          </a:solidFill>
          <a:ln w="9525">
            <a:solidFill>
              <a:schemeClr val="accent1"/>
            </a:solidFill>
            <a:miter lim="800000"/>
            <a:headEnd/>
            <a:tailEnd/>
          </a:ln>
          <a:effectLst/>
        </p:spPr>
        <p:txBody>
          <a:bodyPr wrap="none" anchor="ctr"/>
          <a:lstStyle/>
          <a:p>
            <a:endParaRPr lang="en-US"/>
          </a:p>
        </p:txBody>
      </p:sp>
      <p:sp>
        <p:nvSpPr>
          <p:cNvPr id="905259"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32730456-DD44-48F8-85EF-58B1C04DE0B0}" type="slidenum">
              <a:rPr lang="en-US" sz="800">
                <a:solidFill>
                  <a:schemeClr val="bg1"/>
                </a:solidFill>
              </a:rPr>
              <a:pPr/>
              <a:t>33</a:t>
            </a:fld>
            <a:endParaRPr lang="en-US" sz="800">
              <a:solidFill>
                <a:schemeClr val="bg1"/>
              </a:solidFill>
            </a:endParaRPr>
          </a:p>
        </p:txBody>
      </p:sp>
      <p:sp>
        <p:nvSpPr>
          <p:cNvPr id="905260" name="Text Box 4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l" eaLnBrk="1" hangingPunct="1"/>
            <a:endParaRPr lang="en-US" sz="1800"/>
          </a:p>
        </p:txBody>
      </p:sp>
      <p:sp>
        <p:nvSpPr>
          <p:cNvPr id="905261" name="Rectangle 45"/>
          <p:cNvSpPr>
            <a:spLocks noGrp="1" noChangeArrowheads="1"/>
          </p:cNvSpPr>
          <p:nvPr>
            <p:ph type="title"/>
          </p:nvPr>
        </p:nvSpPr>
        <p:spPr>
          <a:xfrm>
            <a:off x="0" y="76200"/>
            <a:ext cx="9144000" cy="533400"/>
          </a:xfrm>
        </p:spPr>
        <p:txBody>
          <a:bodyPr/>
          <a:lstStyle/>
          <a:p>
            <a:r>
              <a:rPr lang="en-US" sz="2000"/>
              <a:t>Infrastructure Providers Driving E-SOA Technology Into Manufacturing?</a:t>
            </a:r>
          </a:p>
        </p:txBody>
      </p:sp>
      <p:sp>
        <p:nvSpPr>
          <p:cNvPr id="905262" name="Line 46"/>
          <p:cNvSpPr>
            <a:spLocks noChangeShapeType="1"/>
          </p:cNvSpPr>
          <p:nvPr/>
        </p:nvSpPr>
        <p:spPr bwMode="auto">
          <a:xfrm>
            <a:off x="323850" y="3500438"/>
            <a:ext cx="8496300" cy="0"/>
          </a:xfrm>
          <a:prstGeom prst="line">
            <a:avLst/>
          </a:prstGeom>
          <a:noFill/>
          <a:ln w="28575">
            <a:solidFill>
              <a:schemeClr val="folHlink"/>
            </a:solidFill>
            <a:prstDash val="dash"/>
            <a:round/>
            <a:headEnd/>
            <a:tailEnd/>
          </a:ln>
          <a:effectLst>
            <a:prstShdw prst="shdw12">
              <a:schemeClr val="bg2">
                <a:alpha val="50000"/>
              </a:schemeClr>
            </a:prstShdw>
          </a:effectLst>
        </p:spPr>
        <p:txBody>
          <a:bodyPr/>
          <a:lstStyle/>
          <a:p>
            <a:endParaRPr lang="en-US"/>
          </a:p>
        </p:txBody>
      </p:sp>
      <p:sp>
        <p:nvSpPr>
          <p:cNvPr id="905263" name="Rectangle 47"/>
          <p:cNvSpPr>
            <a:spLocks noChangeArrowheads="1"/>
          </p:cNvSpPr>
          <p:nvPr/>
        </p:nvSpPr>
        <p:spPr bwMode="auto">
          <a:xfrm>
            <a:off x="7596188" y="3213100"/>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rgbClr val="CC6600"/>
                </a:solidFill>
              </a:rPr>
              <a:t>Enterprise</a:t>
            </a:r>
          </a:p>
        </p:txBody>
      </p:sp>
      <p:sp>
        <p:nvSpPr>
          <p:cNvPr id="905264" name="Rectangle 48"/>
          <p:cNvSpPr>
            <a:spLocks noChangeArrowheads="1"/>
          </p:cNvSpPr>
          <p:nvPr/>
        </p:nvSpPr>
        <p:spPr bwMode="auto">
          <a:xfrm>
            <a:off x="7596188" y="3573463"/>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chemeClr val="tx2"/>
                </a:solidFill>
              </a:rPr>
              <a:t>Plant</a:t>
            </a:r>
          </a:p>
        </p:txBody>
      </p:sp>
      <p:sp>
        <p:nvSpPr>
          <p:cNvPr id="905265" name="AutoShape 13"/>
          <p:cNvSpPr>
            <a:spLocks noChangeArrowheads="1"/>
          </p:cNvSpPr>
          <p:nvPr/>
        </p:nvSpPr>
        <p:spPr bwMode="auto">
          <a:xfrm>
            <a:off x="7281863" y="255428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5266" name="AutoShape 71"/>
          <p:cNvSpPr>
            <a:spLocks noChangeArrowheads="1"/>
          </p:cNvSpPr>
          <p:nvPr/>
        </p:nvSpPr>
        <p:spPr bwMode="auto">
          <a:xfrm>
            <a:off x="6731000" y="33099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67" name="AutoShape 71"/>
          <p:cNvSpPr>
            <a:spLocks noChangeArrowheads="1"/>
          </p:cNvSpPr>
          <p:nvPr/>
        </p:nvSpPr>
        <p:spPr bwMode="auto">
          <a:xfrm>
            <a:off x="7739063" y="42449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68" name="AutoShape 71"/>
          <p:cNvSpPr>
            <a:spLocks noChangeArrowheads="1"/>
          </p:cNvSpPr>
          <p:nvPr/>
        </p:nvSpPr>
        <p:spPr bwMode="auto">
          <a:xfrm>
            <a:off x="8099425" y="479742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69" name="AutoShape 71"/>
          <p:cNvSpPr>
            <a:spLocks noChangeArrowheads="1"/>
          </p:cNvSpPr>
          <p:nvPr/>
        </p:nvSpPr>
        <p:spPr bwMode="auto">
          <a:xfrm>
            <a:off x="1476375" y="50371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0" name="AutoShape 71"/>
          <p:cNvSpPr>
            <a:spLocks noChangeArrowheads="1"/>
          </p:cNvSpPr>
          <p:nvPr/>
        </p:nvSpPr>
        <p:spPr bwMode="auto">
          <a:xfrm>
            <a:off x="1692275" y="4605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1" name="AutoShape 71"/>
          <p:cNvSpPr>
            <a:spLocks noChangeArrowheads="1"/>
          </p:cNvSpPr>
          <p:nvPr/>
        </p:nvSpPr>
        <p:spPr bwMode="auto">
          <a:xfrm>
            <a:off x="1547813" y="305752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2" name="AutoShape 71"/>
          <p:cNvSpPr>
            <a:spLocks noChangeArrowheads="1"/>
          </p:cNvSpPr>
          <p:nvPr/>
        </p:nvSpPr>
        <p:spPr bwMode="auto">
          <a:xfrm>
            <a:off x="900113" y="3068638"/>
            <a:ext cx="144462"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3" name="AutoShape 71"/>
          <p:cNvSpPr>
            <a:spLocks noChangeArrowheads="1"/>
          </p:cNvSpPr>
          <p:nvPr/>
        </p:nvSpPr>
        <p:spPr bwMode="auto">
          <a:xfrm>
            <a:off x="1258888" y="26606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4" name="AutoShape 71"/>
          <p:cNvSpPr>
            <a:spLocks noChangeArrowheads="1"/>
          </p:cNvSpPr>
          <p:nvPr/>
        </p:nvSpPr>
        <p:spPr bwMode="auto">
          <a:xfrm>
            <a:off x="1692275" y="2192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5" name="AutoShape 71"/>
          <p:cNvSpPr>
            <a:spLocks noChangeArrowheads="1"/>
          </p:cNvSpPr>
          <p:nvPr/>
        </p:nvSpPr>
        <p:spPr bwMode="auto">
          <a:xfrm>
            <a:off x="2843213" y="35972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6" name="AutoShape 71"/>
          <p:cNvSpPr>
            <a:spLocks noChangeArrowheads="1"/>
          </p:cNvSpPr>
          <p:nvPr/>
        </p:nvSpPr>
        <p:spPr bwMode="auto">
          <a:xfrm>
            <a:off x="45720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7" name="AutoShape 71"/>
          <p:cNvSpPr>
            <a:spLocks noChangeArrowheads="1"/>
          </p:cNvSpPr>
          <p:nvPr/>
        </p:nvSpPr>
        <p:spPr bwMode="auto">
          <a:xfrm>
            <a:off x="2843213" y="24447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8" name="AutoShape 71"/>
          <p:cNvSpPr>
            <a:spLocks noChangeArrowheads="1"/>
          </p:cNvSpPr>
          <p:nvPr/>
        </p:nvSpPr>
        <p:spPr bwMode="auto">
          <a:xfrm>
            <a:off x="3130550" y="2876550"/>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79" name="AutoShape 71"/>
          <p:cNvSpPr>
            <a:spLocks noChangeArrowheads="1"/>
          </p:cNvSpPr>
          <p:nvPr/>
        </p:nvSpPr>
        <p:spPr bwMode="auto">
          <a:xfrm>
            <a:off x="3922713" y="28765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280" name="AutoShape 13"/>
          <p:cNvSpPr>
            <a:spLocks noChangeArrowheads="1"/>
          </p:cNvSpPr>
          <p:nvPr/>
        </p:nvSpPr>
        <p:spPr bwMode="auto">
          <a:xfrm>
            <a:off x="2457450" y="2843213"/>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5281" name="AutoShape 5"/>
          <p:cNvSpPr>
            <a:spLocks noChangeArrowheads="1"/>
          </p:cNvSpPr>
          <p:nvPr/>
        </p:nvSpPr>
        <p:spPr bwMode="auto">
          <a:xfrm>
            <a:off x="2571750" y="1682750"/>
            <a:ext cx="979488"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905282" name="AutoShape 13"/>
          <p:cNvSpPr>
            <a:spLocks noChangeArrowheads="1"/>
          </p:cNvSpPr>
          <p:nvPr/>
        </p:nvSpPr>
        <p:spPr bwMode="auto">
          <a:xfrm>
            <a:off x="2173288" y="908050"/>
            <a:ext cx="4198937" cy="2451100"/>
          </a:xfrm>
          <a:prstGeom prst="roundRect">
            <a:avLst>
              <a:gd name="adj" fmla="val 16667"/>
            </a:avLst>
          </a:prstGeom>
          <a:solidFill>
            <a:schemeClr val="bg1"/>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5283" name="AutoShape 14"/>
          <p:cNvSpPr>
            <a:spLocks noChangeArrowheads="1"/>
          </p:cNvSpPr>
          <p:nvPr/>
        </p:nvSpPr>
        <p:spPr bwMode="auto">
          <a:xfrm>
            <a:off x="2544763" y="1651000"/>
            <a:ext cx="3306762" cy="668338"/>
          </a:xfrm>
          <a:prstGeom prst="roundRect">
            <a:avLst>
              <a:gd name="adj" fmla="val 16667"/>
            </a:avLst>
          </a:prstGeom>
          <a:noFill/>
          <a:ln w="9525">
            <a:solidFill>
              <a:srgbClr val="CC6600"/>
            </a:solidFill>
            <a:round/>
            <a:headEnd/>
            <a:tailEnd/>
          </a:ln>
        </p:spPr>
        <p:txBody>
          <a:bodyPr wrap="none" anchor="b" anchorCtr="1"/>
          <a:lstStyle/>
          <a:p>
            <a:pPr algn="ctr"/>
            <a:endParaRPr lang="en-US" sz="1000">
              <a:solidFill>
                <a:schemeClr val="tx2"/>
              </a:solidFill>
            </a:endParaRPr>
          </a:p>
        </p:txBody>
      </p:sp>
      <p:sp>
        <p:nvSpPr>
          <p:cNvPr id="905284" name="AutoShape 15"/>
          <p:cNvSpPr>
            <a:spLocks noChangeArrowheads="1"/>
          </p:cNvSpPr>
          <p:nvPr/>
        </p:nvSpPr>
        <p:spPr bwMode="auto">
          <a:xfrm>
            <a:off x="2544763" y="2406650"/>
            <a:ext cx="3270250" cy="260350"/>
          </a:xfrm>
          <a:prstGeom prst="roundRect">
            <a:avLst>
              <a:gd name="adj" fmla="val 16667"/>
            </a:avLst>
          </a:prstGeom>
          <a:noFill/>
          <a:ln w="9525">
            <a:solidFill>
              <a:srgbClr val="CC6600"/>
            </a:solidFill>
            <a:round/>
            <a:headEnd/>
            <a:tailEnd/>
          </a:ln>
        </p:spPr>
        <p:txBody>
          <a:bodyPr wrap="none" anchor="ctr"/>
          <a:lstStyle/>
          <a:p>
            <a:pPr algn="ctr"/>
            <a:endParaRPr lang="en-US" sz="1800">
              <a:solidFill>
                <a:schemeClr val="tx2"/>
              </a:solidFill>
            </a:endParaRPr>
          </a:p>
        </p:txBody>
      </p:sp>
      <p:sp>
        <p:nvSpPr>
          <p:cNvPr id="905285" name="AutoShape 22"/>
          <p:cNvSpPr>
            <a:spLocks noChangeArrowheads="1"/>
          </p:cNvSpPr>
          <p:nvPr/>
        </p:nvSpPr>
        <p:spPr bwMode="auto">
          <a:xfrm>
            <a:off x="2551113" y="1316038"/>
            <a:ext cx="3270250" cy="260350"/>
          </a:xfrm>
          <a:prstGeom prst="roundRect">
            <a:avLst>
              <a:gd name="adj" fmla="val 16667"/>
            </a:avLst>
          </a:prstGeom>
          <a:solidFill>
            <a:schemeClr val="bg1"/>
          </a:solidFill>
          <a:ln w="9525">
            <a:solidFill>
              <a:srgbClr val="CC6600"/>
            </a:solidFill>
            <a:round/>
            <a:headEnd/>
            <a:tailEnd/>
          </a:ln>
        </p:spPr>
        <p:txBody>
          <a:bodyPr wrap="none" anchorCtr="1"/>
          <a:lstStyle/>
          <a:p>
            <a:pPr algn="ctr"/>
            <a:endParaRPr lang="en-US" sz="1000">
              <a:solidFill>
                <a:schemeClr val="accent2"/>
              </a:solidFill>
            </a:endParaRPr>
          </a:p>
        </p:txBody>
      </p:sp>
      <p:sp>
        <p:nvSpPr>
          <p:cNvPr id="905286" name="AutoShape 23"/>
          <p:cNvSpPr>
            <a:spLocks noChangeArrowheads="1"/>
          </p:cNvSpPr>
          <p:nvPr/>
        </p:nvSpPr>
        <p:spPr bwMode="auto">
          <a:xfrm>
            <a:off x="4651375" y="1339850"/>
            <a:ext cx="4730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5287" name="AutoShape 24"/>
          <p:cNvSpPr>
            <a:spLocks noChangeArrowheads="1"/>
          </p:cNvSpPr>
          <p:nvPr/>
        </p:nvSpPr>
        <p:spPr bwMode="auto">
          <a:xfrm>
            <a:off x="3238500" y="1338263"/>
            <a:ext cx="420688"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5288" name="AutoShape 25"/>
          <p:cNvSpPr>
            <a:spLocks noChangeArrowheads="1"/>
          </p:cNvSpPr>
          <p:nvPr/>
        </p:nvSpPr>
        <p:spPr bwMode="auto">
          <a:xfrm>
            <a:off x="2700338" y="1335088"/>
            <a:ext cx="431800"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5289" name="AutoShape 26"/>
          <p:cNvSpPr>
            <a:spLocks noChangeArrowheads="1"/>
          </p:cNvSpPr>
          <p:nvPr/>
        </p:nvSpPr>
        <p:spPr bwMode="auto">
          <a:xfrm>
            <a:off x="5229225" y="1335088"/>
            <a:ext cx="4222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5290" name="AutoShape 27"/>
          <p:cNvSpPr>
            <a:spLocks noChangeArrowheads="1"/>
          </p:cNvSpPr>
          <p:nvPr/>
        </p:nvSpPr>
        <p:spPr bwMode="auto">
          <a:xfrm>
            <a:off x="2560638" y="944563"/>
            <a:ext cx="3254375" cy="334962"/>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tx2"/>
              </a:solidFill>
            </a:endParaRPr>
          </a:p>
        </p:txBody>
      </p:sp>
      <p:sp>
        <p:nvSpPr>
          <p:cNvPr id="905291" name="AutoShape 28"/>
          <p:cNvSpPr>
            <a:spLocks noChangeArrowheads="1"/>
          </p:cNvSpPr>
          <p:nvPr/>
        </p:nvSpPr>
        <p:spPr bwMode="auto">
          <a:xfrm>
            <a:off x="2284413" y="1057275"/>
            <a:ext cx="185737" cy="1744663"/>
          </a:xfrm>
          <a:prstGeom prst="roundRect">
            <a:avLst>
              <a:gd name="adj" fmla="val 16667"/>
            </a:avLst>
          </a:prstGeom>
          <a:noFill/>
          <a:ln w="9525">
            <a:solidFill>
              <a:srgbClr val="CC6600"/>
            </a:solidFill>
            <a:round/>
            <a:headEnd/>
            <a:tailEnd/>
          </a:ln>
        </p:spPr>
        <p:txBody>
          <a:bodyPr vert="eaVert" wrap="none" anchor="ctr"/>
          <a:lstStyle/>
          <a:p>
            <a:pPr algn="ctr"/>
            <a:endParaRPr lang="en-US" sz="1800">
              <a:solidFill>
                <a:schemeClr val="bg1"/>
              </a:solidFill>
            </a:endParaRPr>
          </a:p>
        </p:txBody>
      </p:sp>
      <p:sp>
        <p:nvSpPr>
          <p:cNvPr id="905292" name="Line 29"/>
          <p:cNvSpPr>
            <a:spLocks noChangeShapeType="1"/>
          </p:cNvSpPr>
          <p:nvPr/>
        </p:nvSpPr>
        <p:spPr bwMode="auto">
          <a:xfrm flipH="1">
            <a:off x="5815013" y="2505075"/>
            <a:ext cx="111125" cy="1588"/>
          </a:xfrm>
          <a:prstGeom prst="line">
            <a:avLst/>
          </a:prstGeom>
          <a:noFill/>
          <a:ln w="38100">
            <a:solidFill>
              <a:srgbClr val="CC6600"/>
            </a:solidFill>
            <a:round/>
            <a:headEnd/>
            <a:tailEnd/>
          </a:ln>
        </p:spPr>
        <p:txBody>
          <a:bodyPr/>
          <a:lstStyle/>
          <a:p>
            <a:endParaRPr lang="en-US"/>
          </a:p>
        </p:txBody>
      </p:sp>
      <p:sp>
        <p:nvSpPr>
          <p:cNvPr id="905293" name="Line 30"/>
          <p:cNvSpPr>
            <a:spLocks noChangeShapeType="1"/>
          </p:cNvSpPr>
          <p:nvPr/>
        </p:nvSpPr>
        <p:spPr bwMode="auto">
          <a:xfrm flipH="1">
            <a:off x="5449888" y="2319338"/>
            <a:ext cx="0" cy="149225"/>
          </a:xfrm>
          <a:prstGeom prst="line">
            <a:avLst/>
          </a:prstGeom>
          <a:noFill/>
          <a:ln w="38100">
            <a:solidFill>
              <a:srgbClr val="CC6600"/>
            </a:solidFill>
            <a:round/>
            <a:headEnd/>
            <a:tailEnd/>
          </a:ln>
        </p:spPr>
        <p:txBody>
          <a:bodyPr/>
          <a:lstStyle/>
          <a:p>
            <a:endParaRPr lang="en-US"/>
          </a:p>
        </p:txBody>
      </p:sp>
      <p:sp>
        <p:nvSpPr>
          <p:cNvPr id="905294" name="Line 31"/>
          <p:cNvSpPr>
            <a:spLocks noChangeShapeType="1"/>
          </p:cNvSpPr>
          <p:nvPr/>
        </p:nvSpPr>
        <p:spPr bwMode="auto">
          <a:xfrm flipH="1">
            <a:off x="4587875" y="2319338"/>
            <a:ext cx="0" cy="149225"/>
          </a:xfrm>
          <a:prstGeom prst="line">
            <a:avLst/>
          </a:prstGeom>
          <a:noFill/>
          <a:ln w="38100">
            <a:solidFill>
              <a:srgbClr val="CC6600"/>
            </a:solidFill>
            <a:round/>
            <a:headEnd/>
            <a:tailEnd/>
          </a:ln>
        </p:spPr>
        <p:txBody>
          <a:bodyPr/>
          <a:lstStyle/>
          <a:p>
            <a:endParaRPr lang="en-US"/>
          </a:p>
        </p:txBody>
      </p:sp>
      <p:sp>
        <p:nvSpPr>
          <p:cNvPr id="905295" name="Line 32"/>
          <p:cNvSpPr>
            <a:spLocks noChangeShapeType="1"/>
          </p:cNvSpPr>
          <p:nvPr/>
        </p:nvSpPr>
        <p:spPr bwMode="auto">
          <a:xfrm flipH="1">
            <a:off x="3748088" y="2319338"/>
            <a:ext cx="0" cy="149225"/>
          </a:xfrm>
          <a:prstGeom prst="line">
            <a:avLst/>
          </a:prstGeom>
          <a:noFill/>
          <a:ln w="38100">
            <a:solidFill>
              <a:srgbClr val="CC6600"/>
            </a:solidFill>
            <a:round/>
            <a:headEnd/>
            <a:tailEnd/>
          </a:ln>
        </p:spPr>
        <p:txBody>
          <a:bodyPr/>
          <a:lstStyle/>
          <a:p>
            <a:endParaRPr lang="en-US"/>
          </a:p>
        </p:txBody>
      </p:sp>
      <p:sp>
        <p:nvSpPr>
          <p:cNvPr id="905296" name="Line 33"/>
          <p:cNvSpPr>
            <a:spLocks noChangeShapeType="1"/>
          </p:cNvSpPr>
          <p:nvPr/>
        </p:nvSpPr>
        <p:spPr bwMode="auto">
          <a:xfrm flipH="1">
            <a:off x="2916238" y="2309813"/>
            <a:ext cx="0" cy="149225"/>
          </a:xfrm>
          <a:prstGeom prst="line">
            <a:avLst/>
          </a:prstGeom>
          <a:noFill/>
          <a:ln w="38100">
            <a:solidFill>
              <a:srgbClr val="CC6600"/>
            </a:solidFill>
            <a:round/>
            <a:headEnd/>
            <a:tailEnd/>
          </a:ln>
        </p:spPr>
        <p:txBody>
          <a:bodyPr/>
          <a:lstStyle/>
          <a:p>
            <a:endParaRPr lang="en-US"/>
          </a:p>
        </p:txBody>
      </p:sp>
      <p:sp>
        <p:nvSpPr>
          <p:cNvPr id="905297" name="Line 35"/>
          <p:cNvSpPr>
            <a:spLocks noChangeShapeType="1"/>
          </p:cNvSpPr>
          <p:nvPr/>
        </p:nvSpPr>
        <p:spPr bwMode="auto">
          <a:xfrm flipH="1">
            <a:off x="4462463" y="2628900"/>
            <a:ext cx="0" cy="149225"/>
          </a:xfrm>
          <a:prstGeom prst="line">
            <a:avLst/>
          </a:prstGeom>
          <a:noFill/>
          <a:ln w="38100">
            <a:solidFill>
              <a:srgbClr val="CC6600"/>
            </a:solidFill>
            <a:round/>
            <a:headEnd/>
            <a:tailEnd/>
          </a:ln>
        </p:spPr>
        <p:txBody>
          <a:bodyPr/>
          <a:lstStyle/>
          <a:p>
            <a:endParaRPr lang="en-US"/>
          </a:p>
        </p:txBody>
      </p:sp>
      <p:sp>
        <p:nvSpPr>
          <p:cNvPr id="905298" name="Line 36"/>
          <p:cNvSpPr>
            <a:spLocks noChangeShapeType="1"/>
          </p:cNvSpPr>
          <p:nvPr/>
        </p:nvSpPr>
        <p:spPr bwMode="auto">
          <a:xfrm flipH="1">
            <a:off x="5605463" y="2628900"/>
            <a:ext cx="0" cy="149225"/>
          </a:xfrm>
          <a:prstGeom prst="line">
            <a:avLst/>
          </a:prstGeom>
          <a:noFill/>
          <a:ln w="38100">
            <a:solidFill>
              <a:srgbClr val="CC6600"/>
            </a:solidFill>
            <a:round/>
            <a:headEnd/>
            <a:tailEnd/>
          </a:ln>
        </p:spPr>
        <p:txBody>
          <a:bodyPr/>
          <a:lstStyle/>
          <a:p>
            <a:endParaRPr lang="en-US"/>
          </a:p>
        </p:txBody>
      </p:sp>
      <p:sp>
        <p:nvSpPr>
          <p:cNvPr id="905299" name="Line 37"/>
          <p:cNvSpPr>
            <a:spLocks noChangeShapeType="1"/>
          </p:cNvSpPr>
          <p:nvPr/>
        </p:nvSpPr>
        <p:spPr bwMode="auto">
          <a:xfrm flipH="1">
            <a:off x="5053013" y="2628900"/>
            <a:ext cx="0" cy="149225"/>
          </a:xfrm>
          <a:prstGeom prst="line">
            <a:avLst/>
          </a:prstGeom>
          <a:noFill/>
          <a:ln w="38100">
            <a:solidFill>
              <a:srgbClr val="CC6600"/>
            </a:solidFill>
            <a:round/>
            <a:headEnd/>
            <a:tailEnd/>
          </a:ln>
        </p:spPr>
        <p:txBody>
          <a:bodyPr/>
          <a:lstStyle/>
          <a:p>
            <a:endParaRPr lang="en-US"/>
          </a:p>
        </p:txBody>
      </p:sp>
      <p:sp>
        <p:nvSpPr>
          <p:cNvPr id="905300" name="Line 38"/>
          <p:cNvSpPr>
            <a:spLocks noChangeShapeType="1"/>
          </p:cNvSpPr>
          <p:nvPr/>
        </p:nvSpPr>
        <p:spPr bwMode="auto">
          <a:xfrm flipH="1">
            <a:off x="2754313" y="2628900"/>
            <a:ext cx="0" cy="149225"/>
          </a:xfrm>
          <a:prstGeom prst="line">
            <a:avLst/>
          </a:prstGeom>
          <a:noFill/>
          <a:ln w="38100">
            <a:solidFill>
              <a:srgbClr val="CC6600"/>
            </a:solidFill>
            <a:round/>
            <a:headEnd/>
            <a:tailEnd/>
          </a:ln>
        </p:spPr>
        <p:txBody>
          <a:bodyPr/>
          <a:lstStyle/>
          <a:p>
            <a:endParaRPr lang="en-US"/>
          </a:p>
        </p:txBody>
      </p:sp>
      <p:sp>
        <p:nvSpPr>
          <p:cNvPr id="905301" name="Line 39"/>
          <p:cNvSpPr>
            <a:spLocks noChangeShapeType="1"/>
          </p:cNvSpPr>
          <p:nvPr/>
        </p:nvSpPr>
        <p:spPr bwMode="auto">
          <a:xfrm flipH="1">
            <a:off x="3859213" y="2628900"/>
            <a:ext cx="0" cy="149225"/>
          </a:xfrm>
          <a:prstGeom prst="line">
            <a:avLst/>
          </a:prstGeom>
          <a:noFill/>
          <a:ln w="38100">
            <a:solidFill>
              <a:srgbClr val="CC6600"/>
            </a:solidFill>
            <a:round/>
            <a:headEnd/>
            <a:tailEnd/>
          </a:ln>
        </p:spPr>
        <p:txBody>
          <a:bodyPr/>
          <a:lstStyle/>
          <a:p>
            <a:endParaRPr lang="en-US"/>
          </a:p>
        </p:txBody>
      </p:sp>
      <p:sp>
        <p:nvSpPr>
          <p:cNvPr id="905302" name="Line 40"/>
          <p:cNvSpPr>
            <a:spLocks noChangeShapeType="1"/>
          </p:cNvSpPr>
          <p:nvPr/>
        </p:nvSpPr>
        <p:spPr bwMode="auto">
          <a:xfrm flipH="1">
            <a:off x="3302000" y="2628900"/>
            <a:ext cx="0" cy="149225"/>
          </a:xfrm>
          <a:prstGeom prst="line">
            <a:avLst/>
          </a:prstGeom>
          <a:noFill/>
          <a:ln w="38100">
            <a:solidFill>
              <a:srgbClr val="CC6600"/>
            </a:solidFill>
            <a:round/>
            <a:headEnd/>
            <a:tailEnd/>
          </a:ln>
        </p:spPr>
        <p:txBody>
          <a:bodyPr/>
          <a:lstStyle/>
          <a:p>
            <a:endParaRPr lang="en-US"/>
          </a:p>
        </p:txBody>
      </p:sp>
      <p:sp>
        <p:nvSpPr>
          <p:cNvPr id="905303" name="Line 41"/>
          <p:cNvSpPr>
            <a:spLocks noChangeShapeType="1"/>
          </p:cNvSpPr>
          <p:nvPr/>
        </p:nvSpPr>
        <p:spPr bwMode="auto">
          <a:xfrm flipH="1">
            <a:off x="2470150" y="1911350"/>
            <a:ext cx="111125" cy="0"/>
          </a:xfrm>
          <a:prstGeom prst="line">
            <a:avLst/>
          </a:prstGeom>
          <a:noFill/>
          <a:ln w="38100">
            <a:solidFill>
              <a:srgbClr val="CC6600"/>
            </a:solidFill>
            <a:round/>
            <a:headEnd/>
            <a:tailEnd/>
          </a:ln>
        </p:spPr>
        <p:txBody>
          <a:bodyPr/>
          <a:lstStyle/>
          <a:p>
            <a:endParaRPr lang="en-US"/>
          </a:p>
        </p:txBody>
      </p:sp>
      <p:sp>
        <p:nvSpPr>
          <p:cNvPr id="905304" name="Line 42"/>
          <p:cNvSpPr>
            <a:spLocks noChangeShapeType="1"/>
          </p:cNvSpPr>
          <p:nvPr/>
        </p:nvSpPr>
        <p:spPr bwMode="auto">
          <a:xfrm flipH="1">
            <a:off x="2470150" y="2505075"/>
            <a:ext cx="111125" cy="1588"/>
          </a:xfrm>
          <a:prstGeom prst="line">
            <a:avLst/>
          </a:prstGeom>
          <a:noFill/>
          <a:ln w="38100">
            <a:solidFill>
              <a:srgbClr val="CC6600"/>
            </a:solidFill>
            <a:round/>
            <a:headEnd/>
            <a:tailEnd/>
          </a:ln>
        </p:spPr>
        <p:txBody>
          <a:bodyPr/>
          <a:lstStyle/>
          <a:p>
            <a:endParaRPr lang="en-US"/>
          </a:p>
        </p:txBody>
      </p:sp>
      <p:sp>
        <p:nvSpPr>
          <p:cNvPr id="905305" name="Line 43"/>
          <p:cNvSpPr>
            <a:spLocks noChangeShapeType="1"/>
          </p:cNvSpPr>
          <p:nvPr/>
        </p:nvSpPr>
        <p:spPr bwMode="auto">
          <a:xfrm flipH="1">
            <a:off x="2470150" y="1465263"/>
            <a:ext cx="74613" cy="0"/>
          </a:xfrm>
          <a:prstGeom prst="line">
            <a:avLst/>
          </a:prstGeom>
          <a:noFill/>
          <a:ln w="38100">
            <a:solidFill>
              <a:srgbClr val="CC6600"/>
            </a:solidFill>
            <a:round/>
            <a:headEnd/>
            <a:tailEnd/>
          </a:ln>
        </p:spPr>
        <p:txBody>
          <a:bodyPr/>
          <a:lstStyle/>
          <a:p>
            <a:endParaRPr lang="en-US"/>
          </a:p>
        </p:txBody>
      </p:sp>
      <p:sp>
        <p:nvSpPr>
          <p:cNvPr id="905306" name="Line 44"/>
          <p:cNvSpPr>
            <a:spLocks noChangeShapeType="1"/>
          </p:cNvSpPr>
          <p:nvPr/>
        </p:nvSpPr>
        <p:spPr bwMode="auto">
          <a:xfrm flipH="1">
            <a:off x="4179888" y="1562100"/>
            <a:ext cx="0" cy="149225"/>
          </a:xfrm>
          <a:prstGeom prst="line">
            <a:avLst/>
          </a:prstGeom>
          <a:noFill/>
          <a:ln w="76200">
            <a:solidFill>
              <a:srgbClr val="CC6600"/>
            </a:solidFill>
            <a:round/>
            <a:headEnd/>
            <a:tailEnd/>
          </a:ln>
        </p:spPr>
        <p:txBody>
          <a:bodyPr/>
          <a:lstStyle/>
          <a:p>
            <a:endParaRPr lang="en-US"/>
          </a:p>
        </p:txBody>
      </p:sp>
      <p:sp>
        <p:nvSpPr>
          <p:cNvPr id="905307" name="AutoShape 47"/>
          <p:cNvSpPr>
            <a:spLocks noChangeArrowheads="1"/>
          </p:cNvSpPr>
          <p:nvPr/>
        </p:nvSpPr>
        <p:spPr bwMode="auto">
          <a:xfrm>
            <a:off x="3151188" y="2784475"/>
            <a:ext cx="298450" cy="407988"/>
          </a:xfrm>
          <a:prstGeom prst="can">
            <a:avLst>
              <a:gd name="adj" fmla="val 34176"/>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08" name="AutoShape 49"/>
          <p:cNvSpPr>
            <a:spLocks noChangeArrowheads="1"/>
          </p:cNvSpPr>
          <p:nvPr/>
        </p:nvSpPr>
        <p:spPr bwMode="auto">
          <a:xfrm>
            <a:off x="4878388"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905309" name="AutoShape 50"/>
          <p:cNvSpPr>
            <a:spLocks noChangeArrowheads="1"/>
          </p:cNvSpPr>
          <p:nvPr/>
        </p:nvSpPr>
        <p:spPr bwMode="auto">
          <a:xfrm>
            <a:off x="3689350" y="2778125"/>
            <a:ext cx="334963"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10" name="AutoShape 51"/>
          <p:cNvSpPr>
            <a:spLocks noChangeArrowheads="1"/>
          </p:cNvSpPr>
          <p:nvPr/>
        </p:nvSpPr>
        <p:spPr bwMode="auto">
          <a:xfrm>
            <a:off x="4291013"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11" name="AutoShape 52"/>
          <p:cNvSpPr>
            <a:spLocks noChangeArrowheads="1"/>
          </p:cNvSpPr>
          <p:nvPr/>
        </p:nvSpPr>
        <p:spPr bwMode="auto">
          <a:xfrm>
            <a:off x="3589338" y="1682750"/>
            <a:ext cx="1481137"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905312" name="AutoShape 53"/>
          <p:cNvSpPr>
            <a:spLocks noChangeArrowheads="1"/>
          </p:cNvSpPr>
          <p:nvPr/>
        </p:nvSpPr>
        <p:spPr bwMode="auto">
          <a:xfrm>
            <a:off x="2916238"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905313" name="AutoShape 54"/>
          <p:cNvSpPr>
            <a:spLocks noChangeArrowheads="1"/>
          </p:cNvSpPr>
          <p:nvPr/>
        </p:nvSpPr>
        <p:spPr bwMode="auto">
          <a:xfrm>
            <a:off x="2581275" y="1704975"/>
            <a:ext cx="29845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14" name="AutoShape 55"/>
          <p:cNvSpPr>
            <a:spLocks noChangeArrowheads="1"/>
          </p:cNvSpPr>
          <p:nvPr/>
        </p:nvSpPr>
        <p:spPr bwMode="auto">
          <a:xfrm>
            <a:off x="3605213" y="1704975"/>
            <a:ext cx="284162"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15" name="AutoShape 56"/>
          <p:cNvSpPr>
            <a:spLocks noChangeArrowheads="1"/>
          </p:cNvSpPr>
          <p:nvPr/>
        </p:nvSpPr>
        <p:spPr bwMode="auto">
          <a:xfrm>
            <a:off x="3922713" y="1704975"/>
            <a:ext cx="45720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16" name="AutoShape 57"/>
          <p:cNvSpPr>
            <a:spLocks noChangeArrowheads="1"/>
          </p:cNvSpPr>
          <p:nvPr/>
        </p:nvSpPr>
        <p:spPr bwMode="auto">
          <a:xfrm>
            <a:off x="4403725"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17" name="AutoShape 58"/>
          <p:cNvSpPr>
            <a:spLocks noChangeArrowheads="1"/>
          </p:cNvSpPr>
          <p:nvPr/>
        </p:nvSpPr>
        <p:spPr bwMode="auto">
          <a:xfrm>
            <a:off x="5095875" y="1682750"/>
            <a:ext cx="741363"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905318" name="AutoShape 59"/>
          <p:cNvSpPr>
            <a:spLocks noChangeArrowheads="1"/>
          </p:cNvSpPr>
          <p:nvPr/>
        </p:nvSpPr>
        <p:spPr bwMode="auto">
          <a:xfrm>
            <a:off x="5116513" y="1704975"/>
            <a:ext cx="704850" cy="282575"/>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905319" name="AutoShape 61"/>
          <p:cNvSpPr>
            <a:spLocks noChangeArrowheads="1"/>
          </p:cNvSpPr>
          <p:nvPr/>
        </p:nvSpPr>
        <p:spPr bwMode="auto">
          <a:xfrm>
            <a:off x="2581275" y="2781300"/>
            <a:ext cx="334963" cy="409575"/>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5320" name="AutoShape 63"/>
          <p:cNvSpPr>
            <a:spLocks noChangeArrowheads="1"/>
          </p:cNvSpPr>
          <p:nvPr/>
        </p:nvSpPr>
        <p:spPr bwMode="auto">
          <a:xfrm>
            <a:off x="2584450" y="1684338"/>
            <a:ext cx="979488" cy="449262"/>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grpSp>
        <p:nvGrpSpPr>
          <p:cNvPr id="905321" name="Group 16"/>
          <p:cNvGrpSpPr>
            <a:grpSpLocks/>
          </p:cNvGrpSpPr>
          <p:nvPr/>
        </p:nvGrpSpPr>
        <p:grpSpPr bwMode="auto">
          <a:xfrm>
            <a:off x="5580063" y="2708275"/>
            <a:ext cx="333375" cy="407988"/>
            <a:chOff x="912" y="1296"/>
            <a:chExt cx="720" cy="864"/>
          </a:xfrm>
        </p:grpSpPr>
        <p:sp>
          <p:nvSpPr>
            <p:cNvPr id="905322"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905323"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905324"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905325"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905326" name="AutoShape 21"/>
          <p:cNvSpPr>
            <a:spLocks noChangeArrowheads="1"/>
          </p:cNvSpPr>
          <p:nvPr/>
        </p:nvSpPr>
        <p:spPr bwMode="auto">
          <a:xfrm>
            <a:off x="5926138" y="2244725"/>
            <a:ext cx="409575" cy="536575"/>
          </a:xfrm>
          <a:prstGeom prst="roundRect">
            <a:avLst>
              <a:gd name="adj" fmla="val 16667"/>
            </a:avLst>
          </a:prstGeom>
          <a:solidFill>
            <a:schemeClr val="bg1"/>
          </a:solidFill>
          <a:ln w="9525">
            <a:solidFill>
              <a:srgbClr val="CC6600"/>
            </a:solidFill>
            <a:round/>
            <a:headEnd/>
            <a:tailEnd/>
          </a:ln>
        </p:spPr>
        <p:txBody>
          <a:bodyPr wrap="none" anchor="ctr"/>
          <a:lstStyle/>
          <a:p>
            <a:pPr algn="ctr"/>
            <a:endParaRPr lang="en-US" sz="1800">
              <a:solidFill>
                <a:schemeClr val="bg1"/>
              </a:solidFill>
            </a:endParaRPr>
          </a:p>
        </p:txBody>
      </p:sp>
      <p:grpSp>
        <p:nvGrpSpPr>
          <p:cNvPr id="905327" name="Group 16"/>
          <p:cNvGrpSpPr>
            <a:grpSpLocks/>
          </p:cNvGrpSpPr>
          <p:nvPr/>
        </p:nvGrpSpPr>
        <p:grpSpPr bwMode="auto">
          <a:xfrm>
            <a:off x="5443538" y="2778125"/>
            <a:ext cx="333375" cy="407988"/>
            <a:chOff x="912" y="1296"/>
            <a:chExt cx="720" cy="864"/>
          </a:xfrm>
        </p:grpSpPr>
        <p:sp>
          <p:nvSpPr>
            <p:cNvPr id="905328"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905329"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905330"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905331"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905332" name="AutoShape 116"/>
          <p:cNvSpPr>
            <a:spLocks noChangeArrowheads="1"/>
          </p:cNvSpPr>
          <p:nvPr/>
        </p:nvSpPr>
        <p:spPr bwMode="auto">
          <a:xfrm flipH="1">
            <a:off x="2484438" y="2924175"/>
            <a:ext cx="3527425" cy="792163"/>
          </a:xfrm>
          <a:prstGeom prst="triangle">
            <a:avLst>
              <a:gd name="adj" fmla="val 15523"/>
            </a:avLst>
          </a:prstGeom>
          <a:solidFill>
            <a:schemeClr val="bg1"/>
          </a:solidFill>
          <a:ln w="9525">
            <a:solidFill>
              <a:schemeClr val="tx2"/>
            </a:solidFill>
            <a:miter lim="800000"/>
            <a:headEnd/>
            <a:tailEnd/>
          </a:ln>
          <a:effectLst/>
        </p:spPr>
        <p:txBody>
          <a:bodyPr wrap="none" anchor="ctr"/>
          <a:lstStyle/>
          <a:p>
            <a:endParaRPr lang="en-US"/>
          </a:p>
        </p:txBody>
      </p:sp>
      <p:grpSp>
        <p:nvGrpSpPr>
          <p:cNvPr id="905333" name="Group 16"/>
          <p:cNvGrpSpPr>
            <a:grpSpLocks/>
          </p:cNvGrpSpPr>
          <p:nvPr/>
        </p:nvGrpSpPr>
        <p:grpSpPr bwMode="auto">
          <a:xfrm>
            <a:off x="5292725" y="2852738"/>
            <a:ext cx="333375" cy="407987"/>
            <a:chOff x="912" y="1296"/>
            <a:chExt cx="720" cy="864"/>
          </a:xfrm>
        </p:grpSpPr>
        <p:sp>
          <p:nvSpPr>
            <p:cNvPr id="905334"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905335"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905336"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905337"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905338" name="AutoShape 71"/>
          <p:cNvSpPr>
            <a:spLocks noChangeArrowheads="1"/>
          </p:cNvSpPr>
          <p:nvPr/>
        </p:nvSpPr>
        <p:spPr bwMode="auto">
          <a:xfrm>
            <a:off x="5146675" y="5110163"/>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339" name="AutoShape 13"/>
          <p:cNvSpPr>
            <a:spLocks noChangeArrowheads="1"/>
          </p:cNvSpPr>
          <p:nvPr/>
        </p:nvSpPr>
        <p:spPr bwMode="auto">
          <a:xfrm>
            <a:off x="4978400" y="442753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5340" name="AutoShape 71"/>
          <p:cNvSpPr>
            <a:spLocks noChangeArrowheads="1"/>
          </p:cNvSpPr>
          <p:nvPr/>
        </p:nvSpPr>
        <p:spPr bwMode="auto">
          <a:xfrm>
            <a:off x="4427538" y="496570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5341" name="AutoShape 71"/>
          <p:cNvSpPr>
            <a:spLocks noChangeArrowheads="1"/>
          </p:cNvSpPr>
          <p:nvPr/>
        </p:nvSpPr>
        <p:spPr bwMode="auto">
          <a:xfrm>
            <a:off x="2173288" y="3671888"/>
            <a:ext cx="4198937" cy="2451100"/>
          </a:xfrm>
          <a:prstGeom prst="roundRect">
            <a:avLst>
              <a:gd name="adj" fmla="val 16667"/>
            </a:avLst>
          </a:prstGeom>
          <a:solidFill>
            <a:schemeClr val="bg1"/>
          </a:solidFill>
          <a:ln w="9525">
            <a:solidFill>
              <a:schemeClr val="accent2"/>
            </a:solidFill>
            <a:round/>
            <a:headEnd/>
            <a:tailEnd/>
          </a:ln>
        </p:spPr>
        <p:txBody>
          <a:bodyPr wrap="none" anchor="b" anchorCtr="1"/>
          <a:lstStyle/>
          <a:p>
            <a:pPr algn="ctr"/>
            <a:endParaRPr lang="en-US" sz="1800">
              <a:solidFill>
                <a:schemeClr val="tx2"/>
              </a:solidFill>
            </a:endParaRPr>
          </a:p>
        </p:txBody>
      </p:sp>
      <p:sp>
        <p:nvSpPr>
          <p:cNvPr id="905342" name="AutoShape 63"/>
          <p:cNvSpPr>
            <a:spLocks noChangeArrowheads="1"/>
          </p:cNvSpPr>
          <p:nvPr/>
        </p:nvSpPr>
        <p:spPr bwMode="auto">
          <a:xfrm>
            <a:off x="2571750" y="4446588"/>
            <a:ext cx="979488"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905343" name="AutoShape 64"/>
          <p:cNvSpPr>
            <a:spLocks noChangeArrowheads="1"/>
          </p:cNvSpPr>
          <p:nvPr/>
        </p:nvSpPr>
        <p:spPr bwMode="auto">
          <a:xfrm>
            <a:off x="4502150" y="54276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44" name="AutoShape 65"/>
          <p:cNvSpPr>
            <a:spLocks noChangeArrowheads="1"/>
          </p:cNvSpPr>
          <p:nvPr/>
        </p:nvSpPr>
        <p:spPr bwMode="auto">
          <a:xfrm>
            <a:off x="4397375"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45" name="AutoShape 66"/>
          <p:cNvSpPr>
            <a:spLocks noChangeArrowheads="1"/>
          </p:cNvSpPr>
          <p:nvPr/>
        </p:nvSpPr>
        <p:spPr bwMode="auto">
          <a:xfrm>
            <a:off x="3900488" y="54276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46" name="AutoShape 67"/>
          <p:cNvSpPr>
            <a:spLocks noChangeArrowheads="1"/>
          </p:cNvSpPr>
          <p:nvPr/>
        </p:nvSpPr>
        <p:spPr bwMode="auto">
          <a:xfrm>
            <a:off x="3795713"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47" name="AutoShape 68"/>
          <p:cNvSpPr>
            <a:spLocks noChangeArrowheads="1"/>
          </p:cNvSpPr>
          <p:nvPr/>
        </p:nvSpPr>
        <p:spPr bwMode="auto">
          <a:xfrm>
            <a:off x="3362325" y="54451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48" name="AutoShape 69"/>
          <p:cNvSpPr>
            <a:spLocks noChangeArrowheads="1"/>
          </p:cNvSpPr>
          <p:nvPr/>
        </p:nvSpPr>
        <p:spPr bwMode="auto">
          <a:xfrm>
            <a:off x="3257550" y="54959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49" name="AutoShape 70"/>
          <p:cNvSpPr>
            <a:spLocks noChangeArrowheads="1"/>
          </p:cNvSpPr>
          <p:nvPr/>
        </p:nvSpPr>
        <p:spPr bwMode="auto">
          <a:xfrm>
            <a:off x="2792413" y="5422900"/>
            <a:ext cx="334962"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50" name="AutoShape 72"/>
          <p:cNvSpPr>
            <a:spLocks noChangeArrowheads="1"/>
          </p:cNvSpPr>
          <p:nvPr/>
        </p:nvSpPr>
        <p:spPr bwMode="auto">
          <a:xfrm>
            <a:off x="2544763" y="4414838"/>
            <a:ext cx="3306762" cy="668337"/>
          </a:xfrm>
          <a:prstGeom prst="roundRect">
            <a:avLst>
              <a:gd name="adj" fmla="val 16667"/>
            </a:avLst>
          </a:prstGeom>
          <a:noFill/>
          <a:ln w="9525">
            <a:solidFill>
              <a:schemeClr val="accent2"/>
            </a:solidFill>
            <a:round/>
            <a:headEnd/>
            <a:tailEnd/>
          </a:ln>
        </p:spPr>
        <p:txBody>
          <a:bodyPr wrap="none" anchor="b" anchorCtr="1"/>
          <a:lstStyle/>
          <a:p>
            <a:pPr algn="ctr"/>
            <a:endParaRPr lang="en-US" sz="1000">
              <a:solidFill>
                <a:schemeClr val="tx2"/>
              </a:solidFill>
            </a:endParaRPr>
          </a:p>
        </p:txBody>
      </p:sp>
      <p:sp>
        <p:nvSpPr>
          <p:cNvPr id="905351" name="AutoShape 73"/>
          <p:cNvSpPr>
            <a:spLocks noChangeArrowheads="1"/>
          </p:cNvSpPr>
          <p:nvPr/>
        </p:nvSpPr>
        <p:spPr bwMode="auto">
          <a:xfrm>
            <a:off x="2544763" y="5170488"/>
            <a:ext cx="3270250" cy="26035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tx2"/>
              </a:solidFill>
            </a:endParaRPr>
          </a:p>
        </p:txBody>
      </p:sp>
      <p:grpSp>
        <p:nvGrpSpPr>
          <p:cNvPr id="905352" name="Group 74"/>
          <p:cNvGrpSpPr>
            <a:grpSpLocks/>
          </p:cNvGrpSpPr>
          <p:nvPr/>
        </p:nvGrpSpPr>
        <p:grpSpPr bwMode="auto">
          <a:xfrm>
            <a:off x="5443538" y="5541963"/>
            <a:ext cx="333375" cy="407987"/>
            <a:chOff x="912" y="1296"/>
            <a:chExt cx="720" cy="864"/>
          </a:xfrm>
        </p:grpSpPr>
        <p:sp>
          <p:nvSpPr>
            <p:cNvPr id="905353" name="AutoShape 75"/>
            <p:cNvSpPr>
              <a:spLocks noChangeArrowheads="1"/>
            </p:cNvSpPr>
            <p:nvPr/>
          </p:nvSpPr>
          <p:spPr bwMode="auto">
            <a:xfrm>
              <a:off x="912" y="1296"/>
              <a:ext cx="720" cy="864"/>
            </a:xfrm>
            <a:prstGeom prst="roundRect">
              <a:avLst>
                <a:gd name="adj" fmla="val 16667"/>
              </a:avLst>
            </a:prstGeom>
            <a:noFill/>
            <a:ln w="9525">
              <a:solidFill>
                <a:schemeClr val="accent2"/>
              </a:solidFill>
              <a:round/>
              <a:headEnd/>
              <a:tailEnd/>
            </a:ln>
          </p:spPr>
          <p:txBody>
            <a:bodyPr wrap="none" anchor="ctr"/>
            <a:lstStyle/>
            <a:p>
              <a:pPr algn="l"/>
              <a:endParaRPr lang="en-US" sz="2000"/>
            </a:p>
          </p:txBody>
        </p:sp>
        <p:sp>
          <p:nvSpPr>
            <p:cNvPr id="905354" name="AutoShape 76"/>
            <p:cNvSpPr>
              <a:spLocks noChangeArrowheads="1"/>
            </p:cNvSpPr>
            <p:nvPr/>
          </p:nvSpPr>
          <p:spPr bwMode="auto">
            <a:xfrm>
              <a:off x="960" y="1824"/>
              <a:ext cx="624" cy="240"/>
            </a:xfrm>
            <a:prstGeom prst="can">
              <a:avLst>
                <a:gd name="adj" fmla="val 25000"/>
              </a:avLst>
            </a:prstGeom>
            <a:noFill/>
            <a:ln w="9525">
              <a:solidFill>
                <a:schemeClr val="accent2"/>
              </a:solidFill>
              <a:round/>
              <a:headEnd/>
              <a:tailEnd/>
            </a:ln>
          </p:spPr>
          <p:txBody>
            <a:bodyPr wrap="none" anchor="ctr"/>
            <a:lstStyle/>
            <a:p>
              <a:pPr algn="ctr"/>
              <a:endParaRPr lang="en-US" sz="900"/>
            </a:p>
          </p:txBody>
        </p:sp>
        <p:sp>
          <p:nvSpPr>
            <p:cNvPr id="905355" name="AutoShape 77"/>
            <p:cNvSpPr>
              <a:spLocks noChangeArrowheads="1"/>
            </p:cNvSpPr>
            <p:nvPr/>
          </p:nvSpPr>
          <p:spPr bwMode="auto">
            <a:xfrm>
              <a:off x="960" y="1623"/>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sp>
          <p:nvSpPr>
            <p:cNvPr id="905356" name="AutoShape 78"/>
            <p:cNvSpPr>
              <a:spLocks noChangeArrowheads="1"/>
            </p:cNvSpPr>
            <p:nvPr/>
          </p:nvSpPr>
          <p:spPr bwMode="auto">
            <a:xfrm>
              <a:off x="960" y="1392"/>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grpSp>
      <p:sp>
        <p:nvSpPr>
          <p:cNvPr id="905357" name="AutoShape 79"/>
          <p:cNvSpPr>
            <a:spLocks noChangeArrowheads="1"/>
          </p:cNvSpPr>
          <p:nvPr/>
        </p:nvSpPr>
        <p:spPr bwMode="auto">
          <a:xfrm>
            <a:off x="5926138" y="5008563"/>
            <a:ext cx="409575" cy="52070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bg1"/>
              </a:solidFill>
            </a:endParaRPr>
          </a:p>
        </p:txBody>
      </p:sp>
      <p:sp>
        <p:nvSpPr>
          <p:cNvPr id="905358" name="AutoShape 80"/>
          <p:cNvSpPr>
            <a:spLocks noChangeArrowheads="1"/>
          </p:cNvSpPr>
          <p:nvPr/>
        </p:nvSpPr>
        <p:spPr bwMode="auto">
          <a:xfrm>
            <a:off x="2551113" y="4079875"/>
            <a:ext cx="3270250" cy="260350"/>
          </a:xfrm>
          <a:prstGeom prst="roundRect">
            <a:avLst>
              <a:gd name="adj" fmla="val 16667"/>
            </a:avLst>
          </a:prstGeom>
          <a:solidFill>
            <a:schemeClr val="bg1"/>
          </a:solidFill>
          <a:ln w="9525">
            <a:solidFill>
              <a:schemeClr val="accent2"/>
            </a:solidFill>
            <a:round/>
            <a:headEnd/>
            <a:tailEnd/>
          </a:ln>
        </p:spPr>
        <p:txBody>
          <a:bodyPr wrap="none" anchorCtr="1"/>
          <a:lstStyle/>
          <a:p>
            <a:pPr algn="ctr"/>
            <a:endParaRPr lang="en-US" sz="1000">
              <a:solidFill>
                <a:schemeClr val="accent2"/>
              </a:solidFill>
            </a:endParaRPr>
          </a:p>
        </p:txBody>
      </p:sp>
      <p:sp>
        <p:nvSpPr>
          <p:cNvPr id="905359" name="AutoShape 81"/>
          <p:cNvSpPr>
            <a:spLocks noChangeArrowheads="1"/>
          </p:cNvSpPr>
          <p:nvPr/>
        </p:nvSpPr>
        <p:spPr bwMode="auto">
          <a:xfrm>
            <a:off x="4651375" y="4103688"/>
            <a:ext cx="4730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5360" name="AutoShape 82"/>
          <p:cNvSpPr>
            <a:spLocks noChangeArrowheads="1"/>
          </p:cNvSpPr>
          <p:nvPr/>
        </p:nvSpPr>
        <p:spPr bwMode="auto">
          <a:xfrm>
            <a:off x="3238500" y="4102100"/>
            <a:ext cx="420688"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5361" name="AutoShape 83"/>
          <p:cNvSpPr>
            <a:spLocks noChangeArrowheads="1"/>
          </p:cNvSpPr>
          <p:nvPr/>
        </p:nvSpPr>
        <p:spPr bwMode="auto">
          <a:xfrm>
            <a:off x="2700338" y="4098925"/>
            <a:ext cx="431800"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5362" name="AutoShape 84"/>
          <p:cNvSpPr>
            <a:spLocks noChangeArrowheads="1"/>
          </p:cNvSpPr>
          <p:nvPr/>
        </p:nvSpPr>
        <p:spPr bwMode="auto">
          <a:xfrm>
            <a:off x="5229225" y="4098925"/>
            <a:ext cx="4222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5363" name="AutoShape 85"/>
          <p:cNvSpPr>
            <a:spLocks noChangeArrowheads="1"/>
          </p:cNvSpPr>
          <p:nvPr/>
        </p:nvSpPr>
        <p:spPr bwMode="auto">
          <a:xfrm>
            <a:off x="2560638" y="3708400"/>
            <a:ext cx="3254375" cy="334963"/>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tx2"/>
              </a:solidFill>
            </a:endParaRPr>
          </a:p>
        </p:txBody>
      </p:sp>
      <p:sp>
        <p:nvSpPr>
          <p:cNvPr id="905364" name="AutoShape 86"/>
          <p:cNvSpPr>
            <a:spLocks noChangeArrowheads="1"/>
          </p:cNvSpPr>
          <p:nvPr/>
        </p:nvSpPr>
        <p:spPr bwMode="auto">
          <a:xfrm>
            <a:off x="2284413" y="3821113"/>
            <a:ext cx="185737" cy="1744662"/>
          </a:xfrm>
          <a:prstGeom prst="roundRect">
            <a:avLst>
              <a:gd name="adj" fmla="val 16667"/>
            </a:avLst>
          </a:prstGeom>
          <a:noFill/>
          <a:ln w="9525">
            <a:solidFill>
              <a:schemeClr val="accent2"/>
            </a:solidFill>
            <a:round/>
            <a:headEnd/>
            <a:tailEnd/>
          </a:ln>
        </p:spPr>
        <p:txBody>
          <a:bodyPr vert="eaVert" wrap="none" anchor="ctr"/>
          <a:lstStyle/>
          <a:p>
            <a:pPr algn="ctr"/>
            <a:endParaRPr lang="en-US" sz="1800">
              <a:solidFill>
                <a:schemeClr val="bg1"/>
              </a:solidFill>
            </a:endParaRPr>
          </a:p>
        </p:txBody>
      </p:sp>
      <p:sp>
        <p:nvSpPr>
          <p:cNvPr id="905365" name="Line 87"/>
          <p:cNvSpPr>
            <a:spLocks noChangeShapeType="1"/>
          </p:cNvSpPr>
          <p:nvPr/>
        </p:nvSpPr>
        <p:spPr bwMode="auto">
          <a:xfrm flipH="1">
            <a:off x="5815013" y="5268913"/>
            <a:ext cx="111125" cy="1587"/>
          </a:xfrm>
          <a:prstGeom prst="line">
            <a:avLst/>
          </a:prstGeom>
          <a:noFill/>
          <a:ln w="38100">
            <a:solidFill>
              <a:schemeClr val="accent2"/>
            </a:solidFill>
            <a:round/>
            <a:headEnd/>
            <a:tailEnd/>
          </a:ln>
        </p:spPr>
        <p:txBody>
          <a:bodyPr/>
          <a:lstStyle/>
          <a:p>
            <a:endParaRPr lang="en-US"/>
          </a:p>
        </p:txBody>
      </p:sp>
      <p:sp>
        <p:nvSpPr>
          <p:cNvPr id="905366" name="Line 88"/>
          <p:cNvSpPr>
            <a:spLocks noChangeShapeType="1"/>
          </p:cNvSpPr>
          <p:nvPr/>
        </p:nvSpPr>
        <p:spPr bwMode="auto">
          <a:xfrm flipH="1">
            <a:off x="5449888" y="5083175"/>
            <a:ext cx="0" cy="149225"/>
          </a:xfrm>
          <a:prstGeom prst="line">
            <a:avLst/>
          </a:prstGeom>
          <a:noFill/>
          <a:ln w="38100">
            <a:solidFill>
              <a:schemeClr val="accent2"/>
            </a:solidFill>
            <a:round/>
            <a:headEnd/>
            <a:tailEnd/>
          </a:ln>
        </p:spPr>
        <p:txBody>
          <a:bodyPr/>
          <a:lstStyle/>
          <a:p>
            <a:endParaRPr lang="en-US"/>
          </a:p>
        </p:txBody>
      </p:sp>
      <p:sp>
        <p:nvSpPr>
          <p:cNvPr id="905367" name="Line 89"/>
          <p:cNvSpPr>
            <a:spLocks noChangeShapeType="1"/>
          </p:cNvSpPr>
          <p:nvPr/>
        </p:nvSpPr>
        <p:spPr bwMode="auto">
          <a:xfrm flipH="1">
            <a:off x="4587875" y="5083175"/>
            <a:ext cx="0" cy="149225"/>
          </a:xfrm>
          <a:prstGeom prst="line">
            <a:avLst/>
          </a:prstGeom>
          <a:noFill/>
          <a:ln w="38100">
            <a:solidFill>
              <a:schemeClr val="accent2"/>
            </a:solidFill>
            <a:round/>
            <a:headEnd/>
            <a:tailEnd/>
          </a:ln>
        </p:spPr>
        <p:txBody>
          <a:bodyPr/>
          <a:lstStyle/>
          <a:p>
            <a:endParaRPr lang="en-US"/>
          </a:p>
        </p:txBody>
      </p:sp>
      <p:sp>
        <p:nvSpPr>
          <p:cNvPr id="905368" name="Line 90"/>
          <p:cNvSpPr>
            <a:spLocks noChangeShapeType="1"/>
          </p:cNvSpPr>
          <p:nvPr/>
        </p:nvSpPr>
        <p:spPr bwMode="auto">
          <a:xfrm flipH="1">
            <a:off x="3748088" y="5083175"/>
            <a:ext cx="0" cy="149225"/>
          </a:xfrm>
          <a:prstGeom prst="line">
            <a:avLst/>
          </a:prstGeom>
          <a:noFill/>
          <a:ln w="38100">
            <a:solidFill>
              <a:schemeClr val="accent2"/>
            </a:solidFill>
            <a:round/>
            <a:headEnd/>
            <a:tailEnd/>
          </a:ln>
        </p:spPr>
        <p:txBody>
          <a:bodyPr/>
          <a:lstStyle/>
          <a:p>
            <a:endParaRPr lang="en-US"/>
          </a:p>
        </p:txBody>
      </p:sp>
      <p:sp>
        <p:nvSpPr>
          <p:cNvPr id="905369" name="Line 91"/>
          <p:cNvSpPr>
            <a:spLocks noChangeShapeType="1"/>
          </p:cNvSpPr>
          <p:nvPr/>
        </p:nvSpPr>
        <p:spPr bwMode="auto">
          <a:xfrm flipH="1">
            <a:off x="2916238" y="5073650"/>
            <a:ext cx="0" cy="149225"/>
          </a:xfrm>
          <a:prstGeom prst="line">
            <a:avLst/>
          </a:prstGeom>
          <a:noFill/>
          <a:ln w="38100">
            <a:solidFill>
              <a:schemeClr val="accent2"/>
            </a:solidFill>
            <a:round/>
            <a:headEnd/>
            <a:tailEnd/>
          </a:ln>
        </p:spPr>
        <p:txBody>
          <a:bodyPr/>
          <a:lstStyle/>
          <a:p>
            <a:endParaRPr lang="en-US"/>
          </a:p>
        </p:txBody>
      </p:sp>
      <p:sp>
        <p:nvSpPr>
          <p:cNvPr id="905370" name="Line 93"/>
          <p:cNvSpPr>
            <a:spLocks noChangeShapeType="1"/>
          </p:cNvSpPr>
          <p:nvPr/>
        </p:nvSpPr>
        <p:spPr bwMode="auto">
          <a:xfrm flipH="1">
            <a:off x="4462463" y="5392738"/>
            <a:ext cx="0" cy="149225"/>
          </a:xfrm>
          <a:prstGeom prst="line">
            <a:avLst/>
          </a:prstGeom>
          <a:noFill/>
          <a:ln w="38100">
            <a:solidFill>
              <a:schemeClr val="accent2"/>
            </a:solidFill>
            <a:round/>
            <a:headEnd/>
            <a:tailEnd/>
          </a:ln>
        </p:spPr>
        <p:txBody>
          <a:bodyPr/>
          <a:lstStyle/>
          <a:p>
            <a:endParaRPr lang="en-US"/>
          </a:p>
        </p:txBody>
      </p:sp>
      <p:sp>
        <p:nvSpPr>
          <p:cNvPr id="905371" name="Line 94"/>
          <p:cNvSpPr>
            <a:spLocks noChangeShapeType="1"/>
          </p:cNvSpPr>
          <p:nvPr/>
        </p:nvSpPr>
        <p:spPr bwMode="auto">
          <a:xfrm flipH="1">
            <a:off x="5605463" y="5392738"/>
            <a:ext cx="0" cy="149225"/>
          </a:xfrm>
          <a:prstGeom prst="line">
            <a:avLst/>
          </a:prstGeom>
          <a:noFill/>
          <a:ln w="38100">
            <a:solidFill>
              <a:schemeClr val="accent2"/>
            </a:solidFill>
            <a:round/>
            <a:headEnd/>
            <a:tailEnd/>
          </a:ln>
        </p:spPr>
        <p:txBody>
          <a:bodyPr/>
          <a:lstStyle/>
          <a:p>
            <a:endParaRPr lang="en-US"/>
          </a:p>
        </p:txBody>
      </p:sp>
      <p:sp>
        <p:nvSpPr>
          <p:cNvPr id="905372" name="Line 95"/>
          <p:cNvSpPr>
            <a:spLocks noChangeShapeType="1"/>
          </p:cNvSpPr>
          <p:nvPr/>
        </p:nvSpPr>
        <p:spPr bwMode="auto">
          <a:xfrm flipH="1">
            <a:off x="5053013" y="5392738"/>
            <a:ext cx="0" cy="149225"/>
          </a:xfrm>
          <a:prstGeom prst="line">
            <a:avLst/>
          </a:prstGeom>
          <a:noFill/>
          <a:ln w="38100">
            <a:solidFill>
              <a:schemeClr val="accent2"/>
            </a:solidFill>
            <a:round/>
            <a:headEnd/>
            <a:tailEnd/>
          </a:ln>
        </p:spPr>
        <p:txBody>
          <a:bodyPr/>
          <a:lstStyle/>
          <a:p>
            <a:endParaRPr lang="en-US"/>
          </a:p>
        </p:txBody>
      </p:sp>
      <p:sp>
        <p:nvSpPr>
          <p:cNvPr id="905373" name="Line 96"/>
          <p:cNvSpPr>
            <a:spLocks noChangeShapeType="1"/>
          </p:cNvSpPr>
          <p:nvPr/>
        </p:nvSpPr>
        <p:spPr bwMode="auto">
          <a:xfrm flipH="1">
            <a:off x="2754313" y="5392738"/>
            <a:ext cx="0" cy="149225"/>
          </a:xfrm>
          <a:prstGeom prst="line">
            <a:avLst/>
          </a:prstGeom>
          <a:noFill/>
          <a:ln w="38100">
            <a:solidFill>
              <a:schemeClr val="accent2"/>
            </a:solidFill>
            <a:round/>
            <a:headEnd/>
            <a:tailEnd/>
          </a:ln>
        </p:spPr>
        <p:txBody>
          <a:bodyPr/>
          <a:lstStyle/>
          <a:p>
            <a:endParaRPr lang="en-US"/>
          </a:p>
        </p:txBody>
      </p:sp>
      <p:sp>
        <p:nvSpPr>
          <p:cNvPr id="905374" name="Line 97"/>
          <p:cNvSpPr>
            <a:spLocks noChangeShapeType="1"/>
          </p:cNvSpPr>
          <p:nvPr/>
        </p:nvSpPr>
        <p:spPr bwMode="auto">
          <a:xfrm flipH="1">
            <a:off x="3859213" y="5392738"/>
            <a:ext cx="0" cy="149225"/>
          </a:xfrm>
          <a:prstGeom prst="line">
            <a:avLst/>
          </a:prstGeom>
          <a:noFill/>
          <a:ln w="38100">
            <a:solidFill>
              <a:schemeClr val="accent2"/>
            </a:solidFill>
            <a:round/>
            <a:headEnd/>
            <a:tailEnd/>
          </a:ln>
        </p:spPr>
        <p:txBody>
          <a:bodyPr/>
          <a:lstStyle/>
          <a:p>
            <a:endParaRPr lang="en-US"/>
          </a:p>
        </p:txBody>
      </p:sp>
      <p:sp>
        <p:nvSpPr>
          <p:cNvPr id="905375" name="Line 98"/>
          <p:cNvSpPr>
            <a:spLocks noChangeShapeType="1"/>
          </p:cNvSpPr>
          <p:nvPr/>
        </p:nvSpPr>
        <p:spPr bwMode="auto">
          <a:xfrm flipH="1">
            <a:off x="3302000" y="5392738"/>
            <a:ext cx="0" cy="149225"/>
          </a:xfrm>
          <a:prstGeom prst="line">
            <a:avLst/>
          </a:prstGeom>
          <a:noFill/>
          <a:ln w="38100">
            <a:solidFill>
              <a:schemeClr val="accent2"/>
            </a:solidFill>
            <a:round/>
            <a:headEnd/>
            <a:tailEnd/>
          </a:ln>
        </p:spPr>
        <p:txBody>
          <a:bodyPr/>
          <a:lstStyle/>
          <a:p>
            <a:endParaRPr lang="en-US"/>
          </a:p>
        </p:txBody>
      </p:sp>
      <p:sp>
        <p:nvSpPr>
          <p:cNvPr id="905376" name="Line 99"/>
          <p:cNvSpPr>
            <a:spLocks noChangeShapeType="1"/>
          </p:cNvSpPr>
          <p:nvPr/>
        </p:nvSpPr>
        <p:spPr bwMode="auto">
          <a:xfrm flipH="1">
            <a:off x="2470150" y="4675188"/>
            <a:ext cx="111125" cy="0"/>
          </a:xfrm>
          <a:prstGeom prst="line">
            <a:avLst/>
          </a:prstGeom>
          <a:noFill/>
          <a:ln w="38100">
            <a:solidFill>
              <a:schemeClr val="accent2"/>
            </a:solidFill>
            <a:round/>
            <a:headEnd/>
            <a:tailEnd/>
          </a:ln>
        </p:spPr>
        <p:txBody>
          <a:bodyPr/>
          <a:lstStyle/>
          <a:p>
            <a:endParaRPr lang="en-US"/>
          </a:p>
        </p:txBody>
      </p:sp>
      <p:sp>
        <p:nvSpPr>
          <p:cNvPr id="905377" name="Line 100"/>
          <p:cNvSpPr>
            <a:spLocks noChangeShapeType="1"/>
          </p:cNvSpPr>
          <p:nvPr/>
        </p:nvSpPr>
        <p:spPr bwMode="auto">
          <a:xfrm flipH="1">
            <a:off x="2470150" y="5268913"/>
            <a:ext cx="111125" cy="1587"/>
          </a:xfrm>
          <a:prstGeom prst="line">
            <a:avLst/>
          </a:prstGeom>
          <a:noFill/>
          <a:ln w="38100">
            <a:solidFill>
              <a:schemeClr val="accent2"/>
            </a:solidFill>
            <a:round/>
            <a:headEnd/>
            <a:tailEnd/>
          </a:ln>
        </p:spPr>
        <p:txBody>
          <a:bodyPr/>
          <a:lstStyle/>
          <a:p>
            <a:endParaRPr lang="en-US"/>
          </a:p>
        </p:txBody>
      </p:sp>
      <p:sp>
        <p:nvSpPr>
          <p:cNvPr id="905378" name="Line 101"/>
          <p:cNvSpPr>
            <a:spLocks noChangeShapeType="1"/>
          </p:cNvSpPr>
          <p:nvPr/>
        </p:nvSpPr>
        <p:spPr bwMode="auto">
          <a:xfrm flipH="1">
            <a:off x="2470150" y="4229100"/>
            <a:ext cx="74613" cy="0"/>
          </a:xfrm>
          <a:prstGeom prst="line">
            <a:avLst/>
          </a:prstGeom>
          <a:noFill/>
          <a:ln w="38100">
            <a:solidFill>
              <a:schemeClr val="accent2"/>
            </a:solidFill>
            <a:round/>
            <a:headEnd/>
            <a:tailEnd/>
          </a:ln>
        </p:spPr>
        <p:txBody>
          <a:bodyPr/>
          <a:lstStyle/>
          <a:p>
            <a:endParaRPr lang="en-US"/>
          </a:p>
        </p:txBody>
      </p:sp>
      <p:sp>
        <p:nvSpPr>
          <p:cNvPr id="905379" name="Line 102"/>
          <p:cNvSpPr>
            <a:spLocks noChangeShapeType="1"/>
          </p:cNvSpPr>
          <p:nvPr/>
        </p:nvSpPr>
        <p:spPr bwMode="auto">
          <a:xfrm flipH="1">
            <a:off x="4179888" y="4325938"/>
            <a:ext cx="0" cy="149225"/>
          </a:xfrm>
          <a:prstGeom prst="line">
            <a:avLst/>
          </a:prstGeom>
          <a:noFill/>
          <a:ln w="76200">
            <a:solidFill>
              <a:schemeClr val="accent2"/>
            </a:solidFill>
            <a:round/>
            <a:headEnd/>
            <a:tailEnd/>
          </a:ln>
        </p:spPr>
        <p:txBody>
          <a:bodyPr/>
          <a:lstStyle/>
          <a:p>
            <a:endParaRPr lang="en-US"/>
          </a:p>
        </p:txBody>
      </p:sp>
      <p:sp>
        <p:nvSpPr>
          <p:cNvPr id="905380" name="AutoShape 105"/>
          <p:cNvSpPr>
            <a:spLocks noChangeArrowheads="1"/>
          </p:cNvSpPr>
          <p:nvPr/>
        </p:nvSpPr>
        <p:spPr bwMode="auto">
          <a:xfrm>
            <a:off x="3151188" y="5548313"/>
            <a:ext cx="298450" cy="407987"/>
          </a:xfrm>
          <a:prstGeom prst="can">
            <a:avLst>
              <a:gd name="adj" fmla="val 34175"/>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81" name="AutoShape 107"/>
          <p:cNvSpPr>
            <a:spLocks noChangeArrowheads="1"/>
          </p:cNvSpPr>
          <p:nvPr/>
        </p:nvSpPr>
        <p:spPr bwMode="auto">
          <a:xfrm>
            <a:off x="4878388" y="5541963"/>
            <a:ext cx="334962" cy="407987"/>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905382" name="AutoShape 108"/>
          <p:cNvSpPr>
            <a:spLocks noChangeArrowheads="1"/>
          </p:cNvSpPr>
          <p:nvPr/>
        </p:nvSpPr>
        <p:spPr bwMode="auto">
          <a:xfrm>
            <a:off x="3689350" y="55419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83" name="AutoShape 109"/>
          <p:cNvSpPr>
            <a:spLocks noChangeArrowheads="1"/>
          </p:cNvSpPr>
          <p:nvPr/>
        </p:nvSpPr>
        <p:spPr bwMode="auto">
          <a:xfrm>
            <a:off x="4291013" y="55419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84" name="AutoShape 110"/>
          <p:cNvSpPr>
            <a:spLocks noChangeArrowheads="1"/>
          </p:cNvSpPr>
          <p:nvPr/>
        </p:nvSpPr>
        <p:spPr bwMode="auto">
          <a:xfrm>
            <a:off x="3589338" y="4446588"/>
            <a:ext cx="1481137"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905385" name="AutoShape 111"/>
          <p:cNvSpPr>
            <a:spLocks noChangeArrowheads="1"/>
          </p:cNvSpPr>
          <p:nvPr/>
        </p:nvSpPr>
        <p:spPr bwMode="auto">
          <a:xfrm>
            <a:off x="2916238"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905386" name="AutoShape 112"/>
          <p:cNvSpPr>
            <a:spLocks noChangeArrowheads="1"/>
          </p:cNvSpPr>
          <p:nvPr/>
        </p:nvSpPr>
        <p:spPr bwMode="auto">
          <a:xfrm>
            <a:off x="2581275" y="4468813"/>
            <a:ext cx="29845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5387" name="AutoShape 113"/>
          <p:cNvSpPr>
            <a:spLocks noChangeArrowheads="1"/>
          </p:cNvSpPr>
          <p:nvPr/>
        </p:nvSpPr>
        <p:spPr bwMode="auto">
          <a:xfrm>
            <a:off x="3605213" y="4468813"/>
            <a:ext cx="284162"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5388" name="AutoShape 114"/>
          <p:cNvSpPr>
            <a:spLocks noChangeArrowheads="1"/>
          </p:cNvSpPr>
          <p:nvPr/>
        </p:nvSpPr>
        <p:spPr bwMode="auto">
          <a:xfrm>
            <a:off x="3922713" y="4468813"/>
            <a:ext cx="45720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5389" name="AutoShape 115"/>
          <p:cNvSpPr>
            <a:spLocks noChangeArrowheads="1"/>
          </p:cNvSpPr>
          <p:nvPr/>
        </p:nvSpPr>
        <p:spPr bwMode="auto">
          <a:xfrm>
            <a:off x="4403725"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5390" name="AutoShape 116"/>
          <p:cNvSpPr>
            <a:spLocks noChangeArrowheads="1"/>
          </p:cNvSpPr>
          <p:nvPr/>
        </p:nvSpPr>
        <p:spPr bwMode="auto">
          <a:xfrm>
            <a:off x="5095875" y="4446588"/>
            <a:ext cx="741363"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905391" name="AutoShape 117"/>
          <p:cNvSpPr>
            <a:spLocks noChangeArrowheads="1"/>
          </p:cNvSpPr>
          <p:nvPr/>
        </p:nvSpPr>
        <p:spPr bwMode="auto">
          <a:xfrm>
            <a:off x="5116513" y="4468813"/>
            <a:ext cx="704850" cy="282575"/>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905392" name="AutoShape 118"/>
          <p:cNvSpPr>
            <a:spLocks noChangeArrowheads="1"/>
          </p:cNvSpPr>
          <p:nvPr/>
        </p:nvSpPr>
        <p:spPr bwMode="auto">
          <a:xfrm>
            <a:off x="2687638"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93" name="AutoShape 119"/>
          <p:cNvSpPr>
            <a:spLocks noChangeArrowheads="1"/>
          </p:cNvSpPr>
          <p:nvPr/>
        </p:nvSpPr>
        <p:spPr bwMode="auto">
          <a:xfrm>
            <a:off x="2581275" y="5545138"/>
            <a:ext cx="334963"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5394" name="Line 178"/>
          <p:cNvSpPr>
            <a:spLocks noChangeShapeType="1"/>
          </p:cNvSpPr>
          <p:nvPr/>
        </p:nvSpPr>
        <p:spPr bwMode="auto">
          <a:xfrm>
            <a:off x="5724525" y="3068638"/>
            <a:ext cx="2087563" cy="1223962"/>
          </a:xfrm>
          <a:prstGeom prst="line">
            <a:avLst/>
          </a:prstGeom>
          <a:noFill/>
          <a:ln w="38100">
            <a:solidFill>
              <a:schemeClr val="tx2"/>
            </a:solidFill>
            <a:round/>
            <a:headEnd/>
            <a:tailEnd/>
          </a:ln>
          <a:effectLst/>
        </p:spPr>
        <p:txBody>
          <a:bodyPr/>
          <a:lstStyle/>
          <a:p>
            <a:endParaRPr lang="en-US"/>
          </a:p>
        </p:txBody>
      </p:sp>
      <p:sp>
        <p:nvSpPr>
          <p:cNvPr id="905395" name="Line 179"/>
          <p:cNvSpPr>
            <a:spLocks noChangeShapeType="1"/>
          </p:cNvSpPr>
          <p:nvPr/>
        </p:nvSpPr>
        <p:spPr bwMode="auto">
          <a:xfrm>
            <a:off x="5867400" y="2924175"/>
            <a:ext cx="936625" cy="433388"/>
          </a:xfrm>
          <a:prstGeom prst="line">
            <a:avLst/>
          </a:prstGeom>
          <a:noFill/>
          <a:ln w="38100">
            <a:solidFill>
              <a:schemeClr val="tx2"/>
            </a:solidFill>
            <a:round/>
            <a:headEnd/>
            <a:tailEnd/>
          </a:ln>
          <a:effectLst/>
        </p:spPr>
        <p:txBody>
          <a:bodyPr/>
          <a:lstStyle/>
          <a:p>
            <a:endParaRPr lang="en-US"/>
          </a:p>
        </p:txBody>
      </p:sp>
      <p:sp>
        <p:nvSpPr>
          <p:cNvPr id="905396" name="Line 180"/>
          <p:cNvSpPr>
            <a:spLocks noChangeShapeType="1"/>
          </p:cNvSpPr>
          <p:nvPr/>
        </p:nvSpPr>
        <p:spPr bwMode="auto">
          <a:xfrm>
            <a:off x="2987675"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905397" name="Line 181"/>
          <p:cNvSpPr>
            <a:spLocks noChangeShapeType="1"/>
          </p:cNvSpPr>
          <p:nvPr/>
        </p:nvSpPr>
        <p:spPr bwMode="auto">
          <a:xfrm>
            <a:off x="3492500"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905398" name="Line 182"/>
          <p:cNvSpPr>
            <a:spLocks noChangeShapeType="1"/>
          </p:cNvSpPr>
          <p:nvPr/>
        </p:nvSpPr>
        <p:spPr bwMode="auto">
          <a:xfrm>
            <a:off x="4859338"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905399" name="Line 183"/>
          <p:cNvSpPr>
            <a:spLocks noChangeShapeType="1"/>
          </p:cNvSpPr>
          <p:nvPr/>
        </p:nvSpPr>
        <p:spPr bwMode="auto">
          <a:xfrm>
            <a:off x="5364163"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pic>
        <p:nvPicPr>
          <p:cNvPr id="905400" name="Picture 184" descr="java.com">
            <a:hlinkClick r:id="rId3" tooltip="java.com"/>
          </p:cNvPr>
          <p:cNvPicPr>
            <a:picLocks noChangeAspect="1" noChangeArrowheads="1"/>
          </p:cNvPicPr>
          <p:nvPr/>
        </p:nvPicPr>
        <p:blipFill>
          <a:blip r:embed="rId4"/>
          <a:srcRect r="56049"/>
          <a:stretch>
            <a:fillRect/>
          </a:stretch>
        </p:blipFill>
        <p:spPr bwMode="auto">
          <a:xfrm>
            <a:off x="250825" y="2420938"/>
            <a:ext cx="519113" cy="1028700"/>
          </a:xfrm>
          <a:prstGeom prst="rect">
            <a:avLst/>
          </a:prstGeom>
          <a:noFill/>
        </p:spPr>
      </p:pic>
      <p:pic>
        <p:nvPicPr>
          <p:cNvPr id="905401" name="Picture 7" descr="BEA Logo">
            <a:hlinkClick r:id="rId5"/>
          </p:cNvPr>
          <p:cNvPicPr>
            <a:picLocks noChangeAspect="1" noChangeArrowheads="1"/>
          </p:cNvPicPr>
          <p:nvPr/>
        </p:nvPicPr>
        <p:blipFill>
          <a:blip r:embed="rId6"/>
          <a:srcRect/>
          <a:stretch>
            <a:fillRect/>
          </a:stretch>
        </p:blipFill>
        <p:spPr bwMode="auto">
          <a:xfrm>
            <a:off x="7812088" y="1690688"/>
            <a:ext cx="914400" cy="809625"/>
          </a:xfrm>
          <a:prstGeom prst="rect">
            <a:avLst/>
          </a:prstGeom>
          <a:noFill/>
          <a:ln w="9525">
            <a:noFill/>
            <a:miter lim="800000"/>
            <a:headEnd/>
            <a:tailEnd/>
          </a:ln>
        </p:spPr>
      </p:pic>
      <p:pic>
        <p:nvPicPr>
          <p:cNvPr id="905402" name="Picture 10" descr="IBM®">
            <a:hlinkClick r:id="rId7"/>
          </p:cNvPr>
          <p:cNvPicPr>
            <a:picLocks noChangeAspect="1" noChangeArrowheads="1"/>
          </p:cNvPicPr>
          <p:nvPr/>
        </p:nvPicPr>
        <p:blipFill>
          <a:blip r:embed="rId8"/>
          <a:srcRect/>
          <a:stretch>
            <a:fillRect/>
          </a:stretch>
        </p:blipFill>
        <p:spPr bwMode="auto">
          <a:xfrm>
            <a:off x="7524750" y="682625"/>
            <a:ext cx="1047750" cy="495300"/>
          </a:xfrm>
          <a:prstGeom prst="rect">
            <a:avLst/>
          </a:prstGeom>
          <a:noFill/>
          <a:ln w="9525">
            <a:noFill/>
            <a:miter lim="800000"/>
            <a:headEnd/>
            <a:tailEnd/>
          </a:ln>
        </p:spPr>
      </p:pic>
      <p:pic>
        <p:nvPicPr>
          <p:cNvPr id="905403" name="Picture 13" descr="TIBCO Software Inc."/>
          <p:cNvPicPr>
            <a:picLocks noChangeAspect="1" noChangeArrowheads="1"/>
          </p:cNvPicPr>
          <p:nvPr/>
        </p:nvPicPr>
        <p:blipFill>
          <a:blip r:embed="rId9"/>
          <a:srcRect/>
          <a:stretch>
            <a:fillRect/>
          </a:stretch>
        </p:blipFill>
        <p:spPr bwMode="auto">
          <a:xfrm>
            <a:off x="7667625" y="2482850"/>
            <a:ext cx="1152525" cy="514350"/>
          </a:xfrm>
          <a:prstGeom prst="rect">
            <a:avLst/>
          </a:prstGeom>
          <a:noFill/>
          <a:ln w="9525">
            <a:noFill/>
            <a:miter lim="800000"/>
            <a:headEnd/>
            <a:tailEnd/>
          </a:ln>
        </p:spPr>
      </p:pic>
      <p:pic>
        <p:nvPicPr>
          <p:cNvPr id="905404" name="Picture 14" descr="webMethods. Get There Faster.">
            <a:hlinkClick r:id="rId10"/>
          </p:cNvPr>
          <p:cNvPicPr>
            <a:picLocks noChangeAspect="1" noChangeArrowheads="1"/>
          </p:cNvPicPr>
          <p:nvPr/>
        </p:nvPicPr>
        <p:blipFill>
          <a:blip r:embed="rId11"/>
          <a:srcRect t="23914" r="11929" b="36232"/>
          <a:stretch>
            <a:fillRect/>
          </a:stretch>
        </p:blipFill>
        <p:spPr bwMode="auto">
          <a:xfrm>
            <a:off x="7164388" y="1330325"/>
            <a:ext cx="1652587" cy="261938"/>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05402"/>
                                        </p:tgtEl>
                                        <p:attrNameLst>
                                          <p:attrName>style.visibility</p:attrName>
                                        </p:attrNameLst>
                                      </p:cBhvr>
                                      <p:to>
                                        <p:strVal val="visible"/>
                                      </p:to>
                                    </p:set>
                                    <p:animEffect transition="in" filter="checkerboard(across)">
                                      <p:cBhvr>
                                        <p:cTn id="7" dur="500"/>
                                        <p:tgtEl>
                                          <p:spTgt spid="905402"/>
                                        </p:tgtEl>
                                      </p:cBhvr>
                                    </p:animEffect>
                                  </p:childTnLst>
                                </p:cTn>
                              </p:par>
                              <p:par>
                                <p:cTn id="8" presetID="5" presetClass="entr" presetSubtype="10" fill="hold" nodeType="withEffect">
                                  <p:stCondLst>
                                    <p:cond delay="0"/>
                                  </p:stCondLst>
                                  <p:childTnLst>
                                    <p:set>
                                      <p:cBhvr>
                                        <p:cTn id="9" dur="1" fill="hold">
                                          <p:stCondLst>
                                            <p:cond delay="0"/>
                                          </p:stCondLst>
                                        </p:cTn>
                                        <p:tgtEl>
                                          <p:spTgt spid="905404"/>
                                        </p:tgtEl>
                                        <p:attrNameLst>
                                          <p:attrName>style.visibility</p:attrName>
                                        </p:attrNameLst>
                                      </p:cBhvr>
                                      <p:to>
                                        <p:strVal val="visible"/>
                                      </p:to>
                                    </p:set>
                                    <p:animEffect transition="in" filter="checkerboard(across)">
                                      <p:cBhvr>
                                        <p:cTn id="10" dur="500"/>
                                        <p:tgtEl>
                                          <p:spTgt spid="905404"/>
                                        </p:tgtEl>
                                      </p:cBhvr>
                                    </p:animEffect>
                                  </p:childTnLst>
                                </p:cTn>
                              </p:par>
                              <p:par>
                                <p:cTn id="11" presetID="5" presetClass="entr" presetSubtype="10" fill="hold" nodeType="withEffect">
                                  <p:stCondLst>
                                    <p:cond delay="0"/>
                                  </p:stCondLst>
                                  <p:childTnLst>
                                    <p:set>
                                      <p:cBhvr>
                                        <p:cTn id="12" dur="1" fill="hold">
                                          <p:stCondLst>
                                            <p:cond delay="0"/>
                                          </p:stCondLst>
                                        </p:cTn>
                                        <p:tgtEl>
                                          <p:spTgt spid="905401"/>
                                        </p:tgtEl>
                                        <p:attrNameLst>
                                          <p:attrName>style.visibility</p:attrName>
                                        </p:attrNameLst>
                                      </p:cBhvr>
                                      <p:to>
                                        <p:strVal val="visible"/>
                                      </p:to>
                                    </p:set>
                                    <p:animEffect transition="in" filter="checkerboard(across)">
                                      <p:cBhvr>
                                        <p:cTn id="13" dur="500"/>
                                        <p:tgtEl>
                                          <p:spTgt spid="905401"/>
                                        </p:tgtEl>
                                      </p:cBhvr>
                                    </p:animEffect>
                                  </p:childTnLst>
                                </p:cTn>
                              </p:par>
                              <p:par>
                                <p:cTn id="14" presetID="5" presetClass="entr" presetSubtype="10" fill="hold" nodeType="withEffect">
                                  <p:stCondLst>
                                    <p:cond delay="0"/>
                                  </p:stCondLst>
                                  <p:childTnLst>
                                    <p:set>
                                      <p:cBhvr>
                                        <p:cTn id="15" dur="1" fill="hold">
                                          <p:stCondLst>
                                            <p:cond delay="0"/>
                                          </p:stCondLst>
                                        </p:cTn>
                                        <p:tgtEl>
                                          <p:spTgt spid="905403"/>
                                        </p:tgtEl>
                                        <p:attrNameLst>
                                          <p:attrName>style.visibility</p:attrName>
                                        </p:attrNameLst>
                                      </p:cBhvr>
                                      <p:to>
                                        <p:strVal val="visible"/>
                                      </p:to>
                                    </p:set>
                                    <p:animEffect transition="in" filter="checkerboard(across)">
                                      <p:cBhvr>
                                        <p:cTn id="16" dur="500"/>
                                        <p:tgtEl>
                                          <p:spTgt spid="905403"/>
                                        </p:tgtEl>
                                      </p:cBhvr>
                                    </p:animEffect>
                                  </p:childTnLst>
                                </p:cTn>
                              </p:par>
                            </p:childTnLst>
                          </p:cTn>
                        </p:par>
                        <p:par>
                          <p:cTn id="17" fill="hold">
                            <p:stCondLst>
                              <p:cond delay="500"/>
                            </p:stCondLst>
                            <p:childTnLst>
                              <p:par>
                                <p:cTn id="18" presetID="1" presetClass="emph" presetSubtype="2" fill="hold" grpId="0" nodeType="afterEffect">
                                  <p:stCondLst>
                                    <p:cond delay="0"/>
                                  </p:stCondLst>
                                  <p:childTnLst>
                                    <p:animClr clrSpc="rgb" dir="cw">
                                      <p:cBhvr>
                                        <p:cTn id="19" dur="1000" fill="hold"/>
                                        <p:tgtEl>
                                          <p:spTgt spid="905290"/>
                                        </p:tgtEl>
                                        <p:attrNameLst>
                                          <p:attrName>fillcolor</p:attrName>
                                        </p:attrNameLst>
                                      </p:cBhvr>
                                      <p:to>
                                        <a:srgbClr val="CC6600"/>
                                      </p:to>
                                    </p:animClr>
                                    <p:set>
                                      <p:cBhvr>
                                        <p:cTn id="20" dur="1000" fill="hold"/>
                                        <p:tgtEl>
                                          <p:spTgt spid="905290"/>
                                        </p:tgtEl>
                                        <p:attrNameLst>
                                          <p:attrName>fill.type</p:attrName>
                                        </p:attrNameLst>
                                      </p:cBhvr>
                                      <p:to>
                                        <p:strVal val="solid"/>
                                      </p:to>
                                    </p:set>
                                    <p:set>
                                      <p:cBhvr>
                                        <p:cTn id="21" dur="1000" fill="hold"/>
                                        <p:tgtEl>
                                          <p:spTgt spid="905290"/>
                                        </p:tgtEl>
                                        <p:attrNameLst>
                                          <p:attrName>fill.on</p:attrName>
                                        </p:attrNameLst>
                                      </p:cBhvr>
                                      <p:to>
                                        <p:strVal val="true"/>
                                      </p:to>
                                    </p:set>
                                  </p:childTnLst>
                                </p:cTn>
                              </p:par>
                            </p:childTnLst>
                          </p:cTn>
                        </p:par>
                        <p:par>
                          <p:cTn id="22" fill="hold">
                            <p:stCondLst>
                              <p:cond delay="1500"/>
                            </p:stCondLst>
                            <p:childTnLst>
                              <p:par>
                                <p:cTn id="23" presetID="1" presetClass="emph" presetSubtype="2" fill="hold" grpId="0" nodeType="afterEffect">
                                  <p:stCondLst>
                                    <p:cond delay="0"/>
                                  </p:stCondLst>
                                  <p:childTnLst>
                                    <p:animClr clrSpc="rgb" dir="cw">
                                      <p:cBhvr>
                                        <p:cTn id="24" dur="1000" fill="hold"/>
                                        <p:tgtEl>
                                          <p:spTgt spid="905291"/>
                                        </p:tgtEl>
                                        <p:attrNameLst>
                                          <p:attrName>fillcolor</p:attrName>
                                        </p:attrNameLst>
                                      </p:cBhvr>
                                      <p:to>
                                        <a:srgbClr val="CC6600"/>
                                      </p:to>
                                    </p:animClr>
                                    <p:set>
                                      <p:cBhvr>
                                        <p:cTn id="25" dur="1000" fill="hold"/>
                                        <p:tgtEl>
                                          <p:spTgt spid="905291"/>
                                        </p:tgtEl>
                                        <p:attrNameLst>
                                          <p:attrName>fill.type</p:attrName>
                                        </p:attrNameLst>
                                      </p:cBhvr>
                                      <p:to>
                                        <p:strVal val="solid"/>
                                      </p:to>
                                    </p:set>
                                    <p:set>
                                      <p:cBhvr>
                                        <p:cTn id="26" dur="1000" fill="hold"/>
                                        <p:tgtEl>
                                          <p:spTgt spid="905291"/>
                                        </p:tgtEl>
                                        <p:attrNameLst>
                                          <p:attrName>fill.on</p:attrName>
                                        </p:attrNameLst>
                                      </p:cBhvr>
                                      <p:to>
                                        <p:strVal val="true"/>
                                      </p:to>
                                    </p:set>
                                  </p:childTnLst>
                                </p:cTn>
                              </p:par>
                            </p:childTnLst>
                          </p:cTn>
                        </p:par>
                        <p:par>
                          <p:cTn id="27" fill="hold">
                            <p:stCondLst>
                              <p:cond delay="2500"/>
                            </p:stCondLst>
                            <p:childTnLst>
                              <p:par>
                                <p:cTn id="28" presetID="1" presetClass="emph" presetSubtype="2" fill="hold" grpId="0" nodeType="afterEffect">
                                  <p:stCondLst>
                                    <p:cond delay="0"/>
                                  </p:stCondLst>
                                  <p:childTnLst>
                                    <p:animClr clrSpc="rgb" dir="cw">
                                      <p:cBhvr>
                                        <p:cTn id="29" dur="1000" fill="hold"/>
                                        <p:tgtEl>
                                          <p:spTgt spid="905320"/>
                                        </p:tgtEl>
                                        <p:attrNameLst>
                                          <p:attrName>fillcolor</p:attrName>
                                        </p:attrNameLst>
                                      </p:cBhvr>
                                      <p:to>
                                        <a:srgbClr val="CC6600"/>
                                      </p:to>
                                    </p:animClr>
                                    <p:set>
                                      <p:cBhvr>
                                        <p:cTn id="30" dur="1000" fill="hold"/>
                                        <p:tgtEl>
                                          <p:spTgt spid="905320"/>
                                        </p:tgtEl>
                                        <p:attrNameLst>
                                          <p:attrName>fill.type</p:attrName>
                                        </p:attrNameLst>
                                      </p:cBhvr>
                                      <p:to>
                                        <p:strVal val="solid"/>
                                      </p:to>
                                    </p:set>
                                    <p:set>
                                      <p:cBhvr>
                                        <p:cTn id="31" dur="1000" fill="hold"/>
                                        <p:tgtEl>
                                          <p:spTgt spid="905320"/>
                                        </p:tgtEl>
                                        <p:attrNameLst>
                                          <p:attrName>fill.on</p:attrName>
                                        </p:attrNameLst>
                                      </p:cBhvr>
                                      <p:to>
                                        <p:strVal val="true"/>
                                      </p:to>
                                    </p:set>
                                  </p:childTnLst>
                                </p:cTn>
                              </p:par>
                            </p:childTnLst>
                          </p:cTn>
                        </p:par>
                        <p:par>
                          <p:cTn id="32" fill="hold">
                            <p:stCondLst>
                              <p:cond delay="3500"/>
                            </p:stCondLst>
                            <p:childTnLst>
                              <p:par>
                                <p:cTn id="33" presetID="1" presetClass="emph" presetSubtype="2" fill="hold" grpId="0" nodeType="afterEffect">
                                  <p:stCondLst>
                                    <p:cond delay="0"/>
                                  </p:stCondLst>
                                  <p:childTnLst>
                                    <p:animClr clrSpc="rgb" dir="cw">
                                      <p:cBhvr>
                                        <p:cTn id="34" dur="1000" fill="hold"/>
                                        <p:tgtEl>
                                          <p:spTgt spid="905311"/>
                                        </p:tgtEl>
                                        <p:attrNameLst>
                                          <p:attrName>fillcolor</p:attrName>
                                        </p:attrNameLst>
                                      </p:cBhvr>
                                      <p:to>
                                        <a:srgbClr val="CC6600"/>
                                      </p:to>
                                    </p:animClr>
                                    <p:set>
                                      <p:cBhvr>
                                        <p:cTn id="35" dur="1000" fill="hold"/>
                                        <p:tgtEl>
                                          <p:spTgt spid="905311"/>
                                        </p:tgtEl>
                                        <p:attrNameLst>
                                          <p:attrName>fill.type</p:attrName>
                                        </p:attrNameLst>
                                      </p:cBhvr>
                                      <p:to>
                                        <p:strVal val="solid"/>
                                      </p:to>
                                    </p:set>
                                    <p:set>
                                      <p:cBhvr>
                                        <p:cTn id="36" dur="1000" fill="hold"/>
                                        <p:tgtEl>
                                          <p:spTgt spid="905311"/>
                                        </p:tgtEl>
                                        <p:attrNameLst>
                                          <p:attrName>fill.on</p:attrName>
                                        </p:attrNameLst>
                                      </p:cBhvr>
                                      <p:to>
                                        <p:strVal val="true"/>
                                      </p:to>
                                    </p:set>
                                  </p:childTnLst>
                                </p:cTn>
                              </p:par>
                            </p:childTnLst>
                          </p:cTn>
                        </p:par>
                        <p:par>
                          <p:cTn id="37" fill="hold">
                            <p:stCondLst>
                              <p:cond delay="4500"/>
                            </p:stCondLst>
                            <p:childTnLst>
                              <p:par>
                                <p:cTn id="38" presetID="1" presetClass="emph" presetSubtype="2" fill="hold" grpId="0" nodeType="afterEffect">
                                  <p:stCondLst>
                                    <p:cond delay="0"/>
                                  </p:stCondLst>
                                  <p:childTnLst>
                                    <p:animClr clrSpc="rgb" dir="cw">
                                      <p:cBhvr>
                                        <p:cTn id="39" dur="1000" fill="hold"/>
                                        <p:tgtEl>
                                          <p:spTgt spid="905317"/>
                                        </p:tgtEl>
                                        <p:attrNameLst>
                                          <p:attrName>fillcolor</p:attrName>
                                        </p:attrNameLst>
                                      </p:cBhvr>
                                      <p:to>
                                        <a:srgbClr val="CC6600"/>
                                      </p:to>
                                    </p:animClr>
                                    <p:set>
                                      <p:cBhvr>
                                        <p:cTn id="40" dur="1000" fill="hold"/>
                                        <p:tgtEl>
                                          <p:spTgt spid="905317"/>
                                        </p:tgtEl>
                                        <p:attrNameLst>
                                          <p:attrName>fill.type</p:attrName>
                                        </p:attrNameLst>
                                      </p:cBhvr>
                                      <p:to>
                                        <p:strVal val="solid"/>
                                      </p:to>
                                    </p:set>
                                    <p:set>
                                      <p:cBhvr>
                                        <p:cTn id="41" dur="1000" fill="hold"/>
                                        <p:tgtEl>
                                          <p:spTgt spid="905317"/>
                                        </p:tgtEl>
                                        <p:attrNameLst>
                                          <p:attrName>fill.on</p:attrName>
                                        </p:attrNameLst>
                                      </p:cBhvr>
                                      <p:to>
                                        <p:strVal val="true"/>
                                      </p:to>
                                    </p:set>
                                  </p:childTnLst>
                                </p:cTn>
                              </p:par>
                            </p:childTnLst>
                          </p:cTn>
                        </p:par>
                        <p:par>
                          <p:cTn id="42" fill="hold">
                            <p:stCondLst>
                              <p:cond delay="5500"/>
                            </p:stCondLst>
                            <p:childTnLst>
                              <p:par>
                                <p:cTn id="43" presetID="1" presetClass="emph" presetSubtype="2" fill="hold" grpId="0" nodeType="afterEffect">
                                  <p:stCondLst>
                                    <p:cond delay="0"/>
                                  </p:stCondLst>
                                  <p:childTnLst>
                                    <p:animClr clrSpc="rgb" dir="cw">
                                      <p:cBhvr>
                                        <p:cTn id="44" dur="1000" fill="hold"/>
                                        <p:tgtEl>
                                          <p:spTgt spid="905326"/>
                                        </p:tgtEl>
                                        <p:attrNameLst>
                                          <p:attrName>fillcolor</p:attrName>
                                        </p:attrNameLst>
                                      </p:cBhvr>
                                      <p:to>
                                        <a:srgbClr val="CC6600"/>
                                      </p:to>
                                    </p:animClr>
                                    <p:set>
                                      <p:cBhvr>
                                        <p:cTn id="45" dur="1000" fill="hold"/>
                                        <p:tgtEl>
                                          <p:spTgt spid="905326"/>
                                        </p:tgtEl>
                                        <p:attrNameLst>
                                          <p:attrName>fill.type</p:attrName>
                                        </p:attrNameLst>
                                      </p:cBhvr>
                                      <p:to>
                                        <p:strVal val="solid"/>
                                      </p:to>
                                    </p:set>
                                    <p:set>
                                      <p:cBhvr>
                                        <p:cTn id="46" dur="1000" fill="hold"/>
                                        <p:tgtEl>
                                          <p:spTgt spid="905326"/>
                                        </p:tgtEl>
                                        <p:attrNameLst>
                                          <p:attrName>fill.on</p:attrName>
                                        </p:attrNameLst>
                                      </p:cBhvr>
                                      <p:to>
                                        <p:strVal val="true"/>
                                      </p:to>
                                    </p:set>
                                  </p:childTnLst>
                                </p:cTn>
                              </p:par>
                            </p:childTnLst>
                          </p:cTn>
                        </p:par>
                        <p:par>
                          <p:cTn id="47" fill="hold">
                            <p:stCondLst>
                              <p:cond delay="6500"/>
                            </p:stCondLst>
                            <p:childTnLst>
                              <p:par>
                                <p:cTn id="48" presetID="1" presetClass="emph" presetSubtype="2" fill="hold" grpId="0" nodeType="afterEffect">
                                  <p:stCondLst>
                                    <p:cond delay="0"/>
                                  </p:stCondLst>
                                  <p:childTnLst>
                                    <p:animClr clrSpc="rgb" dir="cw">
                                      <p:cBhvr>
                                        <p:cTn id="49" dur="1000" fill="hold"/>
                                        <p:tgtEl>
                                          <p:spTgt spid="905284"/>
                                        </p:tgtEl>
                                        <p:attrNameLst>
                                          <p:attrName>fillcolor</p:attrName>
                                        </p:attrNameLst>
                                      </p:cBhvr>
                                      <p:to>
                                        <a:srgbClr val="CC6600"/>
                                      </p:to>
                                    </p:animClr>
                                    <p:set>
                                      <p:cBhvr>
                                        <p:cTn id="50" dur="1000" fill="hold"/>
                                        <p:tgtEl>
                                          <p:spTgt spid="905284"/>
                                        </p:tgtEl>
                                        <p:attrNameLst>
                                          <p:attrName>fill.type</p:attrName>
                                        </p:attrNameLst>
                                      </p:cBhvr>
                                      <p:to>
                                        <p:strVal val="solid"/>
                                      </p:to>
                                    </p:set>
                                    <p:set>
                                      <p:cBhvr>
                                        <p:cTn id="51" dur="1000" fill="hold"/>
                                        <p:tgtEl>
                                          <p:spTgt spid="905284"/>
                                        </p:tgtEl>
                                        <p:attrNameLst>
                                          <p:attrName>fill.on</p:attrName>
                                        </p:attrNameLst>
                                      </p:cBhvr>
                                      <p:to>
                                        <p:strVal val="true"/>
                                      </p:to>
                                    </p:set>
                                  </p:childTnLst>
                                </p:cTn>
                              </p:par>
                            </p:childTnLst>
                          </p:cTn>
                        </p:par>
                        <p:par>
                          <p:cTn id="52" fill="hold">
                            <p:stCondLst>
                              <p:cond delay="7500"/>
                            </p:stCondLst>
                            <p:childTnLst>
                              <p:par>
                                <p:cTn id="53" presetID="1" presetClass="emph" presetSubtype="2" fill="hold" grpId="0" nodeType="afterEffect">
                                  <p:stCondLst>
                                    <p:cond delay="0"/>
                                  </p:stCondLst>
                                  <p:childTnLst>
                                    <p:animClr clrSpc="rgb" dir="cw">
                                      <p:cBhvr>
                                        <p:cTn id="54" dur="1000" fill="hold"/>
                                        <p:tgtEl>
                                          <p:spTgt spid="905288"/>
                                        </p:tgtEl>
                                        <p:attrNameLst>
                                          <p:attrName>fillcolor</p:attrName>
                                        </p:attrNameLst>
                                      </p:cBhvr>
                                      <p:to>
                                        <a:srgbClr val="CC6600"/>
                                      </p:to>
                                    </p:animClr>
                                    <p:set>
                                      <p:cBhvr>
                                        <p:cTn id="55" dur="1000" fill="hold"/>
                                        <p:tgtEl>
                                          <p:spTgt spid="905288"/>
                                        </p:tgtEl>
                                        <p:attrNameLst>
                                          <p:attrName>fill.type</p:attrName>
                                        </p:attrNameLst>
                                      </p:cBhvr>
                                      <p:to>
                                        <p:strVal val="solid"/>
                                      </p:to>
                                    </p:set>
                                    <p:set>
                                      <p:cBhvr>
                                        <p:cTn id="56" dur="1000" fill="hold"/>
                                        <p:tgtEl>
                                          <p:spTgt spid="905288"/>
                                        </p:tgtEl>
                                        <p:attrNameLst>
                                          <p:attrName>fill.on</p:attrName>
                                        </p:attrNameLst>
                                      </p:cBhvr>
                                      <p:to>
                                        <p:strVal val="true"/>
                                      </p:to>
                                    </p:set>
                                  </p:childTnLst>
                                </p:cTn>
                              </p:par>
                            </p:childTnLst>
                          </p:cTn>
                        </p:par>
                        <p:par>
                          <p:cTn id="57" fill="hold">
                            <p:stCondLst>
                              <p:cond delay="8500"/>
                            </p:stCondLst>
                            <p:childTnLst>
                              <p:par>
                                <p:cTn id="58" presetID="1" presetClass="emph" presetSubtype="2" fill="hold" grpId="0" nodeType="afterEffect">
                                  <p:stCondLst>
                                    <p:cond delay="0"/>
                                  </p:stCondLst>
                                  <p:childTnLst>
                                    <p:animClr clrSpc="rgb" dir="cw">
                                      <p:cBhvr>
                                        <p:cTn id="59" dur="1000" fill="hold"/>
                                        <p:tgtEl>
                                          <p:spTgt spid="905287"/>
                                        </p:tgtEl>
                                        <p:attrNameLst>
                                          <p:attrName>fillcolor</p:attrName>
                                        </p:attrNameLst>
                                      </p:cBhvr>
                                      <p:to>
                                        <a:srgbClr val="CC6600"/>
                                      </p:to>
                                    </p:animClr>
                                    <p:set>
                                      <p:cBhvr>
                                        <p:cTn id="60" dur="1000" fill="hold"/>
                                        <p:tgtEl>
                                          <p:spTgt spid="905287"/>
                                        </p:tgtEl>
                                        <p:attrNameLst>
                                          <p:attrName>fill.type</p:attrName>
                                        </p:attrNameLst>
                                      </p:cBhvr>
                                      <p:to>
                                        <p:strVal val="solid"/>
                                      </p:to>
                                    </p:set>
                                    <p:set>
                                      <p:cBhvr>
                                        <p:cTn id="61" dur="1000" fill="hold"/>
                                        <p:tgtEl>
                                          <p:spTgt spid="905287"/>
                                        </p:tgtEl>
                                        <p:attrNameLst>
                                          <p:attrName>fill.on</p:attrName>
                                        </p:attrNameLst>
                                      </p:cBhvr>
                                      <p:to>
                                        <p:strVal val="true"/>
                                      </p:to>
                                    </p:set>
                                  </p:childTnLst>
                                </p:cTn>
                              </p:par>
                            </p:childTnLst>
                          </p:cTn>
                        </p:par>
                        <p:par>
                          <p:cTn id="62" fill="hold">
                            <p:stCondLst>
                              <p:cond delay="9500"/>
                            </p:stCondLst>
                            <p:childTnLst>
                              <p:par>
                                <p:cTn id="63" presetID="1" presetClass="emph" presetSubtype="2" fill="hold" grpId="0" nodeType="afterEffect">
                                  <p:stCondLst>
                                    <p:cond delay="0"/>
                                  </p:stCondLst>
                                  <p:childTnLst>
                                    <p:animClr clrSpc="rgb" dir="cw">
                                      <p:cBhvr>
                                        <p:cTn id="64" dur="1000" fill="hold"/>
                                        <p:tgtEl>
                                          <p:spTgt spid="905286"/>
                                        </p:tgtEl>
                                        <p:attrNameLst>
                                          <p:attrName>fillcolor</p:attrName>
                                        </p:attrNameLst>
                                      </p:cBhvr>
                                      <p:to>
                                        <a:srgbClr val="CC6600"/>
                                      </p:to>
                                    </p:animClr>
                                    <p:set>
                                      <p:cBhvr>
                                        <p:cTn id="65" dur="1000" fill="hold"/>
                                        <p:tgtEl>
                                          <p:spTgt spid="905286"/>
                                        </p:tgtEl>
                                        <p:attrNameLst>
                                          <p:attrName>fill.type</p:attrName>
                                        </p:attrNameLst>
                                      </p:cBhvr>
                                      <p:to>
                                        <p:strVal val="solid"/>
                                      </p:to>
                                    </p:set>
                                    <p:set>
                                      <p:cBhvr>
                                        <p:cTn id="66" dur="1000" fill="hold"/>
                                        <p:tgtEl>
                                          <p:spTgt spid="905286"/>
                                        </p:tgtEl>
                                        <p:attrNameLst>
                                          <p:attrName>fill.on</p:attrName>
                                        </p:attrNameLst>
                                      </p:cBhvr>
                                      <p:to>
                                        <p:strVal val="true"/>
                                      </p:to>
                                    </p:set>
                                  </p:childTnLst>
                                </p:cTn>
                              </p:par>
                            </p:childTnLst>
                          </p:cTn>
                        </p:par>
                        <p:par>
                          <p:cTn id="67" fill="hold">
                            <p:stCondLst>
                              <p:cond delay="10500"/>
                            </p:stCondLst>
                            <p:childTnLst>
                              <p:par>
                                <p:cTn id="68" presetID="1" presetClass="emph" presetSubtype="2" fill="hold" grpId="0" nodeType="afterEffect">
                                  <p:stCondLst>
                                    <p:cond delay="0"/>
                                  </p:stCondLst>
                                  <p:childTnLst>
                                    <p:animClr clrSpc="rgb" dir="cw">
                                      <p:cBhvr>
                                        <p:cTn id="69" dur="1000" fill="hold"/>
                                        <p:tgtEl>
                                          <p:spTgt spid="905289"/>
                                        </p:tgtEl>
                                        <p:attrNameLst>
                                          <p:attrName>fillcolor</p:attrName>
                                        </p:attrNameLst>
                                      </p:cBhvr>
                                      <p:to>
                                        <a:srgbClr val="CC6600"/>
                                      </p:to>
                                    </p:animClr>
                                    <p:set>
                                      <p:cBhvr>
                                        <p:cTn id="70" dur="1000" fill="hold"/>
                                        <p:tgtEl>
                                          <p:spTgt spid="905289"/>
                                        </p:tgtEl>
                                        <p:attrNameLst>
                                          <p:attrName>fill.type</p:attrName>
                                        </p:attrNameLst>
                                      </p:cBhvr>
                                      <p:to>
                                        <p:strVal val="solid"/>
                                      </p:to>
                                    </p:set>
                                    <p:set>
                                      <p:cBhvr>
                                        <p:cTn id="71" dur="1000" fill="hold"/>
                                        <p:tgtEl>
                                          <p:spTgt spid="905289"/>
                                        </p:tgtEl>
                                        <p:attrNameLst>
                                          <p:attrName>fill.on</p:attrName>
                                        </p:attrNameLst>
                                      </p:cBhvr>
                                      <p:to>
                                        <p:strVal val="true"/>
                                      </p:to>
                                    </p:set>
                                  </p:childTnLst>
                                </p:cTn>
                              </p:par>
                            </p:childTnLst>
                          </p:cTn>
                        </p:par>
                        <p:par>
                          <p:cTn id="72" fill="hold">
                            <p:stCondLst>
                              <p:cond delay="11500"/>
                            </p:stCondLst>
                            <p:childTnLst>
                              <p:par>
                                <p:cTn id="73" presetID="1" presetClass="emph" presetSubtype="2" fill="hold" nodeType="afterEffect">
                                  <p:stCondLst>
                                    <p:cond delay="0"/>
                                  </p:stCondLst>
                                  <p:childTnLst>
                                    <p:animClr clrSpc="rgb" dir="cw">
                                      <p:cBhvr>
                                        <p:cTn id="74" dur="1000" fill="hold"/>
                                        <p:tgtEl>
                                          <p:spTgt spid="905351"/>
                                        </p:tgtEl>
                                        <p:attrNameLst>
                                          <p:attrName>fillcolor</p:attrName>
                                        </p:attrNameLst>
                                      </p:cBhvr>
                                      <p:to>
                                        <a:schemeClr val="accent2"/>
                                      </p:to>
                                    </p:animClr>
                                    <p:set>
                                      <p:cBhvr>
                                        <p:cTn id="75" dur="1000" fill="hold"/>
                                        <p:tgtEl>
                                          <p:spTgt spid="905351"/>
                                        </p:tgtEl>
                                        <p:attrNameLst>
                                          <p:attrName>fill.type</p:attrName>
                                        </p:attrNameLst>
                                      </p:cBhvr>
                                      <p:to>
                                        <p:strVal val="solid"/>
                                      </p:to>
                                    </p:set>
                                    <p:set>
                                      <p:cBhvr>
                                        <p:cTn id="76" dur="1000" fill="hold"/>
                                        <p:tgtEl>
                                          <p:spTgt spid="905351"/>
                                        </p:tgtEl>
                                        <p:attrNameLst>
                                          <p:attrName>fill.on</p:attrName>
                                        </p:attrNameLst>
                                      </p:cBhvr>
                                      <p:to>
                                        <p:strVal val="true"/>
                                      </p:to>
                                    </p:set>
                                  </p:childTnLst>
                                </p:cTn>
                              </p:par>
                            </p:childTnLst>
                          </p:cTn>
                        </p:par>
                        <p:par>
                          <p:cTn id="77" fill="hold">
                            <p:stCondLst>
                              <p:cond delay="12500"/>
                            </p:stCondLst>
                            <p:childTnLst>
                              <p:par>
                                <p:cTn id="78" presetID="1" presetClass="emph" presetSubtype="2" fill="hold" nodeType="afterEffect">
                                  <p:stCondLst>
                                    <p:cond delay="0"/>
                                  </p:stCondLst>
                                  <p:childTnLst>
                                    <p:animClr clrSpc="rgb" dir="cw">
                                      <p:cBhvr>
                                        <p:cTn id="79" dur="1000" fill="hold"/>
                                        <p:tgtEl>
                                          <p:spTgt spid="905357"/>
                                        </p:tgtEl>
                                        <p:attrNameLst>
                                          <p:attrName>fillcolor</p:attrName>
                                        </p:attrNameLst>
                                      </p:cBhvr>
                                      <p:to>
                                        <a:schemeClr val="accent2"/>
                                      </p:to>
                                    </p:animClr>
                                    <p:set>
                                      <p:cBhvr>
                                        <p:cTn id="80" dur="1000" fill="hold"/>
                                        <p:tgtEl>
                                          <p:spTgt spid="905357"/>
                                        </p:tgtEl>
                                        <p:attrNameLst>
                                          <p:attrName>fill.type</p:attrName>
                                        </p:attrNameLst>
                                      </p:cBhvr>
                                      <p:to>
                                        <p:strVal val="solid"/>
                                      </p:to>
                                    </p:set>
                                    <p:set>
                                      <p:cBhvr>
                                        <p:cTn id="81" dur="1000" fill="hold"/>
                                        <p:tgtEl>
                                          <p:spTgt spid="905357"/>
                                        </p:tgtEl>
                                        <p:attrNameLst>
                                          <p:attrName>fill.on</p:attrName>
                                        </p:attrNameLst>
                                      </p:cBhvr>
                                      <p:to>
                                        <p:strVal val="true"/>
                                      </p:to>
                                    </p:set>
                                  </p:childTnLst>
                                </p:cTn>
                              </p:par>
                            </p:childTnLst>
                          </p:cTn>
                        </p:par>
                        <p:par>
                          <p:cTn id="82" fill="hold">
                            <p:stCondLst>
                              <p:cond delay="13500"/>
                            </p:stCondLst>
                            <p:childTnLst>
                              <p:par>
                                <p:cTn id="83" presetID="1" presetClass="emph" presetSubtype="2" fill="hold" nodeType="afterEffect">
                                  <p:stCondLst>
                                    <p:cond delay="0"/>
                                  </p:stCondLst>
                                  <p:childTnLst>
                                    <p:animClr clrSpc="rgb" dir="cw">
                                      <p:cBhvr>
                                        <p:cTn id="84" dur="1000" fill="hold"/>
                                        <p:tgtEl>
                                          <p:spTgt spid="905342"/>
                                        </p:tgtEl>
                                        <p:attrNameLst>
                                          <p:attrName>fillcolor</p:attrName>
                                        </p:attrNameLst>
                                      </p:cBhvr>
                                      <p:to>
                                        <a:schemeClr val="accent2"/>
                                      </p:to>
                                    </p:animClr>
                                    <p:set>
                                      <p:cBhvr>
                                        <p:cTn id="85" dur="1000" fill="hold"/>
                                        <p:tgtEl>
                                          <p:spTgt spid="905342"/>
                                        </p:tgtEl>
                                        <p:attrNameLst>
                                          <p:attrName>fill.type</p:attrName>
                                        </p:attrNameLst>
                                      </p:cBhvr>
                                      <p:to>
                                        <p:strVal val="solid"/>
                                      </p:to>
                                    </p:set>
                                    <p:set>
                                      <p:cBhvr>
                                        <p:cTn id="86" dur="1000" fill="hold"/>
                                        <p:tgtEl>
                                          <p:spTgt spid="9053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84" grpId="0" animBg="1"/>
      <p:bldP spid="905286" grpId="0" animBg="1"/>
      <p:bldP spid="905287" grpId="0" animBg="1"/>
      <p:bldP spid="905288" grpId="0" animBg="1"/>
      <p:bldP spid="905289" grpId="0" animBg="1"/>
      <p:bldP spid="905290" grpId="0" animBg="1"/>
      <p:bldP spid="905291" grpId="0" animBg="1"/>
      <p:bldP spid="905311" grpId="0" animBg="1"/>
      <p:bldP spid="905317" grpId="0" animBg="1"/>
      <p:bldP spid="905320" grpId="0" animBg="1"/>
      <p:bldP spid="9053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lide Number Placeholder 2"/>
          <p:cNvSpPr>
            <a:spLocks noGrp="1"/>
          </p:cNvSpPr>
          <p:nvPr>
            <p:ph type="sldNum" sz="quarter" idx="10"/>
          </p:nvPr>
        </p:nvSpPr>
        <p:spPr/>
        <p:txBody>
          <a:bodyPr/>
          <a:lstStyle/>
          <a:p>
            <a:r>
              <a:rPr lang="en-US"/>
              <a:t> © 2007 AMR Research, Inc.   |   Page </a:t>
            </a:r>
            <a:fld id="{572A4261-B991-4579-9B4A-9A2FAA900D4E}" type="slidenum">
              <a:rPr lang="en-US" sz="1200"/>
              <a:pPr/>
              <a:t>34</a:t>
            </a:fld>
            <a:endParaRPr lang="en-US" sz="1200"/>
          </a:p>
        </p:txBody>
      </p:sp>
      <p:grpSp>
        <p:nvGrpSpPr>
          <p:cNvPr id="906242" name="Group 2"/>
          <p:cNvGrpSpPr>
            <a:grpSpLocks/>
          </p:cNvGrpSpPr>
          <p:nvPr/>
        </p:nvGrpSpPr>
        <p:grpSpPr bwMode="auto">
          <a:xfrm>
            <a:off x="685800" y="1447800"/>
            <a:ext cx="8042275" cy="4057650"/>
            <a:chOff x="365" y="1113"/>
            <a:chExt cx="5066" cy="2556"/>
          </a:xfrm>
        </p:grpSpPr>
        <p:grpSp>
          <p:nvGrpSpPr>
            <p:cNvPr id="906243" name="Group 3"/>
            <p:cNvGrpSpPr>
              <a:grpSpLocks/>
            </p:cNvGrpSpPr>
            <p:nvPr/>
          </p:nvGrpSpPr>
          <p:grpSpPr bwMode="auto">
            <a:xfrm>
              <a:off x="365" y="1113"/>
              <a:ext cx="5066" cy="2556"/>
              <a:chOff x="155" y="780"/>
              <a:chExt cx="5447" cy="2760"/>
            </a:xfrm>
          </p:grpSpPr>
          <p:sp>
            <p:nvSpPr>
              <p:cNvPr id="906244" name="Freeform 4"/>
              <p:cNvSpPr>
                <a:spLocks/>
              </p:cNvSpPr>
              <p:nvPr/>
            </p:nvSpPr>
            <p:spPr bwMode="auto">
              <a:xfrm>
                <a:off x="4820" y="2257"/>
                <a:ext cx="1" cy="11"/>
              </a:xfrm>
              <a:custGeom>
                <a:avLst/>
                <a:gdLst>
                  <a:gd name="T0" fmla="*/ 0 w 1"/>
                  <a:gd name="T1" fmla="*/ 11 h 11"/>
                  <a:gd name="T2" fmla="*/ 0 w 1"/>
                  <a:gd name="T3" fmla="*/ 0 h 11"/>
                  <a:gd name="T4" fmla="*/ 0 w 1"/>
                  <a:gd name="T5" fmla="*/ 11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11"/>
                    </a:moveTo>
                    <a:lnTo>
                      <a:pt x="0" y="0"/>
                    </a:lnTo>
                    <a:lnTo>
                      <a:pt x="0" y="11"/>
                    </a:lnTo>
                    <a:close/>
                  </a:path>
                </a:pathLst>
              </a:custGeom>
              <a:solidFill>
                <a:srgbClr val="C0C0C0"/>
              </a:solidFill>
              <a:ln w="9525">
                <a:noFill/>
                <a:round/>
                <a:headEnd/>
                <a:tailEnd/>
              </a:ln>
            </p:spPr>
            <p:txBody>
              <a:bodyPr/>
              <a:lstStyle/>
              <a:p>
                <a:pPr algn="l"/>
                <a:endParaRPr lang="en-US" sz="2000"/>
              </a:p>
            </p:txBody>
          </p:sp>
          <p:sp>
            <p:nvSpPr>
              <p:cNvPr id="906245" name="Freeform 5"/>
              <p:cNvSpPr>
                <a:spLocks noEditPoints="1"/>
              </p:cNvSpPr>
              <p:nvPr/>
            </p:nvSpPr>
            <p:spPr bwMode="auto">
              <a:xfrm>
                <a:off x="3709" y="1008"/>
                <a:ext cx="1893" cy="2532"/>
              </a:xfrm>
              <a:custGeom>
                <a:avLst/>
                <a:gdLst>
                  <a:gd name="T0" fmla="*/ 286 w 1893"/>
                  <a:gd name="T1" fmla="*/ 666 h 2532"/>
                  <a:gd name="T2" fmla="*/ 332 w 1893"/>
                  <a:gd name="T3" fmla="*/ 836 h 2532"/>
                  <a:gd name="T4" fmla="*/ 434 w 1893"/>
                  <a:gd name="T5" fmla="*/ 1028 h 2532"/>
                  <a:gd name="T6" fmla="*/ 436 w 1893"/>
                  <a:gd name="T7" fmla="*/ 986 h 2532"/>
                  <a:gd name="T8" fmla="*/ 507 w 1893"/>
                  <a:gd name="T9" fmla="*/ 1022 h 2532"/>
                  <a:gd name="T10" fmla="*/ 825 w 1893"/>
                  <a:gd name="T11" fmla="*/ 1168 h 2532"/>
                  <a:gd name="T12" fmla="*/ 966 w 1893"/>
                  <a:gd name="T13" fmla="*/ 1207 h 2532"/>
                  <a:gd name="T14" fmla="*/ 1077 w 1893"/>
                  <a:gd name="T15" fmla="*/ 1283 h 2532"/>
                  <a:gd name="T16" fmla="*/ 1129 w 1893"/>
                  <a:gd name="T17" fmla="*/ 1370 h 2532"/>
                  <a:gd name="T18" fmla="*/ 1054 w 1893"/>
                  <a:gd name="T19" fmla="*/ 1525 h 2532"/>
                  <a:gd name="T20" fmla="*/ 1077 w 1893"/>
                  <a:gd name="T21" fmla="*/ 1583 h 2532"/>
                  <a:gd name="T22" fmla="*/ 1275 w 1893"/>
                  <a:gd name="T23" fmla="*/ 1859 h 2532"/>
                  <a:gd name="T24" fmla="*/ 1265 w 1893"/>
                  <a:gd name="T25" fmla="*/ 2285 h 2532"/>
                  <a:gd name="T26" fmla="*/ 1319 w 1893"/>
                  <a:gd name="T27" fmla="*/ 2511 h 2532"/>
                  <a:gd name="T28" fmla="*/ 1344 w 1893"/>
                  <a:gd name="T29" fmla="*/ 2362 h 2532"/>
                  <a:gd name="T30" fmla="*/ 1466 w 1893"/>
                  <a:gd name="T31" fmla="*/ 2177 h 2532"/>
                  <a:gd name="T32" fmla="*/ 1547 w 1893"/>
                  <a:gd name="T33" fmla="*/ 2087 h 2532"/>
                  <a:gd name="T34" fmla="*/ 1799 w 1893"/>
                  <a:gd name="T35" fmla="*/ 1753 h 2532"/>
                  <a:gd name="T36" fmla="*/ 1691 w 1893"/>
                  <a:gd name="T37" fmla="*/ 1489 h 2532"/>
                  <a:gd name="T38" fmla="*/ 1622 w 1893"/>
                  <a:gd name="T39" fmla="*/ 1422 h 2532"/>
                  <a:gd name="T40" fmla="*/ 1520 w 1893"/>
                  <a:gd name="T41" fmla="*/ 1341 h 2532"/>
                  <a:gd name="T42" fmla="*/ 1250 w 1893"/>
                  <a:gd name="T43" fmla="*/ 1260 h 2532"/>
                  <a:gd name="T44" fmla="*/ 1048 w 1893"/>
                  <a:gd name="T45" fmla="*/ 1226 h 2532"/>
                  <a:gd name="T46" fmla="*/ 898 w 1893"/>
                  <a:gd name="T47" fmla="*/ 1147 h 2532"/>
                  <a:gd name="T48" fmla="*/ 906 w 1893"/>
                  <a:gd name="T49" fmla="*/ 1046 h 2532"/>
                  <a:gd name="T50" fmla="*/ 795 w 1893"/>
                  <a:gd name="T51" fmla="*/ 1118 h 2532"/>
                  <a:gd name="T52" fmla="*/ 745 w 1893"/>
                  <a:gd name="T53" fmla="*/ 917 h 2532"/>
                  <a:gd name="T54" fmla="*/ 837 w 1893"/>
                  <a:gd name="T55" fmla="*/ 871 h 2532"/>
                  <a:gd name="T56" fmla="*/ 973 w 1893"/>
                  <a:gd name="T57" fmla="*/ 894 h 2532"/>
                  <a:gd name="T58" fmla="*/ 985 w 1893"/>
                  <a:gd name="T59" fmla="*/ 733 h 2532"/>
                  <a:gd name="T60" fmla="*/ 973 w 1893"/>
                  <a:gd name="T61" fmla="*/ 666 h 2532"/>
                  <a:gd name="T62" fmla="*/ 1019 w 1893"/>
                  <a:gd name="T63" fmla="*/ 585 h 2532"/>
                  <a:gd name="T64" fmla="*/ 1019 w 1893"/>
                  <a:gd name="T65" fmla="*/ 539 h 2532"/>
                  <a:gd name="T66" fmla="*/ 1012 w 1893"/>
                  <a:gd name="T67" fmla="*/ 424 h 2532"/>
                  <a:gd name="T68" fmla="*/ 973 w 1893"/>
                  <a:gd name="T69" fmla="*/ 433 h 2532"/>
                  <a:gd name="T70" fmla="*/ 1054 w 1893"/>
                  <a:gd name="T71" fmla="*/ 345 h 2532"/>
                  <a:gd name="T72" fmla="*/ 962 w 1893"/>
                  <a:gd name="T73" fmla="*/ 274 h 2532"/>
                  <a:gd name="T74" fmla="*/ 829 w 1893"/>
                  <a:gd name="T75" fmla="*/ 240 h 2532"/>
                  <a:gd name="T76" fmla="*/ 768 w 1893"/>
                  <a:gd name="T77" fmla="*/ 332 h 2532"/>
                  <a:gd name="T78" fmla="*/ 824 w 1893"/>
                  <a:gd name="T79" fmla="*/ 437 h 2532"/>
                  <a:gd name="T80" fmla="*/ 766 w 1893"/>
                  <a:gd name="T81" fmla="*/ 410 h 2532"/>
                  <a:gd name="T82" fmla="*/ 641 w 1893"/>
                  <a:gd name="T83" fmla="*/ 386 h 2532"/>
                  <a:gd name="T84" fmla="*/ 664 w 1893"/>
                  <a:gd name="T85" fmla="*/ 230 h 2532"/>
                  <a:gd name="T86" fmla="*/ 664 w 1893"/>
                  <a:gd name="T87" fmla="*/ 263 h 2532"/>
                  <a:gd name="T88" fmla="*/ 676 w 1893"/>
                  <a:gd name="T89" fmla="*/ 207 h 2532"/>
                  <a:gd name="T90" fmla="*/ 653 w 1893"/>
                  <a:gd name="T91" fmla="*/ 161 h 2532"/>
                  <a:gd name="T92" fmla="*/ 580 w 1893"/>
                  <a:gd name="T93" fmla="*/ 107 h 2532"/>
                  <a:gd name="T94" fmla="*/ 526 w 1893"/>
                  <a:gd name="T95" fmla="*/ 119 h 2532"/>
                  <a:gd name="T96" fmla="*/ 557 w 1893"/>
                  <a:gd name="T97" fmla="*/ 96 h 2532"/>
                  <a:gd name="T98" fmla="*/ 580 w 1893"/>
                  <a:gd name="T99" fmla="*/ 188 h 2532"/>
                  <a:gd name="T100" fmla="*/ 497 w 1893"/>
                  <a:gd name="T101" fmla="*/ 217 h 2532"/>
                  <a:gd name="T102" fmla="*/ 447 w 1893"/>
                  <a:gd name="T103" fmla="*/ 196 h 2532"/>
                  <a:gd name="T104" fmla="*/ 401 w 1893"/>
                  <a:gd name="T105" fmla="*/ 117 h 2532"/>
                  <a:gd name="T106" fmla="*/ 474 w 1893"/>
                  <a:gd name="T107" fmla="*/ 115 h 2532"/>
                  <a:gd name="T108" fmla="*/ 538 w 1893"/>
                  <a:gd name="T109" fmla="*/ 161 h 2532"/>
                  <a:gd name="T110" fmla="*/ 424 w 1893"/>
                  <a:gd name="T111" fmla="*/ 184 h 2532"/>
                  <a:gd name="T112" fmla="*/ 349 w 1893"/>
                  <a:gd name="T113" fmla="*/ 150 h 2532"/>
                  <a:gd name="T114" fmla="*/ 217 w 1893"/>
                  <a:gd name="T115" fmla="*/ 11 h 2532"/>
                  <a:gd name="T116" fmla="*/ 154 w 1893"/>
                  <a:gd name="T117" fmla="*/ 40 h 2532"/>
                  <a:gd name="T118" fmla="*/ 56 w 1893"/>
                  <a:gd name="T119" fmla="*/ 138 h 2532"/>
                  <a:gd name="T120" fmla="*/ 15 w 1893"/>
                  <a:gd name="T121" fmla="*/ 219 h 2532"/>
                  <a:gd name="T122" fmla="*/ 148 w 1893"/>
                  <a:gd name="T123" fmla="*/ 230 h 2532"/>
                  <a:gd name="T124" fmla="*/ 240 w 1893"/>
                  <a:gd name="T125" fmla="*/ 426 h 25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3"/>
                  <a:gd name="T190" fmla="*/ 0 h 2532"/>
                  <a:gd name="T191" fmla="*/ 1893 w 1893"/>
                  <a:gd name="T192" fmla="*/ 2532 h 25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3" h="2532">
                    <a:moveTo>
                      <a:pt x="309" y="551"/>
                    </a:moveTo>
                    <a:lnTo>
                      <a:pt x="309" y="562"/>
                    </a:lnTo>
                    <a:lnTo>
                      <a:pt x="309" y="551"/>
                    </a:lnTo>
                    <a:lnTo>
                      <a:pt x="298" y="539"/>
                    </a:lnTo>
                    <a:lnTo>
                      <a:pt x="298" y="541"/>
                    </a:lnTo>
                    <a:lnTo>
                      <a:pt x="298" y="543"/>
                    </a:lnTo>
                    <a:lnTo>
                      <a:pt x="298" y="545"/>
                    </a:lnTo>
                    <a:lnTo>
                      <a:pt x="298" y="547"/>
                    </a:lnTo>
                    <a:lnTo>
                      <a:pt x="298" y="549"/>
                    </a:lnTo>
                    <a:lnTo>
                      <a:pt x="298" y="551"/>
                    </a:lnTo>
                    <a:lnTo>
                      <a:pt x="309" y="551"/>
                    </a:lnTo>
                    <a:close/>
                    <a:moveTo>
                      <a:pt x="286" y="551"/>
                    </a:moveTo>
                    <a:lnTo>
                      <a:pt x="286" y="562"/>
                    </a:lnTo>
                    <a:lnTo>
                      <a:pt x="286" y="574"/>
                    </a:lnTo>
                    <a:lnTo>
                      <a:pt x="286" y="585"/>
                    </a:lnTo>
                    <a:lnTo>
                      <a:pt x="286" y="597"/>
                    </a:lnTo>
                    <a:lnTo>
                      <a:pt x="286" y="608"/>
                    </a:lnTo>
                    <a:lnTo>
                      <a:pt x="286" y="631"/>
                    </a:lnTo>
                    <a:lnTo>
                      <a:pt x="286" y="643"/>
                    </a:lnTo>
                    <a:lnTo>
                      <a:pt x="275" y="666"/>
                    </a:lnTo>
                    <a:lnTo>
                      <a:pt x="286" y="666"/>
                    </a:lnTo>
                    <a:lnTo>
                      <a:pt x="275" y="677"/>
                    </a:lnTo>
                    <a:lnTo>
                      <a:pt x="275" y="689"/>
                    </a:lnTo>
                    <a:lnTo>
                      <a:pt x="275" y="698"/>
                    </a:lnTo>
                    <a:lnTo>
                      <a:pt x="275" y="710"/>
                    </a:lnTo>
                    <a:lnTo>
                      <a:pt x="275" y="721"/>
                    </a:lnTo>
                    <a:lnTo>
                      <a:pt x="275" y="733"/>
                    </a:lnTo>
                    <a:lnTo>
                      <a:pt x="275" y="744"/>
                    </a:lnTo>
                    <a:lnTo>
                      <a:pt x="286" y="744"/>
                    </a:lnTo>
                    <a:lnTo>
                      <a:pt x="286" y="756"/>
                    </a:lnTo>
                    <a:lnTo>
                      <a:pt x="286" y="744"/>
                    </a:lnTo>
                    <a:lnTo>
                      <a:pt x="298" y="756"/>
                    </a:lnTo>
                    <a:lnTo>
                      <a:pt x="298" y="767"/>
                    </a:lnTo>
                    <a:lnTo>
                      <a:pt x="286" y="756"/>
                    </a:lnTo>
                    <a:lnTo>
                      <a:pt x="286" y="767"/>
                    </a:lnTo>
                    <a:lnTo>
                      <a:pt x="286" y="779"/>
                    </a:lnTo>
                    <a:lnTo>
                      <a:pt x="298" y="779"/>
                    </a:lnTo>
                    <a:lnTo>
                      <a:pt x="298" y="790"/>
                    </a:lnTo>
                    <a:lnTo>
                      <a:pt x="298" y="802"/>
                    </a:lnTo>
                    <a:lnTo>
                      <a:pt x="309" y="802"/>
                    </a:lnTo>
                    <a:lnTo>
                      <a:pt x="309" y="813"/>
                    </a:lnTo>
                    <a:lnTo>
                      <a:pt x="309" y="825"/>
                    </a:lnTo>
                    <a:lnTo>
                      <a:pt x="309" y="836"/>
                    </a:lnTo>
                    <a:lnTo>
                      <a:pt x="321" y="836"/>
                    </a:lnTo>
                    <a:lnTo>
                      <a:pt x="332" y="836"/>
                    </a:lnTo>
                    <a:lnTo>
                      <a:pt x="332" y="848"/>
                    </a:lnTo>
                    <a:lnTo>
                      <a:pt x="344" y="848"/>
                    </a:lnTo>
                    <a:lnTo>
                      <a:pt x="355" y="859"/>
                    </a:lnTo>
                    <a:lnTo>
                      <a:pt x="367" y="871"/>
                    </a:lnTo>
                    <a:lnTo>
                      <a:pt x="355" y="882"/>
                    </a:lnTo>
                    <a:lnTo>
                      <a:pt x="367" y="882"/>
                    </a:lnTo>
                    <a:lnTo>
                      <a:pt x="367" y="886"/>
                    </a:lnTo>
                    <a:lnTo>
                      <a:pt x="367" y="892"/>
                    </a:lnTo>
                    <a:lnTo>
                      <a:pt x="367" y="896"/>
                    </a:lnTo>
                    <a:lnTo>
                      <a:pt x="367" y="900"/>
                    </a:lnTo>
                    <a:lnTo>
                      <a:pt x="367" y="904"/>
                    </a:lnTo>
                    <a:lnTo>
                      <a:pt x="367" y="909"/>
                    </a:lnTo>
                    <a:lnTo>
                      <a:pt x="367" y="913"/>
                    </a:lnTo>
                    <a:lnTo>
                      <a:pt x="367" y="917"/>
                    </a:lnTo>
                    <a:lnTo>
                      <a:pt x="390" y="940"/>
                    </a:lnTo>
                    <a:lnTo>
                      <a:pt x="401" y="975"/>
                    </a:lnTo>
                    <a:lnTo>
                      <a:pt x="378" y="975"/>
                    </a:lnTo>
                    <a:lnTo>
                      <a:pt x="390" y="975"/>
                    </a:lnTo>
                    <a:lnTo>
                      <a:pt x="424" y="998"/>
                    </a:lnTo>
                    <a:lnTo>
                      <a:pt x="424" y="1009"/>
                    </a:lnTo>
                    <a:lnTo>
                      <a:pt x="436" y="1009"/>
                    </a:lnTo>
                    <a:lnTo>
                      <a:pt x="436" y="1021"/>
                    </a:lnTo>
                    <a:lnTo>
                      <a:pt x="434" y="1024"/>
                    </a:lnTo>
                    <a:lnTo>
                      <a:pt x="434" y="1028"/>
                    </a:lnTo>
                    <a:lnTo>
                      <a:pt x="434" y="1030"/>
                    </a:lnTo>
                    <a:lnTo>
                      <a:pt x="436" y="1032"/>
                    </a:lnTo>
                    <a:lnTo>
                      <a:pt x="438" y="1032"/>
                    </a:lnTo>
                    <a:lnTo>
                      <a:pt x="442" y="1032"/>
                    </a:lnTo>
                    <a:lnTo>
                      <a:pt x="447" y="1032"/>
                    </a:lnTo>
                    <a:lnTo>
                      <a:pt x="447" y="1044"/>
                    </a:lnTo>
                    <a:lnTo>
                      <a:pt x="457" y="1044"/>
                    </a:lnTo>
                    <a:lnTo>
                      <a:pt x="457" y="1055"/>
                    </a:lnTo>
                    <a:lnTo>
                      <a:pt x="468" y="1055"/>
                    </a:lnTo>
                    <a:lnTo>
                      <a:pt x="468" y="1067"/>
                    </a:lnTo>
                    <a:lnTo>
                      <a:pt x="480" y="1067"/>
                    </a:lnTo>
                    <a:lnTo>
                      <a:pt x="480" y="1070"/>
                    </a:lnTo>
                    <a:lnTo>
                      <a:pt x="480" y="1074"/>
                    </a:lnTo>
                    <a:lnTo>
                      <a:pt x="480" y="1076"/>
                    </a:lnTo>
                    <a:lnTo>
                      <a:pt x="480" y="1078"/>
                    </a:lnTo>
                    <a:lnTo>
                      <a:pt x="482" y="1078"/>
                    </a:lnTo>
                    <a:lnTo>
                      <a:pt x="484" y="1078"/>
                    </a:lnTo>
                    <a:lnTo>
                      <a:pt x="488" y="1078"/>
                    </a:lnTo>
                    <a:lnTo>
                      <a:pt x="491" y="1078"/>
                    </a:lnTo>
                    <a:lnTo>
                      <a:pt x="491" y="1055"/>
                    </a:lnTo>
                    <a:lnTo>
                      <a:pt x="480" y="1055"/>
                    </a:lnTo>
                    <a:lnTo>
                      <a:pt x="468" y="1044"/>
                    </a:lnTo>
                    <a:lnTo>
                      <a:pt x="436" y="986"/>
                    </a:lnTo>
                    <a:lnTo>
                      <a:pt x="436" y="963"/>
                    </a:lnTo>
                    <a:lnTo>
                      <a:pt x="401" y="917"/>
                    </a:lnTo>
                    <a:lnTo>
                      <a:pt x="390" y="917"/>
                    </a:lnTo>
                    <a:lnTo>
                      <a:pt x="390" y="905"/>
                    </a:lnTo>
                    <a:lnTo>
                      <a:pt x="413" y="905"/>
                    </a:lnTo>
                    <a:lnTo>
                      <a:pt x="417" y="911"/>
                    </a:lnTo>
                    <a:lnTo>
                      <a:pt x="419" y="915"/>
                    </a:lnTo>
                    <a:lnTo>
                      <a:pt x="422" y="919"/>
                    </a:lnTo>
                    <a:lnTo>
                      <a:pt x="424" y="923"/>
                    </a:lnTo>
                    <a:lnTo>
                      <a:pt x="426" y="927"/>
                    </a:lnTo>
                    <a:lnTo>
                      <a:pt x="428" y="930"/>
                    </a:lnTo>
                    <a:lnTo>
                      <a:pt x="430" y="934"/>
                    </a:lnTo>
                    <a:lnTo>
                      <a:pt x="436" y="940"/>
                    </a:lnTo>
                    <a:lnTo>
                      <a:pt x="468" y="975"/>
                    </a:lnTo>
                    <a:lnTo>
                      <a:pt x="468" y="986"/>
                    </a:lnTo>
                    <a:lnTo>
                      <a:pt x="480" y="998"/>
                    </a:lnTo>
                    <a:lnTo>
                      <a:pt x="491" y="998"/>
                    </a:lnTo>
                    <a:lnTo>
                      <a:pt x="480" y="1009"/>
                    </a:lnTo>
                    <a:lnTo>
                      <a:pt x="488" y="1009"/>
                    </a:lnTo>
                    <a:lnTo>
                      <a:pt x="491" y="1011"/>
                    </a:lnTo>
                    <a:lnTo>
                      <a:pt x="495" y="1013"/>
                    </a:lnTo>
                    <a:lnTo>
                      <a:pt x="499" y="1015"/>
                    </a:lnTo>
                    <a:lnTo>
                      <a:pt x="503" y="1019"/>
                    </a:lnTo>
                    <a:lnTo>
                      <a:pt x="507" y="1022"/>
                    </a:lnTo>
                    <a:lnTo>
                      <a:pt x="511" y="1026"/>
                    </a:lnTo>
                    <a:lnTo>
                      <a:pt x="515" y="1032"/>
                    </a:lnTo>
                    <a:lnTo>
                      <a:pt x="561" y="1067"/>
                    </a:lnTo>
                    <a:lnTo>
                      <a:pt x="572" y="1124"/>
                    </a:lnTo>
                    <a:lnTo>
                      <a:pt x="572" y="1128"/>
                    </a:lnTo>
                    <a:lnTo>
                      <a:pt x="572" y="1132"/>
                    </a:lnTo>
                    <a:lnTo>
                      <a:pt x="572" y="1134"/>
                    </a:lnTo>
                    <a:lnTo>
                      <a:pt x="574" y="1136"/>
                    </a:lnTo>
                    <a:lnTo>
                      <a:pt x="576" y="1136"/>
                    </a:lnTo>
                    <a:lnTo>
                      <a:pt x="580" y="1136"/>
                    </a:lnTo>
                    <a:lnTo>
                      <a:pt x="584" y="1136"/>
                    </a:lnTo>
                    <a:lnTo>
                      <a:pt x="584" y="1147"/>
                    </a:lnTo>
                    <a:lnTo>
                      <a:pt x="618" y="1147"/>
                    </a:lnTo>
                    <a:lnTo>
                      <a:pt x="630" y="1157"/>
                    </a:lnTo>
                    <a:lnTo>
                      <a:pt x="676" y="1168"/>
                    </a:lnTo>
                    <a:lnTo>
                      <a:pt x="710" y="1168"/>
                    </a:lnTo>
                    <a:lnTo>
                      <a:pt x="768" y="1180"/>
                    </a:lnTo>
                    <a:lnTo>
                      <a:pt x="768" y="1168"/>
                    </a:lnTo>
                    <a:lnTo>
                      <a:pt x="779" y="1168"/>
                    </a:lnTo>
                    <a:lnTo>
                      <a:pt x="779" y="1157"/>
                    </a:lnTo>
                    <a:lnTo>
                      <a:pt x="791" y="1157"/>
                    </a:lnTo>
                    <a:lnTo>
                      <a:pt x="802" y="1168"/>
                    </a:lnTo>
                    <a:lnTo>
                      <a:pt x="825" y="1168"/>
                    </a:lnTo>
                    <a:lnTo>
                      <a:pt x="837" y="1180"/>
                    </a:lnTo>
                    <a:lnTo>
                      <a:pt x="860" y="1180"/>
                    </a:lnTo>
                    <a:lnTo>
                      <a:pt x="868" y="1186"/>
                    </a:lnTo>
                    <a:lnTo>
                      <a:pt x="877" y="1189"/>
                    </a:lnTo>
                    <a:lnTo>
                      <a:pt x="887" y="1191"/>
                    </a:lnTo>
                    <a:lnTo>
                      <a:pt x="895" y="1193"/>
                    </a:lnTo>
                    <a:lnTo>
                      <a:pt x="904" y="1193"/>
                    </a:lnTo>
                    <a:lnTo>
                      <a:pt x="912" y="1191"/>
                    </a:lnTo>
                    <a:lnTo>
                      <a:pt x="919" y="1187"/>
                    </a:lnTo>
                    <a:lnTo>
                      <a:pt x="927" y="1180"/>
                    </a:lnTo>
                    <a:lnTo>
                      <a:pt x="931" y="1186"/>
                    </a:lnTo>
                    <a:lnTo>
                      <a:pt x="935" y="1187"/>
                    </a:lnTo>
                    <a:lnTo>
                      <a:pt x="937" y="1189"/>
                    </a:lnTo>
                    <a:lnTo>
                      <a:pt x="939" y="1191"/>
                    </a:lnTo>
                    <a:lnTo>
                      <a:pt x="941" y="1191"/>
                    </a:lnTo>
                    <a:lnTo>
                      <a:pt x="943" y="1191"/>
                    </a:lnTo>
                    <a:lnTo>
                      <a:pt x="946" y="1191"/>
                    </a:lnTo>
                    <a:lnTo>
                      <a:pt x="950" y="1191"/>
                    </a:lnTo>
                    <a:lnTo>
                      <a:pt x="950" y="1203"/>
                    </a:lnTo>
                    <a:lnTo>
                      <a:pt x="956" y="1203"/>
                    </a:lnTo>
                    <a:lnTo>
                      <a:pt x="960" y="1203"/>
                    </a:lnTo>
                    <a:lnTo>
                      <a:pt x="962" y="1205"/>
                    </a:lnTo>
                    <a:lnTo>
                      <a:pt x="964" y="1205"/>
                    </a:lnTo>
                    <a:lnTo>
                      <a:pt x="966" y="1207"/>
                    </a:lnTo>
                    <a:lnTo>
                      <a:pt x="967" y="1209"/>
                    </a:lnTo>
                    <a:lnTo>
                      <a:pt x="969" y="1211"/>
                    </a:lnTo>
                    <a:lnTo>
                      <a:pt x="973" y="1214"/>
                    </a:lnTo>
                    <a:lnTo>
                      <a:pt x="975" y="1222"/>
                    </a:lnTo>
                    <a:lnTo>
                      <a:pt x="977" y="1228"/>
                    </a:lnTo>
                    <a:lnTo>
                      <a:pt x="981" y="1234"/>
                    </a:lnTo>
                    <a:lnTo>
                      <a:pt x="985" y="1239"/>
                    </a:lnTo>
                    <a:lnTo>
                      <a:pt x="990" y="1243"/>
                    </a:lnTo>
                    <a:lnTo>
                      <a:pt x="996" y="1247"/>
                    </a:lnTo>
                    <a:lnTo>
                      <a:pt x="1002" y="1249"/>
                    </a:lnTo>
                    <a:lnTo>
                      <a:pt x="1008" y="1249"/>
                    </a:lnTo>
                    <a:lnTo>
                      <a:pt x="1019" y="1260"/>
                    </a:lnTo>
                    <a:lnTo>
                      <a:pt x="1025" y="1260"/>
                    </a:lnTo>
                    <a:lnTo>
                      <a:pt x="1029" y="1260"/>
                    </a:lnTo>
                    <a:lnTo>
                      <a:pt x="1031" y="1260"/>
                    </a:lnTo>
                    <a:lnTo>
                      <a:pt x="1033" y="1262"/>
                    </a:lnTo>
                    <a:lnTo>
                      <a:pt x="1035" y="1264"/>
                    </a:lnTo>
                    <a:lnTo>
                      <a:pt x="1037" y="1266"/>
                    </a:lnTo>
                    <a:lnTo>
                      <a:pt x="1038" y="1268"/>
                    </a:lnTo>
                    <a:lnTo>
                      <a:pt x="1042" y="1272"/>
                    </a:lnTo>
                    <a:lnTo>
                      <a:pt x="1065" y="1272"/>
                    </a:lnTo>
                    <a:lnTo>
                      <a:pt x="1065" y="1283"/>
                    </a:lnTo>
                    <a:lnTo>
                      <a:pt x="1071" y="1283"/>
                    </a:lnTo>
                    <a:lnTo>
                      <a:pt x="1077" y="1283"/>
                    </a:lnTo>
                    <a:lnTo>
                      <a:pt x="1083" y="1283"/>
                    </a:lnTo>
                    <a:lnTo>
                      <a:pt x="1088" y="1283"/>
                    </a:lnTo>
                    <a:lnTo>
                      <a:pt x="1094" y="1283"/>
                    </a:lnTo>
                    <a:lnTo>
                      <a:pt x="1100" y="1283"/>
                    </a:lnTo>
                    <a:lnTo>
                      <a:pt x="1106" y="1283"/>
                    </a:lnTo>
                    <a:lnTo>
                      <a:pt x="1111" y="1283"/>
                    </a:lnTo>
                    <a:lnTo>
                      <a:pt x="1111" y="1276"/>
                    </a:lnTo>
                    <a:lnTo>
                      <a:pt x="1111" y="1270"/>
                    </a:lnTo>
                    <a:lnTo>
                      <a:pt x="1109" y="1266"/>
                    </a:lnTo>
                    <a:lnTo>
                      <a:pt x="1109" y="1262"/>
                    </a:lnTo>
                    <a:lnTo>
                      <a:pt x="1111" y="1262"/>
                    </a:lnTo>
                    <a:lnTo>
                      <a:pt x="1113" y="1262"/>
                    </a:lnTo>
                    <a:lnTo>
                      <a:pt x="1117" y="1266"/>
                    </a:lnTo>
                    <a:lnTo>
                      <a:pt x="1123" y="1272"/>
                    </a:lnTo>
                    <a:lnTo>
                      <a:pt x="1123" y="1283"/>
                    </a:lnTo>
                    <a:lnTo>
                      <a:pt x="1134" y="1283"/>
                    </a:lnTo>
                    <a:lnTo>
                      <a:pt x="1134" y="1329"/>
                    </a:lnTo>
                    <a:lnTo>
                      <a:pt x="1134" y="1337"/>
                    </a:lnTo>
                    <a:lnTo>
                      <a:pt x="1134" y="1345"/>
                    </a:lnTo>
                    <a:lnTo>
                      <a:pt x="1134" y="1351"/>
                    </a:lnTo>
                    <a:lnTo>
                      <a:pt x="1134" y="1354"/>
                    </a:lnTo>
                    <a:lnTo>
                      <a:pt x="1134" y="1360"/>
                    </a:lnTo>
                    <a:lnTo>
                      <a:pt x="1133" y="1364"/>
                    </a:lnTo>
                    <a:lnTo>
                      <a:pt x="1129" y="1370"/>
                    </a:lnTo>
                    <a:lnTo>
                      <a:pt x="1123" y="1376"/>
                    </a:lnTo>
                    <a:lnTo>
                      <a:pt x="1123" y="1387"/>
                    </a:lnTo>
                    <a:lnTo>
                      <a:pt x="1111" y="1399"/>
                    </a:lnTo>
                    <a:lnTo>
                      <a:pt x="1111" y="1410"/>
                    </a:lnTo>
                    <a:lnTo>
                      <a:pt x="1106" y="1410"/>
                    </a:lnTo>
                    <a:lnTo>
                      <a:pt x="1104" y="1410"/>
                    </a:lnTo>
                    <a:lnTo>
                      <a:pt x="1100" y="1410"/>
                    </a:lnTo>
                    <a:lnTo>
                      <a:pt x="1098" y="1412"/>
                    </a:lnTo>
                    <a:lnTo>
                      <a:pt x="1096" y="1412"/>
                    </a:lnTo>
                    <a:lnTo>
                      <a:pt x="1094" y="1414"/>
                    </a:lnTo>
                    <a:lnTo>
                      <a:pt x="1092" y="1418"/>
                    </a:lnTo>
                    <a:lnTo>
                      <a:pt x="1088" y="1422"/>
                    </a:lnTo>
                    <a:lnTo>
                      <a:pt x="1077" y="1491"/>
                    </a:lnTo>
                    <a:lnTo>
                      <a:pt x="1088" y="1491"/>
                    </a:lnTo>
                    <a:lnTo>
                      <a:pt x="1086" y="1493"/>
                    </a:lnTo>
                    <a:lnTo>
                      <a:pt x="1083" y="1496"/>
                    </a:lnTo>
                    <a:lnTo>
                      <a:pt x="1081" y="1498"/>
                    </a:lnTo>
                    <a:lnTo>
                      <a:pt x="1077" y="1502"/>
                    </a:lnTo>
                    <a:lnTo>
                      <a:pt x="1075" y="1504"/>
                    </a:lnTo>
                    <a:lnTo>
                      <a:pt x="1071" y="1508"/>
                    </a:lnTo>
                    <a:lnTo>
                      <a:pt x="1069" y="1510"/>
                    </a:lnTo>
                    <a:lnTo>
                      <a:pt x="1065" y="1514"/>
                    </a:lnTo>
                    <a:lnTo>
                      <a:pt x="1065" y="1525"/>
                    </a:lnTo>
                    <a:lnTo>
                      <a:pt x="1054" y="1525"/>
                    </a:lnTo>
                    <a:lnTo>
                      <a:pt x="1058" y="1527"/>
                    </a:lnTo>
                    <a:lnTo>
                      <a:pt x="1060" y="1531"/>
                    </a:lnTo>
                    <a:lnTo>
                      <a:pt x="1062" y="1533"/>
                    </a:lnTo>
                    <a:lnTo>
                      <a:pt x="1063" y="1535"/>
                    </a:lnTo>
                    <a:lnTo>
                      <a:pt x="1065" y="1537"/>
                    </a:lnTo>
                    <a:lnTo>
                      <a:pt x="1065" y="1539"/>
                    </a:lnTo>
                    <a:lnTo>
                      <a:pt x="1065" y="1542"/>
                    </a:lnTo>
                    <a:lnTo>
                      <a:pt x="1065" y="1548"/>
                    </a:lnTo>
                    <a:lnTo>
                      <a:pt x="1063" y="1548"/>
                    </a:lnTo>
                    <a:lnTo>
                      <a:pt x="1062" y="1548"/>
                    </a:lnTo>
                    <a:lnTo>
                      <a:pt x="1060" y="1548"/>
                    </a:lnTo>
                    <a:lnTo>
                      <a:pt x="1058" y="1548"/>
                    </a:lnTo>
                    <a:lnTo>
                      <a:pt x="1056" y="1548"/>
                    </a:lnTo>
                    <a:lnTo>
                      <a:pt x="1054" y="1548"/>
                    </a:lnTo>
                    <a:lnTo>
                      <a:pt x="1058" y="1552"/>
                    </a:lnTo>
                    <a:lnTo>
                      <a:pt x="1063" y="1556"/>
                    </a:lnTo>
                    <a:lnTo>
                      <a:pt x="1067" y="1560"/>
                    </a:lnTo>
                    <a:lnTo>
                      <a:pt x="1069" y="1564"/>
                    </a:lnTo>
                    <a:lnTo>
                      <a:pt x="1073" y="1567"/>
                    </a:lnTo>
                    <a:lnTo>
                      <a:pt x="1075" y="1571"/>
                    </a:lnTo>
                    <a:lnTo>
                      <a:pt x="1077" y="1575"/>
                    </a:lnTo>
                    <a:lnTo>
                      <a:pt x="1077" y="1583"/>
                    </a:lnTo>
                    <a:lnTo>
                      <a:pt x="1181" y="1610"/>
                    </a:lnTo>
                    <a:lnTo>
                      <a:pt x="1188" y="1619"/>
                    </a:lnTo>
                    <a:lnTo>
                      <a:pt x="1123" y="1673"/>
                    </a:lnTo>
                    <a:lnTo>
                      <a:pt x="1129" y="1679"/>
                    </a:lnTo>
                    <a:lnTo>
                      <a:pt x="1133" y="1684"/>
                    </a:lnTo>
                    <a:lnTo>
                      <a:pt x="1136" y="1688"/>
                    </a:lnTo>
                    <a:lnTo>
                      <a:pt x="1140" y="1694"/>
                    </a:lnTo>
                    <a:lnTo>
                      <a:pt x="1142" y="1700"/>
                    </a:lnTo>
                    <a:lnTo>
                      <a:pt x="1144" y="1706"/>
                    </a:lnTo>
                    <a:lnTo>
                      <a:pt x="1146" y="1713"/>
                    </a:lnTo>
                    <a:lnTo>
                      <a:pt x="1146" y="1719"/>
                    </a:lnTo>
                    <a:lnTo>
                      <a:pt x="1169" y="1742"/>
                    </a:lnTo>
                    <a:lnTo>
                      <a:pt x="1179" y="1752"/>
                    </a:lnTo>
                    <a:lnTo>
                      <a:pt x="1190" y="1759"/>
                    </a:lnTo>
                    <a:lnTo>
                      <a:pt x="1202" y="1763"/>
                    </a:lnTo>
                    <a:lnTo>
                      <a:pt x="1215" y="1767"/>
                    </a:lnTo>
                    <a:lnTo>
                      <a:pt x="1227" y="1771"/>
                    </a:lnTo>
                    <a:lnTo>
                      <a:pt x="1240" y="1773"/>
                    </a:lnTo>
                    <a:lnTo>
                      <a:pt x="1253" y="1775"/>
                    </a:lnTo>
                    <a:lnTo>
                      <a:pt x="1267" y="1776"/>
                    </a:lnTo>
                    <a:lnTo>
                      <a:pt x="1259" y="1801"/>
                    </a:lnTo>
                    <a:lnTo>
                      <a:pt x="1284" y="1824"/>
                    </a:lnTo>
                    <a:lnTo>
                      <a:pt x="1280" y="1842"/>
                    </a:lnTo>
                    <a:lnTo>
                      <a:pt x="1275" y="1859"/>
                    </a:lnTo>
                    <a:lnTo>
                      <a:pt x="1271" y="1874"/>
                    </a:lnTo>
                    <a:lnTo>
                      <a:pt x="1267" y="1892"/>
                    </a:lnTo>
                    <a:lnTo>
                      <a:pt x="1263" y="1909"/>
                    </a:lnTo>
                    <a:lnTo>
                      <a:pt x="1259" y="1926"/>
                    </a:lnTo>
                    <a:lnTo>
                      <a:pt x="1253" y="1943"/>
                    </a:lnTo>
                    <a:lnTo>
                      <a:pt x="1250" y="1961"/>
                    </a:lnTo>
                    <a:lnTo>
                      <a:pt x="1250" y="2166"/>
                    </a:lnTo>
                    <a:lnTo>
                      <a:pt x="1238" y="2235"/>
                    </a:lnTo>
                    <a:lnTo>
                      <a:pt x="1250" y="2235"/>
                    </a:lnTo>
                    <a:lnTo>
                      <a:pt x="1250" y="2258"/>
                    </a:lnTo>
                    <a:lnTo>
                      <a:pt x="1244" y="2264"/>
                    </a:lnTo>
                    <a:lnTo>
                      <a:pt x="1240" y="2266"/>
                    </a:lnTo>
                    <a:lnTo>
                      <a:pt x="1238" y="2268"/>
                    </a:lnTo>
                    <a:lnTo>
                      <a:pt x="1238" y="2270"/>
                    </a:lnTo>
                    <a:lnTo>
                      <a:pt x="1238" y="2271"/>
                    </a:lnTo>
                    <a:lnTo>
                      <a:pt x="1240" y="2273"/>
                    </a:lnTo>
                    <a:lnTo>
                      <a:pt x="1244" y="2277"/>
                    </a:lnTo>
                    <a:lnTo>
                      <a:pt x="1250" y="2281"/>
                    </a:lnTo>
                    <a:lnTo>
                      <a:pt x="1253" y="2281"/>
                    </a:lnTo>
                    <a:lnTo>
                      <a:pt x="1257" y="2281"/>
                    </a:lnTo>
                    <a:lnTo>
                      <a:pt x="1259" y="2281"/>
                    </a:lnTo>
                    <a:lnTo>
                      <a:pt x="1261" y="2283"/>
                    </a:lnTo>
                    <a:lnTo>
                      <a:pt x="1263" y="2283"/>
                    </a:lnTo>
                    <a:lnTo>
                      <a:pt x="1265" y="2285"/>
                    </a:lnTo>
                    <a:lnTo>
                      <a:pt x="1269" y="2289"/>
                    </a:lnTo>
                    <a:lnTo>
                      <a:pt x="1273" y="2293"/>
                    </a:lnTo>
                    <a:lnTo>
                      <a:pt x="1273" y="2304"/>
                    </a:lnTo>
                    <a:lnTo>
                      <a:pt x="1261" y="2316"/>
                    </a:lnTo>
                    <a:lnTo>
                      <a:pt x="1250" y="2339"/>
                    </a:lnTo>
                    <a:lnTo>
                      <a:pt x="1250" y="2385"/>
                    </a:lnTo>
                    <a:lnTo>
                      <a:pt x="1261" y="2385"/>
                    </a:lnTo>
                    <a:lnTo>
                      <a:pt x="1261" y="2392"/>
                    </a:lnTo>
                    <a:lnTo>
                      <a:pt x="1259" y="2400"/>
                    </a:lnTo>
                    <a:lnTo>
                      <a:pt x="1259" y="2408"/>
                    </a:lnTo>
                    <a:lnTo>
                      <a:pt x="1259" y="2415"/>
                    </a:lnTo>
                    <a:lnTo>
                      <a:pt x="1261" y="2421"/>
                    </a:lnTo>
                    <a:lnTo>
                      <a:pt x="1263" y="2429"/>
                    </a:lnTo>
                    <a:lnTo>
                      <a:pt x="1267" y="2435"/>
                    </a:lnTo>
                    <a:lnTo>
                      <a:pt x="1273" y="2442"/>
                    </a:lnTo>
                    <a:lnTo>
                      <a:pt x="1273" y="2465"/>
                    </a:lnTo>
                    <a:lnTo>
                      <a:pt x="1278" y="2471"/>
                    </a:lnTo>
                    <a:lnTo>
                      <a:pt x="1284" y="2477"/>
                    </a:lnTo>
                    <a:lnTo>
                      <a:pt x="1290" y="2483"/>
                    </a:lnTo>
                    <a:lnTo>
                      <a:pt x="1296" y="2488"/>
                    </a:lnTo>
                    <a:lnTo>
                      <a:pt x="1301" y="2494"/>
                    </a:lnTo>
                    <a:lnTo>
                      <a:pt x="1307" y="2500"/>
                    </a:lnTo>
                    <a:lnTo>
                      <a:pt x="1313" y="2506"/>
                    </a:lnTo>
                    <a:lnTo>
                      <a:pt x="1319" y="2511"/>
                    </a:lnTo>
                    <a:lnTo>
                      <a:pt x="1307" y="2511"/>
                    </a:lnTo>
                    <a:lnTo>
                      <a:pt x="1319" y="2523"/>
                    </a:lnTo>
                    <a:lnTo>
                      <a:pt x="1319" y="2532"/>
                    </a:lnTo>
                    <a:lnTo>
                      <a:pt x="1386" y="2532"/>
                    </a:lnTo>
                    <a:lnTo>
                      <a:pt x="1374" y="2523"/>
                    </a:lnTo>
                    <a:lnTo>
                      <a:pt x="1363" y="2511"/>
                    </a:lnTo>
                    <a:lnTo>
                      <a:pt x="1351" y="2511"/>
                    </a:lnTo>
                    <a:lnTo>
                      <a:pt x="1351" y="2500"/>
                    </a:lnTo>
                    <a:lnTo>
                      <a:pt x="1340" y="2500"/>
                    </a:lnTo>
                    <a:lnTo>
                      <a:pt x="1340" y="2477"/>
                    </a:lnTo>
                    <a:lnTo>
                      <a:pt x="1340" y="2431"/>
                    </a:lnTo>
                    <a:lnTo>
                      <a:pt x="1342" y="2421"/>
                    </a:lnTo>
                    <a:lnTo>
                      <a:pt x="1342" y="2413"/>
                    </a:lnTo>
                    <a:lnTo>
                      <a:pt x="1344" y="2410"/>
                    </a:lnTo>
                    <a:lnTo>
                      <a:pt x="1346" y="2404"/>
                    </a:lnTo>
                    <a:lnTo>
                      <a:pt x="1347" y="2400"/>
                    </a:lnTo>
                    <a:lnTo>
                      <a:pt x="1351" y="2396"/>
                    </a:lnTo>
                    <a:lnTo>
                      <a:pt x="1357" y="2390"/>
                    </a:lnTo>
                    <a:lnTo>
                      <a:pt x="1363" y="2385"/>
                    </a:lnTo>
                    <a:lnTo>
                      <a:pt x="1363" y="2373"/>
                    </a:lnTo>
                    <a:lnTo>
                      <a:pt x="1351" y="2373"/>
                    </a:lnTo>
                    <a:lnTo>
                      <a:pt x="1351" y="2362"/>
                    </a:lnTo>
                    <a:lnTo>
                      <a:pt x="1347" y="2362"/>
                    </a:lnTo>
                    <a:lnTo>
                      <a:pt x="1344" y="2362"/>
                    </a:lnTo>
                    <a:lnTo>
                      <a:pt x="1342" y="2362"/>
                    </a:lnTo>
                    <a:lnTo>
                      <a:pt x="1340" y="2360"/>
                    </a:lnTo>
                    <a:lnTo>
                      <a:pt x="1340" y="2358"/>
                    </a:lnTo>
                    <a:lnTo>
                      <a:pt x="1340" y="2354"/>
                    </a:lnTo>
                    <a:lnTo>
                      <a:pt x="1340" y="2350"/>
                    </a:lnTo>
                    <a:lnTo>
                      <a:pt x="1351" y="2339"/>
                    </a:lnTo>
                    <a:lnTo>
                      <a:pt x="1351" y="2327"/>
                    </a:lnTo>
                    <a:lnTo>
                      <a:pt x="1363" y="2327"/>
                    </a:lnTo>
                    <a:lnTo>
                      <a:pt x="1363" y="2293"/>
                    </a:lnTo>
                    <a:lnTo>
                      <a:pt x="1374" y="2293"/>
                    </a:lnTo>
                    <a:lnTo>
                      <a:pt x="1374" y="2281"/>
                    </a:lnTo>
                    <a:lnTo>
                      <a:pt x="1386" y="2281"/>
                    </a:lnTo>
                    <a:lnTo>
                      <a:pt x="1386" y="2270"/>
                    </a:lnTo>
                    <a:lnTo>
                      <a:pt x="1374" y="2270"/>
                    </a:lnTo>
                    <a:lnTo>
                      <a:pt x="1374" y="2281"/>
                    </a:lnTo>
                    <a:lnTo>
                      <a:pt x="1363" y="2281"/>
                    </a:lnTo>
                    <a:lnTo>
                      <a:pt x="1363" y="2247"/>
                    </a:lnTo>
                    <a:lnTo>
                      <a:pt x="1397" y="2258"/>
                    </a:lnTo>
                    <a:lnTo>
                      <a:pt x="1397" y="2212"/>
                    </a:lnTo>
                    <a:lnTo>
                      <a:pt x="1420" y="2212"/>
                    </a:lnTo>
                    <a:lnTo>
                      <a:pt x="1455" y="2200"/>
                    </a:lnTo>
                    <a:lnTo>
                      <a:pt x="1466" y="2189"/>
                    </a:lnTo>
                    <a:lnTo>
                      <a:pt x="1466" y="2177"/>
                    </a:lnTo>
                    <a:lnTo>
                      <a:pt x="1478" y="2166"/>
                    </a:lnTo>
                    <a:lnTo>
                      <a:pt x="1478" y="2154"/>
                    </a:lnTo>
                    <a:lnTo>
                      <a:pt x="1466" y="2154"/>
                    </a:lnTo>
                    <a:lnTo>
                      <a:pt x="1466" y="2131"/>
                    </a:lnTo>
                    <a:lnTo>
                      <a:pt x="1455" y="2131"/>
                    </a:lnTo>
                    <a:lnTo>
                      <a:pt x="1455" y="2128"/>
                    </a:lnTo>
                    <a:lnTo>
                      <a:pt x="1455" y="2124"/>
                    </a:lnTo>
                    <a:lnTo>
                      <a:pt x="1455" y="2122"/>
                    </a:lnTo>
                    <a:lnTo>
                      <a:pt x="1455" y="2120"/>
                    </a:lnTo>
                    <a:lnTo>
                      <a:pt x="1457" y="2120"/>
                    </a:lnTo>
                    <a:lnTo>
                      <a:pt x="1459" y="2120"/>
                    </a:lnTo>
                    <a:lnTo>
                      <a:pt x="1463" y="2120"/>
                    </a:lnTo>
                    <a:lnTo>
                      <a:pt x="1466" y="2120"/>
                    </a:lnTo>
                    <a:lnTo>
                      <a:pt x="1466" y="2131"/>
                    </a:lnTo>
                    <a:lnTo>
                      <a:pt x="1480" y="2131"/>
                    </a:lnTo>
                    <a:lnTo>
                      <a:pt x="1490" y="2131"/>
                    </a:lnTo>
                    <a:lnTo>
                      <a:pt x="1499" y="2131"/>
                    </a:lnTo>
                    <a:lnTo>
                      <a:pt x="1507" y="2130"/>
                    </a:lnTo>
                    <a:lnTo>
                      <a:pt x="1514" y="2126"/>
                    </a:lnTo>
                    <a:lnTo>
                      <a:pt x="1522" y="2120"/>
                    </a:lnTo>
                    <a:lnTo>
                      <a:pt x="1528" y="2110"/>
                    </a:lnTo>
                    <a:lnTo>
                      <a:pt x="1536" y="2097"/>
                    </a:lnTo>
                    <a:lnTo>
                      <a:pt x="1541" y="2091"/>
                    </a:lnTo>
                    <a:lnTo>
                      <a:pt x="1547" y="2087"/>
                    </a:lnTo>
                    <a:lnTo>
                      <a:pt x="1551" y="2082"/>
                    </a:lnTo>
                    <a:lnTo>
                      <a:pt x="1555" y="2076"/>
                    </a:lnTo>
                    <a:lnTo>
                      <a:pt x="1559" y="2072"/>
                    </a:lnTo>
                    <a:lnTo>
                      <a:pt x="1562" y="2066"/>
                    </a:lnTo>
                    <a:lnTo>
                      <a:pt x="1566" y="2059"/>
                    </a:lnTo>
                    <a:lnTo>
                      <a:pt x="1570" y="2053"/>
                    </a:lnTo>
                    <a:lnTo>
                      <a:pt x="1605" y="1995"/>
                    </a:lnTo>
                    <a:lnTo>
                      <a:pt x="1616" y="1984"/>
                    </a:lnTo>
                    <a:lnTo>
                      <a:pt x="1639" y="1949"/>
                    </a:lnTo>
                    <a:lnTo>
                      <a:pt x="1639" y="1938"/>
                    </a:lnTo>
                    <a:lnTo>
                      <a:pt x="1674" y="1926"/>
                    </a:lnTo>
                    <a:lnTo>
                      <a:pt x="1720" y="1915"/>
                    </a:lnTo>
                    <a:lnTo>
                      <a:pt x="1731" y="1915"/>
                    </a:lnTo>
                    <a:lnTo>
                      <a:pt x="1766" y="1869"/>
                    </a:lnTo>
                    <a:lnTo>
                      <a:pt x="1777" y="1857"/>
                    </a:lnTo>
                    <a:lnTo>
                      <a:pt x="1777" y="1834"/>
                    </a:lnTo>
                    <a:lnTo>
                      <a:pt x="1779" y="1824"/>
                    </a:lnTo>
                    <a:lnTo>
                      <a:pt x="1783" y="1813"/>
                    </a:lnTo>
                    <a:lnTo>
                      <a:pt x="1787" y="1803"/>
                    </a:lnTo>
                    <a:lnTo>
                      <a:pt x="1791" y="1794"/>
                    </a:lnTo>
                    <a:lnTo>
                      <a:pt x="1795" y="1784"/>
                    </a:lnTo>
                    <a:lnTo>
                      <a:pt x="1797" y="1775"/>
                    </a:lnTo>
                    <a:lnTo>
                      <a:pt x="1799" y="1765"/>
                    </a:lnTo>
                    <a:lnTo>
                      <a:pt x="1799" y="1753"/>
                    </a:lnTo>
                    <a:lnTo>
                      <a:pt x="1879" y="1661"/>
                    </a:lnTo>
                    <a:lnTo>
                      <a:pt x="1879" y="1650"/>
                    </a:lnTo>
                    <a:lnTo>
                      <a:pt x="1885" y="1644"/>
                    </a:lnTo>
                    <a:lnTo>
                      <a:pt x="1889" y="1638"/>
                    </a:lnTo>
                    <a:lnTo>
                      <a:pt x="1891" y="1631"/>
                    </a:lnTo>
                    <a:lnTo>
                      <a:pt x="1893" y="1625"/>
                    </a:lnTo>
                    <a:lnTo>
                      <a:pt x="1893" y="1617"/>
                    </a:lnTo>
                    <a:lnTo>
                      <a:pt x="1893" y="1610"/>
                    </a:lnTo>
                    <a:lnTo>
                      <a:pt x="1891" y="1602"/>
                    </a:lnTo>
                    <a:lnTo>
                      <a:pt x="1891" y="1594"/>
                    </a:lnTo>
                    <a:lnTo>
                      <a:pt x="1879" y="1583"/>
                    </a:lnTo>
                    <a:lnTo>
                      <a:pt x="1856" y="1571"/>
                    </a:lnTo>
                    <a:lnTo>
                      <a:pt x="1845" y="1571"/>
                    </a:lnTo>
                    <a:lnTo>
                      <a:pt x="1810" y="1537"/>
                    </a:lnTo>
                    <a:lnTo>
                      <a:pt x="1799" y="1537"/>
                    </a:lnTo>
                    <a:lnTo>
                      <a:pt x="1787" y="1525"/>
                    </a:lnTo>
                    <a:lnTo>
                      <a:pt x="1766" y="1525"/>
                    </a:lnTo>
                    <a:lnTo>
                      <a:pt x="1754" y="1514"/>
                    </a:lnTo>
                    <a:lnTo>
                      <a:pt x="1743" y="1514"/>
                    </a:lnTo>
                    <a:lnTo>
                      <a:pt x="1731" y="1502"/>
                    </a:lnTo>
                    <a:lnTo>
                      <a:pt x="1720" y="1502"/>
                    </a:lnTo>
                    <a:lnTo>
                      <a:pt x="1708" y="1491"/>
                    </a:lnTo>
                    <a:lnTo>
                      <a:pt x="1699" y="1491"/>
                    </a:lnTo>
                    <a:lnTo>
                      <a:pt x="1691" y="1489"/>
                    </a:lnTo>
                    <a:lnTo>
                      <a:pt x="1685" y="1489"/>
                    </a:lnTo>
                    <a:lnTo>
                      <a:pt x="1681" y="1485"/>
                    </a:lnTo>
                    <a:lnTo>
                      <a:pt x="1678" y="1483"/>
                    </a:lnTo>
                    <a:lnTo>
                      <a:pt x="1674" y="1479"/>
                    </a:lnTo>
                    <a:lnTo>
                      <a:pt x="1668" y="1473"/>
                    </a:lnTo>
                    <a:lnTo>
                      <a:pt x="1662" y="1468"/>
                    </a:lnTo>
                    <a:lnTo>
                      <a:pt x="1656" y="1468"/>
                    </a:lnTo>
                    <a:lnTo>
                      <a:pt x="1655" y="1468"/>
                    </a:lnTo>
                    <a:lnTo>
                      <a:pt x="1651" y="1468"/>
                    </a:lnTo>
                    <a:lnTo>
                      <a:pt x="1651" y="1466"/>
                    </a:lnTo>
                    <a:lnTo>
                      <a:pt x="1651" y="1464"/>
                    </a:lnTo>
                    <a:lnTo>
                      <a:pt x="1651" y="1460"/>
                    </a:lnTo>
                    <a:lnTo>
                      <a:pt x="1651" y="1456"/>
                    </a:lnTo>
                    <a:lnTo>
                      <a:pt x="1647" y="1456"/>
                    </a:lnTo>
                    <a:lnTo>
                      <a:pt x="1645" y="1456"/>
                    </a:lnTo>
                    <a:lnTo>
                      <a:pt x="1641" y="1456"/>
                    </a:lnTo>
                    <a:lnTo>
                      <a:pt x="1639" y="1456"/>
                    </a:lnTo>
                    <a:lnTo>
                      <a:pt x="1635" y="1456"/>
                    </a:lnTo>
                    <a:lnTo>
                      <a:pt x="1633" y="1456"/>
                    </a:lnTo>
                    <a:lnTo>
                      <a:pt x="1630" y="1456"/>
                    </a:lnTo>
                    <a:lnTo>
                      <a:pt x="1628" y="1456"/>
                    </a:lnTo>
                    <a:lnTo>
                      <a:pt x="1628" y="1422"/>
                    </a:lnTo>
                    <a:lnTo>
                      <a:pt x="1622" y="1422"/>
                    </a:lnTo>
                    <a:lnTo>
                      <a:pt x="1620" y="1422"/>
                    </a:lnTo>
                    <a:lnTo>
                      <a:pt x="1618" y="1422"/>
                    </a:lnTo>
                    <a:lnTo>
                      <a:pt x="1616" y="1422"/>
                    </a:lnTo>
                    <a:lnTo>
                      <a:pt x="1616" y="1420"/>
                    </a:lnTo>
                    <a:lnTo>
                      <a:pt x="1616" y="1418"/>
                    </a:lnTo>
                    <a:lnTo>
                      <a:pt x="1616" y="1414"/>
                    </a:lnTo>
                    <a:lnTo>
                      <a:pt x="1616" y="1410"/>
                    </a:lnTo>
                    <a:lnTo>
                      <a:pt x="1605" y="1399"/>
                    </a:lnTo>
                    <a:lnTo>
                      <a:pt x="1582" y="1352"/>
                    </a:lnTo>
                    <a:lnTo>
                      <a:pt x="1578" y="1352"/>
                    </a:lnTo>
                    <a:lnTo>
                      <a:pt x="1572" y="1352"/>
                    </a:lnTo>
                    <a:lnTo>
                      <a:pt x="1568" y="1352"/>
                    </a:lnTo>
                    <a:lnTo>
                      <a:pt x="1564" y="1352"/>
                    </a:lnTo>
                    <a:lnTo>
                      <a:pt x="1561" y="1352"/>
                    </a:lnTo>
                    <a:lnTo>
                      <a:pt x="1557" y="1352"/>
                    </a:lnTo>
                    <a:lnTo>
                      <a:pt x="1551" y="1352"/>
                    </a:lnTo>
                    <a:lnTo>
                      <a:pt x="1547" y="1352"/>
                    </a:lnTo>
                    <a:lnTo>
                      <a:pt x="1541" y="1347"/>
                    </a:lnTo>
                    <a:lnTo>
                      <a:pt x="1537" y="1345"/>
                    </a:lnTo>
                    <a:lnTo>
                      <a:pt x="1536" y="1343"/>
                    </a:lnTo>
                    <a:lnTo>
                      <a:pt x="1532" y="1341"/>
                    </a:lnTo>
                    <a:lnTo>
                      <a:pt x="1530" y="1341"/>
                    </a:lnTo>
                    <a:lnTo>
                      <a:pt x="1526" y="1341"/>
                    </a:lnTo>
                    <a:lnTo>
                      <a:pt x="1520" y="1341"/>
                    </a:lnTo>
                    <a:lnTo>
                      <a:pt x="1513" y="1341"/>
                    </a:lnTo>
                    <a:lnTo>
                      <a:pt x="1490" y="1318"/>
                    </a:lnTo>
                    <a:lnTo>
                      <a:pt x="1478" y="1318"/>
                    </a:lnTo>
                    <a:lnTo>
                      <a:pt x="1409" y="1249"/>
                    </a:lnTo>
                    <a:lnTo>
                      <a:pt x="1397" y="1249"/>
                    </a:lnTo>
                    <a:lnTo>
                      <a:pt x="1386" y="1249"/>
                    </a:lnTo>
                    <a:lnTo>
                      <a:pt x="1374" y="1249"/>
                    </a:lnTo>
                    <a:lnTo>
                      <a:pt x="1363" y="1249"/>
                    </a:lnTo>
                    <a:lnTo>
                      <a:pt x="1351" y="1249"/>
                    </a:lnTo>
                    <a:lnTo>
                      <a:pt x="1340" y="1249"/>
                    </a:lnTo>
                    <a:lnTo>
                      <a:pt x="1330" y="1249"/>
                    </a:lnTo>
                    <a:lnTo>
                      <a:pt x="1319" y="1249"/>
                    </a:lnTo>
                    <a:lnTo>
                      <a:pt x="1319" y="1237"/>
                    </a:lnTo>
                    <a:lnTo>
                      <a:pt x="1296" y="1237"/>
                    </a:lnTo>
                    <a:lnTo>
                      <a:pt x="1296" y="1226"/>
                    </a:lnTo>
                    <a:lnTo>
                      <a:pt x="1290" y="1226"/>
                    </a:lnTo>
                    <a:lnTo>
                      <a:pt x="1286" y="1226"/>
                    </a:lnTo>
                    <a:lnTo>
                      <a:pt x="1282" y="1226"/>
                    </a:lnTo>
                    <a:lnTo>
                      <a:pt x="1278" y="1226"/>
                    </a:lnTo>
                    <a:lnTo>
                      <a:pt x="1273" y="1226"/>
                    </a:lnTo>
                    <a:lnTo>
                      <a:pt x="1269" y="1226"/>
                    </a:lnTo>
                    <a:lnTo>
                      <a:pt x="1265" y="1226"/>
                    </a:lnTo>
                    <a:lnTo>
                      <a:pt x="1261" y="1226"/>
                    </a:lnTo>
                    <a:lnTo>
                      <a:pt x="1250" y="1260"/>
                    </a:lnTo>
                    <a:lnTo>
                      <a:pt x="1238" y="1237"/>
                    </a:lnTo>
                    <a:lnTo>
                      <a:pt x="1250" y="1237"/>
                    </a:lnTo>
                    <a:lnTo>
                      <a:pt x="1250" y="1214"/>
                    </a:lnTo>
                    <a:lnTo>
                      <a:pt x="1255" y="1209"/>
                    </a:lnTo>
                    <a:lnTo>
                      <a:pt x="1257" y="1205"/>
                    </a:lnTo>
                    <a:lnTo>
                      <a:pt x="1259" y="1203"/>
                    </a:lnTo>
                    <a:lnTo>
                      <a:pt x="1257" y="1203"/>
                    </a:lnTo>
                    <a:lnTo>
                      <a:pt x="1255" y="1203"/>
                    </a:lnTo>
                    <a:lnTo>
                      <a:pt x="1250" y="1203"/>
                    </a:lnTo>
                    <a:lnTo>
                      <a:pt x="1244" y="1203"/>
                    </a:lnTo>
                    <a:lnTo>
                      <a:pt x="1238" y="1203"/>
                    </a:lnTo>
                    <a:lnTo>
                      <a:pt x="1238" y="1214"/>
                    </a:lnTo>
                    <a:lnTo>
                      <a:pt x="1227" y="1214"/>
                    </a:lnTo>
                    <a:lnTo>
                      <a:pt x="1215" y="1226"/>
                    </a:lnTo>
                    <a:lnTo>
                      <a:pt x="1205" y="1226"/>
                    </a:lnTo>
                    <a:lnTo>
                      <a:pt x="1198" y="1228"/>
                    </a:lnTo>
                    <a:lnTo>
                      <a:pt x="1192" y="1230"/>
                    </a:lnTo>
                    <a:lnTo>
                      <a:pt x="1188" y="1232"/>
                    </a:lnTo>
                    <a:lnTo>
                      <a:pt x="1184" y="1234"/>
                    </a:lnTo>
                    <a:lnTo>
                      <a:pt x="1181" y="1237"/>
                    </a:lnTo>
                    <a:lnTo>
                      <a:pt x="1175" y="1243"/>
                    </a:lnTo>
                    <a:lnTo>
                      <a:pt x="1169" y="1249"/>
                    </a:lnTo>
                    <a:lnTo>
                      <a:pt x="1146" y="1226"/>
                    </a:lnTo>
                    <a:lnTo>
                      <a:pt x="1048" y="1226"/>
                    </a:lnTo>
                    <a:lnTo>
                      <a:pt x="1042" y="1214"/>
                    </a:lnTo>
                    <a:lnTo>
                      <a:pt x="1031" y="1214"/>
                    </a:lnTo>
                    <a:lnTo>
                      <a:pt x="1031" y="1203"/>
                    </a:lnTo>
                    <a:lnTo>
                      <a:pt x="1008" y="1203"/>
                    </a:lnTo>
                    <a:lnTo>
                      <a:pt x="1008" y="1180"/>
                    </a:lnTo>
                    <a:lnTo>
                      <a:pt x="996" y="1168"/>
                    </a:lnTo>
                    <a:lnTo>
                      <a:pt x="996" y="1136"/>
                    </a:lnTo>
                    <a:lnTo>
                      <a:pt x="992" y="1136"/>
                    </a:lnTo>
                    <a:lnTo>
                      <a:pt x="989" y="1136"/>
                    </a:lnTo>
                    <a:lnTo>
                      <a:pt x="987" y="1136"/>
                    </a:lnTo>
                    <a:lnTo>
                      <a:pt x="985" y="1134"/>
                    </a:lnTo>
                    <a:lnTo>
                      <a:pt x="985" y="1132"/>
                    </a:lnTo>
                    <a:lnTo>
                      <a:pt x="985" y="1128"/>
                    </a:lnTo>
                    <a:lnTo>
                      <a:pt x="985" y="1124"/>
                    </a:lnTo>
                    <a:lnTo>
                      <a:pt x="939" y="1136"/>
                    </a:lnTo>
                    <a:lnTo>
                      <a:pt x="916" y="1136"/>
                    </a:lnTo>
                    <a:lnTo>
                      <a:pt x="912" y="1140"/>
                    </a:lnTo>
                    <a:lnTo>
                      <a:pt x="910" y="1141"/>
                    </a:lnTo>
                    <a:lnTo>
                      <a:pt x="908" y="1143"/>
                    </a:lnTo>
                    <a:lnTo>
                      <a:pt x="906" y="1145"/>
                    </a:lnTo>
                    <a:lnTo>
                      <a:pt x="904" y="1145"/>
                    </a:lnTo>
                    <a:lnTo>
                      <a:pt x="902" y="1147"/>
                    </a:lnTo>
                    <a:lnTo>
                      <a:pt x="898" y="1147"/>
                    </a:lnTo>
                    <a:lnTo>
                      <a:pt x="895" y="1147"/>
                    </a:lnTo>
                    <a:lnTo>
                      <a:pt x="895" y="1141"/>
                    </a:lnTo>
                    <a:lnTo>
                      <a:pt x="895" y="1136"/>
                    </a:lnTo>
                    <a:lnTo>
                      <a:pt x="895" y="1130"/>
                    </a:lnTo>
                    <a:lnTo>
                      <a:pt x="895" y="1124"/>
                    </a:lnTo>
                    <a:lnTo>
                      <a:pt x="895" y="1118"/>
                    </a:lnTo>
                    <a:lnTo>
                      <a:pt x="895" y="1113"/>
                    </a:lnTo>
                    <a:lnTo>
                      <a:pt x="895" y="1107"/>
                    </a:lnTo>
                    <a:lnTo>
                      <a:pt x="895" y="1101"/>
                    </a:lnTo>
                    <a:lnTo>
                      <a:pt x="893" y="1095"/>
                    </a:lnTo>
                    <a:lnTo>
                      <a:pt x="893" y="1092"/>
                    </a:lnTo>
                    <a:lnTo>
                      <a:pt x="893" y="1090"/>
                    </a:lnTo>
                    <a:lnTo>
                      <a:pt x="895" y="1090"/>
                    </a:lnTo>
                    <a:lnTo>
                      <a:pt x="895" y="1088"/>
                    </a:lnTo>
                    <a:lnTo>
                      <a:pt x="896" y="1088"/>
                    </a:lnTo>
                    <a:lnTo>
                      <a:pt x="900" y="1090"/>
                    </a:lnTo>
                    <a:lnTo>
                      <a:pt x="904" y="1090"/>
                    </a:lnTo>
                    <a:lnTo>
                      <a:pt x="895" y="1078"/>
                    </a:lnTo>
                    <a:lnTo>
                      <a:pt x="895" y="1067"/>
                    </a:lnTo>
                    <a:lnTo>
                      <a:pt x="898" y="1061"/>
                    </a:lnTo>
                    <a:lnTo>
                      <a:pt x="902" y="1057"/>
                    </a:lnTo>
                    <a:lnTo>
                      <a:pt x="904" y="1053"/>
                    </a:lnTo>
                    <a:lnTo>
                      <a:pt x="904" y="1049"/>
                    </a:lnTo>
                    <a:lnTo>
                      <a:pt x="906" y="1046"/>
                    </a:lnTo>
                    <a:lnTo>
                      <a:pt x="906" y="1042"/>
                    </a:lnTo>
                    <a:lnTo>
                      <a:pt x="906" y="1038"/>
                    </a:lnTo>
                    <a:lnTo>
                      <a:pt x="904" y="1032"/>
                    </a:lnTo>
                    <a:lnTo>
                      <a:pt x="871" y="1032"/>
                    </a:lnTo>
                    <a:lnTo>
                      <a:pt x="871" y="1044"/>
                    </a:lnTo>
                    <a:lnTo>
                      <a:pt x="848" y="1044"/>
                    </a:lnTo>
                    <a:lnTo>
                      <a:pt x="848" y="1051"/>
                    </a:lnTo>
                    <a:lnTo>
                      <a:pt x="848" y="1057"/>
                    </a:lnTo>
                    <a:lnTo>
                      <a:pt x="848" y="1063"/>
                    </a:lnTo>
                    <a:lnTo>
                      <a:pt x="848" y="1069"/>
                    </a:lnTo>
                    <a:lnTo>
                      <a:pt x="847" y="1072"/>
                    </a:lnTo>
                    <a:lnTo>
                      <a:pt x="845" y="1078"/>
                    </a:lnTo>
                    <a:lnTo>
                      <a:pt x="841" y="1084"/>
                    </a:lnTo>
                    <a:lnTo>
                      <a:pt x="837" y="1090"/>
                    </a:lnTo>
                    <a:lnTo>
                      <a:pt x="837" y="1101"/>
                    </a:lnTo>
                    <a:lnTo>
                      <a:pt x="825" y="1101"/>
                    </a:lnTo>
                    <a:lnTo>
                      <a:pt x="814" y="1113"/>
                    </a:lnTo>
                    <a:lnTo>
                      <a:pt x="808" y="1113"/>
                    </a:lnTo>
                    <a:lnTo>
                      <a:pt x="804" y="1113"/>
                    </a:lnTo>
                    <a:lnTo>
                      <a:pt x="802" y="1113"/>
                    </a:lnTo>
                    <a:lnTo>
                      <a:pt x="800" y="1113"/>
                    </a:lnTo>
                    <a:lnTo>
                      <a:pt x="799" y="1115"/>
                    </a:lnTo>
                    <a:lnTo>
                      <a:pt x="797" y="1117"/>
                    </a:lnTo>
                    <a:lnTo>
                      <a:pt x="795" y="1118"/>
                    </a:lnTo>
                    <a:lnTo>
                      <a:pt x="791" y="1124"/>
                    </a:lnTo>
                    <a:lnTo>
                      <a:pt x="756" y="1113"/>
                    </a:lnTo>
                    <a:lnTo>
                      <a:pt x="745" y="1113"/>
                    </a:lnTo>
                    <a:lnTo>
                      <a:pt x="745" y="1101"/>
                    </a:lnTo>
                    <a:lnTo>
                      <a:pt x="733" y="1101"/>
                    </a:lnTo>
                    <a:lnTo>
                      <a:pt x="722" y="1090"/>
                    </a:lnTo>
                    <a:lnTo>
                      <a:pt x="722" y="1078"/>
                    </a:lnTo>
                    <a:lnTo>
                      <a:pt x="699" y="1044"/>
                    </a:lnTo>
                    <a:lnTo>
                      <a:pt x="710" y="1032"/>
                    </a:lnTo>
                    <a:lnTo>
                      <a:pt x="710" y="998"/>
                    </a:lnTo>
                    <a:lnTo>
                      <a:pt x="699" y="994"/>
                    </a:lnTo>
                    <a:lnTo>
                      <a:pt x="699" y="986"/>
                    </a:lnTo>
                    <a:lnTo>
                      <a:pt x="699" y="975"/>
                    </a:lnTo>
                    <a:lnTo>
                      <a:pt x="699" y="963"/>
                    </a:lnTo>
                    <a:lnTo>
                      <a:pt x="699" y="952"/>
                    </a:lnTo>
                    <a:lnTo>
                      <a:pt x="710" y="952"/>
                    </a:lnTo>
                    <a:lnTo>
                      <a:pt x="710" y="940"/>
                    </a:lnTo>
                    <a:lnTo>
                      <a:pt x="722" y="940"/>
                    </a:lnTo>
                    <a:lnTo>
                      <a:pt x="722" y="928"/>
                    </a:lnTo>
                    <a:lnTo>
                      <a:pt x="733" y="928"/>
                    </a:lnTo>
                    <a:lnTo>
                      <a:pt x="733" y="917"/>
                    </a:lnTo>
                    <a:lnTo>
                      <a:pt x="722" y="917"/>
                    </a:lnTo>
                    <a:lnTo>
                      <a:pt x="733" y="917"/>
                    </a:lnTo>
                    <a:lnTo>
                      <a:pt x="745" y="917"/>
                    </a:lnTo>
                    <a:lnTo>
                      <a:pt x="745" y="905"/>
                    </a:lnTo>
                    <a:lnTo>
                      <a:pt x="756" y="905"/>
                    </a:lnTo>
                    <a:lnTo>
                      <a:pt x="768" y="905"/>
                    </a:lnTo>
                    <a:lnTo>
                      <a:pt x="779" y="905"/>
                    </a:lnTo>
                    <a:lnTo>
                      <a:pt x="791" y="905"/>
                    </a:lnTo>
                    <a:lnTo>
                      <a:pt x="791" y="917"/>
                    </a:lnTo>
                    <a:lnTo>
                      <a:pt x="802" y="917"/>
                    </a:lnTo>
                    <a:lnTo>
                      <a:pt x="802" y="905"/>
                    </a:lnTo>
                    <a:lnTo>
                      <a:pt x="802" y="917"/>
                    </a:lnTo>
                    <a:lnTo>
                      <a:pt x="814" y="917"/>
                    </a:lnTo>
                    <a:lnTo>
                      <a:pt x="814" y="905"/>
                    </a:lnTo>
                    <a:lnTo>
                      <a:pt x="825" y="905"/>
                    </a:lnTo>
                    <a:lnTo>
                      <a:pt x="814" y="905"/>
                    </a:lnTo>
                    <a:lnTo>
                      <a:pt x="814" y="894"/>
                    </a:lnTo>
                    <a:lnTo>
                      <a:pt x="825" y="894"/>
                    </a:lnTo>
                    <a:lnTo>
                      <a:pt x="814" y="894"/>
                    </a:lnTo>
                    <a:lnTo>
                      <a:pt x="802" y="894"/>
                    </a:lnTo>
                    <a:lnTo>
                      <a:pt x="802" y="882"/>
                    </a:lnTo>
                    <a:lnTo>
                      <a:pt x="814" y="882"/>
                    </a:lnTo>
                    <a:lnTo>
                      <a:pt x="814" y="894"/>
                    </a:lnTo>
                    <a:lnTo>
                      <a:pt x="814" y="882"/>
                    </a:lnTo>
                    <a:lnTo>
                      <a:pt x="825" y="882"/>
                    </a:lnTo>
                    <a:lnTo>
                      <a:pt x="837" y="882"/>
                    </a:lnTo>
                    <a:lnTo>
                      <a:pt x="837" y="871"/>
                    </a:lnTo>
                    <a:lnTo>
                      <a:pt x="837" y="882"/>
                    </a:lnTo>
                    <a:lnTo>
                      <a:pt x="848" y="882"/>
                    </a:lnTo>
                    <a:lnTo>
                      <a:pt x="848" y="871"/>
                    </a:lnTo>
                    <a:lnTo>
                      <a:pt x="860" y="871"/>
                    </a:lnTo>
                    <a:lnTo>
                      <a:pt x="871" y="871"/>
                    </a:lnTo>
                    <a:lnTo>
                      <a:pt x="883" y="882"/>
                    </a:lnTo>
                    <a:lnTo>
                      <a:pt x="895" y="882"/>
                    </a:lnTo>
                    <a:lnTo>
                      <a:pt x="895" y="871"/>
                    </a:lnTo>
                    <a:lnTo>
                      <a:pt x="904" y="871"/>
                    </a:lnTo>
                    <a:lnTo>
                      <a:pt x="916" y="871"/>
                    </a:lnTo>
                    <a:lnTo>
                      <a:pt x="927" y="882"/>
                    </a:lnTo>
                    <a:lnTo>
                      <a:pt x="927" y="894"/>
                    </a:lnTo>
                    <a:lnTo>
                      <a:pt x="927" y="905"/>
                    </a:lnTo>
                    <a:lnTo>
                      <a:pt x="939" y="905"/>
                    </a:lnTo>
                    <a:lnTo>
                      <a:pt x="939" y="917"/>
                    </a:lnTo>
                    <a:lnTo>
                      <a:pt x="950" y="917"/>
                    </a:lnTo>
                    <a:lnTo>
                      <a:pt x="950" y="928"/>
                    </a:lnTo>
                    <a:lnTo>
                      <a:pt x="962" y="928"/>
                    </a:lnTo>
                    <a:lnTo>
                      <a:pt x="973" y="940"/>
                    </a:lnTo>
                    <a:lnTo>
                      <a:pt x="985" y="940"/>
                    </a:lnTo>
                    <a:lnTo>
                      <a:pt x="985" y="928"/>
                    </a:lnTo>
                    <a:lnTo>
                      <a:pt x="985" y="917"/>
                    </a:lnTo>
                    <a:lnTo>
                      <a:pt x="973" y="905"/>
                    </a:lnTo>
                    <a:lnTo>
                      <a:pt x="973" y="894"/>
                    </a:lnTo>
                    <a:lnTo>
                      <a:pt x="962" y="882"/>
                    </a:lnTo>
                    <a:lnTo>
                      <a:pt x="962" y="871"/>
                    </a:lnTo>
                    <a:lnTo>
                      <a:pt x="950" y="871"/>
                    </a:lnTo>
                    <a:lnTo>
                      <a:pt x="950" y="859"/>
                    </a:lnTo>
                    <a:lnTo>
                      <a:pt x="939" y="859"/>
                    </a:lnTo>
                    <a:lnTo>
                      <a:pt x="939" y="848"/>
                    </a:lnTo>
                    <a:lnTo>
                      <a:pt x="939" y="836"/>
                    </a:lnTo>
                    <a:lnTo>
                      <a:pt x="939" y="825"/>
                    </a:lnTo>
                    <a:lnTo>
                      <a:pt x="939" y="813"/>
                    </a:lnTo>
                    <a:lnTo>
                      <a:pt x="950" y="802"/>
                    </a:lnTo>
                    <a:lnTo>
                      <a:pt x="950" y="790"/>
                    </a:lnTo>
                    <a:lnTo>
                      <a:pt x="950" y="779"/>
                    </a:lnTo>
                    <a:lnTo>
                      <a:pt x="962" y="779"/>
                    </a:lnTo>
                    <a:lnTo>
                      <a:pt x="962" y="767"/>
                    </a:lnTo>
                    <a:lnTo>
                      <a:pt x="973" y="767"/>
                    </a:lnTo>
                    <a:lnTo>
                      <a:pt x="973" y="756"/>
                    </a:lnTo>
                    <a:lnTo>
                      <a:pt x="985" y="744"/>
                    </a:lnTo>
                    <a:lnTo>
                      <a:pt x="996" y="744"/>
                    </a:lnTo>
                    <a:lnTo>
                      <a:pt x="985" y="744"/>
                    </a:lnTo>
                    <a:lnTo>
                      <a:pt x="973" y="744"/>
                    </a:lnTo>
                    <a:lnTo>
                      <a:pt x="985" y="744"/>
                    </a:lnTo>
                    <a:lnTo>
                      <a:pt x="985" y="733"/>
                    </a:lnTo>
                    <a:lnTo>
                      <a:pt x="973" y="733"/>
                    </a:lnTo>
                    <a:lnTo>
                      <a:pt x="985" y="733"/>
                    </a:lnTo>
                    <a:lnTo>
                      <a:pt x="996" y="733"/>
                    </a:lnTo>
                    <a:lnTo>
                      <a:pt x="996" y="721"/>
                    </a:lnTo>
                    <a:lnTo>
                      <a:pt x="985" y="721"/>
                    </a:lnTo>
                    <a:lnTo>
                      <a:pt x="973" y="721"/>
                    </a:lnTo>
                    <a:lnTo>
                      <a:pt x="985" y="721"/>
                    </a:lnTo>
                    <a:lnTo>
                      <a:pt x="985" y="710"/>
                    </a:lnTo>
                    <a:lnTo>
                      <a:pt x="973" y="698"/>
                    </a:lnTo>
                    <a:lnTo>
                      <a:pt x="973" y="710"/>
                    </a:lnTo>
                    <a:lnTo>
                      <a:pt x="973" y="698"/>
                    </a:lnTo>
                    <a:lnTo>
                      <a:pt x="973" y="689"/>
                    </a:lnTo>
                    <a:lnTo>
                      <a:pt x="962" y="689"/>
                    </a:lnTo>
                    <a:lnTo>
                      <a:pt x="962" y="677"/>
                    </a:lnTo>
                    <a:lnTo>
                      <a:pt x="962" y="666"/>
                    </a:lnTo>
                    <a:lnTo>
                      <a:pt x="962" y="654"/>
                    </a:lnTo>
                    <a:lnTo>
                      <a:pt x="962" y="666"/>
                    </a:lnTo>
                    <a:lnTo>
                      <a:pt x="962" y="677"/>
                    </a:lnTo>
                    <a:lnTo>
                      <a:pt x="973" y="677"/>
                    </a:lnTo>
                    <a:lnTo>
                      <a:pt x="973" y="689"/>
                    </a:lnTo>
                    <a:lnTo>
                      <a:pt x="973" y="698"/>
                    </a:lnTo>
                    <a:lnTo>
                      <a:pt x="985" y="698"/>
                    </a:lnTo>
                    <a:lnTo>
                      <a:pt x="985" y="689"/>
                    </a:lnTo>
                    <a:lnTo>
                      <a:pt x="985" y="677"/>
                    </a:lnTo>
                    <a:lnTo>
                      <a:pt x="985" y="666"/>
                    </a:lnTo>
                    <a:lnTo>
                      <a:pt x="973" y="666"/>
                    </a:lnTo>
                    <a:lnTo>
                      <a:pt x="973" y="654"/>
                    </a:lnTo>
                    <a:lnTo>
                      <a:pt x="985" y="654"/>
                    </a:lnTo>
                    <a:lnTo>
                      <a:pt x="985" y="666"/>
                    </a:lnTo>
                    <a:lnTo>
                      <a:pt x="985" y="654"/>
                    </a:lnTo>
                    <a:lnTo>
                      <a:pt x="985" y="643"/>
                    </a:lnTo>
                    <a:lnTo>
                      <a:pt x="985" y="631"/>
                    </a:lnTo>
                    <a:lnTo>
                      <a:pt x="973" y="631"/>
                    </a:lnTo>
                    <a:lnTo>
                      <a:pt x="985" y="631"/>
                    </a:lnTo>
                    <a:lnTo>
                      <a:pt x="996" y="631"/>
                    </a:lnTo>
                    <a:lnTo>
                      <a:pt x="996" y="620"/>
                    </a:lnTo>
                    <a:lnTo>
                      <a:pt x="1008" y="620"/>
                    </a:lnTo>
                    <a:lnTo>
                      <a:pt x="1008" y="608"/>
                    </a:lnTo>
                    <a:lnTo>
                      <a:pt x="996" y="608"/>
                    </a:lnTo>
                    <a:lnTo>
                      <a:pt x="996" y="620"/>
                    </a:lnTo>
                    <a:lnTo>
                      <a:pt x="985" y="620"/>
                    </a:lnTo>
                    <a:lnTo>
                      <a:pt x="985" y="631"/>
                    </a:lnTo>
                    <a:lnTo>
                      <a:pt x="985" y="620"/>
                    </a:lnTo>
                    <a:lnTo>
                      <a:pt x="985" y="608"/>
                    </a:lnTo>
                    <a:lnTo>
                      <a:pt x="996" y="608"/>
                    </a:lnTo>
                    <a:lnTo>
                      <a:pt x="996" y="597"/>
                    </a:lnTo>
                    <a:lnTo>
                      <a:pt x="1008" y="597"/>
                    </a:lnTo>
                    <a:lnTo>
                      <a:pt x="996" y="597"/>
                    </a:lnTo>
                    <a:lnTo>
                      <a:pt x="1008" y="597"/>
                    </a:lnTo>
                    <a:lnTo>
                      <a:pt x="1019" y="585"/>
                    </a:lnTo>
                    <a:lnTo>
                      <a:pt x="1019" y="597"/>
                    </a:lnTo>
                    <a:lnTo>
                      <a:pt x="1025" y="597"/>
                    </a:lnTo>
                    <a:lnTo>
                      <a:pt x="1029" y="597"/>
                    </a:lnTo>
                    <a:lnTo>
                      <a:pt x="1031" y="597"/>
                    </a:lnTo>
                    <a:lnTo>
                      <a:pt x="1027" y="597"/>
                    </a:lnTo>
                    <a:lnTo>
                      <a:pt x="1025" y="597"/>
                    </a:lnTo>
                    <a:lnTo>
                      <a:pt x="1019" y="597"/>
                    </a:lnTo>
                    <a:lnTo>
                      <a:pt x="1019" y="585"/>
                    </a:lnTo>
                    <a:lnTo>
                      <a:pt x="1031" y="585"/>
                    </a:lnTo>
                    <a:lnTo>
                      <a:pt x="1031" y="574"/>
                    </a:lnTo>
                    <a:lnTo>
                      <a:pt x="1031" y="585"/>
                    </a:lnTo>
                    <a:lnTo>
                      <a:pt x="1019" y="585"/>
                    </a:lnTo>
                    <a:lnTo>
                      <a:pt x="1019" y="574"/>
                    </a:lnTo>
                    <a:lnTo>
                      <a:pt x="1008" y="574"/>
                    </a:lnTo>
                    <a:lnTo>
                      <a:pt x="1008" y="562"/>
                    </a:lnTo>
                    <a:lnTo>
                      <a:pt x="1019" y="562"/>
                    </a:lnTo>
                    <a:lnTo>
                      <a:pt x="1008" y="562"/>
                    </a:lnTo>
                    <a:lnTo>
                      <a:pt x="996" y="562"/>
                    </a:lnTo>
                    <a:lnTo>
                      <a:pt x="1008" y="562"/>
                    </a:lnTo>
                    <a:lnTo>
                      <a:pt x="1008" y="551"/>
                    </a:lnTo>
                    <a:lnTo>
                      <a:pt x="1008" y="539"/>
                    </a:lnTo>
                    <a:lnTo>
                      <a:pt x="1019" y="539"/>
                    </a:lnTo>
                    <a:lnTo>
                      <a:pt x="1019" y="528"/>
                    </a:lnTo>
                    <a:lnTo>
                      <a:pt x="1031" y="528"/>
                    </a:lnTo>
                    <a:lnTo>
                      <a:pt x="1031" y="516"/>
                    </a:lnTo>
                    <a:lnTo>
                      <a:pt x="1042" y="504"/>
                    </a:lnTo>
                    <a:lnTo>
                      <a:pt x="1031" y="504"/>
                    </a:lnTo>
                    <a:lnTo>
                      <a:pt x="1031" y="493"/>
                    </a:lnTo>
                    <a:lnTo>
                      <a:pt x="1042" y="481"/>
                    </a:lnTo>
                    <a:lnTo>
                      <a:pt x="1054" y="481"/>
                    </a:lnTo>
                    <a:lnTo>
                      <a:pt x="1042" y="516"/>
                    </a:lnTo>
                    <a:lnTo>
                      <a:pt x="1054" y="528"/>
                    </a:lnTo>
                    <a:lnTo>
                      <a:pt x="1065" y="493"/>
                    </a:lnTo>
                    <a:lnTo>
                      <a:pt x="1088" y="470"/>
                    </a:lnTo>
                    <a:lnTo>
                      <a:pt x="1077" y="458"/>
                    </a:lnTo>
                    <a:lnTo>
                      <a:pt x="1077" y="447"/>
                    </a:lnTo>
                    <a:lnTo>
                      <a:pt x="1065" y="447"/>
                    </a:lnTo>
                    <a:lnTo>
                      <a:pt x="1042" y="447"/>
                    </a:lnTo>
                    <a:lnTo>
                      <a:pt x="1042" y="458"/>
                    </a:lnTo>
                    <a:lnTo>
                      <a:pt x="1019" y="435"/>
                    </a:lnTo>
                    <a:lnTo>
                      <a:pt x="1019" y="447"/>
                    </a:lnTo>
                    <a:lnTo>
                      <a:pt x="1008" y="435"/>
                    </a:lnTo>
                    <a:lnTo>
                      <a:pt x="1019" y="435"/>
                    </a:lnTo>
                    <a:lnTo>
                      <a:pt x="1019" y="424"/>
                    </a:lnTo>
                    <a:lnTo>
                      <a:pt x="1015" y="424"/>
                    </a:lnTo>
                    <a:lnTo>
                      <a:pt x="1012" y="424"/>
                    </a:lnTo>
                    <a:lnTo>
                      <a:pt x="1008" y="424"/>
                    </a:lnTo>
                    <a:lnTo>
                      <a:pt x="1002" y="424"/>
                    </a:lnTo>
                    <a:lnTo>
                      <a:pt x="998" y="424"/>
                    </a:lnTo>
                    <a:lnTo>
                      <a:pt x="994" y="424"/>
                    </a:lnTo>
                    <a:lnTo>
                      <a:pt x="990" y="424"/>
                    </a:lnTo>
                    <a:lnTo>
                      <a:pt x="985" y="424"/>
                    </a:lnTo>
                    <a:lnTo>
                      <a:pt x="985" y="435"/>
                    </a:lnTo>
                    <a:lnTo>
                      <a:pt x="973" y="447"/>
                    </a:lnTo>
                    <a:lnTo>
                      <a:pt x="962" y="481"/>
                    </a:lnTo>
                    <a:lnTo>
                      <a:pt x="950" y="493"/>
                    </a:lnTo>
                    <a:lnTo>
                      <a:pt x="962" y="481"/>
                    </a:lnTo>
                    <a:lnTo>
                      <a:pt x="962" y="476"/>
                    </a:lnTo>
                    <a:lnTo>
                      <a:pt x="962" y="470"/>
                    </a:lnTo>
                    <a:lnTo>
                      <a:pt x="962" y="464"/>
                    </a:lnTo>
                    <a:lnTo>
                      <a:pt x="962" y="458"/>
                    </a:lnTo>
                    <a:lnTo>
                      <a:pt x="962" y="453"/>
                    </a:lnTo>
                    <a:lnTo>
                      <a:pt x="962" y="447"/>
                    </a:lnTo>
                    <a:lnTo>
                      <a:pt x="962" y="441"/>
                    </a:lnTo>
                    <a:lnTo>
                      <a:pt x="962" y="435"/>
                    </a:lnTo>
                    <a:lnTo>
                      <a:pt x="967" y="435"/>
                    </a:lnTo>
                    <a:lnTo>
                      <a:pt x="971" y="435"/>
                    </a:lnTo>
                    <a:lnTo>
                      <a:pt x="973" y="435"/>
                    </a:lnTo>
                    <a:lnTo>
                      <a:pt x="973" y="433"/>
                    </a:lnTo>
                    <a:lnTo>
                      <a:pt x="973" y="432"/>
                    </a:lnTo>
                    <a:lnTo>
                      <a:pt x="973" y="430"/>
                    </a:lnTo>
                    <a:lnTo>
                      <a:pt x="973" y="424"/>
                    </a:lnTo>
                    <a:lnTo>
                      <a:pt x="985" y="412"/>
                    </a:lnTo>
                    <a:lnTo>
                      <a:pt x="1008" y="389"/>
                    </a:lnTo>
                    <a:lnTo>
                      <a:pt x="1054" y="389"/>
                    </a:lnTo>
                    <a:lnTo>
                      <a:pt x="1042" y="389"/>
                    </a:lnTo>
                    <a:lnTo>
                      <a:pt x="1031" y="401"/>
                    </a:lnTo>
                    <a:lnTo>
                      <a:pt x="1008" y="401"/>
                    </a:lnTo>
                    <a:lnTo>
                      <a:pt x="1019" y="378"/>
                    </a:lnTo>
                    <a:lnTo>
                      <a:pt x="1031" y="378"/>
                    </a:lnTo>
                    <a:lnTo>
                      <a:pt x="1035" y="374"/>
                    </a:lnTo>
                    <a:lnTo>
                      <a:pt x="1038" y="372"/>
                    </a:lnTo>
                    <a:lnTo>
                      <a:pt x="1040" y="368"/>
                    </a:lnTo>
                    <a:lnTo>
                      <a:pt x="1042" y="366"/>
                    </a:lnTo>
                    <a:lnTo>
                      <a:pt x="1046" y="366"/>
                    </a:lnTo>
                    <a:lnTo>
                      <a:pt x="1048" y="366"/>
                    </a:lnTo>
                    <a:lnTo>
                      <a:pt x="1054" y="366"/>
                    </a:lnTo>
                    <a:lnTo>
                      <a:pt x="1054" y="363"/>
                    </a:lnTo>
                    <a:lnTo>
                      <a:pt x="1054" y="359"/>
                    </a:lnTo>
                    <a:lnTo>
                      <a:pt x="1054" y="353"/>
                    </a:lnTo>
                    <a:lnTo>
                      <a:pt x="1054" y="349"/>
                    </a:lnTo>
                    <a:lnTo>
                      <a:pt x="1054" y="345"/>
                    </a:lnTo>
                    <a:lnTo>
                      <a:pt x="1054" y="341"/>
                    </a:lnTo>
                    <a:lnTo>
                      <a:pt x="1054" y="338"/>
                    </a:lnTo>
                    <a:lnTo>
                      <a:pt x="1054" y="332"/>
                    </a:lnTo>
                    <a:lnTo>
                      <a:pt x="1065" y="297"/>
                    </a:lnTo>
                    <a:lnTo>
                      <a:pt x="1060" y="292"/>
                    </a:lnTo>
                    <a:lnTo>
                      <a:pt x="1054" y="288"/>
                    </a:lnTo>
                    <a:lnTo>
                      <a:pt x="1050" y="282"/>
                    </a:lnTo>
                    <a:lnTo>
                      <a:pt x="1046" y="280"/>
                    </a:lnTo>
                    <a:lnTo>
                      <a:pt x="1040" y="278"/>
                    </a:lnTo>
                    <a:lnTo>
                      <a:pt x="1035" y="276"/>
                    </a:lnTo>
                    <a:lnTo>
                      <a:pt x="1029" y="276"/>
                    </a:lnTo>
                    <a:lnTo>
                      <a:pt x="1019" y="274"/>
                    </a:lnTo>
                    <a:lnTo>
                      <a:pt x="1014" y="274"/>
                    </a:lnTo>
                    <a:lnTo>
                      <a:pt x="1008" y="274"/>
                    </a:lnTo>
                    <a:lnTo>
                      <a:pt x="1002" y="274"/>
                    </a:lnTo>
                    <a:lnTo>
                      <a:pt x="996" y="274"/>
                    </a:lnTo>
                    <a:lnTo>
                      <a:pt x="990" y="274"/>
                    </a:lnTo>
                    <a:lnTo>
                      <a:pt x="985" y="274"/>
                    </a:lnTo>
                    <a:lnTo>
                      <a:pt x="979" y="274"/>
                    </a:lnTo>
                    <a:lnTo>
                      <a:pt x="973" y="274"/>
                    </a:lnTo>
                    <a:lnTo>
                      <a:pt x="971" y="274"/>
                    </a:lnTo>
                    <a:lnTo>
                      <a:pt x="967" y="274"/>
                    </a:lnTo>
                    <a:lnTo>
                      <a:pt x="966" y="274"/>
                    </a:lnTo>
                    <a:lnTo>
                      <a:pt x="962" y="274"/>
                    </a:lnTo>
                    <a:lnTo>
                      <a:pt x="960" y="274"/>
                    </a:lnTo>
                    <a:lnTo>
                      <a:pt x="956" y="274"/>
                    </a:lnTo>
                    <a:lnTo>
                      <a:pt x="954" y="274"/>
                    </a:lnTo>
                    <a:lnTo>
                      <a:pt x="950" y="274"/>
                    </a:lnTo>
                    <a:lnTo>
                      <a:pt x="950" y="263"/>
                    </a:lnTo>
                    <a:lnTo>
                      <a:pt x="939" y="251"/>
                    </a:lnTo>
                    <a:lnTo>
                      <a:pt x="916" y="251"/>
                    </a:lnTo>
                    <a:lnTo>
                      <a:pt x="916" y="240"/>
                    </a:lnTo>
                    <a:lnTo>
                      <a:pt x="895" y="240"/>
                    </a:lnTo>
                    <a:lnTo>
                      <a:pt x="895" y="230"/>
                    </a:lnTo>
                    <a:lnTo>
                      <a:pt x="883" y="230"/>
                    </a:lnTo>
                    <a:lnTo>
                      <a:pt x="883" y="274"/>
                    </a:lnTo>
                    <a:lnTo>
                      <a:pt x="877" y="274"/>
                    </a:lnTo>
                    <a:lnTo>
                      <a:pt x="873" y="274"/>
                    </a:lnTo>
                    <a:lnTo>
                      <a:pt x="870" y="274"/>
                    </a:lnTo>
                    <a:lnTo>
                      <a:pt x="866" y="274"/>
                    </a:lnTo>
                    <a:lnTo>
                      <a:pt x="860" y="274"/>
                    </a:lnTo>
                    <a:lnTo>
                      <a:pt x="856" y="274"/>
                    </a:lnTo>
                    <a:lnTo>
                      <a:pt x="852" y="274"/>
                    </a:lnTo>
                    <a:lnTo>
                      <a:pt x="848" y="274"/>
                    </a:lnTo>
                    <a:lnTo>
                      <a:pt x="848" y="263"/>
                    </a:lnTo>
                    <a:lnTo>
                      <a:pt x="837" y="263"/>
                    </a:lnTo>
                    <a:lnTo>
                      <a:pt x="837" y="240"/>
                    </a:lnTo>
                    <a:lnTo>
                      <a:pt x="829" y="240"/>
                    </a:lnTo>
                    <a:lnTo>
                      <a:pt x="822" y="240"/>
                    </a:lnTo>
                    <a:lnTo>
                      <a:pt x="814" y="240"/>
                    </a:lnTo>
                    <a:lnTo>
                      <a:pt x="808" y="240"/>
                    </a:lnTo>
                    <a:lnTo>
                      <a:pt x="800" y="240"/>
                    </a:lnTo>
                    <a:lnTo>
                      <a:pt x="793" y="240"/>
                    </a:lnTo>
                    <a:lnTo>
                      <a:pt x="785" y="240"/>
                    </a:lnTo>
                    <a:lnTo>
                      <a:pt x="779" y="240"/>
                    </a:lnTo>
                    <a:lnTo>
                      <a:pt x="776" y="244"/>
                    </a:lnTo>
                    <a:lnTo>
                      <a:pt x="774" y="247"/>
                    </a:lnTo>
                    <a:lnTo>
                      <a:pt x="772" y="249"/>
                    </a:lnTo>
                    <a:lnTo>
                      <a:pt x="770" y="249"/>
                    </a:lnTo>
                    <a:lnTo>
                      <a:pt x="766" y="251"/>
                    </a:lnTo>
                    <a:lnTo>
                      <a:pt x="764" y="251"/>
                    </a:lnTo>
                    <a:lnTo>
                      <a:pt x="760" y="251"/>
                    </a:lnTo>
                    <a:lnTo>
                      <a:pt x="756" y="251"/>
                    </a:lnTo>
                    <a:lnTo>
                      <a:pt x="756" y="261"/>
                    </a:lnTo>
                    <a:lnTo>
                      <a:pt x="756" y="269"/>
                    </a:lnTo>
                    <a:lnTo>
                      <a:pt x="758" y="276"/>
                    </a:lnTo>
                    <a:lnTo>
                      <a:pt x="760" y="282"/>
                    </a:lnTo>
                    <a:lnTo>
                      <a:pt x="762" y="290"/>
                    </a:lnTo>
                    <a:lnTo>
                      <a:pt x="768" y="295"/>
                    </a:lnTo>
                    <a:lnTo>
                      <a:pt x="772" y="303"/>
                    </a:lnTo>
                    <a:lnTo>
                      <a:pt x="779" y="309"/>
                    </a:lnTo>
                    <a:lnTo>
                      <a:pt x="768" y="332"/>
                    </a:lnTo>
                    <a:lnTo>
                      <a:pt x="772" y="332"/>
                    </a:lnTo>
                    <a:lnTo>
                      <a:pt x="776" y="332"/>
                    </a:lnTo>
                    <a:lnTo>
                      <a:pt x="781" y="332"/>
                    </a:lnTo>
                    <a:lnTo>
                      <a:pt x="785" y="332"/>
                    </a:lnTo>
                    <a:lnTo>
                      <a:pt x="789" y="332"/>
                    </a:lnTo>
                    <a:lnTo>
                      <a:pt x="793" y="332"/>
                    </a:lnTo>
                    <a:lnTo>
                      <a:pt x="797" y="332"/>
                    </a:lnTo>
                    <a:lnTo>
                      <a:pt x="802" y="332"/>
                    </a:lnTo>
                    <a:lnTo>
                      <a:pt x="802" y="343"/>
                    </a:lnTo>
                    <a:lnTo>
                      <a:pt x="814" y="343"/>
                    </a:lnTo>
                    <a:lnTo>
                      <a:pt x="814" y="378"/>
                    </a:lnTo>
                    <a:lnTo>
                      <a:pt x="808" y="384"/>
                    </a:lnTo>
                    <a:lnTo>
                      <a:pt x="806" y="387"/>
                    </a:lnTo>
                    <a:lnTo>
                      <a:pt x="802" y="391"/>
                    </a:lnTo>
                    <a:lnTo>
                      <a:pt x="802" y="393"/>
                    </a:lnTo>
                    <a:lnTo>
                      <a:pt x="802" y="397"/>
                    </a:lnTo>
                    <a:lnTo>
                      <a:pt x="802" y="401"/>
                    </a:lnTo>
                    <a:lnTo>
                      <a:pt x="802" y="407"/>
                    </a:lnTo>
                    <a:lnTo>
                      <a:pt x="802" y="412"/>
                    </a:lnTo>
                    <a:lnTo>
                      <a:pt x="808" y="418"/>
                    </a:lnTo>
                    <a:lnTo>
                      <a:pt x="814" y="424"/>
                    </a:lnTo>
                    <a:lnTo>
                      <a:pt x="818" y="428"/>
                    </a:lnTo>
                    <a:lnTo>
                      <a:pt x="822" y="432"/>
                    </a:lnTo>
                    <a:lnTo>
                      <a:pt x="824" y="437"/>
                    </a:lnTo>
                    <a:lnTo>
                      <a:pt x="824" y="443"/>
                    </a:lnTo>
                    <a:lnTo>
                      <a:pt x="825" y="449"/>
                    </a:lnTo>
                    <a:lnTo>
                      <a:pt x="825" y="458"/>
                    </a:lnTo>
                    <a:lnTo>
                      <a:pt x="820" y="458"/>
                    </a:lnTo>
                    <a:lnTo>
                      <a:pt x="816" y="458"/>
                    </a:lnTo>
                    <a:lnTo>
                      <a:pt x="812" y="458"/>
                    </a:lnTo>
                    <a:lnTo>
                      <a:pt x="808" y="458"/>
                    </a:lnTo>
                    <a:lnTo>
                      <a:pt x="802" y="458"/>
                    </a:lnTo>
                    <a:lnTo>
                      <a:pt x="799" y="458"/>
                    </a:lnTo>
                    <a:lnTo>
                      <a:pt x="795" y="458"/>
                    </a:lnTo>
                    <a:lnTo>
                      <a:pt x="791" y="458"/>
                    </a:lnTo>
                    <a:lnTo>
                      <a:pt x="779" y="447"/>
                    </a:lnTo>
                    <a:lnTo>
                      <a:pt x="779" y="441"/>
                    </a:lnTo>
                    <a:lnTo>
                      <a:pt x="779" y="439"/>
                    </a:lnTo>
                    <a:lnTo>
                      <a:pt x="779" y="435"/>
                    </a:lnTo>
                    <a:lnTo>
                      <a:pt x="777" y="433"/>
                    </a:lnTo>
                    <a:lnTo>
                      <a:pt x="777" y="432"/>
                    </a:lnTo>
                    <a:lnTo>
                      <a:pt x="774" y="430"/>
                    </a:lnTo>
                    <a:lnTo>
                      <a:pt x="772" y="428"/>
                    </a:lnTo>
                    <a:lnTo>
                      <a:pt x="768" y="424"/>
                    </a:lnTo>
                    <a:lnTo>
                      <a:pt x="768" y="418"/>
                    </a:lnTo>
                    <a:lnTo>
                      <a:pt x="768" y="416"/>
                    </a:lnTo>
                    <a:lnTo>
                      <a:pt x="768" y="412"/>
                    </a:lnTo>
                    <a:lnTo>
                      <a:pt x="766" y="410"/>
                    </a:lnTo>
                    <a:lnTo>
                      <a:pt x="764" y="409"/>
                    </a:lnTo>
                    <a:lnTo>
                      <a:pt x="760" y="405"/>
                    </a:lnTo>
                    <a:lnTo>
                      <a:pt x="756" y="401"/>
                    </a:lnTo>
                    <a:lnTo>
                      <a:pt x="751" y="407"/>
                    </a:lnTo>
                    <a:lnTo>
                      <a:pt x="745" y="410"/>
                    </a:lnTo>
                    <a:lnTo>
                      <a:pt x="741" y="412"/>
                    </a:lnTo>
                    <a:lnTo>
                      <a:pt x="735" y="412"/>
                    </a:lnTo>
                    <a:lnTo>
                      <a:pt x="729" y="412"/>
                    </a:lnTo>
                    <a:lnTo>
                      <a:pt x="724" y="412"/>
                    </a:lnTo>
                    <a:lnTo>
                      <a:pt x="718" y="412"/>
                    </a:lnTo>
                    <a:lnTo>
                      <a:pt x="710" y="412"/>
                    </a:lnTo>
                    <a:lnTo>
                      <a:pt x="699" y="401"/>
                    </a:lnTo>
                    <a:lnTo>
                      <a:pt x="687" y="401"/>
                    </a:lnTo>
                    <a:lnTo>
                      <a:pt x="664" y="389"/>
                    </a:lnTo>
                    <a:lnTo>
                      <a:pt x="660" y="395"/>
                    </a:lnTo>
                    <a:lnTo>
                      <a:pt x="657" y="399"/>
                    </a:lnTo>
                    <a:lnTo>
                      <a:pt x="655" y="401"/>
                    </a:lnTo>
                    <a:lnTo>
                      <a:pt x="653" y="401"/>
                    </a:lnTo>
                    <a:lnTo>
                      <a:pt x="651" y="401"/>
                    </a:lnTo>
                    <a:lnTo>
                      <a:pt x="649" y="399"/>
                    </a:lnTo>
                    <a:lnTo>
                      <a:pt x="647" y="395"/>
                    </a:lnTo>
                    <a:lnTo>
                      <a:pt x="641" y="389"/>
                    </a:lnTo>
                    <a:lnTo>
                      <a:pt x="641" y="386"/>
                    </a:lnTo>
                    <a:lnTo>
                      <a:pt x="641" y="382"/>
                    </a:lnTo>
                    <a:lnTo>
                      <a:pt x="641" y="378"/>
                    </a:lnTo>
                    <a:lnTo>
                      <a:pt x="641" y="376"/>
                    </a:lnTo>
                    <a:lnTo>
                      <a:pt x="639" y="376"/>
                    </a:lnTo>
                    <a:lnTo>
                      <a:pt x="637" y="374"/>
                    </a:lnTo>
                    <a:lnTo>
                      <a:pt x="634" y="370"/>
                    </a:lnTo>
                    <a:lnTo>
                      <a:pt x="630" y="366"/>
                    </a:lnTo>
                    <a:lnTo>
                      <a:pt x="618" y="355"/>
                    </a:lnTo>
                    <a:lnTo>
                      <a:pt x="620" y="343"/>
                    </a:lnTo>
                    <a:lnTo>
                      <a:pt x="622" y="330"/>
                    </a:lnTo>
                    <a:lnTo>
                      <a:pt x="626" y="318"/>
                    </a:lnTo>
                    <a:lnTo>
                      <a:pt x="630" y="309"/>
                    </a:lnTo>
                    <a:lnTo>
                      <a:pt x="635" y="297"/>
                    </a:lnTo>
                    <a:lnTo>
                      <a:pt x="641" y="286"/>
                    </a:lnTo>
                    <a:lnTo>
                      <a:pt x="647" y="274"/>
                    </a:lnTo>
                    <a:lnTo>
                      <a:pt x="653" y="263"/>
                    </a:lnTo>
                    <a:lnTo>
                      <a:pt x="658" y="259"/>
                    </a:lnTo>
                    <a:lnTo>
                      <a:pt x="660" y="255"/>
                    </a:lnTo>
                    <a:lnTo>
                      <a:pt x="664" y="251"/>
                    </a:lnTo>
                    <a:lnTo>
                      <a:pt x="664" y="249"/>
                    </a:lnTo>
                    <a:lnTo>
                      <a:pt x="664" y="245"/>
                    </a:lnTo>
                    <a:lnTo>
                      <a:pt x="664" y="242"/>
                    </a:lnTo>
                    <a:lnTo>
                      <a:pt x="664" y="236"/>
                    </a:lnTo>
                    <a:lnTo>
                      <a:pt x="664" y="230"/>
                    </a:lnTo>
                    <a:lnTo>
                      <a:pt x="676" y="219"/>
                    </a:lnTo>
                    <a:lnTo>
                      <a:pt x="676" y="224"/>
                    </a:lnTo>
                    <a:lnTo>
                      <a:pt x="676" y="228"/>
                    </a:lnTo>
                    <a:lnTo>
                      <a:pt x="678" y="230"/>
                    </a:lnTo>
                    <a:lnTo>
                      <a:pt x="680" y="230"/>
                    </a:lnTo>
                    <a:lnTo>
                      <a:pt x="683" y="230"/>
                    </a:lnTo>
                    <a:lnTo>
                      <a:pt x="687" y="230"/>
                    </a:lnTo>
                    <a:lnTo>
                      <a:pt x="693" y="230"/>
                    </a:lnTo>
                    <a:lnTo>
                      <a:pt x="699" y="230"/>
                    </a:lnTo>
                    <a:lnTo>
                      <a:pt x="710" y="240"/>
                    </a:lnTo>
                    <a:lnTo>
                      <a:pt x="722" y="251"/>
                    </a:lnTo>
                    <a:lnTo>
                      <a:pt x="687" y="274"/>
                    </a:lnTo>
                    <a:lnTo>
                      <a:pt x="683" y="270"/>
                    </a:lnTo>
                    <a:lnTo>
                      <a:pt x="680" y="267"/>
                    </a:lnTo>
                    <a:lnTo>
                      <a:pt x="678" y="265"/>
                    </a:lnTo>
                    <a:lnTo>
                      <a:pt x="676" y="263"/>
                    </a:lnTo>
                    <a:lnTo>
                      <a:pt x="676" y="265"/>
                    </a:lnTo>
                    <a:lnTo>
                      <a:pt x="676" y="269"/>
                    </a:lnTo>
                    <a:lnTo>
                      <a:pt x="676" y="274"/>
                    </a:lnTo>
                    <a:lnTo>
                      <a:pt x="670" y="270"/>
                    </a:lnTo>
                    <a:lnTo>
                      <a:pt x="668" y="267"/>
                    </a:lnTo>
                    <a:lnTo>
                      <a:pt x="664" y="265"/>
                    </a:lnTo>
                    <a:lnTo>
                      <a:pt x="664" y="263"/>
                    </a:lnTo>
                    <a:lnTo>
                      <a:pt x="668" y="261"/>
                    </a:lnTo>
                    <a:lnTo>
                      <a:pt x="670" y="257"/>
                    </a:lnTo>
                    <a:lnTo>
                      <a:pt x="676" y="251"/>
                    </a:lnTo>
                    <a:lnTo>
                      <a:pt x="676" y="245"/>
                    </a:lnTo>
                    <a:lnTo>
                      <a:pt x="674" y="242"/>
                    </a:lnTo>
                    <a:lnTo>
                      <a:pt x="672" y="238"/>
                    </a:lnTo>
                    <a:lnTo>
                      <a:pt x="670" y="234"/>
                    </a:lnTo>
                    <a:lnTo>
                      <a:pt x="668" y="232"/>
                    </a:lnTo>
                    <a:lnTo>
                      <a:pt x="666" y="228"/>
                    </a:lnTo>
                    <a:lnTo>
                      <a:pt x="664" y="224"/>
                    </a:lnTo>
                    <a:lnTo>
                      <a:pt x="664" y="219"/>
                    </a:lnTo>
                    <a:lnTo>
                      <a:pt x="657" y="219"/>
                    </a:lnTo>
                    <a:lnTo>
                      <a:pt x="653" y="219"/>
                    </a:lnTo>
                    <a:lnTo>
                      <a:pt x="655" y="219"/>
                    </a:lnTo>
                    <a:lnTo>
                      <a:pt x="657" y="217"/>
                    </a:lnTo>
                    <a:lnTo>
                      <a:pt x="660" y="215"/>
                    </a:lnTo>
                    <a:lnTo>
                      <a:pt x="662" y="211"/>
                    </a:lnTo>
                    <a:lnTo>
                      <a:pt x="664" y="207"/>
                    </a:lnTo>
                    <a:lnTo>
                      <a:pt x="668" y="207"/>
                    </a:lnTo>
                    <a:lnTo>
                      <a:pt x="670" y="207"/>
                    </a:lnTo>
                    <a:lnTo>
                      <a:pt x="672" y="207"/>
                    </a:lnTo>
                    <a:lnTo>
                      <a:pt x="676" y="207"/>
                    </a:lnTo>
                    <a:lnTo>
                      <a:pt x="678" y="207"/>
                    </a:lnTo>
                    <a:lnTo>
                      <a:pt x="681" y="207"/>
                    </a:lnTo>
                    <a:lnTo>
                      <a:pt x="683" y="207"/>
                    </a:lnTo>
                    <a:lnTo>
                      <a:pt x="687" y="207"/>
                    </a:lnTo>
                    <a:lnTo>
                      <a:pt x="687" y="184"/>
                    </a:lnTo>
                    <a:lnTo>
                      <a:pt x="676" y="184"/>
                    </a:lnTo>
                    <a:lnTo>
                      <a:pt x="676" y="176"/>
                    </a:lnTo>
                    <a:lnTo>
                      <a:pt x="676" y="171"/>
                    </a:lnTo>
                    <a:lnTo>
                      <a:pt x="676" y="167"/>
                    </a:lnTo>
                    <a:lnTo>
                      <a:pt x="676" y="165"/>
                    </a:lnTo>
                    <a:lnTo>
                      <a:pt x="676" y="161"/>
                    </a:lnTo>
                    <a:lnTo>
                      <a:pt x="672" y="157"/>
                    </a:lnTo>
                    <a:lnTo>
                      <a:pt x="670" y="153"/>
                    </a:lnTo>
                    <a:lnTo>
                      <a:pt x="664" y="150"/>
                    </a:lnTo>
                    <a:lnTo>
                      <a:pt x="662" y="150"/>
                    </a:lnTo>
                    <a:lnTo>
                      <a:pt x="658" y="150"/>
                    </a:lnTo>
                    <a:lnTo>
                      <a:pt x="657" y="150"/>
                    </a:lnTo>
                    <a:lnTo>
                      <a:pt x="653" y="150"/>
                    </a:lnTo>
                    <a:lnTo>
                      <a:pt x="651" y="150"/>
                    </a:lnTo>
                    <a:lnTo>
                      <a:pt x="647" y="150"/>
                    </a:lnTo>
                    <a:lnTo>
                      <a:pt x="645" y="150"/>
                    </a:lnTo>
                    <a:lnTo>
                      <a:pt x="641" y="150"/>
                    </a:lnTo>
                    <a:lnTo>
                      <a:pt x="641" y="161"/>
                    </a:lnTo>
                    <a:lnTo>
                      <a:pt x="653" y="161"/>
                    </a:lnTo>
                    <a:lnTo>
                      <a:pt x="653" y="167"/>
                    </a:lnTo>
                    <a:lnTo>
                      <a:pt x="653" y="173"/>
                    </a:lnTo>
                    <a:lnTo>
                      <a:pt x="653" y="176"/>
                    </a:lnTo>
                    <a:lnTo>
                      <a:pt x="653" y="180"/>
                    </a:lnTo>
                    <a:lnTo>
                      <a:pt x="651" y="182"/>
                    </a:lnTo>
                    <a:lnTo>
                      <a:pt x="649" y="186"/>
                    </a:lnTo>
                    <a:lnTo>
                      <a:pt x="647" y="190"/>
                    </a:lnTo>
                    <a:lnTo>
                      <a:pt x="641" y="196"/>
                    </a:lnTo>
                    <a:lnTo>
                      <a:pt x="641" y="207"/>
                    </a:lnTo>
                    <a:lnTo>
                      <a:pt x="641" y="196"/>
                    </a:lnTo>
                    <a:lnTo>
                      <a:pt x="630" y="173"/>
                    </a:lnTo>
                    <a:lnTo>
                      <a:pt x="618" y="161"/>
                    </a:lnTo>
                    <a:lnTo>
                      <a:pt x="618" y="173"/>
                    </a:lnTo>
                    <a:lnTo>
                      <a:pt x="595" y="173"/>
                    </a:lnTo>
                    <a:lnTo>
                      <a:pt x="595" y="150"/>
                    </a:lnTo>
                    <a:lnTo>
                      <a:pt x="572" y="127"/>
                    </a:lnTo>
                    <a:lnTo>
                      <a:pt x="584" y="115"/>
                    </a:lnTo>
                    <a:lnTo>
                      <a:pt x="578" y="115"/>
                    </a:lnTo>
                    <a:lnTo>
                      <a:pt x="574" y="115"/>
                    </a:lnTo>
                    <a:lnTo>
                      <a:pt x="572" y="115"/>
                    </a:lnTo>
                    <a:lnTo>
                      <a:pt x="572" y="113"/>
                    </a:lnTo>
                    <a:lnTo>
                      <a:pt x="574" y="113"/>
                    </a:lnTo>
                    <a:lnTo>
                      <a:pt x="576" y="109"/>
                    </a:lnTo>
                    <a:lnTo>
                      <a:pt x="580" y="107"/>
                    </a:lnTo>
                    <a:lnTo>
                      <a:pt x="584" y="104"/>
                    </a:lnTo>
                    <a:lnTo>
                      <a:pt x="595" y="104"/>
                    </a:lnTo>
                    <a:lnTo>
                      <a:pt x="595" y="92"/>
                    </a:lnTo>
                    <a:lnTo>
                      <a:pt x="591" y="88"/>
                    </a:lnTo>
                    <a:lnTo>
                      <a:pt x="589" y="84"/>
                    </a:lnTo>
                    <a:lnTo>
                      <a:pt x="587" y="82"/>
                    </a:lnTo>
                    <a:lnTo>
                      <a:pt x="586" y="80"/>
                    </a:lnTo>
                    <a:lnTo>
                      <a:pt x="584" y="80"/>
                    </a:lnTo>
                    <a:lnTo>
                      <a:pt x="582" y="80"/>
                    </a:lnTo>
                    <a:lnTo>
                      <a:pt x="578" y="80"/>
                    </a:lnTo>
                    <a:lnTo>
                      <a:pt x="572" y="80"/>
                    </a:lnTo>
                    <a:lnTo>
                      <a:pt x="572" y="92"/>
                    </a:lnTo>
                    <a:lnTo>
                      <a:pt x="538" y="92"/>
                    </a:lnTo>
                    <a:lnTo>
                      <a:pt x="534" y="96"/>
                    </a:lnTo>
                    <a:lnTo>
                      <a:pt x="530" y="100"/>
                    </a:lnTo>
                    <a:lnTo>
                      <a:pt x="528" y="102"/>
                    </a:lnTo>
                    <a:lnTo>
                      <a:pt x="526" y="102"/>
                    </a:lnTo>
                    <a:lnTo>
                      <a:pt x="526" y="104"/>
                    </a:lnTo>
                    <a:lnTo>
                      <a:pt x="528" y="104"/>
                    </a:lnTo>
                    <a:lnTo>
                      <a:pt x="532" y="104"/>
                    </a:lnTo>
                    <a:lnTo>
                      <a:pt x="538" y="104"/>
                    </a:lnTo>
                    <a:lnTo>
                      <a:pt x="538" y="115"/>
                    </a:lnTo>
                    <a:lnTo>
                      <a:pt x="526" y="115"/>
                    </a:lnTo>
                    <a:lnTo>
                      <a:pt x="526" y="119"/>
                    </a:lnTo>
                    <a:lnTo>
                      <a:pt x="526" y="123"/>
                    </a:lnTo>
                    <a:lnTo>
                      <a:pt x="526" y="125"/>
                    </a:lnTo>
                    <a:lnTo>
                      <a:pt x="526" y="127"/>
                    </a:lnTo>
                    <a:lnTo>
                      <a:pt x="528" y="127"/>
                    </a:lnTo>
                    <a:lnTo>
                      <a:pt x="530" y="127"/>
                    </a:lnTo>
                    <a:lnTo>
                      <a:pt x="534" y="127"/>
                    </a:lnTo>
                    <a:lnTo>
                      <a:pt x="538" y="127"/>
                    </a:lnTo>
                    <a:lnTo>
                      <a:pt x="538" y="138"/>
                    </a:lnTo>
                    <a:lnTo>
                      <a:pt x="549" y="150"/>
                    </a:lnTo>
                    <a:lnTo>
                      <a:pt x="555" y="144"/>
                    </a:lnTo>
                    <a:lnTo>
                      <a:pt x="559" y="140"/>
                    </a:lnTo>
                    <a:lnTo>
                      <a:pt x="561" y="136"/>
                    </a:lnTo>
                    <a:lnTo>
                      <a:pt x="561" y="134"/>
                    </a:lnTo>
                    <a:lnTo>
                      <a:pt x="562" y="130"/>
                    </a:lnTo>
                    <a:lnTo>
                      <a:pt x="561" y="127"/>
                    </a:lnTo>
                    <a:lnTo>
                      <a:pt x="561" y="123"/>
                    </a:lnTo>
                    <a:lnTo>
                      <a:pt x="561" y="115"/>
                    </a:lnTo>
                    <a:lnTo>
                      <a:pt x="555" y="113"/>
                    </a:lnTo>
                    <a:lnTo>
                      <a:pt x="549" y="113"/>
                    </a:lnTo>
                    <a:lnTo>
                      <a:pt x="547" y="109"/>
                    </a:lnTo>
                    <a:lnTo>
                      <a:pt x="549" y="107"/>
                    </a:lnTo>
                    <a:lnTo>
                      <a:pt x="551" y="104"/>
                    </a:lnTo>
                    <a:lnTo>
                      <a:pt x="553" y="100"/>
                    </a:lnTo>
                    <a:lnTo>
                      <a:pt x="557" y="96"/>
                    </a:lnTo>
                    <a:lnTo>
                      <a:pt x="561" y="92"/>
                    </a:lnTo>
                    <a:lnTo>
                      <a:pt x="561" y="104"/>
                    </a:lnTo>
                    <a:lnTo>
                      <a:pt x="572" y="104"/>
                    </a:lnTo>
                    <a:lnTo>
                      <a:pt x="572" y="150"/>
                    </a:lnTo>
                    <a:lnTo>
                      <a:pt x="561" y="150"/>
                    </a:lnTo>
                    <a:lnTo>
                      <a:pt x="572" y="161"/>
                    </a:lnTo>
                    <a:lnTo>
                      <a:pt x="572" y="173"/>
                    </a:lnTo>
                    <a:lnTo>
                      <a:pt x="595" y="173"/>
                    </a:lnTo>
                    <a:lnTo>
                      <a:pt x="595" y="178"/>
                    </a:lnTo>
                    <a:lnTo>
                      <a:pt x="595" y="184"/>
                    </a:lnTo>
                    <a:lnTo>
                      <a:pt x="595" y="188"/>
                    </a:lnTo>
                    <a:lnTo>
                      <a:pt x="595" y="192"/>
                    </a:lnTo>
                    <a:lnTo>
                      <a:pt x="595" y="194"/>
                    </a:lnTo>
                    <a:lnTo>
                      <a:pt x="593" y="198"/>
                    </a:lnTo>
                    <a:lnTo>
                      <a:pt x="589" y="201"/>
                    </a:lnTo>
                    <a:lnTo>
                      <a:pt x="584" y="207"/>
                    </a:lnTo>
                    <a:lnTo>
                      <a:pt x="572" y="207"/>
                    </a:lnTo>
                    <a:lnTo>
                      <a:pt x="572" y="201"/>
                    </a:lnTo>
                    <a:lnTo>
                      <a:pt x="572" y="198"/>
                    </a:lnTo>
                    <a:lnTo>
                      <a:pt x="572" y="196"/>
                    </a:lnTo>
                    <a:lnTo>
                      <a:pt x="574" y="194"/>
                    </a:lnTo>
                    <a:lnTo>
                      <a:pt x="574" y="192"/>
                    </a:lnTo>
                    <a:lnTo>
                      <a:pt x="578" y="190"/>
                    </a:lnTo>
                    <a:lnTo>
                      <a:pt x="580" y="188"/>
                    </a:lnTo>
                    <a:lnTo>
                      <a:pt x="584" y="184"/>
                    </a:lnTo>
                    <a:lnTo>
                      <a:pt x="572" y="184"/>
                    </a:lnTo>
                    <a:lnTo>
                      <a:pt x="572" y="173"/>
                    </a:lnTo>
                    <a:lnTo>
                      <a:pt x="561" y="184"/>
                    </a:lnTo>
                    <a:lnTo>
                      <a:pt x="561" y="188"/>
                    </a:lnTo>
                    <a:lnTo>
                      <a:pt x="561" y="192"/>
                    </a:lnTo>
                    <a:lnTo>
                      <a:pt x="561" y="196"/>
                    </a:lnTo>
                    <a:lnTo>
                      <a:pt x="561" y="201"/>
                    </a:lnTo>
                    <a:lnTo>
                      <a:pt x="561" y="205"/>
                    </a:lnTo>
                    <a:lnTo>
                      <a:pt x="561" y="209"/>
                    </a:lnTo>
                    <a:lnTo>
                      <a:pt x="561" y="213"/>
                    </a:lnTo>
                    <a:lnTo>
                      <a:pt x="561" y="219"/>
                    </a:lnTo>
                    <a:lnTo>
                      <a:pt x="555" y="217"/>
                    </a:lnTo>
                    <a:lnTo>
                      <a:pt x="551" y="217"/>
                    </a:lnTo>
                    <a:lnTo>
                      <a:pt x="547" y="215"/>
                    </a:lnTo>
                    <a:lnTo>
                      <a:pt x="543" y="213"/>
                    </a:lnTo>
                    <a:lnTo>
                      <a:pt x="541" y="209"/>
                    </a:lnTo>
                    <a:lnTo>
                      <a:pt x="538" y="207"/>
                    </a:lnTo>
                    <a:lnTo>
                      <a:pt x="532" y="207"/>
                    </a:lnTo>
                    <a:lnTo>
                      <a:pt x="526" y="207"/>
                    </a:lnTo>
                    <a:lnTo>
                      <a:pt x="503" y="207"/>
                    </a:lnTo>
                    <a:lnTo>
                      <a:pt x="503" y="196"/>
                    </a:lnTo>
                    <a:lnTo>
                      <a:pt x="491" y="219"/>
                    </a:lnTo>
                    <a:lnTo>
                      <a:pt x="497" y="217"/>
                    </a:lnTo>
                    <a:lnTo>
                      <a:pt x="501" y="217"/>
                    </a:lnTo>
                    <a:lnTo>
                      <a:pt x="503" y="217"/>
                    </a:lnTo>
                    <a:lnTo>
                      <a:pt x="503" y="219"/>
                    </a:lnTo>
                    <a:lnTo>
                      <a:pt x="505" y="219"/>
                    </a:lnTo>
                    <a:lnTo>
                      <a:pt x="505" y="221"/>
                    </a:lnTo>
                    <a:lnTo>
                      <a:pt x="503" y="224"/>
                    </a:lnTo>
                    <a:lnTo>
                      <a:pt x="503" y="230"/>
                    </a:lnTo>
                    <a:lnTo>
                      <a:pt x="499" y="230"/>
                    </a:lnTo>
                    <a:lnTo>
                      <a:pt x="495" y="230"/>
                    </a:lnTo>
                    <a:lnTo>
                      <a:pt x="493" y="230"/>
                    </a:lnTo>
                    <a:lnTo>
                      <a:pt x="491" y="228"/>
                    </a:lnTo>
                    <a:lnTo>
                      <a:pt x="491" y="226"/>
                    </a:lnTo>
                    <a:lnTo>
                      <a:pt x="491" y="222"/>
                    </a:lnTo>
                    <a:lnTo>
                      <a:pt x="491" y="219"/>
                    </a:lnTo>
                    <a:lnTo>
                      <a:pt x="468" y="207"/>
                    </a:lnTo>
                    <a:lnTo>
                      <a:pt x="457" y="207"/>
                    </a:lnTo>
                    <a:lnTo>
                      <a:pt x="457" y="219"/>
                    </a:lnTo>
                    <a:lnTo>
                      <a:pt x="447" y="219"/>
                    </a:lnTo>
                    <a:lnTo>
                      <a:pt x="447" y="213"/>
                    </a:lnTo>
                    <a:lnTo>
                      <a:pt x="447" y="209"/>
                    </a:lnTo>
                    <a:lnTo>
                      <a:pt x="447" y="205"/>
                    </a:lnTo>
                    <a:lnTo>
                      <a:pt x="447" y="201"/>
                    </a:lnTo>
                    <a:lnTo>
                      <a:pt x="447" y="196"/>
                    </a:lnTo>
                    <a:lnTo>
                      <a:pt x="447" y="192"/>
                    </a:lnTo>
                    <a:lnTo>
                      <a:pt x="447" y="188"/>
                    </a:lnTo>
                    <a:lnTo>
                      <a:pt x="447" y="184"/>
                    </a:lnTo>
                    <a:lnTo>
                      <a:pt x="457" y="173"/>
                    </a:lnTo>
                    <a:lnTo>
                      <a:pt x="468" y="161"/>
                    </a:lnTo>
                    <a:lnTo>
                      <a:pt x="457" y="161"/>
                    </a:lnTo>
                    <a:lnTo>
                      <a:pt x="436" y="150"/>
                    </a:lnTo>
                    <a:lnTo>
                      <a:pt x="436" y="138"/>
                    </a:lnTo>
                    <a:lnTo>
                      <a:pt x="447" y="104"/>
                    </a:lnTo>
                    <a:lnTo>
                      <a:pt x="457" y="92"/>
                    </a:lnTo>
                    <a:lnTo>
                      <a:pt x="447" y="92"/>
                    </a:lnTo>
                    <a:lnTo>
                      <a:pt x="413" y="80"/>
                    </a:lnTo>
                    <a:lnTo>
                      <a:pt x="413" y="82"/>
                    </a:lnTo>
                    <a:lnTo>
                      <a:pt x="413" y="86"/>
                    </a:lnTo>
                    <a:lnTo>
                      <a:pt x="413" y="88"/>
                    </a:lnTo>
                    <a:lnTo>
                      <a:pt x="413" y="92"/>
                    </a:lnTo>
                    <a:lnTo>
                      <a:pt x="413" y="94"/>
                    </a:lnTo>
                    <a:lnTo>
                      <a:pt x="413" y="98"/>
                    </a:lnTo>
                    <a:lnTo>
                      <a:pt x="413" y="100"/>
                    </a:lnTo>
                    <a:lnTo>
                      <a:pt x="413" y="104"/>
                    </a:lnTo>
                    <a:lnTo>
                      <a:pt x="401" y="104"/>
                    </a:lnTo>
                    <a:lnTo>
                      <a:pt x="401" y="107"/>
                    </a:lnTo>
                    <a:lnTo>
                      <a:pt x="401" y="111"/>
                    </a:lnTo>
                    <a:lnTo>
                      <a:pt x="401" y="117"/>
                    </a:lnTo>
                    <a:lnTo>
                      <a:pt x="401" y="121"/>
                    </a:lnTo>
                    <a:lnTo>
                      <a:pt x="401" y="125"/>
                    </a:lnTo>
                    <a:lnTo>
                      <a:pt x="401" y="128"/>
                    </a:lnTo>
                    <a:lnTo>
                      <a:pt x="401" y="132"/>
                    </a:lnTo>
                    <a:lnTo>
                      <a:pt x="401" y="138"/>
                    </a:lnTo>
                    <a:lnTo>
                      <a:pt x="436" y="127"/>
                    </a:lnTo>
                    <a:lnTo>
                      <a:pt x="442" y="125"/>
                    </a:lnTo>
                    <a:lnTo>
                      <a:pt x="445" y="125"/>
                    </a:lnTo>
                    <a:lnTo>
                      <a:pt x="451" y="123"/>
                    </a:lnTo>
                    <a:lnTo>
                      <a:pt x="455" y="119"/>
                    </a:lnTo>
                    <a:lnTo>
                      <a:pt x="457" y="115"/>
                    </a:lnTo>
                    <a:lnTo>
                      <a:pt x="461" y="111"/>
                    </a:lnTo>
                    <a:lnTo>
                      <a:pt x="465" y="107"/>
                    </a:lnTo>
                    <a:lnTo>
                      <a:pt x="468" y="104"/>
                    </a:lnTo>
                    <a:lnTo>
                      <a:pt x="468" y="105"/>
                    </a:lnTo>
                    <a:lnTo>
                      <a:pt x="468" y="111"/>
                    </a:lnTo>
                    <a:lnTo>
                      <a:pt x="468" y="117"/>
                    </a:lnTo>
                    <a:lnTo>
                      <a:pt x="468" y="123"/>
                    </a:lnTo>
                    <a:lnTo>
                      <a:pt x="468" y="125"/>
                    </a:lnTo>
                    <a:lnTo>
                      <a:pt x="468" y="127"/>
                    </a:lnTo>
                    <a:lnTo>
                      <a:pt x="468" y="123"/>
                    </a:lnTo>
                    <a:lnTo>
                      <a:pt x="468" y="115"/>
                    </a:lnTo>
                    <a:lnTo>
                      <a:pt x="472" y="115"/>
                    </a:lnTo>
                    <a:lnTo>
                      <a:pt x="474" y="115"/>
                    </a:lnTo>
                    <a:lnTo>
                      <a:pt x="478" y="115"/>
                    </a:lnTo>
                    <a:lnTo>
                      <a:pt x="480" y="115"/>
                    </a:lnTo>
                    <a:lnTo>
                      <a:pt x="484" y="115"/>
                    </a:lnTo>
                    <a:lnTo>
                      <a:pt x="486" y="115"/>
                    </a:lnTo>
                    <a:lnTo>
                      <a:pt x="490" y="115"/>
                    </a:lnTo>
                    <a:lnTo>
                      <a:pt x="491" y="115"/>
                    </a:lnTo>
                    <a:lnTo>
                      <a:pt x="491" y="138"/>
                    </a:lnTo>
                    <a:lnTo>
                      <a:pt x="503" y="115"/>
                    </a:lnTo>
                    <a:lnTo>
                      <a:pt x="509" y="119"/>
                    </a:lnTo>
                    <a:lnTo>
                      <a:pt x="511" y="123"/>
                    </a:lnTo>
                    <a:lnTo>
                      <a:pt x="515" y="127"/>
                    </a:lnTo>
                    <a:lnTo>
                      <a:pt x="515" y="130"/>
                    </a:lnTo>
                    <a:lnTo>
                      <a:pt x="515" y="134"/>
                    </a:lnTo>
                    <a:lnTo>
                      <a:pt x="515" y="138"/>
                    </a:lnTo>
                    <a:lnTo>
                      <a:pt x="515" y="142"/>
                    </a:lnTo>
                    <a:lnTo>
                      <a:pt x="515" y="150"/>
                    </a:lnTo>
                    <a:lnTo>
                      <a:pt x="518" y="153"/>
                    </a:lnTo>
                    <a:lnTo>
                      <a:pt x="522" y="155"/>
                    </a:lnTo>
                    <a:lnTo>
                      <a:pt x="524" y="157"/>
                    </a:lnTo>
                    <a:lnTo>
                      <a:pt x="526" y="159"/>
                    </a:lnTo>
                    <a:lnTo>
                      <a:pt x="528" y="159"/>
                    </a:lnTo>
                    <a:lnTo>
                      <a:pt x="530" y="161"/>
                    </a:lnTo>
                    <a:lnTo>
                      <a:pt x="534" y="161"/>
                    </a:lnTo>
                    <a:lnTo>
                      <a:pt x="538" y="161"/>
                    </a:lnTo>
                    <a:lnTo>
                      <a:pt x="538" y="173"/>
                    </a:lnTo>
                    <a:lnTo>
                      <a:pt x="549" y="173"/>
                    </a:lnTo>
                    <a:lnTo>
                      <a:pt x="538" y="173"/>
                    </a:lnTo>
                    <a:lnTo>
                      <a:pt x="526" y="196"/>
                    </a:lnTo>
                    <a:lnTo>
                      <a:pt x="526" y="190"/>
                    </a:lnTo>
                    <a:lnTo>
                      <a:pt x="526" y="188"/>
                    </a:lnTo>
                    <a:lnTo>
                      <a:pt x="526" y="184"/>
                    </a:lnTo>
                    <a:lnTo>
                      <a:pt x="526" y="186"/>
                    </a:lnTo>
                    <a:lnTo>
                      <a:pt x="526" y="190"/>
                    </a:lnTo>
                    <a:lnTo>
                      <a:pt x="526" y="196"/>
                    </a:lnTo>
                    <a:lnTo>
                      <a:pt x="526" y="184"/>
                    </a:lnTo>
                    <a:lnTo>
                      <a:pt x="480" y="196"/>
                    </a:lnTo>
                    <a:lnTo>
                      <a:pt x="457" y="196"/>
                    </a:lnTo>
                    <a:lnTo>
                      <a:pt x="457" y="184"/>
                    </a:lnTo>
                    <a:lnTo>
                      <a:pt x="453" y="184"/>
                    </a:lnTo>
                    <a:lnTo>
                      <a:pt x="449" y="184"/>
                    </a:lnTo>
                    <a:lnTo>
                      <a:pt x="445" y="184"/>
                    </a:lnTo>
                    <a:lnTo>
                      <a:pt x="442" y="184"/>
                    </a:lnTo>
                    <a:lnTo>
                      <a:pt x="436" y="184"/>
                    </a:lnTo>
                    <a:lnTo>
                      <a:pt x="432" y="184"/>
                    </a:lnTo>
                    <a:lnTo>
                      <a:pt x="428" y="184"/>
                    </a:lnTo>
                    <a:lnTo>
                      <a:pt x="424" y="184"/>
                    </a:lnTo>
                    <a:lnTo>
                      <a:pt x="401" y="161"/>
                    </a:lnTo>
                    <a:lnTo>
                      <a:pt x="401" y="165"/>
                    </a:lnTo>
                    <a:lnTo>
                      <a:pt x="401" y="169"/>
                    </a:lnTo>
                    <a:lnTo>
                      <a:pt x="401" y="171"/>
                    </a:lnTo>
                    <a:lnTo>
                      <a:pt x="401" y="173"/>
                    </a:lnTo>
                    <a:lnTo>
                      <a:pt x="399" y="173"/>
                    </a:lnTo>
                    <a:lnTo>
                      <a:pt x="397" y="173"/>
                    </a:lnTo>
                    <a:lnTo>
                      <a:pt x="394" y="173"/>
                    </a:lnTo>
                    <a:lnTo>
                      <a:pt x="390" y="173"/>
                    </a:lnTo>
                    <a:lnTo>
                      <a:pt x="390" y="161"/>
                    </a:lnTo>
                    <a:lnTo>
                      <a:pt x="384" y="161"/>
                    </a:lnTo>
                    <a:lnTo>
                      <a:pt x="380" y="159"/>
                    </a:lnTo>
                    <a:lnTo>
                      <a:pt x="378" y="159"/>
                    </a:lnTo>
                    <a:lnTo>
                      <a:pt x="378" y="161"/>
                    </a:lnTo>
                    <a:lnTo>
                      <a:pt x="376" y="161"/>
                    </a:lnTo>
                    <a:lnTo>
                      <a:pt x="376" y="163"/>
                    </a:lnTo>
                    <a:lnTo>
                      <a:pt x="378" y="167"/>
                    </a:lnTo>
                    <a:lnTo>
                      <a:pt x="378" y="173"/>
                    </a:lnTo>
                    <a:lnTo>
                      <a:pt x="378" y="150"/>
                    </a:lnTo>
                    <a:lnTo>
                      <a:pt x="372" y="150"/>
                    </a:lnTo>
                    <a:lnTo>
                      <a:pt x="367" y="150"/>
                    </a:lnTo>
                    <a:lnTo>
                      <a:pt x="361" y="150"/>
                    </a:lnTo>
                    <a:lnTo>
                      <a:pt x="355" y="150"/>
                    </a:lnTo>
                    <a:lnTo>
                      <a:pt x="349" y="150"/>
                    </a:lnTo>
                    <a:lnTo>
                      <a:pt x="344" y="150"/>
                    </a:lnTo>
                    <a:lnTo>
                      <a:pt x="338" y="150"/>
                    </a:lnTo>
                    <a:lnTo>
                      <a:pt x="332" y="150"/>
                    </a:lnTo>
                    <a:lnTo>
                      <a:pt x="321" y="138"/>
                    </a:lnTo>
                    <a:lnTo>
                      <a:pt x="309" y="138"/>
                    </a:lnTo>
                    <a:lnTo>
                      <a:pt x="298" y="127"/>
                    </a:lnTo>
                    <a:lnTo>
                      <a:pt x="298" y="115"/>
                    </a:lnTo>
                    <a:lnTo>
                      <a:pt x="286" y="104"/>
                    </a:lnTo>
                    <a:lnTo>
                      <a:pt x="275" y="92"/>
                    </a:lnTo>
                    <a:lnTo>
                      <a:pt x="275" y="80"/>
                    </a:lnTo>
                    <a:lnTo>
                      <a:pt x="263" y="69"/>
                    </a:lnTo>
                    <a:lnTo>
                      <a:pt x="263" y="57"/>
                    </a:lnTo>
                    <a:lnTo>
                      <a:pt x="252" y="57"/>
                    </a:lnTo>
                    <a:lnTo>
                      <a:pt x="252" y="34"/>
                    </a:lnTo>
                    <a:lnTo>
                      <a:pt x="229" y="34"/>
                    </a:lnTo>
                    <a:lnTo>
                      <a:pt x="229" y="29"/>
                    </a:lnTo>
                    <a:lnTo>
                      <a:pt x="229" y="27"/>
                    </a:lnTo>
                    <a:lnTo>
                      <a:pt x="229" y="25"/>
                    </a:lnTo>
                    <a:lnTo>
                      <a:pt x="229" y="23"/>
                    </a:lnTo>
                    <a:lnTo>
                      <a:pt x="227" y="23"/>
                    </a:lnTo>
                    <a:lnTo>
                      <a:pt x="225" y="23"/>
                    </a:lnTo>
                    <a:lnTo>
                      <a:pt x="223" y="23"/>
                    </a:lnTo>
                    <a:lnTo>
                      <a:pt x="217" y="23"/>
                    </a:lnTo>
                    <a:lnTo>
                      <a:pt x="217" y="11"/>
                    </a:lnTo>
                    <a:lnTo>
                      <a:pt x="211" y="11"/>
                    </a:lnTo>
                    <a:lnTo>
                      <a:pt x="206" y="11"/>
                    </a:lnTo>
                    <a:lnTo>
                      <a:pt x="202" y="11"/>
                    </a:lnTo>
                    <a:lnTo>
                      <a:pt x="198" y="11"/>
                    </a:lnTo>
                    <a:lnTo>
                      <a:pt x="196" y="9"/>
                    </a:lnTo>
                    <a:lnTo>
                      <a:pt x="192" y="8"/>
                    </a:lnTo>
                    <a:lnTo>
                      <a:pt x="188" y="4"/>
                    </a:lnTo>
                    <a:lnTo>
                      <a:pt x="182" y="0"/>
                    </a:lnTo>
                    <a:lnTo>
                      <a:pt x="159" y="23"/>
                    </a:lnTo>
                    <a:lnTo>
                      <a:pt x="159" y="29"/>
                    </a:lnTo>
                    <a:lnTo>
                      <a:pt x="159" y="34"/>
                    </a:lnTo>
                    <a:lnTo>
                      <a:pt x="159" y="40"/>
                    </a:lnTo>
                    <a:lnTo>
                      <a:pt x="159" y="46"/>
                    </a:lnTo>
                    <a:lnTo>
                      <a:pt x="159" y="52"/>
                    </a:lnTo>
                    <a:lnTo>
                      <a:pt x="159" y="57"/>
                    </a:lnTo>
                    <a:lnTo>
                      <a:pt x="159" y="63"/>
                    </a:lnTo>
                    <a:lnTo>
                      <a:pt x="159" y="69"/>
                    </a:lnTo>
                    <a:lnTo>
                      <a:pt x="156" y="63"/>
                    </a:lnTo>
                    <a:lnTo>
                      <a:pt x="152" y="59"/>
                    </a:lnTo>
                    <a:lnTo>
                      <a:pt x="148" y="56"/>
                    </a:lnTo>
                    <a:lnTo>
                      <a:pt x="148" y="52"/>
                    </a:lnTo>
                    <a:lnTo>
                      <a:pt x="148" y="50"/>
                    </a:lnTo>
                    <a:lnTo>
                      <a:pt x="150" y="46"/>
                    </a:lnTo>
                    <a:lnTo>
                      <a:pt x="154" y="40"/>
                    </a:lnTo>
                    <a:lnTo>
                      <a:pt x="159" y="34"/>
                    </a:lnTo>
                    <a:lnTo>
                      <a:pt x="136" y="34"/>
                    </a:lnTo>
                    <a:lnTo>
                      <a:pt x="125" y="23"/>
                    </a:lnTo>
                    <a:lnTo>
                      <a:pt x="121" y="27"/>
                    </a:lnTo>
                    <a:lnTo>
                      <a:pt x="117" y="31"/>
                    </a:lnTo>
                    <a:lnTo>
                      <a:pt x="115" y="31"/>
                    </a:lnTo>
                    <a:lnTo>
                      <a:pt x="115" y="33"/>
                    </a:lnTo>
                    <a:lnTo>
                      <a:pt x="113" y="34"/>
                    </a:lnTo>
                    <a:lnTo>
                      <a:pt x="113" y="36"/>
                    </a:lnTo>
                    <a:lnTo>
                      <a:pt x="113" y="40"/>
                    </a:lnTo>
                    <a:lnTo>
                      <a:pt x="113" y="46"/>
                    </a:lnTo>
                    <a:lnTo>
                      <a:pt x="102" y="46"/>
                    </a:lnTo>
                    <a:lnTo>
                      <a:pt x="125" y="80"/>
                    </a:lnTo>
                    <a:lnTo>
                      <a:pt x="136" y="80"/>
                    </a:lnTo>
                    <a:lnTo>
                      <a:pt x="125" y="92"/>
                    </a:lnTo>
                    <a:lnTo>
                      <a:pt x="113" y="104"/>
                    </a:lnTo>
                    <a:lnTo>
                      <a:pt x="113" y="92"/>
                    </a:lnTo>
                    <a:lnTo>
                      <a:pt x="102" y="92"/>
                    </a:lnTo>
                    <a:lnTo>
                      <a:pt x="102" y="80"/>
                    </a:lnTo>
                    <a:lnTo>
                      <a:pt x="67" y="92"/>
                    </a:lnTo>
                    <a:lnTo>
                      <a:pt x="44" y="115"/>
                    </a:lnTo>
                    <a:lnTo>
                      <a:pt x="33" y="127"/>
                    </a:lnTo>
                    <a:lnTo>
                      <a:pt x="56" y="127"/>
                    </a:lnTo>
                    <a:lnTo>
                      <a:pt x="56" y="138"/>
                    </a:lnTo>
                    <a:lnTo>
                      <a:pt x="33" y="161"/>
                    </a:lnTo>
                    <a:lnTo>
                      <a:pt x="37" y="161"/>
                    </a:lnTo>
                    <a:lnTo>
                      <a:pt x="39" y="161"/>
                    </a:lnTo>
                    <a:lnTo>
                      <a:pt x="42" y="161"/>
                    </a:lnTo>
                    <a:lnTo>
                      <a:pt x="44" y="161"/>
                    </a:lnTo>
                    <a:lnTo>
                      <a:pt x="48" y="161"/>
                    </a:lnTo>
                    <a:lnTo>
                      <a:pt x="50" y="161"/>
                    </a:lnTo>
                    <a:lnTo>
                      <a:pt x="54" y="161"/>
                    </a:lnTo>
                    <a:lnTo>
                      <a:pt x="56" y="161"/>
                    </a:lnTo>
                    <a:lnTo>
                      <a:pt x="56" y="167"/>
                    </a:lnTo>
                    <a:lnTo>
                      <a:pt x="56" y="173"/>
                    </a:lnTo>
                    <a:lnTo>
                      <a:pt x="56" y="176"/>
                    </a:lnTo>
                    <a:lnTo>
                      <a:pt x="56" y="178"/>
                    </a:lnTo>
                    <a:lnTo>
                      <a:pt x="56" y="180"/>
                    </a:lnTo>
                    <a:lnTo>
                      <a:pt x="58" y="182"/>
                    </a:lnTo>
                    <a:lnTo>
                      <a:pt x="62" y="184"/>
                    </a:lnTo>
                    <a:lnTo>
                      <a:pt x="67" y="184"/>
                    </a:lnTo>
                    <a:lnTo>
                      <a:pt x="67" y="196"/>
                    </a:lnTo>
                    <a:lnTo>
                      <a:pt x="56" y="196"/>
                    </a:lnTo>
                    <a:lnTo>
                      <a:pt x="21" y="196"/>
                    </a:lnTo>
                    <a:lnTo>
                      <a:pt x="10" y="196"/>
                    </a:lnTo>
                    <a:lnTo>
                      <a:pt x="0" y="219"/>
                    </a:lnTo>
                    <a:lnTo>
                      <a:pt x="8" y="219"/>
                    </a:lnTo>
                    <a:lnTo>
                      <a:pt x="15" y="219"/>
                    </a:lnTo>
                    <a:lnTo>
                      <a:pt x="25" y="219"/>
                    </a:lnTo>
                    <a:lnTo>
                      <a:pt x="33" y="219"/>
                    </a:lnTo>
                    <a:lnTo>
                      <a:pt x="42" y="219"/>
                    </a:lnTo>
                    <a:lnTo>
                      <a:pt x="50" y="219"/>
                    </a:lnTo>
                    <a:lnTo>
                      <a:pt x="60" y="219"/>
                    </a:lnTo>
                    <a:lnTo>
                      <a:pt x="67" y="219"/>
                    </a:lnTo>
                    <a:lnTo>
                      <a:pt x="67" y="230"/>
                    </a:lnTo>
                    <a:lnTo>
                      <a:pt x="79" y="230"/>
                    </a:lnTo>
                    <a:lnTo>
                      <a:pt x="90" y="219"/>
                    </a:lnTo>
                    <a:lnTo>
                      <a:pt x="102" y="219"/>
                    </a:lnTo>
                    <a:lnTo>
                      <a:pt x="102" y="207"/>
                    </a:lnTo>
                    <a:lnTo>
                      <a:pt x="113" y="207"/>
                    </a:lnTo>
                    <a:lnTo>
                      <a:pt x="125" y="196"/>
                    </a:lnTo>
                    <a:lnTo>
                      <a:pt x="159" y="207"/>
                    </a:lnTo>
                    <a:lnTo>
                      <a:pt x="136" y="207"/>
                    </a:lnTo>
                    <a:lnTo>
                      <a:pt x="136" y="219"/>
                    </a:lnTo>
                    <a:lnTo>
                      <a:pt x="113" y="219"/>
                    </a:lnTo>
                    <a:lnTo>
                      <a:pt x="113" y="230"/>
                    </a:lnTo>
                    <a:lnTo>
                      <a:pt x="119" y="230"/>
                    </a:lnTo>
                    <a:lnTo>
                      <a:pt x="125" y="230"/>
                    </a:lnTo>
                    <a:lnTo>
                      <a:pt x="131" y="230"/>
                    </a:lnTo>
                    <a:lnTo>
                      <a:pt x="136" y="230"/>
                    </a:lnTo>
                    <a:lnTo>
                      <a:pt x="142" y="230"/>
                    </a:lnTo>
                    <a:lnTo>
                      <a:pt x="148" y="230"/>
                    </a:lnTo>
                    <a:lnTo>
                      <a:pt x="154" y="230"/>
                    </a:lnTo>
                    <a:lnTo>
                      <a:pt x="159" y="230"/>
                    </a:lnTo>
                    <a:lnTo>
                      <a:pt x="171" y="219"/>
                    </a:lnTo>
                    <a:lnTo>
                      <a:pt x="171" y="230"/>
                    </a:lnTo>
                    <a:lnTo>
                      <a:pt x="179" y="236"/>
                    </a:lnTo>
                    <a:lnTo>
                      <a:pt x="182" y="242"/>
                    </a:lnTo>
                    <a:lnTo>
                      <a:pt x="186" y="245"/>
                    </a:lnTo>
                    <a:lnTo>
                      <a:pt x="190" y="249"/>
                    </a:lnTo>
                    <a:lnTo>
                      <a:pt x="192" y="253"/>
                    </a:lnTo>
                    <a:lnTo>
                      <a:pt x="194" y="259"/>
                    </a:lnTo>
                    <a:lnTo>
                      <a:pt x="194" y="267"/>
                    </a:lnTo>
                    <a:lnTo>
                      <a:pt x="194" y="274"/>
                    </a:lnTo>
                    <a:lnTo>
                      <a:pt x="206" y="297"/>
                    </a:lnTo>
                    <a:lnTo>
                      <a:pt x="217" y="297"/>
                    </a:lnTo>
                    <a:lnTo>
                      <a:pt x="217" y="309"/>
                    </a:lnTo>
                    <a:lnTo>
                      <a:pt x="229" y="297"/>
                    </a:lnTo>
                    <a:lnTo>
                      <a:pt x="252" y="355"/>
                    </a:lnTo>
                    <a:lnTo>
                      <a:pt x="252" y="389"/>
                    </a:lnTo>
                    <a:lnTo>
                      <a:pt x="263" y="389"/>
                    </a:lnTo>
                    <a:lnTo>
                      <a:pt x="263" y="412"/>
                    </a:lnTo>
                    <a:lnTo>
                      <a:pt x="240" y="412"/>
                    </a:lnTo>
                    <a:lnTo>
                      <a:pt x="240" y="416"/>
                    </a:lnTo>
                    <a:lnTo>
                      <a:pt x="240" y="422"/>
                    </a:lnTo>
                    <a:lnTo>
                      <a:pt x="240" y="426"/>
                    </a:lnTo>
                    <a:lnTo>
                      <a:pt x="240" y="430"/>
                    </a:lnTo>
                    <a:lnTo>
                      <a:pt x="240" y="433"/>
                    </a:lnTo>
                    <a:lnTo>
                      <a:pt x="240" y="439"/>
                    </a:lnTo>
                    <a:lnTo>
                      <a:pt x="240" y="443"/>
                    </a:lnTo>
                    <a:lnTo>
                      <a:pt x="240" y="447"/>
                    </a:lnTo>
                    <a:lnTo>
                      <a:pt x="252" y="493"/>
                    </a:lnTo>
                    <a:lnTo>
                      <a:pt x="263" y="493"/>
                    </a:lnTo>
                    <a:lnTo>
                      <a:pt x="252" y="504"/>
                    </a:lnTo>
                    <a:lnTo>
                      <a:pt x="252" y="493"/>
                    </a:lnTo>
                    <a:lnTo>
                      <a:pt x="240" y="493"/>
                    </a:lnTo>
                    <a:lnTo>
                      <a:pt x="275" y="539"/>
                    </a:lnTo>
                    <a:lnTo>
                      <a:pt x="275" y="551"/>
                    </a:lnTo>
                    <a:lnTo>
                      <a:pt x="275" y="562"/>
                    </a:lnTo>
                    <a:lnTo>
                      <a:pt x="286" y="551"/>
                    </a:lnTo>
                    <a:close/>
                  </a:path>
                </a:pathLst>
              </a:custGeom>
              <a:solidFill>
                <a:srgbClr val="C0C0C0"/>
              </a:solidFill>
              <a:ln w="9525">
                <a:noFill/>
                <a:round/>
                <a:headEnd/>
                <a:tailEnd/>
              </a:ln>
            </p:spPr>
            <p:txBody>
              <a:bodyPr/>
              <a:lstStyle/>
              <a:p>
                <a:pPr algn="l"/>
                <a:endParaRPr lang="en-US" sz="2000"/>
              </a:p>
            </p:txBody>
          </p:sp>
          <p:sp>
            <p:nvSpPr>
              <p:cNvPr id="906246" name="Freeform 6"/>
              <p:cNvSpPr>
                <a:spLocks/>
              </p:cNvSpPr>
              <p:nvPr/>
            </p:nvSpPr>
            <p:spPr bwMode="auto">
              <a:xfrm>
                <a:off x="4740" y="1501"/>
                <a:ext cx="1" cy="11"/>
              </a:xfrm>
              <a:custGeom>
                <a:avLst/>
                <a:gdLst>
                  <a:gd name="T0" fmla="*/ 0 w 1"/>
                  <a:gd name="T1" fmla="*/ 0 h 11"/>
                  <a:gd name="T2" fmla="*/ 0 w 1"/>
                  <a:gd name="T3" fmla="*/ 11 h 11"/>
                  <a:gd name="T4" fmla="*/ 0 w 1"/>
                  <a:gd name="T5" fmla="*/ 0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0" y="11"/>
                    </a:lnTo>
                    <a:lnTo>
                      <a:pt x="0" y="0"/>
                    </a:lnTo>
                    <a:close/>
                  </a:path>
                </a:pathLst>
              </a:custGeom>
              <a:solidFill>
                <a:srgbClr val="C0C0C0"/>
              </a:solidFill>
              <a:ln w="9525">
                <a:noFill/>
                <a:round/>
                <a:headEnd/>
                <a:tailEnd/>
              </a:ln>
            </p:spPr>
            <p:txBody>
              <a:bodyPr/>
              <a:lstStyle/>
              <a:p>
                <a:pPr algn="l"/>
                <a:endParaRPr lang="en-US" sz="2000"/>
              </a:p>
            </p:txBody>
          </p:sp>
          <p:sp>
            <p:nvSpPr>
              <p:cNvPr id="906247" name="Freeform 7"/>
              <p:cNvSpPr>
                <a:spLocks/>
              </p:cNvSpPr>
              <p:nvPr/>
            </p:nvSpPr>
            <p:spPr bwMode="auto">
              <a:xfrm>
                <a:off x="4346" y="1559"/>
                <a:ext cx="16" cy="1"/>
              </a:xfrm>
              <a:custGeom>
                <a:avLst/>
                <a:gdLst>
                  <a:gd name="T0" fmla="*/ 16 w 16"/>
                  <a:gd name="T1" fmla="*/ 0 h 1"/>
                  <a:gd name="T2" fmla="*/ 0 w 16"/>
                  <a:gd name="T3" fmla="*/ 1 h 1"/>
                  <a:gd name="T4" fmla="*/ 2 w 16"/>
                  <a:gd name="T5" fmla="*/ 1 h 1"/>
                  <a:gd name="T6" fmla="*/ 4 w 16"/>
                  <a:gd name="T7" fmla="*/ 0 h 1"/>
                  <a:gd name="T8" fmla="*/ 6 w 16"/>
                  <a:gd name="T9" fmla="*/ 0 h 1"/>
                  <a:gd name="T10" fmla="*/ 8 w 16"/>
                  <a:gd name="T11" fmla="*/ 0 h 1"/>
                  <a:gd name="T12" fmla="*/ 10 w 16"/>
                  <a:gd name="T13" fmla="*/ 0 h 1"/>
                  <a:gd name="T14" fmla="*/ 12 w 16"/>
                  <a:gd name="T15" fmla="*/ 0 h 1"/>
                  <a:gd name="T16" fmla="*/ 14 w 16"/>
                  <a:gd name="T17" fmla="*/ 0 h 1"/>
                  <a:gd name="T18" fmla="*/ 16 w 1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0"/>
                    </a:moveTo>
                    <a:lnTo>
                      <a:pt x="0" y="1"/>
                    </a:lnTo>
                    <a:lnTo>
                      <a:pt x="2" y="1"/>
                    </a:lnTo>
                    <a:lnTo>
                      <a:pt x="4" y="0"/>
                    </a:lnTo>
                    <a:lnTo>
                      <a:pt x="6" y="0"/>
                    </a:lnTo>
                    <a:lnTo>
                      <a:pt x="8" y="0"/>
                    </a:lnTo>
                    <a:lnTo>
                      <a:pt x="10" y="0"/>
                    </a:lnTo>
                    <a:lnTo>
                      <a:pt x="12" y="0"/>
                    </a:lnTo>
                    <a:lnTo>
                      <a:pt x="14" y="0"/>
                    </a:lnTo>
                    <a:lnTo>
                      <a:pt x="16" y="0"/>
                    </a:lnTo>
                    <a:close/>
                  </a:path>
                </a:pathLst>
              </a:custGeom>
              <a:solidFill>
                <a:srgbClr val="C0C0C0"/>
              </a:solidFill>
              <a:ln w="9525">
                <a:noFill/>
                <a:round/>
                <a:headEnd/>
                <a:tailEnd/>
              </a:ln>
            </p:spPr>
            <p:txBody>
              <a:bodyPr/>
              <a:lstStyle/>
              <a:p>
                <a:pPr algn="l"/>
                <a:endParaRPr lang="en-US" sz="2000"/>
              </a:p>
            </p:txBody>
          </p:sp>
          <p:sp>
            <p:nvSpPr>
              <p:cNvPr id="906248" name="Freeform 8"/>
              <p:cNvSpPr>
                <a:spLocks noEditPoints="1"/>
              </p:cNvSpPr>
              <p:nvPr/>
            </p:nvSpPr>
            <p:spPr bwMode="auto">
              <a:xfrm>
                <a:off x="245" y="870"/>
                <a:ext cx="2833" cy="1721"/>
              </a:xfrm>
              <a:custGeom>
                <a:avLst/>
                <a:gdLst>
                  <a:gd name="T0" fmla="*/ 276 w 2833"/>
                  <a:gd name="T1" fmla="*/ 585 h 1721"/>
                  <a:gd name="T2" fmla="*/ 219 w 2833"/>
                  <a:gd name="T3" fmla="*/ 781 h 1721"/>
                  <a:gd name="T4" fmla="*/ 447 w 2833"/>
                  <a:gd name="T5" fmla="*/ 748 h 1721"/>
                  <a:gd name="T6" fmla="*/ 612 w 2833"/>
                  <a:gd name="T7" fmla="*/ 700 h 1721"/>
                  <a:gd name="T8" fmla="*/ 697 w 2833"/>
                  <a:gd name="T9" fmla="*/ 700 h 1721"/>
                  <a:gd name="T10" fmla="*/ 802 w 2833"/>
                  <a:gd name="T11" fmla="*/ 619 h 1721"/>
                  <a:gd name="T12" fmla="*/ 894 w 2833"/>
                  <a:gd name="T13" fmla="*/ 516 h 1721"/>
                  <a:gd name="T14" fmla="*/ 837 w 2833"/>
                  <a:gd name="T15" fmla="*/ 504 h 1721"/>
                  <a:gd name="T16" fmla="*/ 689 w 2833"/>
                  <a:gd name="T17" fmla="*/ 447 h 1721"/>
                  <a:gd name="T18" fmla="*/ 597 w 2833"/>
                  <a:gd name="T19" fmla="*/ 654 h 1721"/>
                  <a:gd name="T20" fmla="*/ 539 w 2833"/>
                  <a:gd name="T21" fmla="*/ 414 h 1721"/>
                  <a:gd name="T22" fmla="*/ 654 w 2833"/>
                  <a:gd name="T23" fmla="*/ 242 h 1721"/>
                  <a:gd name="T24" fmla="*/ 848 w 2833"/>
                  <a:gd name="T25" fmla="*/ 138 h 1721"/>
                  <a:gd name="T26" fmla="*/ 977 w 2833"/>
                  <a:gd name="T27" fmla="*/ 265 h 1721"/>
                  <a:gd name="T28" fmla="*/ 998 w 2833"/>
                  <a:gd name="T29" fmla="*/ 345 h 1721"/>
                  <a:gd name="T30" fmla="*/ 1021 w 2833"/>
                  <a:gd name="T31" fmla="*/ 149 h 1721"/>
                  <a:gd name="T32" fmla="*/ 1125 w 2833"/>
                  <a:gd name="T33" fmla="*/ 115 h 1721"/>
                  <a:gd name="T34" fmla="*/ 1445 w 2833"/>
                  <a:gd name="T35" fmla="*/ 138 h 1721"/>
                  <a:gd name="T36" fmla="*/ 1823 w 2833"/>
                  <a:gd name="T37" fmla="*/ 96 h 1721"/>
                  <a:gd name="T38" fmla="*/ 2201 w 2833"/>
                  <a:gd name="T39" fmla="*/ 136 h 1721"/>
                  <a:gd name="T40" fmla="*/ 2758 w 2833"/>
                  <a:gd name="T41" fmla="*/ 186 h 1721"/>
                  <a:gd name="T42" fmla="*/ 2773 w 2833"/>
                  <a:gd name="T43" fmla="*/ 253 h 1721"/>
                  <a:gd name="T44" fmla="*/ 2775 w 2833"/>
                  <a:gd name="T45" fmla="*/ 424 h 1721"/>
                  <a:gd name="T46" fmla="*/ 2591 w 2833"/>
                  <a:gd name="T47" fmla="*/ 322 h 1721"/>
                  <a:gd name="T48" fmla="*/ 2470 w 2833"/>
                  <a:gd name="T49" fmla="*/ 524 h 1721"/>
                  <a:gd name="T50" fmla="*/ 2316 w 2833"/>
                  <a:gd name="T51" fmla="*/ 666 h 1721"/>
                  <a:gd name="T52" fmla="*/ 2259 w 2833"/>
                  <a:gd name="T53" fmla="*/ 773 h 1721"/>
                  <a:gd name="T54" fmla="*/ 2259 w 2833"/>
                  <a:gd name="T55" fmla="*/ 882 h 1721"/>
                  <a:gd name="T56" fmla="*/ 2134 w 2833"/>
                  <a:gd name="T57" fmla="*/ 769 h 1721"/>
                  <a:gd name="T58" fmla="*/ 2098 w 2833"/>
                  <a:gd name="T59" fmla="*/ 871 h 1721"/>
                  <a:gd name="T60" fmla="*/ 2190 w 2833"/>
                  <a:gd name="T61" fmla="*/ 974 h 1721"/>
                  <a:gd name="T62" fmla="*/ 1984 w 2833"/>
                  <a:gd name="T63" fmla="*/ 1230 h 1721"/>
                  <a:gd name="T64" fmla="*/ 1984 w 2833"/>
                  <a:gd name="T65" fmla="*/ 1398 h 1721"/>
                  <a:gd name="T66" fmla="*/ 1817 w 2833"/>
                  <a:gd name="T67" fmla="*/ 1456 h 1721"/>
                  <a:gd name="T68" fmla="*/ 1858 w 2833"/>
                  <a:gd name="T69" fmla="*/ 1606 h 1721"/>
                  <a:gd name="T70" fmla="*/ 1792 w 2833"/>
                  <a:gd name="T71" fmla="*/ 1586 h 1721"/>
                  <a:gd name="T72" fmla="*/ 1656 w 2833"/>
                  <a:gd name="T73" fmla="*/ 1387 h 1721"/>
                  <a:gd name="T74" fmla="*/ 1558 w 2833"/>
                  <a:gd name="T75" fmla="*/ 1364 h 1721"/>
                  <a:gd name="T76" fmla="*/ 1491 w 2833"/>
                  <a:gd name="T77" fmla="*/ 1421 h 1721"/>
                  <a:gd name="T78" fmla="*/ 1399 w 2833"/>
                  <a:gd name="T79" fmla="*/ 1504 h 1721"/>
                  <a:gd name="T80" fmla="*/ 1261 w 2833"/>
                  <a:gd name="T81" fmla="*/ 1490 h 1721"/>
                  <a:gd name="T82" fmla="*/ 1182 w 2833"/>
                  <a:gd name="T83" fmla="*/ 1341 h 1721"/>
                  <a:gd name="T84" fmla="*/ 906 w 2833"/>
                  <a:gd name="T85" fmla="*/ 1318 h 1721"/>
                  <a:gd name="T86" fmla="*/ 1021 w 2833"/>
                  <a:gd name="T87" fmla="*/ 1467 h 1721"/>
                  <a:gd name="T88" fmla="*/ 883 w 2833"/>
                  <a:gd name="T89" fmla="*/ 1571 h 1721"/>
                  <a:gd name="T90" fmla="*/ 695 w 2833"/>
                  <a:gd name="T91" fmla="*/ 1329 h 1721"/>
                  <a:gd name="T92" fmla="*/ 792 w 2833"/>
                  <a:gd name="T93" fmla="*/ 1216 h 1721"/>
                  <a:gd name="T94" fmla="*/ 643 w 2833"/>
                  <a:gd name="T95" fmla="*/ 1043 h 1721"/>
                  <a:gd name="T96" fmla="*/ 601 w 2833"/>
                  <a:gd name="T97" fmla="*/ 997 h 1721"/>
                  <a:gd name="T98" fmla="*/ 589 w 2833"/>
                  <a:gd name="T99" fmla="*/ 1059 h 1721"/>
                  <a:gd name="T100" fmla="*/ 712 w 2833"/>
                  <a:gd name="T101" fmla="*/ 1182 h 1721"/>
                  <a:gd name="T102" fmla="*/ 654 w 2833"/>
                  <a:gd name="T103" fmla="*/ 1228 h 1721"/>
                  <a:gd name="T104" fmla="*/ 620 w 2833"/>
                  <a:gd name="T105" fmla="*/ 1170 h 1721"/>
                  <a:gd name="T106" fmla="*/ 487 w 2833"/>
                  <a:gd name="T107" fmla="*/ 1032 h 1721"/>
                  <a:gd name="T108" fmla="*/ 397 w 2833"/>
                  <a:gd name="T109" fmla="*/ 1051 h 1721"/>
                  <a:gd name="T110" fmla="*/ 340 w 2833"/>
                  <a:gd name="T111" fmla="*/ 1084 h 1721"/>
                  <a:gd name="T112" fmla="*/ 236 w 2833"/>
                  <a:gd name="T113" fmla="*/ 1185 h 1721"/>
                  <a:gd name="T114" fmla="*/ 88 w 2833"/>
                  <a:gd name="T115" fmla="*/ 1228 h 1721"/>
                  <a:gd name="T116" fmla="*/ 11 w 2833"/>
                  <a:gd name="T117" fmla="*/ 1126 h 1721"/>
                  <a:gd name="T118" fmla="*/ 182 w 2833"/>
                  <a:gd name="T119" fmla="*/ 1007 h 1721"/>
                  <a:gd name="T120" fmla="*/ 207 w 2833"/>
                  <a:gd name="T121" fmla="*/ 848 h 1721"/>
                  <a:gd name="T122" fmla="*/ 315 w 2833"/>
                  <a:gd name="T123" fmla="*/ 838 h 1721"/>
                  <a:gd name="T124" fmla="*/ 357 w 2833"/>
                  <a:gd name="T125" fmla="*/ 702 h 17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3"/>
                  <a:gd name="T190" fmla="*/ 0 h 1721"/>
                  <a:gd name="T191" fmla="*/ 2833 w 2833"/>
                  <a:gd name="T192" fmla="*/ 1721 h 17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3" h="1721">
                    <a:moveTo>
                      <a:pt x="1399" y="1629"/>
                    </a:moveTo>
                    <a:lnTo>
                      <a:pt x="1399" y="1709"/>
                    </a:lnTo>
                    <a:lnTo>
                      <a:pt x="1434" y="1698"/>
                    </a:lnTo>
                    <a:lnTo>
                      <a:pt x="1445" y="1698"/>
                    </a:lnTo>
                    <a:lnTo>
                      <a:pt x="1445" y="1686"/>
                    </a:lnTo>
                    <a:lnTo>
                      <a:pt x="1422" y="1663"/>
                    </a:lnTo>
                    <a:lnTo>
                      <a:pt x="1422" y="1654"/>
                    </a:lnTo>
                    <a:lnTo>
                      <a:pt x="1422" y="1648"/>
                    </a:lnTo>
                    <a:lnTo>
                      <a:pt x="1422" y="1642"/>
                    </a:lnTo>
                    <a:lnTo>
                      <a:pt x="1420" y="1636"/>
                    </a:lnTo>
                    <a:lnTo>
                      <a:pt x="1416" y="1632"/>
                    </a:lnTo>
                    <a:lnTo>
                      <a:pt x="1412" y="1631"/>
                    </a:lnTo>
                    <a:lnTo>
                      <a:pt x="1407" y="1629"/>
                    </a:lnTo>
                    <a:lnTo>
                      <a:pt x="1399" y="1629"/>
                    </a:lnTo>
                    <a:close/>
                    <a:moveTo>
                      <a:pt x="311" y="504"/>
                    </a:moveTo>
                    <a:lnTo>
                      <a:pt x="299" y="516"/>
                    </a:lnTo>
                    <a:lnTo>
                      <a:pt x="288" y="516"/>
                    </a:lnTo>
                    <a:lnTo>
                      <a:pt x="276" y="539"/>
                    </a:lnTo>
                    <a:lnTo>
                      <a:pt x="276" y="527"/>
                    </a:lnTo>
                    <a:lnTo>
                      <a:pt x="265" y="550"/>
                    </a:lnTo>
                    <a:lnTo>
                      <a:pt x="276" y="550"/>
                    </a:lnTo>
                    <a:lnTo>
                      <a:pt x="265" y="550"/>
                    </a:lnTo>
                    <a:lnTo>
                      <a:pt x="253" y="562"/>
                    </a:lnTo>
                    <a:lnTo>
                      <a:pt x="253" y="573"/>
                    </a:lnTo>
                    <a:lnTo>
                      <a:pt x="276" y="562"/>
                    </a:lnTo>
                    <a:lnTo>
                      <a:pt x="276" y="573"/>
                    </a:lnTo>
                    <a:lnTo>
                      <a:pt x="265" y="573"/>
                    </a:lnTo>
                    <a:lnTo>
                      <a:pt x="253" y="608"/>
                    </a:lnTo>
                    <a:lnTo>
                      <a:pt x="276" y="585"/>
                    </a:lnTo>
                    <a:lnTo>
                      <a:pt x="276" y="608"/>
                    </a:lnTo>
                    <a:lnTo>
                      <a:pt x="276" y="619"/>
                    </a:lnTo>
                    <a:lnTo>
                      <a:pt x="288" y="631"/>
                    </a:lnTo>
                    <a:lnTo>
                      <a:pt x="299" y="642"/>
                    </a:lnTo>
                    <a:lnTo>
                      <a:pt x="288" y="642"/>
                    </a:lnTo>
                    <a:lnTo>
                      <a:pt x="299" y="666"/>
                    </a:lnTo>
                    <a:lnTo>
                      <a:pt x="299" y="677"/>
                    </a:lnTo>
                    <a:lnTo>
                      <a:pt x="288" y="689"/>
                    </a:lnTo>
                    <a:lnTo>
                      <a:pt x="299" y="689"/>
                    </a:lnTo>
                    <a:lnTo>
                      <a:pt x="265" y="677"/>
                    </a:lnTo>
                    <a:lnTo>
                      <a:pt x="253" y="677"/>
                    </a:lnTo>
                    <a:lnTo>
                      <a:pt x="253" y="689"/>
                    </a:lnTo>
                    <a:lnTo>
                      <a:pt x="265" y="700"/>
                    </a:lnTo>
                    <a:lnTo>
                      <a:pt x="265" y="712"/>
                    </a:lnTo>
                    <a:lnTo>
                      <a:pt x="230" y="723"/>
                    </a:lnTo>
                    <a:lnTo>
                      <a:pt x="253" y="735"/>
                    </a:lnTo>
                    <a:lnTo>
                      <a:pt x="288" y="746"/>
                    </a:lnTo>
                    <a:lnTo>
                      <a:pt x="282" y="750"/>
                    </a:lnTo>
                    <a:lnTo>
                      <a:pt x="276" y="754"/>
                    </a:lnTo>
                    <a:lnTo>
                      <a:pt x="270" y="756"/>
                    </a:lnTo>
                    <a:lnTo>
                      <a:pt x="267" y="758"/>
                    </a:lnTo>
                    <a:lnTo>
                      <a:pt x="261" y="758"/>
                    </a:lnTo>
                    <a:lnTo>
                      <a:pt x="255" y="758"/>
                    </a:lnTo>
                    <a:lnTo>
                      <a:pt x="249" y="758"/>
                    </a:lnTo>
                    <a:lnTo>
                      <a:pt x="242" y="758"/>
                    </a:lnTo>
                    <a:lnTo>
                      <a:pt x="219" y="758"/>
                    </a:lnTo>
                    <a:lnTo>
                      <a:pt x="219" y="769"/>
                    </a:lnTo>
                    <a:lnTo>
                      <a:pt x="207" y="769"/>
                    </a:lnTo>
                    <a:lnTo>
                      <a:pt x="219" y="781"/>
                    </a:lnTo>
                    <a:lnTo>
                      <a:pt x="242" y="781"/>
                    </a:lnTo>
                    <a:lnTo>
                      <a:pt x="242" y="792"/>
                    </a:lnTo>
                    <a:lnTo>
                      <a:pt x="276" y="781"/>
                    </a:lnTo>
                    <a:lnTo>
                      <a:pt x="299" y="781"/>
                    </a:lnTo>
                    <a:lnTo>
                      <a:pt x="299" y="784"/>
                    </a:lnTo>
                    <a:lnTo>
                      <a:pt x="299" y="788"/>
                    </a:lnTo>
                    <a:lnTo>
                      <a:pt x="299" y="790"/>
                    </a:lnTo>
                    <a:lnTo>
                      <a:pt x="299" y="792"/>
                    </a:lnTo>
                    <a:lnTo>
                      <a:pt x="299" y="790"/>
                    </a:lnTo>
                    <a:lnTo>
                      <a:pt x="299" y="786"/>
                    </a:lnTo>
                    <a:lnTo>
                      <a:pt x="299" y="781"/>
                    </a:lnTo>
                    <a:lnTo>
                      <a:pt x="322" y="781"/>
                    </a:lnTo>
                    <a:lnTo>
                      <a:pt x="355" y="792"/>
                    </a:lnTo>
                    <a:lnTo>
                      <a:pt x="389" y="781"/>
                    </a:lnTo>
                    <a:lnTo>
                      <a:pt x="401" y="781"/>
                    </a:lnTo>
                    <a:lnTo>
                      <a:pt x="401" y="769"/>
                    </a:lnTo>
                    <a:lnTo>
                      <a:pt x="412" y="769"/>
                    </a:lnTo>
                    <a:lnTo>
                      <a:pt x="412" y="758"/>
                    </a:lnTo>
                    <a:lnTo>
                      <a:pt x="412" y="769"/>
                    </a:lnTo>
                    <a:lnTo>
                      <a:pt x="424" y="746"/>
                    </a:lnTo>
                    <a:lnTo>
                      <a:pt x="435" y="746"/>
                    </a:lnTo>
                    <a:lnTo>
                      <a:pt x="435" y="735"/>
                    </a:lnTo>
                    <a:lnTo>
                      <a:pt x="439" y="736"/>
                    </a:lnTo>
                    <a:lnTo>
                      <a:pt x="441" y="740"/>
                    </a:lnTo>
                    <a:lnTo>
                      <a:pt x="445" y="742"/>
                    </a:lnTo>
                    <a:lnTo>
                      <a:pt x="445" y="744"/>
                    </a:lnTo>
                    <a:lnTo>
                      <a:pt x="447" y="746"/>
                    </a:lnTo>
                    <a:lnTo>
                      <a:pt x="447" y="748"/>
                    </a:lnTo>
                    <a:lnTo>
                      <a:pt x="447" y="752"/>
                    </a:lnTo>
                    <a:lnTo>
                      <a:pt x="447" y="758"/>
                    </a:lnTo>
                    <a:lnTo>
                      <a:pt x="447" y="746"/>
                    </a:lnTo>
                    <a:lnTo>
                      <a:pt x="447" y="735"/>
                    </a:lnTo>
                    <a:lnTo>
                      <a:pt x="453" y="735"/>
                    </a:lnTo>
                    <a:lnTo>
                      <a:pt x="457" y="735"/>
                    </a:lnTo>
                    <a:lnTo>
                      <a:pt x="459" y="735"/>
                    </a:lnTo>
                    <a:lnTo>
                      <a:pt x="460" y="733"/>
                    </a:lnTo>
                    <a:lnTo>
                      <a:pt x="462" y="731"/>
                    </a:lnTo>
                    <a:lnTo>
                      <a:pt x="464" y="729"/>
                    </a:lnTo>
                    <a:lnTo>
                      <a:pt x="466" y="727"/>
                    </a:lnTo>
                    <a:lnTo>
                      <a:pt x="470" y="723"/>
                    </a:lnTo>
                    <a:lnTo>
                      <a:pt x="474" y="723"/>
                    </a:lnTo>
                    <a:lnTo>
                      <a:pt x="480" y="723"/>
                    </a:lnTo>
                    <a:lnTo>
                      <a:pt x="483" y="723"/>
                    </a:lnTo>
                    <a:lnTo>
                      <a:pt x="487" y="723"/>
                    </a:lnTo>
                    <a:lnTo>
                      <a:pt x="491" y="723"/>
                    </a:lnTo>
                    <a:lnTo>
                      <a:pt x="497" y="723"/>
                    </a:lnTo>
                    <a:lnTo>
                      <a:pt x="501" y="723"/>
                    </a:lnTo>
                    <a:lnTo>
                      <a:pt x="505" y="723"/>
                    </a:lnTo>
                    <a:lnTo>
                      <a:pt x="505" y="735"/>
                    </a:lnTo>
                    <a:lnTo>
                      <a:pt x="528" y="735"/>
                    </a:lnTo>
                    <a:lnTo>
                      <a:pt x="551" y="723"/>
                    </a:lnTo>
                    <a:lnTo>
                      <a:pt x="551" y="712"/>
                    </a:lnTo>
                    <a:lnTo>
                      <a:pt x="551" y="723"/>
                    </a:lnTo>
                    <a:lnTo>
                      <a:pt x="585" y="723"/>
                    </a:lnTo>
                    <a:lnTo>
                      <a:pt x="608" y="712"/>
                    </a:lnTo>
                    <a:lnTo>
                      <a:pt x="608" y="700"/>
                    </a:lnTo>
                    <a:lnTo>
                      <a:pt x="612" y="700"/>
                    </a:lnTo>
                    <a:lnTo>
                      <a:pt x="616" y="700"/>
                    </a:lnTo>
                    <a:lnTo>
                      <a:pt x="618" y="700"/>
                    </a:lnTo>
                    <a:lnTo>
                      <a:pt x="620" y="700"/>
                    </a:lnTo>
                    <a:lnTo>
                      <a:pt x="620" y="702"/>
                    </a:lnTo>
                    <a:lnTo>
                      <a:pt x="620" y="706"/>
                    </a:lnTo>
                    <a:lnTo>
                      <a:pt x="620" y="712"/>
                    </a:lnTo>
                    <a:lnTo>
                      <a:pt x="620" y="713"/>
                    </a:lnTo>
                    <a:lnTo>
                      <a:pt x="620" y="715"/>
                    </a:lnTo>
                    <a:lnTo>
                      <a:pt x="620" y="717"/>
                    </a:lnTo>
                    <a:lnTo>
                      <a:pt x="620" y="719"/>
                    </a:lnTo>
                    <a:lnTo>
                      <a:pt x="620" y="721"/>
                    </a:lnTo>
                    <a:lnTo>
                      <a:pt x="620" y="723"/>
                    </a:lnTo>
                    <a:lnTo>
                      <a:pt x="631" y="723"/>
                    </a:lnTo>
                    <a:lnTo>
                      <a:pt x="643" y="735"/>
                    </a:lnTo>
                    <a:lnTo>
                      <a:pt x="643" y="729"/>
                    </a:lnTo>
                    <a:lnTo>
                      <a:pt x="643" y="725"/>
                    </a:lnTo>
                    <a:lnTo>
                      <a:pt x="645" y="721"/>
                    </a:lnTo>
                    <a:lnTo>
                      <a:pt x="647" y="721"/>
                    </a:lnTo>
                    <a:lnTo>
                      <a:pt x="650" y="721"/>
                    </a:lnTo>
                    <a:lnTo>
                      <a:pt x="654" y="721"/>
                    </a:lnTo>
                    <a:lnTo>
                      <a:pt x="658" y="723"/>
                    </a:lnTo>
                    <a:lnTo>
                      <a:pt x="666" y="723"/>
                    </a:lnTo>
                    <a:lnTo>
                      <a:pt x="666" y="712"/>
                    </a:lnTo>
                    <a:lnTo>
                      <a:pt x="689" y="700"/>
                    </a:lnTo>
                    <a:lnTo>
                      <a:pt x="693" y="700"/>
                    </a:lnTo>
                    <a:lnTo>
                      <a:pt x="697" y="700"/>
                    </a:lnTo>
                    <a:lnTo>
                      <a:pt x="700" y="700"/>
                    </a:lnTo>
                    <a:lnTo>
                      <a:pt x="706" y="700"/>
                    </a:lnTo>
                    <a:lnTo>
                      <a:pt x="710" y="700"/>
                    </a:lnTo>
                    <a:lnTo>
                      <a:pt x="714" y="700"/>
                    </a:lnTo>
                    <a:lnTo>
                      <a:pt x="718" y="700"/>
                    </a:lnTo>
                    <a:lnTo>
                      <a:pt x="723" y="700"/>
                    </a:lnTo>
                    <a:lnTo>
                      <a:pt x="735" y="712"/>
                    </a:lnTo>
                    <a:lnTo>
                      <a:pt x="739" y="712"/>
                    </a:lnTo>
                    <a:lnTo>
                      <a:pt x="743" y="712"/>
                    </a:lnTo>
                    <a:lnTo>
                      <a:pt x="744" y="712"/>
                    </a:lnTo>
                    <a:lnTo>
                      <a:pt x="746" y="712"/>
                    </a:lnTo>
                    <a:lnTo>
                      <a:pt x="746" y="710"/>
                    </a:lnTo>
                    <a:lnTo>
                      <a:pt x="746" y="708"/>
                    </a:lnTo>
                    <a:lnTo>
                      <a:pt x="746" y="704"/>
                    </a:lnTo>
                    <a:lnTo>
                      <a:pt x="746" y="700"/>
                    </a:lnTo>
                    <a:lnTo>
                      <a:pt x="746" y="689"/>
                    </a:lnTo>
                    <a:lnTo>
                      <a:pt x="769" y="689"/>
                    </a:lnTo>
                    <a:lnTo>
                      <a:pt x="769" y="679"/>
                    </a:lnTo>
                    <a:lnTo>
                      <a:pt x="769" y="667"/>
                    </a:lnTo>
                    <a:lnTo>
                      <a:pt x="769" y="658"/>
                    </a:lnTo>
                    <a:lnTo>
                      <a:pt x="769" y="648"/>
                    </a:lnTo>
                    <a:lnTo>
                      <a:pt x="769" y="639"/>
                    </a:lnTo>
                    <a:lnTo>
                      <a:pt x="769" y="627"/>
                    </a:lnTo>
                    <a:lnTo>
                      <a:pt x="769" y="618"/>
                    </a:lnTo>
                    <a:lnTo>
                      <a:pt x="769" y="608"/>
                    </a:lnTo>
                    <a:lnTo>
                      <a:pt x="792" y="596"/>
                    </a:lnTo>
                    <a:lnTo>
                      <a:pt x="792" y="608"/>
                    </a:lnTo>
                    <a:lnTo>
                      <a:pt x="802" y="608"/>
                    </a:lnTo>
                    <a:lnTo>
                      <a:pt x="802" y="619"/>
                    </a:lnTo>
                    <a:lnTo>
                      <a:pt x="810" y="619"/>
                    </a:lnTo>
                    <a:lnTo>
                      <a:pt x="814" y="619"/>
                    </a:lnTo>
                    <a:lnTo>
                      <a:pt x="817" y="618"/>
                    </a:lnTo>
                    <a:lnTo>
                      <a:pt x="821" y="616"/>
                    </a:lnTo>
                    <a:lnTo>
                      <a:pt x="823" y="612"/>
                    </a:lnTo>
                    <a:lnTo>
                      <a:pt x="825" y="608"/>
                    </a:lnTo>
                    <a:lnTo>
                      <a:pt x="825" y="602"/>
                    </a:lnTo>
                    <a:lnTo>
                      <a:pt x="825" y="596"/>
                    </a:lnTo>
                    <a:lnTo>
                      <a:pt x="814" y="596"/>
                    </a:lnTo>
                    <a:lnTo>
                      <a:pt x="814" y="585"/>
                    </a:lnTo>
                    <a:lnTo>
                      <a:pt x="825" y="573"/>
                    </a:lnTo>
                    <a:lnTo>
                      <a:pt x="817" y="573"/>
                    </a:lnTo>
                    <a:lnTo>
                      <a:pt x="812" y="571"/>
                    </a:lnTo>
                    <a:lnTo>
                      <a:pt x="808" y="570"/>
                    </a:lnTo>
                    <a:lnTo>
                      <a:pt x="806" y="566"/>
                    </a:lnTo>
                    <a:lnTo>
                      <a:pt x="804" y="560"/>
                    </a:lnTo>
                    <a:lnTo>
                      <a:pt x="804" y="554"/>
                    </a:lnTo>
                    <a:lnTo>
                      <a:pt x="802" y="547"/>
                    </a:lnTo>
                    <a:lnTo>
                      <a:pt x="802" y="539"/>
                    </a:lnTo>
                    <a:lnTo>
                      <a:pt x="810" y="533"/>
                    </a:lnTo>
                    <a:lnTo>
                      <a:pt x="816" y="531"/>
                    </a:lnTo>
                    <a:lnTo>
                      <a:pt x="823" y="527"/>
                    </a:lnTo>
                    <a:lnTo>
                      <a:pt x="829" y="527"/>
                    </a:lnTo>
                    <a:lnTo>
                      <a:pt x="837" y="527"/>
                    </a:lnTo>
                    <a:lnTo>
                      <a:pt x="844" y="527"/>
                    </a:lnTo>
                    <a:lnTo>
                      <a:pt x="852" y="527"/>
                    </a:lnTo>
                    <a:lnTo>
                      <a:pt x="860" y="527"/>
                    </a:lnTo>
                    <a:lnTo>
                      <a:pt x="883" y="516"/>
                    </a:lnTo>
                    <a:lnTo>
                      <a:pt x="894" y="516"/>
                    </a:lnTo>
                    <a:lnTo>
                      <a:pt x="894" y="512"/>
                    </a:lnTo>
                    <a:lnTo>
                      <a:pt x="894" y="508"/>
                    </a:lnTo>
                    <a:lnTo>
                      <a:pt x="894" y="506"/>
                    </a:lnTo>
                    <a:lnTo>
                      <a:pt x="894" y="504"/>
                    </a:lnTo>
                    <a:lnTo>
                      <a:pt x="896" y="504"/>
                    </a:lnTo>
                    <a:lnTo>
                      <a:pt x="898" y="504"/>
                    </a:lnTo>
                    <a:lnTo>
                      <a:pt x="902" y="504"/>
                    </a:lnTo>
                    <a:lnTo>
                      <a:pt x="906" y="504"/>
                    </a:lnTo>
                    <a:lnTo>
                      <a:pt x="940" y="504"/>
                    </a:lnTo>
                    <a:lnTo>
                      <a:pt x="940" y="493"/>
                    </a:lnTo>
                    <a:lnTo>
                      <a:pt x="952" y="458"/>
                    </a:lnTo>
                    <a:lnTo>
                      <a:pt x="948" y="458"/>
                    </a:lnTo>
                    <a:lnTo>
                      <a:pt x="944" y="458"/>
                    </a:lnTo>
                    <a:lnTo>
                      <a:pt x="940" y="458"/>
                    </a:lnTo>
                    <a:lnTo>
                      <a:pt x="938" y="458"/>
                    </a:lnTo>
                    <a:lnTo>
                      <a:pt x="938" y="456"/>
                    </a:lnTo>
                    <a:lnTo>
                      <a:pt x="936" y="454"/>
                    </a:lnTo>
                    <a:lnTo>
                      <a:pt x="933" y="451"/>
                    </a:lnTo>
                    <a:lnTo>
                      <a:pt x="929" y="447"/>
                    </a:lnTo>
                    <a:lnTo>
                      <a:pt x="906" y="447"/>
                    </a:lnTo>
                    <a:lnTo>
                      <a:pt x="917" y="481"/>
                    </a:lnTo>
                    <a:lnTo>
                      <a:pt x="929" y="493"/>
                    </a:lnTo>
                    <a:lnTo>
                      <a:pt x="929" y="504"/>
                    </a:lnTo>
                    <a:lnTo>
                      <a:pt x="883" y="504"/>
                    </a:lnTo>
                    <a:lnTo>
                      <a:pt x="883" y="493"/>
                    </a:lnTo>
                    <a:lnTo>
                      <a:pt x="871" y="493"/>
                    </a:lnTo>
                    <a:lnTo>
                      <a:pt x="860" y="504"/>
                    </a:lnTo>
                    <a:lnTo>
                      <a:pt x="860" y="493"/>
                    </a:lnTo>
                    <a:lnTo>
                      <a:pt x="837" y="504"/>
                    </a:lnTo>
                    <a:lnTo>
                      <a:pt x="833" y="504"/>
                    </a:lnTo>
                    <a:lnTo>
                      <a:pt x="829" y="504"/>
                    </a:lnTo>
                    <a:lnTo>
                      <a:pt x="827" y="504"/>
                    </a:lnTo>
                    <a:lnTo>
                      <a:pt x="825" y="506"/>
                    </a:lnTo>
                    <a:lnTo>
                      <a:pt x="823" y="506"/>
                    </a:lnTo>
                    <a:lnTo>
                      <a:pt x="821" y="510"/>
                    </a:lnTo>
                    <a:lnTo>
                      <a:pt x="817" y="512"/>
                    </a:lnTo>
                    <a:lnTo>
                      <a:pt x="814" y="516"/>
                    </a:lnTo>
                    <a:lnTo>
                      <a:pt x="814" y="504"/>
                    </a:lnTo>
                    <a:lnTo>
                      <a:pt x="814" y="516"/>
                    </a:lnTo>
                    <a:lnTo>
                      <a:pt x="802" y="527"/>
                    </a:lnTo>
                    <a:lnTo>
                      <a:pt x="792" y="516"/>
                    </a:lnTo>
                    <a:lnTo>
                      <a:pt x="781" y="516"/>
                    </a:lnTo>
                    <a:lnTo>
                      <a:pt x="781" y="504"/>
                    </a:lnTo>
                    <a:lnTo>
                      <a:pt x="758" y="470"/>
                    </a:lnTo>
                    <a:lnTo>
                      <a:pt x="758" y="424"/>
                    </a:lnTo>
                    <a:lnTo>
                      <a:pt x="802" y="357"/>
                    </a:lnTo>
                    <a:lnTo>
                      <a:pt x="802" y="322"/>
                    </a:lnTo>
                    <a:lnTo>
                      <a:pt x="798" y="322"/>
                    </a:lnTo>
                    <a:lnTo>
                      <a:pt x="794" y="322"/>
                    </a:lnTo>
                    <a:lnTo>
                      <a:pt x="791" y="322"/>
                    </a:lnTo>
                    <a:lnTo>
                      <a:pt x="787" y="322"/>
                    </a:lnTo>
                    <a:lnTo>
                      <a:pt x="781" y="322"/>
                    </a:lnTo>
                    <a:lnTo>
                      <a:pt x="777" y="322"/>
                    </a:lnTo>
                    <a:lnTo>
                      <a:pt x="773" y="322"/>
                    </a:lnTo>
                    <a:lnTo>
                      <a:pt x="769" y="322"/>
                    </a:lnTo>
                    <a:lnTo>
                      <a:pt x="758" y="357"/>
                    </a:lnTo>
                    <a:lnTo>
                      <a:pt x="758" y="378"/>
                    </a:lnTo>
                    <a:lnTo>
                      <a:pt x="689" y="447"/>
                    </a:lnTo>
                    <a:lnTo>
                      <a:pt x="689" y="481"/>
                    </a:lnTo>
                    <a:lnTo>
                      <a:pt x="693" y="487"/>
                    </a:lnTo>
                    <a:lnTo>
                      <a:pt x="698" y="493"/>
                    </a:lnTo>
                    <a:lnTo>
                      <a:pt x="702" y="497"/>
                    </a:lnTo>
                    <a:lnTo>
                      <a:pt x="704" y="502"/>
                    </a:lnTo>
                    <a:lnTo>
                      <a:pt x="708" y="508"/>
                    </a:lnTo>
                    <a:lnTo>
                      <a:pt x="710" y="514"/>
                    </a:lnTo>
                    <a:lnTo>
                      <a:pt x="710" y="520"/>
                    </a:lnTo>
                    <a:lnTo>
                      <a:pt x="712" y="527"/>
                    </a:lnTo>
                    <a:lnTo>
                      <a:pt x="723" y="539"/>
                    </a:lnTo>
                    <a:lnTo>
                      <a:pt x="700" y="562"/>
                    </a:lnTo>
                    <a:lnTo>
                      <a:pt x="700" y="573"/>
                    </a:lnTo>
                    <a:lnTo>
                      <a:pt x="689" y="585"/>
                    </a:lnTo>
                    <a:lnTo>
                      <a:pt x="689" y="593"/>
                    </a:lnTo>
                    <a:lnTo>
                      <a:pt x="689" y="598"/>
                    </a:lnTo>
                    <a:lnTo>
                      <a:pt x="687" y="604"/>
                    </a:lnTo>
                    <a:lnTo>
                      <a:pt x="687" y="608"/>
                    </a:lnTo>
                    <a:lnTo>
                      <a:pt x="685" y="614"/>
                    </a:lnTo>
                    <a:lnTo>
                      <a:pt x="683" y="618"/>
                    </a:lnTo>
                    <a:lnTo>
                      <a:pt x="681" y="623"/>
                    </a:lnTo>
                    <a:lnTo>
                      <a:pt x="677" y="631"/>
                    </a:lnTo>
                    <a:lnTo>
                      <a:pt x="643" y="654"/>
                    </a:lnTo>
                    <a:lnTo>
                      <a:pt x="620" y="677"/>
                    </a:lnTo>
                    <a:lnTo>
                      <a:pt x="620" y="689"/>
                    </a:lnTo>
                    <a:lnTo>
                      <a:pt x="608" y="666"/>
                    </a:lnTo>
                    <a:lnTo>
                      <a:pt x="602" y="660"/>
                    </a:lnTo>
                    <a:lnTo>
                      <a:pt x="601" y="658"/>
                    </a:lnTo>
                    <a:lnTo>
                      <a:pt x="597" y="656"/>
                    </a:lnTo>
                    <a:lnTo>
                      <a:pt x="597" y="654"/>
                    </a:lnTo>
                    <a:lnTo>
                      <a:pt x="597" y="652"/>
                    </a:lnTo>
                    <a:lnTo>
                      <a:pt x="601" y="650"/>
                    </a:lnTo>
                    <a:lnTo>
                      <a:pt x="602" y="646"/>
                    </a:lnTo>
                    <a:lnTo>
                      <a:pt x="608" y="642"/>
                    </a:lnTo>
                    <a:lnTo>
                      <a:pt x="608" y="631"/>
                    </a:lnTo>
                    <a:lnTo>
                      <a:pt x="585" y="539"/>
                    </a:lnTo>
                    <a:lnTo>
                      <a:pt x="581" y="543"/>
                    </a:lnTo>
                    <a:lnTo>
                      <a:pt x="578" y="547"/>
                    </a:lnTo>
                    <a:lnTo>
                      <a:pt x="574" y="552"/>
                    </a:lnTo>
                    <a:lnTo>
                      <a:pt x="570" y="554"/>
                    </a:lnTo>
                    <a:lnTo>
                      <a:pt x="566" y="558"/>
                    </a:lnTo>
                    <a:lnTo>
                      <a:pt x="562" y="560"/>
                    </a:lnTo>
                    <a:lnTo>
                      <a:pt x="556" y="562"/>
                    </a:lnTo>
                    <a:lnTo>
                      <a:pt x="551" y="562"/>
                    </a:lnTo>
                    <a:lnTo>
                      <a:pt x="551" y="573"/>
                    </a:lnTo>
                    <a:lnTo>
                      <a:pt x="539" y="573"/>
                    </a:lnTo>
                    <a:lnTo>
                      <a:pt x="539" y="585"/>
                    </a:lnTo>
                    <a:lnTo>
                      <a:pt x="505" y="585"/>
                    </a:lnTo>
                    <a:lnTo>
                      <a:pt x="493" y="539"/>
                    </a:lnTo>
                    <a:lnTo>
                      <a:pt x="493" y="481"/>
                    </a:lnTo>
                    <a:lnTo>
                      <a:pt x="505" y="447"/>
                    </a:lnTo>
                    <a:lnTo>
                      <a:pt x="516" y="435"/>
                    </a:lnTo>
                    <a:lnTo>
                      <a:pt x="516" y="424"/>
                    </a:lnTo>
                    <a:lnTo>
                      <a:pt x="528" y="424"/>
                    </a:lnTo>
                    <a:lnTo>
                      <a:pt x="531" y="420"/>
                    </a:lnTo>
                    <a:lnTo>
                      <a:pt x="535" y="418"/>
                    </a:lnTo>
                    <a:lnTo>
                      <a:pt x="537" y="416"/>
                    </a:lnTo>
                    <a:lnTo>
                      <a:pt x="537" y="414"/>
                    </a:lnTo>
                    <a:lnTo>
                      <a:pt x="539" y="414"/>
                    </a:lnTo>
                    <a:lnTo>
                      <a:pt x="543" y="412"/>
                    </a:lnTo>
                    <a:lnTo>
                      <a:pt x="545" y="412"/>
                    </a:lnTo>
                    <a:lnTo>
                      <a:pt x="551" y="412"/>
                    </a:lnTo>
                    <a:lnTo>
                      <a:pt x="562" y="401"/>
                    </a:lnTo>
                    <a:lnTo>
                      <a:pt x="574" y="401"/>
                    </a:lnTo>
                    <a:lnTo>
                      <a:pt x="574" y="389"/>
                    </a:lnTo>
                    <a:lnTo>
                      <a:pt x="608" y="345"/>
                    </a:lnTo>
                    <a:lnTo>
                      <a:pt x="620" y="334"/>
                    </a:lnTo>
                    <a:lnTo>
                      <a:pt x="620" y="322"/>
                    </a:lnTo>
                    <a:lnTo>
                      <a:pt x="631" y="311"/>
                    </a:lnTo>
                    <a:lnTo>
                      <a:pt x="631" y="303"/>
                    </a:lnTo>
                    <a:lnTo>
                      <a:pt x="633" y="299"/>
                    </a:lnTo>
                    <a:lnTo>
                      <a:pt x="635" y="295"/>
                    </a:lnTo>
                    <a:lnTo>
                      <a:pt x="637" y="293"/>
                    </a:lnTo>
                    <a:lnTo>
                      <a:pt x="639" y="289"/>
                    </a:lnTo>
                    <a:lnTo>
                      <a:pt x="641" y="286"/>
                    </a:lnTo>
                    <a:lnTo>
                      <a:pt x="643" y="282"/>
                    </a:lnTo>
                    <a:lnTo>
                      <a:pt x="643" y="276"/>
                    </a:lnTo>
                    <a:lnTo>
                      <a:pt x="647" y="270"/>
                    </a:lnTo>
                    <a:lnTo>
                      <a:pt x="650" y="266"/>
                    </a:lnTo>
                    <a:lnTo>
                      <a:pt x="652" y="263"/>
                    </a:lnTo>
                    <a:lnTo>
                      <a:pt x="654" y="261"/>
                    </a:lnTo>
                    <a:lnTo>
                      <a:pt x="654" y="257"/>
                    </a:lnTo>
                    <a:lnTo>
                      <a:pt x="654" y="253"/>
                    </a:lnTo>
                    <a:lnTo>
                      <a:pt x="654" y="247"/>
                    </a:lnTo>
                    <a:lnTo>
                      <a:pt x="654" y="242"/>
                    </a:lnTo>
                    <a:lnTo>
                      <a:pt x="677" y="230"/>
                    </a:lnTo>
                    <a:lnTo>
                      <a:pt x="654" y="230"/>
                    </a:lnTo>
                    <a:lnTo>
                      <a:pt x="654" y="242"/>
                    </a:lnTo>
                    <a:lnTo>
                      <a:pt x="643" y="253"/>
                    </a:lnTo>
                    <a:lnTo>
                      <a:pt x="631" y="253"/>
                    </a:lnTo>
                    <a:lnTo>
                      <a:pt x="643" y="242"/>
                    </a:lnTo>
                    <a:lnTo>
                      <a:pt x="643" y="230"/>
                    </a:lnTo>
                    <a:lnTo>
                      <a:pt x="677" y="207"/>
                    </a:lnTo>
                    <a:lnTo>
                      <a:pt x="689" y="195"/>
                    </a:lnTo>
                    <a:lnTo>
                      <a:pt x="689" y="184"/>
                    </a:lnTo>
                    <a:lnTo>
                      <a:pt x="700" y="184"/>
                    </a:lnTo>
                    <a:lnTo>
                      <a:pt x="704" y="180"/>
                    </a:lnTo>
                    <a:lnTo>
                      <a:pt x="708" y="174"/>
                    </a:lnTo>
                    <a:lnTo>
                      <a:pt x="712" y="171"/>
                    </a:lnTo>
                    <a:lnTo>
                      <a:pt x="718" y="167"/>
                    </a:lnTo>
                    <a:lnTo>
                      <a:pt x="721" y="163"/>
                    </a:lnTo>
                    <a:lnTo>
                      <a:pt x="725" y="157"/>
                    </a:lnTo>
                    <a:lnTo>
                      <a:pt x="729" y="153"/>
                    </a:lnTo>
                    <a:lnTo>
                      <a:pt x="735" y="149"/>
                    </a:lnTo>
                    <a:lnTo>
                      <a:pt x="741" y="149"/>
                    </a:lnTo>
                    <a:lnTo>
                      <a:pt x="744" y="147"/>
                    </a:lnTo>
                    <a:lnTo>
                      <a:pt x="750" y="146"/>
                    </a:lnTo>
                    <a:lnTo>
                      <a:pt x="754" y="142"/>
                    </a:lnTo>
                    <a:lnTo>
                      <a:pt x="758" y="140"/>
                    </a:lnTo>
                    <a:lnTo>
                      <a:pt x="760" y="136"/>
                    </a:lnTo>
                    <a:lnTo>
                      <a:pt x="764" y="130"/>
                    </a:lnTo>
                    <a:lnTo>
                      <a:pt x="769" y="126"/>
                    </a:lnTo>
                    <a:lnTo>
                      <a:pt x="837" y="126"/>
                    </a:lnTo>
                    <a:lnTo>
                      <a:pt x="837" y="138"/>
                    </a:lnTo>
                    <a:lnTo>
                      <a:pt x="842" y="138"/>
                    </a:lnTo>
                    <a:lnTo>
                      <a:pt x="846" y="138"/>
                    </a:lnTo>
                    <a:lnTo>
                      <a:pt x="848" y="138"/>
                    </a:lnTo>
                    <a:lnTo>
                      <a:pt x="846" y="138"/>
                    </a:lnTo>
                    <a:lnTo>
                      <a:pt x="842" y="138"/>
                    </a:lnTo>
                    <a:lnTo>
                      <a:pt x="837" y="138"/>
                    </a:lnTo>
                    <a:lnTo>
                      <a:pt x="860" y="138"/>
                    </a:lnTo>
                    <a:lnTo>
                      <a:pt x="860" y="149"/>
                    </a:lnTo>
                    <a:lnTo>
                      <a:pt x="837" y="149"/>
                    </a:lnTo>
                    <a:lnTo>
                      <a:pt x="837" y="161"/>
                    </a:lnTo>
                    <a:lnTo>
                      <a:pt x="894" y="172"/>
                    </a:lnTo>
                    <a:lnTo>
                      <a:pt x="929" y="172"/>
                    </a:lnTo>
                    <a:lnTo>
                      <a:pt x="940" y="184"/>
                    </a:lnTo>
                    <a:lnTo>
                      <a:pt x="946" y="184"/>
                    </a:lnTo>
                    <a:lnTo>
                      <a:pt x="952" y="184"/>
                    </a:lnTo>
                    <a:lnTo>
                      <a:pt x="956" y="184"/>
                    </a:lnTo>
                    <a:lnTo>
                      <a:pt x="959" y="184"/>
                    </a:lnTo>
                    <a:lnTo>
                      <a:pt x="963" y="186"/>
                    </a:lnTo>
                    <a:lnTo>
                      <a:pt x="967" y="188"/>
                    </a:lnTo>
                    <a:lnTo>
                      <a:pt x="971" y="190"/>
                    </a:lnTo>
                    <a:lnTo>
                      <a:pt x="975" y="195"/>
                    </a:lnTo>
                    <a:lnTo>
                      <a:pt x="998" y="195"/>
                    </a:lnTo>
                    <a:lnTo>
                      <a:pt x="1009" y="207"/>
                    </a:lnTo>
                    <a:lnTo>
                      <a:pt x="1009" y="218"/>
                    </a:lnTo>
                    <a:lnTo>
                      <a:pt x="1021" y="230"/>
                    </a:lnTo>
                    <a:lnTo>
                      <a:pt x="1021" y="242"/>
                    </a:lnTo>
                    <a:lnTo>
                      <a:pt x="998" y="265"/>
                    </a:lnTo>
                    <a:lnTo>
                      <a:pt x="990" y="265"/>
                    </a:lnTo>
                    <a:lnTo>
                      <a:pt x="984" y="265"/>
                    </a:lnTo>
                    <a:lnTo>
                      <a:pt x="977" y="265"/>
                    </a:lnTo>
                    <a:lnTo>
                      <a:pt x="969" y="265"/>
                    </a:lnTo>
                    <a:lnTo>
                      <a:pt x="961" y="265"/>
                    </a:lnTo>
                    <a:lnTo>
                      <a:pt x="956" y="265"/>
                    </a:lnTo>
                    <a:lnTo>
                      <a:pt x="948" y="265"/>
                    </a:lnTo>
                    <a:lnTo>
                      <a:pt x="940" y="265"/>
                    </a:lnTo>
                    <a:lnTo>
                      <a:pt x="929" y="253"/>
                    </a:lnTo>
                    <a:lnTo>
                      <a:pt x="925" y="253"/>
                    </a:lnTo>
                    <a:lnTo>
                      <a:pt x="921" y="253"/>
                    </a:lnTo>
                    <a:lnTo>
                      <a:pt x="915" y="253"/>
                    </a:lnTo>
                    <a:lnTo>
                      <a:pt x="911" y="253"/>
                    </a:lnTo>
                    <a:lnTo>
                      <a:pt x="908" y="253"/>
                    </a:lnTo>
                    <a:lnTo>
                      <a:pt x="904" y="253"/>
                    </a:lnTo>
                    <a:lnTo>
                      <a:pt x="900" y="253"/>
                    </a:lnTo>
                    <a:lnTo>
                      <a:pt x="894" y="253"/>
                    </a:lnTo>
                    <a:lnTo>
                      <a:pt x="894" y="265"/>
                    </a:lnTo>
                    <a:lnTo>
                      <a:pt x="917" y="276"/>
                    </a:lnTo>
                    <a:lnTo>
                      <a:pt x="929" y="276"/>
                    </a:lnTo>
                    <a:lnTo>
                      <a:pt x="940" y="311"/>
                    </a:lnTo>
                    <a:lnTo>
                      <a:pt x="952" y="345"/>
                    </a:lnTo>
                    <a:lnTo>
                      <a:pt x="975" y="345"/>
                    </a:lnTo>
                    <a:lnTo>
                      <a:pt x="975" y="357"/>
                    </a:lnTo>
                    <a:lnTo>
                      <a:pt x="982" y="357"/>
                    </a:lnTo>
                    <a:lnTo>
                      <a:pt x="986" y="357"/>
                    </a:lnTo>
                    <a:lnTo>
                      <a:pt x="990" y="357"/>
                    </a:lnTo>
                    <a:lnTo>
                      <a:pt x="994" y="357"/>
                    </a:lnTo>
                    <a:lnTo>
                      <a:pt x="996" y="357"/>
                    </a:lnTo>
                    <a:lnTo>
                      <a:pt x="998" y="355"/>
                    </a:lnTo>
                    <a:lnTo>
                      <a:pt x="998" y="351"/>
                    </a:lnTo>
                    <a:lnTo>
                      <a:pt x="998" y="345"/>
                    </a:lnTo>
                    <a:lnTo>
                      <a:pt x="1009" y="334"/>
                    </a:lnTo>
                    <a:lnTo>
                      <a:pt x="975" y="311"/>
                    </a:lnTo>
                    <a:lnTo>
                      <a:pt x="982" y="311"/>
                    </a:lnTo>
                    <a:lnTo>
                      <a:pt x="990" y="311"/>
                    </a:lnTo>
                    <a:lnTo>
                      <a:pt x="996" y="311"/>
                    </a:lnTo>
                    <a:lnTo>
                      <a:pt x="1004" y="311"/>
                    </a:lnTo>
                    <a:lnTo>
                      <a:pt x="1011" y="311"/>
                    </a:lnTo>
                    <a:lnTo>
                      <a:pt x="1019" y="311"/>
                    </a:lnTo>
                    <a:lnTo>
                      <a:pt x="1025" y="311"/>
                    </a:lnTo>
                    <a:lnTo>
                      <a:pt x="1032" y="311"/>
                    </a:lnTo>
                    <a:lnTo>
                      <a:pt x="1032" y="299"/>
                    </a:lnTo>
                    <a:lnTo>
                      <a:pt x="1021" y="299"/>
                    </a:lnTo>
                    <a:lnTo>
                      <a:pt x="1009" y="288"/>
                    </a:lnTo>
                    <a:lnTo>
                      <a:pt x="1021" y="288"/>
                    </a:lnTo>
                    <a:lnTo>
                      <a:pt x="1009" y="276"/>
                    </a:lnTo>
                    <a:lnTo>
                      <a:pt x="1044" y="230"/>
                    </a:lnTo>
                    <a:lnTo>
                      <a:pt x="1067" y="230"/>
                    </a:lnTo>
                    <a:lnTo>
                      <a:pt x="1067" y="242"/>
                    </a:lnTo>
                    <a:lnTo>
                      <a:pt x="1067" y="238"/>
                    </a:lnTo>
                    <a:lnTo>
                      <a:pt x="1067" y="232"/>
                    </a:lnTo>
                    <a:lnTo>
                      <a:pt x="1067" y="228"/>
                    </a:lnTo>
                    <a:lnTo>
                      <a:pt x="1067" y="224"/>
                    </a:lnTo>
                    <a:lnTo>
                      <a:pt x="1067" y="220"/>
                    </a:lnTo>
                    <a:lnTo>
                      <a:pt x="1067" y="215"/>
                    </a:lnTo>
                    <a:lnTo>
                      <a:pt x="1067" y="211"/>
                    </a:lnTo>
                    <a:lnTo>
                      <a:pt x="1067" y="207"/>
                    </a:lnTo>
                    <a:lnTo>
                      <a:pt x="1044" y="161"/>
                    </a:lnTo>
                    <a:lnTo>
                      <a:pt x="1021" y="161"/>
                    </a:lnTo>
                    <a:lnTo>
                      <a:pt x="1021" y="149"/>
                    </a:lnTo>
                    <a:lnTo>
                      <a:pt x="1067" y="149"/>
                    </a:lnTo>
                    <a:lnTo>
                      <a:pt x="1071" y="153"/>
                    </a:lnTo>
                    <a:lnTo>
                      <a:pt x="1075" y="157"/>
                    </a:lnTo>
                    <a:lnTo>
                      <a:pt x="1077" y="159"/>
                    </a:lnTo>
                    <a:lnTo>
                      <a:pt x="1078" y="159"/>
                    </a:lnTo>
                    <a:lnTo>
                      <a:pt x="1078" y="161"/>
                    </a:lnTo>
                    <a:lnTo>
                      <a:pt x="1078" y="163"/>
                    </a:lnTo>
                    <a:lnTo>
                      <a:pt x="1078" y="167"/>
                    </a:lnTo>
                    <a:lnTo>
                      <a:pt x="1078" y="172"/>
                    </a:lnTo>
                    <a:lnTo>
                      <a:pt x="1067" y="172"/>
                    </a:lnTo>
                    <a:lnTo>
                      <a:pt x="1067" y="174"/>
                    </a:lnTo>
                    <a:lnTo>
                      <a:pt x="1067" y="178"/>
                    </a:lnTo>
                    <a:lnTo>
                      <a:pt x="1067" y="180"/>
                    </a:lnTo>
                    <a:lnTo>
                      <a:pt x="1067" y="184"/>
                    </a:lnTo>
                    <a:lnTo>
                      <a:pt x="1067" y="186"/>
                    </a:lnTo>
                    <a:lnTo>
                      <a:pt x="1067" y="190"/>
                    </a:lnTo>
                    <a:lnTo>
                      <a:pt x="1067" y="192"/>
                    </a:lnTo>
                    <a:lnTo>
                      <a:pt x="1067" y="195"/>
                    </a:lnTo>
                    <a:lnTo>
                      <a:pt x="1071" y="195"/>
                    </a:lnTo>
                    <a:lnTo>
                      <a:pt x="1075" y="195"/>
                    </a:lnTo>
                    <a:lnTo>
                      <a:pt x="1080" y="195"/>
                    </a:lnTo>
                    <a:lnTo>
                      <a:pt x="1084" y="195"/>
                    </a:lnTo>
                    <a:lnTo>
                      <a:pt x="1088" y="195"/>
                    </a:lnTo>
                    <a:lnTo>
                      <a:pt x="1092" y="195"/>
                    </a:lnTo>
                    <a:lnTo>
                      <a:pt x="1098" y="195"/>
                    </a:lnTo>
                    <a:lnTo>
                      <a:pt x="1101" y="195"/>
                    </a:lnTo>
                    <a:lnTo>
                      <a:pt x="1101" y="149"/>
                    </a:lnTo>
                    <a:lnTo>
                      <a:pt x="1113" y="126"/>
                    </a:lnTo>
                    <a:lnTo>
                      <a:pt x="1125" y="115"/>
                    </a:lnTo>
                    <a:lnTo>
                      <a:pt x="1136" y="115"/>
                    </a:lnTo>
                    <a:lnTo>
                      <a:pt x="1148" y="103"/>
                    </a:lnTo>
                    <a:lnTo>
                      <a:pt x="1171" y="103"/>
                    </a:lnTo>
                    <a:lnTo>
                      <a:pt x="1159" y="92"/>
                    </a:lnTo>
                    <a:lnTo>
                      <a:pt x="1171" y="92"/>
                    </a:lnTo>
                    <a:lnTo>
                      <a:pt x="1182" y="80"/>
                    </a:lnTo>
                    <a:lnTo>
                      <a:pt x="1205" y="80"/>
                    </a:lnTo>
                    <a:lnTo>
                      <a:pt x="1217" y="92"/>
                    </a:lnTo>
                    <a:lnTo>
                      <a:pt x="1228" y="92"/>
                    </a:lnTo>
                    <a:lnTo>
                      <a:pt x="1272" y="115"/>
                    </a:lnTo>
                    <a:lnTo>
                      <a:pt x="1284" y="103"/>
                    </a:lnTo>
                    <a:lnTo>
                      <a:pt x="1284" y="92"/>
                    </a:lnTo>
                    <a:lnTo>
                      <a:pt x="1295" y="80"/>
                    </a:lnTo>
                    <a:lnTo>
                      <a:pt x="1307" y="80"/>
                    </a:lnTo>
                    <a:lnTo>
                      <a:pt x="1307" y="69"/>
                    </a:lnTo>
                    <a:lnTo>
                      <a:pt x="1313" y="65"/>
                    </a:lnTo>
                    <a:lnTo>
                      <a:pt x="1316" y="61"/>
                    </a:lnTo>
                    <a:lnTo>
                      <a:pt x="1320" y="59"/>
                    </a:lnTo>
                    <a:lnTo>
                      <a:pt x="1322" y="57"/>
                    </a:lnTo>
                    <a:lnTo>
                      <a:pt x="1326" y="57"/>
                    </a:lnTo>
                    <a:lnTo>
                      <a:pt x="1330" y="57"/>
                    </a:lnTo>
                    <a:lnTo>
                      <a:pt x="1336" y="57"/>
                    </a:lnTo>
                    <a:lnTo>
                      <a:pt x="1341" y="57"/>
                    </a:lnTo>
                    <a:lnTo>
                      <a:pt x="1353" y="46"/>
                    </a:lnTo>
                    <a:lnTo>
                      <a:pt x="1376" y="46"/>
                    </a:lnTo>
                    <a:lnTo>
                      <a:pt x="1422" y="80"/>
                    </a:lnTo>
                    <a:lnTo>
                      <a:pt x="1434" y="103"/>
                    </a:lnTo>
                    <a:lnTo>
                      <a:pt x="1434" y="126"/>
                    </a:lnTo>
                    <a:lnTo>
                      <a:pt x="1445" y="138"/>
                    </a:lnTo>
                    <a:lnTo>
                      <a:pt x="1445" y="149"/>
                    </a:lnTo>
                    <a:lnTo>
                      <a:pt x="1468" y="138"/>
                    </a:lnTo>
                    <a:lnTo>
                      <a:pt x="1457" y="92"/>
                    </a:lnTo>
                    <a:lnTo>
                      <a:pt x="1457" y="69"/>
                    </a:lnTo>
                    <a:lnTo>
                      <a:pt x="1491" y="57"/>
                    </a:lnTo>
                    <a:lnTo>
                      <a:pt x="1503" y="57"/>
                    </a:lnTo>
                    <a:lnTo>
                      <a:pt x="1512" y="53"/>
                    </a:lnTo>
                    <a:lnTo>
                      <a:pt x="1520" y="48"/>
                    </a:lnTo>
                    <a:lnTo>
                      <a:pt x="1529" y="42"/>
                    </a:lnTo>
                    <a:lnTo>
                      <a:pt x="1537" y="34"/>
                    </a:lnTo>
                    <a:lnTo>
                      <a:pt x="1545" y="27"/>
                    </a:lnTo>
                    <a:lnTo>
                      <a:pt x="1553" y="19"/>
                    </a:lnTo>
                    <a:lnTo>
                      <a:pt x="1560" y="11"/>
                    </a:lnTo>
                    <a:lnTo>
                      <a:pt x="1595" y="0"/>
                    </a:lnTo>
                    <a:lnTo>
                      <a:pt x="1618" y="0"/>
                    </a:lnTo>
                    <a:lnTo>
                      <a:pt x="1708" y="57"/>
                    </a:lnTo>
                    <a:lnTo>
                      <a:pt x="1766" y="57"/>
                    </a:lnTo>
                    <a:lnTo>
                      <a:pt x="1777" y="69"/>
                    </a:lnTo>
                    <a:lnTo>
                      <a:pt x="1785" y="69"/>
                    </a:lnTo>
                    <a:lnTo>
                      <a:pt x="1791" y="71"/>
                    </a:lnTo>
                    <a:lnTo>
                      <a:pt x="1796" y="73"/>
                    </a:lnTo>
                    <a:lnTo>
                      <a:pt x="1800" y="75"/>
                    </a:lnTo>
                    <a:lnTo>
                      <a:pt x="1806" y="77"/>
                    </a:lnTo>
                    <a:lnTo>
                      <a:pt x="1812" y="78"/>
                    </a:lnTo>
                    <a:lnTo>
                      <a:pt x="1817" y="80"/>
                    </a:lnTo>
                    <a:lnTo>
                      <a:pt x="1823" y="80"/>
                    </a:lnTo>
                    <a:lnTo>
                      <a:pt x="1835" y="92"/>
                    </a:lnTo>
                    <a:lnTo>
                      <a:pt x="1823" y="92"/>
                    </a:lnTo>
                    <a:lnTo>
                      <a:pt x="1823" y="96"/>
                    </a:lnTo>
                    <a:lnTo>
                      <a:pt x="1823" y="98"/>
                    </a:lnTo>
                    <a:lnTo>
                      <a:pt x="1823" y="101"/>
                    </a:lnTo>
                    <a:lnTo>
                      <a:pt x="1823" y="103"/>
                    </a:lnTo>
                    <a:lnTo>
                      <a:pt x="1823" y="107"/>
                    </a:lnTo>
                    <a:lnTo>
                      <a:pt x="1823" y="109"/>
                    </a:lnTo>
                    <a:lnTo>
                      <a:pt x="1823" y="113"/>
                    </a:lnTo>
                    <a:lnTo>
                      <a:pt x="1823" y="115"/>
                    </a:lnTo>
                    <a:lnTo>
                      <a:pt x="1846" y="115"/>
                    </a:lnTo>
                    <a:lnTo>
                      <a:pt x="1869" y="115"/>
                    </a:lnTo>
                    <a:lnTo>
                      <a:pt x="1892" y="115"/>
                    </a:lnTo>
                    <a:lnTo>
                      <a:pt x="1915" y="115"/>
                    </a:lnTo>
                    <a:lnTo>
                      <a:pt x="1938" y="115"/>
                    </a:lnTo>
                    <a:lnTo>
                      <a:pt x="1961" y="115"/>
                    </a:lnTo>
                    <a:lnTo>
                      <a:pt x="1984" y="115"/>
                    </a:lnTo>
                    <a:lnTo>
                      <a:pt x="2007" y="115"/>
                    </a:lnTo>
                    <a:lnTo>
                      <a:pt x="2042" y="126"/>
                    </a:lnTo>
                    <a:lnTo>
                      <a:pt x="2053" y="138"/>
                    </a:lnTo>
                    <a:lnTo>
                      <a:pt x="2100" y="149"/>
                    </a:lnTo>
                    <a:lnTo>
                      <a:pt x="2109" y="155"/>
                    </a:lnTo>
                    <a:lnTo>
                      <a:pt x="2119" y="157"/>
                    </a:lnTo>
                    <a:lnTo>
                      <a:pt x="2128" y="159"/>
                    </a:lnTo>
                    <a:lnTo>
                      <a:pt x="2138" y="161"/>
                    </a:lnTo>
                    <a:lnTo>
                      <a:pt x="2147" y="161"/>
                    </a:lnTo>
                    <a:lnTo>
                      <a:pt x="2157" y="161"/>
                    </a:lnTo>
                    <a:lnTo>
                      <a:pt x="2167" y="161"/>
                    </a:lnTo>
                    <a:lnTo>
                      <a:pt x="2178" y="161"/>
                    </a:lnTo>
                    <a:lnTo>
                      <a:pt x="2190" y="126"/>
                    </a:lnTo>
                    <a:lnTo>
                      <a:pt x="2195" y="132"/>
                    </a:lnTo>
                    <a:lnTo>
                      <a:pt x="2201" y="136"/>
                    </a:lnTo>
                    <a:lnTo>
                      <a:pt x="2207" y="142"/>
                    </a:lnTo>
                    <a:lnTo>
                      <a:pt x="2213" y="147"/>
                    </a:lnTo>
                    <a:lnTo>
                      <a:pt x="2217" y="153"/>
                    </a:lnTo>
                    <a:lnTo>
                      <a:pt x="2220" y="159"/>
                    </a:lnTo>
                    <a:lnTo>
                      <a:pt x="2224" y="167"/>
                    </a:lnTo>
                    <a:lnTo>
                      <a:pt x="2224" y="172"/>
                    </a:lnTo>
                    <a:lnTo>
                      <a:pt x="2236" y="172"/>
                    </a:lnTo>
                    <a:lnTo>
                      <a:pt x="2247" y="207"/>
                    </a:lnTo>
                    <a:lnTo>
                      <a:pt x="2397" y="218"/>
                    </a:lnTo>
                    <a:lnTo>
                      <a:pt x="2432" y="207"/>
                    </a:lnTo>
                    <a:lnTo>
                      <a:pt x="2466" y="207"/>
                    </a:lnTo>
                    <a:lnTo>
                      <a:pt x="2481" y="203"/>
                    </a:lnTo>
                    <a:lnTo>
                      <a:pt x="2495" y="201"/>
                    </a:lnTo>
                    <a:lnTo>
                      <a:pt x="2510" y="199"/>
                    </a:lnTo>
                    <a:lnTo>
                      <a:pt x="2524" y="197"/>
                    </a:lnTo>
                    <a:lnTo>
                      <a:pt x="2537" y="195"/>
                    </a:lnTo>
                    <a:lnTo>
                      <a:pt x="2551" y="195"/>
                    </a:lnTo>
                    <a:lnTo>
                      <a:pt x="2564" y="195"/>
                    </a:lnTo>
                    <a:lnTo>
                      <a:pt x="2579" y="195"/>
                    </a:lnTo>
                    <a:lnTo>
                      <a:pt x="2599" y="190"/>
                    </a:lnTo>
                    <a:lnTo>
                      <a:pt x="2618" y="186"/>
                    </a:lnTo>
                    <a:lnTo>
                      <a:pt x="2635" y="184"/>
                    </a:lnTo>
                    <a:lnTo>
                      <a:pt x="2654" y="184"/>
                    </a:lnTo>
                    <a:lnTo>
                      <a:pt x="2671" y="184"/>
                    </a:lnTo>
                    <a:lnTo>
                      <a:pt x="2691" y="184"/>
                    </a:lnTo>
                    <a:lnTo>
                      <a:pt x="2710" y="184"/>
                    </a:lnTo>
                    <a:lnTo>
                      <a:pt x="2729" y="184"/>
                    </a:lnTo>
                    <a:lnTo>
                      <a:pt x="2744" y="184"/>
                    </a:lnTo>
                    <a:lnTo>
                      <a:pt x="2758" y="186"/>
                    </a:lnTo>
                    <a:lnTo>
                      <a:pt x="2769" y="188"/>
                    </a:lnTo>
                    <a:lnTo>
                      <a:pt x="2783" y="190"/>
                    </a:lnTo>
                    <a:lnTo>
                      <a:pt x="2794" y="194"/>
                    </a:lnTo>
                    <a:lnTo>
                      <a:pt x="2806" y="197"/>
                    </a:lnTo>
                    <a:lnTo>
                      <a:pt x="2819" y="201"/>
                    </a:lnTo>
                    <a:lnTo>
                      <a:pt x="2833" y="207"/>
                    </a:lnTo>
                    <a:lnTo>
                      <a:pt x="2821" y="207"/>
                    </a:lnTo>
                    <a:lnTo>
                      <a:pt x="2815" y="213"/>
                    </a:lnTo>
                    <a:lnTo>
                      <a:pt x="2808" y="217"/>
                    </a:lnTo>
                    <a:lnTo>
                      <a:pt x="2802" y="218"/>
                    </a:lnTo>
                    <a:lnTo>
                      <a:pt x="2794" y="218"/>
                    </a:lnTo>
                    <a:lnTo>
                      <a:pt x="2789" y="218"/>
                    </a:lnTo>
                    <a:lnTo>
                      <a:pt x="2781" y="218"/>
                    </a:lnTo>
                    <a:lnTo>
                      <a:pt x="2773" y="218"/>
                    </a:lnTo>
                    <a:lnTo>
                      <a:pt x="2764" y="218"/>
                    </a:lnTo>
                    <a:lnTo>
                      <a:pt x="2752" y="207"/>
                    </a:lnTo>
                    <a:lnTo>
                      <a:pt x="2729" y="207"/>
                    </a:lnTo>
                    <a:lnTo>
                      <a:pt x="2718" y="218"/>
                    </a:lnTo>
                    <a:lnTo>
                      <a:pt x="2729" y="218"/>
                    </a:lnTo>
                    <a:lnTo>
                      <a:pt x="2729" y="230"/>
                    </a:lnTo>
                    <a:lnTo>
                      <a:pt x="2741" y="230"/>
                    </a:lnTo>
                    <a:lnTo>
                      <a:pt x="2741" y="242"/>
                    </a:lnTo>
                    <a:lnTo>
                      <a:pt x="2752" y="242"/>
                    </a:lnTo>
                    <a:lnTo>
                      <a:pt x="2758" y="245"/>
                    </a:lnTo>
                    <a:lnTo>
                      <a:pt x="2762" y="249"/>
                    </a:lnTo>
                    <a:lnTo>
                      <a:pt x="2764" y="251"/>
                    </a:lnTo>
                    <a:lnTo>
                      <a:pt x="2767" y="253"/>
                    </a:lnTo>
                    <a:lnTo>
                      <a:pt x="2769" y="253"/>
                    </a:lnTo>
                    <a:lnTo>
                      <a:pt x="2773" y="253"/>
                    </a:lnTo>
                    <a:lnTo>
                      <a:pt x="2779" y="253"/>
                    </a:lnTo>
                    <a:lnTo>
                      <a:pt x="2787" y="253"/>
                    </a:lnTo>
                    <a:lnTo>
                      <a:pt x="2787" y="276"/>
                    </a:lnTo>
                    <a:lnTo>
                      <a:pt x="2783" y="280"/>
                    </a:lnTo>
                    <a:lnTo>
                      <a:pt x="2779" y="284"/>
                    </a:lnTo>
                    <a:lnTo>
                      <a:pt x="2773" y="288"/>
                    </a:lnTo>
                    <a:lnTo>
                      <a:pt x="2769" y="293"/>
                    </a:lnTo>
                    <a:lnTo>
                      <a:pt x="2766" y="297"/>
                    </a:lnTo>
                    <a:lnTo>
                      <a:pt x="2762" y="301"/>
                    </a:lnTo>
                    <a:lnTo>
                      <a:pt x="2756" y="305"/>
                    </a:lnTo>
                    <a:lnTo>
                      <a:pt x="2752" y="311"/>
                    </a:lnTo>
                    <a:lnTo>
                      <a:pt x="2718" y="322"/>
                    </a:lnTo>
                    <a:lnTo>
                      <a:pt x="2683" y="322"/>
                    </a:lnTo>
                    <a:lnTo>
                      <a:pt x="2694" y="322"/>
                    </a:lnTo>
                    <a:lnTo>
                      <a:pt x="2694" y="345"/>
                    </a:lnTo>
                    <a:lnTo>
                      <a:pt x="2700" y="345"/>
                    </a:lnTo>
                    <a:lnTo>
                      <a:pt x="2706" y="347"/>
                    </a:lnTo>
                    <a:lnTo>
                      <a:pt x="2710" y="349"/>
                    </a:lnTo>
                    <a:lnTo>
                      <a:pt x="2714" y="351"/>
                    </a:lnTo>
                    <a:lnTo>
                      <a:pt x="2718" y="355"/>
                    </a:lnTo>
                    <a:lnTo>
                      <a:pt x="2721" y="359"/>
                    </a:lnTo>
                    <a:lnTo>
                      <a:pt x="2725" y="362"/>
                    </a:lnTo>
                    <a:lnTo>
                      <a:pt x="2729" y="368"/>
                    </a:lnTo>
                    <a:lnTo>
                      <a:pt x="2741" y="368"/>
                    </a:lnTo>
                    <a:lnTo>
                      <a:pt x="2752" y="378"/>
                    </a:lnTo>
                    <a:lnTo>
                      <a:pt x="2764" y="378"/>
                    </a:lnTo>
                    <a:lnTo>
                      <a:pt x="2764" y="389"/>
                    </a:lnTo>
                    <a:lnTo>
                      <a:pt x="2775" y="401"/>
                    </a:lnTo>
                    <a:lnTo>
                      <a:pt x="2775" y="424"/>
                    </a:lnTo>
                    <a:lnTo>
                      <a:pt x="2787" y="435"/>
                    </a:lnTo>
                    <a:lnTo>
                      <a:pt x="2787" y="447"/>
                    </a:lnTo>
                    <a:lnTo>
                      <a:pt x="2792" y="453"/>
                    </a:lnTo>
                    <a:lnTo>
                      <a:pt x="2794" y="458"/>
                    </a:lnTo>
                    <a:lnTo>
                      <a:pt x="2798" y="464"/>
                    </a:lnTo>
                    <a:lnTo>
                      <a:pt x="2798" y="468"/>
                    </a:lnTo>
                    <a:lnTo>
                      <a:pt x="2798" y="474"/>
                    </a:lnTo>
                    <a:lnTo>
                      <a:pt x="2798" y="479"/>
                    </a:lnTo>
                    <a:lnTo>
                      <a:pt x="2798" y="485"/>
                    </a:lnTo>
                    <a:lnTo>
                      <a:pt x="2798" y="493"/>
                    </a:lnTo>
                    <a:lnTo>
                      <a:pt x="2798" y="516"/>
                    </a:lnTo>
                    <a:lnTo>
                      <a:pt x="2787" y="527"/>
                    </a:lnTo>
                    <a:lnTo>
                      <a:pt x="2741" y="527"/>
                    </a:lnTo>
                    <a:lnTo>
                      <a:pt x="2729" y="516"/>
                    </a:lnTo>
                    <a:lnTo>
                      <a:pt x="2718" y="516"/>
                    </a:lnTo>
                    <a:lnTo>
                      <a:pt x="2706" y="504"/>
                    </a:lnTo>
                    <a:lnTo>
                      <a:pt x="2706" y="493"/>
                    </a:lnTo>
                    <a:lnTo>
                      <a:pt x="2671" y="447"/>
                    </a:lnTo>
                    <a:lnTo>
                      <a:pt x="2637" y="412"/>
                    </a:lnTo>
                    <a:lnTo>
                      <a:pt x="2631" y="401"/>
                    </a:lnTo>
                    <a:lnTo>
                      <a:pt x="2625" y="391"/>
                    </a:lnTo>
                    <a:lnTo>
                      <a:pt x="2620" y="380"/>
                    </a:lnTo>
                    <a:lnTo>
                      <a:pt x="2614" y="368"/>
                    </a:lnTo>
                    <a:lnTo>
                      <a:pt x="2610" y="357"/>
                    </a:lnTo>
                    <a:lnTo>
                      <a:pt x="2606" y="345"/>
                    </a:lnTo>
                    <a:lnTo>
                      <a:pt x="2604" y="334"/>
                    </a:lnTo>
                    <a:lnTo>
                      <a:pt x="2602" y="322"/>
                    </a:lnTo>
                    <a:lnTo>
                      <a:pt x="2597" y="322"/>
                    </a:lnTo>
                    <a:lnTo>
                      <a:pt x="2591" y="322"/>
                    </a:lnTo>
                    <a:lnTo>
                      <a:pt x="2585" y="322"/>
                    </a:lnTo>
                    <a:lnTo>
                      <a:pt x="2581" y="322"/>
                    </a:lnTo>
                    <a:lnTo>
                      <a:pt x="2576" y="322"/>
                    </a:lnTo>
                    <a:lnTo>
                      <a:pt x="2570" y="322"/>
                    </a:lnTo>
                    <a:lnTo>
                      <a:pt x="2564" y="322"/>
                    </a:lnTo>
                    <a:lnTo>
                      <a:pt x="2558" y="322"/>
                    </a:lnTo>
                    <a:lnTo>
                      <a:pt x="2547" y="334"/>
                    </a:lnTo>
                    <a:lnTo>
                      <a:pt x="2524" y="334"/>
                    </a:lnTo>
                    <a:lnTo>
                      <a:pt x="2503" y="334"/>
                    </a:lnTo>
                    <a:lnTo>
                      <a:pt x="2481" y="334"/>
                    </a:lnTo>
                    <a:lnTo>
                      <a:pt x="2460" y="334"/>
                    </a:lnTo>
                    <a:lnTo>
                      <a:pt x="2439" y="334"/>
                    </a:lnTo>
                    <a:lnTo>
                      <a:pt x="2416" y="334"/>
                    </a:lnTo>
                    <a:lnTo>
                      <a:pt x="2395" y="334"/>
                    </a:lnTo>
                    <a:lnTo>
                      <a:pt x="2374" y="334"/>
                    </a:lnTo>
                    <a:lnTo>
                      <a:pt x="2397" y="435"/>
                    </a:lnTo>
                    <a:lnTo>
                      <a:pt x="2405" y="439"/>
                    </a:lnTo>
                    <a:lnTo>
                      <a:pt x="2412" y="443"/>
                    </a:lnTo>
                    <a:lnTo>
                      <a:pt x="2420" y="447"/>
                    </a:lnTo>
                    <a:lnTo>
                      <a:pt x="2428" y="451"/>
                    </a:lnTo>
                    <a:lnTo>
                      <a:pt x="2433" y="454"/>
                    </a:lnTo>
                    <a:lnTo>
                      <a:pt x="2441" y="460"/>
                    </a:lnTo>
                    <a:lnTo>
                      <a:pt x="2447" y="464"/>
                    </a:lnTo>
                    <a:lnTo>
                      <a:pt x="2455" y="470"/>
                    </a:lnTo>
                    <a:lnTo>
                      <a:pt x="2478" y="481"/>
                    </a:lnTo>
                    <a:lnTo>
                      <a:pt x="2478" y="493"/>
                    </a:lnTo>
                    <a:lnTo>
                      <a:pt x="2476" y="504"/>
                    </a:lnTo>
                    <a:lnTo>
                      <a:pt x="2474" y="514"/>
                    </a:lnTo>
                    <a:lnTo>
                      <a:pt x="2470" y="524"/>
                    </a:lnTo>
                    <a:lnTo>
                      <a:pt x="2468" y="533"/>
                    </a:lnTo>
                    <a:lnTo>
                      <a:pt x="2464" y="543"/>
                    </a:lnTo>
                    <a:lnTo>
                      <a:pt x="2458" y="552"/>
                    </a:lnTo>
                    <a:lnTo>
                      <a:pt x="2455" y="562"/>
                    </a:lnTo>
                    <a:lnTo>
                      <a:pt x="2455" y="570"/>
                    </a:lnTo>
                    <a:lnTo>
                      <a:pt x="2453" y="575"/>
                    </a:lnTo>
                    <a:lnTo>
                      <a:pt x="2451" y="581"/>
                    </a:lnTo>
                    <a:lnTo>
                      <a:pt x="2447" y="587"/>
                    </a:lnTo>
                    <a:lnTo>
                      <a:pt x="2445" y="593"/>
                    </a:lnTo>
                    <a:lnTo>
                      <a:pt x="2441" y="598"/>
                    </a:lnTo>
                    <a:lnTo>
                      <a:pt x="2435" y="602"/>
                    </a:lnTo>
                    <a:lnTo>
                      <a:pt x="2432" y="608"/>
                    </a:lnTo>
                    <a:lnTo>
                      <a:pt x="2428" y="616"/>
                    </a:lnTo>
                    <a:lnTo>
                      <a:pt x="2422" y="625"/>
                    </a:lnTo>
                    <a:lnTo>
                      <a:pt x="2414" y="635"/>
                    </a:lnTo>
                    <a:lnTo>
                      <a:pt x="2409" y="644"/>
                    </a:lnTo>
                    <a:lnTo>
                      <a:pt x="2401" y="652"/>
                    </a:lnTo>
                    <a:lnTo>
                      <a:pt x="2391" y="660"/>
                    </a:lnTo>
                    <a:lnTo>
                      <a:pt x="2384" y="664"/>
                    </a:lnTo>
                    <a:lnTo>
                      <a:pt x="2374" y="666"/>
                    </a:lnTo>
                    <a:lnTo>
                      <a:pt x="2368" y="660"/>
                    </a:lnTo>
                    <a:lnTo>
                      <a:pt x="2362" y="656"/>
                    </a:lnTo>
                    <a:lnTo>
                      <a:pt x="2359" y="654"/>
                    </a:lnTo>
                    <a:lnTo>
                      <a:pt x="2353" y="654"/>
                    </a:lnTo>
                    <a:lnTo>
                      <a:pt x="2347" y="654"/>
                    </a:lnTo>
                    <a:lnTo>
                      <a:pt x="2341" y="654"/>
                    </a:lnTo>
                    <a:lnTo>
                      <a:pt x="2336" y="654"/>
                    </a:lnTo>
                    <a:lnTo>
                      <a:pt x="2328" y="654"/>
                    </a:lnTo>
                    <a:lnTo>
                      <a:pt x="2316" y="666"/>
                    </a:lnTo>
                    <a:lnTo>
                      <a:pt x="2316" y="671"/>
                    </a:lnTo>
                    <a:lnTo>
                      <a:pt x="2314" y="675"/>
                    </a:lnTo>
                    <a:lnTo>
                      <a:pt x="2313" y="679"/>
                    </a:lnTo>
                    <a:lnTo>
                      <a:pt x="2311" y="683"/>
                    </a:lnTo>
                    <a:lnTo>
                      <a:pt x="2309" y="685"/>
                    </a:lnTo>
                    <a:lnTo>
                      <a:pt x="2307" y="689"/>
                    </a:lnTo>
                    <a:lnTo>
                      <a:pt x="2305" y="694"/>
                    </a:lnTo>
                    <a:lnTo>
                      <a:pt x="2305" y="700"/>
                    </a:lnTo>
                    <a:lnTo>
                      <a:pt x="2305" y="706"/>
                    </a:lnTo>
                    <a:lnTo>
                      <a:pt x="2307" y="710"/>
                    </a:lnTo>
                    <a:lnTo>
                      <a:pt x="2309" y="713"/>
                    </a:lnTo>
                    <a:lnTo>
                      <a:pt x="2311" y="717"/>
                    </a:lnTo>
                    <a:lnTo>
                      <a:pt x="2313" y="719"/>
                    </a:lnTo>
                    <a:lnTo>
                      <a:pt x="2314" y="723"/>
                    </a:lnTo>
                    <a:lnTo>
                      <a:pt x="2316" y="729"/>
                    </a:lnTo>
                    <a:lnTo>
                      <a:pt x="2316" y="735"/>
                    </a:lnTo>
                    <a:lnTo>
                      <a:pt x="2309" y="735"/>
                    </a:lnTo>
                    <a:lnTo>
                      <a:pt x="2305" y="733"/>
                    </a:lnTo>
                    <a:lnTo>
                      <a:pt x="2299" y="733"/>
                    </a:lnTo>
                    <a:lnTo>
                      <a:pt x="2297" y="733"/>
                    </a:lnTo>
                    <a:lnTo>
                      <a:pt x="2295" y="733"/>
                    </a:lnTo>
                    <a:lnTo>
                      <a:pt x="2293" y="735"/>
                    </a:lnTo>
                    <a:lnTo>
                      <a:pt x="2293" y="738"/>
                    </a:lnTo>
                    <a:lnTo>
                      <a:pt x="2293" y="746"/>
                    </a:lnTo>
                    <a:lnTo>
                      <a:pt x="2282" y="746"/>
                    </a:lnTo>
                    <a:lnTo>
                      <a:pt x="2272" y="756"/>
                    </a:lnTo>
                    <a:lnTo>
                      <a:pt x="2265" y="763"/>
                    </a:lnTo>
                    <a:lnTo>
                      <a:pt x="2261" y="769"/>
                    </a:lnTo>
                    <a:lnTo>
                      <a:pt x="2259" y="773"/>
                    </a:lnTo>
                    <a:lnTo>
                      <a:pt x="2261" y="779"/>
                    </a:lnTo>
                    <a:lnTo>
                      <a:pt x="2265" y="784"/>
                    </a:lnTo>
                    <a:lnTo>
                      <a:pt x="2272" y="792"/>
                    </a:lnTo>
                    <a:lnTo>
                      <a:pt x="2282" y="804"/>
                    </a:lnTo>
                    <a:lnTo>
                      <a:pt x="2290" y="809"/>
                    </a:lnTo>
                    <a:lnTo>
                      <a:pt x="2295" y="815"/>
                    </a:lnTo>
                    <a:lnTo>
                      <a:pt x="2301" y="821"/>
                    </a:lnTo>
                    <a:lnTo>
                      <a:pt x="2305" y="829"/>
                    </a:lnTo>
                    <a:lnTo>
                      <a:pt x="2311" y="834"/>
                    </a:lnTo>
                    <a:lnTo>
                      <a:pt x="2314" y="842"/>
                    </a:lnTo>
                    <a:lnTo>
                      <a:pt x="2316" y="852"/>
                    </a:lnTo>
                    <a:lnTo>
                      <a:pt x="2316" y="859"/>
                    </a:lnTo>
                    <a:lnTo>
                      <a:pt x="2316" y="869"/>
                    </a:lnTo>
                    <a:lnTo>
                      <a:pt x="2316" y="875"/>
                    </a:lnTo>
                    <a:lnTo>
                      <a:pt x="2318" y="880"/>
                    </a:lnTo>
                    <a:lnTo>
                      <a:pt x="2316" y="886"/>
                    </a:lnTo>
                    <a:lnTo>
                      <a:pt x="2316" y="890"/>
                    </a:lnTo>
                    <a:lnTo>
                      <a:pt x="2314" y="896"/>
                    </a:lnTo>
                    <a:lnTo>
                      <a:pt x="2311" y="900"/>
                    </a:lnTo>
                    <a:lnTo>
                      <a:pt x="2305" y="905"/>
                    </a:lnTo>
                    <a:lnTo>
                      <a:pt x="2299" y="911"/>
                    </a:lnTo>
                    <a:lnTo>
                      <a:pt x="2293" y="915"/>
                    </a:lnTo>
                    <a:lnTo>
                      <a:pt x="2288" y="917"/>
                    </a:lnTo>
                    <a:lnTo>
                      <a:pt x="2282" y="919"/>
                    </a:lnTo>
                    <a:lnTo>
                      <a:pt x="2276" y="917"/>
                    </a:lnTo>
                    <a:lnTo>
                      <a:pt x="2270" y="915"/>
                    </a:lnTo>
                    <a:lnTo>
                      <a:pt x="2265" y="911"/>
                    </a:lnTo>
                    <a:lnTo>
                      <a:pt x="2259" y="905"/>
                    </a:lnTo>
                    <a:lnTo>
                      <a:pt x="2259" y="882"/>
                    </a:lnTo>
                    <a:lnTo>
                      <a:pt x="2247" y="848"/>
                    </a:lnTo>
                    <a:lnTo>
                      <a:pt x="2253" y="848"/>
                    </a:lnTo>
                    <a:lnTo>
                      <a:pt x="2257" y="848"/>
                    </a:lnTo>
                    <a:lnTo>
                      <a:pt x="2261" y="848"/>
                    </a:lnTo>
                    <a:lnTo>
                      <a:pt x="2261" y="846"/>
                    </a:lnTo>
                    <a:lnTo>
                      <a:pt x="2261" y="842"/>
                    </a:lnTo>
                    <a:lnTo>
                      <a:pt x="2261" y="838"/>
                    </a:lnTo>
                    <a:lnTo>
                      <a:pt x="2259" y="832"/>
                    </a:lnTo>
                    <a:lnTo>
                      <a:pt x="2259" y="827"/>
                    </a:lnTo>
                    <a:lnTo>
                      <a:pt x="2247" y="827"/>
                    </a:lnTo>
                    <a:lnTo>
                      <a:pt x="2213" y="827"/>
                    </a:lnTo>
                    <a:lnTo>
                      <a:pt x="2213" y="815"/>
                    </a:lnTo>
                    <a:lnTo>
                      <a:pt x="2224" y="815"/>
                    </a:lnTo>
                    <a:lnTo>
                      <a:pt x="2224" y="804"/>
                    </a:lnTo>
                    <a:lnTo>
                      <a:pt x="2213" y="792"/>
                    </a:lnTo>
                    <a:lnTo>
                      <a:pt x="2209" y="792"/>
                    </a:lnTo>
                    <a:lnTo>
                      <a:pt x="2205" y="792"/>
                    </a:lnTo>
                    <a:lnTo>
                      <a:pt x="2201" y="792"/>
                    </a:lnTo>
                    <a:lnTo>
                      <a:pt x="2195" y="792"/>
                    </a:lnTo>
                    <a:lnTo>
                      <a:pt x="2192" y="792"/>
                    </a:lnTo>
                    <a:lnTo>
                      <a:pt x="2188" y="792"/>
                    </a:lnTo>
                    <a:lnTo>
                      <a:pt x="2184" y="792"/>
                    </a:lnTo>
                    <a:lnTo>
                      <a:pt x="2178" y="792"/>
                    </a:lnTo>
                    <a:lnTo>
                      <a:pt x="2178" y="804"/>
                    </a:lnTo>
                    <a:lnTo>
                      <a:pt x="2144" y="827"/>
                    </a:lnTo>
                    <a:lnTo>
                      <a:pt x="2134" y="827"/>
                    </a:lnTo>
                    <a:lnTo>
                      <a:pt x="2134" y="792"/>
                    </a:lnTo>
                    <a:lnTo>
                      <a:pt x="2144" y="781"/>
                    </a:lnTo>
                    <a:lnTo>
                      <a:pt x="2134" y="769"/>
                    </a:lnTo>
                    <a:lnTo>
                      <a:pt x="2134" y="758"/>
                    </a:lnTo>
                    <a:lnTo>
                      <a:pt x="2111" y="781"/>
                    </a:lnTo>
                    <a:lnTo>
                      <a:pt x="2111" y="804"/>
                    </a:lnTo>
                    <a:lnTo>
                      <a:pt x="2100" y="804"/>
                    </a:lnTo>
                    <a:lnTo>
                      <a:pt x="2100" y="815"/>
                    </a:lnTo>
                    <a:lnTo>
                      <a:pt x="2092" y="813"/>
                    </a:lnTo>
                    <a:lnTo>
                      <a:pt x="2088" y="813"/>
                    </a:lnTo>
                    <a:lnTo>
                      <a:pt x="2084" y="813"/>
                    </a:lnTo>
                    <a:lnTo>
                      <a:pt x="2080" y="815"/>
                    </a:lnTo>
                    <a:lnTo>
                      <a:pt x="2076" y="815"/>
                    </a:lnTo>
                    <a:lnTo>
                      <a:pt x="2073" y="817"/>
                    </a:lnTo>
                    <a:lnTo>
                      <a:pt x="2069" y="821"/>
                    </a:lnTo>
                    <a:lnTo>
                      <a:pt x="2065" y="827"/>
                    </a:lnTo>
                    <a:lnTo>
                      <a:pt x="2053" y="827"/>
                    </a:lnTo>
                    <a:lnTo>
                      <a:pt x="2053" y="831"/>
                    </a:lnTo>
                    <a:lnTo>
                      <a:pt x="2053" y="834"/>
                    </a:lnTo>
                    <a:lnTo>
                      <a:pt x="2052" y="836"/>
                    </a:lnTo>
                    <a:lnTo>
                      <a:pt x="2053" y="836"/>
                    </a:lnTo>
                    <a:lnTo>
                      <a:pt x="2053" y="838"/>
                    </a:lnTo>
                    <a:lnTo>
                      <a:pt x="2055" y="838"/>
                    </a:lnTo>
                    <a:lnTo>
                      <a:pt x="2059" y="838"/>
                    </a:lnTo>
                    <a:lnTo>
                      <a:pt x="2065" y="836"/>
                    </a:lnTo>
                    <a:lnTo>
                      <a:pt x="2065" y="848"/>
                    </a:lnTo>
                    <a:lnTo>
                      <a:pt x="2076" y="848"/>
                    </a:lnTo>
                    <a:lnTo>
                      <a:pt x="2088" y="859"/>
                    </a:lnTo>
                    <a:lnTo>
                      <a:pt x="2088" y="871"/>
                    </a:lnTo>
                    <a:lnTo>
                      <a:pt x="2092" y="871"/>
                    </a:lnTo>
                    <a:lnTo>
                      <a:pt x="2096" y="871"/>
                    </a:lnTo>
                    <a:lnTo>
                      <a:pt x="2098" y="871"/>
                    </a:lnTo>
                    <a:lnTo>
                      <a:pt x="2100" y="871"/>
                    </a:lnTo>
                    <a:lnTo>
                      <a:pt x="2101" y="869"/>
                    </a:lnTo>
                    <a:lnTo>
                      <a:pt x="2103" y="867"/>
                    </a:lnTo>
                    <a:lnTo>
                      <a:pt x="2107" y="865"/>
                    </a:lnTo>
                    <a:lnTo>
                      <a:pt x="2111" y="859"/>
                    </a:lnTo>
                    <a:lnTo>
                      <a:pt x="2123" y="859"/>
                    </a:lnTo>
                    <a:lnTo>
                      <a:pt x="2123" y="848"/>
                    </a:lnTo>
                    <a:lnTo>
                      <a:pt x="2134" y="848"/>
                    </a:lnTo>
                    <a:lnTo>
                      <a:pt x="2138" y="854"/>
                    </a:lnTo>
                    <a:lnTo>
                      <a:pt x="2142" y="857"/>
                    </a:lnTo>
                    <a:lnTo>
                      <a:pt x="2146" y="859"/>
                    </a:lnTo>
                    <a:lnTo>
                      <a:pt x="2149" y="859"/>
                    </a:lnTo>
                    <a:lnTo>
                      <a:pt x="2151" y="861"/>
                    </a:lnTo>
                    <a:lnTo>
                      <a:pt x="2157" y="861"/>
                    </a:lnTo>
                    <a:lnTo>
                      <a:pt x="2161" y="859"/>
                    </a:lnTo>
                    <a:lnTo>
                      <a:pt x="2167" y="859"/>
                    </a:lnTo>
                    <a:lnTo>
                      <a:pt x="2190" y="951"/>
                    </a:lnTo>
                    <a:lnTo>
                      <a:pt x="2190" y="986"/>
                    </a:lnTo>
                    <a:lnTo>
                      <a:pt x="2178" y="951"/>
                    </a:lnTo>
                    <a:lnTo>
                      <a:pt x="2178" y="917"/>
                    </a:lnTo>
                    <a:lnTo>
                      <a:pt x="2190" y="917"/>
                    </a:lnTo>
                    <a:lnTo>
                      <a:pt x="2190" y="925"/>
                    </a:lnTo>
                    <a:lnTo>
                      <a:pt x="2190" y="932"/>
                    </a:lnTo>
                    <a:lnTo>
                      <a:pt x="2190" y="940"/>
                    </a:lnTo>
                    <a:lnTo>
                      <a:pt x="2190" y="946"/>
                    </a:lnTo>
                    <a:lnTo>
                      <a:pt x="2190" y="953"/>
                    </a:lnTo>
                    <a:lnTo>
                      <a:pt x="2190" y="961"/>
                    </a:lnTo>
                    <a:lnTo>
                      <a:pt x="2190" y="967"/>
                    </a:lnTo>
                    <a:lnTo>
                      <a:pt x="2190" y="974"/>
                    </a:lnTo>
                    <a:lnTo>
                      <a:pt x="2186" y="990"/>
                    </a:lnTo>
                    <a:lnTo>
                      <a:pt x="2180" y="1003"/>
                    </a:lnTo>
                    <a:lnTo>
                      <a:pt x="2174" y="1019"/>
                    </a:lnTo>
                    <a:lnTo>
                      <a:pt x="2167" y="1032"/>
                    </a:lnTo>
                    <a:lnTo>
                      <a:pt x="2161" y="1045"/>
                    </a:lnTo>
                    <a:lnTo>
                      <a:pt x="2155" y="1061"/>
                    </a:lnTo>
                    <a:lnTo>
                      <a:pt x="2149" y="1074"/>
                    </a:lnTo>
                    <a:lnTo>
                      <a:pt x="2144" y="1090"/>
                    </a:lnTo>
                    <a:lnTo>
                      <a:pt x="2132" y="1101"/>
                    </a:lnTo>
                    <a:lnTo>
                      <a:pt x="2119" y="1113"/>
                    </a:lnTo>
                    <a:lnTo>
                      <a:pt x="2105" y="1124"/>
                    </a:lnTo>
                    <a:lnTo>
                      <a:pt x="2094" y="1136"/>
                    </a:lnTo>
                    <a:lnTo>
                      <a:pt x="2080" y="1147"/>
                    </a:lnTo>
                    <a:lnTo>
                      <a:pt x="2067" y="1157"/>
                    </a:lnTo>
                    <a:lnTo>
                      <a:pt x="2053" y="1168"/>
                    </a:lnTo>
                    <a:lnTo>
                      <a:pt x="2042" y="1182"/>
                    </a:lnTo>
                    <a:lnTo>
                      <a:pt x="2030" y="1185"/>
                    </a:lnTo>
                    <a:lnTo>
                      <a:pt x="2023" y="1187"/>
                    </a:lnTo>
                    <a:lnTo>
                      <a:pt x="2015" y="1191"/>
                    </a:lnTo>
                    <a:lnTo>
                      <a:pt x="2009" y="1195"/>
                    </a:lnTo>
                    <a:lnTo>
                      <a:pt x="2004" y="1199"/>
                    </a:lnTo>
                    <a:lnTo>
                      <a:pt x="1998" y="1203"/>
                    </a:lnTo>
                    <a:lnTo>
                      <a:pt x="1992" y="1208"/>
                    </a:lnTo>
                    <a:lnTo>
                      <a:pt x="1984" y="1216"/>
                    </a:lnTo>
                    <a:lnTo>
                      <a:pt x="1984" y="1218"/>
                    </a:lnTo>
                    <a:lnTo>
                      <a:pt x="1984" y="1222"/>
                    </a:lnTo>
                    <a:lnTo>
                      <a:pt x="1984" y="1224"/>
                    </a:lnTo>
                    <a:lnTo>
                      <a:pt x="1984" y="1228"/>
                    </a:lnTo>
                    <a:lnTo>
                      <a:pt x="1984" y="1230"/>
                    </a:lnTo>
                    <a:lnTo>
                      <a:pt x="1984" y="1233"/>
                    </a:lnTo>
                    <a:lnTo>
                      <a:pt x="1984" y="1235"/>
                    </a:lnTo>
                    <a:lnTo>
                      <a:pt x="1984" y="1239"/>
                    </a:lnTo>
                    <a:lnTo>
                      <a:pt x="1977" y="1237"/>
                    </a:lnTo>
                    <a:lnTo>
                      <a:pt x="1971" y="1235"/>
                    </a:lnTo>
                    <a:lnTo>
                      <a:pt x="1965" y="1233"/>
                    </a:lnTo>
                    <a:lnTo>
                      <a:pt x="1963" y="1230"/>
                    </a:lnTo>
                    <a:lnTo>
                      <a:pt x="1961" y="1224"/>
                    </a:lnTo>
                    <a:lnTo>
                      <a:pt x="1961" y="1218"/>
                    </a:lnTo>
                    <a:lnTo>
                      <a:pt x="1961" y="1212"/>
                    </a:lnTo>
                    <a:lnTo>
                      <a:pt x="1961" y="1205"/>
                    </a:lnTo>
                    <a:lnTo>
                      <a:pt x="1957" y="1205"/>
                    </a:lnTo>
                    <a:lnTo>
                      <a:pt x="1952" y="1205"/>
                    </a:lnTo>
                    <a:lnTo>
                      <a:pt x="1948" y="1205"/>
                    </a:lnTo>
                    <a:lnTo>
                      <a:pt x="1944" y="1205"/>
                    </a:lnTo>
                    <a:lnTo>
                      <a:pt x="1940" y="1205"/>
                    </a:lnTo>
                    <a:lnTo>
                      <a:pt x="1934" y="1205"/>
                    </a:lnTo>
                    <a:lnTo>
                      <a:pt x="1931" y="1205"/>
                    </a:lnTo>
                    <a:lnTo>
                      <a:pt x="1927" y="1205"/>
                    </a:lnTo>
                    <a:lnTo>
                      <a:pt x="1915" y="1216"/>
                    </a:lnTo>
                    <a:lnTo>
                      <a:pt x="1915" y="1228"/>
                    </a:lnTo>
                    <a:lnTo>
                      <a:pt x="1892" y="1285"/>
                    </a:lnTo>
                    <a:lnTo>
                      <a:pt x="1892" y="1295"/>
                    </a:lnTo>
                    <a:lnTo>
                      <a:pt x="1904" y="1306"/>
                    </a:lnTo>
                    <a:lnTo>
                      <a:pt x="1915" y="1306"/>
                    </a:lnTo>
                    <a:lnTo>
                      <a:pt x="1915" y="1318"/>
                    </a:lnTo>
                    <a:lnTo>
                      <a:pt x="1927" y="1318"/>
                    </a:lnTo>
                    <a:lnTo>
                      <a:pt x="1927" y="1329"/>
                    </a:lnTo>
                    <a:lnTo>
                      <a:pt x="1984" y="1398"/>
                    </a:lnTo>
                    <a:lnTo>
                      <a:pt x="1996" y="1410"/>
                    </a:lnTo>
                    <a:lnTo>
                      <a:pt x="1996" y="1433"/>
                    </a:lnTo>
                    <a:lnTo>
                      <a:pt x="1984" y="1444"/>
                    </a:lnTo>
                    <a:lnTo>
                      <a:pt x="1984" y="1467"/>
                    </a:lnTo>
                    <a:lnTo>
                      <a:pt x="1981" y="1471"/>
                    </a:lnTo>
                    <a:lnTo>
                      <a:pt x="1975" y="1475"/>
                    </a:lnTo>
                    <a:lnTo>
                      <a:pt x="1971" y="1479"/>
                    </a:lnTo>
                    <a:lnTo>
                      <a:pt x="1969" y="1483"/>
                    </a:lnTo>
                    <a:lnTo>
                      <a:pt x="1965" y="1487"/>
                    </a:lnTo>
                    <a:lnTo>
                      <a:pt x="1963" y="1490"/>
                    </a:lnTo>
                    <a:lnTo>
                      <a:pt x="1961" y="1496"/>
                    </a:lnTo>
                    <a:lnTo>
                      <a:pt x="1961" y="1502"/>
                    </a:lnTo>
                    <a:lnTo>
                      <a:pt x="1915" y="1560"/>
                    </a:lnTo>
                    <a:lnTo>
                      <a:pt x="1904" y="1537"/>
                    </a:lnTo>
                    <a:lnTo>
                      <a:pt x="1915" y="1525"/>
                    </a:lnTo>
                    <a:lnTo>
                      <a:pt x="1915" y="1514"/>
                    </a:lnTo>
                    <a:lnTo>
                      <a:pt x="1904" y="1502"/>
                    </a:lnTo>
                    <a:lnTo>
                      <a:pt x="1892" y="1502"/>
                    </a:lnTo>
                    <a:lnTo>
                      <a:pt x="1892" y="1490"/>
                    </a:lnTo>
                    <a:lnTo>
                      <a:pt x="1886" y="1490"/>
                    </a:lnTo>
                    <a:lnTo>
                      <a:pt x="1881" y="1489"/>
                    </a:lnTo>
                    <a:lnTo>
                      <a:pt x="1877" y="1487"/>
                    </a:lnTo>
                    <a:lnTo>
                      <a:pt x="1873" y="1485"/>
                    </a:lnTo>
                    <a:lnTo>
                      <a:pt x="1869" y="1481"/>
                    </a:lnTo>
                    <a:lnTo>
                      <a:pt x="1865" y="1477"/>
                    </a:lnTo>
                    <a:lnTo>
                      <a:pt x="1862" y="1473"/>
                    </a:lnTo>
                    <a:lnTo>
                      <a:pt x="1858" y="1467"/>
                    </a:lnTo>
                    <a:lnTo>
                      <a:pt x="1823" y="1456"/>
                    </a:lnTo>
                    <a:lnTo>
                      <a:pt x="1817" y="1456"/>
                    </a:lnTo>
                    <a:lnTo>
                      <a:pt x="1815" y="1456"/>
                    </a:lnTo>
                    <a:lnTo>
                      <a:pt x="1812" y="1456"/>
                    </a:lnTo>
                    <a:lnTo>
                      <a:pt x="1810" y="1454"/>
                    </a:lnTo>
                    <a:lnTo>
                      <a:pt x="1808" y="1452"/>
                    </a:lnTo>
                    <a:lnTo>
                      <a:pt x="1804" y="1448"/>
                    </a:lnTo>
                    <a:lnTo>
                      <a:pt x="1800" y="1444"/>
                    </a:lnTo>
                    <a:lnTo>
                      <a:pt x="1800" y="1433"/>
                    </a:lnTo>
                    <a:lnTo>
                      <a:pt x="1796" y="1433"/>
                    </a:lnTo>
                    <a:lnTo>
                      <a:pt x="1792" y="1433"/>
                    </a:lnTo>
                    <a:lnTo>
                      <a:pt x="1791" y="1433"/>
                    </a:lnTo>
                    <a:lnTo>
                      <a:pt x="1789" y="1433"/>
                    </a:lnTo>
                    <a:lnTo>
                      <a:pt x="1789" y="1435"/>
                    </a:lnTo>
                    <a:lnTo>
                      <a:pt x="1789" y="1437"/>
                    </a:lnTo>
                    <a:lnTo>
                      <a:pt x="1789" y="1441"/>
                    </a:lnTo>
                    <a:lnTo>
                      <a:pt x="1789" y="1444"/>
                    </a:lnTo>
                    <a:lnTo>
                      <a:pt x="1777" y="1444"/>
                    </a:lnTo>
                    <a:lnTo>
                      <a:pt x="1789" y="1456"/>
                    </a:lnTo>
                    <a:lnTo>
                      <a:pt x="1789" y="1467"/>
                    </a:lnTo>
                    <a:lnTo>
                      <a:pt x="1789" y="1479"/>
                    </a:lnTo>
                    <a:lnTo>
                      <a:pt x="1789" y="1490"/>
                    </a:lnTo>
                    <a:lnTo>
                      <a:pt x="1789" y="1502"/>
                    </a:lnTo>
                    <a:lnTo>
                      <a:pt x="1789" y="1514"/>
                    </a:lnTo>
                    <a:lnTo>
                      <a:pt x="1789" y="1525"/>
                    </a:lnTo>
                    <a:lnTo>
                      <a:pt x="1789" y="1537"/>
                    </a:lnTo>
                    <a:lnTo>
                      <a:pt x="1789" y="1548"/>
                    </a:lnTo>
                    <a:lnTo>
                      <a:pt x="1800" y="1560"/>
                    </a:lnTo>
                    <a:lnTo>
                      <a:pt x="1823" y="1571"/>
                    </a:lnTo>
                    <a:lnTo>
                      <a:pt x="1858" y="1606"/>
                    </a:lnTo>
                    <a:lnTo>
                      <a:pt x="1892" y="1663"/>
                    </a:lnTo>
                    <a:lnTo>
                      <a:pt x="1904" y="1675"/>
                    </a:lnTo>
                    <a:lnTo>
                      <a:pt x="1904" y="1686"/>
                    </a:lnTo>
                    <a:lnTo>
                      <a:pt x="1908" y="1690"/>
                    </a:lnTo>
                    <a:lnTo>
                      <a:pt x="1911" y="1694"/>
                    </a:lnTo>
                    <a:lnTo>
                      <a:pt x="1917" y="1698"/>
                    </a:lnTo>
                    <a:lnTo>
                      <a:pt x="1921" y="1703"/>
                    </a:lnTo>
                    <a:lnTo>
                      <a:pt x="1925" y="1707"/>
                    </a:lnTo>
                    <a:lnTo>
                      <a:pt x="1929" y="1711"/>
                    </a:lnTo>
                    <a:lnTo>
                      <a:pt x="1934" y="1715"/>
                    </a:lnTo>
                    <a:lnTo>
                      <a:pt x="1938" y="1721"/>
                    </a:lnTo>
                    <a:lnTo>
                      <a:pt x="1892" y="1721"/>
                    </a:lnTo>
                    <a:lnTo>
                      <a:pt x="1888" y="1715"/>
                    </a:lnTo>
                    <a:lnTo>
                      <a:pt x="1885" y="1711"/>
                    </a:lnTo>
                    <a:lnTo>
                      <a:pt x="1881" y="1707"/>
                    </a:lnTo>
                    <a:lnTo>
                      <a:pt x="1877" y="1703"/>
                    </a:lnTo>
                    <a:lnTo>
                      <a:pt x="1873" y="1702"/>
                    </a:lnTo>
                    <a:lnTo>
                      <a:pt x="1869" y="1700"/>
                    </a:lnTo>
                    <a:lnTo>
                      <a:pt x="1863" y="1698"/>
                    </a:lnTo>
                    <a:lnTo>
                      <a:pt x="1858" y="1698"/>
                    </a:lnTo>
                    <a:lnTo>
                      <a:pt x="1858" y="1686"/>
                    </a:lnTo>
                    <a:lnTo>
                      <a:pt x="1823" y="1640"/>
                    </a:lnTo>
                    <a:lnTo>
                      <a:pt x="1812" y="1629"/>
                    </a:lnTo>
                    <a:lnTo>
                      <a:pt x="1812" y="1606"/>
                    </a:lnTo>
                    <a:lnTo>
                      <a:pt x="1808" y="1602"/>
                    </a:lnTo>
                    <a:lnTo>
                      <a:pt x="1804" y="1596"/>
                    </a:lnTo>
                    <a:lnTo>
                      <a:pt x="1800" y="1592"/>
                    </a:lnTo>
                    <a:lnTo>
                      <a:pt x="1796" y="1588"/>
                    </a:lnTo>
                    <a:lnTo>
                      <a:pt x="1792" y="1586"/>
                    </a:lnTo>
                    <a:lnTo>
                      <a:pt x="1789" y="1584"/>
                    </a:lnTo>
                    <a:lnTo>
                      <a:pt x="1783" y="1583"/>
                    </a:lnTo>
                    <a:lnTo>
                      <a:pt x="1777" y="1583"/>
                    </a:lnTo>
                    <a:lnTo>
                      <a:pt x="1766" y="1583"/>
                    </a:lnTo>
                    <a:lnTo>
                      <a:pt x="1766" y="1567"/>
                    </a:lnTo>
                    <a:lnTo>
                      <a:pt x="1767" y="1552"/>
                    </a:lnTo>
                    <a:lnTo>
                      <a:pt x="1767" y="1538"/>
                    </a:lnTo>
                    <a:lnTo>
                      <a:pt x="1767" y="1523"/>
                    </a:lnTo>
                    <a:lnTo>
                      <a:pt x="1766" y="1510"/>
                    </a:lnTo>
                    <a:lnTo>
                      <a:pt x="1764" y="1494"/>
                    </a:lnTo>
                    <a:lnTo>
                      <a:pt x="1760" y="1481"/>
                    </a:lnTo>
                    <a:lnTo>
                      <a:pt x="1754" y="1467"/>
                    </a:lnTo>
                    <a:lnTo>
                      <a:pt x="1754" y="1444"/>
                    </a:lnTo>
                    <a:lnTo>
                      <a:pt x="1731" y="1398"/>
                    </a:lnTo>
                    <a:lnTo>
                      <a:pt x="1719" y="1375"/>
                    </a:lnTo>
                    <a:lnTo>
                      <a:pt x="1696" y="1375"/>
                    </a:lnTo>
                    <a:lnTo>
                      <a:pt x="1696" y="1383"/>
                    </a:lnTo>
                    <a:lnTo>
                      <a:pt x="1696" y="1387"/>
                    </a:lnTo>
                    <a:lnTo>
                      <a:pt x="1695" y="1391"/>
                    </a:lnTo>
                    <a:lnTo>
                      <a:pt x="1693" y="1395"/>
                    </a:lnTo>
                    <a:lnTo>
                      <a:pt x="1689" y="1396"/>
                    </a:lnTo>
                    <a:lnTo>
                      <a:pt x="1685" y="1398"/>
                    </a:lnTo>
                    <a:lnTo>
                      <a:pt x="1681" y="1398"/>
                    </a:lnTo>
                    <a:lnTo>
                      <a:pt x="1675" y="1398"/>
                    </a:lnTo>
                    <a:lnTo>
                      <a:pt x="1670" y="1395"/>
                    </a:lnTo>
                    <a:lnTo>
                      <a:pt x="1666" y="1391"/>
                    </a:lnTo>
                    <a:lnTo>
                      <a:pt x="1662" y="1389"/>
                    </a:lnTo>
                    <a:lnTo>
                      <a:pt x="1660" y="1387"/>
                    </a:lnTo>
                    <a:lnTo>
                      <a:pt x="1656" y="1387"/>
                    </a:lnTo>
                    <a:lnTo>
                      <a:pt x="1652" y="1387"/>
                    </a:lnTo>
                    <a:lnTo>
                      <a:pt x="1647" y="1387"/>
                    </a:lnTo>
                    <a:lnTo>
                      <a:pt x="1641" y="1387"/>
                    </a:lnTo>
                    <a:lnTo>
                      <a:pt x="1641" y="1375"/>
                    </a:lnTo>
                    <a:lnTo>
                      <a:pt x="1629" y="1364"/>
                    </a:lnTo>
                    <a:lnTo>
                      <a:pt x="1629" y="1358"/>
                    </a:lnTo>
                    <a:lnTo>
                      <a:pt x="1629" y="1352"/>
                    </a:lnTo>
                    <a:lnTo>
                      <a:pt x="1629" y="1349"/>
                    </a:lnTo>
                    <a:lnTo>
                      <a:pt x="1627" y="1345"/>
                    </a:lnTo>
                    <a:lnTo>
                      <a:pt x="1627" y="1343"/>
                    </a:lnTo>
                    <a:lnTo>
                      <a:pt x="1625" y="1339"/>
                    </a:lnTo>
                    <a:lnTo>
                      <a:pt x="1622" y="1335"/>
                    </a:lnTo>
                    <a:lnTo>
                      <a:pt x="1618" y="1329"/>
                    </a:lnTo>
                    <a:lnTo>
                      <a:pt x="1606" y="1329"/>
                    </a:lnTo>
                    <a:lnTo>
                      <a:pt x="1618" y="1341"/>
                    </a:lnTo>
                    <a:lnTo>
                      <a:pt x="1612" y="1341"/>
                    </a:lnTo>
                    <a:lnTo>
                      <a:pt x="1608" y="1341"/>
                    </a:lnTo>
                    <a:lnTo>
                      <a:pt x="1606" y="1343"/>
                    </a:lnTo>
                    <a:lnTo>
                      <a:pt x="1604" y="1343"/>
                    </a:lnTo>
                    <a:lnTo>
                      <a:pt x="1602" y="1345"/>
                    </a:lnTo>
                    <a:lnTo>
                      <a:pt x="1600" y="1347"/>
                    </a:lnTo>
                    <a:lnTo>
                      <a:pt x="1599" y="1349"/>
                    </a:lnTo>
                    <a:lnTo>
                      <a:pt x="1595" y="1352"/>
                    </a:lnTo>
                    <a:lnTo>
                      <a:pt x="1572" y="1352"/>
                    </a:lnTo>
                    <a:lnTo>
                      <a:pt x="1572" y="1364"/>
                    </a:lnTo>
                    <a:lnTo>
                      <a:pt x="1566" y="1364"/>
                    </a:lnTo>
                    <a:lnTo>
                      <a:pt x="1562" y="1364"/>
                    </a:lnTo>
                    <a:lnTo>
                      <a:pt x="1560" y="1364"/>
                    </a:lnTo>
                    <a:lnTo>
                      <a:pt x="1558" y="1364"/>
                    </a:lnTo>
                    <a:lnTo>
                      <a:pt x="1556" y="1362"/>
                    </a:lnTo>
                    <a:lnTo>
                      <a:pt x="1554" y="1360"/>
                    </a:lnTo>
                    <a:lnTo>
                      <a:pt x="1553" y="1356"/>
                    </a:lnTo>
                    <a:lnTo>
                      <a:pt x="1549" y="1352"/>
                    </a:lnTo>
                    <a:lnTo>
                      <a:pt x="1545" y="1356"/>
                    </a:lnTo>
                    <a:lnTo>
                      <a:pt x="1543" y="1358"/>
                    </a:lnTo>
                    <a:lnTo>
                      <a:pt x="1539" y="1362"/>
                    </a:lnTo>
                    <a:lnTo>
                      <a:pt x="1537" y="1364"/>
                    </a:lnTo>
                    <a:lnTo>
                      <a:pt x="1533" y="1368"/>
                    </a:lnTo>
                    <a:lnTo>
                      <a:pt x="1531" y="1370"/>
                    </a:lnTo>
                    <a:lnTo>
                      <a:pt x="1528" y="1373"/>
                    </a:lnTo>
                    <a:lnTo>
                      <a:pt x="1526" y="1375"/>
                    </a:lnTo>
                    <a:lnTo>
                      <a:pt x="1529" y="1375"/>
                    </a:lnTo>
                    <a:lnTo>
                      <a:pt x="1533" y="1375"/>
                    </a:lnTo>
                    <a:lnTo>
                      <a:pt x="1535" y="1375"/>
                    </a:lnTo>
                    <a:lnTo>
                      <a:pt x="1537" y="1375"/>
                    </a:lnTo>
                    <a:lnTo>
                      <a:pt x="1537" y="1377"/>
                    </a:lnTo>
                    <a:lnTo>
                      <a:pt x="1537" y="1379"/>
                    </a:lnTo>
                    <a:lnTo>
                      <a:pt x="1537" y="1383"/>
                    </a:lnTo>
                    <a:lnTo>
                      <a:pt x="1537" y="1387"/>
                    </a:lnTo>
                    <a:lnTo>
                      <a:pt x="1526" y="1387"/>
                    </a:lnTo>
                    <a:lnTo>
                      <a:pt x="1526" y="1398"/>
                    </a:lnTo>
                    <a:lnTo>
                      <a:pt x="1514" y="1398"/>
                    </a:lnTo>
                    <a:lnTo>
                      <a:pt x="1514" y="1410"/>
                    </a:lnTo>
                    <a:lnTo>
                      <a:pt x="1508" y="1410"/>
                    </a:lnTo>
                    <a:lnTo>
                      <a:pt x="1503" y="1412"/>
                    </a:lnTo>
                    <a:lnTo>
                      <a:pt x="1499" y="1414"/>
                    </a:lnTo>
                    <a:lnTo>
                      <a:pt x="1495" y="1418"/>
                    </a:lnTo>
                    <a:lnTo>
                      <a:pt x="1491" y="1421"/>
                    </a:lnTo>
                    <a:lnTo>
                      <a:pt x="1487" y="1425"/>
                    </a:lnTo>
                    <a:lnTo>
                      <a:pt x="1483" y="1429"/>
                    </a:lnTo>
                    <a:lnTo>
                      <a:pt x="1480" y="1433"/>
                    </a:lnTo>
                    <a:lnTo>
                      <a:pt x="1476" y="1437"/>
                    </a:lnTo>
                    <a:lnTo>
                      <a:pt x="1470" y="1443"/>
                    </a:lnTo>
                    <a:lnTo>
                      <a:pt x="1466" y="1446"/>
                    </a:lnTo>
                    <a:lnTo>
                      <a:pt x="1462" y="1450"/>
                    </a:lnTo>
                    <a:lnTo>
                      <a:pt x="1458" y="1454"/>
                    </a:lnTo>
                    <a:lnTo>
                      <a:pt x="1455" y="1460"/>
                    </a:lnTo>
                    <a:lnTo>
                      <a:pt x="1449" y="1464"/>
                    </a:lnTo>
                    <a:lnTo>
                      <a:pt x="1445" y="1467"/>
                    </a:lnTo>
                    <a:lnTo>
                      <a:pt x="1434" y="1479"/>
                    </a:lnTo>
                    <a:lnTo>
                      <a:pt x="1430" y="1479"/>
                    </a:lnTo>
                    <a:lnTo>
                      <a:pt x="1426" y="1479"/>
                    </a:lnTo>
                    <a:lnTo>
                      <a:pt x="1424" y="1479"/>
                    </a:lnTo>
                    <a:lnTo>
                      <a:pt x="1422" y="1479"/>
                    </a:lnTo>
                    <a:lnTo>
                      <a:pt x="1422" y="1481"/>
                    </a:lnTo>
                    <a:lnTo>
                      <a:pt x="1422" y="1483"/>
                    </a:lnTo>
                    <a:lnTo>
                      <a:pt x="1422" y="1487"/>
                    </a:lnTo>
                    <a:lnTo>
                      <a:pt x="1422" y="1490"/>
                    </a:lnTo>
                    <a:lnTo>
                      <a:pt x="1420" y="1490"/>
                    </a:lnTo>
                    <a:lnTo>
                      <a:pt x="1416" y="1490"/>
                    </a:lnTo>
                    <a:lnTo>
                      <a:pt x="1414" y="1490"/>
                    </a:lnTo>
                    <a:lnTo>
                      <a:pt x="1410" y="1490"/>
                    </a:lnTo>
                    <a:lnTo>
                      <a:pt x="1409" y="1490"/>
                    </a:lnTo>
                    <a:lnTo>
                      <a:pt x="1405" y="1490"/>
                    </a:lnTo>
                    <a:lnTo>
                      <a:pt x="1403" y="1490"/>
                    </a:lnTo>
                    <a:lnTo>
                      <a:pt x="1399" y="1490"/>
                    </a:lnTo>
                    <a:lnTo>
                      <a:pt x="1399" y="1504"/>
                    </a:lnTo>
                    <a:lnTo>
                      <a:pt x="1399" y="1517"/>
                    </a:lnTo>
                    <a:lnTo>
                      <a:pt x="1401" y="1531"/>
                    </a:lnTo>
                    <a:lnTo>
                      <a:pt x="1399" y="1544"/>
                    </a:lnTo>
                    <a:lnTo>
                      <a:pt x="1399" y="1556"/>
                    </a:lnTo>
                    <a:lnTo>
                      <a:pt x="1397" y="1569"/>
                    </a:lnTo>
                    <a:lnTo>
                      <a:pt x="1393" y="1581"/>
                    </a:lnTo>
                    <a:lnTo>
                      <a:pt x="1387" y="1594"/>
                    </a:lnTo>
                    <a:lnTo>
                      <a:pt x="1376" y="1617"/>
                    </a:lnTo>
                    <a:lnTo>
                      <a:pt x="1376" y="1619"/>
                    </a:lnTo>
                    <a:lnTo>
                      <a:pt x="1376" y="1623"/>
                    </a:lnTo>
                    <a:lnTo>
                      <a:pt x="1376" y="1625"/>
                    </a:lnTo>
                    <a:lnTo>
                      <a:pt x="1376" y="1629"/>
                    </a:lnTo>
                    <a:lnTo>
                      <a:pt x="1376" y="1631"/>
                    </a:lnTo>
                    <a:lnTo>
                      <a:pt x="1376" y="1634"/>
                    </a:lnTo>
                    <a:lnTo>
                      <a:pt x="1376" y="1636"/>
                    </a:lnTo>
                    <a:lnTo>
                      <a:pt x="1376" y="1640"/>
                    </a:lnTo>
                    <a:lnTo>
                      <a:pt x="1370" y="1640"/>
                    </a:lnTo>
                    <a:lnTo>
                      <a:pt x="1364" y="1640"/>
                    </a:lnTo>
                    <a:lnTo>
                      <a:pt x="1361" y="1642"/>
                    </a:lnTo>
                    <a:lnTo>
                      <a:pt x="1359" y="1644"/>
                    </a:lnTo>
                    <a:lnTo>
                      <a:pt x="1355" y="1648"/>
                    </a:lnTo>
                    <a:lnTo>
                      <a:pt x="1355" y="1652"/>
                    </a:lnTo>
                    <a:lnTo>
                      <a:pt x="1353" y="1657"/>
                    </a:lnTo>
                    <a:lnTo>
                      <a:pt x="1353" y="1663"/>
                    </a:lnTo>
                    <a:lnTo>
                      <a:pt x="1318" y="1663"/>
                    </a:lnTo>
                    <a:lnTo>
                      <a:pt x="1318" y="1629"/>
                    </a:lnTo>
                    <a:lnTo>
                      <a:pt x="1295" y="1594"/>
                    </a:lnTo>
                    <a:lnTo>
                      <a:pt x="1261" y="1514"/>
                    </a:lnTo>
                    <a:lnTo>
                      <a:pt x="1261" y="1490"/>
                    </a:lnTo>
                    <a:lnTo>
                      <a:pt x="1259" y="1483"/>
                    </a:lnTo>
                    <a:lnTo>
                      <a:pt x="1255" y="1477"/>
                    </a:lnTo>
                    <a:lnTo>
                      <a:pt x="1253" y="1473"/>
                    </a:lnTo>
                    <a:lnTo>
                      <a:pt x="1251" y="1467"/>
                    </a:lnTo>
                    <a:lnTo>
                      <a:pt x="1251" y="1464"/>
                    </a:lnTo>
                    <a:lnTo>
                      <a:pt x="1251" y="1458"/>
                    </a:lnTo>
                    <a:lnTo>
                      <a:pt x="1251" y="1452"/>
                    </a:lnTo>
                    <a:lnTo>
                      <a:pt x="1249" y="1444"/>
                    </a:lnTo>
                    <a:lnTo>
                      <a:pt x="1249" y="1431"/>
                    </a:lnTo>
                    <a:lnTo>
                      <a:pt x="1249" y="1420"/>
                    </a:lnTo>
                    <a:lnTo>
                      <a:pt x="1249" y="1406"/>
                    </a:lnTo>
                    <a:lnTo>
                      <a:pt x="1249" y="1393"/>
                    </a:lnTo>
                    <a:lnTo>
                      <a:pt x="1249" y="1381"/>
                    </a:lnTo>
                    <a:lnTo>
                      <a:pt x="1249" y="1368"/>
                    </a:lnTo>
                    <a:lnTo>
                      <a:pt x="1249" y="1354"/>
                    </a:lnTo>
                    <a:lnTo>
                      <a:pt x="1249" y="1341"/>
                    </a:lnTo>
                    <a:lnTo>
                      <a:pt x="1249" y="1352"/>
                    </a:lnTo>
                    <a:lnTo>
                      <a:pt x="1245" y="1358"/>
                    </a:lnTo>
                    <a:lnTo>
                      <a:pt x="1242" y="1362"/>
                    </a:lnTo>
                    <a:lnTo>
                      <a:pt x="1238" y="1366"/>
                    </a:lnTo>
                    <a:lnTo>
                      <a:pt x="1234" y="1370"/>
                    </a:lnTo>
                    <a:lnTo>
                      <a:pt x="1232" y="1372"/>
                    </a:lnTo>
                    <a:lnTo>
                      <a:pt x="1228" y="1373"/>
                    </a:lnTo>
                    <a:lnTo>
                      <a:pt x="1222" y="1375"/>
                    </a:lnTo>
                    <a:lnTo>
                      <a:pt x="1217" y="1375"/>
                    </a:lnTo>
                    <a:lnTo>
                      <a:pt x="1217" y="1387"/>
                    </a:lnTo>
                    <a:lnTo>
                      <a:pt x="1194" y="1375"/>
                    </a:lnTo>
                    <a:lnTo>
                      <a:pt x="1194" y="1364"/>
                    </a:lnTo>
                    <a:lnTo>
                      <a:pt x="1182" y="1341"/>
                    </a:lnTo>
                    <a:lnTo>
                      <a:pt x="1171" y="1341"/>
                    </a:lnTo>
                    <a:lnTo>
                      <a:pt x="1182" y="1341"/>
                    </a:lnTo>
                    <a:lnTo>
                      <a:pt x="1148" y="1364"/>
                    </a:lnTo>
                    <a:lnTo>
                      <a:pt x="1055" y="1364"/>
                    </a:lnTo>
                    <a:lnTo>
                      <a:pt x="1048" y="1360"/>
                    </a:lnTo>
                    <a:lnTo>
                      <a:pt x="1040" y="1358"/>
                    </a:lnTo>
                    <a:lnTo>
                      <a:pt x="1034" y="1356"/>
                    </a:lnTo>
                    <a:lnTo>
                      <a:pt x="1029" y="1354"/>
                    </a:lnTo>
                    <a:lnTo>
                      <a:pt x="1021" y="1354"/>
                    </a:lnTo>
                    <a:lnTo>
                      <a:pt x="1015" y="1352"/>
                    </a:lnTo>
                    <a:lnTo>
                      <a:pt x="1007" y="1352"/>
                    </a:lnTo>
                    <a:lnTo>
                      <a:pt x="998" y="1352"/>
                    </a:lnTo>
                    <a:lnTo>
                      <a:pt x="992" y="1352"/>
                    </a:lnTo>
                    <a:lnTo>
                      <a:pt x="990" y="1352"/>
                    </a:lnTo>
                    <a:lnTo>
                      <a:pt x="986" y="1352"/>
                    </a:lnTo>
                    <a:lnTo>
                      <a:pt x="984" y="1352"/>
                    </a:lnTo>
                    <a:lnTo>
                      <a:pt x="984" y="1350"/>
                    </a:lnTo>
                    <a:lnTo>
                      <a:pt x="982" y="1349"/>
                    </a:lnTo>
                    <a:lnTo>
                      <a:pt x="979" y="1347"/>
                    </a:lnTo>
                    <a:lnTo>
                      <a:pt x="975" y="1341"/>
                    </a:lnTo>
                    <a:lnTo>
                      <a:pt x="952" y="1341"/>
                    </a:lnTo>
                    <a:lnTo>
                      <a:pt x="940" y="1329"/>
                    </a:lnTo>
                    <a:lnTo>
                      <a:pt x="929" y="1329"/>
                    </a:lnTo>
                    <a:lnTo>
                      <a:pt x="925" y="1325"/>
                    </a:lnTo>
                    <a:lnTo>
                      <a:pt x="921" y="1322"/>
                    </a:lnTo>
                    <a:lnTo>
                      <a:pt x="917" y="1320"/>
                    </a:lnTo>
                    <a:lnTo>
                      <a:pt x="913" y="1320"/>
                    </a:lnTo>
                    <a:lnTo>
                      <a:pt x="910" y="1318"/>
                    </a:lnTo>
                    <a:lnTo>
                      <a:pt x="906" y="1318"/>
                    </a:lnTo>
                    <a:lnTo>
                      <a:pt x="902" y="1318"/>
                    </a:lnTo>
                    <a:lnTo>
                      <a:pt x="894" y="1318"/>
                    </a:lnTo>
                    <a:lnTo>
                      <a:pt x="906" y="1329"/>
                    </a:lnTo>
                    <a:lnTo>
                      <a:pt x="908" y="1337"/>
                    </a:lnTo>
                    <a:lnTo>
                      <a:pt x="911" y="1345"/>
                    </a:lnTo>
                    <a:lnTo>
                      <a:pt x="917" y="1352"/>
                    </a:lnTo>
                    <a:lnTo>
                      <a:pt x="923" y="1360"/>
                    </a:lnTo>
                    <a:lnTo>
                      <a:pt x="931" y="1368"/>
                    </a:lnTo>
                    <a:lnTo>
                      <a:pt x="938" y="1375"/>
                    </a:lnTo>
                    <a:lnTo>
                      <a:pt x="946" y="1381"/>
                    </a:lnTo>
                    <a:lnTo>
                      <a:pt x="952" y="1387"/>
                    </a:lnTo>
                    <a:lnTo>
                      <a:pt x="963" y="1387"/>
                    </a:lnTo>
                    <a:lnTo>
                      <a:pt x="969" y="1393"/>
                    </a:lnTo>
                    <a:lnTo>
                      <a:pt x="973" y="1395"/>
                    </a:lnTo>
                    <a:lnTo>
                      <a:pt x="977" y="1396"/>
                    </a:lnTo>
                    <a:lnTo>
                      <a:pt x="979" y="1398"/>
                    </a:lnTo>
                    <a:lnTo>
                      <a:pt x="982" y="1398"/>
                    </a:lnTo>
                    <a:lnTo>
                      <a:pt x="986" y="1398"/>
                    </a:lnTo>
                    <a:lnTo>
                      <a:pt x="992" y="1398"/>
                    </a:lnTo>
                    <a:lnTo>
                      <a:pt x="998" y="1398"/>
                    </a:lnTo>
                    <a:lnTo>
                      <a:pt x="1004" y="1404"/>
                    </a:lnTo>
                    <a:lnTo>
                      <a:pt x="1006" y="1408"/>
                    </a:lnTo>
                    <a:lnTo>
                      <a:pt x="1007" y="1412"/>
                    </a:lnTo>
                    <a:lnTo>
                      <a:pt x="1009" y="1414"/>
                    </a:lnTo>
                    <a:lnTo>
                      <a:pt x="1009" y="1418"/>
                    </a:lnTo>
                    <a:lnTo>
                      <a:pt x="1009" y="1421"/>
                    </a:lnTo>
                    <a:lnTo>
                      <a:pt x="1009" y="1427"/>
                    </a:lnTo>
                    <a:lnTo>
                      <a:pt x="1009" y="1433"/>
                    </a:lnTo>
                    <a:lnTo>
                      <a:pt x="1021" y="1467"/>
                    </a:lnTo>
                    <a:lnTo>
                      <a:pt x="1019" y="1471"/>
                    </a:lnTo>
                    <a:lnTo>
                      <a:pt x="1015" y="1473"/>
                    </a:lnTo>
                    <a:lnTo>
                      <a:pt x="1013" y="1477"/>
                    </a:lnTo>
                    <a:lnTo>
                      <a:pt x="1009" y="1479"/>
                    </a:lnTo>
                    <a:lnTo>
                      <a:pt x="1007" y="1483"/>
                    </a:lnTo>
                    <a:lnTo>
                      <a:pt x="1004" y="1485"/>
                    </a:lnTo>
                    <a:lnTo>
                      <a:pt x="1002" y="1489"/>
                    </a:lnTo>
                    <a:lnTo>
                      <a:pt x="998" y="1490"/>
                    </a:lnTo>
                    <a:lnTo>
                      <a:pt x="986" y="1490"/>
                    </a:lnTo>
                    <a:lnTo>
                      <a:pt x="986" y="1502"/>
                    </a:lnTo>
                    <a:lnTo>
                      <a:pt x="975" y="1502"/>
                    </a:lnTo>
                    <a:lnTo>
                      <a:pt x="963" y="1514"/>
                    </a:lnTo>
                    <a:lnTo>
                      <a:pt x="958" y="1514"/>
                    </a:lnTo>
                    <a:lnTo>
                      <a:pt x="954" y="1515"/>
                    </a:lnTo>
                    <a:lnTo>
                      <a:pt x="948" y="1517"/>
                    </a:lnTo>
                    <a:lnTo>
                      <a:pt x="944" y="1521"/>
                    </a:lnTo>
                    <a:lnTo>
                      <a:pt x="940" y="1525"/>
                    </a:lnTo>
                    <a:lnTo>
                      <a:pt x="936" y="1529"/>
                    </a:lnTo>
                    <a:lnTo>
                      <a:pt x="933" y="1533"/>
                    </a:lnTo>
                    <a:lnTo>
                      <a:pt x="929" y="1537"/>
                    </a:lnTo>
                    <a:lnTo>
                      <a:pt x="917" y="1537"/>
                    </a:lnTo>
                    <a:lnTo>
                      <a:pt x="913" y="1540"/>
                    </a:lnTo>
                    <a:lnTo>
                      <a:pt x="910" y="1544"/>
                    </a:lnTo>
                    <a:lnTo>
                      <a:pt x="906" y="1550"/>
                    </a:lnTo>
                    <a:lnTo>
                      <a:pt x="900" y="1554"/>
                    </a:lnTo>
                    <a:lnTo>
                      <a:pt x="896" y="1558"/>
                    </a:lnTo>
                    <a:lnTo>
                      <a:pt x="892" y="1561"/>
                    </a:lnTo>
                    <a:lnTo>
                      <a:pt x="888" y="1567"/>
                    </a:lnTo>
                    <a:lnTo>
                      <a:pt x="883" y="1571"/>
                    </a:lnTo>
                    <a:lnTo>
                      <a:pt x="825" y="1571"/>
                    </a:lnTo>
                    <a:lnTo>
                      <a:pt x="802" y="1537"/>
                    </a:lnTo>
                    <a:lnTo>
                      <a:pt x="769" y="1490"/>
                    </a:lnTo>
                    <a:lnTo>
                      <a:pt x="752" y="1481"/>
                    </a:lnTo>
                    <a:lnTo>
                      <a:pt x="737" y="1471"/>
                    </a:lnTo>
                    <a:lnTo>
                      <a:pt x="723" y="1458"/>
                    </a:lnTo>
                    <a:lnTo>
                      <a:pt x="712" y="1444"/>
                    </a:lnTo>
                    <a:lnTo>
                      <a:pt x="702" y="1429"/>
                    </a:lnTo>
                    <a:lnTo>
                      <a:pt x="695" y="1412"/>
                    </a:lnTo>
                    <a:lnTo>
                      <a:pt x="691" y="1395"/>
                    </a:lnTo>
                    <a:lnTo>
                      <a:pt x="689" y="1375"/>
                    </a:lnTo>
                    <a:lnTo>
                      <a:pt x="689" y="1364"/>
                    </a:lnTo>
                    <a:lnTo>
                      <a:pt x="677" y="1352"/>
                    </a:lnTo>
                    <a:lnTo>
                      <a:pt x="672" y="1352"/>
                    </a:lnTo>
                    <a:lnTo>
                      <a:pt x="670" y="1354"/>
                    </a:lnTo>
                    <a:lnTo>
                      <a:pt x="666" y="1354"/>
                    </a:lnTo>
                    <a:lnTo>
                      <a:pt x="666" y="1352"/>
                    </a:lnTo>
                    <a:lnTo>
                      <a:pt x="666" y="1350"/>
                    </a:lnTo>
                    <a:lnTo>
                      <a:pt x="666" y="1347"/>
                    </a:lnTo>
                    <a:lnTo>
                      <a:pt x="666" y="1341"/>
                    </a:lnTo>
                    <a:lnTo>
                      <a:pt x="677" y="1341"/>
                    </a:lnTo>
                    <a:lnTo>
                      <a:pt x="677" y="1329"/>
                    </a:lnTo>
                    <a:lnTo>
                      <a:pt x="679" y="1329"/>
                    </a:lnTo>
                    <a:lnTo>
                      <a:pt x="683" y="1329"/>
                    </a:lnTo>
                    <a:lnTo>
                      <a:pt x="685" y="1329"/>
                    </a:lnTo>
                    <a:lnTo>
                      <a:pt x="689" y="1329"/>
                    </a:lnTo>
                    <a:lnTo>
                      <a:pt x="691" y="1329"/>
                    </a:lnTo>
                    <a:lnTo>
                      <a:pt x="695" y="1329"/>
                    </a:lnTo>
                    <a:lnTo>
                      <a:pt x="697" y="1329"/>
                    </a:lnTo>
                    <a:lnTo>
                      <a:pt x="700" y="1329"/>
                    </a:lnTo>
                    <a:lnTo>
                      <a:pt x="706" y="1324"/>
                    </a:lnTo>
                    <a:lnTo>
                      <a:pt x="710" y="1320"/>
                    </a:lnTo>
                    <a:lnTo>
                      <a:pt x="714" y="1316"/>
                    </a:lnTo>
                    <a:lnTo>
                      <a:pt x="720" y="1312"/>
                    </a:lnTo>
                    <a:lnTo>
                      <a:pt x="723" y="1310"/>
                    </a:lnTo>
                    <a:lnTo>
                      <a:pt x="729" y="1308"/>
                    </a:lnTo>
                    <a:lnTo>
                      <a:pt x="737" y="1308"/>
                    </a:lnTo>
                    <a:lnTo>
                      <a:pt x="746" y="1306"/>
                    </a:lnTo>
                    <a:lnTo>
                      <a:pt x="752" y="1301"/>
                    </a:lnTo>
                    <a:lnTo>
                      <a:pt x="760" y="1293"/>
                    </a:lnTo>
                    <a:lnTo>
                      <a:pt x="768" y="1285"/>
                    </a:lnTo>
                    <a:lnTo>
                      <a:pt x="775" y="1279"/>
                    </a:lnTo>
                    <a:lnTo>
                      <a:pt x="781" y="1272"/>
                    </a:lnTo>
                    <a:lnTo>
                      <a:pt x="789" y="1264"/>
                    </a:lnTo>
                    <a:lnTo>
                      <a:pt x="796" y="1256"/>
                    </a:lnTo>
                    <a:lnTo>
                      <a:pt x="802" y="1251"/>
                    </a:lnTo>
                    <a:lnTo>
                      <a:pt x="802" y="1239"/>
                    </a:lnTo>
                    <a:lnTo>
                      <a:pt x="808" y="1233"/>
                    </a:lnTo>
                    <a:lnTo>
                      <a:pt x="812" y="1231"/>
                    </a:lnTo>
                    <a:lnTo>
                      <a:pt x="814" y="1230"/>
                    </a:lnTo>
                    <a:lnTo>
                      <a:pt x="814" y="1228"/>
                    </a:lnTo>
                    <a:lnTo>
                      <a:pt x="812" y="1228"/>
                    </a:lnTo>
                    <a:lnTo>
                      <a:pt x="808" y="1228"/>
                    </a:lnTo>
                    <a:lnTo>
                      <a:pt x="802" y="1228"/>
                    </a:lnTo>
                    <a:lnTo>
                      <a:pt x="802" y="1216"/>
                    </a:lnTo>
                    <a:lnTo>
                      <a:pt x="792" y="1216"/>
                    </a:lnTo>
                    <a:lnTo>
                      <a:pt x="787" y="1212"/>
                    </a:lnTo>
                    <a:lnTo>
                      <a:pt x="785" y="1208"/>
                    </a:lnTo>
                    <a:lnTo>
                      <a:pt x="783" y="1207"/>
                    </a:lnTo>
                    <a:lnTo>
                      <a:pt x="781" y="1205"/>
                    </a:lnTo>
                    <a:lnTo>
                      <a:pt x="781" y="1203"/>
                    </a:lnTo>
                    <a:lnTo>
                      <a:pt x="781" y="1201"/>
                    </a:lnTo>
                    <a:lnTo>
                      <a:pt x="781" y="1197"/>
                    </a:lnTo>
                    <a:lnTo>
                      <a:pt x="781" y="1193"/>
                    </a:lnTo>
                    <a:lnTo>
                      <a:pt x="769" y="1193"/>
                    </a:lnTo>
                    <a:lnTo>
                      <a:pt x="769" y="1182"/>
                    </a:lnTo>
                    <a:lnTo>
                      <a:pt x="758" y="1182"/>
                    </a:lnTo>
                    <a:lnTo>
                      <a:pt x="758" y="1174"/>
                    </a:lnTo>
                    <a:lnTo>
                      <a:pt x="758" y="1166"/>
                    </a:lnTo>
                    <a:lnTo>
                      <a:pt x="758" y="1160"/>
                    </a:lnTo>
                    <a:lnTo>
                      <a:pt x="758" y="1153"/>
                    </a:lnTo>
                    <a:lnTo>
                      <a:pt x="758" y="1145"/>
                    </a:lnTo>
                    <a:lnTo>
                      <a:pt x="758" y="1137"/>
                    </a:lnTo>
                    <a:lnTo>
                      <a:pt x="758" y="1132"/>
                    </a:lnTo>
                    <a:lnTo>
                      <a:pt x="758" y="1124"/>
                    </a:lnTo>
                    <a:lnTo>
                      <a:pt x="723" y="1101"/>
                    </a:lnTo>
                    <a:lnTo>
                      <a:pt x="723" y="1090"/>
                    </a:lnTo>
                    <a:lnTo>
                      <a:pt x="712" y="1090"/>
                    </a:lnTo>
                    <a:lnTo>
                      <a:pt x="712" y="1078"/>
                    </a:lnTo>
                    <a:lnTo>
                      <a:pt x="700" y="1078"/>
                    </a:lnTo>
                    <a:lnTo>
                      <a:pt x="677" y="1066"/>
                    </a:lnTo>
                    <a:lnTo>
                      <a:pt x="666" y="1055"/>
                    </a:lnTo>
                    <a:lnTo>
                      <a:pt x="654" y="1055"/>
                    </a:lnTo>
                    <a:lnTo>
                      <a:pt x="654" y="1043"/>
                    </a:lnTo>
                    <a:lnTo>
                      <a:pt x="643" y="1043"/>
                    </a:lnTo>
                    <a:lnTo>
                      <a:pt x="643" y="1032"/>
                    </a:lnTo>
                    <a:lnTo>
                      <a:pt x="631" y="1032"/>
                    </a:lnTo>
                    <a:lnTo>
                      <a:pt x="631" y="1026"/>
                    </a:lnTo>
                    <a:lnTo>
                      <a:pt x="631" y="1024"/>
                    </a:lnTo>
                    <a:lnTo>
                      <a:pt x="631" y="1020"/>
                    </a:lnTo>
                    <a:lnTo>
                      <a:pt x="629" y="1019"/>
                    </a:lnTo>
                    <a:lnTo>
                      <a:pt x="627" y="1017"/>
                    </a:lnTo>
                    <a:lnTo>
                      <a:pt x="624" y="1013"/>
                    </a:lnTo>
                    <a:lnTo>
                      <a:pt x="620" y="1009"/>
                    </a:lnTo>
                    <a:lnTo>
                      <a:pt x="620" y="1020"/>
                    </a:lnTo>
                    <a:lnTo>
                      <a:pt x="616" y="1020"/>
                    </a:lnTo>
                    <a:lnTo>
                      <a:pt x="614" y="1020"/>
                    </a:lnTo>
                    <a:lnTo>
                      <a:pt x="610" y="1020"/>
                    </a:lnTo>
                    <a:lnTo>
                      <a:pt x="608" y="1020"/>
                    </a:lnTo>
                    <a:lnTo>
                      <a:pt x="604" y="1020"/>
                    </a:lnTo>
                    <a:lnTo>
                      <a:pt x="602" y="1020"/>
                    </a:lnTo>
                    <a:lnTo>
                      <a:pt x="599" y="1020"/>
                    </a:lnTo>
                    <a:lnTo>
                      <a:pt x="597" y="1020"/>
                    </a:lnTo>
                    <a:lnTo>
                      <a:pt x="597" y="1015"/>
                    </a:lnTo>
                    <a:lnTo>
                      <a:pt x="597" y="1013"/>
                    </a:lnTo>
                    <a:lnTo>
                      <a:pt x="597" y="1009"/>
                    </a:lnTo>
                    <a:lnTo>
                      <a:pt x="599" y="1007"/>
                    </a:lnTo>
                    <a:lnTo>
                      <a:pt x="601" y="1005"/>
                    </a:lnTo>
                    <a:lnTo>
                      <a:pt x="604" y="1001"/>
                    </a:lnTo>
                    <a:lnTo>
                      <a:pt x="608" y="997"/>
                    </a:lnTo>
                    <a:lnTo>
                      <a:pt x="602" y="997"/>
                    </a:lnTo>
                    <a:lnTo>
                      <a:pt x="601" y="997"/>
                    </a:lnTo>
                    <a:lnTo>
                      <a:pt x="599" y="997"/>
                    </a:lnTo>
                    <a:lnTo>
                      <a:pt x="597" y="997"/>
                    </a:lnTo>
                    <a:lnTo>
                      <a:pt x="597" y="994"/>
                    </a:lnTo>
                    <a:lnTo>
                      <a:pt x="597" y="992"/>
                    </a:lnTo>
                    <a:lnTo>
                      <a:pt x="597" y="986"/>
                    </a:lnTo>
                    <a:lnTo>
                      <a:pt x="597" y="997"/>
                    </a:lnTo>
                    <a:lnTo>
                      <a:pt x="593" y="997"/>
                    </a:lnTo>
                    <a:lnTo>
                      <a:pt x="591" y="997"/>
                    </a:lnTo>
                    <a:lnTo>
                      <a:pt x="587" y="997"/>
                    </a:lnTo>
                    <a:lnTo>
                      <a:pt x="585" y="997"/>
                    </a:lnTo>
                    <a:lnTo>
                      <a:pt x="581" y="997"/>
                    </a:lnTo>
                    <a:lnTo>
                      <a:pt x="579" y="997"/>
                    </a:lnTo>
                    <a:lnTo>
                      <a:pt x="578" y="997"/>
                    </a:lnTo>
                    <a:lnTo>
                      <a:pt x="574" y="997"/>
                    </a:lnTo>
                    <a:lnTo>
                      <a:pt x="574" y="1001"/>
                    </a:lnTo>
                    <a:lnTo>
                      <a:pt x="574" y="1003"/>
                    </a:lnTo>
                    <a:lnTo>
                      <a:pt x="574" y="1007"/>
                    </a:lnTo>
                    <a:lnTo>
                      <a:pt x="574" y="1009"/>
                    </a:lnTo>
                    <a:lnTo>
                      <a:pt x="574" y="1013"/>
                    </a:lnTo>
                    <a:lnTo>
                      <a:pt x="574" y="1015"/>
                    </a:lnTo>
                    <a:lnTo>
                      <a:pt x="574" y="1019"/>
                    </a:lnTo>
                    <a:lnTo>
                      <a:pt x="574" y="1020"/>
                    </a:lnTo>
                    <a:lnTo>
                      <a:pt x="562" y="1020"/>
                    </a:lnTo>
                    <a:lnTo>
                      <a:pt x="568" y="1030"/>
                    </a:lnTo>
                    <a:lnTo>
                      <a:pt x="572" y="1038"/>
                    </a:lnTo>
                    <a:lnTo>
                      <a:pt x="578" y="1045"/>
                    </a:lnTo>
                    <a:lnTo>
                      <a:pt x="583" y="1051"/>
                    </a:lnTo>
                    <a:lnTo>
                      <a:pt x="589" y="1059"/>
                    </a:lnTo>
                    <a:lnTo>
                      <a:pt x="595" y="1065"/>
                    </a:lnTo>
                    <a:lnTo>
                      <a:pt x="601" y="1070"/>
                    </a:lnTo>
                    <a:lnTo>
                      <a:pt x="608" y="1078"/>
                    </a:lnTo>
                    <a:lnTo>
                      <a:pt x="608" y="1101"/>
                    </a:lnTo>
                    <a:lnTo>
                      <a:pt x="620" y="1113"/>
                    </a:lnTo>
                    <a:lnTo>
                      <a:pt x="631" y="1113"/>
                    </a:lnTo>
                    <a:lnTo>
                      <a:pt x="631" y="1124"/>
                    </a:lnTo>
                    <a:lnTo>
                      <a:pt x="635" y="1124"/>
                    </a:lnTo>
                    <a:lnTo>
                      <a:pt x="639" y="1124"/>
                    </a:lnTo>
                    <a:lnTo>
                      <a:pt x="645" y="1124"/>
                    </a:lnTo>
                    <a:lnTo>
                      <a:pt x="650" y="1124"/>
                    </a:lnTo>
                    <a:lnTo>
                      <a:pt x="652" y="1124"/>
                    </a:lnTo>
                    <a:lnTo>
                      <a:pt x="654" y="1124"/>
                    </a:lnTo>
                    <a:lnTo>
                      <a:pt x="650" y="1124"/>
                    </a:lnTo>
                    <a:lnTo>
                      <a:pt x="643" y="1124"/>
                    </a:lnTo>
                    <a:lnTo>
                      <a:pt x="643" y="1136"/>
                    </a:lnTo>
                    <a:lnTo>
                      <a:pt x="666" y="1136"/>
                    </a:lnTo>
                    <a:lnTo>
                      <a:pt x="666" y="1147"/>
                    </a:lnTo>
                    <a:lnTo>
                      <a:pt x="668" y="1147"/>
                    </a:lnTo>
                    <a:lnTo>
                      <a:pt x="672" y="1147"/>
                    </a:lnTo>
                    <a:lnTo>
                      <a:pt x="673" y="1147"/>
                    </a:lnTo>
                    <a:lnTo>
                      <a:pt x="677" y="1147"/>
                    </a:lnTo>
                    <a:lnTo>
                      <a:pt x="679" y="1147"/>
                    </a:lnTo>
                    <a:lnTo>
                      <a:pt x="683" y="1147"/>
                    </a:lnTo>
                    <a:lnTo>
                      <a:pt x="685" y="1147"/>
                    </a:lnTo>
                    <a:lnTo>
                      <a:pt x="689" y="1147"/>
                    </a:lnTo>
                    <a:lnTo>
                      <a:pt x="689" y="1159"/>
                    </a:lnTo>
                    <a:lnTo>
                      <a:pt x="700" y="1159"/>
                    </a:lnTo>
                    <a:lnTo>
                      <a:pt x="712" y="1182"/>
                    </a:lnTo>
                    <a:lnTo>
                      <a:pt x="700" y="1182"/>
                    </a:lnTo>
                    <a:lnTo>
                      <a:pt x="689" y="1182"/>
                    </a:lnTo>
                    <a:lnTo>
                      <a:pt x="689" y="1176"/>
                    </a:lnTo>
                    <a:lnTo>
                      <a:pt x="689" y="1174"/>
                    </a:lnTo>
                    <a:lnTo>
                      <a:pt x="689" y="1170"/>
                    </a:lnTo>
                    <a:lnTo>
                      <a:pt x="687" y="1170"/>
                    </a:lnTo>
                    <a:lnTo>
                      <a:pt x="685" y="1170"/>
                    </a:lnTo>
                    <a:lnTo>
                      <a:pt x="681" y="1170"/>
                    </a:lnTo>
                    <a:lnTo>
                      <a:pt x="677" y="1170"/>
                    </a:lnTo>
                    <a:lnTo>
                      <a:pt x="672" y="1170"/>
                    </a:lnTo>
                    <a:lnTo>
                      <a:pt x="668" y="1170"/>
                    </a:lnTo>
                    <a:lnTo>
                      <a:pt x="666" y="1170"/>
                    </a:lnTo>
                    <a:lnTo>
                      <a:pt x="664" y="1170"/>
                    </a:lnTo>
                    <a:lnTo>
                      <a:pt x="662" y="1172"/>
                    </a:lnTo>
                    <a:lnTo>
                      <a:pt x="660" y="1174"/>
                    </a:lnTo>
                    <a:lnTo>
                      <a:pt x="658" y="1178"/>
                    </a:lnTo>
                    <a:lnTo>
                      <a:pt x="654" y="1182"/>
                    </a:lnTo>
                    <a:lnTo>
                      <a:pt x="658" y="1185"/>
                    </a:lnTo>
                    <a:lnTo>
                      <a:pt x="662" y="1189"/>
                    </a:lnTo>
                    <a:lnTo>
                      <a:pt x="664" y="1193"/>
                    </a:lnTo>
                    <a:lnTo>
                      <a:pt x="666" y="1197"/>
                    </a:lnTo>
                    <a:lnTo>
                      <a:pt x="666" y="1201"/>
                    </a:lnTo>
                    <a:lnTo>
                      <a:pt x="666" y="1205"/>
                    </a:lnTo>
                    <a:lnTo>
                      <a:pt x="666" y="1210"/>
                    </a:lnTo>
                    <a:lnTo>
                      <a:pt x="666" y="1216"/>
                    </a:lnTo>
                    <a:lnTo>
                      <a:pt x="654" y="1216"/>
                    </a:lnTo>
                    <a:lnTo>
                      <a:pt x="654" y="1222"/>
                    </a:lnTo>
                    <a:lnTo>
                      <a:pt x="654" y="1228"/>
                    </a:lnTo>
                    <a:lnTo>
                      <a:pt x="656" y="1231"/>
                    </a:lnTo>
                    <a:lnTo>
                      <a:pt x="656" y="1235"/>
                    </a:lnTo>
                    <a:lnTo>
                      <a:pt x="654" y="1237"/>
                    </a:lnTo>
                    <a:lnTo>
                      <a:pt x="652" y="1237"/>
                    </a:lnTo>
                    <a:lnTo>
                      <a:pt x="649" y="1239"/>
                    </a:lnTo>
                    <a:lnTo>
                      <a:pt x="643" y="1239"/>
                    </a:lnTo>
                    <a:lnTo>
                      <a:pt x="631" y="1251"/>
                    </a:lnTo>
                    <a:lnTo>
                      <a:pt x="631" y="1245"/>
                    </a:lnTo>
                    <a:lnTo>
                      <a:pt x="631" y="1241"/>
                    </a:lnTo>
                    <a:lnTo>
                      <a:pt x="631" y="1239"/>
                    </a:lnTo>
                    <a:lnTo>
                      <a:pt x="633" y="1237"/>
                    </a:lnTo>
                    <a:lnTo>
                      <a:pt x="635" y="1237"/>
                    </a:lnTo>
                    <a:lnTo>
                      <a:pt x="637" y="1239"/>
                    </a:lnTo>
                    <a:lnTo>
                      <a:pt x="643" y="1239"/>
                    </a:lnTo>
                    <a:lnTo>
                      <a:pt x="643" y="1228"/>
                    </a:lnTo>
                    <a:lnTo>
                      <a:pt x="643" y="1216"/>
                    </a:lnTo>
                    <a:lnTo>
                      <a:pt x="643" y="1208"/>
                    </a:lnTo>
                    <a:lnTo>
                      <a:pt x="643" y="1201"/>
                    </a:lnTo>
                    <a:lnTo>
                      <a:pt x="643" y="1195"/>
                    </a:lnTo>
                    <a:lnTo>
                      <a:pt x="641" y="1189"/>
                    </a:lnTo>
                    <a:lnTo>
                      <a:pt x="639" y="1185"/>
                    </a:lnTo>
                    <a:lnTo>
                      <a:pt x="633" y="1184"/>
                    </a:lnTo>
                    <a:lnTo>
                      <a:pt x="627" y="1182"/>
                    </a:lnTo>
                    <a:lnTo>
                      <a:pt x="620" y="1182"/>
                    </a:lnTo>
                    <a:lnTo>
                      <a:pt x="620" y="1178"/>
                    </a:lnTo>
                    <a:lnTo>
                      <a:pt x="620" y="1176"/>
                    </a:lnTo>
                    <a:lnTo>
                      <a:pt x="620" y="1172"/>
                    </a:lnTo>
                    <a:lnTo>
                      <a:pt x="620" y="1170"/>
                    </a:lnTo>
                    <a:lnTo>
                      <a:pt x="620" y="1166"/>
                    </a:lnTo>
                    <a:lnTo>
                      <a:pt x="620" y="1164"/>
                    </a:lnTo>
                    <a:lnTo>
                      <a:pt x="620" y="1160"/>
                    </a:lnTo>
                    <a:lnTo>
                      <a:pt x="620" y="1159"/>
                    </a:lnTo>
                    <a:lnTo>
                      <a:pt x="597" y="1159"/>
                    </a:lnTo>
                    <a:lnTo>
                      <a:pt x="597" y="1153"/>
                    </a:lnTo>
                    <a:lnTo>
                      <a:pt x="595" y="1147"/>
                    </a:lnTo>
                    <a:lnTo>
                      <a:pt x="595" y="1143"/>
                    </a:lnTo>
                    <a:lnTo>
                      <a:pt x="593" y="1139"/>
                    </a:lnTo>
                    <a:lnTo>
                      <a:pt x="589" y="1137"/>
                    </a:lnTo>
                    <a:lnTo>
                      <a:pt x="585" y="1136"/>
                    </a:lnTo>
                    <a:lnTo>
                      <a:pt x="579" y="1136"/>
                    </a:lnTo>
                    <a:lnTo>
                      <a:pt x="574" y="1136"/>
                    </a:lnTo>
                    <a:lnTo>
                      <a:pt x="572" y="1132"/>
                    </a:lnTo>
                    <a:lnTo>
                      <a:pt x="568" y="1130"/>
                    </a:lnTo>
                    <a:lnTo>
                      <a:pt x="566" y="1126"/>
                    </a:lnTo>
                    <a:lnTo>
                      <a:pt x="562" y="1124"/>
                    </a:lnTo>
                    <a:lnTo>
                      <a:pt x="560" y="1120"/>
                    </a:lnTo>
                    <a:lnTo>
                      <a:pt x="556" y="1118"/>
                    </a:lnTo>
                    <a:lnTo>
                      <a:pt x="554" y="1114"/>
                    </a:lnTo>
                    <a:lnTo>
                      <a:pt x="551" y="1113"/>
                    </a:lnTo>
                    <a:lnTo>
                      <a:pt x="539" y="1113"/>
                    </a:lnTo>
                    <a:lnTo>
                      <a:pt x="539" y="1101"/>
                    </a:lnTo>
                    <a:lnTo>
                      <a:pt x="516" y="1078"/>
                    </a:lnTo>
                    <a:lnTo>
                      <a:pt x="505" y="1032"/>
                    </a:lnTo>
                    <a:lnTo>
                      <a:pt x="501" y="1032"/>
                    </a:lnTo>
                    <a:lnTo>
                      <a:pt x="497" y="1032"/>
                    </a:lnTo>
                    <a:lnTo>
                      <a:pt x="491" y="1032"/>
                    </a:lnTo>
                    <a:lnTo>
                      <a:pt x="487" y="1032"/>
                    </a:lnTo>
                    <a:lnTo>
                      <a:pt x="483" y="1032"/>
                    </a:lnTo>
                    <a:lnTo>
                      <a:pt x="480" y="1032"/>
                    </a:lnTo>
                    <a:lnTo>
                      <a:pt x="474" y="1032"/>
                    </a:lnTo>
                    <a:lnTo>
                      <a:pt x="470" y="1032"/>
                    </a:lnTo>
                    <a:lnTo>
                      <a:pt x="459" y="1043"/>
                    </a:lnTo>
                    <a:lnTo>
                      <a:pt x="447" y="1043"/>
                    </a:lnTo>
                    <a:lnTo>
                      <a:pt x="435" y="1055"/>
                    </a:lnTo>
                    <a:lnTo>
                      <a:pt x="432" y="1055"/>
                    </a:lnTo>
                    <a:lnTo>
                      <a:pt x="428" y="1055"/>
                    </a:lnTo>
                    <a:lnTo>
                      <a:pt x="426" y="1055"/>
                    </a:lnTo>
                    <a:lnTo>
                      <a:pt x="424" y="1055"/>
                    </a:lnTo>
                    <a:lnTo>
                      <a:pt x="424" y="1057"/>
                    </a:lnTo>
                    <a:lnTo>
                      <a:pt x="424" y="1059"/>
                    </a:lnTo>
                    <a:lnTo>
                      <a:pt x="424" y="1061"/>
                    </a:lnTo>
                    <a:lnTo>
                      <a:pt x="424" y="1066"/>
                    </a:lnTo>
                    <a:lnTo>
                      <a:pt x="420" y="1066"/>
                    </a:lnTo>
                    <a:lnTo>
                      <a:pt x="416" y="1066"/>
                    </a:lnTo>
                    <a:lnTo>
                      <a:pt x="414" y="1066"/>
                    </a:lnTo>
                    <a:lnTo>
                      <a:pt x="412" y="1066"/>
                    </a:lnTo>
                    <a:lnTo>
                      <a:pt x="412" y="1065"/>
                    </a:lnTo>
                    <a:lnTo>
                      <a:pt x="412" y="1063"/>
                    </a:lnTo>
                    <a:lnTo>
                      <a:pt x="412" y="1061"/>
                    </a:lnTo>
                    <a:lnTo>
                      <a:pt x="412" y="1055"/>
                    </a:lnTo>
                    <a:lnTo>
                      <a:pt x="409" y="1055"/>
                    </a:lnTo>
                    <a:lnTo>
                      <a:pt x="405" y="1055"/>
                    </a:lnTo>
                    <a:lnTo>
                      <a:pt x="403" y="1055"/>
                    </a:lnTo>
                    <a:lnTo>
                      <a:pt x="401" y="1053"/>
                    </a:lnTo>
                    <a:lnTo>
                      <a:pt x="399" y="1053"/>
                    </a:lnTo>
                    <a:lnTo>
                      <a:pt x="397" y="1051"/>
                    </a:lnTo>
                    <a:lnTo>
                      <a:pt x="393" y="1047"/>
                    </a:lnTo>
                    <a:lnTo>
                      <a:pt x="389" y="1043"/>
                    </a:lnTo>
                    <a:lnTo>
                      <a:pt x="388" y="1043"/>
                    </a:lnTo>
                    <a:lnTo>
                      <a:pt x="384" y="1043"/>
                    </a:lnTo>
                    <a:lnTo>
                      <a:pt x="382" y="1043"/>
                    </a:lnTo>
                    <a:lnTo>
                      <a:pt x="378" y="1043"/>
                    </a:lnTo>
                    <a:lnTo>
                      <a:pt x="376" y="1043"/>
                    </a:lnTo>
                    <a:lnTo>
                      <a:pt x="372" y="1043"/>
                    </a:lnTo>
                    <a:lnTo>
                      <a:pt x="370" y="1043"/>
                    </a:lnTo>
                    <a:lnTo>
                      <a:pt x="366" y="1043"/>
                    </a:lnTo>
                    <a:lnTo>
                      <a:pt x="366" y="1032"/>
                    </a:lnTo>
                    <a:lnTo>
                      <a:pt x="363" y="1036"/>
                    </a:lnTo>
                    <a:lnTo>
                      <a:pt x="361" y="1040"/>
                    </a:lnTo>
                    <a:lnTo>
                      <a:pt x="359" y="1042"/>
                    </a:lnTo>
                    <a:lnTo>
                      <a:pt x="357" y="1042"/>
                    </a:lnTo>
                    <a:lnTo>
                      <a:pt x="355" y="1043"/>
                    </a:lnTo>
                    <a:lnTo>
                      <a:pt x="353" y="1043"/>
                    </a:lnTo>
                    <a:lnTo>
                      <a:pt x="349" y="1043"/>
                    </a:lnTo>
                    <a:lnTo>
                      <a:pt x="345" y="1043"/>
                    </a:lnTo>
                    <a:lnTo>
                      <a:pt x="345" y="1047"/>
                    </a:lnTo>
                    <a:lnTo>
                      <a:pt x="345" y="1053"/>
                    </a:lnTo>
                    <a:lnTo>
                      <a:pt x="345" y="1057"/>
                    </a:lnTo>
                    <a:lnTo>
                      <a:pt x="345" y="1061"/>
                    </a:lnTo>
                    <a:lnTo>
                      <a:pt x="345" y="1065"/>
                    </a:lnTo>
                    <a:lnTo>
                      <a:pt x="345" y="1068"/>
                    </a:lnTo>
                    <a:lnTo>
                      <a:pt x="345" y="1074"/>
                    </a:lnTo>
                    <a:lnTo>
                      <a:pt x="345" y="1078"/>
                    </a:lnTo>
                    <a:lnTo>
                      <a:pt x="341" y="1080"/>
                    </a:lnTo>
                    <a:lnTo>
                      <a:pt x="340" y="1084"/>
                    </a:lnTo>
                    <a:lnTo>
                      <a:pt x="336" y="1086"/>
                    </a:lnTo>
                    <a:lnTo>
                      <a:pt x="334" y="1090"/>
                    </a:lnTo>
                    <a:lnTo>
                      <a:pt x="330" y="1091"/>
                    </a:lnTo>
                    <a:lnTo>
                      <a:pt x="328" y="1095"/>
                    </a:lnTo>
                    <a:lnTo>
                      <a:pt x="324" y="1097"/>
                    </a:lnTo>
                    <a:lnTo>
                      <a:pt x="322" y="1101"/>
                    </a:lnTo>
                    <a:lnTo>
                      <a:pt x="311" y="1101"/>
                    </a:lnTo>
                    <a:lnTo>
                      <a:pt x="303" y="1101"/>
                    </a:lnTo>
                    <a:lnTo>
                      <a:pt x="295" y="1101"/>
                    </a:lnTo>
                    <a:lnTo>
                      <a:pt x="290" y="1103"/>
                    </a:lnTo>
                    <a:lnTo>
                      <a:pt x="284" y="1107"/>
                    </a:lnTo>
                    <a:lnTo>
                      <a:pt x="278" y="1111"/>
                    </a:lnTo>
                    <a:lnTo>
                      <a:pt x="272" y="1116"/>
                    </a:lnTo>
                    <a:lnTo>
                      <a:pt x="265" y="1124"/>
                    </a:lnTo>
                    <a:lnTo>
                      <a:pt x="253" y="1124"/>
                    </a:lnTo>
                    <a:lnTo>
                      <a:pt x="253" y="1136"/>
                    </a:lnTo>
                    <a:lnTo>
                      <a:pt x="247" y="1141"/>
                    </a:lnTo>
                    <a:lnTo>
                      <a:pt x="244" y="1143"/>
                    </a:lnTo>
                    <a:lnTo>
                      <a:pt x="242" y="1147"/>
                    </a:lnTo>
                    <a:lnTo>
                      <a:pt x="242" y="1151"/>
                    </a:lnTo>
                    <a:lnTo>
                      <a:pt x="240" y="1153"/>
                    </a:lnTo>
                    <a:lnTo>
                      <a:pt x="242" y="1157"/>
                    </a:lnTo>
                    <a:lnTo>
                      <a:pt x="242" y="1162"/>
                    </a:lnTo>
                    <a:lnTo>
                      <a:pt x="242" y="1170"/>
                    </a:lnTo>
                    <a:lnTo>
                      <a:pt x="253" y="1170"/>
                    </a:lnTo>
                    <a:lnTo>
                      <a:pt x="247" y="1174"/>
                    </a:lnTo>
                    <a:lnTo>
                      <a:pt x="244" y="1178"/>
                    </a:lnTo>
                    <a:lnTo>
                      <a:pt x="240" y="1182"/>
                    </a:lnTo>
                    <a:lnTo>
                      <a:pt x="236" y="1185"/>
                    </a:lnTo>
                    <a:lnTo>
                      <a:pt x="234" y="1189"/>
                    </a:lnTo>
                    <a:lnTo>
                      <a:pt x="232" y="1193"/>
                    </a:lnTo>
                    <a:lnTo>
                      <a:pt x="230" y="1199"/>
                    </a:lnTo>
                    <a:lnTo>
                      <a:pt x="230" y="1205"/>
                    </a:lnTo>
                    <a:lnTo>
                      <a:pt x="219" y="1205"/>
                    </a:lnTo>
                    <a:lnTo>
                      <a:pt x="213" y="1208"/>
                    </a:lnTo>
                    <a:lnTo>
                      <a:pt x="209" y="1212"/>
                    </a:lnTo>
                    <a:lnTo>
                      <a:pt x="205" y="1214"/>
                    </a:lnTo>
                    <a:lnTo>
                      <a:pt x="203" y="1214"/>
                    </a:lnTo>
                    <a:lnTo>
                      <a:pt x="199" y="1216"/>
                    </a:lnTo>
                    <a:lnTo>
                      <a:pt x="196" y="1216"/>
                    </a:lnTo>
                    <a:lnTo>
                      <a:pt x="190" y="1216"/>
                    </a:lnTo>
                    <a:lnTo>
                      <a:pt x="184" y="1216"/>
                    </a:lnTo>
                    <a:lnTo>
                      <a:pt x="184" y="1228"/>
                    </a:lnTo>
                    <a:lnTo>
                      <a:pt x="176" y="1228"/>
                    </a:lnTo>
                    <a:lnTo>
                      <a:pt x="171" y="1228"/>
                    </a:lnTo>
                    <a:lnTo>
                      <a:pt x="165" y="1228"/>
                    </a:lnTo>
                    <a:lnTo>
                      <a:pt x="159" y="1228"/>
                    </a:lnTo>
                    <a:lnTo>
                      <a:pt x="153" y="1226"/>
                    </a:lnTo>
                    <a:lnTo>
                      <a:pt x="150" y="1224"/>
                    </a:lnTo>
                    <a:lnTo>
                      <a:pt x="144" y="1220"/>
                    </a:lnTo>
                    <a:lnTo>
                      <a:pt x="138" y="1216"/>
                    </a:lnTo>
                    <a:lnTo>
                      <a:pt x="132" y="1220"/>
                    </a:lnTo>
                    <a:lnTo>
                      <a:pt x="125" y="1224"/>
                    </a:lnTo>
                    <a:lnTo>
                      <a:pt x="119" y="1226"/>
                    </a:lnTo>
                    <a:lnTo>
                      <a:pt x="111" y="1228"/>
                    </a:lnTo>
                    <a:lnTo>
                      <a:pt x="103" y="1228"/>
                    </a:lnTo>
                    <a:lnTo>
                      <a:pt x="96" y="1228"/>
                    </a:lnTo>
                    <a:lnTo>
                      <a:pt x="88" y="1228"/>
                    </a:lnTo>
                    <a:lnTo>
                      <a:pt x="80" y="1228"/>
                    </a:lnTo>
                    <a:lnTo>
                      <a:pt x="69" y="1216"/>
                    </a:lnTo>
                    <a:lnTo>
                      <a:pt x="69" y="1205"/>
                    </a:lnTo>
                    <a:lnTo>
                      <a:pt x="61" y="1197"/>
                    </a:lnTo>
                    <a:lnTo>
                      <a:pt x="55" y="1189"/>
                    </a:lnTo>
                    <a:lnTo>
                      <a:pt x="52" y="1185"/>
                    </a:lnTo>
                    <a:lnTo>
                      <a:pt x="48" y="1184"/>
                    </a:lnTo>
                    <a:lnTo>
                      <a:pt x="44" y="1182"/>
                    </a:lnTo>
                    <a:lnTo>
                      <a:pt x="40" y="1182"/>
                    </a:lnTo>
                    <a:lnTo>
                      <a:pt x="32" y="1182"/>
                    </a:lnTo>
                    <a:lnTo>
                      <a:pt x="23" y="1182"/>
                    </a:lnTo>
                    <a:lnTo>
                      <a:pt x="0" y="1182"/>
                    </a:lnTo>
                    <a:lnTo>
                      <a:pt x="11" y="1182"/>
                    </a:lnTo>
                    <a:lnTo>
                      <a:pt x="11" y="1170"/>
                    </a:lnTo>
                    <a:lnTo>
                      <a:pt x="17" y="1164"/>
                    </a:lnTo>
                    <a:lnTo>
                      <a:pt x="21" y="1159"/>
                    </a:lnTo>
                    <a:lnTo>
                      <a:pt x="23" y="1153"/>
                    </a:lnTo>
                    <a:lnTo>
                      <a:pt x="23" y="1149"/>
                    </a:lnTo>
                    <a:lnTo>
                      <a:pt x="25" y="1143"/>
                    </a:lnTo>
                    <a:lnTo>
                      <a:pt x="23" y="1137"/>
                    </a:lnTo>
                    <a:lnTo>
                      <a:pt x="23" y="1132"/>
                    </a:lnTo>
                    <a:lnTo>
                      <a:pt x="23" y="1124"/>
                    </a:lnTo>
                    <a:lnTo>
                      <a:pt x="23" y="1136"/>
                    </a:lnTo>
                    <a:lnTo>
                      <a:pt x="17" y="1136"/>
                    </a:lnTo>
                    <a:lnTo>
                      <a:pt x="13" y="1136"/>
                    </a:lnTo>
                    <a:lnTo>
                      <a:pt x="11" y="1134"/>
                    </a:lnTo>
                    <a:lnTo>
                      <a:pt x="9" y="1132"/>
                    </a:lnTo>
                    <a:lnTo>
                      <a:pt x="9" y="1130"/>
                    </a:lnTo>
                    <a:lnTo>
                      <a:pt x="11" y="1126"/>
                    </a:lnTo>
                    <a:lnTo>
                      <a:pt x="11" y="1120"/>
                    </a:lnTo>
                    <a:lnTo>
                      <a:pt x="11" y="1113"/>
                    </a:lnTo>
                    <a:lnTo>
                      <a:pt x="11" y="1101"/>
                    </a:lnTo>
                    <a:lnTo>
                      <a:pt x="19" y="1093"/>
                    </a:lnTo>
                    <a:lnTo>
                      <a:pt x="27" y="1088"/>
                    </a:lnTo>
                    <a:lnTo>
                      <a:pt x="32" y="1082"/>
                    </a:lnTo>
                    <a:lnTo>
                      <a:pt x="36" y="1076"/>
                    </a:lnTo>
                    <a:lnTo>
                      <a:pt x="40" y="1070"/>
                    </a:lnTo>
                    <a:lnTo>
                      <a:pt x="44" y="1063"/>
                    </a:lnTo>
                    <a:lnTo>
                      <a:pt x="46" y="1055"/>
                    </a:lnTo>
                    <a:lnTo>
                      <a:pt x="46" y="1043"/>
                    </a:lnTo>
                    <a:lnTo>
                      <a:pt x="52" y="1034"/>
                    </a:lnTo>
                    <a:lnTo>
                      <a:pt x="54" y="1024"/>
                    </a:lnTo>
                    <a:lnTo>
                      <a:pt x="55" y="1017"/>
                    </a:lnTo>
                    <a:lnTo>
                      <a:pt x="57" y="1009"/>
                    </a:lnTo>
                    <a:lnTo>
                      <a:pt x="57" y="1003"/>
                    </a:lnTo>
                    <a:lnTo>
                      <a:pt x="57" y="994"/>
                    </a:lnTo>
                    <a:lnTo>
                      <a:pt x="57" y="986"/>
                    </a:lnTo>
                    <a:lnTo>
                      <a:pt x="57" y="974"/>
                    </a:lnTo>
                    <a:lnTo>
                      <a:pt x="103" y="974"/>
                    </a:lnTo>
                    <a:lnTo>
                      <a:pt x="115" y="986"/>
                    </a:lnTo>
                    <a:lnTo>
                      <a:pt x="138" y="986"/>
                    </a:lnTo>
                    <a:lnTo>
                      <a:pt x="150" y="997"/>
                    </a:lnTo>
                    <a:lnTo>
                      <a:pt x="155" y="997"/>
                    </a:lnTo>
                    <a:lnTo>
                      <a:pt x="161" y="999"/>
                    </a:lnTo>
                    <a:lnTo>
                      <a:pt x="167" y="1001"/>
                    </a:lnTo>
                    <a:lnTo>
                      <a:pt x="173" y="1003"/>
                    </a:lnTo>
                    <a:lnTo>
                      <a:pt x="178" y="1005"/>
                    </a:lnTo>
                    <a:lnTo>
                      <a:pt x="182" y="1007"/>
                    </a:lnTo>
                    <a:lnTo>
                      <a:pt x="188" y="1009"/>
                    </a:lnTo>
                    <a:lnTo>
                      <a:pt x="196" y="1009"/>
                    </a:lnTo>
                    <a:lnTo>
                      <a:pt x="207" y="1020"/>
                    </a:lnTo>
                    <a:lnTo>
                      <a:pt x="230" y="1020"/>
                    </a:lnTo>
                    <a:lnTo>
                      <a:pt x="240" y="1011"/>
                    </a:lnTo>
                    <a:lnTo>
                      <a:pt x="247" y="999"/>
                    </a:lnTo>
                    <a:lnTo>
                      <a:pt x="253" y="990"/>
                    </a:lnTo>
                    <a:lnTo>
                      <a:pt x="257" y="978"/>
                    </a:lnTo>
                    <a:lnTo>
                      <a:pt x="261" y="967"/>
                    </a:lnTo>
                    <a:lnTo>
                      <a:pt x="263" y="955"/>
                    </a:lnTo>
                    <a:lnTo>
                      <a:pt x="265" y="942"/>
                    </a:lnTo>
                    <a:lnTo>
                      <a:pt x="265" y="928"/>
                    </a:lnTo>
                    <a:lnTo>
                      <a:pt x="259" y="923"/>
                    </a:lnTo>
                    <a:lnTo>
                      <a:pt x="255" y="919"/>
                    </a:lnTo>
                    <a:lnTo>
                      <a:pt x="253" y="913"/>
                    </a:lnTo>
                    <a:lnTo>
                      <a:pt x="253" y="907"/>
                    </a:lnTo>
                    <a:lnTo>
                      <a:pt x="251" y="901"/>
                    </a:lnTo>
                    <a:lnTo>
                      <a:pt x="253" y="896"/>
                    </a:lnTo>
                    <a:lnTo>
                      <a:pt x="253" y="890"/>
                    </a:lnTo>
                    <a:lnTo>
                      <a:pt x="253" y="882"/>
                    </a:lnTo>
                    <a:lnTo>
                      <a:pt x="247" y="882"/>
                    </a:lnTo>
                    <a:lnTo>
                      <a:pt x="242" y="880"/>
                    </a:lnTo>
                    <a:lnTo>
                      <a:pt x="238" y="878"/>
                    </a:lnTo>
                    <a:lnTo>
                      <a:pt x="234" y="877"/>
                    </a:lnTo>
                    <a:lnTo>
                      <a:pt x="230" y="873"/>
                    </a:lnTo>
                    <a:lnTo>
                      <a:pt x="226" y="869"/>
                    </a:lnTo>
                    <a:lnTo>
                      <a:pt x="222" y="865"/>
                    </a:lnTo>
                    <a:lnTo>
                      <a:pt x="219" y="859"/>
                    </a:lnTo>
                    <a:lnTo>
                      <a:pt x="207" y="848"/>
                    </a:lnTo>
                    <a:lnTo>
                      <a:pt x="196" y="848"/>
                    </a:lnTo>
                    <a:lnTo>
                      <a:pt x="207" y="848"/>
                    </a:lnTo>
                    <a:lnTo>
                      <a:pt x="207" y="842"/>
                    </a:lnTo>
                    <a:lnTo>
                      <a:pt x="207" y="838"/>
                    </a:lnTo>
                    <a:lnTo>
                      <a:pt x="209" y="836"/>
                    </a:lnTo>
                    <a:lnTo>
                      <a:pt x="213" y="836"/>
                    </a:lnTo>
                    <a:lnTo>
                      <a:pt x="217" y="836"/>
                    </a:lnTo>
                    <a:lnTo>
                      <a:pt x="222" y="836"/>
                    </a:lnTo>
                    <a:lnTo>
                      <a:pt x="230" y="836"/>
                    </a:lnTo>
                    <a:lnTo>
                      <a:pt x="253" y="848"/>
                    </a:lnTo>
                    <a:lnTo>
                      <a:pt x="257" y="848"/>
                    </a:lnTo>
                    <a:lnTo>
                      <a:pt x="261" y="848"/>
                    </a:lnTo>
                    <a:lnTo>
                      <a:pt x="265" y="848"/>
                    </a:lnTo>
                    <a:lnTo>
                      <a:pt x="270" y="848"/>
                    </a:lnTo>
                    <a:lnTo>
                      <a:pt x="274" y="848"/>
                    </a:lnTo>
                    <a:lnTo>
                      <a:pt x="278" y="848"/>
                    </a:lnTo>
                    <a:lnTo>
                      <a:pt x="282" y="848"/>
                    </a:lnTo>
                    <a:lnTo>
                      <a:pt x="288" y="848"/>
                    </a:lnTo>
                    <a:lnTo>
                      <a:pt x="276" y="848"/>
                    </a:lnTo>
                    <a:lnTo>
                      <a:pt x="276" y="815"/>
                    </a:lnTo>
                    <a:lnTo>
                      <a:pt x="288" y="827"/>
                    </a:lnTo>
                    <a:lnTo>
                      <a:pt x="292" y="831"/>
                    </a:lnTo>
                    <a:lnTo>
                      <a:pt x="295" y="834"/>
                    </a:lnTo>
                    <a:lnTo>
                      <a:pt x="299" y="836"/>
                    </a:lnTo>
                    <a:lnTo>
                      <a:pt x="303" y="836"/>
                    </a:lnTo>
                    <a:lnTo>
                      <a:pt x="307" y="838"/>
                    </a:lnTo>
                    <a:lnTo>
                      <a:pt x="311" y="838"/>
                    </a:lnTo>
                    <a:lnTo>
                      <a:pt x="315" y="838"/>
                    </a:lnTo>
                    <a:lnTo>
                      <a:pt x="322" y="836"/>
                    </a:lnTo>
                    <a:lnTo>
                      <a:pt x="334" y="827"/>
                    </a:lnTo>
                    <a:lnTo>
                      <a:pt x="338" y="827"/>
                    </a:lnTo>
                    <a:lnTo>
                      <a:pt x="341" y="827"/>
                    </a:lnTo>
                    <a:lnTo>
                      <a:pt x="343" y="827"/>
                    </a:lnTo>
                    <a:lnTo>
                      <a:pt x="343" y="825"/>
                    </a:lnTo>
                    <a:lnTo>
                      <a:pt x="345" y="825"/>
                    </a:lnTo>
                    <a:lnTo>
                      <a:pt x="345" y="823"/>
                    </a:lnTo>
                    <a:lnTo>
                      <a:pt x="345" y="819"/>
                    </a:lnTo>
                    <a:lnTo>
                      <a:pt x="345" y="815"/>
                    </a:lnTo>
                    <a:lnTo>
                      <a:pt x="355" y="781"/>
                    </a:lnTo>
                    <a:lnTo>
                      <a:pt x="366" y="781"/>
                    </a:lnTo>
                    <a:lnTo>
                      <a:pt x="366" y="769"/>
                    </a:lnTo>
                    <a:lnTo>
                      <a:pt x="378" y="735"/>
                    </a:lnTo>
                    <a:lnTo>
                      <a:pt x="374" y="729"/>
                    </a:lnTo>
                    <a:lnTo>
                      <a:pt x="370" y="725"/>
                    </a:lnTo>
                    <a:lnTo>
                      <a:pt x="366" y="723"/>
                    </a:lnTo>
                    <a:lnTo>
                      <a:pt x="363" y="723"/>
                    </a:lnTo>
                    <a:lnTo>
                      <a:pt x="361" y="721"/>
                    </a:lnTo>
                    <a:lnTo>
                      <a:pt x="357" y="723"/>
                    </a:lnTo>
                    <a:lnTo>
                      <a:pt x="351" y="723"/>
                    </a:lnTo>
                    <a:lnTo>
                      <a:pt x="345" y="723"/>
                    </a:lnTo>
                    <a:lnTo>
                      <a:pt x="345" y="712"/>
                    </a:lnTo>
                    <a:lnTo>
                      <a:pt x="351" y="712"/>
                    </a:lnTo>
                    <a:lnTo>
                      <a:pt x="355" y="712"/>
                    </a:lnTo>
                    <a:lnTo>
                      <a:pt x="357" y="710"/>
                    </a:lnTo>
                    <a:lnTo>
                      <a:pt x="357" y="708"/>
                    </a:lnTo>
                    <a:lnTo>
                      <a:pt x="357" y="706"/>
                    </a:lnTo>
                    <a:lnTo>
                      <a:pt x="357" y="702"/>
                    </a:lnTo>
                    <a:lnTo>
                      <a:pt x="357" y="696"/>
                    </a:lnTo>
                    <a:lnTo>
                      <a:pt x="355" y="689"/>
                    </a:lnTo>
                    <a:lnTo>
                      <a:pt x="345" y="677"/>
                    </a:lnTo>
                    <a:lnTo>
                      <a:pt x="345" y="666"/>
                    </a:lnTo>
                    <a:lnTo>
                      <a:pt x="334" y="654"/>
                    </a:lnTo>
                    <a:lnTo>
                      <a:pt x="334" y="608"/>
                    </a:lnTo>
                    <a:lnTo>
                      <a:pt x="322" y="596"/>
                    </a:lnTo>
                    <a:lnTo>
                      <a:pt x="322" y="585"/>
                    </a:lnTo>
                    <a:lnTo>
                      <a:pt x="334" y="573"/>
                    </a:lnTo>
                    <a:lnTo>
                      <a:pt x="345" y="573"/>
                    </a:lnTo>
                    <a:lnTo>
                      <a:pt x="345" y="562"/>
                    </a:lnTo>
                    <a:lnTo>
                      <a:pt x="355" y="550"/>
                    </a:lnTo>
                    <a:lnTo>
                      <a:pt x="345" y="550"/>
                    </a:lnTo>
                    <a:lnTo>
                      <a:pt x="340" y="547"/>
                    </a:lnTo>
                    <a:lnTo>
                      <a:pt x="336" y="543"/>
                    </a:lnTo>
                    <a:lnTo>
                      <a:pt x="332" y="541"/>
                    </a:lnTo>
                    <a:lnTo>
                      <a:pt x="328" y="539"/>
                    </a:lnTo>
                    <a:lnTo>
                      <a:pt x="324" y="539"/>
                    </a:lnTo>
                    <a:lnTo>
                      <a:pt x="320" y="539"/>
                    </a:lnTo>
                    <a:lnTo>
                      <a:pt x="316" y="539"/>
                    </a:lnTo>
                    <a:lnTo>
                      <a:pt x="311" y="539"/>
                    </a:lnTo>
                    <a:lnTo>
                      <a:pt x="322" y="527"/>
                    </a:lnTo>
                    <a:lnTo>
                      <a:pt x="345" y="527"/>
                    </a:lnTo>
                    <a:lnTo>
                      <a:pt x="345" y="516"/>
                    </a:lnTo>
                    <a:lnTo>
                      <a:pt x="334" y="504"/>
                    </a:lnTo>
                    <a:lnTo>
                      <a:pt x="311" y="504"/>
                    </a:lnTo>
                    <a:close/>
                  </a:path>
                </a:pathLst>
              </a:custGeom>
              <a:solidFill>
                <a:srgbClr val="C0C0C0"/>
              </a:solidFill>
              <a:ln w="9525">
                <a:noFill/>
                <a:round/>
                <a:headEnd/>
                <a:tailEnd/>
              </a:ln>
            </p:spPr>
            <p:txBody>
              <a:bodyPr/>
              <a:lstStyle/>
              <a:p>
                <a:pPr algn="l"/>
                <a:endParaRPr lang="en-US" sz="2000"/>
              </a:p>
            </p:txBody>
          </p:sp>
          <p:sp>
            <p:nvSpPr>
              <p:cNvPr id="906249" name="Freeform 9"/>
              <p:cNvSpPr>
                <a:spLocks/>
              </p:cNvSpPr>
              <p:nvPr/>
            </p:nvSpPr>
            <p:spPr bwMode="auto">
              <a:xfrm>
                <a:off x="371" y="1466"/>
                <a:ext cx="127" cy="116"/>
              </a:xfrm>
              <a:custGeom>
                <a:avLst/>
                <a:gdLst>
                  <a:gd name="T0" fmla="*/ 112 w 127"/>
                  <a:gd name="T1" fmla="*/ 12 h 116"/>
                  <a:gd name="T2" fmla="*/ 123 w 127"/>
                  <a:gd name="T3" fmla="*/ 18 h 116"/>
                  <a:gd name="T4" fmla="*/ 127 w 127"/>
                  <a:gd name="T5" fmla="*/ 27 h 116"/>
                  <a:gd name="T6" fmla="*/ 127 w 127"/>
                  <a:gd name="T7" fmla="*/ 39 h 116"/>
                  <a:gd name="T8" fmla="*/ 121 w 127"/>
                  <a:gd name="T9" fmla="*/ 46 h 116"/>
                  <a:gd name="T10" fmla="*/ 116 w 127"/>
                  <a:gd name="T11" fmla="*/ 46 h 116"/>
                  <a:gd name="T12" fmla="*/ 112 w 127"/>
                  <a:gd name="T13" fmla="*/ 48 h 116"/>
                  <a:gd name="T14" fmla="*/ 108 w 127"/>
                  <a:gd name="T15" fmla="*/ 54 h 116"/>
                  <a:gd name="T16" fmla="*/ 104 w 127"/>
                  <a:gd name="T17" fmla="*/ 68 h 116"/>
                  <a:gd name="T18" fmla="*/ 102 w 127"/>
                  <a:gd name="T19" fmla="*/ 83 h 116"/>
                  <a:gd name="T20" fmla="*/ 96 w 127"/>
                  <a:gd name="T21" fmla="*/ 94 h 116"/>
                  <a:gd name="T22" fmla="*/ 87 w 127"/>
                  <a:gd name="T23" fmla="*/ 108 h 116"/>
                  <a:gd name="T24" fmla="*/ 81 w 127"/>
                  <a:gd name="T25" fmla="*/ 104 h 116"/>
                  <a:gd name="T26" fmla="*/ 35 w 127"/>
                  <a:gd name="T27" fmla="*/ 116 h 116"/>
                  <a:gd name="T28" fmla="*/ 12 w 127"/>
                  <a:gd name="T29" fmla="*/ 110 h 116"/>
                  <a:gd name="T30" fmla="*/ 12 w 127"/>
                  <a:gd name="T31" fmla="*/ 104 h 116"/>
                  <a:gd name="T32" fmla="*/ 10 w 127"/>
                  <a:gd name="T33" fmla="*/ 104 h 116"/>
                  <a:gd name="T34" fmla="*/ 6 w 127"/>
                  <a:gd name="T35" fmla="*/ 104 h 116"/>
                  <a:gd name="T36" fmla="*/ 0 w 127"/>
                  <a:gd name="T37" fmla="*/ 81 h 116"/>
                  <a:gd name="T38" fmla="*/ 8 w 127"/>
                  <a:gd name="T39" fmla="*/ 81 h 116"/>
                  <a:gd name="T40" fmla="*/ 18 w 127"/>
                  <a:gd name="T41" fmla="*/ 81 h 116"/>
                  <a:gd name="T42" fmla="*/ 25 w 127"/>
                  <a:gd name="T43" fmla="*/ 81 h 116"/>
                  <a:gd name="T44" fmla="*/ 35 w 127"/>
                  <a:gd name="T45" fmla="*/ 81 h 116"/>
                  <a:gd name="T46" fmla="*/ 43 w 127"/>
                  <a:gd name="T47" fmla="*/ 73 h 116"/>
                  <a:gd name="T48" fmla="*/ 47 w 127"/>
                  <a:gd name="T49" fmla="*/ 70 h 116"/>
                  <a:gd name="T50" fmla="*/ 45 w 127"/>
                  <a:gd name="T51" fmla="*/ 70 h 116"/>
                  <a:gd name="T52" fmla="*/ 35 w 127"/>
                  <a:gd name="T53" fmla="*/ 70 h 116"/>
                  <a:gd name="T54" fmla="*/ 24 w 127"/>
                  <a:gd name="T55" fmla="*/ 35 h 116"/>
                  <a:gd name="T56" fmla="*/ 35 w 127"/>
                  <a:gd name="T57" fmla="*/ 23 h 116"/>
                  <a:gd name="T58" fmla="*/ 47 w 127"/>
                  <a:gd name="T59" fmla="*/ 23 h 116"/>
                  <a:gd name="T60" fmla="*/ 54 w 127"/>
                  <a:gd name="T61" fmla="*/ 23 h 116"/>
                  <a:gd name="T62" fmla="*/ 60 w 127"/>
                  <a:gd name="T63" fmla="*/ 27 h 116"/>
                  <a:gd name="T64" fmla="*/ 70 w 127"/>
                  <a:gd name="T65" fmla="*/ 35 h 116"/>
                  <a:gd name="T66" fmla="*/ 70 w 127"/>
                  <a:gd name="T67" fmla="*/ 16 h 116"/>
                  <a:gd name="T68" fmla="*/ 75 w 127"/>
                  <a:gd name="T69" fmla="*/ 4 h 116"/>
                  <a:gd name="T70" fmla="*/ 83 w 127"/>
                  <a:gd name="T71" fmla="*/ 0 h 116"/>
                  <a:gd name="T72" fmla="*/ 96 w 127"/>
                  <a:gd name="T73" fmla="*/ 0 h 116"/>
                  <a:gd name="T74" fmla="*/ 104 w 127"/>
                  <a:gd name="T75" fmla="*/ 12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16"/>
                  <a:gd name="T116" fmla="*/ 127 w 127"/>
                  <a:gd name="T117" fmla="*/ 116 h 1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16">
                    <a:moveTo>
                      <a:pt x="104" y="12"/>
                    </a:moveTo>
                    <a:lnTo>
                      <a:pt x="112" y="12"/>
                    </a:lnTo>
                    <a:lnTo>
                      <a:pt x="118" y="14"/>
                    </a:lnTo>
                    <a:lnTo>
                      <a:pt x="123" y="18"/>
                    </a:lnTo>
                    <a:lnTo>
                      <a:pt x="125" y="22"/>
                    </a:lnTo>
                    <a:lnTo>
                      <a:pt x="127" y="27"/>
                    </a:lnTo>
                    <a:lnTo>
                      <a:pt x="127" y="33"/>
                    </a:lnTo>
                    <a:lnTo>
                      <a:pt x="127" y="39"/>
                    </a:lnTo>
                    <a:lnTo>
                      <a:pt x="127" y="46"/>
                    </a:lnTo>
                    <a:lnTo>
                      <a:pt x="121" y="46"/>
                    </a:lnTo>
                    <a:lnTo>
                      <a:pt x="118" y="46"/>
                    </a:lnTo>
                    <a:lnTo>
                      <a:pt x="116" y="46"/>
                    </a:lnTo>
                    <a:lnTo>
                      <a:pt x="114" y="46"/>
                    </a:lnTo>
                    <a:lnTo>
                      <a:pt x="112" y="48"/>
                    </a:lnTo>
                    <a:lnTo>
                      <a:pt x="110" y="50"/>
                    </a:lnTo>
                    <a:lnTo>
                      <a:pt x="108" y="54"/>
                    </a:lnTo>
                    <a:lnTo>
                      <a:pt x="104" y="58"/>
                    </a:lnTo>
                    <a:lnTo>
                      <a:pt x="104" y="68"/>
                    </a:lnTo>
                    <a:lnTo>
                      <a:pt x="102" y="75"/>
                    </a:lnTo>
                    <a:lnTo>
                      <a:pt x="102" y="83"/>
                    </a:lnTo>
                    <a:lnTo>
                      <a:pt x="100" y="89"/>
                    </a:lnTo>
                    <a:lnTo>
                      <a:pt x="96" y="94"/>
                    </a:lnTo>
                    <a:lnTo>
                      <a:pt x="93" y="102"/>
                    </a:lnTo>
                    <a:lnTo>
                      <a:pt x="87" y="108"/>
                    </a:lnTo>
                    <a:lnTo>
                      <a:pt x="81" y="116"/>
                    </a:lnTo>
                    <a:lnTo>
                      <a:pt x="81" y="104"/>
                    </a:lnTo>
                    <a:lnTo>
                      <a:pt x="70" y="104"/>
                    </a:lnTo>
                    <a:lnTo>
                      <a:pt x="35" y="116"/>
                    </a:lnTo>
                    <a:lnTo>
                      <a:pt x="12" y="116"/>
                    </a:lnTo>
                    <a:lnTo>
                      <a:pt x="12" y="110"/>
                    </a:lnTo>
                    <a:lnTo>
                      <a:pt x="12" y="108"/>
                    </a:lnTo>
                    <a:lnTo>
                      <a:pt x="12" y="104"/>
                    </a:lnTo>
                    <a:lnTo>
                      <a:pt x="10" y="104"/>
                    </a:lnTo>
                    <a:lnTo>
                      <a:pt x="8" y="104"/>
                    </a:lnTo>
                    <a:lnTo>
                      <a:pt x="6" y="104"/>
                    </a:lnTo>
                    <a:lnTo>
                      <a:pt x="0" y="104"/>
                    </a:lnTo>
                    <a:lnTo>
                      <a:pt x="0" y="81"/>
                    </a:lnTo>
                    <a:lnTo>
                      <a:pt x="4" y="81"/>
                    </a:lnTo>
                    <a:lnTo>
                      <a:pt x="8" y="81"/>
                    </a:lnTo>
                    <a:lnTo>
                      <a:pt x="14" y="81"/>
                    </a:lnTo>
                    <a:lnTo>
                      <a:pt x="18" y="81"/>
                    </a:lnTo>
                    <a:lnTo>
                      <a:pt x="22" y="81"/>
                    </a:lnTo>
                    <a:lnTo>
                      <a:pt x="25" y="81"/>
                    </a:lnTo>
                    <a:lnTo>
                      <a:pt x="31" y="81"/>
                    </a:lnTo>
                    <a:lnTo>
                      <a:pt x="35" y="81"/>
                    </a:lnTo>
                    <a:lnTo>
                      <a:pt x="39" y="77"/>
                    </a:lnTo>
                    <a:lnTo>
                      <a:pt x="43" y="73"/>
                    </a:lnTo>
                    <a:lnTo>
                      <a:pt x="45" y="71"/>
                    </a:lnTo>
                    <a:lnTo>
                      <a:pt x="47" y="70"/>
                    </a:lnTo>
                    <a:lnTo>
                      <a:pt x="45" y="70"/>
                    </a:lnTo>
                    <a:lnTo>
                      <a:pt x="41" y="70"/>
                    </a:lnTo>
                    <a:lnTo>
                      <a:pt x="35" y="70"/>
                    </a:lnTo>
                    <a:lnTo>
                      <a:pt x="35" y="58"/>
                    </a:lnTo>
                    <a:lnTo>
                      <a:pt x="24" y="35"/>
                    </a:lnTo>
                    <a:lnTo>
                      <a:pt x="35" y="35"/>
                    </a:lnTo>
                    <a:lnTo>
                      <a:pt x="35" y="23"/>
                    </a:lnTo>
                    <a:lnTo>
                      <a:pt x="43" y="23"/>
                    </a:lnTo>
                    <a:lnTo>
                      <a:pt x="47" y="23"/>
                    </a:lnTo>
                    <a:lnTo>
                      <a:pt x="52" y="23"/>
                    </a:lnTo>
                    <a:lnTo>
                      <a:pt x="54" y="23"/>
                    </a:lnTo>
                    <a:lnTo>
                      <a:pt x="58" y="23"/>
                    </a:lnTo>
                    <a:lnTo>
                      <a:pt x="60" y="27"/>
                    </a:lnTo>
                    <a:lnTo>
                      <a:pt x="64" y="29"/>
                    </a:lnTo>
                    <a:lnTo>
                      <a:pt x="70" y="35"/>
                    </a:lnTo>
                    <a:lnTo>
                      <a:pt x="70" y="23"/>
                    </a:lnTo>
                    <a:lnTo>
                      <a:pt x="70" y="16"/>
                    </a:lnTo>
                    <a:lnTo>
                      <a:pt x="71" y="8"/>
                    </a:lnTo>
                    <a:lnTo>
                      <a:pt x="75" y="4"/>
                    </a:lnTo>
                    <a:lnTo>
                      <a:pt x="79" y="2"/>
                    </a:lnTo>
                    <a:lnTo>
                      <a:pt x="83" y="0"/>
                    </a:lnTo>
                    <a:lnTo>
                      <a:pt x="89" y="0"/>
                    </a:lnTo>
                    <a:lnTo>
                      <a:pt x="96" y="0"/>
                    </a:lnTo>
                    <a:lnTo>
                      <a:pt x="104" y="0"/>
                    </a:lnTo>
                    <a:lnTo>
                      <a:pt x="104" y="12"/>
                    </a:lnTo>
                    <a:close/>
                  </a:path>
                </a:pathLst>
              </a:custGeom>
              <a:solidFill>
                <a:srgbClr val="C0C0C0"/>
              </a:solidFill>
              <a:ln w="9525">
                <a:noFill/>
                <a:round/>
                <a:headEnd/>
                <a:tailEnd/>
              </a:ln>
            </p:spPr>
            <p:txBody>
              <a:bodyPr/>
              <a:lstStyle/>
              <a:p>
                <a:pPr algn="l"/>
                <a:endParaRPr lang="en-US" sz="2000"/>
              </a:p>
            </p:txBody>
          </p:sp>
          <p:sp>
            <p:nvSpPr>
              <p:cNvPr id="906250" name="Freeform 10"/>
              <p:cNvSpPr>
                <a:spLocks/>
              </p:cNvSpPr>
              <p:nvPr/>
            </p:nvSpPr>
            <p:spPr bwMode="auto">
              <a:xfrm>
                <a:off x="761" y="1466"/>
                <a:ext cx="81" cy="104"/>
              </a:xfrm>
              <a:custGeom>
                <a:avLst/>
                <a:gdLst>
                  <a:gd name="T0" fmla="*/ 0 w 81"/>
                  <a:gd name="T1" fmla="*/ 104 h 104"/>
                  <a:gd name="T2" fmla="*/ 0 w 81"/>
                  <a:gd name="T3" fmla="*/ 94 h 104"/>
                  <a:gd name="T4" fmla="*/ 0 w 81"/>
                  <a:gd name="T5" fmla="*/ 87 h 104"/>
                  <a:gd name="T6" fmla="*/ 0 w 81"/>
                  <a:gd name="T7" fmla="*/ 77 h 104"/>
                  <a:gd name="T8" fmla="*/ 0 w 81"/>
                  <a:gd name="T9" fmla="*/ 70 h 104"/>
                  <a:gd name="T10" fmla="*/ 0 w 81"/>
                  <a:gd name="T11" fmla="*/ 60 h 104"/>
                  <a:gd name="T12" fmla="*/ 0 w 81"/>
                  <a:gd name="T13" fmla="*/ 52 h 104"/>
                  <a:gd name="T14" fmla="*/ 0 w 81"/>
                  <a:gd name="T15" fmla="*/ 43 h 104"/>
                  <a:gd name="T16" fmla="*/ 0 w 81"/>
                  <a:gd name="T17" fmla="*/ 35 h 104"/>
                  <a:gd name="T18" fmla="*/ 4 w 81"/>
                  <a:gd name="T19" fmla="*/ 31 h 104"/>
                  <a:gd name="T20" fmla="*/ 8 w 81"/>
                  <a:gd name="T21" fmla="*/ 25 h 104"/>
                  <a:gd name="T22" fmla="*/ 12 w 81"/>
                  <a:gd name="T23" fmla="*/ 22 h 104"/>
                  <a:gd name="T24" fmla="*/ 15 w 81"/>
                  <a:gd name="T25" fmla="*/ 18 h 104"/>
                  <a:gd name="T26" fmla="*/ 19 w 81"/>
                  <a:gd name="T27" fmla="*/ 16 h 104"/>
                  <a:gd name="T28" fmla="*/ 23 w 81"/>
                  <a:gd name="T29" fmla="*/ 14 h 104"/>
                  <a:gd name="T30" fmla="*/ 29 w 81"/>
                  <a:gd name="T31" fmla="*/ 12 h 104"/>
                  <a:gd name="T32" fmla="*/ 35 w 81"/>
                  <a:gd name="T33" fmla="*/ 12 h 104"/>
                  <a:gd name="T34" fmla="*/ 58 w 81"/>
                  <a:gd name="T35" fmla="*/ 0 h 104"/>
                  <a:gd name="T36" fmla="*/ 58 w 81"/>
                  <a:gd name="T37" fmla="*/ 12 h 104"/>
                  <a:gd name="T38" fmla="*/ 46 w 81"/>
                  <a:gd name="T39" fmla="*/ 23 h 104"/>
                  <a:gd name="T40" fmla="*/ 46 w 81"/>
                  <a:gd name="T41" fmla="*/ 35 h 104"/>
                  <a:gd name="T42" fmla="*/ 46 w 81"/>
                  <a:gd name="T43" fmla="*/ 58 h 104"/>
                  <a:gd name="T44" fmla="*/ 46 w 81"/>
                  <a:gd name="T45" fmla="*/ 70 h 104"/>
                  <a:gd name="T46" fmla="*/ 50 w 81"/>
                  <a:gd name="T47" fmla="*/ 70 h 104"/>
                  <a:gd name="T48" fmla="*/ 52 w 81"/>
                  <a:gd name="T49" fmla="*/ 70 h 104"/>
                  <a:gd name="T50" fmla="*/ 56 w 81"/>
                  <a:gd name="T51" fmla="*/ 70 h 104"/>
                  <a:gd name="T52" fmla="*/ 58 w 81"/>
                  <a:gd name="T53" fmla="*/ 70 h 104"/>
                  <a:gd name="T54" fmla="*/ 62 w 81"/>
                  <a:gd name="T55" fmla="*/ 70 h 104"/>
                  <a:gd name="T56" fmla="*/ 63 w 81"/>
                  <a:gd name="T57" fmla="*/ 70 h 104"/>
                  <a:gd name="T58" fmla="*/ 65 w 81"/>
                  <a:gd name="T59" fmla="*/ 70 h 104"/>
                  <a:gd name="T60" fmla="*/ 69 w 81"/>
                  <a:gd name="T61" fmla="*/ 70 h 104"/>
                  <a:gd name="T62" fmla="*/ 69 w 81"/>
                  <a:gd name="T63" fmla="*/ 81 h 104"/>
                  <a:gd name="T64" fmla="*/ 81 w 81"/>
                  <a:gd name="T65" fmla="*/ 81 h 104"/>
                  <a:gd name="T66" fmla="*/ 81 w 81"/>
                  <a:gd name="T67" fmla="*/ 104 h 104"/>
                  <a:gd name="T68" fmla="*/ 0 w 81"/>
                  <a:gd name="T69" fmla="*/ 104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104"/>
                  <a:gd name="T107" fmla="*/ 81 w 81"/>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104">
                    <a:moveTo>
                      <a:pt x="0" y="104"/>
                    </a:moveTo>
                    <a:lnTo>
                      <a:pt x="0" y="94"/>
                    </a:lnTo>
                    <a:lnTo>
                      <a:pt x="0" y="87"/>
                    </a:lnTo>
                    <a:lnTo>
                      <a:pt x="0" y="77"/>
                    </a:lnTo>
                    <a:lnTo>
                      <a:pt x="0" y="70"/>
                    </a:lnTo>
                    <a:lnTo>
                      <a:pt x="0" y="60"/>
                    </a:lnTo>
                    <a:lnTo>
                      <a:pt x="0" y="52"/>
                    </a:lnTo>
                    <a:lnTo>
                      <a:pt x="0" y="43"/>
                    </a:lnTo>
                    <a:lnTo>
                      <a:pt x="0" y="35"/>
                    </a:lnTo>
                    <a:lnTo>
                      <a:pt x="4" y="31"/>
                    </a:lnTo>
                    <a:lnTo>
                      <a:pt x="8" y="25"/>
                    </a:lnTo>
                    <a:lnTo>
                      <a:pt x="12" y="22"/>
                    </a:lnTo>
                    <a:lnTo>
                      <a:pt x="15" y="18"/>
                    </a:lnTo>
                    <a:lnTo>
                      <a:pt x="19" y="16"/>
                    </a:lnTo>
                    <a:lnTo>
                      <a:pt x="23" y="14"/>
                    </a:lnTo>
                    <a:lnTo>
                      <a:pt x="29" y="12"/>
                    </a:lnTo>
                    <a:lnTo>
                      <a:pt x="35" y="12"/>
                    </a:lnTo>
                    <a:lnTo>
                      <a:pt x="58" y="0"/>
                    </a:lnTo>
                    <a:lnTo>
                      <a:pt x="58" y="12"/>
                    </a:lnTo>
                    <a:lnTo>
                      <a:pt x="46" y="23"/>
                    </a:lnTo>
                    <a:lnTo>
                      <a:pt x="46" y="35"/>
                    </a:lnTo>
                    <a:lnTo>
                      <a:pt x="46" y="58"/>
                    </a:lnTo>
                    <a:lnTo>
                      <a:pt x="46" y="70"/>
                    </a:lnTo>
                    <a:lnTo>
                      <a:pt x="50" y="70"/>
                    </a:lnTo>
                    <a:lnTo>
                      <a:pt x="52" y="70"/>
                    </a:lnTo>
                    <a:lnTo>
                      <a:pt x="56" y="70"/>
                    </a:lnTo>
                    <a:lnTo>
                      <a:pt x="58" y="70"/>
                    </a:lnTo>
                    <a:lnTo>
                      <a:pt x="62" y="70"/>
                    </a:lnTo>
                    <a:lnTo>
                      <a:pt x="63" y="70"/>
                    </a:lnTo>
                    <a:lnTo>
                      <a:pt x="65" y="70"/>
                    </a:lnTo>
                    <a:lnTo>
                      <a:pt x="69" y="70"/>
                    </a:lnTo>
                    <a:lnTo>
                      <a:pt x="69" y="81"/>
                    </a:lnTo>
                    <a:lnTo>
                      <a:pt x="81" y="81"/>
                    </a:lnTo>
                    <a:lnTo>
                      <a:pt x="81" y="104"/>
                    </a:lnTo>
                    <a:lnTo>
                      <a:pt x="0" y="104"/>
                    </a:lnTo>
                    <a:close/>
                  </a:path>
                </a:pathLst>
              </a:custGeom>
              <a:solidFill>
                <a:srgbClr val="C0C0C0"/>
              </a:solidFill>
              <a:ln w="9525">
                <a:noFill/>
                <a:round/>
                <a:headEnd/>
                <a:tailEnd/>
              </a:ln>
            </p:spPr>
            <p:txBody>
              <a:bodyPr/>
              <a:lstStyle/>
              <a:p>
                <a:pPr algn="l"/>
                <a:endParaRPr lang="en-US" sz="2000"/>
              </a:p>
            </p:txBody>
          </p:sp>
          <p:sp>
            <p:nvSpPr>
              <p:cNvPr id="906251" name="Freeform 11"/>
              <p:cNvSpPr>
                <a:spLocks noEditPoints="1"/>
              </p:cNvSpPr>
              <p:nvPr/>
            </p:nvSpPr>
            <p:spPr bwMode="auto">
              <a:xfrm>
                <a:off x="155" y="1971"/>
                <a:ext cx="1042" cy="1272"/>
              </a:xfrm>
              <a:custGeom>
                <a:avLst/>
                <a:gdLst>
                  <a:gd name="T0" fmla="*/ 641 w 1042"/>
                  <a:gd name="T1" fmla="*/ 161 h 1272"/>
                  <a:gd name="T2" fmla="*/ 675 w 1042"/>
                  <a:gd name="T3" fmla="*/ 184 h 1272"/>
                  <a:gd name="T4" fmla="*/ 694 w 1042"/>
                  <a:gd name="T5" fmla="*/ 190 h 1272"/>
                  <a:gd name="T6" fmla="*/ 710 w 1042"/>
                  <a:gd name="T7" fmla="*/ 192 h 1272"/>
                  <a:gd name="T8" fmla="*/ 560 w 1042"/>
                  <a:gd name="T9" fmla="*/ 19 h 1272"/>
                  <a:gd name="T10" fmla="*/ 566 w 1042"/>
                  <a:gd name="T11" fmla="*/ 46 h 1272"/>
                  <a:gd name="T12" fmla="*/ 572 w 1042"/>
                  <a:gd name="T13" fmla="*/ 35 h 1272"/>
                  <a:gd name="T14" fmla="*/ 572 w 1042"/>
                  <a:gd name="T15" fmla="*/ 2 h 1272"/>
                  <a:gd name="T16" fmla="*/ 583 w 1042"/>
                  <a:gd name="T17" fmla="*/ 69 h 1272"/>
                  <a:gd name="T18" fmla="*/ 570 w 1042"/>
                  <a:gd name="T19" fmla="*/ 104 h 1272"/>
                  <a:gd name="T20" fmla="*/ 721 w 1042"/>
                  <a:gd name="T21" fmla="*/ 263 h 1272"/>
                  <a:gd name="T22" fmla="*/ 731 w 1042"/>
                  <a:gd name="T23" fmla="*/ 307 h 1272"/>
                  <a:gd name="T24" fmla="*/ 802 w 1042"/>
                  <a:gd name="T25" fmla="*/ 395 h 1272"/>
                  <a:gd name="T26" fmla="*/ 813 w 1042"/>
                  <a:gd name="T27" fmla="*/ 424 h 1272"/>
                  <a:gd name="T28" fmla="*/ 875 w 1042"/>
                  <a:gd name="T29" fmla="*/ 497 h 1272"/>
                  <a:gd name="T30" fmla="*/ 1007 w 1042"/>
                  <a:gd name="T31" fmla="*/ 528 h 1272"/>
                  <a:gd name="T32" fmla="*/ 1034 w 1042"/>
                  <a:gd name="T33" fmla="*/ 516 h 1272"/>
                  <a:gd name="T34" fmla="*/ 915 w 1042"/>
                  <a:gd name="T35" fmla="*/ 714 h 1272"/>
                  <a:gd name="T36" fmla="*/ 859 w 1042"/>
                  <a:gd name="T37" fmla="*/ 779 h 1272"/>
                  <a:gd name="T38" fmla="*/ 848 w 1042"/>
                  <a:gd name="T39" fmla="*/ 848 h 1272"/>
                  <a:gd name="T40" fmla="*/ 859 w 1042"/>
                  <a:gd name="T41" fmla="*/ 963 h 1272"/>
                  <a:gd name="T42" fmla="*/ 767 w 1042"/>
                  <a:gd name="T43" fmla="*/ 1049 h 1272"/>
                  <a:gd name="T44" fmla="*/ 779 w 1042"/>
                  <a:gd name="T45" fmla="*/ 1078 h 1272"/>
                  <a:gd name="T46" fmla="*/ 763 w 1042"/>
                  <a:gd name="T47" fmla="*/ 1115 h 1272"/>
                  <a:gd name="T48" fmla="*/ 733 w 1042"/>
                  <a:gd name="T49" fmla="*/ 1140 h 1272"/>
                  <a:gd name="T50" fmla="*/ 698 w 1042"/>
                  <a:gd name="T51" fmla="*/ 1191 h 1272"/>
                  <a:gd name="T52" fmla="*/ 529 w 1042"/>
                  <a:gd name="T53" fmla="*/ 1272 h 1272"/>
                  <a:gd name="T54" fmla="*/ 504 w 1042"/>
                  <a:gd name="T55" fmla="*/ 1251 h 1272"/>
                  <a:gd name="T56" fmla="*/ 502 w 1042"/>
                  <a:gd name="T57" fmla="*/ 1220 h 1272"/>
                  <a:gd name="T58" fmla="*/ 479 w 1042"/>
                  <a:gd name="T59" fmla="*/ 1168 h 1272"/>
                  <a:gd name="T60" fmla="*/ 431 w 1042"/>
                  <a:gd name="T61" fmla="*/ 1034 h 1272"/>
                  <a:gd name="T62" fmla="*/ 418 w 1042"/>
                  <a:gd name="T63" fmla="*/ 927 h 1272"/>
                  <a:gd name="T64" fmla="*/ 435 w 1042"/>
                  <a:gd name="T65" fmla="*/ 837 h 1272"/>
                  <a:gd name="T66" fmla="*/ 389 w 1042"/>
                  <a:gd name="T67" fmla="*/ 664 h 1272"/>
                  <a:gd name="T68" fmla="*/ 312 w 1042"/>
                  <a:gd name="T69" fmla="*/ 614 h 1272"/>
                  <a:gd name="T70" fmla="*/ 263 w 1042"/>
                  <a:gd name="T71" fmla="*/ 608 h 1272"/>
                  <a:gd name="T72" fmla="*/ 234 w 1042"/>
                  <a:gd name="T73" fmla="*/ 620 h 1272"/>
                  <a:gd name="T74" fmla="*/ 159 w 1042"/>
                  <a:gd name="T75" fmla="*/ 620 h 1272"/>
                  <a:gd name="T76" fmla="*/ 124 w 1042"/>
                  <a:gd name="T77" fmla="*/ 629 h 1272"/>
                  <a:gd name="T78" fmla="*/ 90 w 1042"/>
                  <a:gd name="T79" fmla="*/ 602 h 1272"/>
                  <a:gd name="T80" fmla="*/ 78 w 1042"/>
                  <a:gd name="T81" fmla="*/ 597 h 1272"/>
                  <a:gd name="T82" fmla="*/ 11 w 1042"/>
                  <a:gd name="T83" fmla="*/ 485 h 1272"/>
                  <a:gd name="T84" fmla="*/ 21 w 1042"/>
                  <a:gd name="T85" fmla="*/ 365 h 1272"/>
                  <a:gd name="T86" fmla="*/ 55 w 1042"/>
                  <a:gd name="T87" fmla="*/ 297 h 1272"/>
                  <a:gd name="T88" fmla="*/ 145 w 1042"/>
                  <a:gd name="T89" fmla="*/ 228 h 1272"/>
                  <a:gd name="T90" fmla="*/ 159 w 1042"/>
                  <a:gd name="T91" fmla="*/ 194 h 1272"/>
                  <a:gd name="T92" fmla="*/ 192 w 1042"/>
                  <a:gd name="T93" fmla="*/ 173 h 1272"/>
                  <a:gd name="T94" fmla="*/ 241 w 1042"/>
                  <a:gd name="T95" fmla="*/ 148 h 1272"/>
                  <a:gd name="T96" fmla="*/ 297 w 1042"/>
                  <a:gd name="T97" fmla="*/ 161 h 1272"/>
                  <a:gd name="T98" fmla="*/ 408 w 1042"/>
                  <a:gd name="T99" fmla="*/ 150 h 1272"/>
                  <a:gd name="T100" fmla="*/ 445 w 1042"/>
                  <a:gd name="T101" fmla="*/ 161 h 1272"/>
                  <a:gd name="T102" fmla="*/ 445 w 1042"/>
                  <a:gd name="T103" fmla="*/ 180 h 1272"/>
                  <a:gd name="T104" fmla="*/ 445 w 1042"/>
                  <a:gd name="T105" fmla="*/ 217 h 1272"/>
                  <a:gd name="T106" fmla="*/ 491 w 1042"/>
                  <a:gd name="T107" fmla="*/ 228 h 1272"/>
                  <a:gd name="T108" fmla="*/ 525 w 1042"/>
                  <a:gd name="T109" fmla="*/ 251 h 1272"/>
                  <a:gd name="T110" fmla="*/ 552 w 1042"/>
                  <a:gd name="T111" fmla="*/ 261 h 1272"/>
                  <a:gd name="T112" fmla="*/ 698 w 1042"/>
                  <a:gd name="T113" fmla="*/ 251 h 1272"/>
                  <a:gd name="T114" fmla="*/ 721 w 1042"/>
                  <a:gd name="T115" fmla="*/ 251 h 1272"/>
                  <a:gd name="T116" fmla="*/ 733 w 1042"/>
                  <a:gd name="T117" fmla="*/ 286 h 1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2"/>
                  <a:gd name="T178" fmla="*/ 0 h 1272"/>
                  <a:gd name="T179" fmla="*/ 1042 w 1042"/>
                  <a:gd name="T180" fmla="*/ 1272 h 1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2" h="1272">
                    <a:moveTo>
                      <a:pt x="710" y="150"/>
                    </a:moveTo>
                    <a:lnTo>
                      <a:pt x="687" y="150"/>
                    </a:lnTo>
                    <a:lnTo>
                      <a:pt x="664" y="150"/>
                    </a:lnTo>
                    <a:lnTo>
                      <a:pt x="652" y="161"/>
                    </a:lnTo>
                    <a:lnTo>
                      <a:pt x="646" y="161"/>
                    </a:lnTo>
                    <a:lnTo>
                      <a:pt x="643" y="161"/>
                    </a:lnTo>
                    <a:lnTo>
                      <a:pt x="641" y="161"/>
                    </a:lnTo>
                    <a:lnTo>
                      <a:pt x="643" y="163"/>
                    </a:lnTo>
                    <a:lnTo>
                      <a:pt x="644" y="165"/>
                    </a:lnTo>
                    <a:lnTo>
                      <a:pt x="648" y="167"/>
                    </a:lnTo>
                    <a:lnTo>
                      <a:pt x="652" y="173"/>
                    </a:lnTo>
                    <a:lnTo>
                      <a:pt x="675" y="173"/>
                    </a:lnTo>
                    <a:lnTo>
                      <a:pt x="675" y="184"/>
                    </a:lnTo>
                    <a:lnTo>
                      <a:pt x="681" y="184"/>
                    </a:lnTo>
                    <a:lnTo>
                      <a:pt x="683" y="184"/>
                    </a:lnTo>
                    <a:lnTo>
                      <a:pt x="687" y="184"/>
                    </a:lnTo>
                    <a:lnTo>
                      <a:pt x="689" y="184"/>
                    </a:lnTo>
                    <a:lnTo>
                      <a:pt x="691" y="186"/>
                    </a:lnTo>
                    <a:lnTo>
                      <a:pt x="692" y="188"/>
                    </a:lnTo>
                    <a:lnTo>
                      <a:pt x="694" y="190"/>
                    </a:lnTo>
                    <a:lnTo>
                      <a:pt x="698" y="194"/>
                    </a:lnTo>
                    <a:lnTo>
                      <a:pt x="702" y="196"/>
                    </a:lnTo>
                    <a:lnTo>
                      <a:pt x="706" y="196"/>
                    </a:lnTo>
                    <a:lnTo>
                      <a:pt x="708" y="196"/>
                    </a:lnTo>
                    <a:lnTo>
                      <a:pt x="710" y="194"/>
                    </a:lnTo>
                    <a:lnTo>
                      <a:pt x="710" y="192"/>
                    </a:lnTo>
                    <a:lnTo>
                      <a:pt x="710" y="188"/>
                    </a:lnTo>
                    <a:lnTo>
                      <a:pt x="710" y="184"/>
                    </a:lnTo>
                    <a:lnTo>
                      <a:pt x="710" y="150"/>
                    </a:lnTo>
                    <a:close/>
                    <a:moveTo>
                      <a:pt x="572" y="12"/>
                    </a:moveTo>
                    <a:lnTo>
                      <a:pt x="560" y="12"/>
                    </a:lnTo>
                    <a:lnTo>
                      <a:pt x="560" y="15"/>
                    </a:lnTo>
                    <a:lnTo>
                      <a:pt x="560" y="19"/>
                    </a:lnTo>
                    <a:lnTo>
                      <a:pt x="560" y="25"/>
                    </a:lnTo>
                    <a:lnTo>
                      <a:pt x="560" y="29"/>
                    </a:lnTo>
                    <a:lnTo>
                      <a:pt x="560" y="33"/>
                    </a:lnTo>
                    <a:lnTo>
                      <a:pt x="560" y="36"/>
                    </a:lnTo>
                    <a:lnTo>
                      <a:pt x="560" y="42"/>
                    </a:lnTo>
                    <a:lnTo>
                      <a:pt x="560" y="46"/>
                    </a:lnTo>
                    <a:lnTo>
                      <a:pt x="566" y="46"/>
                    </a:lnTo>
                    <a:lnTo>
                      <a:pt x="568" y="46"/>
                    </a:lnTo>
                    <a:lnTo>
                      <a:pt x="572" y="46"/>
                    </a:lnTo>
                    <a:lnTo>
                      <a:pt x="572" y="44"/>
                    </a:lnTo>
                    <a:lnTo>
                      <a:pt x="572" y="42"/>
                    </a:lnTo>
                    <a:lnTo>
                      <a:pt x="572" y="38"/>
                    </a:lnTo>
                    <a:lnTo>
                      <a:pt x="572" y="35"/>
                    </a:lnTo>
                    <a:lnTo>
                      <a:pt x="572" y="23"/>
                    </a:lnTo>
                    <a:lnTo>
                      <a:pt x="583" y="23"/>
                    </a:lnTo>
                    <a:lnTo>
                      <a:pt x="583" y="12"/>
                    </a:lnTo>
                    <a:lnTo>
                      <a:pt x="577" y="10"/>
                    </a:lnTo>
                    <a:lnTo>
                      <a:pt x="573" y="8"/>
                    </a:lnTo>
                    <a:lnTo>
                      <a:pt x="572" y="6"/>
                    </a:lnTo>
                    <a:lnTo>
                      <a:pt x="572" y="2"/>
                    </a:lnTo>
                    <a:lnTo>
                      <a:pt x="572" y="0"/>
                    </a:lnTo>
                    <a:lnTo>
                      <a:pt x="572" y="2"/>
                    </a:lnTo>
                    <a:lnTo>
                      <a:pt x="572" y="4"/>
                    </a:lnTo>
                    <a:lnTo>
                      <a:pt x="572" y="12"/>
                    </a:lnTo>
                    <a:close/>
                    <a:moveTo>
                      <a:pt x="560" y="58"/>
                    </a:moveTo>
                    <a:lnTo>
                      <a:pt x="572" y="58"/>
                    </a:lnTo>
                    <a:lnTo>
                      <a:pt x="583" y="69"/>
                    </a:lnTo>
                    <a:lnTo>
                      <a:pt x="572" y="92"/>
                    </a:lnTo>
                    <a:lnTo>
                      <a:pt x="572" y="96"/>
                    </a:lnTo>
                    <a:lnTo>
                      <a:pt x="572" y="100"/>
                    </a:lnTo>
                    <a:lnTo>
                      <a:pt x="572" y="102"/>
                    </a:lnTo>
                    <a:lnTo>
                      <a:pt x="572" y="104"/>
                    </a:lnTo>
                    <a:lnTo>
                      <a:pt x="570" y="104"/>
                    </a:lnTo>
                    <a:lnTo>
                      <a:pt x="566" y="104"/>
                    </a:lnTo>
                    <a:lnTo>
                      <a:pt x="560" y="104"/>
                    </a:lnTo>
                    <a:lnTo>
                      <a:pt x="560" y="58"/>
                    </a:lnTo>
                    <a:close/>
                    <a:moveTo>
                      <a:pt x="733" y="286"/>
                    </a:moveTo>
                    <a:lnTo>
                      <a:pt x="733" y="274"/>
                    </a:lnTo>
                    <a:lnTo>
                      <a:pt x="721" y="274"/>
                    </a:lnTo>
                    <a:lnTo>
                      <a:pt x="721" y="263"/>
                    </a:lnTo>
                    <a:lnTo>
                      <a:pt x="710" y="263"/>
                    </a:lnTo>
                    <a:lnTo>
                      <a:pt x="710" y="286"/>
                    </a:lnTo>
                    <a:lnTo>
                      <a:pt x="714" y="292"/>
                    </a:lnTo>
                    <a:lnTo>
                      <a:pt x="717" y="295"/>
                    </a:lnTo>
                    <a:lnTo>
                      <a:pt x="723" y="299"/>
                    </a:lnTo>
                    <a:lnTo>
                      <a:pt x="727" y="303"/>
                    </a:lnTo>
                    <a:lnTo>
                      <a:pt x="731" y="307"/>
                    </a:lnTo>
                    <a:lnTo>
                      <a:pt x="735" y="313"/>
                    </a:lnTo>
                    <a:lnTo>
                      <a:pt x="740" y="317"/>
                    </a:lnTo>
                    <a:lnTo>
                      <a:pt x="744" y="320"/>
                    </a:lnTo>
                    <a:lnTo>
                      <a:pt x="779" y="366"/>
                    </a:lnTo>
                    <a:lnTo>
                      <a:pt x="790" y="389"/>
                    </a:lnTo>
                    <a:lnTo>
                      <a:pt x="802" y="389"/>
                    </a:lnTo>
                    <a:lnTo>
                      <a:pt x="802" y="395"/>
                    </a:lnTo>
                    <a:lnTo>
                      <a:pt x="804" y="401"/>
                    </a:lnTo>
                    <a:lnTo>
                      <a:pt x="806" y="403"/>
                    </a:lnTo>
                    <a:lnTo>
                      <a:pt x="808" y="407"/>
                    </a:lnTo>
                    <a:lnTo>
                      <a:pt x="810" y="411"/>
                    </a:lnTo>
                    <a:lnTo>
                      <a:pt x="811" y="413"/>
                    </a:lnTo>
                    <a:lnTo>
                      <a:pt x="811" y="418"/>
                    </a:lnTo>
                    <a:lnTo>
                      <a:pt x="813" y="424"/>
                    </a:lnTo>
                    <a:lnTo>
                      <a:pt x="825" y="436"/>
                    </a:lnTo>
                    <a:lnTo>
                      <a:pt x="825" y="447"/>
                    </a:lnTo>
                    <a:lnTo>
                      <a:pt x="834" y="457"/>
                    </a:lnTo>
                    <a:lnTo>
                      <a:pt x="844" y="466"/>
                    </a:lnTo>
                    <a:lnTo>
                      <a:pt x="854" y="478"/>
                    </a:lnTo>
                    <a:lnTo>
                      <a:pt x="865" y="487"/>
                    </a:lnTo>
                    <a:lnTo>
                      <a:pt x="875" y="497"/>
                    </a:lnTo>
                    <a:lnTo>
                      <a:pt x="884" y="507"/>
                    </a:lnTo>
                    <a:lnTo>
                      <a:pt x="894" y="518"/>
                    </a:lnTo>
                    <a:lnTo>
                      <a:pt x="904" y="528"/>
                    </a:lnTo>
                    <a:lnTo>
                      <a:pt x="904" y="539"/>
                    </a:lnTo>
                    <a:lnTo>
                      <a:pt x="996" y="539"/>
                    </a:lnTo>
                    <a:lnTo>
                      <a:pt x="996" y="528"/>
                    </a:lnTo>
                    <a:lnTo>
                      <a:pt x="1007" y="528"/>
                    </a:lnTo>
                    <a:lnTo>
                      <a:pt x="1007" y="516"/>
                    </a:lnTo>
                    <a:lnTo>
                      <a:pt x="1011" y="516"/>
                    </a:lnTo>
                    <a:lnTo>
                      <a:pt x="1017" y="516"/>
                    </a:lnTo>
                    <a:lnTo>
                      <a:pt x="1021" y="516"/>
                    </a:lnTo>
                    <a:lnTo>
                      <a:pt x="1025" y="516"/>
                    </a:lnTo>
                    <a:lnTo>
                      <a:pt x="1028" y="516"/>
                    </a:lnTo>
                    <a:lnTo>
                      <a:pt x="1034" y="516"/>
                    </a:lnTo>
                    <a:lnTo>
                      <a:pt x="1038" y="516"/>
                    </a:lnTo>
                    <a:lnTo>
                      <a:pt x="1042" y="516"/>
                    </a:lnTo>
                    <a:lnTo>
                      <a:pt x="1019" y="574"/>
                    </a:lnTo>
                    <a:lnTo>
                      <a:pt x="984" y="631"/>
                    </a:lnTo>
                    <a:lnTo>
                      <a:pt x="938" y="698"/>
                    </a:lnTo>
                    <a:lnTo>
                      <a:pt x="927" y="706"/>
                    </a:lnTo>
                    <a:lnTo>
                      <a:pt x="915" y="714"/>
                    </a:lnTo>
                    <a:lnTo>
                      <a:pt x="906" y="721"/>
                    </a:lnTo>
                    <a:lnTo>
                      <a:pt x="896" y="729"/>
                    </a:lnTo>
                    <a:lnTo>
                      <a:pt x="886" y="739"/>
                    </a:lnTo>
                    <a:lnTo>
                      <a:pt x="877" y="748"/>
                    </a:lnTo>
                    <a:lnTo>
                      <a:pt x="869" y="758"/>
                    </a:lnTo>
                    <a:lnTo>
                      <a:pt x="859" y="767"/>
                    </a:lnTo>
                    <a:lnTo>
                      <a:pt x="859" y="779"/>
                    </a:lnTo>
                    <a:lnTo>
                      <a:pt x="848" y="779"/>
                    </a:lnTo>
                    <a:lnTo>
                      <a:pt x="848" y="790"/>
                    </a:lnTo>
                    <a:lnTo>
                      <a:pt x="848" y="802"/>
                    </a:lnTo>
                    <a:lnTo>
                      <a:pt x="848" y="813"/>
                    </a:lnTo>
                    <a:lnTo>
                      <a:pt x="848" y="825"/>
                    </a:lnTo>
                    <a:lnTo>
                      <a:pt x="848" y="837"/>
                    </a:lnTo>
                    <a:lnTo>
                      <a:pt x="848" y="848"/>
                    </a:lnTo>
                    <a:lnTo>
                      <a:pt x="848" y="860"/>
                    </a:lnTo>
                    <a:lnTo>
                      <a:pt x="848" y="871"/>
                    </a:lnTo>
                    <a:lnTo>
                      <a:pt x="859" y="871"/>
                    </a:lnTo>
                    <a:lnTo>
                      <a:pt x="859" y="894"/>
                    </a:lnTo>
                    <a:lnTo>
                      <a:pt x="871" y="906"/>
                    </a:lnTo>
                    <a:lnTo>
                      <a:pt x="871" y="952"/>
                    </a:lnTo>
                    <a:lnTo>
                      <a:pt x="859" y="963"/>
                    </a:lnTo>
                    <a:lnTo>
                      <a:pt x="859" y="986"/>
                    </a:lnTo>
                    <a:lnTo>
                      <a:pt x="848" y="998"/>
                    </a:lnTo>
                    <a:lnTo>
                      <a:pt x="836" y="998"/>
                    </a:lnTo>
                    <a:lnTo>
                      <a:pt x="813" y="1021"/>
                    </a:lnTo>
                    <a:lnTo>
                      <a:pt x="802" y="1021"/>
                    </a:lnTo>
                    <a:lnTo>
                      <a:pt x="767" y="1044"/>
                    </a:lnTo>
                    <a:lnTo>
                      <a:pt x="767" y="1049"/>
                    </a:lnTo>
                    <a:lnTo>
                      <a:pt x="767" y="1055"/>
                    </a:lnTo>
                    <a:lnTo>
                      <a:pt x="767" y="1059"/>
                    </a:lnTo>
                    <a:lnTo>
                      <a:pt x="767" y="1061"/>
                    </a:lnTo>
                    <a:lnTo>
                      <a:pt x="769" y="1065"/>
                    </a:lnTo>
                    <a:lnTo>
                      <a:pt x="771" y="1069"/>
                    </a:lnTo>
                    <a:lnTo>
                      <a:pt x="773" y="1072"/>
                    </a:lnTo>
                    <a:lnTo>
                      <a:pt x="779" y="1078"/>
                    </a:lnTo>
                    <a:lnTo>
                      <a:pt x="767" y="1090"/>
                    </a:lnTo>
                    <a:lnTo>
                      <a:pt x="767" y="1096"/>
                    </a:lnTo>
                    <a:lnTo>
                      <a:pt x="767" y="1099"/>
                    </a:lnTo>
                    <a:lnTo>
                      <a:pt x="767" y="1105"/>
                    </a:lnTo>
                    <a:lnTo>
                      <a:pt x="767" y="1107"/>
                    </a:lnTo>
                    <a:lnTo>
                      <a:pt x="765" y="1111"/>
                    </a:lnTo>
                    <a:lnTo>
                      <a:pt x="763" y="1115"/>
                    </a:lnTo>
                    <a:lnTo>
                      <a:pt x="760" y="1119"/>
                    </a:lnTo>
                    <a:lnTo>
                      <a:pt x="756" y="1122"/>
                    </a:lnTo>
                    <a:lnTo>
                      <a:pt x="744" y="1122"/>
                    </a:lnTo>
                    <a:lnTo>
                      <a:pt x="739" y="1128"/>
                    </a:lnTo>
                    <a:lnTo>
                      <a:pt x="737" y="1132"/>
                    </a:lnTo>
                    <a:lnTo>
                      <a:pt x="735" y="1136"/>
                    </a:lnTo>
                    <a:lnTo>
                      <a:pt x="733" y="1140"/>
                    </a:lnTo>
                    <a:lnTo>
                      <a:pt x="733" y="1142"/>
                    </a:lnTo>
                    <a:lnTo>
                      <a:pt x="733" y="1145"/>
                    </a:lnTo>
                    <a:lnTo>
                      <a:pt x="733" y="1151"/>
                    </a:lnTo>
                    <a:lnTo>
                      <a:pt x="733" y="1157"/>
                    </a:lnTo>
                    <a:lnTo>
                      <a:pt x="721" y="1168"/>
                    </a:lnTo>
                    <a:lnTo>
                      <a:pt x="721" y="1180"/>
                    </a:lnTo>
                    <a:lnTo>
                      <a:pt x="698" y="1191"/>
                    </a:lnTo>
                    <a:lnTo>
                      <a:pt x="606" y="1272"/>
                    </a:lnTo>
                    <a:lnTo>
                      <a:pt x="593" y="1272"/>
                    </a:lnTo>
                    <a:lnTo>
                      <a:pt x="581" y="1272"/>
                    </a:lnTo>
                    <a:lnTo>
                      <a:pt x="568" y="1272"/>
                    </a:lnTo>
                    <a:lnTo>
                      <a:pt x="554" y="1272"/>
                    </a:lnTo>
                    <a:lnTo>
                      <a:pt x="543" y="1272"/>
                    </a:lnTo>
                    <a:lnTo>
                      <a:pt x="529" y="1272"/>
                    </a:lnTo>
                    <a:lnTo>
                      <a:pt x="516" y="1272"/>
                    </a:lnTo>
                    <a:lnTo>
                      <a:pt x="502" y="1272"/>
                    </a:lnTo>
                    <a:lnTo>
                      <a:pt x="504" y="1266"/>
                    </a:lnTo>
                    <a:lnTo>
                      <a:pt x="504" y="1261"/>
                    </a:lnTo>
                    <a:lnTo>
                      <a:pt x="504" y="1257"/>
                    </a:lnTo>
                    <a:lnTo>
                      <a:pt x="504" y="1253"/>
                    </a:lnTo>
                    <a:lnTo>
                      <a:pt x="504" y="1251"/>
                    </a:lnTo>
                    <a:lnTo>
                      <a:pt x="502" y="1251"/>
                    </a:lnTo>
                    <a:lnTo>
                      <a:pt x="499" y="1249"/>
                    </a:lnTo>
                    <a:lnTo>
                      <a:pt x="491" y="1249"/>
                    </a:lnTo>
                    <a:lnTo>
                      <a:pt x="491" y="1237"/>
                    </a:lnTo>
                    <a:lnTo>
                      <a:pt x="502" y="1237"/>
                    </a:lnTo>
                    <a:lnTo>
                      <a:pt x="502" y="1228"/>
                    </a:lnTo>
                    <a:lnTo>
                      <a:pt x="502" y="1220"/>
                    </a:lnTo>
                    <a:lnTo>
                      <a:pt x="502" y="1214"/>
                    </a:lnTo>
                    <a:lnTo>
                      <a:pt x="501" y="1207"/>
                    </a:lnTo>
                    <a:lnTo>
                      <a:pt x="497" y="1201"/>
                    </a:lnTo>
                    <a:lnTo>
                      <a:pt x="493" y="1195"/>
                    </a:lnTo>
                    <a:lnTo>
                      <a:pt x="487" y="1188"/>
                    </a:lnTo>
                    <a:lnTo>
                      <a:pt x="479" y="1180"/>
                    </a:lnTo>
                    <a:lnTo>
                      <a:pt x="479" y="1168"/>
                    </a:lnTo>
                    <a:lnTo>
                      <a:pt x="456" y="1078"/>
                    </a:lnTo>
                    <a:lnTo>
                      <a:pt x="453" y="1071"/>
                    </a:lnTo>
                    <a:lnTo>
                      <a:pt x="449" y="1063"/>
                    </a:lnTo>
                    <a:lnTo>
                      <a:pt x="445" y="1055"/>
                    </a:lnTo>
                    <a:lnTo>
                      <a:pt x="441" y="1049"/>
                    </a:lnTo>
                    <a:lnTo>
                      <a:pt x="435" y="1042"/>
                    </a:lnTo>
                    <a:lnTo>
                      <a:pt x="431" y="1034"/>
                    </a:lnTo>
                    <a:lnTo>
                      <a:pt x="428" y="1028"/>
                    </a:lnTo>
                    <a:lnTo>
                      <a:pt x="424" y="1021"/>
                    </a:lnTo>
                    <a:lnTo>
                      <a:pt x="412" y="963"/>
                    </a:lnTo>
                    <a:lnTo>
                      <a:pt x="412" y="952"/>
                    </a:lnTo>
                    <a:lnTo>
                      <a:pt x="412" y="944"/>
                    </a:lnTo>
                    <a:lnTo>
                      <a:pt x="416" y="934"/>
                    </a:lnTo>
                    <a:lnTo>
                      <a:pt x="418" y="927"/>
                    </a:lnTo>
                    <a:lnTo>
                      <a:pt x="422" y="919"/>
                    </a:lnTo>
                    <a:lnTo>
                      <a:pt x="426" y="911"/>
                    </a:lnTo>
                    <a:lnTo>
                      <a:pt x="430" y="904"/>
                    </a:lnTo>
                    <a:lnTo>
                      <a:pt x="435" y="894"/>
                    </a:lnTo>
                    <a:lnTo>
                      <a:pt x="445" y="894"/>
                    </a:lnTo>
                    <a:lnTo>
                      <a:pt x="435" y="860"/>
                    </a:lnTo>
                    <a:lnTo>
                      <a:pt x="435" y="837"/>
                    </a:lnTo>
                    <a:lnTo>
                      <a:pt x="424" y="802"/>
                    </a:lnTo>
                    <a:lnTo>
                      <a:pt x="401" y="779"/>
                    </a:lnTo>
                    <a:lnTo>
                      <a:pt x="401" y="767"/>
                    </a:lnTo>
                    <a:lnTo>
                      <a:pt x="389" y="756"/>
                    </a:lnTo>
                    <a:lnTo>
                      <a:pt x="378" y="710"/>
                    </a:lnTo>
                    <a:lnTo>
                      <a:pt x="389" y="687"/>
                    </a:lnTo>
                    <a:lnTo>
                      <a:pt x="389" y="664"/>
                    </a:lnTo>
                    <a:lnTo>
                      <a:pt x="378" y="652"/>
                    </a:lnTo>
                    <a:lnTo>
                      <a:pt x="378" y="643"/>
                    </a:lnTo>
                    <a:lnTo>
                      <a:pt x="332" y="643"/>
                    </a:lnTo>
                    <a:lnTo>
                      <a:pt x="332" y="631"/>
                    </a:lnTo>
                    <a:lnTo>
                      <a:pt x="320" y="631"/>
                    </a:lnTo>
                    <a:lnTo>
                      <a:pt x="320" y="620"/>
                    </a:lnTo>
                    <a:lnTo>
                      <a:pt x="312" y="614"/>
                    </a:lnTo>
                    <a:lnTo>
                      <a:pt x="307" y="610"/>
                    </a:lnTo>
                    <a:lnTo>
                      <a:pt x="301" y="608"/>
                    </a:lnTo>
                    <a:lnTo>
                      <a:pt x="293" y="606"/>
                    </a:lnTo>
                    <a:lnTo>
                      <a:pt x="286" y="606"/>
                    </a:lnTo>
                    <a:lnTo>
                      <a:pt x="278" y="606"/>
                    </a:lnTo>
                    <a:lnTo>
                      <a:pt x="270" y="606"/>
                    </a:lnTo>
                    <a:lnTo>
                      <a:pt x="263" y="608"/>
                    </a:lnTo>
                    <a:lnTo>
                      <a:pt x="257" y="612"/>
                    </a:lnTo>
                    <a:lnTo>
                      <a:pt x="253" y="616"/>
                    </a:lnTo>
                    <a:lnTo>
                      <a:pt x="251" y="618"/>
                    </a:lnTo>
                    <a:lnTo>
                      <a:pt x="247" y="618"/>
                    </a:lnTo>
                    <a:lnTo>
                      <a:pt x="243" y="620"/>
                    </a:lnTo>
                    <a:lnTo>
                      <a:pt x="240" y="620"/>
                    </a:lnTo>
                    <a:lnTo>
                      <a:pt x="234" y="620"/>
                    </a:lnTo>
                    <a:lnTo>
                      <a:pt x="228" y="620"/>
                    </a:lnTo>
                    <a:lnTo>
                      <a:pt x="216" y="620"/>
                    </a:lnTo>
                    <a:lnTo>
                      <a:pt x="205" y="620"/>
                    </a:lnTo>
                    <a:lnTo>
                      <a:pt x="193" y="620"/>
                    </a:lnTo>
                    <a:lnTo>
                      <a:pt x="182" y="620"/>
                    </a:lnTo>
                    <a:lnTo>
                      <a:pt x="170" y="620"/>
                    </a:lnTo>
                    <a:lnTo>
                      <a:pt x="159" y="620"/>
                    </a:lnTo>
                    <a:lnTo>
                      <a:pt x="147" y="620"/>
                    </a:lnTo>
                    <a:lnTo>
                      <a:pt x="136" y="620"/>
                    </a:lnTo>
                    <a:lnTo>
                      <a:pt x="132" y="624"/>
                    </a:lnTo>
                    <a:lnTo>
                      <a:pt x="130" y="625"/>
                    </a:lnTo>
                    <a:lnTo>
                      <a:pt x="128" y="627"/>
                    </a:lnTo>
                    <a:lnTo>
                      <a:pt x="126" y="629"/>
                    </a:lnTo>
                    <a:lnTo>
                      <a:pt x="124" y="629"/>
                    </a:lnTo>
                    <a:lnTo>
                      <a:pt x="122" y="631"/>
                    </a:lnTo>
                    <a:lnTo>
                      <a:pt x="119" y="631"/>
                    </a:lnTo>
                    <a:lnTo>
                      <a:pt x="113" y="631"/>
                    </a:lnTo>
                    <a:lnTo>
                      <a:pt x="101" y="620"/>
                    </a:lnTo>
                    <a:lnTo>
                      <a:pt x="101" y="608"/>
                    </a:lnTo>
                    <a:lnTo>
                      <a:pt x="90" y="608"/>
                    </a:lnTo>
                    <a:lnTo>
                      <a:pt x="90" y="602"/>
                    </a:lnTo>
                    <a:lnTo>
                      <a:pt x="90" y="599"/>
                    </a:lnTo>
                    <a:lnTo>
                      <a:pt x="90" y="597"/>
                    </a:lnTo>
                    <a:lnTo>
                      <a:pt x="90" y="595"/>
                    </a:lnTo>
                    <a:lnTo>
                      <a:pt x="88" y="595"/>
                    </a:lnTo>
                    <a:lnTo>
                      <a:pt x="84" y="597"/>
                    </a:lnTo>
                    <a:lnTo>
                      <a:pt x="78" y="597"/>
                    </a:lnTo>
                    <a:lnTo>
                      <a:pt x="44" y="539"/>
                    </a:lnTo>
                    <a:lnTo>
                      <a:pt x="21" y="516"/>
                    </a:lnTo>
                    <a:lnTo>
                      <a:pt x="21" y="508"/>
                    </a:lnTo>
                    <a:lnTo>
                      <a:pt x="21" y="503"/>
                    </a:lnTo>
                    <a:lnTo>
                      <a:pt x="19" y="497"/>
                    </a:lnTo>
                    <a:lnTo>
                      <a:pt x="15" y="491"/>
                    </a:lnTo>
                    <a:lnTo>
                      <a:pt x="11" y="485"/>
                    </a:lnTo>
                    <a:lnTo>
                      <a:pt x="7" y="480"/>
                    </a:lnTo>
                    <a:lnTo>
                      <a:pt x="3" y="476"/>
                    </a:lnTo>
                    <a:lnTo>
                      <a:pt x="0" y="470"/>
                    </a:lnTo>
                    <a:lnTo>
                      <a:pt x="21" y="389"/>
                    </a:lnTo>
                    <a:lnTo>
                      <a:pt x="21" y="382"/>
                    </a:lnTo>
                    <a:lnTo>
                      <a:pt x="21" y="372"/>
                    </a:lnTo>
                    <a:lnTo>
                      <a:pt x="21" y="365"/>
                    </a:lnTo>
                    <a:lnTo>
                      <a:pt x="21" y="355"/>
                    </a:lnTo>
                    <a:lnTo>
                      <a:pt x="21" y="347"/>
                    </a:lnTo>
                    <a:lnTo>
                      <a:pt x="21" y="338"/>
                    </a:lnTo>
                    <a:lnTo>
                      <a:pt x="21" y="330"/>
                    </a:lnTo>
                    <a:lnTo>
                      <a:pt x="21" y="320"/>
                    </a:lnTo>
                    <a:lnTo>
                      <a:pt x="32" y="297"/>
                    </a:lnTo>
                    <a:lnTo>
                      <a:pt x="55" y="297"/>
                    </a:lnTo>
                    <a:lnTo>
                      <a:pt x="55" y="286"/>
                    </a:lnTo>
                    <a:lnTo>
                      <a:pt x="67" y="286"/>
                    </a:lnTo>
                    <a:lnTo>
                      <a:pt x="78" y="263"/>
                    </a:lnTo>
                    <a:lnTo>
                      <a:pt x="101" y="251"/>
                    </a:lnTo>
                    <a:lnTo>
                      <a:pt x="101" y="240"/>
                    </a:lnTo>
                    <a:lnTo>
                      <a:pt x="136" y="228"/>
                    </a:lnTo>
                    <a:lnTo>
                      <a:pt x="145" y="228"/>
                    </a:lnTo>
                    <a:lnTo>
                      <a:pt x="151" y="226"/>
                    </a:lnTo>
                    <a:lnTo>
                      <a:pt x="155" y="224"/>
                    </a:lnTo>
                    <a:lnTo>
                      <a:pt x="157" y="221"/>
                    </a:lnTo>
                    <a:lnTo>
                      <a:pt x="159" y="215"/>
                    </a:lnTo>
                    <a:lnTo>
                      <a:pt x="159" y="209"/>
                    </a:lnTo>
                    <a:lnTo>
                      <a:pt x="159" y="201"/>
                    </a:lnTo>
                    <a:lnTo>
                      <a:pt x="159" y="194"/>
                    </a:lnTo>
                    <a:lnTo>
                      <a:pt x="170" y="194"/>
                    </a:lnTo>
                    <a:lnTo>
                      <a:pt x="170" y="184"/>
                    </a:lnTo>
                    <a:lnTo>
                      <a:pt x="182" y="184"/>
                    </a:lnTo>
                    <a:lnTo>
                      <a:pt x="186" y="178"/>
                    </a:lnTo>
                    <a:lnTo>
                      <a:pt x="190" y="177"/>
                    </a:lnTo>
                    <a:lnTo>
                      <a:pt x="190" y="175"/>
                    </a:lnTo>
                    <a:lnTo>
                      <a:pt x="192" y="173"/>
                    </a:lnTo>
                    <a:lnTo>
                      <a:pt x="193" y="173"/>
                    </a:lnTo>
                    <a:lnTo>
                      <a:pt x="197" y="173"/>
                    </a:lnTo>
                    <a:lnTo>
                      <a:pt x="199" y="173"/>
                    </a:lnTo>
                    <a:lnTo>
                      <a:pt x="205" y="173"/>
                    </a:lnTo>
                    <a:lnTo>
                      <a:pt x="228" y="138"/>
                    </a:lnTo>
                    <a:lnTo>
                      <a:pt x="240" y="138"/>
                    </a:lnTo>
                    <a:lnTo>
                      <a:pt x="241" y="148"/>
                    </a:lnTo>
                    <a:lnTo>
                      <a:pt x="245" y="154"/>
                    </a:lnTo>
                    <a:lnTo>
                      <a:pt x="251" y="159"/>
                    </a:lnTo>
                    <a:lnTo>
                      <a:pt x="259" y="161"/>
                    </a:lnTo>
                    <a:lnTo>
                      <a:pt x="268" y="161"/>
                    </a:lnTo>
                    <a:lnTo>
                      <a:pt x="278" y="161"/>
                    </a:lnTo>
                    <a:lnTo>
                      <a:pt x="287" y="161"/>
                    </a:lnTo>
                    <a:lnTo>
                      <a:pt x="297" y="161"/>
                    </a:lnTo>
                    <a:lnTo>
                      <a:pt x="332" y="150"/>
                    </a:lnTo>
                    <a:lnTo>
                      <a:pt x="343" y="150"/>
                    </a:lnTo>
                    <a:lnTo>
                      <a:pt x="357" y="150"/>
                    </a:lnTo>
                    <a:lnTo>
                      <a:pt x="370" y="150"/>
                    </a:lnTo>
                    <a:lnTo>
                      <a:pt x="383" y="150"/>
                    </a:lnTo>
                    <a:lnTo>
                      <a:pt x="395" y="150"/>
                    </a:lnTo>
                    <a:lnTo>
                      <a:pt x="408" y="150"/>
                    </a:lnTo>
                    <a:lnTo>
                      <a:pt x="422" y="150"/>
                    </a:lnTo>
                    <a:lnTo>
                      <a:pt x="435" y="150"/>
                    </a:lnTo>
                    <a:lnTo>
                      <a:pt x="435" y="161"/>
                    </a:lnTo>
                    <a:lnTo>
                      <a:pt x="439" y="159"/>
                    </a:lnTo>
                    <a:lnTo>
                      <a:pt x="443" y="159"/>
                    </a:lnTo>
                    <a:lnTo>
                      <a:pt x="445" y="159"/>
                    </a:lnTo>
                    <a:lnTo>
                      <a:pt x="445" y="161"/>
                    </a:lnTo>
                    <a:lnTo>
                      <a:pt x="447" y="161"/>
                    </a:lnTo>
                    <a:lnTo>
                      <a:pt x="447" y="163"/>
                    </a:lnTo>
                    <a:lnTo>
                      <a:pt x="447" y="167"/>
                    </a:lnTo>
                    <a:lnTo>
                      <a:pt x="445" y="173"/>
                    </a:lnTo>
                    <a:lnTo>
                      <a:pt x="445" y="175"/>
                    </a:lnTo>
                    <a:lnTo>
                      <a:pt x="445" y="178"/>
                    </a:lnTo>
                    <a:lnTo>
                      <a:pt x="445" y="180"/>
                    </a:lnTo>
                    <a:lnTo>
                      <a:pt x="445" y="184"/>
                    </a:lnTo>
                    <a:lnTo>
                      <a:pt x="445" y="186"/>
                    </a:lnTo>
                    <a:lnTo>
                      <a:pt x="445" y="190"/>
                    </a:lnTo>
                    <a:lnTo>
                      <a:pt x="445" y="192"/>
                    </a:lnTo>
                    <a:lnTo>
                      <a:pt x="445" y="194"/>
                    </a:lnTo>
                    <a:lnTo>
                      <a:pt x="435" y="217"/>
                    </a:lnTo>
                    <a:lnTo>
                      <a:pt x="445" y="217"/>
                    </a:lnTo>
                    <a:lnTo>
                      <a:pt x="456" y="228"/>
                    </a:lnTo>
                    <a:lnTo>
                      <a:pt x="468" y="228"/>
                    </a:lnTo>
                    <a:lnTo>
                      <a:pt x="479" y="217"/>
                    </a:lnTo>
                    <a:lnTo>
                      <a:pt x="485" y="221"/>
                    </a:lnTo>
                    <a:lnTo>
                      <a:pt x="487" y="224"/>
                    </a:lnTo>
                    <a:lnTo>
                      <a:pt x="489" y="226"/>
                    </a:lnTo>
                    <a:lnTo>
                      <a:pt x="491" y="228"/>
                    </a:lnTo>
                    <a:lnTo>
                      <a:pt x="491" y="230"/>
                    </a:lnTo>
                    <a:lnTo>
                      <a:pt x="491" y="232"/>
                    </a:lnTo>
                    <a:lnTo>
                      <a:pt x="491" y="236"/>
                    </a:lnTo>
                    <a:lnTo>
                      <a:pt x="491" y="240"/>
                    </a:lnTo>
                    <a:lnTo>
                      <a:pt x="502" y="240"/>
                    </a:lnTo>
                    <a:lnTo>
                      <a:pt x="502" y="251"/>
                    </a:lnTo>
                    <a:lnTo>
                      <a:pt x="525" y="251"/>
                    </a:lnTo>
                    <a:lnTo>
                      <a:pt x="525" y="263"/>
                    </a:lnTo>
                    <a:lnTo>
                      <a:pt x="533" y="263"/>
                    </a:lnTo>
                    <a:lnTo>
                      <a:pt x="539" y="265"/>
                    </a:lnTo>
                    <a:lnTo>
                      <a:pt x="543" y="265"/>
                    </a:lnTo>
                    <a:lnTo>
                      <a:pt x="545" y="263"/>
                    </a:lnTo>
                    <a:lnTo>
                      <a:pt x="549" y="263"/>
                    </a:lnTo>
                    <a:lnTo>
                      <a:pt x="552" y="261"/>
                    </a:lnTo>
                    <a:lnTo>
                      <a:pt x="556" y="257"/>
                    </a:lnTo>
                    <a:lnTo>
                      <a:pt x="560" y="251"/>
                    </a:lnTo>
                    <a:lnTo>
                      <a:pt x="560" y="228"/>
                    </a:lnTo>
                    <a:lnTo>
                      <a:pt x="583" y="240"/>
                    </a:lnTo>
                    <a:lnTo>
                      <a:pt x="629" y="240"/>
                    </a:lnTo>
                    <a:lnTo>
                      <a:pt x="641" y="251"/>
                    </a:lnTo>
                    <a:lnTo>
                      <a:pt x="698" y="251"/>
                    </a:lnTo>
                    <a:lnTo>
                      <a:pt x="698" y="240"/>
                    </a:lnTo>
                    <a:lnTo>
                      <a:pt x="710" y="240"/>
                    </a:lnTo>
                    <a:lnTo>
                      <a:pt x="710" y="251"/>
                    </a:lnTo>
                    <a:lnTo>
                      <a:pt x="712" y="251"/>
                    </a:lnTo>
                    <a:lnTo>
                      <a:pt x="715" y="251"/>
                    </a:lnTo>
                    <a:lnTo>
                      <a:pt x="717" y="251"/>
                    </a:lnTo>
                    <a:lnTo>
                      <a:pt x="721" y="251"/>
                    </a:lnTo>
                    <a:lnTo>
                      <a:pt x="723" y="251"/>
                    </a:lnTo>
                    <a:lnTo>
                      <a:pt x="727" y="251"/>
                    </a:lnTo>
                    <a:lnTo>
                      <a:pt x="729" y="251"/>
                    </a:lnTo>
                    <a:lnTo>
                      <a:pt x="733" y="251"/>
                    </a:lnTo>
                    <a:lnTo>
                      <a:pt x="733" y="263"/>
                    </a:lnTo>
                    <a:lnTo>
                      <a:pt x="744" y="274"/>
                    </a:lnTo>
                    <a:lnTo>
                      <a:pt x="733" y="286"/>
                    </a:lnTo>
                    <a:close/>
                  </a:path>
                </a:pathLst>
              </a:custGeom>
              <a:solidFill>
                <a:srgbClr val="C0C0C0"/>
              </a:solidFill>
              <a:ln w="9525">
                <a:noFill/>
                <a:round/>
                <a:headEnd/>
                <a:tailEnd/>
              </a:ln>
            </p:spPr>
            <p:txBody>
              <a:bodyPr/>
              <a:lstStyle/>
              <a:p>
                <a:pPr algn="l"/>
                <a:endParaRPr lang="en-US" sz="2000"/>
              </a:p>
            </p:txBody>
          </p:sp>
          <p:sp>
            <p:nvSpPr>
              <p:cNvPr id="906252" name="Freeform 12"/>
              <p:cNvSpPr>
                <a:spLocks/>
              </p:cNvSpPr>
              <p:nvPr/>
            </p:nvSpPr>
            <p:spPr bwMode="auto">
              <a:xfrm>
                <a:off x="1059" y="2888"/>
                <a:ext cx="126" cy="228"/>
              </a:xfrm>
              <a:custGeom>
                <a:avLst/>
                <a:gdLst>
                  <a:gd name="T0" fmla="*/ 92 w 126"/>
                  <a:gd name="T1" fmla="*/ 23 h 228"/>
                  <a:gd name="T2" fmla="*/ 80 w 126"/>
                  <a:gd name="T3" fmla="*/ 46 h 228"/>
                  <a:gd name="T4" fmla="*/ 69 w 126"/>
                  <a:gd name="T5" fmla="*/ 58 h 228"/>
                  <a:gd name="T6" fmla="*/ 46 w 126"/>
                  <a:gd name="T7" fmla="*/ 69 h 228"/>
                  <a:gd name="T8" fmla="*/ 23 w 126"/>
                  <a:gd name="T9" fmla="*/ 77 h 228"/>
                  <a:gd name="T10" fmla="*/ 23 w 126"/>
                  <a:gd name="T11" fmla="*/ 94 h 228"/>
                  <a:gd name="T12" fmla="*/ 23 w 126"/>
                  <a:gd name="T13" fmla="*/ 111 h 228"/>
                  <a:gd name="T14" fmla="*/ 23 w 126"/>
                  <a:gd name="T15" fmla="*/ 129 h 228"/>
                  <a:gd name="T16" fmla="*/ 0 w 126"/>
                  <a:gd name="T17" fmla="*/ 217 h 228"/>
                  <a:gd name="T18" fmla="*/ 23 w 126"/>
                  <a:gd name="T19" fmla="*/ 228 h 228"/>
                  <a:gd name="T20" fmla="*/ 34 w 126"/>
                  <a:gd name="T21" fmla="*/ 226 h 228"/>
                  <a:gd name="T22" fmla="*/ 40 w 126"/>
                  <a:gd name="T23" fmla="*/ 223 h 228"/>
                  <a:gd name="T24" fmla="*/ 48 w 126"/>
                  <a:gd name="T25" fmla="*/ 219 h 228"/>
                  <a:gd name="T26" fmla="*/ 57 w 126"/>
                  <a:gd name="T27" fmla="*/ 217 h 228"/>
                  <a:gd name="T28" fmla="*/ 69 w 126"/>
                  <a:gd name="T29" fmla="*/ 184 h 228"/>
                  <a:gd name="T30" fmla="*/ 78 w 126"/>
                  <a:gd name="T31" fmla="*/ 173 h 228"/>
                  <a:gd name="T32" fmla="*/ 86 w 126"/>
                  <a:gd name="T33" fmla="*/ 163 h 228"/>
                  <a:gd name="T34" fmla="*/ 90 w 126"/>
                  <a:gd name="T35" fmla="*/ 152 h 228"/>
                  <a:gd name="T36" fmla="*/ 92 w 126"/>
                  <a:gd name="T37" fmla="*/ 138 h 228"/>
                  <a:gd name="T38" fmla="*/ 99 w 126"/>
                  <a:gd name="T39" fmla="*/ 123 h 228"/>
                  <a:gd name="T40" fmla="*/ 107 w 126"/>
                  <a:gd name="T41" fmla="*/ 104 h 228"/>
                  <a:gd name="T42" fmla="*/ 113 w 126"/>
                  <a:gd name="T43" fmla="*/ 85 h 228"/>
                  <a:gd name="T44" fmla="*/ 115 w 126"/>
                  <a:gd name="T45" fmla="*/ 69 h 228"/>
                  <a:gd name="T46" fmla="*/ 115 w 126"/>
                  <a:gd name="T47" fmla="*/ 63 h 228"/>
                  <a:gd name="T48" fmla="*/ 115 w 126"/>
                  <a:gd name="T49" fmla="*/ 58 h 228"/>
                  <a:gd name="T50" fmla="*/ 115 w 126"/>
                  <a:gd name="T51" fmla="*/ 52 h 228"/>
                  <a:gd name="T52" fmla="*/ 115 w 126"/>
                  <a:gd name="T53" fmla="*/ 46 h 228"/>
                  <a:gd name="T54" fmla="*/ 115 w 126"/>
                  <a:gd name="T55" fmla="*/ 54 h 228"/>
                  <a:gd name="T56" fmla="*/ 117 w 126"/>
                  <a:gd name="T57" fmla="*/ 58 h 228"/>
                  <a:gd name="T58" fmla="*/ 119 w 126"/>
                  <a:gd name="T59" fmla="*/ 61 h 228"/>
                  <a:gd name="T60" fmla="*/ 126 w 126"/>
                  <a:gd name="T61" fmla="*/ 69 h 228"/>
                  <a:gd name="T62" fmla="*/ 115 w 126"/>
                  <a:gd name="T63" fmla="*/ 12 h 228"/>
                  <a:gd name="T64" fmla="*/ 111 w 126"/>
                  <a:gd name="T65" fmla="*/ 0 h 228"/>
                  <a:gd name="T66" fmla="*/ 105 w 126"/>
                  <a:gd name="T67" fmla="*/ 0 h 228"/>
                  <a:gd name="T68" fmla="*/ 103 w 126"/>
                  <a:gd name="T69" fmla="*/ 2 h 228"/>
                  <a:gd name="T70" fmla="*/ 103 w 126"/>
                  <a:gd name="T71" fmla="*/ 6 h 2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
                  <a:gd name="T109" fmla="*/ 0 h 228"/>
                  <a:gd name="T110" fmla="*/ 126 w 126"/>
                  <a:gd name="T111" fmla="*/ 228 h 2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 h="228">
                    <a:moveTo>
                      <a:pt x="103" y="12"/>
                    </a:moveTo>
                    <a:lnTo>
                      <a:pt x="92" y="23"/>
                    </a:lnTo>
                    <a:lnTo>
                      <a:pt x="92" y="35"/>
                    </a:lnTo>
                    <a:lnTo>
                      <a:pt x="80" y="46"/>
                    </a:lnTo>
                    <a:lnTo>
                      <a:pt x="69" y="46"/>
                    </a:lnTo>
                    <a:lnTo>
                      <a:pt x="69" y="58"/>
                    </a:lnTo>
                    <a:lnTo>
                      <a:pt x="46" y="58"/>
                    </a:lnTo>
                    <a:lnTo>
                      <a:pt x="46" y="69"/>
                    </a:lnTo>
                    <a:lnTo>
                      <a:pt x="23" y="69"/>
                    </a:lnTo>
                    <a:lnTo>
                      <a:pt x="23" y="77"/>
                    </a:lnTo>
                    <a:lnTo>
                      <a:pt x="23" y="86"/>
                    </a:lnTo>
                    <a:lnTo>
                      <a:pt x="23" y="94"/>
                    </a:lnTo>
                    <a:lnTo>
                      <a:pt x="23" y="104"/>
                    </a:lnTo>
                    <a:lnTo>
                      <a:pt x="23" y="111"/>
                    </a:lnTo>
                    <a:lnTo>
                      <a:pt x="23" y="121"/>
                    </a:lnTo>
                    <a:lnTo>
                      <a:pt x="23" y="129"/>
                    </a:lnTo>
                    <a:lnTo>
                      <a:pt x="23" y="138"/>
                    </a:lnTo>
                    <a:lnTo>
                      <a:pt x="0" y="217"/>
                    </a:lnTo>
                    <a:lnTo>
                      <a:pt x="23" y="217"/>
                    </a:lnTo>
                    <a:lnTo>
                      <a:pt x="23" y="228"/>
                    </a:lnTo>
                    <a:lnTo>
                      <a:pt x="30" y="228"/>
                    </a:lnTo>
                    <a:lnTo>
                      <a:pt x="34" y="226"/>
                    </a:lnTo>
                    <a:lnTo>
                      <a:pt x="38" y="226"/>
                    </a:lnTo>
                    <a:lnTo>
                      <a:pt x="40" y="223"/>
                    </a:lnTo>
                    <a:lnTo>
                      <a:pt x="44" y="221"/>
                    </a:lnTo>
                    <a:lnTo>
                      <a:pt x="48" y="219"/>
                    </a:lnTo>
                    <a:lnTo>
                      <a:pt x="51" y="219"/>
                    </a:lnTo>
                    <a:lnTo>
                      <a:pt x="57" y="217"/>
                    </a:lnTo>
                    <a:lnTo>
                      <a:pt x="69" y="205"/>
                    </a:lnTo>
                    <a:lnTo>
                      <a:pt x="69" y="184"/>
                    </a:lnTo>
                    <a:lnTo>
                      <a:pt x="74" y="179"/>
                    </a:lnTo>
                    <a:lnTo>
                      <a:pt x="78" y="173"/>
                    </a:lnTo>
                    <a:lnTo>
                      <a:pt x="82" y="169"/>
                    </a:lnTo>
                    <a:lnTo>
                      <a:pt x="86" y="163"/>
                    </a:lnTo>
                    <a:lnTo>
                      <a:pt x="88" y="157"/>
                    </a:lnTo>
                    <a:lnTo>
                      <a:pt x="90" y="152"/>
                    </a:lnTo>
                    <a:lnTo>
                      <a:pt x="92" y="144"/>
                    </a:lnTo>
                    <a:lnTo>
                      <a:pt x="92" y="138"/>
                    </a:lnTo>
                    <a:lnTo>
                      <a:pt x="96" y="131"/>
                    </a:lnTo>
                    <a:lnTo>
                      <a:pt x="99" y="123"/>
                    </a:lnTo>
                    <a:lnTo>
                      <a:pt x="103" y="113"/>
                    </a:lnTo>
                    <a:lnTo>
                      <a:pt x="107" y="104"/>
                    </a:lnTo>
                    <a:lnTo>
                      <a:pt x="111" y="94"/>
                    </a:lnTo>
                    <a:lnTo>
                      <a:pt x="113" y="85"/>
                    </a:lnTo>
                    <a:lnTo>
                      <a:pt x="115" y="75"/>
                    </a:lnTo>
                    <a:lnTo>
                      <a:pt x="115" y="69"/>
                    </a:lnTo>
                    <a:lnTo>
                      <a:pt x="115" y="65"/>
                    </a:lnTo>
                    <a:lnTo>
                      <a:pt x="115" y="63"/>
                    </a:lnTo>
                    <a:lnTo>
                      <a:pt x="115" y="60"/>
                    </a:lnTo>
                    <a:lnTo>
                      <a:pt x="115" y="58"/>
                    </a:lnTo>
                    <a:lnTo>
                      <a:pt x="115" y="54"/>
                    </a:lnTo>
                    <a:lnTo>
                      <a:pt x="115" y="52"/>
                    </a:lnTo>
                    <a:lnTo>
                      <a:pt x="115" y="48"/>
                    </a:lnTo>
                    <a:lnTo>
                      <a:pt x="115" y="46"/>
                    </a:lnTo>
                    <a:lnTo>
                      <a:pt x="115" y="52"/>
                    </a:lnTo>
                    <a:lnTo>
                      <a:pt x="115" y="54"/>
                    </a:lnTo>
                    <a:lnTo>
                      <a:pt x="115" y="58"/>
                    </a:lnTo>
                    <a:lnTo>
                      <a:pt x="117" y="58"/>
                    </a:lnTo>
                    <a:lnTo>
                      <a:pt x="117" y="60"/>
                    </a:lnTo>
                    <a:lnTo>
                      <a:pt x="119" y="61"/>
                    </a:lnTo>
                    <a:lnTo>
                      <a:pt x="122" y="65"/>
                    </a:lnTo>
                    <a:lnTo>
                      <a:pt x="126" y="69"/>
                    </a:lnTo>
                    <a:lnTo>
                      <a:pt x="126" y="12"/>
                    </a:lnTo>
                    <a:lnTo>
                      <a:pt x="115" y="12"/>
                    </a:lnTo>
                    <a:lnTo>
                      <a:pt x="115" y="0"/>
                    </a:lnTo>
                    <a:lnTo>
                      <a:pt x="111" y="0"/>
                    </a:lnTo>
                    <a:lnTo>
                      <a:pt x="107" y="0"/>
                    </a:lnTo>
                    <a:lnTo>
                      <a:pt x="105" y="0"/>
                    </a:lnTo>
                    <a:lnTo>
                      <a:pt x="103" y="0"/>
                    </a:lnTo>
                    <a:lnTo>
                      <a:pt x="103" y="2"/>
                    </a:lnTo>
                    <a:lnTo>
                      <a:pt x="103" y="4"/>
                    </a:lnTo>
                    <a:lnTo>
                      <a:pt x="103" y="6"/>
                    </a:lnTo>
                    <a:lnTo>
                      <a:pt x="103" y="12"/>
                    </a:lnTo>
                    <a:close/>
                  </a:path>
                </a:pathLst>
              </a:custGeom>
              <a:solidFill>
                <a:srgbClr val="C0C0C0"/>
              </a:solidFill>
              <a:ln w="9525">
                <a:noFill/>
                <a:round/>
                <a:headEnd/>
                <a:tailEnd/>
              </a:ln>
            </p:spPr>
            <p:txBody>
              <a:bodyPr/>
              <a:lstStyle/>
              <a:p>
                <a:pPr algn="l"/>
                <a:endParaRPr lang="en-US" sz="2000"/>
              </a:p>
            </p:txBody>
          </p:sp>
          <p:sp>
            <p:nvSpPr>
              <p:cNvPr id="906253" name="Freeform 13"/>
              <p:cNvSpPr>
                <a:spLocks noEditPoints="1"/>
              </p:cNvSpPr>
              <p:nvPr/>
            </p:nvSpPr>
            <p:spPr bwMode="auto">
              <a:xfrm>
                <a:off x="3922" y="780"/>
                <a:ext cx="1025" cy="1249"/>
              </a:xfrm>
              <a:custGeom>
                <a:avLst/>
                <a:gdLst>
                  <a:gd name="T0" fmla="*/ 417 w 1025"/>
                  <a:gd name="T1" fmla="*/ 239 h 1249"/>
                  <a:gd name="T2" fmla="*/ 374 w 1025"/>
                  <a:gd name="T3" fmla="*/ 262 h 1249"/>
                  <a:gd name="T4" fmla="*/ 359 w 1025"/>
                  <a:gd name="T5" fmla="*/ 274 h 1249"/>
                  <a:gd name="T6" fmla="*/ 411 w 1025"/>
                  <a:gd name="T7" fmla="*/ 285 h 1249"/>
                  <a:gd name="T8" fmla="*/ 394 w 1025"/>
                  <a:gd name="T9" fmla="*/ 272 h 1249"/>
                  <a:gd name="T10" fmla="*/ 359 w 1025"/>
                  <a:gd name="T11" fmla="*/ 251 h 1249"/>
                  <a:gd name="T12" fmla="*/ 336 w 1025"/>
                  <a:gd name="T13" fmla="*/ 226 h 1249"/>
                  <a:gd name="T14" fmla="*/ 325 w 1025"/>
                  <a:gd name="T15" fmla="*/ 197 h 1249"/>
                  <a:gd name="T16" fmla="*/ 348 w 1025"/>
                  <a:gd name="T17" fmla="*/ 182 h 1249"/>
                  <a:gd name="T18" fmla="*/ 365 w 1025"/>
                  <a:gd name="T19" fmla="*/ 119 h 1249"/>
                  <a:gd name="T20" fmla="*/ 417 w 1025"/>
                  <a:gd name="T21" fmla="*/ 32 h 1249"/>
                  <a:gd name="T22" fmla="*/ 440 w 1025"/>
                  <a:gd name="T23" fmla="*/ 44 h 1249"/>
                  <a:gd name="T24" fmla="*/ 440 w 1025"/>
                  <a:gd name="T25" fmla="*/ 9 h 1249"/>
                  <a:gd name="T26" fmla="*/ 482 w 1025"/>
                  <a:gd name="T27" fmla="*/ 19 h 1249"/>
                  <a:gd name="T28" fmla="*/ 566 w 1025"/>
                  <a:gd name="T29" fmla="*/ 21 h 1249"/>
                  <a:gd name="T30" fmla="*/ 601 w 1025"/>
                  <a:gd name="T31" fmla="*/ 21 h 1249"/>
                  <a:gd name="T32" fmla="*/ 670 w 1025"/>
                  <a:gd name="T33" fmla="*/ 57 h 1249"/>
                  <a:gd name="T34" fmla="*/ 754 w 1025"/>
                  <a:gd name="T35" fmla="*/ 220 h 1249"/>
                  <a:gd name="T36" fmla="*/ 793 w 1025"/>
                  <a:gd name="T37" fmla="*/ 261 h 1249"/>
                  <a:gd name="T38" fmla="*/ 829 w 1025"/>
                  <a:gd name="T39" fmla="*/ 308 h 1249"/>
                  <a:gd name="T40" fmla="*/ 801 w 1025"/>
                  <a:gd name="T41" fmla="*/ 320 h 1249"/>
                  <a:gd name="T42" fmla="*/ 726 w 1025"/>
                  <a:gd name="T43" fmla="*/ 320 h 1249"/>
                  <a:gd name="T44" fmla="*/ 635 w 1025"/>
                  <a:gd name="T45" fmla="*/ 274 h 1249"/>
                  <a:gd name="T46" fmla="*/ 624 w 1025"/>
                  <a:gd name="T47" fmla="*/ 243 h 1249"/>
                  <a:gd name="T48" fmla="*/ 611 w 1025"/>
                  <a:gd name="T49" fmla="*/ 262 h 1249"/>
                  <a:gd name="T50" fmla="*/ 589 w 1025"/>
                  <a:gd name="T51" fmla="*/ 243 h 1249"/>
                  <a:gd name="T52" fmla="*/ 589 w 1025"/>
                  <a:gd name="T53" fmla="*/ 228 h 1249"/>
                  <a:gd name="T54" fmla="*/ 543 w 1025"/>
                  <a:gd name="T55" fmla="*/ 216 h 1249"/>
                  <a:gd name="T56" fmla="*/ 463 w 1025"/>
                  <a:gd name="T57" fmla="*/ 216 h 1249"/>
                  <a:gd name="T58" fmla="*/ 405 w 1025"/>
                  <a:gd name="T59" fmla="*/ 142 h 1249"/>
                  <a:gd name="T60" fmla="*/ 428 w 1025"/>
                  <a:gd name="T61" fmla="*/ 90 h 1249"/>
                  <a:gd name="T62" fmla="*/ 760 w 1025"/>
                  <a:gd name="T63" fmla="*/ 756 h 1249"/>
                  <a:gd name="T64" fmla="*/ 1002 w 1025"/>
                  <a:gd name="T65" fmla="*/ 1191 h 1249"/>
                  <a:gd name="T66" fmla="*/ 933 w 1025"/>
                  <a:gd name="T67" fmla="*/ 1214 h 1249"/>
                  <a:gd name="T68" fmla="*/ 916 w 1025"/>
                  <a:gd name="T69" fmla="*/ 1249 h 1249"/>
                  <a:gd name="T70" fmla="*/ 968 w 1025"/>
                  <a:gd name="T71" fmla="*/ 1237 h 1249"/>
                  <a:gd name="T72" fmla="*/ 829 w 1025"/>
                  <a:gd name="T73" fmla="*/ 686 h 1249"/>
                  <a:gd name="T74" fmla="*/ 845 w 1025"/>
                  <a:gd name="T75" fmla="*/ 1203 h 1249"/>
                  <a:gd name="T76" fmla="*/ 714 w 1025"/>
                  <a:gd name="T77" fmla="*/ 1237 h 1249"/>
                  <a:gd name="T78" fmla="*/ 804 w 1025"/>
                  <a:gd name="T79" fmla="*/ 1226 h 1249"/>
                  <a:gd name="T80" fmla="*/ 864 w 1025"/>
                  <a:gd name="T81" fmla="*/ 1229 h 1249"/>
                  <a:gd name="T82" fmla="*/ 889 w 1025"/>
                  <a:gd name="T83" fmla="*/ 1237 h 1249"/>
                  <a:gd name="T84" fmla="*/ 904 w 1025"/>
                  <a:gd name="T85" fmla="*/ 1214 h 1249"/>
                  <a:gd name="T86" fmla="*/ 497 w 1025"/>
                  <a:gd name="T87" fmla="*/ 502 h 1249"/>
                  <a:gd name="T88" fmla="*/ 509 w 1025"/>
                  <a:gd name="T89" fmla="*/ 491 h 1249"/>
                  <a:gd name="T90" fmla="*/ 417 w 1025"/>
                  <a:gd name="T91" fmla="*/ 378 h 1249"/>
                  <a:gd name="T92" fmla="*/ 459 w 1025"/>
                  <a:gd name="T93" fmla="*/ 366 h 1249"/>
                  <a:gd name="T94" fmla="*/ 492 w 1025"/>
                  <a:gd name="T95" fmla="*/ 366 h 1249"/>
                  <a:gd name="T96" fmla="*/ 538 w 1025"/>
                  <a:gd name="T97" fmla="*/ 418 h 1249"/>
                  <a:gd name="T98" fmla="*/ 520 w 1025"/>
                  <a:gd name="T99" fmla="*/ 450 h 1249"/>
                  <a:gd name="T100" fmla="*/ 555 w 1025"/>
                  <a:gd name="T101" fmla="*/ 433 h 1249"/>
                  <a:gd name="T102" fmla="*/ 603 w 1025"/>
                  <a:gd name="T103" fmla="*/ 445 h 1249"/>
                  <a:gd name="T104" fmla="*/ 641 w 1025"/>
                  <a:gd name="T105" fmla="*/ 447 h 1249"/>
                  <a:gd name="T106" fmla="*/ 624 w 1025"/>
                  <a:gd name="T107" fmla="*/ 399 h 1249"/>
                  <a:gd name="T108" fmla="*/ 580 w 1025"/>
                  <a:gd name="T109" fmla="*/ 379 h 1249"/>
                  <a:gd name="T110" fmla="*/ 612 w 1025"/>
                  <a:gd name="T111" fmla="*/ 343 h 1249"/>
                  <a:gd name="T112" fmla="*/ 563 w 1025"/>
                  <a:gd name="T113" fmla="*/ 343 h 1249"/>
                  <a:gd name="T114" fmla="*/ 503 w 1025"/>
                  <a:gd name="T115" fmla="*/ 308 h 1249"/>
                  <a:gd name="T116" fmla="*/ 451 w 1025"/>
                  <a:gd name="T117" fmla="*/ 308 h 1249"/>
                  <a:gd name="T118" fmla="*/ 436 w 1025"/>
                  <a:gd name="T119" fmla="*/ 328 h 1249"/>
                  <a:gd name="T120" fmla="*/ 422 w 1025"/>
                  <a:gd name="T121" fmla="*/ 291 h 1249"/>
                  <a:gd name="T122" fmla="*/ 394 w 1025"/>
                  <a:gd name="T123" fmla="*/ 308 h 12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5"/>
                  <a:gd name="T187" fmla="*/ 0 h 1249"/>
                  <a:gd name="T188" fmla="*/ 1025 w 1025"/>
                  <a:gd name="T189" fmla="*/ 1249 h 12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5" h="1249">
                    <a:moveTo>
                      <a:pt x="394" y="147"/>
                    </a:moveTo>
                    <a:lnTo>
                      <a:pt x="394" y="182"/>
                    </a:lnTo>
                    <a:lnTo>
                      <a:pt x="399" y="188"/>
                    </a:lnTo>
                    <a:lnTo>
                      <a:pt x="401" y="191"/>
                    </a:lnTo>
                    <a:lnTo>
                      <a:pt x="405" y="195"/>
                    </a:lnTo>
                    <a:lnTo>
                      <a:pt x="405" y="197"/>
                    </a:lnTo>
                    <a:lnTo>
                      <a:pt x="405" y="201"/>
                    </a:lnTo>
                    <a:lnTo>
                      <a:pt x="405" y="205"/>
                    </a:lnTo>
                    <a:lnTo>
                      <a:pt x="405" y="211"/>
                    </a:lnTo>
                    <a:lnTo>
                      <a:pt x="405" y="216"/>
                    </a:lnTo>
                    <a:lnTo>
                      <a:pt x="417" y="239"/>
                    </a:lnTo>
                    <a:lnTo>
                      <a:pt x="417" y="251"/>
                    </a:lnTo>
                    <a:lnTo>
                      <a:pt x="409" y="251"/>
                    </a:lnTo>
                    <a:lnTo>
                      <a:pt x="405" y="251"/>
                    </a:lnTo>
                    <a:lnTo>
                      <a:pt x="399" y="251"/>
                    </a:lnTo>
                    <a:lnTo>
                      <a:pt x="397" y="251"/>
                    </a:lnTo>
                    <a:lnTo>
                      <a:pt x="394" y="251"/>
                    </a:lnTo>
                    <a:lnTo>
                      <a:pt x="392" y="255"/>
                    </a:lnTo>
                    <a:lnTo>
                      <a:pt x="388" y="257"/>
                    </a:lnTo>
                    <a:lnTo>
                      <a:pt x="382" y="262"/>
                    </a:lnTo>
                    <a:lnTo>
                      <a:pt x="378" y="262"/>
                    </a:lnTo>
                    <a:lnTo>
                      <a:pt x="374" y="262"/>
                    </a:lnTo>
                    <a:lnTo>
                      <a:pt x="369" y="262"/>
                    </a:lnTo>
                    <a:lnTo>
                      <a:pt x="365" y="262"/>
                    </a:lnTo>
                    <a:lnTo>
                      <a:pt x="361" y="262"/>
                    </a:lnTo>
                    <a:lnTo>
                      <a:pt x="357" y="262"/>
                    </a:lnTo>
                    <a:lnTo>
                      <a:pt x="351" y="262"/>
                    </a:lnTo>
                    <a:lnTo>
                      <a:pt x="348" y="262"/>
                    </a:lnTo>
                    <a:lnTo>
                      <a:pt x="348" y="251"/>
                    </a:lnTo>
                    <a:lnTo>
                      <a:pt x="348" y="262"/>
                    </a:lnTo>
                    <a:lnTo>
                      <a:pt x="336" y="262"/>
                    </a:lnTo>
                    <a:lnTo>
                      <a:pt x="336" y="274"/>
                    </a:lnTo>
                    <a:lnTo>
                      <a:pt x="359" y="274"/>
                    </a:lnTo>
                    <a:lnTo>
                      <a:pt x="359" y="297"/>
                    </a:lnTo>
                    <a:lnTo>
                      <a:pt x="365" y="297"/>
                    </a:lnTo>
                    <a:lnTo>
                      <a:pt x="371" y="297"/>
                    </a:lnTo>
                    <a:lnTo>
                      <a:pt x="376" y="297"/>
                    </a:lnTo>
                    <a:lnTo>
                      <a:pt x="382" y="297"/>
                    </a:lnTo>
                    <a:lnTo>
                      <a:pt x="388" y="297"/>
                    </a:lnTo>
                    <a:lnTo>
                      <a:pt x="394" y="297"/>
                    </a:lnTo>
                    <a:lnTo>
                      <a:pt x="399" y="297"/>
                    </a:lnTo>
                    <a:lnTo>
                      <a:pt x="405" y="297"/>
                    </a:lnTo>
                    <a:lnTo>
                      <a:pt x="405" y="285"/>
                    </a:lnTo>
                    <a:lnTo>
                      <a:pt x="411" y="285"/>
                    </a:lnTo>
                    <a:lnTo>
                      <a:pt x="415" y="284"/>
                    </a:lnTo>
                    <a:lnTo>
                      <a:pt x="417" y="284"/>
                    </a:lnTo>
                    <a:lnTo>
                      <a:pt x="419" y="282"/>
                    </a:lnTo>
                    <a:lnTo>
                      <a:pt x="419" y="278"/>
                    </a:lnTo>
                    <a:lnTo>
                      <a:pt x="419" y="274"/>
                    </a:lnTo>
                    <a:lnTo>
                      <a:pt x="417" y="268"/>
                    </a:lnTo>
                    <a:lnTo>
                      <a:pt x="417" y="262"/>
                    </a:lnTo>
                    <a:lnTo>
                      <a:pt x="405" y="262"/>
                    </a:lnTo>
                    <a:lnTo>
                      <a:pt x="401" y="266"/>
                    </a:lnTo>
                    <a:lnTo>
                      <a:pt x="397" y="270"/>
                    </a:lnTo>
                    <a:lnTo>
                      <a:pt x="394" y="272"/>
                    </a:lnTo>
                    <a:lnTo>
                      <a:pt x="390" y="274"/>
                    </a:lnTo>
                    <a:lnTo>
                      <a:pt x="386" y="274"/>
                    </a:lnTo>
                    <a:lnTo>
                      <a:pt x="382" y="274"/>
                    </a:lnTo>
                    <a:lnTo>
                      <a:pt x="376" y="274"/>
                    </a:lnTo>
                    <a:lnTo>
                      <a:pt x="371" y="274"/>
                    </a:lnTo>
                    <a:lnTo>
                      <a:pt x="371" y="262"/>
                    </a:lnTo>
                    <a:lnTo>
                      <a:pt x="367" y="259"/>
                    </a:lnTo>
                    <a:lnTo>
                      <a:pt x="363" y="255"/>
                    </a:lnTo>
                    <a:lnTo>
                      <a:pt x="361" y="253"/>
                    </a:lnTo>
                    <a:lnTo>
                      <a:pt x="359" y="251"/>
                    </a:lnTo>
                    <a:lnTo>
                      <a:pt x="361" y="251"/>
                    </a:lnTo>
                    <a:lnTo>
                      <a:pt x="365" y="251"/>
                    </a:lnTo>
                    <a:lnTo>
                      <a:pt x="371" y="251"/>
                    </a:lnTo>
                    <a:lnTo>
                      <a:pt x="359" y="239"/>
                    </a:lnTo>
                    <a:lnTo>
                      <a:pt x="371" y="239"/>
                    </a:lnTo>
                    <a:lnTo>
                      <a:pt x="371" y="228"/>
                    </a:lnTo>
                    <a:lnTo>
                      <a:pt x="359" y="228"/>
                    </a:lnTo>
                    <a:lnTo>
                      <a:pt x="371" y="216"/>
                    </a:lnTo>
                    <a:lnTo>
                      <a:pt x="359" y="228"/>
                    </a:lnTo>
                    <a:lnTo>
                      <a:pt x="336" y="228"/>
                    </a:lnTo>
                    <a:lnTo>
                      <a:pt x="336" y="226"/>
                    </a:lnTo>
                    <a:lnTo>
                      <a:pt x="336" y="222"/>
                    </a:lnTo>
                    <a:lnTo>
                      <a:pt x="336" y="220"/>
                    </a:lnTo>
                    <a:lnTo>
                      <a:pt x="336" y="216"/>
                    </a:lnTo>
                    <a:lnTo>
                      <a:pt x="336" y="214"/>
                    </a:lnTo>
                    <a:lnTo>
                      <a:pt x="336" y="211"/>
                    </a:lnTo>
                    <a:lnTo>
                      <a:pt x="336" y="209"/>
                    </a:lnTo>
                    <a:lnTo>
                      <a:pt x="336" y="205"/>
                    </a:lnTo>
                    <a:lnTo>
                      <a:pt x="325" y="205"/>
                    </a:lnTo>
                    <a:lnTo>
                      <a:pt x="325" y="203"/>
                    </a:lnTo>
                    <a:lnTo>
                      <a:pt x="325" y="199"/>
                    </a:lnTo>
                    <a:lnTo>
                      <a:pt x="325" y="197"/>
                    </a:lnTo>
                    <a:lnTo>
                      <a:pt x="325" y="193"/>
                    </a:lnTo>
                    <a:lnTo>
                      <a:pt x="325" y="191"/>
                    </a:lnTo>
                    <a:lnTo>
                      <a:pt x="325" y="188"/>
                    </a:lnTo>
                    <a:lnTo>
                      <a:pt x="325" y="186"/>
                    </a:lnTo>
                    <a:lnTo>
                      <a:pt x="325" y="182"/>
                    </a:lnTo>
                    <a:lnTo>
                      <a:pt x="313" y="170"/>
                    </a:lnTo>
                    <a:lnTo>
                      <a:pt x="359" y="182"/>
                    </a:lnTo>
                    <a:lnTo>
                      <a:pt x="371" y="159"/>
                    </a:lnTo>
                    <a:lnTo>
                      <a:pt x="348" y="170"/>
                    </a:lnTo>
                    <a:lnTo>
                      <a:pt x="359" y="170"/>
                    </a:lnTo>
                    <a:lnTo>
                      <a:pt x="348" y="182"/>
                    </a:lnTo>
                    <a:lnTo>
                      <a:pt x="342" y="174"/>
                    </a:lnTo>
                    <a:lnTo>
                      <a:pt x="338" y="168"/>
                    </a:lnTo>
                    <a:lnTo>
                      <a:pt x="336" y="163"/>
                    </a:lnTo>
                    <a:lnTo>
                      <a:pt x="338" y="157"/>
                    </a:lnTo>
                    <a:lnTo>
                      <a:pt x="342" y="153"/>
                    </a:lnTo>
                    <a:lnTo>
                      <a:pt x="346" y="149"/>
                    </a:lnTo>
                    <a:lnTo>
                      <a:pt x="353" y="143"/>
                    </a:lnTo>
                    <a:lnTo>
                      <a:pt x="359" y="136"/>
                    </a:lnTo>
                    <a:lnTo>
                      <a:pt x="361" y="128"/>
                    </a:lnTo>
                    <a:lnTo>
                      <a:pt x="363" y="122"/>
                    </a:lnTo>
                    <a:lnTo>
                      <a:pt x="365" y="119"/>
                    </a:lnTo>
                    <a:lnTo>
                      <a:pt x="371" y="115"/>
                    </a:lnTo>
                    <a:lnTo>
                      <a:pt x="374" y="115"/>
                    </a:lnTo>
                    <a:lnTo>
                      <a:pt x="380" y="113"/>
                    </a:lnTo>
                    <a:lnTo>
                      <a:pt x="388" y="113"/>
                    </a:lnTo>
                    <a:lnTo>
                      <a:pt x="394" y="113"/>
                    </a:lnTo>
                    <a:lnTo>
                      <a:pt x="394" y="147"/>
                    </a:lnTo>
                    <a:close/>
                    <a:moveTo>
                      <a:pt x="417" y="90"/>
                    </a:moveTo>
                    <a:lnTo>
                      <a:pt x="405" y="78"/>
                    </a:lnTo>
                    <a:lnTo>
                      <a:pt x="394" y="67"/>
                    </a:lnTo>
                    <a:lnTo>
                      <a:pt x="417" y="44"/>
                    </a:lnTo>
                    <a:lnTo>
                      <a:pt x="417" y="32"/>
                    </a:lnTo>
                    <a:lnTo>
                      <a:pt x="428" y="44"/>
                    </a:lnTo>
                    <a:lnTo>
                      <a:pt x="440" y="55"/>
                    </a:lnTo>
                    <a:lnTo>
                      <a:pt x="440" y="67"/>
                    </a:lnTo>
                    <a:lnTo>
                      <a:pt x="440" y="55"/>
                    </a:lnTo>
                    <a:lnTo>
                      <a:pt x="428" y="55"/>
                    </a:lnTo>
                    <a:lnTo>
                      <a:pt x="428" y="44"/>
                    </a:lnTo>
                    <a:lnTo>
                      <a:pt x="440" y="32"/>
                    </a:lnTo>
                    <a:lnTo>
                      <a:pt x="440" y="38"/>
                    </a:lnTo>
                    <a:lnTo>
                      <a:pt x="440" y="42"/>
                    </a:lnTo>
                    <a:lnTo>
                      <a:pt x="440" y="44"/>
                    </a:lnTo>
                    <a:lnTo>
                      <a:pt x="440" y="42"/>
                    </a:lnTo>
                    <a:lnTo>
                      <a:pt x="440" y="38"/>
                    </a:lnTo>
                    <a:lnTo>
                      <a:pt x="440" y="32"/>
                    </a:lnTo>
                    <a:lnTo>
                      <a:pt x="463" y="32"/>
                    </a:lnTo>
                    <a:lnTo>
                      <a:pt x="463" y="44"/>
                    </a:lnTo>
                    <a:lnTo>
                      <a:pt x="463" y="21"/>
                    </a:lnTo>
                    <a:lnTo>
                      <a:pt x="453" y="21"/>
                    </a:lnTo>
                    <a:lnTo>
                      <a:pt x="445" y="19"/>
                    </a:lnTo>
                    <a:lnTo>
                      <a:pt x="442" y="15"/>
                    </a:lnTo>
                    <a:lnTo>
                      <a:pt x="440" y="9"/>
                    </a:lnTo>
                    <a:lnTo>
                      <a:pt x="442" y="5"/>
                    </a:lnTo>
                    <a:lnTo>
                      <a:pt x="445" y="2"/>
                    </a:lnTo>
                    <a:lnTo>
                      <a:pt x="453" y="0"/>
                    </a:lnTo>
                    <a:lnTo>
                      <a:pt x="463" y="0"/>
                    </a:lnTo>
                    <a:lnTo>
                      <a:pt x="465" y="2"/>
                    </a:lnTo>
                    <a:lnTo>
                      <a:pt x="468" y="3"/>
                    </a:lnTo>
                    <a:lnTo>
                      <a:pt x="470" y="7"/>
                    </a:lnTo>
                    <a:lnTo>
                      <a:pt x="474" y="9"/>
                    </a:lnTo>
                    <a:lnTo>
                      <a:pt x="476" y="13"/>
                    </a:lnTo>
                    <a:lnTo>
                      <a:pt x="480" y="15"/>
                    </a:lnTo>
                    <a:lnTo>
                      <a:pt x="482" y="19"/>
                    </a:lnTo>
                    <a:lnTo>
                      <a:pt x="486" y="21"/>
                    </a:lnTo>
                    <a:lnTo>
                      <a:pt x="543" y="21"/>
                    </a:lnTo>
                    <a:lnTo>
                      <a:pt x="555" y="32"/>
                    </a:lnTo>
                    <a:lnTo>
                      <a:pt x="555" y="28"/>
                    </a:lnTo>
                    <a:lnTo>
                      <a:pt x="555" y="25"/>
                    </a:lnTo>
                    <a:lnTo>
                      <a:pt x="555" y="23"/>
                    </a:lnTo>
                    <a:lnTo>
                      <a:pt x="555" y="21"/>
                    </a:lnTo>
                    <a:lnTo>
                      <a:pt x="559" y="21"/>
                    </a:lnTo>
                    <a:lnTo>
                      <a:pt x="561" y="21"/>
                    </a:lnTo>
                    <a:lnTo>
                      <a:pt x="566" y="21"/>
                    </a:lnTo>
                    <a:lnTo>
                      <a:pt x="566" y="9"/>
                    </a:lnTo>
                    <a:lnTo>
                      <a:pt x="570" y="9"/>
                    </a:lnTo>
                    <a:lnTo>
                      <a:pt x="574" y="9"/>
                    </a:lnTo>
                    <a:lnTo>
                      <a:pt x="576" y="9"/>
                    </a:lnTo>
                    <a:lnTo>
                      <a:pt x="578" y="11"/>
                    </a:lnTo>
                    <a:lnTo>
                      <a:pt x="578" y="13"/>
                    </a:lnTo>
                    <a:lnTo>
                      <a:pt x="578" y="17"/>
                    </a:lnTo>
                    <a:lnTo>
                      <a:pt x="578" y="21"/>
                    </a:lnTo>
                    <a:lnTo>
                      <a:pt x="589" y="21"/>
                    </a:lnTo>
                    <a:lnTo>
                      <a:pt x="601" y="21"/>
                    </a:lnTo>
                    <a:lnTo>
                      <a:pt x="612" y="32"/>
                    </a:lnTo>
                    <a:lnTo>
                      <a:pt x="635" y="32"/>
                    </a:lnTo>
                    <a:lnTo>
                      <a:pt x="635" y="44"/>
                    </a:lnTo>
                    <a:lnTo>
                      <a:pt x="682" y="44"/>
                    </a:lnTo>
                    <a:lnTo>
                      <a:pt x="647" y="55"/>
                    </a:lnTo>
                    <a:lnTo>
                      <a:pt x="658" y="55"/>
                    </a:lnTo>
                    <a:lnTo>
                      <a:pt x="662" y="55"/>
                    </a:lnTo>
                    <a:lnTo>
                      <a:pt x="666" y="55"/>
                    </a:lnTo>
                    <a:lnTo>
                      <a:pt x="668" y="55"/>
                    </a:lnTo>
                    <a:lnTo>
                      <a:pt x="670" y="57"/>
                    </a:lnTo>
                    <a:lnTo>
                      <a:pt x="670" y="59"/>
                    </a:lnTo>
                    <a:lnTo>
                      <a:pt x="670" y="63"/>
                    </a:lnTo>
                    <a:lnTo>
                      <a:pt x="670" y="67"/>
                    </a:lnTo>
                    <a:lnTo>
                      <a:pt x="682" y="78"/>
                    </a:lnTo>
                    <a:lnTo>
                      <a:pt x="682" y="32"/>
                    </a:lnTo>
                    <a:lnTo>
                      <a:pt x="703" y="78"/>
                    </a:lnTo>
                    <a:lnTo>
                      <a:pt x="737" y="182"/>
                    </a:lnTo>
                    <a:lnTo>
                      <a:pt x="737" y="205"/>
                    </a:lnTo>
                    <a:lnTo>
                      <a:pt x="749" y="205"/>
                    </a:lnTo>
                    <a:lnTo>
                      <a:pt x="749" y="216"/>
                    </a:lnTo>
                    <a:lnTo>
                      <a:pt x="754" y="220"/>
                    </a:lnTo>
                    <a:lnTo>
                      <a:pt x="758" y="226"/>
                    </a:lnTo>
                    <a:lnTo>
                      <a:pt x="760" y="230"/>
                    </a:lnTo>
                    <a:lnTo>
                      <a:pt x="764" y="232"/>
                    </a:lnTo>
                    <a:lnTo>
                      <a:pt x="768" y="236"/>
                    </a:lnTo>
                    <a:lnTo>
                      <a:pt x="774" y="237"/>
                    </a:lnTo>
                    <a:lnTo>
                      <a:pt x="777" y="239"/>
                    </a:lnTo>
                    <a:lnTo>
                      <a:pt x="783" y="239"/>
                    </a:lnTo>
                    <a:lnTo>
                      <a:pt x="783" y="251"/>
                    </a:lnTo>
                    <a:lnTo>
                      <a:pt x="787" y="255"/>
                    </a:lnTo>
                    <a:lnTo>
                      <a:pt x="791" y="259"/>
                    </a:lnTo>
                    <a:lnTo>
                      <a:pt x="793" y="261"/>
                    </a:lnTo>
                    <a:lnTo>
                      <a:pt x="795" y="261"/>
                    </a:lnTo>
                    <a:lnTo>
                      <a:pt x="795" y="262"/>
                    </a:lnTo>
                    <a:lnTo>
                      <a:pt x="799" y="262"/>
                    </a:lnTo>
                    <a:lnTo>
                      <a:pt x="802" y="262"/>
                    </a:lnTo>
                    <a:lnTo>
                      <a:pt x="806" y="262"/>
                    </a:lnTo>
                    <a:lnTo>
                      <a:pt x="841" y="297"/>
                    </a:lnTo>
                    <a:lnTo>
                      <a:pt x="829" y="297"/>
                    </a:lnTo>
                    <a:lnTo>
                      <a:pt x="829" y="301"/>
                    </a:lnTo>
                    <a:lnTo>
                      <a:pt x="829" y="305"/>
                    </a:lnTo>
                    <a:lnTo>
                      <a:pt x="829" y="307"/>
                    </a:lnTo>
                    <a:lnTo>
                      <a:pt x="829" y="308"/>
                    </a:lnTo>
                    <a:lnTo>
                      <a:pt x="825" y="308"/>
                    </a:lnTo>
                    <a:lnTo>
                      <a:pt x="824" y="308"/>
                    </a:lnTo>
                    <a:lnTo>
                      <a:pt x="818" y="308"/>
                    </a:lnTo>
                    <a:lnTo>
                      <a:pt x="814" y="312"/>
                    </a:lnTo>
                    <a:lnTo>
                      <a:pt x="812" y="314"/>
                    </a:lnTo>
                    <a:lnTo>
                      <a:pt x="810" y="316"/>
                    </a:lnTo>
                    <a:lnTo>
                      <a:pt x="808" y="318"/>
                    </a:lnTo>
                    <a:lnTo>
                      <a:pt x="806" y="318"/>
                    </a:lnTo>
                    <a:lnTo>
                      <a:pt x="804" y="320"/>
                    </a:lnTo>
                    <a:lnTo>
                      <a:pt x="801" y="320"/>
                    </a:lnTo>
                    <a:lnTo>
                      <a:pt x="795" y="320"/>
                    </a:lnTo>
                    <a:lnTo>
                      <a:pt x="795" y="332"/>
                    </a:lnTo>
                    <a:lnTo>
                      <a:pt x="789" y="332"/>
                    </a:lnTo>
                    <a:lnTo>
                      <a:pt x="783" y="332"/>
                    </a:lnTo>
                    <a:lnTo>
                      <a:pt x="779" y="332"/>
                    </a:lnTo>
                    <a:lnTo>
                      <a:pt x="776" y="332"/>
                    </a:lnTo>
                    <a:lnTo>
                      <a:pt x="774" y="330"/>
                    </a:lnTo>
                    <a:lnTo>
                      <a:pt x="770" y="328"/>
                    </a:lnTo>
                    <a:lnTo>
                      <a:pt x="766" y="324"/>
                    </a:lnTo>
                    <a:lnTo>
                      <a:pt x="760" y="320"/>
                    </a:lnTo>
                    <a:lnTo>
                      <a:pt x="726" y="320"/>
                    </a:lnTo>
                    <a:lnTo>
                      <a:pt x="691" y="308"/>
                    </a:lnTo>
                    <a:lnTo>
                      <a:pt x="682" y="297"/>
                    </a:lnTo>
                    <a:lnTo>
                      <a:pt x="658" y="285"/>
                    </a:lnTo>
                    <a:lnTo>
                      <a:pt x="653" y="285"/>
                    </a:lnTo>
                    <a:lnTo>
                      <a:pt x="649" y="285"/>
                    </a:lnTo>
                    <a:lnTo>
                      <a:pt x="647" y="285"/>
                    </a:lnTo>
                    <a:lnTo>
                      <a:pt x="645" y="284"/>
                    </a:lnTo>
                    <a:lnTo>
                      <a:pt x="643" y="284"/>
                    </a:lnTo>
                    <a:lnTo>
                      <a:pt x="641" y="282"/>
                    </a:lnTo>
                    <a:lnTo>
                      <a:pt x="639" y="278"/>
                    </a:lnTo>
                    <a:lnTo>
                      <a:pt x="635" y="274"/>
                    </a:lnTo>
                    <a:lnTo>
                      <a:pt x="635" y="270"/>
                    </a:lnTo>
                    <a:lnTo>
                      <a:pt x="635" y="268"/>
                    </a:lnTo>
                    <a:lnTo>
                      <a:pt x="635" y="264"/>
                    </a:lnTo>
                    <a:lnTo>
                      <a:pt x="635" y="262"/>
                    </a:lnTo>
                    <a:lnTo>
                      <a:pt x="635" y="259"/>
                    </a:lnTo>
                    <a:lnTo>
                      <a:pt x="635" y="257"/>
                    </a:lnTo>
                    <a:lnTo>
                      <a:pt x="635" y="253"/>
                    </a:lnTo>
                    <a:lnTo>
                      <a:pt x="635" y="251"/>
                    </a:lnTo>
                    <a:lnTo>
                      <a:pt x="624" y="251"/>
                    </a:lnTo>
                    <a:lnTo>
                      <a:pt x="624" y="247"/>
                    </a:lnTo>
                    <a:lnTo>
                      <a:pt x="624" y="243"/>
                    </a:lnTo>
                    <a:lnTo>
                      <a:pt x="624" y="241"/>
                    </a:lnTo>
                    <a:lnTo>
                      <a:pt x="624" y="239"/>
                    </a:lnTo>
                    <a:lnTo>
                      <a:pt x="624" y="241"/>
                    </a:lnTo>
                    <a:lnTo>
                      <a:pt x="624" y="245"/>
                    </a:lnTo>
                    <a:lnTo>
                      <a:pt x="624" y="251"/>
                    </a:lnTo>
                    <a:lnTo>
                      <a:pt x="620" y="255"/>
                    </a:lnTo>
                    <a:lnTo>
                      <a:pt x="616" y="259"/>
                    </a:lnTo>
                    <a:lnTo>
                      <a:pt x="614" y="261"/>
                    </a:lnTo>
                    <a:lnTo>
                      <a:pt x="612" y="261"/>
                    </a:lnTo>
                    <a:lnTo>
                      <a:pt x="611" y="262"/>
                    </a:lnTo>
                    <a:lnTo>
                      <a:pt x="609" y="262"/>
                    </a:lnTo>
                    <a:lnTo>
                      <a:pt x="605" y="262"/>
                    </a:lnTo>
                    <a:lnTo>
                      <a:pt x="601" y="262"/>
                    </a:lnTo>
                    <a:lnTo>
                      <a:pt x="601" y="251"/>
                    </a:lnTo>
                    <a:lnTo>
                      <a:pt x="595" y="251"/>
                    </a:lnTo>
                    <a:lnTo>
                      <a:pt x="591" y="251"/>
                    </a:lnTo>
                    <a:lnTo>
                      <a:pt x="589" y="251"/>
                    </a:lnTo>
                    <a:lnTo>
                      <a:pt x="589" y="249"/>
                    </a:lnTo>
                    <a:lnTo>
                      <a:pt x="589" y="247"/>
                    </a:lnTo>
                    <a:lnTo>
                      <a:pt x="589" y="243"/>
                    </a:lnTo>
                    <a:lnTo>
                      <a:pt x="589" y="239"/>
                    </a:lnTo>
                    <a:lnTo>
                      <a:pt x="601" y="239"/>
                    </a:lnTo>
                    <a:lnTo>
                      <a:pt x="589" y="228"/>
                    </a:lnTo>
                    <a:lnTo>
                      <a:pt x="589" y="232"/>
                    </a:lnTo>
                    <a:lnTo>
                      <a:pt x="589" y="236"/>
                    </a:lnTo>
                    <a:lnTo>
                      <a:pt x="589" y="237"/>
                    </a:lnTo>
                    <a:lnTo>
                      <a:pt x="589" y="239"/>
                    </a:lnTo>
                    <a:lnTo>
                      <a:pt x="589" y="237"/>
                    </a:lnTo>
                    <a:lnTo>
                      <a:pt x="589" y="234"/>
                    </a:lnTo>
                    <a:lnTo>
                      <a:pt x="589" y="228"/>
                    </a:lnTo>
                    <a:lnTo>
                      <a:pt x="578" y="239"/>
                    </a:lnTo>
                    <a:lnTo>
                      <a:pt x="572" y="239"/>
                    </a:lnTo>
                    <a:lnTo>
                      <a:pt x="568" y="239"/>
                    </a:lnTo>
                    <a:lnTo>
                      <a:pt x="566" y="239"/>
                    </a:lnTo>
                    <a:lnTo>
                      <a:pt x="564" y="237"/>
                    </a:lnTo>
                    <a:lnTo>
                      <a:pt x="563" y="237"/>
                    </a:lnTo>
                    <a:lnTo>
                      <a:pt x="561" y="236"/>
                    </a:lnTo>
                    <a:lnTo>
                      <a:pt x="559" y="232"/>
                    </a:lnTo>
                    <a:lnTo>
                      <a:pt x="555" y="228"/>
                    </a:lnTo>
                    <a:lnTo>
                      <a:pt x="543" y="228"/>
                    </a:lnTo>
                    <a:lnTo>
                      <a:pt x="543" y="216"/>
                    </a:lnTo>
                    <a:lnTo>
                      <a:pt x="540" y="216"/>
                    </a:lnTo>
                    <a:lnTo>
                      <a:pt x="538" y="216"/>
                    </a:lnTo>
                    <a:lnTo>
                      <a:pt x="534" y="216"/>
                    </a:lnTo>
                    <a:lnTo>
                      <a:pt x="532" y="216"/>
                    </a:lnTo>
                    <a:lnTo>
                      <a:pt x="528" y="216"/>
                    </a:lnTo>
                    <a:lnTo>
                      <a:pt x="526" y="216"/>
                    </a:lnTo>
                    <a:lnTo>
                      <a:pt x="522" y="216"/>
                    </a:lnTo>
                    <a:lnTo>
                      <a:pt x="520" y="216"/>
                    </a:lnTo>
                    <a:lnTo>
                      <a:pt x="520" y="205"/>
                    </a:lnTo>
                    <a:lnTo>
                      <a:pt x="486" y="205"/>
                    </a:lnTo>
                    <a:lnTo>
                      <a:pt x="463" y="216"/>
                    </a:lnTo>
                    <a:lnTo>
                      <a:pt x="463" y="228"/>
                    </a:lnTo>
                    <a:lnTo>
                      <a:pt x="440" y="228"/>
                    </a:lnTo>
                    <a:lnTo>
                      <a:pt x="440" y="216"/>
                    </a:lnTo>
                    <a:lnTo>
                      <a:pt x="440" y="205"/>
                    </a:lnTo>
                    <a:lnTo>
                      <a:pt x="417" y="182"/>
                    </a:lnTo>
                    <a:lnTo>
                      <a:pt x="428" y="182"/>
                    </a:lnTo>
                    <a:lnTo>
                      <a:pt x="428" y="170"/>
                    </a:lnTo>
                    <a:lnTo>
                      <a:pt x="405" y="159"/>
                    </a:lnTo>
                    <a:lnTo>
                      <a:pt x="405" y="153"/>
                    </a:lnTo>
                    <a:lnTo>
                      <a:pt x="405" y="147"/>
                    </a:lnTo>
                    <a:lnTo>
                      <a:pt x="405" y="142"/>
                    </a:lnTo>
                    <a:lnTo>
                      <a:pt x="405" y="136"/>
                    </a:lnTo>
                    <a:lnTo>
                      <a:pt x="405" y="130"/>
                    </a:lnTo>
                    <a:lnTo>
                      <a:pt x="405" y="124"/>
                    </a:lnTo>
                    <a:lnTo>
                      <a:pt x="405" y="119"/>
                    </a:lnTo>
                    <a:lnTo>
                      <a:pt x="405" y="113"/>
                    </a:lnTo>
                    <a:lnTo>
                      <a:pt x="417" y="90"/>
                    </a:lnTo>
                    <a:lnTo>
                      <a:pt x="440" y="90"/>
                    </a:lnTo>
                    <a:lnTo>
                      <a:pt x="438" y="90"/>
                    </a:lnTo>
                    <a:lnTo>
                      <a:pt x="434" y="90"/>
                    </a:lnTo>
                    <a:lnTo>
                      <a:pt x="432" y="90"/>
                    </a:lnTo>
                    <a:lnTo>
                      <a:pt x="428" y="90"/>
                    </a:lnTo>
                    <a:lnTo>
                      <a:pt x="426" y="90"/>
                    </a:lnTo>
                    <a:lnTo>
                      <a:pt x="422" y="90"/>
                    </a:lnTo>
                    <a:lnTo>
                      <a:pt x="421" y="90"/>
                    </a:lnTo>
                    <a:lnTo>
                      <a:pt x="417" y="90"/>
                    </a:lnTo>
                    <a:close/>
                    <a:moveTo>
                      <a:pt x="829" y="686"/>
                    </a:moveTo>
                    <a:lnTo>
                      <a:pt x="841" y="698"/>
                    </a:lnTo>
                    <a:lnTo>
                      <a:pt x="852" y="686"/>
                    </a:lnTo>
                    <a:lnTo>
                      <a:pt x="841" y="698"/>
                    </a:lnTo>
                    <a:lnTo>
                      <a:pt x="829" y="686"/>
                    </a:lnTo>
                    <a:close/>
                    <a:moveTo>
                      <a:pt x="749" y="767"/>
                    </a:moveTo>
                    <a:lnTo>
                      <a:pt x="760" y="756"/>
                    </a:lnTo>
                    <a:lnTo>
                      <a:pt x="760" y="761"/>
                    </a:lnTo>
                    <a:lnTo>
                      <a:pt x="749" y="767"/>
                    </a:lnTo>
                    <a:close/>
                    <a:moveTo>
                      <a:pt x="0" y="462"/>
                    </a:moveTo>
                    <a:lnTo>
                      <a:pt x="12" y="443"/>
                    </a:lnTo>
                    <a:lnTo>
                      <a:pt x="0" y="462"/>
                    </a:lnTo>
                    <a:close/>
                    <a:moveTo>
                      <a:pt x="37" y="402"/>
                    </a:moveTo>
                    <a:lnTo>
                      <a:pt x="42" y="393"/>
                    </a:lnTo>
                    <a:lnTo>
                      <a:pt x="37" y="402"/>
                    </a:lnTo>
                    <a:close/>
                    <a:moveTo>
                      <a:pt x="1025" y="1203"/>
                    </a:moveTo>
                    <a:lnTo>
                      <a:pt x="1002" y="1203"/>
                    </a:lnTo>
                    <a:lnTo>
                      <a:pt x="1002" y="1191"/>
                    </a:lnTo>
                    <a:lnTo>
                      <a:pt x="968" y="1203"/>
                    </a:lnTo>
                    <a:lnTo>
                      <a:pt x="960" y="1203"/>
                    </a:lnTo>
                    <a:lnTo>
                      <a:pt x="954" y="1203"/>
                    </a:lnTo>
                    <a:lnTo>
                      <a:pt x="950" y="1203"/>
                    </a:lnTo>
                    <a:lnTo>
                      <a:pt x="948" y="1203"/>
                    </a:lnTo>
                    <a:lnTo>
                      <a:pt x="944" y="1203"/>
                    </a:lnTo>
                    <a:lnTo>
                      <a:pt x="943" y="1204"/>
                    </a:lnTo>
                    <a:lnTo>
                      <a:pt x="939" y="1208"/>
                    </a:lnTo>
                    <a:lnTo>
                      <a:pt x="933" y="1214"/>
                    </a:lnTo>
                    <a:lnTo>
                      <a:pt x="921" y="1214"/>
                    </a:lnTo>
                    <a:lnTo>
                      <a:pt x="933" y="1214"/>
                    </a:lnTo>
                    <a:lnTo>
                      <a:pt x="933" y="1226"/>
                    </a:lnTo>
                    <a:lnTo>
                      <a:pt x="941" y="1226"/>
                    </a:lnTo>
                    <a:lnTo>
                      <a:pt x="946" y="1224"/>
                    </a:lnTo>
                    <a:lnTo>
                      <a:pt x="950" y="1224"/>
                    </a:lnTo>
                    <a:lnTo>
                      <a:pt x="954" y="1224"/>
                    </a:lnTo>
                    <a:lnTo>
                      <a:pt x="954" y="1226"/>
                    </a:lnTo>
                    <a:lnTo>
                      <a:pt x="954" y="1227"/>
                    </a:lnTo>
                    <a:lnTo>
                      <a:pt x="950" y="1231"/>
                    </a:lnTo>
                    <a:lnTo>
                      <a:pt x="944" y="1237"/>
                    </a:lnTo>
                    <a:lnTo>
                      <a:pt x="910" y="1249"/>
                    </a:lnTo>
                    <a:lnTo>
                      <a:pt x="916" y="1249"/>
                    </a:lnTo>
                    <a:lnTo>
                      <a:pt x="921" y="1249"/>
                    </a:lnTo>
                    <a:lnTo>
                      <a:pt x="927" y="1249"/>
                    </a:lnTo>
                    <a:lnTo>
                      <a:pt x="933" y="1249"/>
                    </a:lnTo>
                    <a:lnTo>
                      <a:pt x="939" y="1249"/>
                    </a:lnTo>
                    <a:lnTo>
                      <a:pt x="944" y="1249"/>
                    </a:lnTo>
                    <a:lnTo>
                      <a:pt x="950" y="1249"/>
                    </a:lnTo>
                    <a:lnTo>
                      <a:pt x="956" y="1249"/>
                    </a:lnTo>
                    <a:lnTo>
                      <a:pt x="956" y="1237"/>
                    </a:lnTo>
                    <a:lnTo>
                      <a:pt x="962" y="1237"/>
                    </a:lnTo>
                    <a:lnTo>
                      <a:pt x="964" y="1237"/>
                    </a:lnTo>
                    <a:lnTo>
                      <a:pt x="968" y="1237"/>
                    </a:lnTo>
                    <a:lnTo>
                      <a:pt x="969" y="1235"/>
                    </a:lnTo>
                    <a:lnTo>
                      <a:pt x="971" y="1231"/>
                    </a:lnTo>
                    <a:lnTo>
                      <a:pt x="975" y="1229"/>
                    </a:lnTo>
                    <a:lnTo>
                      <a:pt x="979" y="1226"/>
                    </a:lnTo>
                    <a:lnTo>
                      <a:pt x="991" y="1226"/>
                    </a:lnTo>
                    <a:lnTo>
                      <a:pt x="991" y="1214"/>
                    </a:lnTo>
                    <a:lnTo>
                      <a:pt x="1025" y="1203"/>
                    </a:lnTo>
                    <a:lnTo>
                      <a:pt x="1014" y="1191"/>
                    </a:lnTo>
                    <a:lnTo>
                      <a:pt x="1025" y="1203"/>
                    </a:lnTo>
                    <a:close/>
                    <a:moveTo>
                      <a:pt x="829" y="686"/>
                    </a:moveTo>
                    <a:lnTo>
                      <a:pt x="852" y="686"/>
                    </a:lnTo>
                    <a:lnTo>
                      <a:pt x="829" y="686"/>
                    </a:lnTo>
                    <a:close/>
                    <a:moveTo>
                      <a:pt x="910" y="1214"/>
                    </a:moveTo>
                    <a:lnTo>
                      <a:pt x="898" y="1214"/>
                    </a:lnTo>
                    <a:lnTo>
                      <a:pt x="887" y="1203"/>
                    </a:lnTo>
                    <a:lnTo>
                      <a:pt x="879" y="1203"/>
                    </a:lnTo>
                    <a:lnTo>
                      <a:pt x="873" y="1203"/>
                    </a:lnTo>
                    <a:lnTo>
                      <a:pt x="866" y="1203"/>
                    </a:lnTo>
                    <a:lnTo>
                      <a:pt x="858" y="1203"/>
                    </a:lnTo>
                    <a:lnTo>
                      <a:pt x="850" y="1203"/>
                    </a:lnTo>
                    <a:lnTo>
                      <a:pt x="845" y="1203"/>
                    </a:lnTo>
                    <a:lnTo>
                      <a:pt x="837" y="1203"/>
                    </a:lnTo>
                    <a:lnTo>
                      <a:pt x="829" y="1203"/>
                    </a:lnTo>
                    <a:lnTo>
                      <a:pt x="829" y="1191"/>
                    </a:lnTo>
                    <a:lnTo>
                      <a:pt x="806" y="1203"/>
                    </a:lnTo>
                    <a:lnTo>
                      <a:pt x="795" y="1191"/>
                    </a:lnTo>
                    <a:lnTo>
                      <a:pt x="772" y="1191"/>
                    </a:lnTo>
                    <a:lnTo>
                      <a:pt x="749" y="1203"/>
                    </a:lnTo>
                    <a:lnTo>
                      <a:pt x="737" y="1214"/>
                    </a:lnTo>
                    <a:lnTo>
                      <a:pt x="726" y="1214"/>
                    </a:lnTo>
                    <a:lnTo>
                      <a:pt x="726" y="1226"/>
                    </a:lnTo>
                    <a:lnTo>
                      <a:pt x="714" y="1237"/>
                    </a:lnTo>
                    <a:lnTo>
                      <a:pt x="749" y="1214"/>
                    </a:lnTo>
                    <a:lnTo>
                      <a:pt x="772" y="1214"/>
                    </a:lnTo>
                    <a:lnTo>
                      <a:pt x="777" y="1214"/>
                    </a:lnTo>
                    <a:lnTo>
                      <a:pt x="781" y="1214"/>
                    </a:lnTo>
                    <a:lnTo>
                      <a:pt x="783" y="1214"/>
                    </a:lnTo>
                    <a:lnTo>
                      <a:pt x="785" y="1214"/>
                    </a:lnTo>
                    <a:lnTo>
                      <a:pt x="787" y="1216"/>
                    </a:lnTo>
                    <a:lnTo>
                      <a:pt x="789" y="1218"/>
                    </a:lnTo>
                    <a:lnTo>
                      <a:pt x="791" y="1222"/>
                    </a:lnTo>
                    <a:lnTo>
                      <a:pt x="795" y="1226"/>
                    </a:lnTo>
                    <a:lnTo>
                      <a:pt x="804" y="1226"/>
                    </a:lnTo>
                    <a:lnTo>
                      <a:pt x="812" y="1226"/>
                    </a:lnTo>
                    <a:lnTo>
                      <a:pt x="822" y="1226"/>
                    </a:lnTo>
                    <a:lnTo>
                      <a:pt x="829" y="1226"/>
                    </a:lnTo>
                    <a:lnTo>
                      <a:pt x="839" y="1226"/>
                    </a:lnTo>
                    <a:lnTo>
                      <a:pt x="847" y="1226"/>
                    </a:lnTo>
                    <a:lnTo>
                      <a:pt x="856" y="1226"/>
                    </a:lnTo>
                    <a:lnTo>
                      <a:pt x="864" y="1226"/>
                    </a:lnTo>
                    <a:lnTo>
                      <a:pt x="852" y="1237"/>
                    </a:lnTo>
                    <a:lnTo>
                      <a:pt x="864" y="1237"/>
                    </a:lnTo>
                    <a:lnTo>
                      <a:pt x="864" y="1231"/>
                    </a:lnTo>
                    <a:lnTo>
                      <a:pt x="864" y="1229"/>
                    </a:lnTo>
                    <a:lnTo>
                      <a:pt x="864" y="1226"/>
                    </a:lnTo>
                    <a:lnTo>
                      <a:pt x="866" y="1226"/>
                    </a:lnTo>
                    <a:lnTo>
                      <a:pt x="868" y="1226"/>
                    </a:lnTo>
                    <a:lnTo>
                      <a:pt x="872" y="1226"/>
                    </a:lnTo>
                    <a:lnTo>
                      <a:pt x="875" y="1226"/>
                    </a:lnTo>
                    <a:lnTo>
                      <a:pt x="887" y="1226"/>
                    </a:lnTo>
                    <a:lnTo>
                      <a:pt x="887" y="1231"/>
                    </a:lnTo>
                    <a:lnTo>
                      <a:pt x="887" y="1235"/>
                    </a:lnTo>
                    <a:lnTo>
                      <a:pt x="887" y="1237"/>
                    </a:lnTo>
                    <a:lnTo>
                      <a:pt x="889" y="1237"/>
                    </a:lnTo>
                    <a:lnTo>
                      <a:pt x="889" y="1235"/>
                    </a:lnTo>
                    <a:lnTo>
                      <a:pt x="891" y="1233"/>
                    </a:lnTo>
                    <a:lnTo>
                      <a:pt x="895" y="1229"/>
                    </a:lnTo>
                    <a:lnTo>
                      <a:pt x="898" y="1226"/>
                    </a:lnTo>
                    <a:lnTo>
                      <a:pt x="902" y="1222"/>
                    </a:lnTo>
                    <a:lnTo>
                      <a:pt x="906" y="1218"/>
                    </a:lnTo>
                    <a:lnTo>
                      <a:pt x="908" y="1216"/>
                    </a:lnTo>
                    <a:lnTo>
                      <a:pt x="910" y="1214"/>
                    </a:lnTo>
                    <a:lnTo>
                      <a:pt x="908" y="1214"/>
                    </a:lnTo>
                    <a:lnTo>
                      <a:pt x="904" y="1214"/>
                    </a:lnTo>
                    <a:lnTo>
                      <a:pt x="898" y="1214"/>
                    </a:lnTo>
                    <a:lnTo>
                      <a:pt x="910" y="1214"/>
                    </a:lnTo>
                    <a:close/>
                    <a:moveTo>
                      <a:pt x="509" y="491"/>
                    </a:moveTo>
                    <a:lnTo>
                      <a:pt x="503" y="491"/>
                    </a:lnTo>
                    <a:lnTo>
                      <a:pt x="501" y="491"/>
                    </a:lnTo>
                    <a:lnTo>
                      <a:pt x="499" y="491"/>
                    </a:lnTo>
                    <a:lnTo>
                      <a:pt x="497" y="491"/>
                    </a:lnTo>
                    <a:lnTo>
                      <a:pt x="497" y="493"/>
                    </a:lnTo>
                    <a:lnTo>
                      <a:pt x="497" y="495"/>
                    </a:lnTo>
                    <a:lnTo>
                      <a:pt x="497" y="498"/>
                    </a:lnTo>
                    <a:lnTo>
                      <a:pt x="497" y="502"/>
                    </a:lnTo>
                    <a:lnTo>
                      <a:pt x="486" y="502"/>
                    </a:lnTo>
                    <a:lnTo>
                      <a:pt x="492" y="504"/>
                    </a:lnTo>
                    <a:lnTo>
                      <a:pt x="495" y="506"/>
                    </a:lnTo>
                    <a:lnTo>
                      <a:pt x="497" y="510"/>
                    </a:lnTo>
                    <a:lnTo>
                      <a:pt x="497" y="512"/>
                    </a:lnTo>
                    <a:lnTo>
                      <a:pt x="497" y="514"/>
                    </a:lnTo>
                    <a:lnTo>
                      <a:pt x="497" y="510"/>
                    </a:lnTo>
                    <a:lnTo>
                      <a:pt x="497" y="502"/>
                    </a:lnTo>
                    <a:lnTo>
                      <a:pt x="509" y="502"/>
                    </a:lnTo>
                    <a:lnTo>
                      <a:pt x="509" y="491"/>
                    </a:lnTo>
                    <a:close/>
                    <a:moveTo>
                      <a:pt x="532" y="491"/>
                    </a:moveTo>
                    <a:lnTo>
                      <a:pt x="532" y="497"/>
                    </a:lnTo>
                    <a:lnTo>
                      <a:pt x="532" y="500"/>
                    </a:lnTo>
                    <a:lnTo>
                      <a:pt x="532" y="502"/>
                    </a:lnTo>
                    <a:lnTo>
                      <a:pt x="530" y="504"/>
                    </a:lnTo>
                    <a:lnTo>
                      <a:pt x="528" y="504"/>
                    </a:lnTo>
                    <a:lnTo>
                      <a:pt x="524" y="502"/>
                    </a:lnTo>
                    <a:lnTo>
                      <a:pt x="520" y="502"/>
                    </a:lnTo>
                    <a:lnTo>
                      <a:pt x="532" y="491"/>
                    </a:lnTo>
                    <a:close/>
                    <a:moveTo>
                      <a:pt x="417" y="378"/>
                    </a:moveTo>
                    <a:lnTo>
                      <a:pt x="422" y="372"/>
                    </a:lnTo>
                    <a:lnTo>
                      <a:pt x="426" y="368"/>
                    </a:lnTo>
                    <a:lnTo>
                      <a:pt x="430" y="366"/>
                    </a:lnTo>
                    <a:lnTo>
                      <a:pt x="432" y="366"/>
                    </a:lnTo>
                    <a:lnTo>
                      <a:pt x="436" y="364"/>
                    </a:lnTo>
                    <a:lnTo>
                      <a:pt x="440" y="366"/>
                    </a:lnTo>
                    <a:lnTo>
                      <a:pt x="445" y="366"/>
                    </a:lnTo>
                    <a:lnTo>
                      <a:pt x="451" y="366"/>
                    </a:lnTo>
                    <a:lnTo>
                      <a:pt x="455" y="366"/>
                    </a:lnTo>
                    <a:lnTo>
                      <a:pt x="457" y="366"/>
                    </a:lnTo>
                    <a:lnTo>
                      <a:pt x="459" y="366"/>
                    </a:lnTo>
                    <a:lnTo>
                      <a:pt x="463" y="366"/>
                    </a:lnTo>
                    <a:lnTo>
                      <a:pt x="465" y="366"/>
                    </a:lnTo>
                    <a:lnTo>
                      <a:pt x="468" y="366"/>
                    </a:lnTo>
                    <a:lnTo>
                      <a:pt x="470" y="366"/>
                    </a:lnTo>
                    <a:lnTo>
                      <a:pt x="474" y="366"/>
                    </a:lnTo>
                    <a:lnTo>
                      <a:pt x="474" y="355"/>
                    </a:lnTo>
                    <a:lnTo>
                      <a:pt x="480" y="358"/>
                    </a:lnTo>
                    <a:lnTo>
                      <a:pt x="484" y="362"/>
                    </a:lnTo>
                    <a:lnTo>
                      <a:pt x="486" y="364"/>
                    </a:lnTo>
                    <a:lnTo>
                      <a:pt x="490" y="366"/>
                    </a:lnTo>
                    <a:lnTo>
                      <a:pt x="492" y="366"/>
                    </a:lnTo>
                    <a:lnTo>
                      <a:pt x="495" y="366"/>
                    </a:lnTo>
                    <a:lnTo>
                      <a:pt x="501" y="366"/>
                    </a:lnTo>
                    <a:lnTo>
                      <a:pt x="509" y="366"/>
                    </a:lnTo>
                    <a:lnTo>
                      <a:pt x="532" y="378"/>
                    </a:lnTo>
                    <a:lnTo>
                      <a:pt x="532" y="385"/>
                    </a:lnTo>
                    <a:lnTo>
                      <a:pt x="532" y="391"/>
                    </a:lnTo>
                    <a:lnTo>
                      <a:pt x="532" y="397"/>
                    </a:lnTo>
                    <a:lnTo>
                      <a:pt x="532" y="402"/>
                    </a:lnTo>
                    <a:lnTo>
                      <a:pt x="532" y="406"/>
                    </a:lnTo>
                    <a:lnTo>
                      <a:pt x="534" y="412"/>
                    </a:lnTo>
                    <a:lnTo>
                      <a:pt x="538" y="418"/>
                    </a:lnTo>
                    <a:lnTo>
                      <a:pt x="543" y="424"/>
                    </a:lnTo>
                    <a:lnTo>
                      <a:pt x="520" y="424"/>
                    </a:lnTo>
                    <a:lnTo>
                      <a:pt x="520" y="426"/>
                    </a:lnTo>
                    <a:lnTo>
                      <a:pt x="520" y="429"/>
                    </a:lnTo>
                    <a:lnTo>
                      <a:pt x="520" y="431"/>
                    </a:lnTo>
                    <a:lnTo>
                      <a:pt x="520" y="435"/>
                    </a:lnTo>
                    <a:lnTo>
                      <a:pt x="520" y="437"/>
                    </a:lnTo>
                    <a:lnTo>
                      <a:pt x="520" y="441"/>
                    </a:lnTo>
                    <a:lnTo>
                      <a:pt x="520" y="443"/>
                    </a:lnTo>
                    <a:lnTo>
                      <a:pt x="520" y="447"/>
                    </a:lnTo>
                    <a:lnTo>
                      <a:pt x="520" y="450"/>
                    </a:lnTo>
                    <a:lnTo>
                      <a:pt x="520" y="454"/>
                    </a:lnTo>
                    <a:lnTo>
                      <a:pt x="520" y="456"/>
                    </a:lnTo>
                    <a:lnTo>
                      <a:pt x="522" y="458"/>
                    </a:lnTo>
                    <a:lnTo>
                      <a:pt x="524" y="458"/>
                    </a:lnTo>
                    <a:lnTo>
                      <a:pt x="526" y="458"/>
                    </a:lnTo>
                    <a:lnTo>
                      <a:pt x="532" y="458"/>
                    </a:lnTo>
                    <a:lnTo>
                      <a:pt x="532" y="447"/>
                    </a:lnTo>
                    <a:lnTo>
                      <a:pt x="543" y="435"/>
                    </a:lnTo>
                    <a:lnTo>
                      <a:pt x="549" y="433"/>
                    </a:lnTo>
                    <a:lnTo>
                      <a:pt x="555" y="433"/>
                    </a:lnTo>
                    <a:lnTo>
                      <a:pt x="559" y="433"/>
                    </a:lnTo>
                    <a:lnTo>
                      <a:pt x="563" y="435"/>
                    </a:lnTo>
                    <a:lnTo>
                      <a:pt x="564" y="435"/>
                    </a:lnTo>
                    <a:lnTo>
                      <a:pt x="568" y="437"/>
                    </a:lnTo>
                    <a:lnTo>
                      <a:pt x="572" y="441"/>
                    </a:lnTo>
                    <a:lnTo>
                      <a:pt x="578" y="447"/>
                    </a:lnTo>
                    <a:lnTo>
                      <a:pt x="589" y="447"/>
                    </a:lnTo>
                    <a:lnTo>
                      <a:pt x="601" y="458"/>
                    </a:lnTo>
                    <a:lnTo>
                      <a:pt x="601" y="450"/>
                    </a:lnTo>
                    <a:lnTo>
                      <a:pt x="601" y="447"/>
                    </a:lnTo>
                    <a:lnTo>
                      <a:pt x="603" y="445"/>
                    </a:lnTo>
                    <a:lnTo>
                      <a:pt x="605" y="445"/>
                    </a:lnTo>
                    <a:lnTo>
                      <a:pt x="607" y="445"/>
                    </a:lnTo>
                    <a:lnTo>
                      <a:pt x="612" y="445"/>
                    </a:lnTo>
                    <a:lnTo>
                      <a:pt x="616" y="445"/>
                    </a:lnTo>
                    <a:lnTo>
                      <a:pt x="624" y="447"/>
                    </a:lnTo>
                    <a:lnTo>
                      <a:pt x="626" y="447"/>
                    </a:lnTo>
                    <a:lnTo>
                      <a:pt x="630" y="447"/>
                    </a:lnTo>
                    <a:lnTo>
                      <a:pt x="632" y="447"/>
                    </a:lnTo>
                    <a:lnTo>
                      <a:pt x="635" y="447"/>
                    </a:lnTo>
                    <a:lnTo>
                      <a:pt x="637" y="447"/>
                    </a:lnTo>
                    <a:lnTo>
                      <a:pt x="641" y="447"/>
                    </a:lnTo>
                    <a:lnTo>
                      <a:pt x="643" y="447"/>
                    </a:lnTo>
                    <a:lnTo>
                      <a:pt x="647" y="447"/>
                    </a:lnTo>
                    <a:lnTo>
                      <a:pt x="635" y="435"/>
                    </a:lnTo>
                    <a:lnTo>
                      <a:pt x="612" y="435"/>
                    </a:lnTo>
                    <a:lnTo>
                      <a:pt x="612" y="424"/>
                    </a:lnTo>
                    <a:lnTo>
                      <a:pt x="647" y="412"/>
                    </a:lnTo>
                    <a:lnTo>
                      <a:pt x="635" y="412"/>
                    </a:lnTo>
                    <a:lnTo>
                      <a:pt x="635" y="401"/>
                    </a:lnTo>
                    <a:lnTo>
                      <a:pt x="630" y="401"/>
                    </a:lnTo>
                    <a:lnTo>
                      <a:pt x="626" y="401"/>
                    </a:lnTo>
                    <a:lnTo>
                      <a:pt x="624" y="399"/>
                    </a:lnTo>
                    <a:lnTo>
                      <a:pt x="622" y="399"/>
                    </a:lnTo>
                    <a:lnTo>
                      <a:pt x="620" y="397"/>
                    </a:lnTo>
                    <a:lnTo>
                      <a:pt x="618" y="395"/>
                    </a:lnTo>
                    <a:lnTo>
                      <a:pt x="616" y="393"/>
                    </a:lnTo>
                    <a:lnTo>
                      <a:pt x="612" y="389"/>
                    </a:lnTo>
                    <a:lnTo>
                      <a:pt x="605" y="389"/>
                    </a:lnTo>
                    <a:lnTo>
                      <a:pt x="597" y="389"/>
                    </a:lnTo>
                    <a:lnTo>
                      <a:pt x="591" y="387"/>
                    </a:lnTo>
                    <a:lnTo>
                      <a:pt x="587" y="387"/>
                    </a:lnTo>
                    <a:lnTo>
                      <a:pt x="584" y="385"/>
                    </a:lnTo>
                    <a:lnTo>
                      <a:pt x="580" y="379"/>
                    </a:lnTo>
                    <a:lnTo>
                      <a:pt x="578" y="374"/>
                    </a:lnTo>
                    <a:lnTo>
                      <a:pt x="578" y="366"/>
                    </a:lnTo>
                    <a:lnTo>
                      <a:pt x="578" y="378"/>
                    </a:lnTo>
                    <a:lnTo>
                      <a:pt x="612" y="389"/>
                    </a:lnTo>
                    <a:lnTo>
                      <a:pt x="624" y="389"/>
                    </a:lnTo>
                    <a:lnTo>
                      <a:pt x="624" y="378"/>
                    </a:lnTo>
                    <a:lnTo>
                      <a:pt x="624" y="355"/>
                    </a:lnTo>
                    <a:lnTo>
                      <a:pt x="612" y="355"/>
                    </a:lnTo>
                    <a:lnTo>
                      <a:pt x="612" y="349"/>
                    </a:lnTo>
                    <a:lnTo>
                      <a:pt x="612" y="347"/>
                    </a:lnTo>
                    <a:lnTo>
                      <a:pt x="612" y="343"/>
                    </a:lnTo>
                    <a:lnTo>
                      <a:pt x="611" y="343"/>
                    </a:lnTo>
                    <a:lnTo>
                      <a:pt x="609" y="343"/>
                    </a:lnTo>
                    <a:lnTo>
                      <a:pt x="605" y="343"/>
                    </a:lnTo>
                    <a:lnTo>
                      <a:pt x="601" y="343"/>
                    </a:lnTo>
                    <a:lnTo>
                      <a:pt x="601" y="332"/>
                    </a:lnTo>
                    <a:lnTo>
                      <a:pt x="578" y="332"/>
                    </a:lnTo>
                    <a:lnTo>
                      <a:pt x="572" y="335"/>
                    </a:lnTo>
                    <a:lnTo>
                      <a:pt x="568" y="339"/>
                    </a:lnTo>
                    <a:lnTo>
                      <a:pt x="564" y="341"/>
                    </a:lnTo>
                    <a:lnTo>
                      <a:pt x="563" y="343"/>
                    </a:lnTo>
                    <a:lnTo>
                      <a:pt x="559" y="343"/>
                    </a:lnTo>
                    <a:lnTo>
                      <a:pt x="555" y="343"/>
                    </a:lnTo>
                    <a:lnTo>
                      <a:pt x="551" y="343"/>
                    </a:lnTo>
                    <a:lnTo>
                      <a:pt x="543" y="343"/>
                    </a:lnTo>
                    <a:lnTo>
                      <a:pt x="555" y="320"/>
                    </a:lnTo>
                    <a:lnTo>
                      <a:pt x="532" y="320"/>
                    </a:lnTo>
                    <a:lnTo>
                      <a:pt x="532" y="308"/>
                    </a:lnTo>
                    <a:lnTo>
                      <a:pt x="524" y="308"/>
                    </a:lnTo>
                    <a:lnTo>
                      <a:pt x="516" y="308"/>
                    </a:lnTo>
                    <a:lnTo>
                      <a:pt x="511" y="308"/>
                    </a:lnTo>
                    <a:lnTo>
                      <a:pt x="503" y="308"/>
                    </a:lnTo>
                    <a:lnTo>
                      <a:pt x="495" y="308"/>
                    </a:lnTo>
                    <a:lnTo>
                      <a:pt x="488" y="308"/>
                    </a:lnTo>
                    <a:lnTo>
                      <a:pt x="482" y="308"/>
                    </a:lnTo>
                    <a:lnTo>
                      <a:pt x="474" y="308"/>
                    </a:lnTo>
                    <a:lnTo>
                      <a:pt x="474" y="297"/>
                    </a:lnTo>
                    <a:lnTo>
                      <a:pt x="468" y="297"/>
                    </a:lnTo>
                    <a:lnTo>
                      <a:pt x="463" y="297"/>
                    </a:lnTo>
                    <a:lnTo>
                      <a:pt x="459" y="299"/>
                    </a:lnTo>
                    <a:lnTo>
                      <a:pt x="455" y="301"/>
                    </a:lnTo>
                    <a:lnTo>
                      <a:pt x="453" y="305"/>
                    </a:lnTo>
                    <a:lnTo>
                      <a:pt x="451" y="308"/>
                    </a:lnTo>
                    <a:lnTo>
                      <a:pt x="451" y="314"/>
                    </a:lnTo>
                    <a:lnTo>
                      <a:pt x="451" y="320"/>
                    </a:lnTo>
                    <a:lnTo>
                      <a:pt x="445" y="320"/>
                    </a:lnTo>
                    <a:lnTo>
                      <a:pt x="444" y="320"/>
                    </a:lnTo>
                    <a:lnTo>
                      <a:pt x="442" y="320"/>
                    </a:lnTo>
                    <a:lnTo>
                      <a:pt x="440" y="320"/>
                    </a:lnTo>
                    <a:lnTo>
                      <a:pt x="440" y="322"/>
                    </a:lnTo>
                    <a:lnTo>
                      <a:pt x="440" y="326"/>
                    </a:lnTo>
                    <a:lnTo>
                      <a:pt x="440" y="332"/>
                    </a:lnTo>
                    <a:lnTo>
                      <a:pt x="436" y="328"/>
                    </a:lnTo>
                    <a:lnTo>
                      <a:pt x="432" y="324"/>
                    </a:lnTo>
                    <a:lnTo>
                      <a:pt x="430" y="322"/>
                    </a:lnTo>
                    <a:lnTo>
                      <a:pt x="428" y="320"/>
                    </a:lnTo>
                    <a:lnTo>
                      <a:pt x="428" y="316"/>
                    </a:lnTo>
                    <a:lnTo>
                      <a:pt x="428" y="312"/>
                    </a:lnTo>
                    <a:lnTo>
                      <a:pt x="428" y="308"/>
                    </a:lnTo>
                    <a:lnTo>
                      <a:pt x="451" y="308"/>
                    </a:lnTo>
                    <a:lnTo>
                      <a:pt x="451" y="285"/>
                    </a:lnTo>
                    <a:lnTo>
                      <a:pt x="428" y="285"/>
                    </a:lnTo>
                    <a:lnTo>
                      <a:pt x="422" y="291"/>
                    </a:lnTo>
                    <a:lnTo>
                      <a:pt x="421" y="295"/>
                    </a:lnTo>
                    <a:lnTo>
                      <a:pt x="419" y="297"/>
                    </a:lnTo>
                    <a:lnTo>
                      <a:pt x="417" y="301"/>
                    </a:lnTo>
                    <a:lnTo>
                      <a:pt x="417" y="303"/>
                    </a:lnTo>
                    <a:lnTo>
                      <a:pt x="417" y="307"/>
                    </a:lnTo>
                    <a:lnTo>
                      <a:pt x="417" y="312"/>
                    </a:lnTo>
                    <a:lnTo>
                      <a:pt x="417" y="320"/>
                    </a:lnTo>
                    <a:lnTo>
                      <a:pt x="417" y="343"/>
                    </a:lnTo>
                    <a:lnTo>
                      <a:pt x="417" y="332"/>
                    </a:lnTo>
                    <a:lnTo>
                      <a:pt x="405" y="332"/>
                    </a:lnTo>
                    <a:lnTo>
                      <a:pt x="394" y="308"/>
                    </a:lnTo>
                    <a:lnTo>
                      <a:pt x="394" y="314"/>
                    </a:lnTo>
                    <a:lnTo>
                      <a:pt x="394" y="320"/>
                    </a:lnTo>
                    <a:lnTo>
                      <a:pt x="394" y="326"/>
                    </a:lnTo>
                    <a:lnTo>
                      <a:pt x="394" y="332"/>
                    </a:lnTo>
                    <a:lnTo>
                      <a:pt x="394" y="337"/>
                    </a:lnTo>
                    <a:lnTo>
                      <a:pt x="394" y="343"/>
                    </a:lnTo>
                    <a:lnTo>
                      <a:pt x="394" y="349"/>
                    </a:lnTo>
                    <a:lnTo>
                      <a:pt x="394" y="355"/>
                    </a:lnTo>
                    <a:lnTo>
                      <a:pt x="417" y="378"/>
                    </a:lnTo>
                    <a:close/>
                  </a:path>
                </a:pathLst>
              </a:custGeom>
              <a:solidFill>
                <a:srgbClr val="C0C0C0"/>
              </a:solidFill>
              <a:ln w="9525">
                <a:noFill/>
                <a:round/>
                <a:headEnd/>
                <a:tailEnd/>
              </a:ln>
            </p:spPr>
            <p:txBody>
              <a:bodyPr/>
              <a:lstStyle/>
              <a:p>
                <a:pPr algn="l"/>
                <a:endParaRPr lang="en-US" sz="2000"/>
              </a:p>
            </p:txBody>
          </p:sp>
          <p:sp>
            <p:nvSpPr>
              <p:cNvPr id="906254" name="Freeform 14"/>
              <p:cNvSpPr>
                <a:spLocks/>
              </p:cNvSpPr>
              <p:nvPr/>
            </p:nvSpPr>
            <p:spPr bwMode="auto">
              <a:xfrm>
                <a:off x="4786" y="1305"/>
                <a:ext cx="92" cy="104"/>
              </a:xfrm>
              <a:custGeom>
                <a:avLst/>
                <a:gdLst>
                  <a:gd name="T0" fmla="*/ 11 w 92"/>
                  <a:gd name="T1" fmla="*/ 12 h 104"/>
                  <a:gd name="T2" fmla="*/ 11 w 92"/>
                  <a:gd name="T3" fmla="*/ 46 h 104"/>
                  <a:gd name="T4" fmla="*/ 23 w 92"/>
                  <a:gd name="T5" fmla="*/ 46 h 104"/>
                  <a:gd name="T6" fmla="*/ 23 w 92"/>
                  <a:gd name="T7" fmla="*/ 41 h 104"/>
                  <a:gd name="T8" fmla="*/ 23 w 92"/>
                  <a:gd name="T9" fmla="*/ 37 h 104"/>
                  <a:gd name="T10" fmla="*/ 23 w 92"/>
                  <a:gd name="T11" fmla="*/ 35 h 104"/>
                  <a:gd name="T12" fmla="*/ 23 w 92"/>
                  <a:gd name="T13" fmla="*/ 35 h 104"/>
                  <a:gd name="T14" fmla="*/ 25 w 92"/>
                  <a:gd name="T15" fmla="*/ 37 h 104"/>
                  <a:gd name="T16" fmla="*/ 27 w 92"/>
                  <a:gd name="T17" fmla="*/ 39 h 104"/>
                  <a:gd name="T18" fmla="*/ 31 w 92"/>
                  <a:gd name="T19" fmla="*/ 42 h 104"/>
                  <a:gd name="T20" fmla="*/ 34 w 92"/>
                  <a:gd name="T21" fmla="*/ 46 h 104"/>
                  <a:gd name="T22" fmla="*/ 38 w 92"/>
                  <a:gd name="T23" fmla="*/ 44 h 104"/>
                  <a:gd name="T24" fmla="*/ 40 w 92"/>
                  <a:gd name="T25" fmla="*/ 41 h 104"/>
                  <a:gd name="T26" fmla="*/ 42 w 92"/>
                  <a:gd name="T27" fmla="*/ 39 h 104"/>
                  <a:gd name="T28" fmla="*/ 46 w 92"/>
                  <a:gd name="T29" fmla="*/ 35 h 104"/>
                  <a:gd name="T30" fmla="*/ 48 w 92"/>
                  <a:gd name="T31" fmla="*/ 33 h 104"/>
                  <a:gd name="T32" fmla="*/ 52 w 92"/>
                  <a:gd name="T33" fmla="*/ 29 h 104"/>
                  <a:gd name="T34" fmla="*/ 54 w 92"/>
                  <a:gd name="T35" fmla="*/ 27 h 104"/>
                  <a:gd name="T36" fmla="*/ 57 w 92"/>
                  <a:gd name="T37" fmla="*/ 23 h 104"/>
                  <a:gd name="T38" fmla="*/ 57 w 92"/>
                  <a:gd name="T39" fmla="*/ 35 h 104"/>
                  <a:gd name="T40" fmla="*/ 61 w 92"/>
                  <a:gd name="T41" fmla="*/ 35 h 104"/>
                  <a:gd name="T42" fmla="*/ 65 w 92"/>
                  <a:gd name="T43" fmla="*/ 35 h 104"/>
                  <a:gd name="T44" fmla="*/ 67 w 92"/>
                  <a:gd name="T45" fmla="*/ 35 h 104"/>
                  <a:gd name="T46" fmla="*/ 69 w 92"/>
                  <a:gd name="T47" fmla="*/ 35 h 104"/>
                  <a:gd name="T48" fmla="*/ 69 w 92"/>
                  <a:gd name="T49" fmla="*/ 37 h 104"/>
                  <a:gd name="T50" fmla="*/ 69 w 92"/>
                  <a:gd name="T51" fmla="*/ 39 h 104"/>
                  <a:gd name="T52" fmla="*/ 69 w 92"/>
                  <a:gd name="T53" fmla="*/ 42 h 104"/>
                  <a:gd name="T54" fmla="*/ 69 w 92"/>
                  <a:gd name="T55" fmla="*/ 46 h 104"/>
                  <a:gd name="T56" fmla="*/ 92 w 92"/>
                  <a:gd name="T57" fmla="*/ 69 h 104"/>
                  <a:gd name="T58" fmla="*/ 69 w 92"/>
                  <a:gd name="T59" fmla="*/ 69 h 104"/>
                  <a:gd name="T60" fmla="*/ 69 w 92"/>
                  <a:gd name="T61" fmla="*/ 58 h 104"/>
                  <a:gd name="T62" fmla="*/ 69 w 92"/>
                  <a:gd name="T63" fmla="*/ 81 h 104"/>
                  <a:gd name="T64" fmla="*/ 61 w 92"/>
                  <a:gd name="T65" fmla="*/ 81 h 104"/>
                  <a:gd name="T66" fmla="*/ 57 w 92"/>
                  <a:gd name="T67" fmla="*/ 81 h 104"/>
                  <a:gd name="T68" fmla="*/ 54 w 92"/>
                  <a:gd name="T69" fmla="*/ 81 h 104"/>
                  <a:gd name="T70" fmla="*/ 50 w 92"/>
                  <a:gd name="T71" fmla="*/ 81 h 104"/>
                  <a:gd name="T72" fmla="*/ 46 w 92"/>
                  <a:gd name="T73" fmla="*/ 83 h 104"/>
                  <a:gd name="T74" fmla="*/ 44 w 92"/>
                  <a:gd name="T75" fmla="*/ 85 h 104"/>
                  <a:gd name="T76" fmla="*/ 40 w 92"/>
                  <a:gd name="T77" fmla="*/ 89 h 104"/>
                  <a:gd name="T78" fmla="*/ 34 w 92"/>
                  <a:gd name="T79" fmla="*/ 92 h 104"/>
                  <a:gd name="T80" fmla="*/ 11 w 92"/>
                  <a:gd name="T81" fmla="*/ 104 h 104"/>
                  <a:gd name="T82" fmla="*/ 11 w 92"/>
                  <a:gd name="T83" fmla="*/ 81 h 104"/>
                  <a:gd name="T84" fmla="*/ 8 w 92"/>
                  <a:gd name="T85" fmla="*/ 71 h 104"/>
                  <a:gd name="T86" fmla="*/ 4 w 92"/>
                  <a:gd name="T87" fmla="*/ 62 h 104"/>
                  <a:gd name="T88" fmla="*/ 2 w 92"/>
                  <a:gd name="T89" fmla="*/ 50 h 104"/>
                  <a:gd name="T90" fmla="*/ 0 w 92"/>
                  <a:gd name="T91" fmla="*/ 42 h 104"/>
                  <a:gd name="T92" fmla="*/ 0 w 92"/>
                  <a:gd name="T93" fmla="*/ 33 h 104"/>
                  <a:gd name="T94" fmla="*/ 0 w 92"/>
                  <a:gd name="T95" fmla="*/ 21 h 104"/>
                  <a:gd name="T96" fmla="*/ 0 w 92"/>
                  <a:gd name="T97" fmla="*/ 12 h 104"/>
                  <a:gd name="T98" fmla="*/ 0 w 92"/>
                  <a:gd name="T99" fmla="*/ 0 h 104"/>
                  <a:gd name="T100" fmla="*/ 0 w 92"/>
                  <a:gd name="T101" fmla="*/ 6 h 104"/>
                  <a:gd name="T102" fmla="*/ 0 w 92"/>
                  <a:gd name="T103" fmla="*/ 10 h 104"/>
                  <a:gd name="T104" fmla="*/ 0 w 92"/>
                  <a:gd name="T105" fmla="*/ 12 h 104"/>
                  <a:gd name="T106" fmla="*/ 0 w 92"/>
                  <a:gd name="T107" fmla="*/ 12 h 104"/>
                  <a:gd name="T108" fmla="*/ 2 w 92"/>
                  <a:gd name="T109" fmla="*/ 14 h 104"/>
                  <a:gd name="T110" fmla="*/ 4 w 92"/>
                  <a:gd name="T111" fmla="*/ 14 h 104"/>
                  <a:gd name="T112" fmla="*/ 8 w 92"/>
                  <a:gd name="T113" fmla="*/ 12 h 104"/>
                  <a:gd name="T114" fmla="*/ 11 w 92"/>
                  <a:gd name="T115" fmla="*/ 12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104"/>
                  <a:gd name="T176" fmla="*/ 92 w 92"/>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104">
                    <a:moveTo>
                      <a:pt x="11" y="12"/>
                    </a:moveTo>
                    <a:lnTo>
                      <a:pt x="11" y="46"/>
                    </a:lnTo>
                    <a:lnTo>
                      <a:pt x="23" y="46"/>
                    </a:lnTo>
                    <a:lnTo>
                      <a:pt x="23" y="41"/>
                    </a:lnTo>
                    <a:lnTo>
                      <a:pt x="23" y="37"/>
                    </a:lnTo>
                    <a:lnTo>
                      <a:pt x="23" y="35"/>
                    </a:lnTo>
                    <a:lnTo>
                      <a:pt x="25" y="37"/>
                    </a:lnTo>
                    <a:lnTo>
                      <a:pt x="27" y="39"/>
                    </a:lnTo>
                    <a:lnTo>
                      <a:pt x="31" y="42"/>
                    </a:lnTo>
                    <a:lnTo>
                      <a:pt x="34" y="46"/>
                    </a:lnTo>
                    <a:lnTo>
                      <a:pt x="38" y="44"/>
                    </a:lnTo>
                    <a:lnTo>
                      <a:pt x="40" y="41"/>
                    </a:lnTo>
                    <a:lnTo>
                      <a:pt x="42" y="39"/>
                    </a:lnTo>
                    <a:lnTo>
                      <a:pt x="46" y="35"/>
                    </a:lnTo>
                    <a:lnTo>
                      <a:pt x="48" y="33"/>
                    </a:lnTo>
                    <a:lnTo>
                      <a:pt x="52" y="29"/>
                    </a:lnTo>
                    <a:lnTo>
                      <a:pt x="54" y="27"/>
                    </a:lnTo>
                    <a:lnTo>
                      <a:pt x="57" y="23"/>
                    </a:lnTo>
                    <a:lnTo>
                      <a:pt x="57" y="35"/>
                    </a:lnTo>
                    <a:lnTo>
                      <a:pt x="61" y="35"/>
                    </a:lnTo>
                    <a:lnTo>
                      <a:pt x="65" y="35"/>
                    </a:lnTo>
                    <a:lnTo>
                      <a:pt x="67" y="35"/>
                    </a:lnTo>
                    <a:lnTo>
                      <a:pt x="69" y="35"/>
                    </a:lnTo>
                    <a:lnTo>
                      <a:pt x="69" y="37"/>
                    </a:lnTo>
                    <a:lnTo>
                      <a:pt x="69" y="39"/>
                    </a:lnTo>
                    <a:lnTo>
                      <a:pt x="69" y="42"/>
                    </a:lnTo>
                    <a:lnTo>
                      <a:pt x="69" y="46"/>
                    </a:lnTo>
                    <a:lnTo>
                      <a:pt x="92" y="69"/>
                    </a:lnTo>
                    <a:lnTo>
                      <a:pt x="69" y="69"/>
                    </a:lnTo>
                    <a:lnTo>
                      <a:pt x="69" y="58"/>
                    </a:lnTo>
                    <a:lnTo>
                      <a:pt x="69" y="81"/>
                    </a:lnTo>
                    <a:lnTo>
                      <a:pt x="61" y="81"/>
                    </a:lnTo>
                    <a:lnTo>
                      <a:pt x="57" y="81"/>
                    </a:lnTo>
                    <a:lnTo>
                      <a:pt x="54" y="81"/>
                    </a:lnTo>
                    <a:lnTo>
                      <a:pt x="50" y="81"/>
                    </a:lnTo>
                    <a:lnTo>
                      <a:pt x="46" y="83"/>
                    </a:lnTo>
                    <a:lnTo>
                      <a:pt x="44" y="85"/>
                    </a:lnTo>
                    <a:lnTo>
                      <a:pt x="40" y="89"/>
                    </a:lnTo>
                    <a:lnTo>
                      <a:pt x="34" y="92"/>
                    </a:lnTo>
                    <a:lnTo>
                      <a:pt x="11" y="104"/>
                    </a:lnTo>
                    <a:lnTo>
                      <a:pt x="11" y="81"/>
                    </a:lnTo>
                    <a:lnTo>
                      <a:pt x="8" y="71"/>
                    </a:lnTo>
                    <a:lnTo>
                      <a:pt x="4" y="62"/>
                    </a:lnTo>
                    <a:lnTo>
                      <a:pt x="2" y="50"/>
                    </a:lnTo>
                    <a:lnTo>
                      <a:pt x="0" y="42"/>
                    </a:lnTo>
                    <a:lnTo>
                      <a:pt x="0" y="33"/>
                    </a:lnTo>
                    <a:lnTo>
                      <a:pt x="0" y="21"/>
                    </a:lnTo>
                    <a:lnTo>
                      <a:pt x="0" y="12"/>
                    </a:lnTo>
                    <a:lnTo>
                      <a:pt x="0" y="0"/>
                    </a:lnTo>
                    <a:lnTo>
                      <a:pt x="0" y="6"/>
                    </a:lnTo>
                    <a:lnTo>
                      <a:pt x="0" y="10"/>
                    </a:lnTo>
                    <a:lnTo>
                      <a:pt x="0" y="12"/>
                    </a:lnTo>
                    <a:lnTo>
                      <a:pt x="2" y="14"/>
                    </a:lnTo>
                    <a:lnTo>
                      <a:pt x="4" y="14"/>
                    </a:lnTo>
                    <a:lnTo>
                      <a:pt x="8" y="12"/>
                    </a:lnTo>
                    <a:lnTo>
                      <a:pt x="11" y="12"/>
                    </a:lnTo>
                    <a:close/>
                  </a:path>
                </a:pathLst>
              </a:custGeom>
              <a:solidFill>
                <a:srgbClr val="C0C0C0"/>
              </a:solidFill>
              <a:ln w="9525">
                <a:noFill/>
                <a:round/>
                <a:headEnd/>
                <a:tailEnd/>
              </a:ln>
            </p:spPr>
            <p:txBody>
              <a:bodyPr/>
              <a:lstStyle/>
              <a:p>
                <a:pPr algn="l"/>
                <a:endParaRPr lang="en-US" sz="2000"/>
              </a:p>
            </p:txBody>
          </p:sp>
          <p:sp>
            <p:nvSpPr>
              <p:cNvPr id="906255" name="Freeform 15"/>
              <p:cNvSpPr>
                <a:spLocks noEditPoints="1"/>
              </p:cNvSpPr>
              <p:nvPr/>
            </p:nvSpPr>
            <p:spPr bwMode="auto">
              <a:xfrm>
                <a:off x="1964" y="1420"/>
                <a:ext cx="1503" cy="1961"/>
              </a:xfrm>
              <a:custGeom>
                <a:avLst/>
                <a:gdLst>
                  <a:gd name="T0" fmla="*/ 1411 w 1503"/>
                  <a:gd name="T1" fmla="*/ 1696 h 1961"/>
                  <a:gd name="T2" fmla="*/ 1446 w 1503"/>
                  <a:gd name="T3" fmla="*/ 1800 h 1961"/>
                  <a:gd name="T4" fmla="*/ 1457 w 1503"/>
                  <a:gd name="T5" fmla="*/ 1754 h 1961"/>
                  <a:gd name="T6" fmla="*/ 1331 w 1503"/>
                  <a:gd name="T7" fmla="*/ 1915 h 1961"/>
                  <a:gd name="T8" fmla="*/ 1114 w 1503"/>
                  <a:gd name="T9" fmla="*/ 1915 h 1961"/>
                  <a:gd name="T10" fmla="*/ 678 w 1503"/>
                  <a:gd name="T11" fmla="*/ 1526 h 1961"/>
                  <a:gd name="T12" fmla="*/ 690 w 1503"/>
                  <a:gd name="T13" fmla="*/ 1788 h 1961"/>
                  <a:gd name="T14" fmla="*/ 851 w 1503"/>
                  <a:gd name="T15" fmla="*/ 1719 h 1961"/>
                  <a:gd name="T16" fmla="*/ 1010 w 1503"/>
                  <a:gd name="T17" fmla="*/ 1754 h 1961"/>
                  <a:gd name="T18" fmla="*/ 1056 w 1503"/>
                  <a:gd name="T19" fmla="*/ 1846 h 1961"/>
                  <a:gd name="T20" fmla="*/ 1263 w 1503"/>
                  <a:gd name="T21" fmla="*/ 1742 h 1961"/>
                  <a:gd name="T22" fmla="*/ 1160 w 1503"/>
                  <a:gd name="T23" fmla="*/ 1376 h 1961"/>
                  <a:gd name="T24" fmla="*/ 1056 w 1503"/>
                  <a:gd name="T25" fmla="*/ 1439 h 1961"/>
                  <a:gd name="T26" fmla="*/ 1010 w 1503"/>
                  <a:gd name="T27" fmla="*/ 1347 h 1961"/>
                  <a:gd name="T28" fmla="*/ 933 w 1503"/>
                  <a:gd name="T29" fmla="*/ 1349 h 1961"/>
                  <a:gd name="T30" fmla="*/ 632 w 1503"/>
                  <a:gd name="T31" fmla="*/ 879 h 1961"/>
                  <a:gd name="T32" fmla="*/ 586 w 1503"/>
                  <a:gd name="T33" fmla="*/ 912 h 1961"/>
                  <a:gd name="T34" fmla="*/ 592 w 1503"/>
                  <a:gd name="T35" fmla="*/ 952 h 1961"/>
                  <a:gd name="T36" fmla="*/ 620 w 1503"/>
                  <a:gd name="T37" fmla="*/ 946 h 1961"/>
                  <a:gd name="T38" fmla="*/ 655 w 1503"/>
                  <a:gd name="T39" fmla="*/ 929 h 1961"/>
                  <a:gd name="T40" fmla="*/ 643 w 1503"/>
                  <a:gd name="T41" fmla="*/ 871 h 1961"/>
                  <a:gd name="T42" fmla="*/ 467 w 1503"/>
                  <a:gd name="T43" fmla="*/ 923 h 1961"/>
                  <a:gd name="T44" fmla="*/ 505 w 1503"/>
                  <a:gd name="T45" fmla="*/ 848 h 1961"/>
                  <a:gd name="T46" fmla="*/ 628 w 1503"/>
                  <a:gd name="T47" fmla="*/ 860 h 1961"/>
                  <a:gd name="T48" fmla="*/ 528 w 1503"/>
                  <a:gd name="T49" fmla="*/ 800 h 1961"/>
                  <a:gd name="T50" fmla="*/ 540 w 1503"/>
                  <a:gd name="T51" fmla="*/ 833 h 1961"/>
                  <a:gd name="T52" fmla="*/ 415 w 1503"/>
                  <a:gd name="T53" fmla="*/ 1056 h 1961"/>
                  <a:gd name="T54" fmla="*/ 334 w 1503"/>
                  <a:gd name="T55" fmla="*/ 1136 h 1961"/>
                  <a:gd name="T56" fmla="*/ 404 w 1503"/>
                  <a:gd name="T57" fmla="*/ 1249 h 1961"/>
                  <a:gd name="T58" fmla="*/ 505 w 1503"/>
                  <a:gd name="T59" fmla="*/ 1232 h 1961"/>
                  <a:gd name="T60" fmla="*/ 70 w 1503"/>
                  <a:gd name="T61" fmla="*/ 1113 h 1961"/>
                  <a:gd name="T62" fmla="*/ 279 w 1503"/>
                  <a:gd name="T63" fmla="*/ 1288 h 1961"/>
                  <a:gd name="T64" fmla="*/ 16 w 1503"/>
                  <a:gd name="T65" fmla="*/ 1105 h 1961"/>
                  <a:gd name="T66" fmla="*/ 1388 w 1503"/>
                  <a:gd name="T67" fmla="*/ 1136 h 1961"/>
                  <a:gd name="T68" fmla="*/ 1263 w 1503"/>
                  <a:gd name="T69" fmla="*/ 1148 h 1961"/>
                  <a:gd name="T70" fmla="*/ 1010 w 1503"/>
                  <a:gd name="T71" fmla="*/ 1261 h 1961"/>
                  <a:gd name="T72" fmla="*/ 966 w 1503"/>
                  <a:gd name="T73" fmla="*/ 1194 h 1961"/>
                  <a:gd name="T74" fmla="*/ 835 w 1503"/>
                  <a:gd name="T75" fmla="*/ 1148 h 1961"/>
                  <a:gd name="T76" fmla="*/ 807 w 1503"/>
                  <a:gd name="T77" fmla="*/ 1102 h 1961"/>
                  <a:gd name="T78" fmla="*/ 1154 w 1503"/>
                  <a:gd name="T79" fmla="*/ 1159 h 1961"/>
                  <a:gd name="T80" fmla="*/ 1229 w 1503"/>
                  <a:gd name="T81" fmla="*/ 1232 h 1961"/>
                  <a:gd name="T82" fmla="*/ 1286 w 1503"/>
                  <a:gd name="T83" fmla="*/ 1270 h 1961"/>
                  <a:gd name="T84" fmla="*/ 1123 w 1503"/>
                  <a:gd name="T85" fmla="*/ 1223 h 1961"/>
                  <a:gd name="T86" fmla="*/ 586 w 1503"/>
                  <a:gd name="T87" fmla="*/ 779 h 1961"/>
                  <a:gd name="T88" fmla="*/ 530 w 1503"/>
                  <a:gd name="T89" fmla="*/ 779 h 1961"/>
                  <a:gd name="T90" fmla="*/ 498 w 1503"/>
                  <a:gd name="T91" fmla="*/ 772 h 1961"/>
                  <a:gd name="T92" fmla="*/ 505 w 1503"/>
                  <a:gd name="T93" fmla="*/ 666 h 1961"/>
                  <a:gd name="T94" fmla="*/ 540 w 1503"/>
                  <a:gd name="T95" fmla="*/ 724 h 1961"/>
                  <a:gd name="T96" fmla="*/ 494 w 1503"/>
                  <a:gd name="T97" fmla="*/ 597 h 1961"/>
                  <a:gd name="T98" fmla="*/ 895 w 1503"/>
                  <a:gd name="T99" fmla="*/ 31 h 1961"/>
                  <a:gd name="T100" fmla="*/ 828 w 1503"/>
                  <a:gd name="T101" fmla="*/ 45 h 1961"/>
                  <a:gd name="T102" fmla="*/ 816 w 1503"/>
                  <a:gd name="T103" fmla="*/ 73 h 1961"/>
                  <a:gd name="T104" fmla="*/ 835 w 1503"/>
                  <a:gd name="T105" fmla="*/ 108 h 1961"/>
                  <a:gd name="T106" fmla="*/ 883 w 1503"/>
                  <a:gd name="T107" fmla="*/ 75 h 1961"/>
                  <a:gd name="T108" fmla="*/ 851 w 1503"/>
                  <a:gd name="T109" fmla="*/ 116 h 1961"/>
                  <a:gd name="T110" fmla="*/ 833 w 1503"/>
                  <a:gd name="T111" fmla="*/ 131 h 1961"/>
                  <a:gd name="T112" fmla="*/ 632 w 1503"/>
                  <a:gd name="T113" fmla="*/ 340 h 1961"/>
                  <a:gd name="T114" fmla="*/ 628 w 1503"/>
                  <a:gd name="T115" fmla="*/ 419 h 1961"/>
                  <a:gd name="T116" fmla="*/ 663 w 1503"/>
                  <a:gd name="T117" fmla="*/ 382 h 1961"/>
                  <a:gd name="T118" fmla="*/ 701 w 1503"/>
                  <a:gd name="T119" fmla="*/ 328 h 1961"/>
                  <a:gd name="T120" fmla="*/ 793 w 1503"/>
                  <a:gd name="T121" fmla="*/ 321 h 1961"/>
                  <a:gd name="T122" fmla="*/ 860 w 1503"/>
                  <a:gd name="T123" fmla="*/ 150 h 19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03"/>
                  <a:gd name="T187" fmla="*/ 0 h 1961"/>
                  <a:gd name="T188" fmla="*/ 1503 w 1503"/>
                  <a:gd name="T189" fmla="*/ 1961 h 19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03" h="1961">
                    <a:moveTo>
                      <a:pt x="713" y="332"/>
                    </a:moveTo>
                    <a:lnTo>
                      <a:pt x="701" y="344"/>
                    </a:lnTo>
                    <a:lnTo>
                      <a:pt x="678" y="344"/>
                    </a:lnTo>
                    <a:lnTo>
                      <a:pt x="666" y="355"/>
                    </a:lnTo>
                    <a:lnTo>
                      <a:pt x="678" y="367"/>
                    </a:lnTo>
                    <a:lnTo>
                      <a:pt x="678" y="390"/>
                    </a:lnTo>
                    <a:lnTo>
                      <a:pt x="678" y="378"/>
                    </a:lnTo>
                    <a:lnTo>
                      <a:pt x="690" y="378"/>
                    </a:lnTo>
                    <a:lnTo>
                      <a:pt x="690" y="367"/>
                    </a:lnTo>
                    <a:lnTo>
                      <a:pt x="701" y="367"/>
                    </a:lnTo>
                    <a:lnTo>
                      <a:pt x="713" y="367"/>
                    </a:lnTo>
                    <a:lnTo>
                      <a:pt x="713" y="355"/>
                    </a:lnTo>
                    <a:lnTo>
                      <a:pt x="720" y="355"/>
                    </a:lnTo>
                    <a:lnTo>
                      <a:pt x="724" y="353"/>
                    </a:lnTo>
                    <a:lnTo>
                      <a:pt x="726" y="351"/>
                    </a:lnTo>
                    <a:lnTo>
                      <a:pt x="726" y="348"/>
                    </a:lnTo>
                    <a:lnTo>
                      <a:pt x="722" y="344"/>
                    </a:lnTo>
                    <a:lnTo>
                      <a:pt x="720" y="340"/>
                    </a:lnTo>
                    <a:lnTo>
                      <a:pt x="716" y="336"/>
                    </a:lnTo>
                    <a:lnTo>
                      <a:pt x="713" y="332"/>
                    </a:lnTo>
                    <a:close/>
                    <a:moveTo>
                      <a:pt x="1400" y="1696"/>
                    </a:moveTo>
                    <a:lnTo>
                      <a:pt x="1411" y="1696"/>
                    </a:lnTo>
                    <a:lnTo>
                      <a:pt x="1413" y="1704"/>
                    </a:lnTo>
                    <a:lnTo>
                      <a:pt x="1413" y="1708"/>
                    </a:lnTo>
                    <a:lnTo>
                      <a:pt x="1415" y="1712"/>
                    </a:lnTo>
                    <a:lnTo>
                      <a:pt x="1417" y="1714"/>
                    </a:lnTo>
                    <a:lnTo>
                      <a:pt x="1419" y="1718"/>
                    </a:lnTo>
                    <a:lnTo>
                      <a:pt x="1421" y="1721"/>
                    </a:lnTo>
                    <a:lnTo>
                      <a:pt x="1423" y="1725"/>
                    </a:lnTo>
                    <a:lnTo>
                      <a:pt x="1423" y="1731"/>
                    </a:lnTo>
                    <a:lnTo>
                      <a:pt x="1434" y="1731"/>
                    </a:lnTo>
                    <a:lnTo>
                      <a:pt x="1434" y="1754"/>
                    </a:lnTo>
                    <a:lnTo>
                      <a:pt x="1434" y="1788"/>
                    </a:lnTo>
                    <a:lnTo>
                      <a:pt x="1428" y="1788"/>
                    </a:lnTo>
                    <a:lnTo>
                      <a:pt x="1425" y="1788"/>
                    </a:lnTo>
                    <a:lnTo>
                      <a:pt x="1423" y="1788"/>
                    </a:lnTo>
                    <a:lnTo>
                      <a:pt x="1423" y="1790"/>
                    </a:lnTo>
                    <a:lnTo>
                      <a:pt x="1425" y="1790"/>
                    </a:lnTo>
                    <a:lnTo>
                      <a:pt x="1427" y="1792"/>
                    </a:lnTo>
                    <a:lnTo>
                      <a:pt x="1430" y="1796"/>
                    </a:lnTo>
                    <a:lnTo>
                      <a:pt x="1434" y="1800"/>
                    </a:lnTo>
                    <a:lnTo>
                      <a:pt x="1440" y="1800"/>
                    </a:lnTo>
                    <a:lnTo>
                      <a:pt x="1442" y="1800"/>
                    </a:lnTo>
                    <a:lnTo>
                      <a:pt x="1446" y="1800"/>
                    </a:lnTo>
                    <a:lnTo>
                      <a:pt x="1446" y="1802"/>
                    </a:lnTo>
                    <a:lnTo>
                      <a:pt x="1446" y="1804"/>
                    </a:lnTo>
                    <a:lnTo>
                      <a:pt x="1446" y="1808"/>
                    </a:lnTo>
                    <a:lnTo>
                      <a:pt x="1446" y="1812"/>
                    </a:lnTo>
                    <a:lnTo>
                      <a:pt x="1446" y="1835"/>
                    </a:lnTo>
                    <a:lnTo>
                      <a:pt x="1451" y="1835"/>
                    </a:lnTo>
                    <a:lnTo>
                      <a:pt x="1453" y="1835"/>
                    </a:lnTo>
                    <a:lnTo>
                      <a:pt x="1457" y="1835"/>
                    </a:lnTo>
                    <a:lnTo>
                      <a:pt x="1457" y="1831"/>
                    </a:lnTo>
                    <a:lnTo>
                      <a:pt x="1457" y="1829"/>
                    </a:lnTo>
                    <a:lnTo>
                      <a:pt x="1457" y="1823"/>
                    </a:lnTo>
                    <a:lnTo>
                      <a:pt x="1469" y="1823"/>
                    </a:lnTo>
                    <a:lnTo>
                      <a:pt x="1469" y="1812"/>
                    </a:lnTo>
                    <a:lnTo>
                      <a:pt x="1480" y="1788"/>
                    </a:lnTo>
                    <a:lnTo>
                      <a:pt x="1492" y="1788"/>
                    </a:lnTo>
                    <a:lnTo>
                      <a:pt x="1503" y="1765"/>
                    </a:lnTo>
                    <a:lnTo>
                      <a:pt x="1492" y="1754"/>
                    </a:lnTo>
                    <a:lnTo>
                      <a:pt x="1469" y="1765"/>
                    </a:lnTo>
                    <a:lnTo>
                      <a:pt x="1457" y="1754"/>
                    </a:lnTo>
                    <a:lnTo>
                      <a:pt x="1457" y="1731"/>
                    </a:lnTo>
                    <a:lnTo>
                      <a:pt x="1446" y="1731"/>
                    </a:lnTo>
                    <a:lnTo>
                      <a:pt x="1446" y="1742"/>
                    </a:lnTo>
                    <a:lnTo>
                      <a:pt x="1446" y="1731"/>
                    </a:lnTo>
                    <a:lnTo>
                      <a:pt x="1442" y="1731"/>
                    </a:lnTo>
                    <a:lnTo>
                      <a:pt x="1438" y="1733"/>
                    </a:lnTo>
                    <a:lnTo>
                      <a:pt x="1436" y="1733"/>
                    </a:lnTo>
                    <a:lnTo>
                      <a:pt x="1434" y="1731"/>
                    </a:lnTo>
                    <a:lnTo>
                      <a:pt x="1434" y="1729"/>
                    </a:lnTo>
                    <a:lnTo>
                      <a:pt x="1434" y="1725"/>
                    </a:lnTo>
                    <a:lnTo>
                      <a:pt x="1434" y="1719"/>
                    </a:lnTo>
                    <a:lnTo>
                      <a:pt x="1434" y="1708"/>
                    </a:lnTo>
                    <a:lnTo>
                      <a:pt x="1423" y="1696"/>
                    </a:lnTo>
                    <a:lnTo>
                      <a:pt x="1411" y="1696"/>
                    </a:lnTo>
                    <a:lnTo>
                      <a:pt x="1400" y="1696"/>
                    </a:lnTo>
                    <a:close/>
                    <a:moveTo>
                      <a:pt x="1354" y="1950"/>
                    </a:moveTo>
                    <a:lnTo>
                      <a:pt x="1357" y="1944"/>
                    </a:lnTo>
                    <a:lnTo>
                      <a:pt x="1342" y="1950"/>
                    </a:lnTo>
                    <a:lnTo>
                      <a:pt x="1354" y="1961"/>
                    </a:lnTo>
                    <a:lnTo>
                      <a:pt x="1342" y="1938"/>
                    </a:lnTo>
                    <a:lnTo>
                      <a:pt x="1331" y="1915"/>
                    </a:lnTo>
                    <a:lnTo>
                      <a:pt x="1342" y="1904"/>
                    </a:lnTo>
                    <a:lnTo>
                      <a:pt x="1354" y="1892"/>
                    </a:lnTo>
                    <a:lnTo>
                      <a:pt x="1377" y="1881"/>
                    </a:lnTo>
                    <a:lnTo>
                      <a:pt x="1400" y="1835"/>
                    </a:lnTo>
                    <a:lnTo>
                      <a:pt x="1411" y="1835"/>
                    </a:lnTo>
                    <a:lnTo>
                      <a:pt x="1434" y="1823"/>
                    </a:lnTo>
                    <a:lnTo>
                      <a:pt x="1423" y="1858"/>
                    </a:lnTo>
                    <a:lnTo>
                      <a:pt x="1411" y="1881"/>
                    </a:lnTo>
                    <a:lnTo>
                      <a:pt x="1388" y="1892"/>
                    </a:lnTo>
                    <a:lnTo>
                      <a:pt x="1388" y="1927"/>
                    </a:lnTo>
                    <a:lnTo>
                      <a:pt x="1377" y="1927"/>
                    </a:lnTo>
                    <a:lnTo>
                      <a:pt x="1354" y="1950"/>
                    </a:lnTo>
                    <a:close/>
                    <a:moveTo>
                      <a:pt x="1160" y="1904"/>
                    </a:moveTo>
                    <a:lnTo>
                      <a:pt x="1156" y="1904"/>
                    </a:lnTo>
                    <a:lnTo>
                      <a:pt x="1150" y="1904"/>
                    </a:lnTo>
                    <a:lnTo>
                      <a:pt x="1146" y="1904"/>
                    </a:lnTo>
                    <a:lnTo>
                      <a:pt x="1142" y="1904"/>
                    </a:lnTo>
                    <a:lnTo>
                      <a:pt x="1139" y="1904"/>
                    </a:lnTo>
                    <a:lnTo>
                      <a:pt x="1133" y="1904"/>
                    </a:lnTo>
                    <a:lnTo>
                      <a:pt x="1129" y="1904"/>
                    </a:lnTo>
                    <a:lnTo>
                      <a:pt x="1125" y="1904"/>
                    </a:lnTo>
                    <a:lnTo>
                      <a:pt x="1114" y="1915"/>
                    </a:lnTo>
                    <a:lnTo>
                      <a:pt x="1125" y="1950"/>
                    </a:lnTo>
                    <a:lnTo>
                      <a:pt x="1137" y="1950"/>
                    </a:lnTo>
                    <a:lnTo>
                      <a:pt x="1148" y="1950"/>
                    </a:lnTo>
                    <a:lnTo>
                      <a:pt x="1160" y="1927"/>
                    </a:lnTo>
                    <a:lnTo>
                      <a:pt x="1160" y="1938"/>
                    </a:lnTo>
                    <a:lnTo>
                      <a:pt x="1160" y="1904"/>
                    </a:lnTo>
                    <a:close/>
                    <a:moveTo>
                      <a:pt x="895" y="1399"/>
                    </a:moveTo>
                    <a:lnTo>
                      <a:pt x="872" y="1399"/>
                    </a:lnTo>
                    <a:lnTo>
                      <a:pt x="872" y="1388"/>
                    </a:lnTo>
                    <a:lnTo>
                      <a:pt x="860" y="1388"/>
                    </a:lnTo>
                    <a:lnTo>
                      <a:pt x="860" y="1376"/>
                    </a:lnTo>
                    <a:lnTo>
                      <a:pt x="851" y="1399"/>
                    </a:lnTo>
                    <a:lnTo>
                      <a:pt x="816" y="1411"/>
                    </a:lnTo>
                    <a:lnTo>
                      <a:pt x="816" y="1422"/>
                    </a:lnTo>
                    <a:lnTo>
                      <a:pt x="805" y="1445"/>
                    </a:lnTo>
                    <a:lnTo>
                      <a:pt x="793" y="1434"/>
                    </a:lnTo>
                    <a:lnTo>
                      <a:pt x="782" y="1468"/>
                    </a:lnTo>
                    <a:lnTo>
                      <a:pt x="770" y="1468"/>
                    </a:lnTo>
                    <a:lnTo>
                      <a:pt x="724" y="1503"/>
                    </a:lnTo>
                    <a:lnTo>
                      <a:pt x="713" y="1514"/>
                    </a:lnTo>
                    <a:lnTo>
                      <a:pt x="678" y="1514"/>
                    </a:lnTo>
                    <a:lnTo>
                      <a:pt x="678" y="1526"/>
                    </a:lnTo>
                    <a:lnTo>
                      <a:pt x="643" y="1549"/>
                    </a:lnTo>
                    <a:lnTo>
                      <a:pt x="643" y="1537"/>
                    </a:lnTo>
                    <a:lnTo>
                      <a:pt x="643" y="1549"/>
                    </a:lnTo>
                    <a:lnTo>
                      <a:pt x="632" y="1549"/>
                    </a:lnTo>
                    <a:lnTo>
                      <a:pt x="655" y="1629"/>
                    </a:lnTo>
                    <a:lnTo>
                      <a:pt x="649" y="1629"/>
                    </a:lnTo>
                    <a:lnTo>
                      <a:pt x="645" y="1629"/>
                    </a:lnTo>
                    <a:lnTo>
                      <a:pt x="643" y="1627"/>
                    </a:lnTo>
                    <a:lnTo>
                      <a:pt x="642" y="1627"/>
                    </a:lnTo>
                    <a:lnTo>
                      <a:pt x="640" y="1625"/>
                    </a:lnTo>
                    <a:lnTo>
                      <a:pt x="638" y="1623"/>
                    </a:lnTo>
                    <a:lnTo>
                      <a:pt x="636" y="1622"/>
                    </a:lnTo>
                    <a:lnTo>
                      <a:pt x="632" y="1618"/>
                    </a:lnTo>
                    <a:lnTo>
                      <a:pt x="632" y="1629"/>
                    </a:lnTo>
                    <a:lnTo>
                      <a:pt x="643" y="1652"/>
                    </a:lnTo>
                    <a:lnTo>
                      <a:pt x="655" y="1652"/>
                    </a:lnTo>
                    <a:lnTo>
                      <a:pt x="655" y="1673"/>
                    </a:lnTo>
                    <a:lnTo>
                      <a:pt x="666" y="1696"/>
                    </a:lnTo>
                    <a:lnTo>
                      <a:pt x="678" y="1731"/>
                    </a:lnTo>
                    <a:lnTo>
                      <a:pt x="678" y="1765"/>
                    </a:lnTo>
                    <a:lnTo>
                      <a:pt x="678" y="1777"/>
                    </a:lnTo>
                    <a:lnTo>
                      <a:pt x="690" y="1788"/>
                    </a:lnTo>
                    <a:lnTo>
                      <a:pt x="690" y="1777"/>
                    </a:lnTo>
                    <a:lnTo>
                      <a:pt x="724" y="1788"/>
                    </a:lnTo>
                    <a:lnTo>
                      <a:pt x="724" y="1777"/>
                    </a:lnTo>
                    <a:lnTo>
                      <a:pt x="747" y="1777"/>
                    </a:lnTo>
                    <a:lnTo>
                      <a:pt x="747" y="1773"/>
                    </a:lnTo>
                    <a:lnTo>
                      <a:pt x="747" y="1769"/>
                    </a:lnTo>
                    <a:lnTo>
                      <a:pt x="747" y="1765"/>
                    </a:lnTo>
                    <a:lnTo>
                      <a:pt x="749" y="1764"/>
                    </a:lnTo>
                    <a:lnTo>
                      <a:pt x="751" y="1762"/>
                    </a:lnTo>
                    <a:lnTo>
                      <a:pt x="755" y="1758"/>
                    </a:lnTo>
                    <a:lnTo>
                      <a:pt x="759" y="1754"/>
                    </a:lnTo>
                    <a:lnTo>
                      <a:pt x="816" y="1754"/>
                    </a:lnTo>
                    <a:lnTo>
                      <a:pt x="839" y="1731"/>
                    </a:lnTo>
                    <a:lnTo>
                      <a:pt x="837" y="1727"/>
                    </a:lnTo>
                    <a:lnTo>
                      <a:pt x="837" y="1723"/>
                    </a:lnTo>
                    <a:lnTo>
                      <a:pt x="837" y="1721"/>
                    </a:lnTo>
                    <a:lnTo>
                      <a:pt x="839" y="1719"/>
                    </a:lnTo>
                    <a:lnTo>
                      <a:pt x="841" y="1719"/>
                    </a:lnTo>
                    <a:lnTo>
                      <a:pt x="845" y="1719"/>
                    </a:lnTo>
                    <a:lnTo>
                      <a:pt x="851" y="1719"/>
                    </a:lnTo>
                    <a:lnTo>
                      <a:pt x="883" y="1708"/>
                    </a:lnTo>
                    <a:lnTo>
                      <a:pt x="929" y="1708"/>
                    </a:lnTo>
                    <a:lnTo>
                      <a:pt x="941" y="1719"/>
                    </a:lnTo>
                    <a:lnTo>
                      <a:pt x="945" y="1719"/>
                    </a:lnTo>
                    <a:lnTo>
                      <a:pt x="947" y="1719"/>
                    </a:lnTo>
                    <a:lnTo>
                      <a:pt x="951" y="1719"/>
                    </a:lnTo>
                    <a:lnTo>
                      <a:pt x="952" y="1719"/>
                    </a:lnTo>
                    <a:lnTo>
                      <a:pt x="956" y="1719"/>
                    </a:lnTo>
                    <a:lnTo>
                      <a:pt x="958" y="1719"/>
                    </a:lnTo>
                    <a:lnTo>
                      <a:pt x="962" y="1719"/>
                    </a:lnTo>
                    <a:lnTo>
                      <a:pt x="964" y="1719"/>
                    </a:lnTo>
                    <a:lnTo>
                      <a:pt x="964" y="1727"/>
                    </a:lnTo>
                    <a:lnTo>
                      <a:pt x="966" y="1733"/>
                    </a:lnTo>
                    <a:lnTo>
                      <a:pt x="968" y="1741"/>
                    </a:lnTo>
                    <a:lnTo>
                      <a:pt x="970" y="1744"/>
                    </a:lnTo>
                    <a:lnTo>
                      <a:pt x="974" y="1750"/>
                    </a:lnTo>
                    <a:lnTo>
                      <a:pt x="977" y="1756"/>
                    </a:lnTo>
                    <a:lnTo>
                      <a:pt x="983" y="1762"/>
                    </a:lnTo>
                    <a:lnTo>
                      <a:pt x="987" y="1765"/>
                    </a:lnTo>
                    <a:lnTo>
                      <a:pt x="999" y="1765"/>
                    </a:lnTo>
                    <a:lnTo>
                      <a:pt x="999" y="1754"/>
                    </a:lnTo>
                    <a:lnTo>
                      <a:pt x="1010" y="1754"/>
                    </a:lnTo>
                    <a:lnTo>
                      <a:pt x="1022" y="1742"/>
                    </a:lnTo>
                    <a:lnTo>
                      <a:pt x="1022" y="1748"/>
                    </a:lnTo>
                    <a:lnTo>
                      <a:pt x="1022" y="1752"/>
                    </a:lnTo>
                    <a:lnTo>
                      <a:pt x="1020" y="1758"/>
                    </a:lnTo>
                    <a:lnTo>
                      <a:pt x="1018" y="1762"/>
                    </a:lnTo>
                    <a:lnTo>
                      <a:pt x="1018" y="1765"/>
                    </a:lnTo>
                    <a:lnTo>
                      <a:pt x="1016" y="1769"/>
                    </a:lnTo>
                    <a:lnTo>
                      <a:pt x="1012" y="1773"/>
                    </a:lnTo>
                    <a:lnTo>
                      <a:pt x="1010" y="1777"/>
                    </a:lnTo>
                    <a:lnTo>
                      <a:pt x="999" y="1777"/>
                    </a:lnTo>
                    <a:lnTo>
                      <a:pt x="1022" y="1777"/>
                    </a:lnTo>
                    <a:lnTo>
                      <a:pt x="1033" y="1765"/>
                    </a:lnTo>
                    <a:lnTo>
                      <a:pt x="1031" y="1775"/>
                    </a:lnTo>
                    <a:lnTo>
                      <a:pt x="1029" y="1781"/>
                    </a:lnTo>
                    <a:lnTo>
                      <a:pt x="1025" y="1785"/>
                    </a:lnTo>
                    <a:lnTo>
                      <a:pt x="1023" y="1787"/>
                    </a:lnTo>
                    <a:lnTo>
                      <a:pt x="1023" y="1788"/>
                    </a:lnTo>
                    <a:lnTo>
                      <a:pt x="1025" y="1788"/>
                    </a:lnTo>
                    <a:lnTo>
                      <a:pt x="1033" y="1788"/>
                    </a:lnTo>
                    <a:lnTo>
                      <a:pt x="1045" y="1788"/>
                    </a:lnTo>
                    <a:lnTo>
                      <a:pt x="1045" y="1835"/>
                    </a:lnTo>
                    <a:lnTo>
                      <a:pt x="1056" y="1846"/>
                    </a:lnTo>
                    <a:lnTo>
                      <a:pt x="1079" y="1846"/>
                    </a:lnTo>
                    <a:lnTo>
                      <a:pt x="1079" y="1858"/>
                    </a:lnTo>
                    <a:lnTo>
                      <a:pt x="1114" y="1846"/>
                    </a:lnTo>
                    <a:lnTo>
                      <a:pt x="1125" y="1858"/>
                    </a:lnTo>
                    <a:lnTo>
                      <a:pt x="1148" y="1869"/>
                    </a:lnTo>
                    <a:lnTo>
                      <a:pt x="1137" y="1858"/>
                    </a:lnTo>
                    <a:lnTo>
                      <a:pt x="1160" y="1858"/>
                    </a:lnTo>
                    <a:lnTo>
                      <a:pt x="1194" y="1846"/>
                    </a:lnTo>
                    <a:lnTo>
                      <a:pt x="1206" y="1846"/>
                    </a:lnTo>
                    <a:lnTo>
                      <a:pt x="1206" y="1812"/>
                    </a:lnTo>
                    <a:lnTo>
                      <a:pt x="1217" y="1812"/>
                    </a:lnTo>
                    <a:lnTo>
                      <a:pt x="1217" y="1800"/>
                    </a:lnTo>
                    <a:lnTo>
                      <a:pt x="1229" y="1788"/>
                    </a:lnTo>
                    <a:lnTo>
                      <a:pt x="1233" y="1785"/>
                    </a:lnTo>
                    <a:lnTo>
                      <a:pt x="1238" y="1781"/>
                    </a:lnTo>
                    <a:lnTo>
                      <a:pt x="1242" y="1777"/>
                    </a:lnTo>
                    <a:lnTo>
                      <a:pt x="1244" y="1773"/>
                    </a:lnTo>
                    <a:lnTo>
                      <a:pt x="1248" y="1769"/>
                    </a:lnTo>
                    <a:lnTo>
                      <a:pt x="1250" y="1765"/>
                    </a:lnTo>
                    <a:lnTo>
                      <a:pt x="1250" y="1762"/>
                    </a:lnTo>
                    <a:lnTo>
                      <a:pt x="1252" y="1754"/>
                    </a:lnTo>
                    <a:lnTo>
                      <a:pt x="1263" y="1742"/>
                    </a:lnTo>
                    <a:lnTo>
                      <a:pt x="1275" y="1742"/>
                    </a:lnTo>
                    <a:lnTo>
                      <a:pt x="1275" y="1708"/>
                    </a:lnTo>
                    <a:lnTo>
                      <a:pt x="1286" y="1708"/>
                    </a:lnTo>
                    <a:lnTo>
                      <a:pt x="1286" y="1629"/>
                    </a:lnTo>
                    <a:lnTo>
                      <a:pt x="1283" y="1622"/>
                    </a:lnTo>
                    <a:lnTo>
                      <a:pt x="1281" y="1616"/>
                    </a:lnTo>
                    <a:lnTo>
                      <a:pt x="1279" y="1612"/>
                    </a:lnTo>
                    <a:lnTo>
                      <a:pt x="1277" y="1610"/>
                    </a:lnTo>
                    <a:lnTo>
                      <a:pt x="1275" y="1608"/>
                    </a:lnTo>
                    <a:lnTo>
                      <a:pt x="1273" y="1606"/>
                    </a:lnTo>
                    <a:lnTo>
                      <a:pt x="1269" y="1606"/>
                    </a:lnTo>
                    <a:lnTo>
                      <a:pt x="1263" y="1606"/>
                    </a:lnTo>
                    <a:lnTo>
                      <a:pt x="1263" y="1572"/>
                    </a:lnTo>
                    <a:lnTo>
                      <a:pt x="1240" y="1537"/>
                    </a:lnTo>
                    <a:lnTo>
                      <a:pt x="1229" y="1537"/>
                    </a:lnTo>
                    <a:lnTo>
                      <a:pt x="1229" y="1514"/>
                    </a:lnTo>
                    <a:lnTo>
                      <a:pt x="1194" y="1480"/>
                    </a:lnTo>
                    <a:lnTo>
                      <a:pt x="1183" y="1457"/>
                    </a:lnTo>
                    <a:lnTo>
                      <a:pt x="1183" y="1411"/>
                    </a:lnTo>
                    <a:lnTo>
                      <a:pt x="1171" y="1399"/>
                    </a:lnTo>
                    <a:lnTo>
                      <a:pt x="1160" y="1411"/>
                    </a:lnTo>
                    <a:lnTo>
                      <a:pt x="1160" y="1376"/>
                    </a:lnTo>
                    <a:lnTo>
                      <a:pt x="1148" y="1376"/>
                    </a:lnTo>
                    <a:lnTo>
                      <a:pt x="1148" y="1330"/>
                    </a:lnTo>
                    <a:lnTo>
                      <a:pt x="1137" y="1330"/>
                    </a:lnTo>
                    <a:lnTo>
                      <a:pt x="1125" y="1353"/>
                    </a:lnTo>
                    <a:lnTo>
                      <a:pt x="1125" y="1388"/>
                    </a:lnTo>
                    <a:lnTo>
                      <a:pt x="1114" y="1388"/>
                    </a:lnTo>
                    <a:lnTo>
                      <a:pt x="1114" y="1399"/>
                    </a:lnTo>
                    <a:lnTo>
                      <a:pt x="1125" y="1411"/>
                    </a:lnTo>
                    <a:lnTo>
                      <a:pt x="1114" y="1411"/>
                    </a:lnTo>
                    <a:lnTo>
                      <a:pt x="1102" y="1445"/>
                    </a:lnTo>
                    <a:lnTo>
                      <a:pt x="1102" y="1451"/>
                    </a:lnTo>
                    <a:lnTo>
                      <a:pt x="1100" y="1455"/>
                    </a:lnTo>
                    <a:lnTo>
                      <a:pt x="1098" y="1457"/>
                    </a:lnTo>
                    <a:lnTo>
                      <a:pt x="1096" y="1459"/>
                    </a:lnTo>
                    <a:lnTo>
                      <a:pt x="1093" y="1459"/>
                    </a:lnTo>
                    <a:lnTo>
                      <a:pt x="1089" y="1457"/>
                    </a:lnTo>
                    <a:lnTo>
                      <a:pt x="1085" y="1457"/>
                    </a:lnTo>
                    <a:lnTo>
                      <a:pt x="1079" y="1457"/>
                    </a:lnTo>
                    <a:lnTo>
                      <a:pt x="1073" y="1451"/>
                    </a:lnTo>
                    <a:lnTo>
                      <a:pt x="1068" y="1447"/>
                    </a:lnTo>
                    <a:lnTo>
                      <a:pt x="1062" y="1443"/>
                    </a:lnTo>
                    <a:lnTo>
                      <a:pt x="1056" y="1439"/>
                    </a:lnTo>
                    <a:lnTo>
                      <a:pt x="1050" y="1435"/>
                    </a:lnTo>
                    <a:lnTo>
                      <a:pt x="1045" y="1432"/>
                    </a:lnTo>
                    <a:lnTo>
                      <a:pt x="1039" y="1428"/>
                    </a:lnTo>
                    <a:lnTo>
                      <a:pt x="1033" y="1422"/>
                    </a:lnTo>
                    <a:lnTo>
                      <a:pt x="1027" y="1422"/>
                    </a:lnTo>
                    <a:lnTo>
                      <a:pt x="1022" y="1420"/>
                    </a:lnTo>
                    <a:lnTo>
                      <a:pt x="1018" y="1420"/>
                    </a:lnTo>
                    <a:lnTo>
                      <a:pt x="1014" y="1416"/>
                    </a:lnTo>
                    <a:lnTo>
                      <a:pt x="1012" y="1414"/>
                    </a:lnTo>
                    <a:lnTo>
                      <a:pt x="1012" y="1411"/>
                    </a:lnTo>
                    <a:lnTo>
                      <a:pt x="1010" y="1405"/>
                    </a:lnTo>
                    <a:lnTo>
                      <a:pt x="1010" y="1399"/>
                    </a:lnTo>
                    <a:lnTo>
                      <a:pt x="999" y="1399"/>
                    </a:lnTo>
                    <a:lnTo>
                      <a:pt x="1022" y="1376"/>
                    </a:lnTo>
                    <a:lnTo>
                      <a:pt x="1022" y="1364"/>
                    </a:lnTo>
                    <a:lnTo>
                      <a:pt x="1022" y="1376"/>
                    </a:lnTo>
                    <a:lnTo>
                      <a:pt x="1022" y="1364"/>
                    </a:lnTo>
                    <a:lnTo>
                      <a:pt x="1033" y="1364"/>
                    </a:lnTo>
                    <a:lnTo>
                      <a:pt x="1022" y="1353"/>
                    </a:lnTo>
                    <a:lnTo>
                      <a:pt x="1016" y="1353"/>
                    </a:lnTo>
                    <a:lnTo>
                      <a:pt x="1014" y="1349"/>
                    </a:lnTo>
                    <a:lnTo>
                      <a:pt x="1010" y="1347"/>
                    </a:lnTo>
                    <a:lnTo>
                      <a:pt x="1010" y="1345"/>
                    </a:lnTo>
                    <a:lnTo>
                      <a:pt x="1010" y="1343"/>
                    </a:lnTo>
                    <a:lnTo>
                      <a:pt x="1010" y="1347"/>
                    </a:lnTo>
                    <a:lnTo>
                      <a:pt x="1010" y="1353"/>
                    </a:lnTo>
                    <a:lnTo>
                      <a:pt x="999" y="1341"/>
                    </a:lnTo>
                    <a:lnTo>
                      <a:pt x="993" y="1343"/>
                    </a:lnTo>
                    <a:lnTo>
                      <a:pt x="991" y="1345"/>
                    </a:lnTo>
                    <a:lnTo>
                      <a:pt x="987" y="1349"/>
                    </a:lnTo>
                    <a:lnTo>
                      <a:pt x="987" y="1351"/>
                    </a:lnTo>
                    <a:lnTo>
                      <a:pt x="987" y="1353"/>
                    </a:lnTo>
                    <a:lnTo>
                      <a:pt x="987" y="1349"/>
                    </a:lnTo>
                    <a:lnTo>
                      <a:pt x="987" y="1341"/>
                    </a:lnTo>
                    <a:lnTo>
                      <a:pt x="964" y="1341"/>
                    </a:lnTo>
                    <a:lnTo>
                      <a:pt x="964" y="1332"/>
                    </a:lnTo>
                    <a:lnTo>
                      <a:pt x="960" y="1328"/>
                    </a:lnTo>
                    <a:lnTo>
                      <a:pt x="954" y="1330"/>
                    </a:lnTo>
                    <a:lnTo>
                      <a:pt x="949" y="1334"/>
                    </a:lnTo>
                    <a:lnTo>
                      <a:pt x="943" y="1338"/>
                    </a:lnTo>
                    <a:lnTo>
                      <a:pt x="937" y="1345"/>
                    </a:lnTo>
                    <a:lnTo>
                      <a:pt x="933" y="1349"/>
                    </a:lnTo>
                    <a:lnTo>
                      <a:pt x="929" y="1353"/>
                    </a:lnTo>
                    <a:lnTo>
                      <a:pt x="924" y="1353"/>
                    </a:lnTo>
                    <a:lnTo>
                      <a:pt x="920" y="1355"/>
                    </a:lnTo>
                    <a:lnTo>
                      <a:pt x="916" y="1355"/>
                    </a:lnTo>
                    <a:lnTo>
                      <a:pt x="914" y="1357"/>
                    </a:lnTo>
                    <a:lnTo>
                      <a:pt x="914" y="1361"/>
                    </a:lnTo>
                    <a:lnTo>
                      <a:pt x="912" y="1364"/>
                    </a:lnTo>
                    <a:lnTo>
                      <a:pt x="910" y="1370"/>
                    </a:lnTo>
                    <a:lnTo>
                      <a:pt x="906" y="1376"/>
                    </a:lnTo>
                    <a:lnTo>
                      <a:pt x="895" y="1376"/>
                    </a:lnTo>
                    <a:lnTo>
                      <a:pt x="895" y="1380"/>
                    </a:lnTo>
                    <a:lnTo>
                      <a:pt x="895" y="1382"/>
                    </a:lnTo>
                    <a:lnTo>
                      <a:pt x="895" y="1386"/>
                    </a:lnTo>
                    <a:lnTo>
                      <a:pt x="895" y="1388"/>
                    </a:lnTo>
                    <a:lnTo>
                      <a:pt x="895" y="1391"/>
                    </a:lnTo>
                    <a:lnTo>
                      <a:pt x="895" y="1393"/>
                    </a:lnTo>
                    <a:lnTo>
                      <a:pt x="895" y="1397"/>
                    </a:lnTo>
                    <a:lnTo>
                      <a:pt x="895" y="1399"/>
                    </a:lnTo>
                    <a:close/>
                    <a:moveTo>
                      <a:pt x="643" y="871"/>
                    </a:moveTo>
                    <a:lnTo>
                      <a:pt x="632" y="871"/>
                    </a:lnTo>
                    <a:lnTo>
                      <a:pt x="632" y="877"/>
                    </a:lnTo>
                    <a:lnTo>
                      <a:pt x="632" y="879"/>
                    </a:lnTo>
                    <a:lnTo>
                      <a:pt x="632" y="883"/>
                    </a:lnTo>
                    <a:lnTo>
                      <a:pt x="630" y="883"/>
                    </a:lnTo>
                    <a:lnTo>
                      <a:pt x="628" y="883"/>
                    </a:lnTo>
                    <a:lnTo>
                      <a:pt x="626" y="883"/>
                    </a:lnTo>
                    <a:lnTo>
                      <a:pt x="620" y="883"/>
                    </a:lnTo>
                    <a:lnTo>
                      <a:pt x="620" y="891"/>
                    </a:lnTo>
                    <a:lnTo>
                      <a:pt x="622" y="896"/>
                    </a:lnTo>
                    <a:lnTo>
                      <a:pt x="622" y="900"/>
                    </a:lnTo>
                    <a:lnTo>
                      <a:pt x="622" y="902"/>
                    </a:lnTo>
                    <a:lnTo>
                      <a:pt x="620" y="904"/>
                    </a:lnTo>
                    <a:lnTo>
                      <a:pt x="619" y="906"/>
                    </a:lnTo>
                    <a:lnTo>
                      <a:pt x="615" y="906"/>
                    </a:lnTo>
                    <a:lnTo>
                      <a:pt x="609" y="906"/>
                    </a:lnTo>
                    <a:lnTo>
                      <a:pt x="597" y="894"/>
                    </a:lnTo>
                    <a:lnTo>
                      <a:pt x="594" y="898"/>
                    </a:lnTo>
                    <a:lnTo>
                      <a:pt x="590" y="902"/>
                    </a:lnTo>
                    <a:lnTo>
                      <a:pt x="588" y="904"/>
                    </a:lnTo>
                    <a:lnTo>
                      <a:pt x="586" y="906"/>
                    </a:lnTo>
                    <a:lnTo>
                      <a:pt x="586" y="910"/>
                    </a:lnTo>
                    <a:lnTo>
                      <a:pt x="586" y="912"/>
                    </a:lnTo>
                    <a:lnTo>
                      <a:pt x="586" y="917"/>
                    </a:lnTo>
                    <a:lnTo>
                      <a:pt x="574" y="917"/>
                    </a:lnTo>
                    <a:lnTo>
                      <a:pt x="574" y="929"/>
                    </a:lnTo>
                    <a:lnTo>
                      <a:pt x="563" y="929"/>
                    </a:lnTo>
                    <a:lnTo>
                      <a:pt x="563" y="964"/>
                    </a:lnTo>
                    <a:lnTo>
                      <a:pt x="569" y="964"/>
                    </a:lnTo>
                    <a:lnTo>
                      <a:pt x="571" y="964"/>
                    </a:lnTo>
                    <a:lnTo>
                      <a:pt x="572" y="964"/>
                    </a:lnTo>
                    <a:lnTo>
                      <a:pt x="574" y="964"/>
                    </a:lnTo>
                    <a:lnTo>
                      <a:pt x="574" y="962"/>
                    </a:lnTo>
                    <a:lnTo>
                      <a:pt x="574" y="960"/>
                    </a:lnTo>
                    <a:lnTo>
                      <a:pt x="574" y="958"/>
                    </a:lnTo>
                    <a:lnTo>
                      <a:pt x="574" y="952"/>
                    </a:lnTo>
                    <a:lnTo>
                      <a:pt x="578" y="948"/>
                    </a:lnTo>
                    <a:lnTo>
                      <a:pt x="582" y="944"/>
                    </a:lnTo>
                    <a:lnTo>
                      <a:pt x="584" y="940"/>
                    </a:lnTo>
                    <a:lnTo>
                      <a:pt x="586" y="940"/>
                    </a:lnTo>
                    <a:lnTo>
                      <a:pt x="586" y="942"/>
                    </a:lnTo>
                    <a:lnTo>
                      <a:pt x="586" y="946"/>
                    </a:lnTo>
                    <a:lnTo>
                      <a:pt x="586" y="952"/>
                    </a:lnTo>
                    <a:lnTo>
                      <a:pt x="592" y="952"/>
                    </a:lnTo>
                    <a:lnTo>
                      <a:pt x="594" y="952"/>
                    </a:lnTo>
                    <a:lnTo>
                      <a:pt x="595" y="952"/>
                    </a:lnTo>
                    <a:lnTo>
                      <a:pt x="597" y="952"/>
                    </a:lnTo>
                    <a:lnTo>
                      <a:pt x="597" y="950"/>
                    </a:lnTo>
                    <a:lnTo>
                      <a:pt x="597" y="948"/>
                    </a:lnTo>
                    <a:lnTo>
                      <a:pt x="597" y="946"/>
                    </a:lnTo>
                    <a:lnTo>
                      <a:pt x="597" y="940"/>
                    </a:lnTo>
                    <a:lnTo>
                      <a:pt x="609" y="940"/>
                    </a:lnTo>
                    <a:lnTo>
                      <a:pt x="609" y="937"/>
                    </a:lnTo>
                    <a:lnTo>
                      <a:pt x="609" y="933"/>
                    </a:lnTo>
                    <a:lnTo>
                      <a:pt x="609" y="931"/>
                    </a:lnTo>
                    <a:lnTo>
                      <a:pt x="609" y="929"/>
                    </a:lnTo>
                    <a:lnTo>
                      <a:pt x="611" y="929"/>
                    </a:lnTo>
                    <a:lnTo>
                      <a:pt x="613" y="929"/>
                    </a:lnTo>
                    <a:lnTo>
                      <a:pt x="617" y="929"/>
                    </a:lnTo>
                    <a:lnTo>
                      <a:pt x="620" y="929"/>
                    </a:lnTo>
                    <a:lnTo>
                      <a:pt x="620" y="933"/>
                    </a:lnTo>
                    <a:lnTo>
                      <a:pt x="620" y="935"/>
                    </a:lnTo>
                    <a:lnTo>
                      <a:pt x="620" y="939"/>
                    </a:lnTo>
                    <a:lnTo>
                      <a:pt x="620" y="940"/>
                    </a:lnTo>
                    <a:lnTo>
                      <a:pt x="620" y="944"/>
                    </a:lnTo>
                    <a:lnTo>
                      <a:pt x="620" y="946"/>
                    </a:lnTo>
                    <a:lnTo>
                      <a:pt x="620" y="950"/>
                    </a:lnTo>
                    <a:lnTo>
                      <a:pt x="620" y="952"/>
                    </a:lnTo>
                    <a:lnTo>
                      <a:pt x="632" y="964"/>
                    </a:lnTo>
                    <a:lnTo>
                      <a:pt x="632" y="975"/>
                    </a:lnTo>
                    <a:lnTo>
                      <a:pt x="643" y="975"/>
                    </a:lnTo>
                    <a:lnTo>
                      <a:pt x="643" y="987"/>
                    </a:lnTo>
                    <a:lnTo>
                      <a:pt x="655" y="987"/>
                    </a:lnTo>
                    <a:lnTo>
                      <a:pt x="655" y="975"/>
                    </a:lnTo>
                    <a:lnTo>
                      <a:pt x="666" y="975"/>
                    </a:lnTo>
                    <a:lnTo>
                      <a:pt x="666" y="969"/>
                    </a:lnTo>
                    <a:lnTo>
                      <a:pt x="665" y="964"/>
                    </a:lnTo>
                    <a:lnTo>
                      <a:pt x="663" y="960"/>
                    </a:lnTo>
                    <a:lnTo>
                      <a:pt x="661" y="956"/>
                    </a:lnTo>
                    <a:lnTo>
                      <a:pt x="657" y="952"/>
                    </a:lnTo>
                    <a:lnTo>
                      <a:pt x="653" y="950"/>
                    </a:lnTo>
                    <a:lnTo>
                      <a:pt x="649" y="946"/>
                    </a:lnTo>
                    <a:lnTo>
                      <a:pt x="643" y="940"/>
                    </a:lnTo>
                    <a:lnTo>
                      <a:pt x="643" y="929"/>
                    </a:lnTo>
                    <a:lnTo>
                      <a:pt x="649" y="929"/>
                    </a:lnTo>
                    <a:lnTo>
                      <a:pt x="651" y="929"/>
                    </a:lnTo>
                    <a:lnTo>
                      <a:pt x="653" y="929"/>
                    </a:lnTo>
                    <a:lnTo>
                      <a:pt x="655" y="929"/>
                    </a:lnTo>
                    <a:lnTo>
                      <a:pt x="655" y="931"/>
                    </a:lnTo>
                    <a:lnTo>
                      <a:pt x="655" y="933"/>
                    </a:lnTo>
                    <a:lnTo>
                      <a:pt x="655" y="937"/>
                    </a:lnTo>
                    <a:lnTo>
                      <a:pt x="655" y="940"/>
                    </a:lnTo>
                    <a:lnTo>
                      <a:pt x="659" y="940"/>
                    </a:lnTo>
                    <a:lnTo>
                      <a:pt x="663" y="940"/>
                    </a:lnTo>
                    <a:lnTo>
                      <a:pt x="665" y="940"/>
                    </a:lnTo>
                    <a:lnTo>
                      <a:pt x="666" y="940"/>
                    </a:lnTo>
                    <a:lnTo>
                      <a:pt x="666" y="942"/>
                    </a:lnTo>
                    <a:lnTo>
                      <a:pt x="666" y="944"/>
                    </a:lnTo>
                    <a:lnTo>
                      <a:pt x="666" y="948"/>
                    </a:lnTo>
                    <a:lnTo>
                      <a:pt x="666" y="952"/>
                    </a:lnTo>
                    <a:lnTo>
                      <a:pt x="678" y="917"/>
                    </a:lnTo>
                    <a:lnTo>
                      <a:pt x="666" y="906"/>
                    </a:lnTo>
                    <a:lnTo>
                      <a:pt x="666" y="898"/>
                    </a:lnTo>
                    <a:lnTo>
                      <a:pt x="666" y="891"/>
                    </a:lnTo>
                    <a:lnTo>
                      <a:pt x="666" y="885"/>
                    </a:lnTo>
                    <a:lnTo>
                      <a:pt x="665" y="881"/>
                    </a:lnTo>
                    <a:lnTo>
                      <a:pt x="663" y="877"/>
                    </a:lnTo>
                    <a:lnTo>
                      <a:pt x="659" y="873"/>
                    </a:lnTo>
                    <a:lnTo>
                      <a:pt x="651" y="873"/>
                    </a:lnTo>
                    <a:lnTo>
                      <a:pt x="643" y="871"/>
                    </a:lnTo>
                    <a:close/>
                    <a:moveTo>
                      <a:pt x="505" y="848"/>
                    </a:moveTo>
                    <a:lnTo>
                      <a:pt x="505" y="854"/>
                    </a:lnTo>
                    <a:lnTo>
                      <a:pt x="505" y="860"/>
                    </a:lnTo>
                    <a:lnTo>
                      <a:pt x="505" y="866"/>
                    </a:lnTo>
                    <a:lnTo>
                      <a:pt x="505" y="871"/>
                    </a:lnTo>
                    <a:lnTo>
                      <a:pt x="505" y="877"/>
                    </a:lnTo>
                    <a:lnTo>
                      <a:pt x="505" y="883"/>
                    </a:lnTo>
                    <a:lnTo>
                      <a:pt x="505" y="889"/>
                    </a:lnTo>
                    <a:lnTo>
                      <a:pt x="505" y="894"/>
                    </a:lnTo>
                    <a:lnTo>
                      <a:pt x="501" y="898"/>
                    </a:lnTo>
                    <a:lnTo>
                      <a:pt x="498" y="902"/>
                    </a:lnTo>
                    <a:lnTo>
                      <a:pt x="494" y="906"/>
                    </a:lnTo>
                    <a:lnTo>
                      <a:pt x="490" y="910"/>
                    </a:lnTo>
                    <a:lnTo>
                      <a:pt x="488" y="914"/>
                    </a:lnTo>
                    <a:lnTo>
                      <a:pt x="484" y="917"/>
                    </a:lnTo>
                    <a:lnTo>
                      <a:pt x="484" y="923"/>
                    </a:lnTo>
                    <a:lnTo>
                      <a:pt x="482" y="929"/>
                    </a:lnTo>
                    <a:lnTo>
                      <a:pt x="471" y="929"/>
                    </a:lnTo>
                    <a:lnTo>
                      <a:pt x="471" y="940"/>
                    </a:lnTo>
                    <a:lnTo>
                      <a:pt x="459" y="929"/>
                    </a:lnTo>
                    <a:lnTo>
                      <a:pt x="463" y="925"/>
                    </a:lnTo>
                    <a:lnTo>
                      <a:pt x="467" y="923"/>
                    </a:lnTo>
                    <a:lnTo>
                      <a:pt x="469" y="921"/>
                    </a:lnTo>
                    <a:lnTo>
                      <a:pt x="469" y="919"/>
                    </a:lnTo>
                    <a:lnTo>
                      <a:pt x="471" y="917"/>
                    </a:lnTo>
                    <a:lnTo>
                      <a:pt x="471" y="914"/>
                    </a:lnTo>
                    <a:lnTo>
                      <a:pt x="471" y="912"/>
                    </a:lnTo>
                    <a:lnTo>
                      <a:pt x="471" y="906"/>
                    </a:lnTo>
                    <a:lnTo>
                      <a:pt x="475" y="902"/>
                    </a:lnTo>
                    <a:lnTo>
                      <a:pt x="476" y="896"/>
                    </a:lnTo>
                    <a:lnTo>
                      <a:pt x="478" y="893"/>
                    </a:lnTo>
                    <a:lnTo>
                      <a:pt x="480" y="889"/>
                    </a:lnTo>
                    <a:lnTo>
                      <a:pt x="480" y="885"/>
                    </a:lnTo>
                    <a:lnTo>
                      <a:pt x="482" y="881"/>
                    </a:lnTo>
                    <a:lnTo>
                      <a:pt x="482" y="877"/>
                    </a:lnTo>
                    <a:lnTo>
                      <a:pt x="482" y="871"/>
                    </a:lnTo>
                    <a:lnTo>
                      <a:pt x="486" y="870"/>
                    </a:lnTo>
                    <a:lnTo>
                      <a:pt x="488" y="866"/>
                    </a:lnTo>
                    <a:lnTo>
                      <a:pt x="492" y="864"/>
                    </a:lnTo>
                    <a:lnTo>
                      <a:pt x="494" y="860"/>
                    </a:lnTo>
                    <a:lnTo>
                      <a:pt x="498" y="858"/>
                    </a:lnTo>
                    <a:lnTo>
                      <a:pt x="500" y="854"/>
                    </a:lnTo>
                    <a:lnTo>
                      <a:pt x="503" y="852"/>
                    </a:lnTo>
                    <a:lnTo>
                      <a:pt x="505" y="848"/>
                    </a:lnTo>
                    <a:close/>
                    <a:moveTo>
                      <a:pt x="609" y="802"/>
                    </a:moveTo>
                    <a:lnTo>
                      <a:pt x="605" y="802"/>
                    </a:lnTo>
                    <a:lnTo>
                      <a:pt x="601" y="802"/>
                    </a:lnTo>
                    <a:lnTo>
                      <a:pt x="599" y="802"/>
                    </a:lnTo>
                    <a:lnTo>
                      <a:pt x="597" y="802"/>
                    </a:lnTo>
                    <a:lnTo>
                      <a:pt x="597" y="804"/>
                    </a:lnTo>
                    <a:lnTo>
                      <a:pt x="597" y="806"/>
                    </a:lnTo>
                    <a:lnTo>
                      <a:pt x="597" y="810"/>
                    </a:lnTo>
                    <a:lnTo>
                      <a:pt x="597" y="814"/>
                    </a:lnTo>
                    <a:lnTo>
                      <a:pt x="603" y="814"/>
                    </a:lnTo>
                    <a:lnTo>
                      <a:pt x="607" y="814"/>
                    </a:lnTo>
                    <a:lnTo>
                      <a:pt x="609" y="816"/>
                    </a:lnTo>
                    <a:lnTo>
                      <a:pt x="611" y="816"/>
                    </a:lnTo>
                    <a:lnTo>
                      <a:pt x="613" y="818"/>
                    </a:lnTo>
                    <a:lnTo>
                      <a:pt x="615" y="820"/>
                    </a:lnTo>
                    <a:lnTo>
                      <a:pt x="617" y="822"/>
                    </a:lnTo>
                    <a:lnTo>
                      <a:pt x="620" y="825"/>
                    </a:lnTo>
                    <a:lnTo>
                      <a:pt x="609" y="848"/>
                    </a:lnTo>
                    <a:lnTo>
                      <a:pt x="620" y="848"/>
                    </a:lnTo>
                    <a:lnTo>
                      <a:pt x="620" y="860"/>
                    </a:lnTo>
                    <a:lnTo>
                      <a:pt x="626" y="860"/>
                    </a:lnTo>
                    <a:lnTo>
                      <a:pt x="628" y="860"/>
                    </a:lnTo>
                    <a:lnTo>
                      <a:pt x="630" y="860"/>
                    </a:lnTo>
                    <a:lnTo>
                      <a:pt x="632" y="860"/>
                    </a:lnTo>
                    <a:lnTo>
                      <a:pt x="632" y="858"/>
                    </a:lnTo>
                    <a:lnTo>
                      <a:pt x="632" y="854"/>
                    </a:lnTo>
                    <a:lnTo>
                      <a:pt x="632" y="848"/>
                    </a:lnTo>
                    <a:lnTo>
                      <a:pt x="632" y="843"/>
                    </a:lnTo>
                    <a:lnTo>
                      <a:pt x="632" y="837"/>
                    </a:lnTo>
                    <a:lnTo>
                      <a:pt x="632" y="831"/>
                    </a:lnTo>
                    <a:lnTo>
                      <a:pt x="632" y="825"/>
                    </a:lnTo>
                    <a:lnTo>
                      <a:pt x="632" y="820"/>
                    </a:lnTo>
                    <a:lnTo>
                      <a:pt x="632" y="814"/>
                    </a:lnTo>
                    <a:lnTo>
                      <a:pt x="632" y="808"/>
                    </a:lnTo>
                    <a:lnTo>
                      <a:pt x="632" y="802"/>
                    </a:lnTo>
                    <a:lnTo>
                      <a:pt x="609" y="802"/>
                    </a:lnTo>
                    <a:close/>
                    <a:moveTo>
                      <a:pt x="540" y="802"/>
                    </a:moveTo>
                    <a:lnTo>
                      <a:pt x="536" y="802"/>
                    </a:lnTo>
                    <a:lnTo>
                      <a:pt x="532" y="804"/>
                    </a:lnTo>
                    <a:lnTo>
                      <a:pt x="530" y="804"/>
                    </a:lnTo>
                    <a:lnTo>
                      <a:pt x="528" y="802"/>
                    </a:lnTo>
                    <a:lnTo>
                      <a:pt x="528" y="800"/>
                    </a:lnTo>
                    <a:lnTo>
                      <a:pt x="528" y="797"/>
                    </a:lnTo>
                    <a:lnTo>
                      <a:pt x="528" y="791"/>
                    </a:lnTo>
                    <a:lnTo>
                      <a:pt x="517" y="791"/>
                    </a:lnTo>
                    <a:lnTo>
                      <a:pt x="505" y="802"/>
                    </a:lnTo>
                    <a:lnTo>
                      <a:pt x="509" y="806"/>
                    </a:lnTo>
                    <a:lnTo>
                      <a:pt x="513" y="810"/>
                    </a:lnTo>
                    <a:lnTo>
                      <a:pt x="515" y="812"/>
                    </a:lnTo>
                    <a:lnTo>
                      <a:pt x="517" y="814"/>
                    </a:lnTo>
                    <a:lnTo>
                      <a:pt x="521" y="814"/>
                    </a:lnTo>
                    <a:lnTo>
                      <a:pt x="524" y="814"/>
                    </a:lnTo>
                    <a:lnTo>
                      <a:pt x="528" y="814"/>
                    </a:lnTo>
                    <a:lnTo>
                      <a:pt x="528" y="818"/>
                    </a:lnTo>
                    <a:lnTo>
                      <a:pt x="528" y="820"/>
                    </a:lnTo>
                    <a:lnTo>
                      <a:pt x="528" y="823"/>
                    </a:lnTo>
                    <a:lnTo>
                      <a:pt x="528" y="825"/>
                    </a:lnTo>
                    <a:lnTo>
                      <a:pt x="528" y="829"/>
                    </a:lnTo>
                    <a:lnTo>
                      <a:pt x="528" y="831"/>
                    </a:lnTo>
                    <a:lnTo>
                      <a:pt x="528" y="835"/>
                    </a:lnTo>
                    <a:lnTo>
                      <a:pt x="528" y="837"/>
                    </a:lnTo>
                    <a:lnTo>
                      <a:pt x="540" y="837"/>
                    </a:lnTo>
                    <a:lnTo>
                      <a:pt x="540" y="833"/>
                    </a:lnTo>
                    <a:lnTo>
                      <a:pt x="540" y="829"/>
                    </a:lnTo>
                    <a:lnTo>
                      <a:pt x="540" y="825"/>
                    </a:lnTo>
                    <a:lnTo>
                      <a:pt x="540" y="820"/>
                    </a:lnTo>
                    <a:lnTo>
                      <a:pt x="540" y="816"/>
                    </a:lnTo>
                    <a:lnTo>
                      <a:pt x="540" y="812"/>
                    </a:lnTo>
                    <a:lnTo>
                      <a:pt x="540" y="808"/>
                    </a:lnTo>
                    <a:lnTo>
                      <a:pt x="540" y="802"/>
                    </a:lnTo>
                    <a:close/>
                    <a:moveTo>
                      <a:pt x="448" y="1010"/>
                    </a:moveTo>
                    <a:lnTo>
                      <a:pt x="446" y="1013"/>
                    </a:lnTo>
                    <a:lnTo>
                      <a:pt x="442" y="1015"/>
                    </a:lnTo>
                    <a:lnTo>
                      <a:pt x="440" y="1017"/>
                    </a:lnTo>
                    <a:lnTo>
                      <a:pt x="438" y="1019"/>
                    </a:lnTo>
                    <a:lnTo>
                      <a:pt x="438" y="1021"/>
                    </a:lnTo>
                    <a:lnTo>
                      <a:pt x="438" y="1025"/>
                    </a:lnTo>
                    <a:lnTo>
                      <a:pt x="436" y="1027"/>
                    </a:lnTo>
                    <a:lnTo>
                      <a:pt x="436" y="1033"/>
                    </a:lnTo>
                    <a:lnTo>
                      <a:pt x="432" y="1036"/>
                    </a:lnTo>
                    <a:lnTo>
                      <a:pt x="428" y="1040"/>
                    </a:lnTo>
                    <a:lnTo>
                      <a:pt x="423" y="1044"/>
                    </a:lnTo>
                    <a:lnTo>
                      <a:pt x="421" y="1048"/>
                    </a:lnTo>
                    <a:lnTo>
                      <a:pt x="417" y="1052"/>
                    </a:lnTo>
                    <a:lnTo>
                      <a:pt x="415" y="1056"/>
                    </a:lnTo>
                    <a:lnTo>
                      <a:pt x="415" y="1059"/>
                    </a:lnTo>
                    <a:lnTo>
                      <a:pt x="415" y="1067"/>
                    </a:lnTo>
                    <a:lnTo>
                      <a:pt x="404" y="1067"/>
                    </a:lnTo>
                    <a:lnTo>
                      <a:pt x="404" y="1071"/>
                    </a:lnTo>
                    <a:lnTo>
                      <a:pt x="404" y="1075"/>
                    </a:lnTo>
                    <a:lnTo>
                      <a:pt x="404" y="1077"/>
                    </a:lnTo>
                    <a:lnTo>
                      <a:pt x="404" y="1079"/>
                    </a:lnTo>
                    <a:lnTo>
                      <a:pt x="402" y="1079"/>
                    </a:lnTo>
                    <a:lnTo>
                      <a:pt x="400" y="1079"/>
                    </a:lnTo>
                    <a:lnTo>
                      <a:pt x="396" y="1079"/>
                    </a:lnTo>
                    <a:lnTo>
                      <a:pt x="392" y="1079"/>
                    </a:lnTo>
                    <a:lnTo>
                      <a:pt x="381" y="1090"/>
                    </a:lnTo>
                    <a:lnTo>
                      <a:pt x="381" y="1102"/>
                    </a:lnTo>
                    <a:lnTo>
                      <a:pt x="369" y="1102"/>
                    </a:lnTo>
                    <a:lnTo>
                      <a:pt x="369" y="1125"/>
                    </a:lnTo>
                    <a:lnTo>
                      <a:pt x="357" y="1125"/>
                    </a:lnTo>
                    <a:lnTo>
                      <a:pt x="356" y="1130"/>
                    </a:lnTo>
                    <a:lnTo>
                      <a:pt x="354" y="1134"/>
                    </a:lnTo>
                    <a:lnTo>
                      <a:pt x="350" y="1136"/>
                    </a:lnTo>
                    <a:lnTo>
                      <a:pt x="346" y="1138"/>
                    </a:lnTo>
                    <a:lnTo>
                      <a:pt x="340" y="1138"/>
                    </a:lnTo>
                    <a:lnTo>
                      <a:pt x="334" y="1136"/>
                    </a:lnTo>
                    <a:lnTo>
                      <a:pt x="329" y="1136"/>
                    </a:lnTo>
                    <a:lnTo>
                      <a:pt x="323" y="1136"/>
                    </a:lnTo>
                    <a:lnTo>
                      <a:pt x="319" y="1140"/>
                    </a:lnTo>
                    <a:lnTo>
                      <a:pt x="317" y="1144"/>
                    </a:lnTo>
                    <a:lnTo>
                      <a:pt x="315" y="1148"/>
                    </a:lnTo>
                    <a:lnTo>
                      <a:pt x="313" y="1152"/>
                    </a:lnTo>
                    <a:lnTo>
                      <a:pt x="313" y="1155"/>
                    </a:lnTo>
                    <a:lnTo>
                      <a:pt x="311" y="1159"/>
                    </a:lnTo>
                    <a:lnTo>
                      <a:pt x="311" y="1165"/>
                    </a:lnTo>
                    <a:lnTo>
                      <a:pt x="311" y="1171"/>
                    </a:lnTo>
                    <a:lnTo>
                      <a:pt x="323" y="1182"/>
                    </a:lnTo>
                    <a:lnTo>
                      <a:pt x="346" y="1215"/>
                    </a:lnTo>
                    <a:lnTo>
                      <a:pt x="357" y="1215"/>
                    </a:lnTo>
                    <a:lnTo>
                      <a:pt x="357" y="1223"/>
                    </a:lnTo>
                    <a:lnTo>
                      <a:pt x="359" y="1226"/>
                    </a:lnTo>
                    <a:lnTo>
                      <a:pt x="361" y="1230"/>
                    </a:lnTo>
                    <a:lnTo>
                      <a:pt x="363" y="1232"/>
                    </a:lnTo>
                    <a:lnTo>
                      <a:pt x="365" y="1236"/>
                    </a:lnTo>
                    <a:lnTo>
                      <a:pt x="367" y="1240"/>
                    </a:lnTo>
                    <a:lnTo>
                      <a:pt x="367" y="1244"/>
                    </a:lnTo>
                    <a:lnTo>
                      <a:pt x="369" y="1249"/>
                    </a:lnTo>
                    <a:lnTo>
                      <a:pt x="404" y="1249"/>
                    </a:lnTo>
                    <a:lnTo>
                      <a:pt x="402" y="1255"/>
                    </a:lnTo>
                    <a:lnTo>
                      <a:pt x="402" y="1259"/>
                    </a:lnTo>
                    <a:lnTo>
                      <a:pt x="402" y="1261"/>
                    </a:lnTo>
                    <a:lnTo>
                      <a:pt x="404" y="1261"/>
                    </a:lnTo>
                    <a:lnTo>
                      <a:pt x="404" y="1263"/>
                    </a:lnTo>
                    <a:lnTo>
                      <a:pt x="405" y="1263"/>
                    </a:lnTo>
                    <a:lnTo>
                      <a:pt x="409" y="1261"/>
                    </a:lnTo>
                    <a:lnTo>
                      <a:pt x="415" y="1261"/>
                    </a:lnTo>
                    <a:lnTo>
                      <a:pt x="423" y="1253"/>
                    </a:lnTo>
                    <a:lnTo>
                      <a:pt x="432" y="1249"/>
                    </a:lnTo>
                    <a:lnTo>
                      <a:pt x="440" y="1247"/>
                    </a:lnTo>
                    <a:lnTo>
                      <a:pt x="450" y="1247"/>
                    </a:lnTo>
                    <a:lnTo>
                      <a:pt x="457" y="1249"/>
                    </a:lnTo>
                    <a:lnTo>
                      <a:pt x="465" y="1253"/>
                    </a:lnTo>
                    <a:lnTo>
                      <a:pt x="475" y="1257"/>
                    </a:lnTo>
                    <a:lnTo>
                      <a:pt x="482" y="1261"/>
                    </a:lnTo>
                    <a:lnTo>
                      <a:pt x="482" y="1249"/>
                    </a:lnTo>
                    <a:lnTo>
                      <a:pt x="494" y="1249"/>
                    </a:lnTo>
                    <a:lnTo>
                      <a:pt x="505" y="1261"/>
                    </a:lnTo>
                    <a:lnTo>
                      <a:pt x="505" y="1251"/>
                    </a:lnTo>
                    <a:lnTo>
                      <a:pt x="505" y="1242"/>
                    </a:lnTo>
                    <a:lnTo>
                      <a:pt x="505" y="1232"/>
                    </a:lnTo>
                    <a:lnTo>
                      <a:pt x="505" y="1221"/>
                    </a:lnTo>
                    <a:lnTo>
                      <a:pt x="505" y="1211"/>
                    </a:lnTo>
                    <a:lnTo>
                      <a:pt x="505" y="1201"/>
                    </a:lnTo>
                    <a:lnTo>
                      <a:pt x="505" y="1192"/>
                    </a:lnTo>
                    <a:lnTo>
                      <a:pt x="505" y="1182"/>
                    </a:lnTo>
                    <a:lnTo>
                      <a:pt x="517" y="1171"/>
                    </a:lnTo>
                    <a:lnTo>
                      <a:pt x="517" y="1125"/>
                    </a:lnTo>
                    <a:lnTo>
                      <a:pt x="528" y="1102"/>
                    </a:lnTo>
                    <a:lnTo>
                      <a:pt x="517" y="1102"/>
                    </a:lnTo>
                    <a:lnTo>
                      <a:pt x="505" y="1090"/>
                    </a:lnTo>
                    <a:lnTo>
                      <a:pt x="505" y="1044"/>
                    </a:lnTo>
                    <a:lnTo>
                      <a:pt x="517" y="1044"/>
                    </a:lnTo>
                    <a:lnTo>
                      <a:pt x="505" y="1021"/>
                    </a:lnTo>
                    <a:lnTo>
                      <a:pt x="517" y="1021"/>
                    </a:lnTo>
                    <a:lnTo>
                      <a:pt x="528" y="1010"/>
                    </a:lnTo>
                    <a:lnTo>
                      <a:pt x="505" y="1010"/>
                    </a:lnTo>
                    <a:lnTo>
                      <a:pt x="505" y="998"/>
                    </a:lnTo>
                    <a:lnTo>
                      <a:pt x="459" y="987"/>
                    </a:lnTo>
                    <a:lnTo>
                      <a:pt x="448" y="998"/>
                    </a:lnTo>
                    <a:lnTo>
                      <a:pt x="448" y="1010"/>
                    </a:lnTo>
                    <a:close/>
                    <a:moveTo>
                      <a:pt x="35" y="1113"/>
                    </a:moveTo>
                    <a:lnTo>
                      <a:pt x="70" y="1113"/>
                    </a:lnTo>
                    <a:lnTo>
                      <a:pt x="70" y="1125"/>
                    </a:lnTo>
                    <a:lnTo>
                      <a:pt x="81" y="1125"/>
                    </a:lnTo>
                    <a:lnTo>
                      <a:pt x="81" y="1136"/>
                    </a:lnTo>
                    <a:lnTo>
                      <a:pt x="150" y="1171"/>
                    </a:lnTo>
                    <a:lnTo>
                      <a:pt x="173" y="1171"/>
                    </a:lnTo>
                    <a:lnTo>
                      <a:pt x="208" y="1203"/>
                    </a:lnTo>
                    <a:lnTo>
                      <a:pt x="219" y="1203"/>
                    </a:lnTo>
                    <a:lnTo>
                      <a:pt x="219" y="1211"/>
                    </a:lnTo>
                    <a:lnTo>
                      <a:pt x="219" y="1217"/>
                    </a:lnTo>
                    <a:lnTo>
                      <a:pt x="219" y="1221"/>
                    </a:lnTo>
                    <a:lnTo>
                      <a:pt x="219" y="1224"/>
                    </a:lnTo>
                    <a:lnTo>
                      <a:pt x="219" y="1226"/>
                    </a:lnTo>
                    <a:lnTo>
                      <a:pt x="221" y="1230"/>
                    </a:lnTo>
                    <a:lnTo>
                      <a:pt x="225" y="1234"/>
                    </a:lnTo>
                    <a:lnTo>
                      <a:pt x="231" y="1238"/>
                    </a:lnTo>
                    <a:lnTo>
                      <a:pt x="242" y="1238"/>
                    </a:lnTo>
                    <a:lnTo>
                      <a:pt x="242" y="1249"/>
                    </a:lnTo>
                    <a:lnTo>
                      <a:pt x="254" y="1249"/>
                    </a:lnTo>
                    <a:lnTo>
                      <a:pt x="265" y="1261"/>
                    </a:lnTo>
                    <a:lnTo>
                      <a:pt x="265" y="1272"/>
                    </a:lnTo>
                    <a:lnTo>
                      <a:pt x="273" y="1282"/>
                    </a:lnTo>
                    <a:lnTo>
                      <a:pt x="279" y="1288"/>
                    </a:lnTo>
                    <a:lnTo>
                      <a:pt x="283" y="1294"/>
                    </a:lnTo>
                    <a:lnTo>
                      <a:pt x="286" y="1299"/>
                    </a:lnTo>
                    <a:lnTo>
                      <a:pt x="286" y="1303"/>
                    </a:lnTo>
                    <a:lnTo>
                      <a:pt x="288" y="1311"/>
                    </a:lnTo>
                    <a:lnTo>
                      <a:pt x="288" y="1318"/>
                    </a:lnTo>
                    <a:lnTo>
                      <a:pt x="288" y="1330"/>
                    </a:lnTo>
                    <a:lnTo>
                      <a:pt x="300" y="1341"/>
                    </a:lnTo>
                    <a:lnTo>
                      <a:pt x="265" y="1341"/>
                    </a:lnTo>
                    <a:lnTo>
                      <a:pt x="254" y="1353"/>
                    </a:lnTo>
                    <a:lnTo>
                      <a:pt x="185" y="1307"/>
                    </a:lnTo>
                    <a:lnTo>
                      <a:pt x="162" y="1272"/>
                    </a:lnTo>
                    <a:lnTo>
                      <a:pt x="127" y="1226"/>
                    </a:lnTo>
                    <a:lnTo>
                      <a:pt x="116" y="1226"/>
                    </a:lnTo>
                    <a:lnTo>
                      <a:pt x="116" y="1215"/>
                    </a:lnTo>
                    <a:lnTo>
                      <a:pt x="104" y="1215"/>
                    </a:lnTo>
                    <a:lnTo>
                      <a:pt x="104" y="1203"/>
                    </a:lnTo>
                    <a:lnTo>
                      <a:pt x="0" y="1125"/>
                    </a:lnTo>
                    <a:lnTo>
                      <a:pt x="0" y="1090"/>
                    </a:lnTo>
                    <a:lnTo>
                      <a:pt x="6" y="1094"/>
                    </a:lnTo>
                    <a:lnTo>
                      <a:pt x="10" y="1098"/>
                    </a:lnTo>
                    <a:lnTo>
                      <a:pt x="12" y="1102"/>
                    </a:lnTo>
                    <a:lnTo>
                      <a:pt x="16" y="1105"/>
                    </a:lnTo>
                    <a:lnTo>
                      <a:pt x="20" y="1109"/>
                    </a:lnTo>
                    <a:lnTo>
                      <a:pt x="25" y="1111"/>
                    </a:lnTo>
                    <a:lnTo>
                      <a:pt x="29" y="1111"/>
                    </a:lnTo>
                    <a:lnTo>
                      <a:pt x="35" y="1113"/>
                    </a:lnTo>
                    <a:close/>
                    <a:moveTo>
                      <a:pt x="1263" y="1079"/>
                    </a:moveTo>
                    <a:lnTo>
                      <a:pt x="1286" y="1079"/>
                    </a:lnTo>
                    <a:lnTo>
                      <a:pt x="1286" y="1090"/>
                    </a:lnTo>
                    <a:lnTo>
                      <a:pt x="1308" y="1102"/>
                    </a:lnTo>
                    <a:lnTo>
                      <a:pt x="1331" y="1125"/>
                    </a:lnTo>
                    <a:lnTo>
                      <a:pt x="1327" y="1125"/>
                    </a:lnTo>
                    <a:lnTo>
                      <a:pt x="1323" y="1125"/>
                    </a:lnTo>
                    <a:lnTo>
                      <a:pt x="1321" y="1125"/>
                    </a:lnTo>
                    <a:lnTo>
                      <a:pt x="1319" y="1125"/>
                    </a:lnTo>
                    <a:lnTo>
                      <a:pt x="1319" y="1123"/>
                    </a:lnTo>
                    <a:lnTo>
                      <a:pt x="1319" y="1121"/>
                    </a:lnTo>
                    <a:lnTo>
                      <a:pt x="1319" y="1117"/>
                    </a:lnTo>
                    <a:lnTo>
                      <a:pt x="1319" y="1113"/>
                    </a:lnTo>
                    <a:lnTo>
                      <a:pt x="1275" y="1090"/>
                    </a:lnTo>
                    <a:lnTo>
                      <a:pt x="1275" y="1079"/>
                    </a:lnTo>
                    <a:lnTo>
                      <a:pt x="1263" y="1079"/>
                    </a:lnTo>
                    <a:close/>
                    <a:moveTo>
                      <a:pt x="1365" y="1125"/>
                    </a:moveTo>
                    <a:lnTo>
                      <a:pt x="1388" y="1136"/>
                    </a:lnTo>
                    <a:lnTo>
                      <a:pt x="1400" y="1148"/>
                    </a:lnTo>
                    <a:lnTo>
                      <a:pt x="1400" y="1159"/>
                    </a:lnTo>
                    <a:lnTo>
                      <a:pt x="1388" y="1171"/>
                    </a:lnTo>
                    <a:lnTo>
                      <a:pt x="1388" y="1148"/>
                    </a:lnTo>
                    <a:lnTo>
                      <a:pt x="1382" y="1146"/>
                    </a:lnTo>
                    <a:lnTo>
                      <a:pt x="1377" y="1146"/>
                    </a:lnTo>
                    <a:lnTo>
                      <a:pt x="1373" y="1144"/>
                    </a:lnTo>
                    <a:lnTo>
                      <a:pt x="1371" y="1142"/>
                    </a:lnTo>
                    <a:lnTo>
                      <a:pt x="1369" y="1140"/>
                    </a:lnTo>
                    <a:lnTo>
                      <a:pt x="1367" y="1136"/>
                    </a:lnTo>
                    <a:lnTo>
                      <a:pt x="1365" y="1130"/>
                    </a:lnTo>
                    <a:lnTo>
                      <a:pt x="1365" y="1125"/>
                    </a:lnTo>
                    <a:close/>
                    <a:moveTo>
                      <a:pt x="1298" y="1113"/>
                    </a:moveTo>
                    <a:lnTo>
                      <a:pt x="1292" y="1113"/>
                    </a:lnTo>
                    <a:lnTo>
                      <a:pt x="1288" y="1113"/>
                    </a:lnTo>
                    <a:lnTo>
                      <a:pt x="1286" y="1113"/>
                    </a:lnTo>
                    <a:lnTo>
                      <a:pt x="1285" y="1113"/>
                    </a:lnTo>
                    <a:lnTo>
                      <a:pt x="1285" y="1115"/>
                    </a:lnTo>
                    <a:lnTo>
                      <a:pt x="1285" y="1119"/>
                    </a:lnTo>
                    <a:lnTo>
                      <a:pt x="1286" y="1125"/>
                    </a:lnTo>
                    <a:lnTo>
                      <a:pt x="1263" y="1148"/>
                    </a:lnTo>
                    <a:lnTo>
                      <a:pt x="1252" y="1148"/>
                    </a:lnTo>
                    <a:lnTo>
                      <a:pt x="1217" y="1148"/>
                    </a:lnTo>
                    <a:lnTo>
                      <a:pt x="1225" y="1155"/>
                    </a:lnTo>
                    <a:lnTo>
                      <a:pt x="1231" y="1161"/>
                    </a:lnTo>
                    <a:lnTo>
                      <a:pt x="1237" y="1167"/>
                    </a:lnTo>
                    <a:lnTo>
                      <a:pt x="1240" y="1169"/>
                    </a:lnTo>
                    <a:lnTo>
                      <a:pt x="1244" y="1171"/>
                    </a:lnTo>
                    <a:lnTo>
                      <a:pt x="1252" y="1171"/>
                    </a:lnTo>
                    <a:lnTo>
                      <a:pt x="1261" y="1171"/>
                    </a:lnTo>
                    <a:lnTo>
                      <a:pt x="1275" y="1171"/>
                    </a:lnTo>
                    <a:lnTo>
                      <a:pt x="1308" y="1136"/>
                    </a:lnTo>
                    <a:lnTo>
                      <a:pt x="1309" y="1130"/>
                    </a:lnTo>
                    <a:lnTo>
                      <a:pt x="1309" y="1127"/>
                    </a:lnTo>
                    <a:lnTo>
                      <a:pt x="1309" y="1123"/>
                    </a:lnTo>
                    <a:lnTo>
                      <a:pt x="1309" y="1119"/>
                    </a:lnTo>
                    <a:lnTo>
                      <a:pt x="1308" y="1117"/>
                    </a:lnTo>
                    <a:lnTo>
                      <a:pt x="1306" y="1115"/>
                    </a:lnTo>
                    <a:lnTo>
                      <a:pt x="1302" y="1113"/>
                    </a:lnTo>
                    <a:lnTo>
                      <a:pt x="1298" y="1113"/>
                    </a:lnTo>
                    <a:close/>
                    <a:moveTo>
                      <a:pt x="1102" y="1261"/>
                    </a:moveTo>
                    <a:lnTo>
                      <a:pt x="1033" y="1249"/>
                    </a:lnTo>
                    <a:lnTo>
                      <a:pt x="1010" y="1261"/>
                    </a:lnTo>
                    <a:lnTo>
                      <a:pt x="975" y="1261"/>
                    </a:lnTo>
                    <a:lnTo>
                      <a:pt x="975" y="1272"/>
                    </a:lnTo>
                    <a:lnTo>
                      <a:pt x="979" y="1269"/>
                    </a:lnTo>
                    <a:lnTo>
                      <a:pt x="981" y="1263"/>
                    </a:lnTo>
                    <a:lnTo>
                      <a:pt x="983" y="1259"/>
                    </a:lnTo>
                    <a:lnTo>
                      <a:pt x="985" y="1255"/>
                    </a:lnTo>
                    <a:lnTo>
                      <a:pt x="989" y="1251"/>
                    </a:lnTo>
                    <a:lnTo>
                      <a:pt x="991" y="1247"/>
                    </a:lnTo>
                    <a:lnTo>
                      <a:pt x="995" y="1244"/>
                    </a:lnTo>
                    <a:lnTo>
                      <a:pt x="999" y="1238"/>
                    </a:lnTo>
                    <a:lnTo>
                      <a:pt x="999" y="1234"/>
                    </a:lnTo>
                    <a:lnTo>
                      <a:pt x="999" y="1230"/>
                    </a:lnTo>
                    <a:lnTo>
                      <a:pt x="999" y="1228"/>
                    </a:lnTo>
                    <a:lnTo>
                      <a:pt x="999" y="1226"/>
                    </a:lnTo>
                    <a:lnTo>
                      <a:pt x="997" y="1224"/>
                    </a:lnTo>
                    <a:lnTo>
                      <a:pt x="995" y="1223"/>
                    </a:lnTo>
                    <a:lnTo>
                      <a:pt x="991" y="1219"/>
                    </a:lnTo>
                    <a:lnTo>
                      <a:pt x="987" y="1215"/>
                    </a:lnTo>
                    <a:lnTo>
                      <a:pt x="987" y="1203"/>
                    </a:lnTo>
                    <a:lnTo>
                      <a:pt x="975" y="1194"/>
                    </a:lnTo>
                    <a:lnTo>
                      <a:pt x="970" y="1194"/>
                    </a:lnTo>
                    <a:lnTo>
                      <a:pt x="966" y="1194"/>
                    </a:lnTo>
                    <a:lnTo>
                      <a:pt x="962" y="1194"/>
                    </a:lnTo>
                    <a:lnTo>
                      <a:pt x="958" y="1192"/>
                    </a:lnTo>
                    <a:lnTo>
                      <a:pt x="954" y="1192"/>
                    </a:lnTo>
                    <a:lnTo>
                      <a:pt x="951" y="1190"/>
                    </a:lnTo>
                    <a:lnTo>
                      <a:pt x="947" y="1186"/>
                    </a:lnTo>
                    <a:lnTo>
                      <a:pt x="941" y="1182"/>
                    </a:lnTo>
                    <a:lnTo>
                      <a:pt x="883" y="1182"/>
                    </a:lnTo>
                    <a:lnTo>
                      <a:pt x="883" y="1171"/>
                    </a:lnTo>
                    <a:lnTo>
                      <a:pt x="860" y="1171"/>
                    </a:lnTo>
                    <a:lnTo>
                      <a:pt x="857" y="1165"/>
                    </a:lnTo>
                    <a:lnTo>
                      <a:pt x="855" y="1161"/>
                    </a:lnTo>
                    <a:lnTo>
                      <a:pt x="853" y="1159"/>
                    </a:lnTo>
                    <a:lnTo>
                      <a:pt x="851" y="1159"/>
                    </a:lnTo>
                    <a:lnTo>
                      <a:pt x="851" y="1161"/>
                    </a:lnTo>
                    <a:lnTo>
                      <a:pt x="851" y="1165"/>
                    </a:lnTo>
                    <a:lnTo>
                      <a:pt x="851" y="1171"/>
                    </a:lnTo>
                    <a:lnTo>
                      <a:pt x="839" y="1171"/>
                    </a:lnTo>
                    <a:lnTo>
                      <a:pt x="828" y="1159"/>
                    </a:lnTo>
                    <a:lnTo>
                      <a:pt x="805" y="1159"/>
                    </a:lnTo>
                    <a:lnTo>
                      <a:pt x="828" y="1148"/>
                    </a:lnTo>
                    <a:lnTo>
                      <a:pt x="835" y="1148"/>
                    </a:lnTo>
                    <a:lnTo>
                      <a:pt x="839" y="1148"/>
                    </a:lnTo>
                    <a:lnTo>
                      <a:pt x="845" y="1148"/>
                    </a:lnTo>
                    <a:lnTo>
                      <a:pt x="847" y="1148"/>
                    </a:lnTo>
                    <a:lnTo>
                      <a:pt x="849" y="1148"/>
                    </a:lnTo>
                    <a:lnTo>
                      <a:pt x="849" y="1146"/>
                    </a:lnTo>
                    <a:lnTo>
                      <a:pt x="851" y="1142"/>
                    </a:lnTo>
                    <a:lnTo>
                      <a:pt x="851" y="1136"/>
                    </a:lnTo>
                    <a:lnTo>
                      <a:pt x="839" y="1148"/>
                    </a:lnTo>
                    <a:lnTo>
                      <a:pt x="805" y="1148"/>
                    </a:lnTo>
                    <a:lnTo>
                      <a:pt x="805" y="1142"/>
                    </a:lnTo>
                    <a:lnTo>
                      <a:pt x="805" y="1138"/>
                    </a:lnTo>
                    <a:lnTo>
                      <a:pt x="803" y="1136"/>
                    </a:lnTo>
                    <a:lnTo>
                      <a:pt x="803" y="1134"/>
                    </a:lnTo>
                    <a:lnTo>
                      <a:pt x="801" y="1132"/>
                    </a:lnTo>
                    <a:lnTo>
                      <a:pt x="799" y="1130"/>
                    </a:lnTo>
                    <a:lnTo>
                      <a:pt x="797" y="1129"/>
                    </a:lnTo>
                    <a:lnTo>
                      <a:pt x="793" y="1125"/>
                    </a:lnTo>
                    <a:lnTo>
                      <a:pt x="782" y="1136"/>
                    </a:lnTo>
                    <a:lnTo>
                      <a:pt x="782" y="1113"/>
                    </a:lnTo>
                    <a:lnTo>
                      <a:pt x="789" y="1107"/>
                    </a:lnTo>
                    <a:lnTo>
                      <a:pt x="799" y="1104"/>
                    </a:lnTo>
                    <a:lnTo>
                      <a:pt x="807" y="1102"/>
                    </a:lnTo>
                    <a:lnTo>
                      <a:pt x="816" y="1100"/>
                    </a:lnTo>
                    <a:lnTo>
                      <a:pt x="824" y="1100"/>
                    </a:lnTo>
                    <a:lnTo>
                      <a:pt x="833" y="1102"/>
                    </a:lnTo>
                    <a:lnTo>
                      <a:pt x="841" y="1105"/>
                    </a:lnTo>
                    <a:lnTo>
                      <a:pt x="851" y="1113"/>
                    </a:lnTo>
                    <a:lnTo>
                      <a:pt x="855" y="1117"/>
                    </a:lnTo>
                    <a:lnTo>
                      <a:pt x="858" y="1121"/>
                    </a:lnTo>
                    <a:lnTo>
                      <a:pt x="860" y="1125"/>
                    </a:lnTo>
                    <a:lnTo>
                      <a:pt x="862" y="1127"/>
                    </a:lnTo>
                    <a:lnTo>
                      <a:pt x="862" y="1129"/>
                    </a:lnTo>
                    <a:lnTo>
                      <a:pt x="862" y="1134"/>
                    </a:lnTo>
                    <a:lnTo>
                      <a:pt x="862" y="1138"/>
                    </a:lnTo>
                    <a:lnTo>
                      <a:pt x="860" y="1148"/>
                    </a:lnTo>
                    <a:lnTo>
                      <a:pt x="883" y="1148"/>
                    </a:lnTo>
                    <a:lnTo>
                      <a:pt x="883" y="1159"/>
                    </a:lnTo>
                    <a:lnTo>
                      <a:pt x="929" y="1125"/>
                    </a:lnTo>
                    <a:lnTo>
                      <a:pt x="999" y="1102"/>
                    </a:lnTo>
                    <a:lnTo>
                      <a:pt x="999" y="1113"/>
                    </a:lnTo>
                    <a:lnTo>
                      <a:pt x="1056" y="1113"/>
                    </a:lnTo>
                    <a:lnTo>
                      <a:pt x="1114" y="1125"/>
                    </a:lnTo>
                    <a:lnTo>
                      <a:pt x="1148" y="1159"/>
                    </a:lnTo>
                    <a:lnTo>
                      <a:pt x="1154" y="1159"/>
                    </a:lnTo>
                    <a:lnTo>
                      <a:pt x="1158" y="1159"/>
                    </a:lnTo>
                    <a:lnTo>
                      <a:pt x="1162" y="1161"/>
                    </a:lnTo>
                    <a:lnTo>
                      <a:pt x="1166" y="1161"/>
                    </a:lnTo>
                    <a:lnTo>
                      <a:pt x="1169" y="1163"/>
                    </a:lnTo>
                    <a:lnTo>
                      <a:pt x="1173" y="1165"/>
                    </a:lnTo>
                    <a:lnTo>
                      <a:pt x="1177" y="1167"/>
                    </a:lnTo>
                    <a:lnTo>
                      <a:pt x="1183" y="1171"/>
                    </a:lnTo>
                    <a:lnTo>
                      <a:pt x="1206" y="1171"/>
                    </a:lnTo>
                    <a:lnTo>
                      <a:pt x="1194" y="1182"/>
                    </a:lnTo>
                    <a:lnTo>
                      <a:pt x="1192" y="1186"/>
                    </a:lnTo>
                    <a:lnTo>
                      <a:pt x="1190" y="1190"/>
                    </a:lnTo>
                    <a:lnTo>
                      <a:pt x="1189" y="1192"/>
                    </a:lnTo>
                    <a:lnTo>
                      <a:pt x="1185" y="1194"/>
                    </a:lnTo>
                    <a:lnTo>
                      <a:pt x="1183" y="1194"/>
                    </a:lnTo>
                    <a:lnTo>
                      <a:pt x="1185" y="1194"/>
                    </a:lnTo>
                    <a:lnTo>
                      <a:pt x="1187" y="1194"/>
                    </a:lnTo>
                    <a:lnTo>
                      <a:pt x="1194" y="1194"/>
                    </a:lnTo>
                    <a:lnTo>
                      <a:pt x="1217" y="1226"/>
                    </a:lnTo>
                    <a:lnTo>
                      <a:pt x="1223" y="1228"/>
                    </a:lnTo>
                    <a:lnTo>
                      <a:pt x="1227" y="1228"/>
                    </a:lnTo>
                    <a:lnTo>
                      <a:pt x="1229" y="1230"/>
                    </a:lnTo>
                    <a:lnTo>
                      <a:pt x="1229" y="1232"/>
                    </a:lnTo>
                    <a:lnTo>
                      <a:pt x="1229" y="1236"/>
                    </a:lnTo>
                    <a:lnTo>
                      <a:pt x="1233" y="1238"/>
                    </a:lnTo>
                    <a:lnTo>
                      <a:pt x="1240" y="1238"/>
                    </a:lnTo>
                    <a:lnTo>
                      <a:pt x="1244" y="1244"/>
                    </a:lnTo>
                    <a:lnTo>
                      <a:pt x="1248" y="1247"/>
                    </a:lnTo>
                    <a:lnTo>
                      <a:pt x="1252" y="1249"/>
                    </a:lnTo>
                    <a:lnTo>
                      <a:pt x="1254" y="1251"/>
                    </a:lnTo>
                    <a:lnTo>
                      <a:pt x="1256" y="1251"/>
                    </a:lnTo>
                    <a:lnTo>
                      <a:pt x="1261" y="1251"/>
                    </a:lnTo>
                    <a:lnTo>
                      <a:pt x="1265" y="1249"/>
                    </a:lnTo>
                    <a:lnTo>
                      <a:pt x="1275" y="1249"/>
                    </a:lnTo>
                    <a:lnTo>
                      <a:pt x="1269" y="1255"/>
                    </a:lnTo>
                    <a:lnTo>
                      <a:pt x="1265" y="1259"/>
                    </a:lnTo>
                    <a:lnTo>
                      <a:pt x="1263" y="1261"/>
                    </a:lnTo>
                    <a:lnTo>
                      <a:pt x="1263" y="1263"/>
                    </a:lnTo>
                    <a:lnTo>
                      <a:pt x="1265" y="1263"/>
                    </a:lnTo>
                    <a:lnTo>
                      <a:pt x="1271" y="1263"/>
                    </a:lnTo>
                    <a:lnTo>
                      <a:pt x="1277" y="1261"/>
                    </a:lnTo>
                    <a:lnTo>
                      <a:pt x="1286" y="1261"/>
                    </a:lnTo>
                    <a:lnTo>
                      <a:pt x="1286" y="1267"/>
                    </a:lnTo>
                    <a:lnTo>
                      <a:pt x="1286" y="1270"/>
                    </a:lnTo>
                    <a:lnTo>
                      <a:pt x="1286" y="1272"/>
                    </a:lnTo>
                    <a:lnTo>
                      <a:pt x="1285" y="1272"/>
                    </a:lnTo>
                    <a:lnTo>
                      <a:pt x="1285" y="1274"/>
                    </a:lnTo>
                    <a:lnTo>
                      <a:pt x="1283" y="1274"/>
                    </a:lnTo>
                    <a:lnTo>
                      <a:pt x="1279" y="1272"/>
                    </a:lnTo>
                    <a:lnTo>
                      <a:pt x="1275" y="1272"/>
                    </a:lnTo>
                    <a:lnTo>
                      <a:pt x="1217" y="1272"/>
                    </a:lnTo>
                    <a:lnTo>
                      <a:pt x="1208" y="1267"/>
                    </a:lnTo>
                    <a:lnTo>
                      <a:pt x="1200" y="1263"/>
                    </a:lnTo>
                    <a:lnTo>
                      <a:pt x="1194" y="1257"/>
                    </a:lnTo>
                    <a:lnTo>
                      <a:pt x="1187" y="1251"/>
                    </a:lnTo>
                    <a:lnTo>
                      <a:pt x="1179" y="1246"/>
                    </a:lnTo>
                    <a:lnTo>
                      <a:pt x="1173" y="1240"/>
                    </a:lnTo>
                    <a:lnTo>
                      <a:pt x="1166" y="1234"/>
                    </a:lnTo>
                    <a:lnTo>
                      <a:pt x="1160" y="1226"/>
                    </a:lnTo>
                    <a:lnTo>
                      <a:pt x="1150" y="1223"/>
                    </a:lnTo>
                    <a:lnTo>
                      <a:pt x="1144" y="1219"/>
                    </a:lnTo>
                    <a:lnTo>
                      <a:pt x="1141" y="1217"/>
                    </a:lnTo>
                    <a:lnTo>
                      <a:pt x="1137" y="1217"/>
                    </a:lnTo>
                    <a:lnTo>
                      <a:pt x="1133" y="1217"/>
                    </a:lnTo>
                    <a:lnTo>
                      <a:pt x="1129" y="1219"/>
                    </a:lnTo>
                    <a:lnTo>
                      <a:pt x="1123" y="1223"/>
                    </a:lnTo>
                    <a:lnTo>
                      <a:pt x="1114" y="1226"/>
                    </a:lnTo>
                    <a:lnTo>
                      <a:pt x="1114" y="1232"/>
                    </a:lnTo>
                    <a:lnTo>
                      <a:pt x="1114" y="1238"/>
                    </a:lnTo>
                    <a:lnTo>
                      <a:pt x="1112" y="1242"/>
                    </a:lnTo>
                    <a:lnTo>
                      <a:pt x="1112" y="1244"/>
                    </a:lnTo>
                    <a:lnTo>
                      <a:pt x="1110" y="1247"/>
                    </a:lnTo>
                    <a:lnTo>
                      <a:pt x="1108" y="1251"/>
                    </a:lnTo>
                    <a:lnTo>
                      <a:pt x="1104" y="1257"/>
                    </a:lnTo>
                    <a:lnTo>
                      <a:pt x="1102" y="1261"/>
                    </a:lnTo>
                    <a:close/>
                    <a:moveTo>
                      <a:pt x="551" y="779"/>
                    </a:moveTo>
                    <a:lnTo>
                      <a:pt x="555" y="775"/>
                    </a:lnTo>
                    <a:lnTo>
                      <a:pt x="559" y="774"/>
                    </a:lnTo>
                    <a:lnTo>
                      <a:pt x="561" y="770"/>
                    </a:lnTo>
                    <a:lnTo>
                      <a:pt x="563" y="770"/>
                    </a:lnTo>
                    <a:lnTo>
                      <a:pt x="567" y="768"/>
                    </a:lnTo>
                    <a:lnTo>
                      <a:pt x="569" y="768"/>
                    </a:lnTo>
                    <a:lnTo>
                      <a:pt x="574" y="768"/>
                    </a:lnTo>
                    <a:lnTo>
                      <a:pt x="574" y="779"/>
                    </a:lnTo>
                    <a:lnTo>
                      <a:pt x="580" y="779"/>
                    </a:lnTo>
                    <a:lnTo>
                      <a:pt x="584" y="779"/>
                    </a:lnTo>
                    <a:lnTo>
                      <a:pt x="586" y="779"/>
                    </a:lnTo>
                    <a:lnTo>
                      <a:pt x="588" y="781"/>
                    </a:lnTo>
                    <a:lnTo>
                      <a:pt x="590" y="781"/>
                    </a:lnTo>
                    <a:lnTo>
                      <a:pt x="592" y="785"/>
                    </a:lnTo>
                    <a:lnTo>
                      <a:pt x="594" y="787"/>
                    </a:lnTo>
                    <a:lnTo>
                      <a:pt x="597" y="791"/>
                    </a:lnTo>
                    <a:lnTo>
                      <a:pt x="574" y="802"/>
                    </a:lnTo>
                    <a:lnTo>
                      <a:pt x="574" y="791"/>
                    </a:lnTo>
                    <a:lnTo>
                      <a:pt x="563" y="779"/>
                    </a:lnTo>
                    <a:lnTo>
                      <a:pt x="551" y="791"/>
                    </a:lnTo>
                    <a:lnTo>
                      <a:pt x="557" y="797"/>
                    </a:lnTo>
                    <a:lnTo>
                      <a:pt x="561" y="800"/>
                    </a:lnTo>
                    <a:lnTo>
                      <a:pt x="563" y="802"/>
                    </a:lnTo>
                    <a:lnTo>
                      <a:pt x="561" y="804"/>
                    </a:lnTo>
                    <a:lnTo>
                      <a:pt x="559" y="804"/>
                    </a:lnTo>
                    <a:lnTo>
                      <a:pt x="553" y="804"/>
                    </a:lnTo>
                    <a:lnTo>
                      <a:pt x="547" y="804"/>
                    </a:lnTo>
                    <a:lnTo>
                      <a:pt x="540" y="802"/>
                    </a:lnTo>
                    <a:lnTo>
                      <a:pt x="540" y="791"/>
                    </a:lnTo>
                    <a:lnTo>
                      <a:pt x="536" y="787"/>
                    </a:lnTo>
                    <a:lnTo>
                      <a:pt x="534" y="783"/>
                    </a:lnTo>
                    <a:lnTo>
                      <a:pt x="530" y="781"/>
                    </a:lnTo>
                    <a:lnTo>
                      <a:pt x="530" y="779"/>
                    </a:lnTo>
                    <a:lnTo>
                      <a:pt x="528" y="781"/>
                    </a:lnTo>
                    <a:lnTo>
                      <a:pt x="528" y="785"/>
                    </a:lnTo>
                    <a:lnTo>
                      <a:pt x="528" y="791"/>
                    </a:lnTo>
                    <a:lnTo>
                      <a:pt x="524" y="791"/>
                    </a:lnTo>
                    <a:lnTo>
                      <a:pt x="521" y="793"/>
                    </a:lnTo>
                    <a:lnTo>
                      <a:pt x="519" y="793"/>
                    </a:lnTo>
                    <a:lnTo>
                      <a:pt x="517" y="791"/>
                    </a:lnTo>
                    <a:lnTo>
                      <a:pt x="517" y="789"/>
                    </a:lnTo>
                    <a:lnTo>
                      <a:pt x="517" y="785"/>
                    </a:lnTo>
                    <a:lnTo>
                      <a:pt x="517" y="779"/>
                    </a:lnTo>
                    <a:lnTo>
                      <a:pt x="505" y="779"/>
                    </a:lnTo>
                    <a:lnTo>
                      <a:pt x="505" y="775"/>
                    </a:lnTo>
                    <a:lnTo>
                      <a:pt x="505" y="772"/>
                    </a:lnTo>
                    <a:lnTo>
                      <a:pt x="505" y="770"/>
                    </a:lnTo>
                    <a:lnTo>
                      <a:pt x="505" y="768"/>
                    </a:lnTo>
                    <a:lnTo>
                      <a:pt x="505" y="770"/>
                    </a:lnTo>
                    <a:lnTo>
                      <a:pt x="505" y="774"/>
                    </a:lnTo>
                    <a:lnTo>
                      <a:pt x="505" y="779"/>
                    </a:lnTo>
                    <a:lnTo>
                      <a:pt x="498" y="772"/>
                    </a:lnTo>
                    <a:lnTo>
                      <a:pt x="492" y="764"/>
                    </a:lnTo>
                    <a:lnTo>
                      <a:pt x="488" y="756"/>
                    </a:lnTo>
                    <a:lnTo>
                      <a:pt x="486" y="749"/>
                    </a:lnTo>
                    <a:lnTo>
                      <a:pt x="484" y="741"/>
                    </a:lnTo>
                    <a:lnTo>
                      <a:pt x="482" y="731"/>
                    </a:lnTo>
                    <a:lnTo>
                      <a:pt x="482" y="722"/>
                    </a:lnTo>
                    <a:lnTo>
                      <a:pt x="482" y="712"/>
                    </a:lnTo>
                    <a:lnTo>
                      <a:pt x="488" y="712"/>
                    </a:lnTo>
                    <a:lnTo>
                      <a:pt x="492" y="712"/>
                    </a:lnTo>
                    <a:lnTo>
                      <a:pt x="494" y="712"/>
                    </a:lnTo>
                    <a:lnTo>
                      <a:pt x="494" y="710"/>
                    </a:lnTo>
                    <a:lnTo>
                      <a:pt x="494" y="708"/>
                    </a:lnTo>
                    <a:lnTo>
                      <a:pt x="494" y="705"/>
                    </a:lnTo>
                    <a:lnTo>
                      <a:pt x="494" y="701"/>
                    </a:lnTo>
                    <a:lnTo>
                      <a:pt x="482" y="689"/>
                    </a:lnTo>
                    <a:lnTo>
                      <a:pt x="482" y="666"/>
                    </a:lnTo>
                    <a:lnTo>
                      <a:pt x="488" y="666"/>
                    </a:lnTo>
                    <a:lnTo>
                      <a:pt x="492" y="666"/>
                    </a:lnTo>
                    <a:lnTo>
                      <a:pt x="496" y="666"/>
                    </a:lnTo>
                    <a:lnTo>
                      <a:pt x="500" y="666"/>
                    </a:lnTo>
                    <a:lnTo>
                      <a:pt x="505" y="666"/>
                    </a:lnTo>
                    <a:lnTo>
                      <a:pt x="509" y="666"/>
                    </a:lnTo>
                    <a:lnTo>
                      <a:pt x="513" y="666"/>
                    </a:lnTo>
                    <a:lnTo>
                      <a:pt x="517" y="666"/>
                    </a:lnTo>
                    <a:lnTo>
                      <a:pt x="517" y="655"/>
                    </a:lnTo>
                    <a:lnTo>
                      <a:pt x="523" y="655"/>
                    </a:lnTo>
                    <a:lnTo>
                      <a:pt x="524" y="655"/>
                    </a:lnTo>
                    <a:lnTo>
                      <a:pt x="528" y="655"/>
                    </a:lnTo>
                    <a:lnTo>
                      <a:pt x="528" y="657"/>
                    </a:lnTo>
                    <a:lnTo>
                      <a:pt x="528" y="660"/>
                    </a:lnTo>
                    <a:lnTo>
                      <a:pt x="528" y="666"/>
                    </a:lnTo>
                    <a:lnTo>
                      <a:pt x="540" y="678"/>
                    </a:lnTo>
                    <a:lnTo>
                      <a:pt x="540" y="689"/>
                    </a:lnTo>
                    <a:lnTo>
                      <a:pt x="546" y="693"/>
                    </a:lnTo>
                    <a:lnTo>
                      <a:pt x="549" y="699"/>
                    </a:lnTo>
                    <a:lnTo>
                      <a:pt x="551" y="703"/>
                    </a:lnTo>
                    <a:lnTo>
                      <a:pt x="553" y="705"/>
                    </a:lnTo>
                    <a:lnTo>
                      <a:pt x="551" y="708"/>
                    </a:lnTo>
                    <a:lnTo>
                      <a:pt x="549" y="712"/>
                    </a:lnTo>
                    <a:lnTo>
                      <a:pt x="546" y="716"/>
                    </a:lnTo>
                    <a:lnTo>
                      <a:pt x="540" y="724"/>
                    </a:lnTo>
                    <a:lnTo>
                      <a:pt x="528" y="724"/>
                    </a:lnTo>
                    <a:lnTo>
                      <a:pt x="528" y="756"/>
                    </a:lnTo>
                    <a:lnTo>
                      <a:pt x="551" y="779"/>
                    </a:lnTo>
                    <a:close/>
                    <a:moveTo>
                      <a:pt x="494" y="493"/>
                    </a:moveTo>
                    <a:lnTo>
                      <a:pt x="486" y="493"/>
                    </a:lnTo>
                    <a:lnTo>
                      <a:pt x="480" y="495"/>
                    </a:lnTo>
                    <a:lnTo>
                      <a:pt x="476" y="499"/>
                    </a:lnTo>
                    <a:lnTo>
                      <a:pt x="475" y="503"/>
                    </a:lnTo>
                    <a:lnTo>
                      <a:pt x="473" y="507"/>
                    </a:lnTo>
                    <a:lnTo>
                      <a:pt x="471" y="513"/>
                    </a:lnTo>
                    <a:lnTo>
                      <a:pt x="471" y="520"/>
                    </a:lnTo>
                    <a:lnTo>
                      <a:pt x="471" y="528"/>
                    </a:lnTo>
                    <a:lnTo>
                      <a:pt x="459" y="540"/>
                    </a:lnTo>
                    <a:lnTo>
                      <a:pt x="459" y="551"/>
                    </a:lnTo>
                    <a:lnTo>
                      <a:pt x="471" y="563"/>
                    </a:lnTo>
                    <a:lnTo>
                      <a:pt x="471" y="586"/>
                    </a:lnTo>
                    <a:lnTo>
                      <a:pt x="482" y="586"/>
                    </a:lnTo>
                    <a:lnTo>
                      <a:pt x="486" y="589"/>
                    </a:lnTo>
                    <a:lnTo>
                      <a:pt x="490" y="593"/>
                    </a:lnTo>
                    <a:lnTo>
                      <a:pt x="492" y="595"/>
                    </a:lnTo>
                    <a:lnTo>
                      <a:pt x="494" y="597"/>
                    </a:lnTo>
                    <a:lnTo>
                      <a:pt x="494" y="595"/>
                    </a:lnTo>
                    <a:lnTo>
                      <a:pt x="494" y="591"/>
                    </a:lnTo>
                    <a:lnTo>
                      <a:pt x="494" y="586"/>
                    </a:lnTo>
                    <a:lnTo>
                      <a:pt x="494" y="576"/>
                    </a:lnTo>
                    <a:lnTo>
                      <a:pt x="494" y="564"/>
                    </a:lnTo>
                    <a:lnTo>
                      <a:pt x="494" y="555"/>
                    </a:lnTo>
                    <a:lnTo>
                      <a:pt x="494" y="545"/>
                    </a:lnTo>
                    <a:lnTo>
                      <a:pt x="494" y="536"/>
                    </a:lnTo>
                    <a:lnTo>
                      <a:pt x="494" y="524"/>
                    </a:lnTo>
                    <a:lnTo>
                      <a:pt x="494" y="515"/>
                    </a:lnTo>
                    <a:lnTo>
                      <a:pt x="494" y="505"/>
                    </a:lnTo>
                    <a:lnTo>
                      <a:pt x="505" y="493"/>
                    </a:lnTo>
                    <a:lnTo>
                      <a:pt x="494" y="493"/>
                    </a:lnTo>
                    <a:close/>
                    <a:moveTo>
                      <a:pt x="906" y="12"/>
                    </a:moveTo>
                    <a:lnTo>
                      <a:pt x="906" y="23"/>
                    </a:lnTo>
                    <a:lnTo>
                      <a:pt x="903" y="23"/>
                    </a:lnTo>
                    <a:lnTo>
                      <a:pt x="899" y="23"/>
                    </a:lnTo>
                    <a:lnTo>
                      <a:pt x="897" y="23"/>
                    </a:lnTo>
                    <a:lnTo>
                      <a:pt x="895" y="23"/>
                    </a:lnTo>
                    <a:lnTo>
                      <a:pt x="895" y="25"/>
                    </a:lnTo>
                    <a:lnTo>
                      <a:pt x="895" y="27"/>
                    </a:lnTo>
                    <a:lnTo>
                      <a:pt x="895" y="31"/>
                    </a:lnTo>
                    <a:lnTo>
                      <a:pt x="895" y="35"/>
                    </a:lnTo>
                    <a:lnTo>
                      <a:pt x="891" y="31"/>
                    </a:lnTo>
                    <a:lnTo>
                      <a:pt x="889" y="27"/>
                    </a:lnTo>
                    <a:lnTo>
                      <a:pt x="887" y="25"/>
                    </a:lnTo>
                    <a:lnTo>
                      <a:pt x="885" y="25"/>
                    </a:lnTo>
                    <a:lnTo>
                      <a:pt x="883" y="23"/>
                    </a:lnTo>
                    <a:lnTo>
                      <a:pt x="881" y="23"/>
                    </a:lnTo>
                    <a:lnTo>
                      <a:pt x="878" y="23"/>
                    </a:lnTo>
                    <a:lnTo>
                      <a:pt x="872" y="23"/>
                    </a:lnTo>
                    <a:lnTo>
                      <a:pt x="868" y="20"/>
                    </a:lnTo>
                    <a:lnTo>
                      <a:pt x="862" y="16"/>
                    </a:lnTo>
                    <a:lnTo>
                      <a:pt x="857" y="12"/>
                    </a:lnTo>
                    <a:lnTo>
                      <a:pt x="851" y="8"/>
                    </a:lnTo>
                    <a:lnTo>
                      <a:pt x="845" y="4"/>
                    </a:lnTo>
                    <a:lnTo>
                      <a:pt x="839" y="2"/>
                    </a:lnTo>
                    <a:lnTo>
                      <a:pt x="833" y="0"/>
                    </a:lnTo>
                    <a:lnTo>
                      <a:pt x="828" y="0"/>
                    </a:lnTo>
                    <a:lnTo>
                      <a:pt x="839" y="35"/>
                    </a:lnTo>
                    <a:lnTo>
                      <a:pt x="833" y="39"/>
                    </a:lnTo>
                    <a:lnTo>
                      <a:pt x="832" y="41"/>
                    </a:lnTo>
                    <a:lnTo>
                      <a:pt x="830" y="43"/>
                    </a:lnTo>
                    <a:lnTo>
                      <a:pt x="828" y="45"/>
                    </a:lnTo>
                    <a:lnTo>
                      <a:pt x="828" y="46"/>
                    </a:lnTo>
                    <a:lnTo>
                      <a:pt x="828" y="48"/>
                    </a:lnTo>
                    <a:lnTo>
                      <a:pt x="828" y="52"/>
                    </a:lnTo>
                    <a:lnTo>
                      <a:pt x="828" y="58"/>
                    </a:lnTo>
                    <a:lnTo>
                      <a:pt x="839" y="58"/>
                    </a:lnTo>
                    <a:lnTo>
                      <a:pt x="833" y="58"/>
                    </a:lnTo>
                    <a:lnTo>
                      <a:pt x="830" y="62"/>
                    </a:lnTo>
                    <a:lnTo>
                      <a:pt x="828" y="64"/>
                    </a:lnTo>
                    <a:lnTo>
                      <a:pt x="826" y="68"/>
                    </a:lnTo>
                    <a:lnTo>
                      <a:pt x="826" y="64"/>
                    </a:lnTo>
                    <a:lnTo>
                      <a:pt x="828" y="58"/>
                    </a:lnTo>
                    <a:lnTo>
                      <a:pt x="820" y="64"/>
                    </a:lnTo>
                    <a:lnTo>
                      <a:pt x="816" y="64"/>
                    </a:lnTo>
                    <a:lnTo>
                      <a:pt x="814" y="64"/>
                    </a:lnTo>
                    <a:lnTo>
                      <a:pt x="814" y="62"/>
                    </a:lnTo>
                    <a:lnTo>
                      <a:pt x="814" y="58"/>
                    </a:lnTo>
                    <a:lnTo>
                      <a:pt x="814" y="62"/>
                    </a:lnTo>
                    <a:lnTo>
                      <a:pt x="816" y="69"/>
                    </a:lnTo>
                    <a:lnTo>
                      <a:pt x="816" y="73"/>
                    </a:lnTo>
                    <a:lnTo>
                      <a:pt x="816" y="77"/>
                    </a:lnTo>
                    <a:lnTo>
                      <a:pt x="816" y="79"/>
                    </a:lnTo>
                    <a:lnTo>
                      <a:pt x="816" y="81"/>
                    </a:lnTo>
                    <a:lnTo>
                      <a:pt x="814" y="81"/>
                    </a:lnTo>
                    <a:lnTo>
                      <a:pt x="812" y="81"/>
                    </a:lnTo>
                    <a:lnTo>
                      <a:pt x="809" y="81"/>
                    </a:lnTo>
                    <a:lnTo>
                      <a:pt x="805" y="81"/>
                    </a:lnTo>
                    <a:lnTo>
                      <a:pt x="805" y="87"/>
                    </a:lnTo>
                    <a:lnTo>
                      <a:pt x="807" y="92"/>
                    </a:lnTo>
                    <a:lnTo>
                      <a:pt x="809" y="96"/>
                    </a:lnTo>
                    <a:lnTo>
                      <a:pt x="810" y="100"/>
                    </a:lnTo>
                    <a:lnTo>
                      <a:pt x="814" y="104"/>
                    </a:lnTo>
                    <a:lnTo>
                      <a:pt x="818" y="108"/>
                    </a:lnTo>
                    <a:lnTo>
                      <a:pt x="822" y="112"/>
                    </a:lnTo>
                    <a:lnTo>
                      <a:pt x="828" y="116"/>
                    </a:lnTo>
                    <a:lnTo>
                      <a:pt x="839" y="104"/>
                    </a:lnTo>
                    <a:lnTo>
                      <a:pt x="839" y="112"/>
                    </a:lnTo>
                    <a:lnTo>
                      <a:pt x="839" y="114"/>
                    </a:lnTo>
                    <a:lnTo>
                      <a:pt x="839" y="116"/>
                    </a:lnTo>
                    <a:lnTo>
                      <a:pt x="839" y="114"/>
                    </a:lnTo>
                    <a:lnTo>
                      <a:pt x="837" y="110"/>
                    </a:lnTo>
                    <a:lnTo>
                      <a:pt x="835" y="108"/>
                    </a:lnTo>
                    <a:lnTo>
                      <a:pt x="832" y="104"/>
                    </a:lnTo>
                    <a:lnTo>
                      <a:pt x="828" y="104"/>
                    </a:lnTo>
                    <a:lnTo>
                      <a:pt x="822" y="98"/>
                    </a:lnTo>
                    <a:lnTo>
                      <a:pt x="818" y="96"/>
                    </a:lnTo>
                    <a:lnTo>
                      <a:pt x="816" y="94"/>
                    </a:lnTo>
                    <a:lnTo>
                      <a:pt x="816" y="92"/>
                    </a:lnTo>
                    <a:lnTo>
                      <a:pt x="816" y="91"/>
                    </a:lnTo>
                    <a:lnTo>
                      <a:pt x="818" y="89"/>
                    </a:lnTo>
                    <a:lnTo>
                      <a:pt x="822" y="85"/>
                    </a:lnTo>
                    <a:lnTo>
                      <a:pt x="828" y="81"/>
                    </a:lnTo>
                    <a:lnTo>
                      <a:pt x="835" y="81"/>
                    </a:lnTo>
                    <a:lnTo>
                      <a:pt x="843" y="81"/>
                    </a:lnTo>
                    <a:lnTo>
                      <a:pt x="849" y="81"/>
                    </a:lnTo>
                    <a:lnTo>
                      <a:pt x="857" y="83"/>
                    </a:lnTo>
                    <a:lnTo>
                      <a:pt x="862" y="83"/>
                    </a:lnTo>
                    <a:lnTo>
                      <a:pt x="868" y="85"/>
                    </a:lnTo>
                    <a:lnTo>
                      <a:pt x="876" y="89"/>
                    </a:lnTo>
                    <a:lnTo>
                      <a:pt x="883" y="92"/>
                    </a:lnTo>
                    <a:lnTo>
                      <a:pt x="883" y="89"/>
                    </a:lnTo>
                    <a:lnTo>
                      <a:pt x="883" y="83"/>
                    </a:lnTo>
                    <a:lnTo>
                      <a:pt x="883" y="79"/>
                    </a:lnTo>
                    <a:lnTo>
                      <a:pt x="883" y="75"/>
                    </a:lnTo>
                    <a:lnTo>
                      <a:pt x="883" y="71"/>
                    </a:lnTo>
                    <a:lnTo>
                      <a:pt x="883" y="66"/>
                    </a:lnTo>
                    <a:lnTo>
                      <a:pt x="883" y="62"/>
                    </a:lnTo>
                    <a:lnTo>
                      <a:pt x="883" y="58"/>
                    </a:lnTo>
                    <a:lnTo>
                      <a:pt x="918" y="35"/>
                    </a:lnTo>
                    <a:lnTo>
                      <a:pt x="918" y="41"/>
                    </a:lnTo>
                    <a:lnTo>
                      <a:pt x="918" y="45"/>
                    </a:lnTo>
                    <a:lnTo>
                      <a:pt x="918" y="46"/>
                    </a:lnTo>
                    <a:lnTo>
                      <a:pt x="916" y="46"/>
                    </a:lnTo>
                    <a:lnTo>
                      <a:pt x="916" y="45"/>
                    </a:lnTo>
                    <a:lnTo>
                      <a:pt x="914" y="43"/>
                    </a:lnTo>
                    <a:lnTo>
                      <a:pt x="910" y="39"/>
                    </a:lnTo>
                    <a:lnTo>
                      <a:pt x="906" y="35"/>
                    </a:lnTo>
                    <a:lnTo>
                      <a:pt x="906" y="23"/>
                    </a:lnTo>
                    <a:lnTo>
                      <a:pt x="906" y="18"/>
                    </a:lnTo>
                    <a:lnTo>
                      <a:pt x="906" y="16"/>
                    </a:lnTo>
                    <a:lnTo>
                      <a:pt x="906" y="12"/>
                    </a:lnTo>
                    <a:close/>
                    <a:moveTo>
                      <a:pt x="851" y="116"/>
                    </a:moveTo>
                    <a:lnTo>
                      <a:pt x="845" y="116"/>
                    </a:lnTo>
                    <a:lnTo>
                      <a:pt x="841" y="116"/>
                    </a:lnTo>
                    <a:lnTo>
                      <a:pt x="839" y="116"/>
                    </a:lnTo>
                    <a:lnTo>
                      <a:pt x="841" y="116"/>
                    </a:lnTo>
                    <a:lnTo>
                      <a:pt x="845" y="116"/>
                    </a:lnTo>
                    <a:lnTo>
                      <a:pt x="851" y="116"/>
                    </a:lnTo>
                    <a:lnTo>
                      <a:pt x="845" y="119"/>
                    </a:lnTo>
                    <a:lnTo>
                      <a:pt x="843" y="121"/>
                    </a:lnTo>
                    <a:lnTo>
                      <a:pt x="841" y="123"/>
                    </a:lnTo>
                    <a:lnTo>
                      <a:pt x="839" y="125"/>
                    </a:lnTo>
                    <a:lnTo>
                      <a:pt x="839" y="127"/>
                    </a:lnTo>
                    <a:lnTo>
                      <a:pt x="839" y="129"/>
                    </a:lnTo>
                    <a:lnTo>
                      <a:pt x="839" y="133"/>
                    </a:lnTo>
                    <a:lnTo>
                      <a:pt x="839" y="139"/>
                    </a:lnTo>
                    <a:lnTo>
                      <a:pt x="839" y="133"/>
                    </a:lnTo>
                    <a:lnTo>
                      <a:pt x="839" y="129"/>
                    </a:lnTo>
                    <a:lnTo>
                      <a:pt x="837" y="127"/>
                    </a:lnTo>
                    <a:lnTo>
                      <a:pt x="835" y="127"/>
                    </a:lnTo>
                    <a:lnTo>
                      <a:pt x="833" y="131"/>
                    </a:lnTo>
                    <a:lnTo>
                      <a:pt x="832" y="135"/>
                    </a:lnTo>
                    <a:lnTo>
                      <a:pt x="828" y="139"/>
                    </a:lnTo>
                    <a:lnTo>
                      <a:pt x="828" y="219"/>
                    </a:lnTo>
                    <a:lnTo>
                      <a:pt x="816" y="231"/>
                    </a:lnTo>
                    <a:lnTo>
                      <a:pt x="805" y="231"/>
                    </a:lnTo>
                    <a:lnTo>
                      <a:pt x="805" y="254"/>
                    </a:lnTo>
                    <a:lnTo>
                      <a:pt x="782" y="265"/>
                    </a:lnTo>
                    <a:lnTo>
                      <a:pt x="770" y="254"/>
                    </a:lnTo>
                    <a:lnTo>
                      <a:pt x="774" y="248"/>
                    </a:lnTo>
                    <a:lnTo>
                      <a:pt x="778" y="246"/>
                    </a:lnTo>
                    <a:lnTo>
                      <a:pt x="780" y="244"/>
                    </a:lnTo>
                    <a:lnTo>
                      <a:pt x="782" y="242"/>
                    </a:lnTo>
                    <a:lnTo>
                      <a:pt x="780" y="242"/>
                    </a:lnTo>
                    <a:lnTo>
                      <a:pt x="776" y="242"/>
                    </a:lnTo>
                    <a:lnTo>
                      <a:pt x="770" y="242"/>
                    </a:lnTo>
                    <a:lnTo>
                      <a:pt x="770" y="254"/>
                    </a:lnTo>
                    <a:lnTo>
                      <a:pt x="759" y="265"/>
                    </a:lnTo>
                    <a:lnTo>
                      <a:pt x="701" y="309"/>
                    </a:lnTo>
                    <a:lnTo>
                      <a:pt x="690" y="298"/>
                    </a:lnTo>
                    <a:lnTo>
                      <a:pt x="632" y="332"/>
                    </a:lnTo>
                    <a:lnTo>
                      <a:pt x="632" y="340"/>
                    </a:lnTo>
                    <a:lnTo>
                      <a:pt x="630" y="346"/>
                    </a:lnTo>
                    <a:lnTo>
                      <a:pt x="626" y="351"/>
                    </a:lnTo>
                    <a:lnTo>
                      <a:pt x="622" y="355"/>
                    </a:lnTo>
                    <a:lnTo>
                      <a:pt x="617" y="359"/>
                    </a:lnTo>
                    <a:lnTo>
                      <a:pt x="611" y="361"/>
                    </a:lnTo>
                    <a:lnTo>
                      <a:pt x="605" y="365"/>
                    </a:lnTo>
                    <a:lnTo>
                      <a:pt x="597" y="367"/>
                    </a:lnTo>
                    <a:lnTo>
                      <a:pt x="620" y="378"/>
                    </a:lnTo>
                    <a:lnTo>
                      <a:pt x="620" y="388"/>
                    </a:lnTo>
                    <a:lnTo>
                      <a:pt x="620" y="390"/>
                    </a:lnTo>
                    <a:lnTo>
                      <a:pt x="620" y="386"/>
                    </a:lnTo>
                    <a:lnTo>
                      <a:pt x="620" y="380"/>
                    </a:lnTo>
                    <a:lnTo>
                      <a:pt x="620" y="375"/>
                    </a:lnTo>
                    <a:lnTo>
                      <a:pt x="620" y="371"/>
                    </a:lnTo>
                    <a:lnTo>
                      <a:pt x="620" y="367"/>
                    </a:lnTo>
                    <a:lnTo>
                      <a:pt x="632" y="390"/>
                    </a:lnTo>
                    <a:lnTo>
                      <a:pt x="620" y="390"/>
                    </a:lnTo>
                    <a:lnTo>
                      <a:pt x="609" y="424"/>
                    </a:lnTo>
                    <a:lnTo>
                      <a:pt x="619" y="424"/>
                    </a:lnTo>
                    <a:lnTo>
                      <a:pt x="624" y="421"/>
                    </a:lnTo>
                    <a:lnTo>
                      <a:pt x="628" y="419"/>
                    </a:lnTo>
                    <a:lnTo>
                      <a:pt x="630" y="417"/>
                    </a:lnTo>
                    <a:lnTo>
                      <a:pt x="632" y="415"/>
                    </a:lnTo>
                    <a:lnTo>
                      <a:pt x="632" y="419"/>
                    </a:lnTo>
                    <a:lnTo>
                      <a:pt x="632" y="424"/>
                    </a:lnTo>
                    <a:lnTo>
                      <a:pt x="632" y="436"/>
                    </a:lnTo>
                    <a:lnTo>
                      <a:pt x="632" y="424"/>
                    </a:lnTo>
                    <a:lnTo>
                      <a:pt x="638" y="424"/>
                    </a:lnTo>
                    <a:lnTo>
                      <a:pt x="642" y="424"/>
                    </a:lnTo>
                    <a:lnTo>
                      <a:pt x="643" y="424"/>
                    </a:lnTo>
                    <a:lnTo>
                      <a:pt x="645" y="422"/>
                    </a:lnTo>
                    <a:lnTo>
                      <a:pt x="645" y="419"/>
                    </a:lnTo>
                    <a:lnTo>
                      <a:pt x="643" y="415"/>
                    </a:lnTo>
                    <a:lnTo>
                      <a:pt x="643" y="409"/>
                    </a:lnTo>
                    <a:lnTo>
                      <a:pt x="643" y="401"/>
                    </a:lnTo>
                    <a:lnTo>
                      <a:pt x="655" y="401"/>
                    </a:lnTo>
                    <a:lnTo>
                      <a:pt x="655" y="398"/>
                    </a:lnTo>
                    <a:lnTo>
                      <a:pt x="655" y="394"/>
                    </a:lnTo>
                    <a:lnTo>
                      <a:pt x="655" y="390"/>
                    </a:lnTo>
                    <a:lnTo>
                      <a:pt x="657" y="388"/>
                    </a:lnTo>
                    <a:lnTo>
                      <a:pt x="659" y="386"/>
                    </a:lnTo>
                    <a:lnTo>
                      <a:pt x="663" y="382"/>
                    </a:lnTo>
                    <a:lnTo>
                      <a:pt x="666" y="378"/>
                    </a:lnTo>
                    <a:lnTo>
                      <a:pt x="655" y="367"/>
                    </a:lnTo>
                    <a:lnTo>
                      <a:pt x="643" y="367"/>
                    </a:lnTo>
                    <a:lnTo>
                      <a:pt x="647" y="367"/>
                    </a:lnTo>
                    <a:lnTo>
                      <a:pt x="651" y="367"/>
                    </a:lnTo>
                    <a:lnTo>
                      <a:pt x="653" y="367"/>
                    </a:lnTo>
                    <a:lnTo>
                      <a:pt x="655" y="367"/>
                    </a:lnTo>
                    <a:lnTo>
                      <a:pt x="655" y="365"/>
                    </a:lnTo>
                    <a:lnTo>
                      <a:pt x="655" y="361"/>
                    </a:lnTo>
                    <a:lnTo>
                      <a:pt x="655" y="355"/>
                    </a:lnTo>
                    <a:lnTo>
                      <a:pt x="632" y="344"/>
                    </a:lnTo>
                    <a:lnTo>
                      <a:pt x="655" y="344"/>
                    </a:lnTo>
                    <a:lnTo>
                      <a:pt x="655" y="355"/>
                    </a:lnTo>
                    <a:lnTo>
                      <a:pt x="666" y="344"/>
                    </a:lnTo>
                    <a:lnTo>
                      <a:pt x="666" y="332"/>
                    </a:lnTo>
                    <a:lnTo>
                      <a:pt x="666" y="344"/>
                    </a:lnTo>
                    <a:lnTo>
                      <a:pt x="674" y="342"/>
                    </a:lnTo>
                    <a:lnTo>
                      <a:pt x="680" y="338"/>
                    </a:lnTo>
                    <a:lnTo>
                      <a:pt x="688" y="334"/>
                    </a:lnTo>
                    <a:lnTo>
                      <a:pt x="695" y="332"/>
                    </a:lnTo>
                    <a:lnTo>
                      <a:pt x="701" y="328"/>
                    </a:lnTo>
                    <a:lnTo>
                      <a:pt x="709" y="327"/>
                    </a:lnTo>
                    <a:lnTo>
                      <a:pt x="716" y="325"/>
                    </a:lnTo>
                    <a:lnTo>
                      <a:pt x="724" y="321"/>
                    </a:lnTo>
                    <a:lnTo>
                      <a:pt x="724" y="332"/>
                    </a:lnTo>
                    <a:lnTo>
                      <a:pt x="736" y="332"/>
                    </a:lnTo>
                    <a:lnTo>
                      <a:pt x="747" y="321"/>
                    </a:lnTo>
                    <a:lnTo>
                      <a:pt x="736" y="355"/>
                    </a:lnTo>
                    <a:lnTo>
                      <a:pt x="759" y="355"/>
                    </a:lnTo>
                    <a:lnTo>
                      <a:pt x="761" y="350"/>
                    </a:lnTo>
                    <a:lnTo>
                      <a:pt x="762" y="346"/>
                    </a:lnTo>
                    <a:lnTo>
                      <a:pt x="764" y="342"/>
                    </a:lnTo>
                    <a:lnTo>
                      <a:pt x="766" y="338"/>
                    </a:lnTo>
                    <a:lnTo>
                      <a:pt x="768" y="336"/>
                    </a:lnTo>
                    <a:lnTo>
                      <a:pt x="768" y="332"/>
                    </a:lnTo>
                    <a:lnTo>
                      <a:pt x="770" y="327"/>
                    </a:lnTo>
                    <a:lnTo>
                      <a:pt x="770" y="321"/>
                    </a:lnTo>
                    <a:lnTo>
                      <a:pt x="782" y="309"/>
                    </a:lnTo>
                    <a:lnTo>
                      <a:pt x="770" y="321"/>
                    </a:lnTo>
                    <a:lnTo>
                      <a:pt x="776" y="321"/>
                    </a:lnTo>
                    <a:lnTo>
                      <a:pt x="782" y="321"/>
                    </a:lnTo>
                    <a:lnTo>
                      <a:pt x="787" y="321"/>
                    </a:lnTo>
                    <a:lnTo>
                      <a:pt x="793" y="321"/>
                    </a:lnTo>
                    <a:lnTo>
                      <a:pt x="799" y="321"/>
                    </a:lnTo>
                    <a:lnTo>
                      <a:pt x="805" y="321"/>
                    </a:lnTo>
                    <a:lnTo>
                      <a:pt x="810" y="321"/>
                    </a:lnTo>
                    <a:lnTo>
                      <a:pt x="816" y="321"/>
                    </a:lnTo>
                    <a:lnTo>
                      <a:pt x="816" y="298"/>
                    </a:lnTo>
                    <a:lnTo>
                      <a:pt x="816" y="309"/>
                    </a:lnTo>
                    <a:lnTo>
                      <a:pt x="828" y="309"/>
                    </a:lnTo>
                    <a:lnTo>
                      <a:pt x="828" y="298"/>
                    </a:lnTo>
                    <a:lnTo>
                      <a:pt x="839" y="286"/>
                    </a:lnTo>
                    <a:lnTo>
                      <a:pt x="843" y="286"/>
                    </a:lnTo>
                    <a:lnTo>
                      <a:pt x="847" y="286"/>
                    </a:lnTo>
                    <a:lnTo>
                      <a:pt x="849" y="286"/>
                    </a:lnTo>
                    <a:lnTo>
                      <a:pt x="849" y="288"/>
                    </a:lnTo>
                    <a:lnTo>
                      <a:pt x="851" y="288"/>
                    </a:lnTo>
                    <a:lnTo>
                      <a:pt x="851" y="290"/>
                    </a:lnTo>
                    <a:lnTo>
                      <a:pt x="851" y="294"/>
                    </a:lnTo>
                    <a:lnTo>
                      <a:pt x="851" y="298"/>
                    </a:lnTo>
                    <a:lnTo>
                      <a:pt x="860" y="298"/>
                    </a:lnTo>
                    <a:lnTo>
                      <a:pt x="860" y="208"/>
                    </a:lnTo>
                    <a:lnTo>
                      <a:pt x="872" y="196"/>
                    </a:lnTo>
                    <a:lnTo>
                      <a:pt x="872" y="150"/>
                    </a:lnTo>
                    <a:lnTo>
                      <a:pt x="860" y="150"/>
                    </a:lnTo>
                    <a:lnTo>
                      <a:pt x="851" y="116"/>
                    </a:lnTo>
                    <a:close/>
                  </a:path>
                </a:pathLst>
              </a:custGeom>
              <a:solidFill>
                <a:srgbClr val="C0C0C0"/>
              </a:solidFill>
              <a:ln w="9525">
                <a:noFill/>
                <a:round/>
                <a:headEnd/>
                <a:tailEnd/>
              </a:ln>
            </p:spPr>
            <p:txBody>
              <a:bodyPr/>
              <a:lstStyle/>
              <a:p>
                <a:pPr algn="l"/>
                <a:endParaRPr lang="en-US" sz="2000"/>
              </a:p>
            </p:txBody>
          </p:sp>
          <p:sp>
            <p:nvSpPr>
              <p:cNvPr id="906256" name="Freeform 16"/>
              <p:cNvSpPr>
                <a:spLocks/>
              </p:cNvSpPr>
              <p:nvPr/>
            </p:nvSpPr>
            <p:spPr bwMode="auto">
              <a:xfrm>
                <a:off x="2515" y="2487"/>
                <a:ext cx="115" cy="217"/>
              </a:xfrm>
              <a:custGeom>
                <a:avLst/>
                <a:gdLst>
                  <a:gd name="T0" fmla="*/ 112 w 115"/>
                  <a:gd name="T1" fmla="*/ 4 h 217"/>
                  <a:gd name="T2" fmla="*/ 104 w 115"/>
                  <a:gd name="T3" fmla="*/ 12 h 217"/>
                  <a:gd name="T4" fmla="*/ 96 w 115"/>
                  <a:gd name="T5" fmla="*/ 19 h 217"/>
                  <a:gd name="T6" fmla="*/ 87 w 115"/>
                  <a:gd name="T7" fmla="*/ 21 h 217"/>
                  <a:gd name="T8" fmla="*/ 75 w 115"/>
                  <a:gd name="T9" fmla="*/ 29 h 217"/>
                  <a:gd name="T10" fmla="*/ 62 w 115"/>
                  <a:gd name="T11" fmla="*/ 35 h 217"/>
                  <a:gd name="T12" fmla="*/ 48 w 115"/>
                  <a:gd name="T13" fmla="*/ 35 h 217"/>
                  <a:gd name="T14" fmla="*/ 33 w 115"/>
                  <a:gd name="T15" fmla="*/ 35 h 217"/>
                  <a:gd name="T16" fmla="*/ 0 w 115"/>
                  <a:gd name="T17" fmla="*/ 46 h 217"/>
                  <a:gd name="T18" fmla="*/ 0 w 115"/>
                  <a:gd name="T19" fmla="*/ 75 h 217"/>
                  <a:gd name="T20" fmla="*/ 0 w 115"/>
                  <a:gd name="T21" fmla="*/ 104 h 217"/>
                  <a:gd name="T22" fmla="*/ 0 w 115"/>
                  <a:gd name="T23" fmla="*/ 132 h 217"/>
                  <a:gd name="T24" fmla="*/ 0 w 115"/>
                  <a:gd name="T25" fmla="*/ 159 h 217"/>
                  <a:gd name="T26" fmla="*/ 23 w 115"/>
                  <a:gd name="T27" fmla="*/ 217 h 217"/>
                  <a:gd name="T28" fmla="*/ 54 w 115"/>
                  <a:gd name="T29" fmla="*/ 209 h 217"/>
                  <a:gd name="T30" fmla="*/ 48 w 115"/>
                  <a:gd name="T31" fmla="*/ 196 h 217"/>
                  <a:gd name="T32" fmla="*/ 44 w 115"/>
                  <a:gd name="T33" fmla="*/ 182 h 217"/>
                  <a:gd name="T34" fmla="*/ 39 w 115"/>
                  <a:gd name="T35" fmla="*/ 167 h 217"/>
                  <a:gd name="T36" fmla="*/ 35 w 115"/>
                  <a:gd name="T37" fmla="*/ 136 h 217"/>
                  <a:gd name="T38" fmla="*/ 44 w 115"/>
                  <a:gd name="T39" fmla="*/ 138 h 217"/>
                  <a:gd name="T40" fmla="*/ 48 w 115"/>
                  <a:gd name="T41" fmla="*/ 142 h 217"/>
                  <a:gd name="T42" fmla="*/ 48 w 115"/>
                  <a:gd name="T43" fmla="*/ 148 h 217"/>
                  <a:gd name="T44" fmla="*/ 46 w 115"/>
                  <a:gd name="T45" fmla="*/ 159 h 217"/>
                  <a:gd name="T46" fmla="*/ 54 w 115"/>
                  <a:gd name="T47" fmla="*/ 159 h 217"/>
                  <a:gd name="T48" fmla="*/ 58 w 115"/>
                  <a:gd name="T49" fmla="*/ 159 h 217"/>
                  <a:gd name="T50" fmla="*/ 58 w 115"/>
                  <a:gd name="T51" fmla="*/ 163 h 217"/>
                  <a:gd name="T52" fmla="*/ 58 w 115"/>
                  <a:gd name="T53" fmla="*/ 171 h 217"/>
                  <a:gd name="T54" fmla="*/ 89 w 115"/>
                  <a:gd name="T55" fmla="*/ 179 h 217"/>
                  <a:gd name="T56" fmla="*/ 83 w 115"/>
                  <a:gd name="T57" fmla="*/ 175 h 217"/>
                  <a:gd name="T58" fmla="*/ 81 w 115"/>
                  <a:gd name="T59" fmla="*/ 173 h 217"/>
                  <a:gd name="T60" fmla="*/ 87 w 115"/>
                  <a:gd name="T61" fmla="*/ 171 h 217"/>
                  <a:gd name="T62" fmla="*/ 92 w 115"/>
                  <a:gd name="T63" fmla="*/ 169 h 217"/>
                  <a:gd name="T64" fmla="*/ 92 w 115"/>
                  <a:gd name="T65" fmla="*/ 163 h 217"/>
                  <a:gd name="T66" fmla="*/ 92 w 115"/>
                  <a:gd name="T67" fmla="*/ 157 h 217"/>
                  <a:gd name="T68" fmla="*/ 92 w 115"/>
                  <a:gd name="T69" fmla="*/ 152 h 217"/>
                  <a:gd name="T70" fmla="*/ 81 w 115"/>
                  <a:gd name="T71" fmla="*/ 136 h 217"/>
                  <a:gd name="T72" fmla="*/ 75 w 115"/>
                  <a:gd name="T73" fmla="*/ 125 h 217"/>
                  <a:gd name="T74" fmla="*/ 66 w 115"/>
                  <a:gd name="T75" fmla="*/ 123 h 217"/>
                  <a:gd name="T76" fmla="*/ 60 w 115"/>
                  <a:gd name="T77" fmla="*/ 119 h 217"/>
                  <a:gd name="T78" fmla="*/ 58 w 115"/>
                  <a:gd name="T79" fmla="*/ 109 h 217"/>
                  <a:gd name="T80" fmla="*/ 69 w 115"/>
                  <a:gd name="T81" fmla="*/ 92 h 217"/>
                  <a:gd name="T82" fmla="*/ 81 w 115"/>
                  <a:gd name="T83" fmla="*/ 86 h 217"/>
                  <a:gd name="T84" fmla="*/ 81 w 115"/>
                  <a:gd name="T85" fmla="*/ 81 h 217"/>
                  <a:gd name="T86" fmla="*/ 79 w 115"/>
                  <a:gd name="T87" fmla="*/ 79 h 217"/>
                  <a:gd name="T88" fmla="*/ 75 w 115"/>
                  <a:gd name="T89" fmla="*/ 81 h 217"/>
                  <a:gd name="T90" fmla="*/ 58 w 115"/>
                  <a:gd name="T91" fmla="*/ 81 h 217"/>
                  <a:gd name="T92" fmla="*/ 46 w 115"/>
                  <a:gd name="T93" fmla="*/ 92 h 217"/>
                  <a:gd name="T94" fmla="*/ 39 w 115"/>
                  <a:gd name="T95" fmla="*/ 100 h 217"/>
                  <a:gd name="T96" fmla="*/ 35 w 115"/>
                  <a:gd name="T97" fmla="*/ 102 h 217"/>
                  <a:gd name="T98" fmla="*/ 31 w 115"/>
                  <a:gd name="T99" fmla="*/ 100 h 217"/>
                  <a:gd name="T100" fmla="*/ 23 w 115"/>
                  <a:gd name="T101" fmla="*/ 92 h 217"/>
                  <a:gd name="T102" fmla="*/ 23 w 115"/>
                  <a:gd name="T103" fmla="*/ 83 h 217"/>
                  <a:gd name="T104" fmla="*/ 23 w 115"/>
                  <a:gd name="T105" fmla="*/ 75 h 217"/>
                  <a:gd name="T106" fmla="*/ 23 w 115"/>
                  <a:gd name="T107" fmla="*/ 65 h 217"/>
                  <a:gd name="T108" fmla="*/ 23 w 115"/>
                  <a:gd name="T109" fmla="*/ 58 h 217"/>
                  <a:gd name="T110" fmla="*/ 92 w 115"/>
                  <a:gd name="T111" fmla="*/ 46 h 217"/>
                  <a:gd name="T112" fmla="*/ 110 w 115"/>
                  <a:gd name="T113" fmla="*/ 40 h 217"/>
                  <a:gd name="T114" fmla="*/ 115 w 115"/>
                  <a:gd name="T115" fmla="*/ 31 h 217"/>
                  <a:gd name="T116" fmla="*/ 115 w 115"/>
                  <a:gd name="T117" fmla="*/ 19 h 217"/>
                  <a:gd name="T118" fmla="*/ 115 w 115"/>
                  <a:gd name="T119" fmla="*/ 8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217"/>
                  <a:gd name="T182" fmla="*/ 115 w 115"/>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217">
                    <a:moveTo>
                      <a:pt x="115" y="0"/>
                    </a:moveTo>
                    <a:lnTo>
                      <a:pt x="112" y="4"/>
                    </a:lnTo>
                    <a:lnTo>
                      <a:pt x="108" y="8"/>
                    </a:lnTo>
                    <a:lnTo>
                      <a:pt x="104" y="12"/>
                    </a:lnTo>
                    <a:lnTo>
                      <a:pt x="100" y="15"/>
                    </a:lnTo>
                    <a:lnTo>
                      <a:pt x="96" y="19"/>
                    </a:lnTo>
                    <a:lnTo>
                      <a:pt x="92" y="21"/>
                    </a:lnTo>
                    <a:lnTo>
                      <a:pt x="87" y="21"/>
                    </a:lnTo>
                    <a:lnTo>
                      <a:pt x="81" y="23"/>
                    </a:lnTo>
                    <a:lnTo>
                      <a:pt x="75" y="29"/>
                    </a:lnTo>
                    <a:lnTo>
                      <a:pt x="68" y="31"/>
                    </a:lnTo>
                    <a:lnTo>
                      <a:pt x="62" y="35"/>
                    </a:lnTo>
                    <a:lnTo>
                      <a:pt x="54" y="35"/>
                    </a:lnTo>
                    <a:lnTo>
                      <a:pt x="48" y="35"/>
                    </a:lnTo>
                    <a:lnTo>
                      <a:pt x="41" y="35"/>
                    </a:lnTo>
                    <a:lnTo>
                      <a:pt x="33" y="35"/>
                    </a:lnTo>
                    <a:lnTo>
                      <a:pt x="23" y="35"/>
                    </a:lnTo>
                    <a:lnTo>
                      <a:pt x="0" y="46"/>
                    </a:lnTo>
                    <a:lnTo>
                      <a:pt x="0" y="60"/>
                    </a:lnTo>
                    <a:lnTo>
                      <a:pt x="0" y="75"/>
                    </a:lnTo>
                    <a:lnTo>
                      <a:pt x="0" y="88"/>
                    </a:lnTo>
                    <a:lnTo>
                      <a:pt x="0" y="104"/>
                    </a:lnTo>
                    <a:lnTo>
                      <a:pt x="0" y="117"/>
                    </a:lnTo>
                    <a:lnTo>
                      <a:pt x="0" y="132"/>
                    </a:lnTo>
                    <a:lnTo>
                      <a:pt x="0" y="146"/>
                    </a:lnTo>
                    <a:lnTo>
                      <a:pt x="0" y="159"/>
                    </a:lnTo>
                    <a:lnTo>
                      <a:pt x="23" y="182"/>
                    </a:lnTo>
                    <a:lnTo>
                      <a:pt x="23" y="217"/>
                    </a:lnTo>
                    <a:lnTo>
                      <a:pt x="58" y="217"/>
                    </a:lnTo>
                    <a:lnTo>
                      <a:pt x="54" y="209"/>
                    </a:lnTo>
                    <a:lnTo>
                      <a:pt x="52" y="203"/>
                    </a:lnTo>
                    <a:lnTo>
                      <a:pt x="48" y="196"/>
                    </a:lnTo>
                    <a:lnTo>
                      <a:pt x="46" y="188"/>
                    </a:lnTo>
                    <a:lnTo>
                      <a:pt x="44" y="182"/>
                    </a:lnTo>
                    <a:lnTo>
                      <a:pt x="41" y="175"/>
                    </a:lnTo>
                    <a:lnTo>
                      <a:pt x="39" y="167"/>
                    </a:lnTo>
                    <a:lnTo>
                      <a:pt x="35" y="159"/>
                    </a:lnTo>
                    <a:lnTo>
                      <a:pt x="35" y="136"/>
                    </a:lnTo>
                    <a:lnTo>
                      <a:pt x="41" y="138"/>
                    </a:lnTo>
                    <a:lnTo>
                      <a:pt x="44" y="138"/>
                    </a:lnTo>
                    <a:lnTo>
                      <a:pt x="46" y="140"/>
                    </a:lnTo>
                    <a:lnTo>
                      <a:pt x="48" y="142"/>
                    </a:lnTo>
                    <a:lnTo>
                      <a:pt x="48" y="144"/>
                    </a:lnTo>
                    <a:lnTo>
                      <a:pt x="48" y="148"/>
                    </a:lnTo>
                    <a:lnTo>
                      <a:pt x="46" y="154"/>
                    </a:lnTo>
                    <a:lnTo>
                      <a:pt x="46" y="159"/>
                    </a:lnTo>
                    <a:lnTo>
                      <a:pt x="52" y="159"/>
                    </a:lnTo>
                    <a:lnTo>
                      <a:pt x="54" y="159"/>
                    </a:lnTo>
                    <a:lnTo>
                      <a:pt x="56" y="159"/>
                    </a:lnTo>
                    <a:lnTo>
                      <a:pt x="58" y="159"/>
                    </a:lnTo>
                    <a:lnTo>
                      <a:pt x="58" y="161"/>
                    </a:lnTo>
                    <a:lnTo>
                      <a:pt x="58" y="163"/>
                    </a:lnTo>
                    <a:lnTo>
                      <a:pt x="58" y="167"/>
                    </a:lnTo>
                    <a:lnTo>
                      <a:pt x="58" y="171"/>
                    </a:lnTo>
                    <a:lnTo>
                      <a:pt x="92" y="182"/>
                    </a:lnTo>
                    <a:lnTo>
                      <a:pt x="89" y="179"/>
                    </a:lnTo>
                    <a:lnTo>
                      <a:pt x="85" y="177"/>
                    </a:lnTo>
                    <a:lnTo>
                      <a:pt x="83" y="175"/>
                    </a:lnTo>
                    <a:lnTo>
                      <a:pt x="81" y="173"/>
                    </a:lnTo>
                    <a:lnTo>
                      <a:pt x="83" y="171"/>
                    </a:lnTo>
                    <a:lnTo>
                      <a:pt x="87" y="171"/>
                    </a:lnTo>
                    <a:lnTo>
                      <a:pt x="92" y="171"/>
                    </a:lnTo>
                    <a:lnTo>
                      <a:pt x="92" y="169"/>
                    </a:lnTo>
                    <a:lnTo>
                      <a:pt x="92" y="165"/>
                    </a:lnTo>
                    <a:lnTo>
                      <a:pt x="92" y="163"/>
                    </a:lnTo>
                    <a:lnTo>
                      <a:pt x="92" y="159"/>
                    </a:lnTo>
                    <a:lnTo>
                      <a:pt x="92" y="157"/>
                    </a:lnTo>
                    <a:lnTo>
                      <a:pt x="92" y="154"/>
                    </a:lnTo>
                    <a:lnTo>
                      <a:pt x="92" y="152"/>
                    </a:lnTo>
                    <a:lnTo>
                      <a:pt x="92" y="148"/>
                    </a:lnTo>
                    <a:lnTo>
                      <a:pt x="81" y="136"/>
                    </a:lnTo>
                    <a:lnTo>
                      <a:pt x="81" y="127"/>
                    </a:lnTo>
                    <a:lnTo>
                      <a:pt x="75" y="125"/>
                    </a:lnTo>
                    <a:lnTo>
                      <a:pt x="69" y="125"/>
                    </a:lnTo>
                    <a:lnTo>
                      <a:pt x="66" y="123"/>
                    </a:lnTo>
                    <a:lnTo>
                      <a:pt x="62" y="121"/>
                    </a:lnTo>
                    <a:lnTo>
                      <a:pt x="60" y="119"/>
                    </a:lnTo>
                    <a:lnTo>
                      <a:pt x="60" y="113"/>
                    </a:lnTo>
                    <a:lnTo>
                      <a:pt x="58" y="109"/>
                    </a:lnTo>
                    <a:lnTo>
                      <a:pt x="58" y="104"/>
                    </a:lnTo>
                    <a:lnTo>
                      <a:pt x="69" y="92"/>
                    </a:lnTo>
                    <a:lnTo>
                      <a:pt x="81" y="92"/>
                    </a:lnTo>
                    <a:lnTo>
                      <a:pt x="81" y="86"/>
                    </a:lnTo>
                    <a:lnTo>
                      <a:pt x="81" y="83"/>
                    </a:lnTo>
                    <a:lnTo>
                      <a:pt x="81" y="81"/>
                    </a:lnTo>
                    <a:lnTo>
                      <a:pt x="79" y="79"/>
                    </a:lnTo>
                    <a:lnTo>
                      <a:pt x="77" y="79"/>
                    </a:lnTo>
                    <a:lnTo>
                      <a:pt x="75" y="81"/>
                    </a:lnTo>
                    <a:lnTo>
                      <a:pt x="69" y="81"/>
                    </a:lnTo>
                    <a:lnTo>
                      <a:pt x="58" y="81"/>
                    </a:lnTo>
                    <a:lnTo>
                      <a:pt x="58" y="92"/>
                    </a:lnTo>
                    <a:lnTo>
                      <a:pt x="46" y="92"/>
                    </a:lnTo>
                    <a:lnTo>
                      <a:pt x="43" y="96"/>
                    </a:lnTo>
                    <a:lnTo>
                      <a:pt x="39" y="100"/>
                    </a:lnTo>
                    <a:lnTo>
                      <a:pt x="37" y="102"/>
                    </a:lnTo>
                    <a:lnTo>
                      <a:pt x="35" y="102"/>
                    </a:lnTo>
                    <a:lnTo>
                      <a:pt x="33" y="102"/>
                    </a:lnTo>
                    <a:lnTo>
                      <a:pt x="31" y="100"/>
                    </a:lnTo>
                    <a:lnTo>
                      <a:pt x="29" y="96"/>
                    </a:lnTo>
                    <a:lnTo>
                      <a:pt x="23" y="92"/>
                    </a:lnTo>
                    <a:lnTo>
                      <a:pt x="23" y="86"/>
                    </a:lnTo>
                    <a:lnTo>
                      <a:pt x="23" y="83"/>
                    </a:lnTo>
                    <a:lnTo>
                      <a:pt x="23" y="79"/>
                    </a:lnTo>
                    <a:lnTo>
                      <a:pt x="23" y="75"/>
                    </a:lnTo>
                    <a:lnTo>
                      <a:pt x="23" y="69"/>
                    </a:lnTo>
                    <a:lnTo>
                      <a:pt x="23" y="65"/>
                    </a:lnTo>
                    <a:lnTo>
                      <a:pt x="23" y="62"/>
                    </a:lnTo>
                    <a:lnTo>
                      <a:pt x="23" y="58"/>
                    </a:lnTo>
                    <a:lnTo>
                      <a:pt x="81" y="58"/>
                    </a:lnTo>
                    <a:lnTo>
                      <a:pt x="92" y="46"/>
                    </a:lnTo>
                    <a:lnTo>
                      <a:pt x="104" y="46"/>
                    </a:lnTo>
                    <a:lnTo>
                      <a:pt x="110" y="40"/>
                    </a:lnTo>
                    <a:lnTo>
                      <a:pt x="114" y="35"/>
                    </a:lnTo>
                    <a:lnTo>
                      <a:pt x="115" y="31"/>
                    </a:lnTo>
                    <a:lnTo>
                      <a:pt x="115" y="25"/>
                    </a:lnTo>
                    <a:lnTo>
                      <a:pt x="115" y="19"/>
                    </a:lnTo>
                    <a:lnTo>
                      <a:pt x="115" y="14"/>
                    </a:lnTo>
                    <a:lnTo>
                      <a:pt x="115" y="8"/>
                    </a:lnTo>
                    <a:lnTo>
                      <a:pt x="115" y="0"/>
                    </a:lnTo>
                    <a:close/>
                  </a:path>
                </a:pathLst>
              </a:custGeom>
              <a:solidFill>
                <a:srgbClr val="C0C0C0"/>
              </a:solidFill>
              <a:ln w="9525">
                <a:noFill/>
                <a:round/>
                <a:headEnd/>
                <a:tailEnd/>
              </a:ln>
            </p:spPr>
            <p:txBody>
              <a:bodyPr/>
              <a:lstStyle/>
              <a:p>
                <a:pPr algn="l"/>
                <a:endParaRPr lang="en-US" sz="2000"/>
              </a:p>
            </p:txBody>
          </p:sp>
          <p:sp>
            <p:nvSpPr>
              <p:cNvPr id="906257" name="Freeform 17"/>
              <p:cNvSpPr>
                <a:spLocks/>
              </p:cNvSpPr>
              <p:nvPr/>
            </p:nvSpPr>
            <p:spPr bwMode="auto">
              <a:xfrm>
                <a:off x="2252" y="2750"/>
                <a:ext cx="206" cy="58"/>
              </a:xfrm>
              <a:custGeom>
                <a:avLst/>
                <a:gdLst>
                  <a:gd name="T0" fmla="*/ 23 w 206"/>
                  <a:gd name="T1" fmla="*/ 11 h 58"/>
                  <a:gd name="T2" fmla="*/ 12 w 206"/>
                  <a:gd name="T3" fmla="*/ 11 h 58"/>
                  <a:gd name="T4" fmla="*/ 12 w 206"/>
                  <a:gd name="T5" fmla="*/ 23 h 58"/>
                  <a:gd name="T6" fmla="*/ 0 w 206"/>
                  <a:gd name="T7" fmla="*/ 23 h 58"/>
                  <a:gd name="T8" fmla="*/ 0 w 206"/>
                  <a:gd name="T9" fmla="*/ 46 h 58"/>
                  <a:gd name="T10" fmla="*/ 12 w 206"/>
                  <a:gd name="T11" fmla="*/ 46 h 58"/>
                  <a:gd name="T12" fmla="*/ 12 w 206"/>
                  <a:gd name="T13" fmla="*/ 58 h 58"/>
                  <a:gd name="T14" fmla="*/ 16 w 206"/>
                  <a:gd name="T15" fmla="*/ 58 h 58"/>
                  <a:gd name="T16" fmla="*/ 20 w 206"/>
                  <a:gd name="T17" fmla="*/ 58 h 58"/>
                  <a:gd name="T18" fmla="*/ 23 w 206"/>
                  <a:gd name="T19" fmla="*/ 58 h 58"/>
                  <a:gd name="T20" fmla="*/ 29 w 206"/>
                  <a:gd name="T21" fmla="*/ 58 h 58"/>
                  <a:gd name="T22" fmla="*/ 33 w 206"/>
                  <a:gd name="T23" fmla="*/ 58 h 58"/>
                  <a:gd name="T24" fmla="*/ 37 w 206"/>
                  <a:gd name="T25" fmla="*/ 58 h 58"/>
                  <a:gd name="T26" fmla="*/ 41 w 206"/>
                  <a:gd name="T27" fmla="*/ 58 h 58"/>
                  <a:gd name="T28" fmla="*/ 46 w 206"/>
                  <a:gd name="T29" fmla="*/ 58 h 58"/>
                  <a:gd name="T30" fmla="*/ 50 w 206"/>
                  <a:gd name="T31" fmla="*/ 54 h 58"/>
                  <a:gd name="T32" fmla="*/ 54 w 206"/>
                  <a:gd name="T33" fmla="*/ 50 h 58"/>
                  <a:gd name="T34" fmla="*/ 58 w 206"/>
                  <a:gd name="T35" fmla="*/ 48 h 58"/>
                  <a:gd name="T36" fmla="*/ 62 w 206"/>
                  <a:gd name="T37" fmla="*/ 46 h 58"/>
                  <a:gd name="T38" fmla="*/ 66 w 206"/>
                  <a:gd name="T39" fmla="*/ 46 h 58"/>
                  <a:gd name="T40" fmla="*/ 69 w 206"/>
                  <a:gd name="T41" fmla="*/ 46 h 58"/>
                  <a:gd name="T42" fmla="*/ 73 w 206"/>
                  <a:gd name="T43" fmla="*/ 46 h 58"/>
                  <a:gd name="T44" fmla="*/ 81 w 206"/>
                  <a:gd name="T45" fmla="*/ 46 h 58"/>
                  <a:gd name="T46" fmla="*/ 206 w 206"/>
                  <a:gd name="T47" fmla="*/ 46 h 58"/>
                  <a:gd name="T48" fmla="*/ 206 w 206"/>
                  <a:gd name="T49" fmla="*/ 23 h 58"/>
                  <a:gd name="T50" fmla="*/ 160 w 206"/>
                  <a:gd name="T51" fmla="*/ 23 h 58"/>
                  <a:gd name="T52" fmla="*/ 160 w 206"/>
                  <a:gd name="T53" fmla="*/ 11 h 58"/>
                  <a:gd name="T54" fmla="*/ 148 w 206"/>
                  <a:gd name="T55" fmla="*/ 0 h 58"/>
                  <a:gd name="T56" fmla="*/ 142 w 206"/>
                  <a:gd name="T57" fmla="*/ 0 h 58"/>
                  <a:gd name="T58" fmla="*/ 137 w 206"/>
                  <a:gd name="T59" fmla="*/ 0 h 58"/>
                  <a:gd name="T60" fmla="*/ 131 w 206"/>
                  <a:gd name="T61" fmla="*/ 0 h 58"/>
                  <a:gd name="T62" fmla="*/ 127 w 206"/>
                  <a:gd name="T63" fmla="*/ 0 h 58"/>
                  <a:gd name="T64" fmla="*/ 121 w 206"/>
                  <a:gd name="T65" fmla="*/ 0 h 58"/>
                  <a:gd name="T66" fmla="*/ 116 w 206"/>
                  <a:gd name="T67" fmla="*/ 0 h 58"/>
                  <a:gd name="T68" fmla="*/ 110 w 206"/>
                  <a:gd name="T69" fmla="*/ 0 h 58"/>
                  <a:gd name="T70" fmla="*/ 104 w 206"/>
                  <a:gd name="T71" fmla="*/ 0 h 58"/>
                  <a:gd name="T72" fmla="*/ 104 w 206"/>
                  <a:gd name="T73" fmla="*/ 6 h 58"/>
                  <a:gd name="T74" fmla="*/ 104 w 206"/>
                  <a:gd name="T75" fmla="*/ 8 h 58"/>
                  <a:gd name="T76" fmla="*/ 104 w 206"/>
                  <a:gd name="T77" fmla="*/ 11 h 58"/>
                  <a:gd name="T78" fmla="*/ 104 w 206"/>
                  <a:gd name="T79" fmla="*/ 11 h 58"/>
                  <a:gd name="T80" fmla="*/ 102 w 206"/>
                  <a:gd name="T81" fmla="*/ 11 h 58"/>
                  <a:gd name="T82" fmla="*/ 100 w 206"/>
                  <a:gd name="T83" fmla="*/ 11 h 58"/>
                  <a:gd name="T84" fmla="*/ 96 w 206"/>
                  <a:gd name="T85" fmla="*/ 11 h 58"/>
                  <a:gd name="T86" fmla="*/ 93 w 206"/>
                  <a:gd name="T87" fmla="*/ 11 h 58"/>
                  <a:gd name="T88" fmla="*/ 93 w 206"/>
                  <a:gd name="T89" fmla="*/ 23 h 58"/>
                  <a:gd name="T90" fmla="*/ 87 w 206"/>
                  <a:gd name="T91" fmla="*/ 23 h 58"/>
                  <a:gd name="T92" fmla="*/ 83 w 206"/>
                  <a:gd name="T93" fmla="*/ 23 h 58"/>
                  <a:gd name="T94" fmla="*/ 79 w 206"/>
                  <a:gd name="T95" fmla="*/ 23 h 58"/>
                  <a:gd name="T96" fmla="*/ 75 w 206"/>
                  <a:gd name="T97" fmla="*/ 23 h 58"/>
                  <a:gd name="T98" fmla="*/ 69 w 206"/>
                  <a:gd name="T99" fmla="*/ 23 h 58"/>
                  <a:gd name="T100" fmla="*/ 66 w 206"/>
                  <a:gd name="T101" fmla="*/ 23 h 58"/>
                  <a:gd name="T102" fmla="*/ 62 w 206"/>
                  <a:gd name="T103" fmla="*/ 23 h 58"/>
                  <a:gd name="T104" fmla="*/ 58 w 206"/>
                  <a:gd name="T105" fmla="*/ 23 h 58"/>
                  <a:gd name="T106" fmla="*/ 58 w 206"/>
                  <a:gd name="T107" fmla="*/ 11 h 58"/>
                  <a:gd name="T108" fmla="*/ 52 w 206"/>
                  <a:gd name="T109" fmla="*/ 11 h 58"/>
                  <a:gd name="T110" fmla="*/ 48 w 206"/>
                  <a:gd name="T111" fmla="*/ 11 h 58"/>
                  <a:gd name="T112" fmla="*/ 45 w 206"/>
                  <a:gd name="T113" fmla="*/ 11 h 58"/>
                  <a:gd name="T114" fmla="*/ 41 w 206"/>
                  <a:gd name="T115" fmla="*/ 11 h 58"/>
                  <a:gd name="T116" fmla="*/ 35 w 206"/>
                  <a:gd name="T117" fmla="*/ 11 h 58"/>
                  <a:gd name="T118" fmla="*/ 31 w 206"/>
                  <a:gd name="T119" fmla="*/ 11 h 58"/>
                  <a:gd name="T120" fmla="*/ 27 w 206"/>
                  <a:gd name="T121" fmla="*/ 11 h 58"/>
                  <a:gd name="T122" fmla="*/ 23 w 206"/>
                  <a:gd name="T123" fmla="*/ 11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58"/>
                  <a:gd name="T188" fmla="*/ 206 w 206"/>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58">
                    <a:moveTo>
                      <a:pt x="23" y="11"/>
                    </a:moveTo>
                    <a:lnTo>
                      <a:pt x="12" y="11"/>
                    </a:lnTo>
                    <a:lnTo>
                      <a:pt x="12" y="23"/>
                    </a:lnTo>
                    <a:lnTo>
                      <a:pt x="0" y="23"/>
                    </a:lnTo>
                    <a:lnTo>
                      <a:pt x="0" y="46"/>
                    </a:lnTo>
                    <a:lnTo>
                      <a:pt x="12" y="46"/>
                    </a:lnTo>
                    <a:lnTo>
                      <a:pt x="12" y="58"/>
                    </a:lnTo>
                    <a:lnTo>
                      <a:pt x="16" y="58"/>
                    </a:lnTo>
                    <a:lnTo>
                      <a:pt x="20" y="58"/>
                    </a:lnTo>
                    <a:lnTo>
                      <a:pt x="23" y="58"/>
                    </a:lnTo>
                    <a:lnTo>
                      <a:pt x="29" y="58"/>
                    </a:lnTo>
                    <a:lnTo>
                      <a:pt x="33" y="58"/>
                    </a:lnTo>
                    <a:lnTo>
                      <a:pt x="37" y="58"/>
                    </a:lnTo>
                    <a:lnTo>
                      <a:pt x="41" y="58"/>
                    </a:lnTo>
                    <a:lnTo>
                      <a:pt x="46" y="58"/>
                    </a:lnTo>
                    <a:lnTo>
                      <a:pt x="50" y="54"/>
                    </a:lnTo>
                    <a:lnTo>
                      <a:pt x="54" y="50"/>
                    </a:lnTo>
                    <a:lnTo>
                      <a:pt x="58" y="48"/>
                    </a:lnTo>
                    <a:lnTo>
                      <a:pt x="62" y="46"/>
                    </a:lnTo>
                    <a:lnTo>
                      <a:pt x="66" y="46"/>
                    </a:lnTo>
                    <a:lnTo>
                      <a:pt x="69" y="46"/>
                    </a:lnTo>
                    <a:lnTo>
                      <a:pt x="73" y="46"/>
                    </a:lnTo>
                    <a:lnTo>
                      <a:pt x="81" y="46"/>
                    </a:lnTo>
                    <a:lnTo>
                      <a:pt x="206" y="46"/>
                    </a:lnTo>
                    <a:lnTo>
                      <a:pt x="206" y="23"/>
                    </a:lnTo>
                    <a:lnTo>
                      <a:pt x="160" y="23"/>
                    </a:lnTo>
                    <a:lnTo>
                      <a:pt x="160" y="11"/>
                    </a:lnTo>
                    <a:lnTo>
                      <a:pt x="148" y="0"/>
                    </a:lnTo>
                    <a:lnTo>
                      <a:pt x="142" y="0"/>
                    </a:lnTo>
                    <a:lnTo>
                      <a:pt x="137" y="0"/>
                    </a:lnTo>
                    <a:lnTo>
                      <a:pt x="131" y="0"/>
                    </a:lnTo>
                    <a:lnTo>
                      <a:pt x="127" y="0"/>
                    </a:lnTo>
                    <a:lnTo>
                      <a:pt x="121" y="0"/>
                    </a:lnTo>
                    <a:lnTo>
                      <a:pt x="116" y="0"/>
                    </a:lnTo>
                    <a:lnTo>
                      <a:pt x="110" y="0"/>
                    </a:lnTo>
                    <a:lnTo>
                      <a:pt x="104" y="0"/>
                    </a:lnTo>
                    <a:lnTo>
                      <a:pt x="104" y="6"/>
                    </a:lnTo>
                    <a:lnTo>
                      <a:pt x="104" y="8"/>
                    </a:lnTo>
                    <a:lnTo>
                      <a:pt x="104" y="11"/>
                    </a:lnTo>
                    <a:lnTo>
                      <a:pt x="102" y="11"/>
                    </a:lnTo>
                    <a:lnTo>
                      <a:pt x="100" y="11"/>
                    </a:lnTo>
                    <a:lnTo>
                      <a:pt x="96" y="11"/>
                    </a:lnTo>
                    <a:lnTo>
                      <a:pt x="93" y="11"/>
                    </a:lnTo>
                    <a:lnTo>
                      <a:pt x="93" y="23"/>
                    </a:lnTo>
                    <a:lnTo>
                      <a:pt x="87" y="23"/>
                    </a:lnTo>
                    <a:lnTo>
                      <a:pt x="83" y="23"/>
                    </a:lnTo>
                    <a:lnTo>
                      <a:pt x="79" y="23"/>
                    </a:lnTo>
                    <a:lnTo>
                      <a:pt x="75" y="23"/>
                    </a:lnTo>
                    <a:lnTo>
                      <a:pt x="69" y="23"/>
                    </a:lnTo>
                    <a:lnTo>
                      <a:pt x="66" y="23"/>
                    </a:lnTo>
                    <a:lnTo>
                      <a:pt x="62" y="23"/>
                    </a:lnTo>
                    <a:lnTo>
                      <a:pt x="58" y="23"/>
                    </a:lnTo>
                    <a:lnTo>
                      <a:pt x="58" y="11"/>
                    </a:lnTo>
                    <a:lnTo>
                      <a:pt x="52" y="11"/>
                    </a:lnTo>
                    <a:lnTo>
                      <a:pt x="48" y="11"/>
                    </a:lnTo>
                    <a:lnTo>
                      <a:pt x="45" y="11"/>
                    </a:lnTo>
                    <a:lnTo>
                      <a:pt x="41" y="11"/>
                    </a:lnTo>
                    <a:lnTo>
                      <a:pt x="35" y="11"/>
                    </a:lnTo>
                    <a:lnTo>
                      <a:pt x="31" y="11"/>
                    </a:lnTo>
                    <a:lnTo>
                      <a:pt x="27" y="11"/>
                    </a:lnTo>
                    <a:lnTo>
                      <a:pt x="23" y="11"/>
                    </a:lnTo>
                    <a:close/>
                  </a:path>
                </a:pathLst>
              </a:custGeom>
              <a:solidFill>
                <a:srgbClr val="C0C0C0"/>
              </a:solidFill>
              <a:ln w="9525">
                <a:noFill/>
                <a:round/>
                <a:headEnd/>
                <a:tailEnd/>
              </a:ln>
            </p:spPr>
            <p:txBody>
              <a:bodyPr/>
              <a:lstStyle/>
              <a:p>
                <a:pPr algn="l"/>
                <a:endParaRPr lang="en-US" sz="2000"/>
              </a:p>
            </p:txBody>
          </p:sp>
          <p:sp>
            <p:nvSpPr>
              <p:cNvPr id="906258" name="Freeform 18"/>
              <p:cNvSpPr>
                <a:spLocks noEditPoints="1"/>
              </p:cNvSpPr>
              <p:nvPr/>
            </p:nvSpPr>
            <p:spPr bwMode="auto">
              <a:xfrm>
                <a:off x="2469" y="2623"/>
                <a:ext cx="390" cy="186"/>
              </a:xfrm>
              <a:custGeom>
                <a:avLst/>
                <a:gdLst>
                  <a:gd name="T0" fmla="*/ 73 w 390"/>
                  <a:gd name="T1" fmla="*/ 138 h 186"/>
                  <a:gd name="T2" fmla="*/ 67 w 390"/>
                  <a:gd name="T3" fmla="*/ 140 h 186"/>
                  <a:gd name="T4" fmla="*/ 58 w 390"/>
                  <a:gd name="T5" fmla="*/ 150 h 186"/>
                  <a:gd name="T6" fmla="*/ 2 w 390"/>
                  <a:gd name="T7" fmla="*/ 163 h 186"/>
                  <a:gd name="T8" fmla="*/ 14 w 390"/>
                  <a:gd name="T9" fmla="*/ 173 h 186"/>
                  <a:gd name="T10" fmla="*/ 35 w 390"/>
                  <a:gd name="T11" fmla="*/ 173 h 186"/>
                  <a:gd name="T12" fmla="*/ 48 w 390"/>
                  <a:gd name="T13" fmla="*/ 163 h 186"/>
                  <a:gd name="T14" fmla="*/ 58 w 390"/>
                  <a:gd name="T15" fmla="*/ 161 h 186"/>
                  <a:gd name="T16" fmla="*/ 92 w 390"/>
                  <a:gd name="T17" fmla="*/ 150 h 186"/>
                  <a:gd name="T18" fmla="*/ 92 w 390"/>
                  <a:gd name="T19" fmla="*/ 140 h 186"/>
                  <a:gd name="T20" fmla="*/ 89 w 390"/>
                  <a:gd name="T21" fmla="*/ 138 h 186"/>
                  <a:gd name="T22" fmla="*/ 219 w 390"/>
                  <a:gd name="T23" fmla="*/ 104 h 186"/>
                  <a:gd name="T24" fmla="*/ 171 w 390"/>
                  <a:gd name="T25" fmla="*/ 125 h 186"/>
                  <a:gd name="T26" fmla="*/ 150 w 390"/>
                  <a:gd name="T27" fmla="*/ 129 h 186"/>
                  <a:gd name="T28" fmla="*/ 127 w 390"/>
                  <a:gd name="T29" fmla="*/ 127 h 186"/>
                  <a:gd name="T30" fmla="*/ 104 w 390"/>
                  <a:gd name="T31" fmla="*/ 150 h 186"/>
                  <a:gd name="T32" fmla="*/ 129 w 390"/>
                  <a:gd name="T33" fmla="*/ 150 h 186"/>
                  <a:gd name="T34" fmla="*/ 152 w 390"/>
                  <a:gd name="T35" fmla="*/ 144 h 186"/>
                  <a:gd name="T36" fmla="*/ 179 w 390"/>
                  <a:gd name="T37" fmla="*/ 137 h 186"/>
                  <a:gd name="T38" fmla="*/ 200 w 390"/>
                  <a:gd name="T39" fmla="*/ 123 h 186"/>
                  <a:gd name="T40" fmla="*/ 219 w 390"/>
                  <a:gd name="T41" fmla="*/ 104 h 186"/>
                  <a:gd name="T42" fmla="*/ 323 w 390"/>
                  <a:gd name="T43" fmla="*/ 60 h 186"/>
                  <a:gd name="T44" fmla="*/ 313 w 390"/>
                  <a:gd name="T45" fmla="*/ 66 h 186"/>
                  <a:gd name="T46" fmla="*/ 311 w 390"/>
                  <a:gd name="T47" fmla="*/ 81 h 186"/>
                  <a:gd name="T48" fmla="*/ 309 w 390"/>
                  <a:gd name="T49" fmla="*/ 92 h 186"/>
                  <a:gd name="T50" fmla="*/ 313 w 390"/>
                  <a:gd name="T51" fmla="*/ 85 h 186"/>
                  <a:gd name="T52" fmla="*/ 323 w 390"/>
                  <a:gd name="T53" fmla="*/ 69 h 186"/>
                  <a:gd name="T54" fmla="*/ 378 w 390"/>
                  <a:gd name="T55" fmla="*/ 12 h 186"/>
                  <a:gd name="T56" fmla="*/ 371 w 390"/>
                  <a:gd name="T57" fmla="*/ 23 h 186"/>
                  <a:gd name="T58" fmla="*/ 369 w 390"/>
                  <a:gd name="T59" fmla="*/ 27 h 186"/>
                  <a:gd name="T60" fmla="*/ 378 w 390"/>
                  <a:gd name="T61" fmla="*/ 35 h 186"/>
                  <a:gd name="T62" fmla="*/ 378 w 390"/>
                  <a:gd name="T63" fmla="*/ 46 h 186"/>
                  <a:gd name="T64" fmla="*/ 382 w 390"/>
                  <a:gd name="T65" fmla="*/ 39 h 186"/>
                  <a:gd name="T66" fmla="*/ 390 w 390"/>
                  <a:gd name="T67" fmla="*/ 33 h 186"/>
                  <a:gd name="T68" fmla="*/ 390 w 390"/>
                  <a:gd name="T69" fmla="*/ 23 h 186"/>
                  <a:gd name="T70" fmla="*/ 390 w 390"/>
                  <a:gd name="T71" fmla="*/ 16 h 186"/>
                  <a:gd name="T72" fmla="*/ 138 w 390"/>
                  <a:gd name="T73" fmla="*/ 173 h 186"/>
                  <a:gd name="T74" fmla="*/ 123 w 390"/>
                  <a:gd name="T75" fmla="*/ 163 h 186"/>
                  <a:gd name="T76" fmla="*/ 106 w 390"/>
                  <a:gd name="T77" fmla="*/ 161 h 186"/>
                  <a:gd name="T78" fmla="*/ 89 w 390"/>
                  <a:gd name="T79" fmla="*/ 167 h 186"/>
                  <a:gd name="T80" fmla="*/ 81 w 390"/>
                  <a:gd name="T81" fmla="*/ 173 h 186"/>
                  <a:gd name="T82" fmla="*/ 89 w 390"/>
                  <a:gd name="T83" fmla="*/ 181 h 186"/>
                  <a:gd name="T84" fmla="*/ 108 w 390"/>
                  <a:gd name="T85" fmla="*/ 185 h 186"/>
                  <a:gd name="T86" fmla="*/ 123 w 390"/>
                  <a:gd name="T87" fmla="*/ 185 h 186"/>
                  <a:gd name="T88" fmla="*/ 138 w 390"/>
                  <a:gd name="T89" fmla="*/ 173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0"/>
                  <a:gd name="T136" fmla="*/ 0 h 186"/>
                  <a:gd name="T137" fmla="*/ 390 w 39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0" h="186">
                    <a:moveTo>
                      <a:pt x="81" y="138"/>
                    </a:moveTo>
                    <a:lnTo>
                      <a:pt x="75" y="138"/>
                    </a:lnTo>
                    <a:lnTo>
                      <a:pt x="73" y="138"/>
                    </a:lnTo>
                    <a:lnTo>
                      <a:pt x="69" y="138"/>
                    </a:lnTo>
                    <a:lnTo>
                      <a:pt x="67" y="140"/>
                    </a:lnTo>
                    <a:lnTo>
                      <a:pt x="66" y="144"/>
                    </a:lnTo>
                    <a:lnTo>
                      <a:pt x="62" y="146"/>
                    </a:lnTo>
                    <a:lnTo>
                      <a:pt x="58" y="150"/>
                    </a:lnTo>
                    <a:lnTo>
                      <a:pt x="0" y="150"/>
                    </a:lnTo>
                    <a:lnTo>
                      <a:pt x="2" y="158"/>
                    </a:lnTo>
                    <a:lnTo>
                      <a:pt x="2" y="163"/>
                    </a:lnTo>
                    <a:lnTo>
                      <a:pt x="4" y="167"/>
                    </a:lnTo>
                    <a:lnTo>
                      <a:pt x="8" y="171"/>
                    </a:lnTo>
                    <a:lnTo>
                      <a:pt x="14" y="173"/>
                    </a:lnTo>
                    <a:lnTo>
                      <a:pt x="19" y="173"/>
                    </a:lnTo>
                    <a:lnTo>
                      <a:pt x="27" y="173"/>
                    </a:lnTo>
                    <a:lnTo>
                      <a:pt x="35" y="173"/>
                    </a:lnTo>
                    <a:lnTo>
                      <a:pt x="41" y="169"/>
                    </a:lnTo>
                    <a:lnTo>
                      <a:pt x="44" y="165"/>
                    </a:lnTo>
                    <a:lnTo>
                      <a:pt x="48" y="163"/>
                    </a:lnTo>
                    <a:lnTo>
                      <a:pt x="50" y="161"/>
                    </a:lnTo>
                    <a:lnTo>
                      <a:pt x="54" y="161"/>
                    </a:lnTo>
                    <a:lnTo>
                      <a:pt x="58" y="161"/>
                    </a:lnTo>
                    <a:lnTo>
                      <a:pt x="64" y="161"/>
                    </a:lnTo>
                    <a:lnTo>
                      <a:pt x="69" y="161"/>
                    </a:lnTo>
                    <a:lnTo>
                      <a:pt x="92" y="150"/>
                    </a:lnTo>
                    <a:lnTo>
                      <a:pt x="92" y="146"/>
                    </a:lnTo>
                    <a:lnTo>
                      <a:pt x="92" y="142"/>
                    </a:lnTo>
                    <a:lnTo>
                      <a:pt x="92" y="140"/>
                    </a:lnTo>
                    <a:lnTo>
                      <a:pt x="92" y="138"/>
                    </a:lnTo>
                    <a:lnTo>
                      <a:pt x="90" y="138"/>
                    </a:lnTo>
                    <a:lnTo>
                      <a:pt x="89" y="138"/>
                    </a:lnTo>
                    <a:lnTo>
                      <a:pt x="87" y="138"/>
                    </a:lnTo>
                    <a:lnTo>
                      <a:pt x="81" y="138"/>
                    </a:lnTo>
                    <a:close/>
                    <a:moveTo>
                      <a:pt x="219" y="104"/>
                    </a:moveTo>
                    <a:lnTo>
                      <a:pt x="185" y="115"/>
                    </a:lnTo>
                    <a:lnTo>
                      <a:pt x="179" y="121"/>
                    </a:lnTo>
                    <a:lnTo>
                      <a:pt x="171" y="125"/>
                    </a:lnTo>
                    <a:lnTo>
                      <a:pt x="165" y="127"/>
                    </a:lnTo>
                    <a:lnTo>
                      <a:pt x="158" y="129"/>
                    </a:lnTo>
                    <a:lnTo>
                      <a:pt x="150" y="129"/>
                    </a:lnTo>
                    <a:lnTo>
                      <a:pt x="142" y="129"/>
                    </a:lnTo>
                    <a:lnTo>
                      <a:pt x="135" y="127"/>
                    </a:lnTo>
                    <a:lnTo>
                      <a:pt x="127" y="127"/>
                    </a:lnTo>
                    <a:lnTo>
                      <a:pt x="92" y="138"/>
                    </a:lnTo>
                    <a:lnTo>
                      <a:pt x="92" y="150"/>
                    </a:lnTo>
                    <a:lnTo>
                      <a:pt x="104" y="150"/>
                    </a:lnTo>
                    <a:lnTo>
                      <a:pt x="112" y="150"/>
                    </a:lnTo>
                    <a:lnTo>
                      <a:pt x="121" y="150"/>
                    </a:lnTo>
                    <a:lnTo>
                      <a:pt x="129" y="150"/>
                    </a:lnTo>
                    <a:lnTo>
                      <a:pt x="135" y="148"/>
                    </a:lnTo>
                    <a:lnTo>
                      <a:pt x="142" y="146"/>
                    </a:lnTo>
                    <a:lnTo>
                      <a:pt x="152" y="144"/>
                    </a:lnTo>
                    <a:lnTo>
                      <a:pt x="161" y="138"/>
                    </a:lnTo>
                    <a:lnTo>
                      <a:pt x="171" y="138"/>
                    </a:lnTo>
                    <a:lnTo>
                      <a:pt x="179" y="137"/>
                    </a:lnTo>
                    <a:lnTo>
                      <a:pt x="186" y="133"/>
                    </a:lnTo>
                    <a:lnTo>
                      <a:pt x="194" y="129"/>
                    </a:lnTo>
                    <a:lnTo>
                      <a:pt x="200" y="123"/>
                    </a:lnTo>
                    <a:lnTo>
                      <a:pt x="206" y="117"/>
                    </a:lnTo>
                    <a:lnTo>
                      <a:pt x="213" y="112"/>
                    </a:lnTo>
                    <a:lnTo>
                      <a:pt x="219" y="104"/>
                    </a:lnTo>
                    <a:close/>
                    <a:moveTo>
                      <a:pt x="334" y="58"/>
                    </a:moveTo>
                    <a:lnTo>
                      <a:pt x="327" y="58"/>
                    </a:lnTo>
                    <a:lnTo>
                      <a:pt x="323" y="60"/>
                    </a:lnTo>
                    <a:lnTo>
                      <a:pt x="319" y="60"/>
                    </a:lnTo>
                    <a:lnTo>
                      <a:pt x="315" y="62"/>
                    </a:lnTo>
                    <a:lnTo>
                      <a:pt x="313" y="66"/>
                    </a:lnTo>
                    <a:lnTo>
                      <a:pt x="311" y="69"/>
                    </a:lnTo>
                    <a:lnTo>
                      <a:pt x="311" y="75"/>
                    </a:lnTo>
                    <a:lnTo>
                      <a:pt x="311" y="81"/>
                    </a:lnTo>
                    <a:lnTo>
                      <a:pt x="311" y="89"/>
                    </a:lnTo>
                    <a:lnTo>
                      <a:pt x="309" y="92"/>
                    </a:lnTo>
                    <a:lnTo>
                      <a:pt x="311" y="91"/>
                    </a:lnTo>
                    <a:lnTo>
                      <a:pt x="311" y="89"/>
                    </a:lnTo>
                    <a:lnTo>
                      <a:pt x="313" y="85"/>
                    </a:lnTo>
                    <a:lnTo>
                      <a:pt x="317" y="83"/>
                    </a:lnTo>
                    <a:lnTo>
                      <a:pt x="323" y="81"/>
                    </a:lnTo>
                    <a:lnTo>
                      <a:pt x="323" y="69"/>
                    </a:lnTo>
                    <a:lnTo>
                      <a:pt x="334" y="58"/>
                    </a:lnTo>
                    <a:close/>
                    <a:moveTo>
                      <a:pt x="378" y="0"/>
                    </a:moveTo>
                    <a:lnTo>
                      <a:pt x="378" y="12"/>
                    </a:lnTo>
                    <a:lnTo>
                      <a:pt x="378" y="23"/>
                    </a:lnTo>
                    <a:lnTo>
                      <a:pt x="373" y="23"/>
                    </a:lnTo>
                    <a:lnTo>
                      <a:pt x="371" y="23"/>
                    </a:lnTo>
                    <a:lnTo>
                      <a:pt x="369" y="25"/>
                    </a:lnTo>
                    <a:lnTo>
                      <a:pt x="367" y="25"/>
                    </a:lnTo>
                    <a:lnTo>
                      <a:pt x="369" y="27"/>
                    </a:lnTo>
                    <a:lnTo>
                      <a:pt x="371" y="29"/>
                    </a:lnTo>
                    <a:lnTo>
                      <a:pt x="375" y="31"/>
                    </a:lnTo>
                    <a:lnTo>
                      <a:pt x="378" y="35"/>
                    </a:lnTo>
                    <a:lnTo>
                      <a:pt x="378" y="43"/>
                    </a:lnTo>
                    <a:lnTo>
                      <a:pt x="378" y="46"/>
                    </a:lnTo>
                    <a:lnTo>
                      <a:pt x="378" y="44"/>
                    </a:lnTo>
                    <a:lnTo>
                      <a:pt x="380" y="43"/>
                    </a:lnTo>
                    <a:lnTo>
                      <a:pt x="382" y="39"/>
                    </a:lnTo>
                    <a:lnTo>
                      <a:pt x="386" y="37"/>
                    </a:lnTo>
                    <a:lnTo>
                      <a:pt x="390" y="35"/>
                    </a:lnTo>
                    <a:lnTo>
                      <a:pt x="390" y="33"/>
                    </a:lnTo>
                    <a:lnTo>
                      <a:pt x="390" y="29"/>
                    </a:lnTo>
                    <a:lnTo>
                      <a:pt x="390" y="27"/>
                    </a:lnTo>
                    <a:lnTo>
                      <a:pt x="390" y="23"/>
                    </a:lnTo>
                    <a:lnTo>
                      <a:pt x="390" y="21"/>
                    </a:lnTo>
                    <a:lnTo>
                      <a:pt x="390" y="18"/>
                    </a:lnTo>
                    <a:lnTo>
                      <a:pt x="390" y="16"/>
                    </a:lnTo>
                    <a:lnTo>
                      <a:pt x="390" y="12"/>
                    </a:lnTo>
                    <a:lnTo>
                      <a:pt x="378" y="0"/>
                    </a:lnTo>
                    <a:close/>
                    <a:moveTo>
                      <a:pt x="138" y="173"/>
                    </a:moveTo>
                    <a:lnTo>
                      <a:pt x="133" y="169"/>
                    </a:lnTo>
                    <a:lnTo>
                      <a:pt x="127" y="165"/>
                    </a:lnTo>
                    <a:lnTo>
                      <a:pt x="123" y="163"/>
                    </a:lnTo>
                    <a:lnTo>
                      <a:pt x="117" y="161"/>
                    </a:lnTo>
                    <a:lnTo>
                      <a:pt x="112" y="161"/>
                    </a:lnTo>
                    <a:lnTo>
                      <a:pt x="106" y="161"/>
                    </a:lnTo>
                    <a:lnTo>
                      <a:pt x="100" y="161"/>
                    </a:lnTo>
                    <a:lnTo>
                      <a:pt x="92" y="161"/>
                    </a:lnTo>
                    <a:lnTo>
                      <a:pt x="89" y="167"/>
                    </a:lnTo>
                    <a:lnTo>
                      <a:pt x="85" y="169"/>
                    </a:lnTo>
                    <a:lnTo>
                      <a:pt x="83" y="171"/>
                    </a:lnTo>
                    <a:lnTo>
                      <a:pt x="81" y="173"/>
                    </a:lnTo>
                    <a:lnTo>
                      <a:pt x="83" y="175"/>
                    </a:lnTo>
                    <a:lnTo>
                      <a:pt x="85" y="177"/>
                    </a:lnTo>
                    <a:lnTo>
                      <a:pt x="89" y="181"/>
                    </a:lnTo>
                    <a:lnTo>
                      <a:pt x="92" y="185"/>
                    </a:lnTo>
                    <a:lnTo>
                      <a:pt x="100" y="185"/>
                    </a:lnTo>
                    <a:lnTo>
                      <a:pt x="108" y="185"/>
                    </a:lnTo>
                    <a:lnTo>
                      <a:pt x="114" y="186"/>
                    </a:lnTo>
                    <a:lnTo>
                      <a:pt x="117" y="185"/>
                    </a:lnTo>
                    <a:lnTo>
                      <a:pt x="123" y="185"/>
                    </a:lnTo>
                    <a:lnTo>
                      <a:pt x="127" y="183"/>
                    </a:lnTo>
                    <a:lnTo>
                      <a:pt x="133" y="179"/>
                    </a:lnTo>
                    <a:lnTo>
                      <a:pt x="138" y="173"/>
                    </a:lnTo>
                    <a:close/>
                  </a:path>
                </a:pathLst>
              </a:custGeom>
              <a:solidFill>
                <a:srgbClr val="C0C0C0"/>
              </a:solidFill>
              <a:ln w="9525">
                <a:noFill/>
                <a:round/>
                <a:headEnd/>
                <a:tailEnd/>
              </a:ln>
            </p:spPr>
            <p:txBody>
              <a:bodyPr/>
              <a:lstStyle/>
              <a:p>
                <a:pPr algn="l"/>
                <a:endParaRPr lang="en-US" sz="2000"/>
              </a:p>
            </p:txBody>
          </p:sp>
          <p:sp>
            <p:nvSpPr>
              <p:cNvPr id="906259" name="Freeform 19"/>
              <p:cNvSpPr>
                <a:spLocks/>
              </p:cNvSpPr>
              <p:nvPr/>
            </p:nvSpPr>
            <p:spPr bwMode="auto">
              <a:xfrm>
                <a:off x="2642" y="2738"/>
                <a:ext cx="92" cy="58"/>
              </a:xfrm>
              <a:custGeom>
                <a:avLst/>
                <a:gdLst>
                  <a:gd name="T0" fmla="*/ 92 w 92"/>
                  <a:gd name="T1" fmla="*/ 0 h 58"/>
                  <a:gd name="T2" fmla="*/ 86 w 92"/>
                  <a:gd name="T3" fmla="*/ 0 h 58"/>
                  <a:gd name="T4" fmla="*/ 81 w 92"/>
                  <a:gd name="T5" fmla="*/ 0 h 58"/>
                  <a:gd name="T6" fmla="*/ 75 w 92"/>
                  <a:gd name="T7" fmla="*/ 0 h 58"/>
                  <a:gd name="T8" fmla="*/ 69 w 92"/>
                  <a:gd name="T9" fmla="*/ 0 h 58"/>
                  <a:gd name="T10" fmla="*/ 63 w 92"/>
                  <a:gd name="T11" fmla="*/ 0 h 58"/>
                  <a:gd name="T12" fmla="*/ 58 w 92"/>
                  <a:gd name="T13" fmla="*/ 0 h 58"/>
                  <a:gd name="T14" fmla="*/ 52 w 92"/>
                  <a:gd name="T15" fmla="*/ 0 h 58"/>
                  <a:gd name="T16" fmla="*/ 46 w 92"/>
                  <a:gd name="T17" fmla="*/ 0 h 58"/>
                  <a:gd name="T18" fmla="*/ 35 w 92"/>
                  <a:gd name="T19" fmla="*/ 12 h 58"/>
                  <a:gd name="T20" fmla="*/ 35 w 92"/>
                  <a:gd name="T21" fmla="*/ 23 h 58"/>
                  <a:gd name="T22" fmla="*/ 31 w 92"/>
                  <a:gd name="T23" fmla="*/ 27 h 58"/>
                  <a:gd name="T24" fmla="*/ 25 w 92"/>
                  <a:gd name="T25" fmla="*/ 33 h 58"/>
                  <a:gd name="T26" fmla="*/ 21 w 92"/>
                  <a:gd name="T27" fmla="*/ 37 h 58"/>
                  <a:gd name="T28" fmla="*/ 17 w 92"/>
                  <a:gd name="T29" fmla="*/ 41 h 58"/>
                  <a:gd name="T30" fmla="*/ 13 w 92"/>
                  <a:gd name="T31" fmla="*/ 45 h 58"/>
                  <a:gd name="T32" fmla="*/ 8 w 92"/>
                  <a:gd name="T33" fmla="*/ 50 h 58"/>
                  <a:gd name="T34" fmla="*/ 4 w 92"/>
                  <a:gd name="T35" fmla="*/ 54 h 58"/>
                  <a:gd name="T36" fmla="*/ 0 w 92"/>
                  <a:gd name="T37" fmla="*/ 58 h 58"/>
                  <a:gd name="T38" fmla="*/ 23 w 92"/>
                  <a:gd name="T39" fmla="*/ 58 h 58"/>
                  <a:gd name="T40" fmla="*/ 29 w 92"/>
                  <a:gd name="T41" fmla="*/ 50 h 58"/>
                  <a:gd name="T42" fmla="*/ 36 w 92"/>
                  <a:gd name="T43" fmla="*/ 43 h 58"/>
                  <a:gd name="T44" fmla="*/ 46 w 92"/>
                  <a:gd name="T45" fmla="*/ 33 h 58"/>
                  <a:gd name="T46" fmla="*/ 56 w 92"/>
                  <a:gd name="T47" fmla="*/ 23 h 58"/>
                  <a:gd name="T48" fmla="*/ 65 w 92"/>
                  <a:gd name="T49" fmla="*/ 16 h 58"/>
                  <a:gd name="T50" fmla="*/ 75 w 92"/>
                  <a:gd name="T51" fmla="*/ 8 h 58"/>
                  <a:gd name="T52" fmla="*/ 84 w 92"/>
                  <a:gd name="T53" fmla="*/ 2 h 58"/>
                  <a:gd name="T54" fmla="*/ 92 w 92"/>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58"/>
                  <a:gd name="T86" fmla="*/ 92 w 92"/>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58">
                    <a:moveTo>
                      <a:pt x="92" y="0"/>
                    </a:moveTo>
                    <a:lnTo>
                      <a:pt x="86" y="0"/>
                    </a:lnTo>
                    <a:lnTo>
                      <a:pt x="81" y="0"/>
                    </a:lnTo>
                    <a:lnTo>
                      <a:pt x="75" y="0"/>
                    </a:lnTo>
                    <a:lnTo>
                      <a:pt x="69" y="0"/>
                    </a:lnTo>
                    <a:lnTo>
                      <a:pt x="63" y="0"/>
                    </a:lnTo>
                    <a:lnTo>
                      <a:pt x="58" y="0"/>
                    </a:lnTo>
                    <a:lnTo>
                      <a:pt x="52" y="0"/>
                    </a:lnTo>
                    <a:lnTo>
                      <a:pt x="46" y="0"/>
                    </a:lnTo>
                    <a:lnTo>
                      <a:pt x="35" y="12"/>
                    </a:lnTo>
                    <a:lnTo>
                      <a:pt x="35" y="23"/>
                    </a:lnTo>
                    <a:lnTo>
                      <a:pt x="31" y="27"/>
                    </a:lnTo>
                    <a:lnTo>
                      <a:pt x="25" y="33"/>
                    </a:lnTo>
                    <a:lnTo>
                      <a:pt x="21" y="37"/>
                    </a:lnTo>
                    <a:lnTo>
                      <a:pt x="17" y="41"/>
                    </a:lnTo>
                    <a:lnTo>
                      <a:pt x="13" y="45"/>
                    </a:lnTo>
                    <a:lnTo>
                      <a:pt x="8" y="50"/>
                    </a:lnTo>
                    <a:lnTo>
                      <a:pt x="4" y="54"/>
                    </a:lnTo>
                    <a:lnTo>
                      <a:pt x="0" y="58"/>
                    </a:lnTo>
                    <a:lnTo>
                      <a:pt x="23" y="58"/>
                    </a:lnTo>
                    <a:lnTo>
                      <a:pt x="29" y="50"/>
                    </a:lnTo>
                    <a:lnTo>
                      <a:pt x="36" y="43"/>
                    </a:lnTo>
                    <a:lnTo>
                      <a:pt x="46" y="33"/>
                    </a:lnTo>
                    <a:lnTo>
                      <a:pt x="56" y="23"/>
                    </a:lnTo>
                    <a:lnTo>
                      <a:pt x="65" y="16"/>
                    </a:lnTo>
                    <a:lnTo>
                      <a:pt x="75" y="8"/>
                    </a:lnTo>
                    <a:lnTo>
                      <a:pt x="84" y="2"/>
                    </a:lnTo>
                    <a:lnTo>
                      <a:pt x="92" y="0"/>
                    </a:lnTo>
                    <a:close/>
                  </a:path>
                </a:pathLst>
              </a:custGeom>
              <a:solidFill>
                <a:srgbClr val="C0C0C0"/>
              </a:solidFill>
              <a:ln w="9525">
                <a:noFill/>
                <a:round/>
                <a:headEnd/>
                <a:tailEnd/>
              </a:ln>
            </p:spPr>
            <p:txBody>
              <a:bodyPr/>
              <a:lstStyle/>
              <a:p>
                <a:pPr algn="l"/>
                <a:endParaRPr lang="en-US" sz="2000"/>
              </a:p>
            </p:txBody>
          </p:sp>
          <p:sp>
            <p:nvSpPr>
              <p:cNvPr id="906260" name="Freeform 20"/>
              <p:cNvSpPr>
                <a:spLocks/>
              </p:cNvSpPr>
              <p:nvPr/>
            </p:nvSpPr>
            <p:spPr bwMode="auto">
              <a:xfrm>
                <a:off x="2527" y="2291"/>
                <a:ext cx="115" cy="116"/>
              </a:xfrm>
              <a:custGeom>
                <a:avLst/>
                <a:gdLst>
                  <a:gd name="T0" fmla="*/ 80 w 115"/>
                  <a:gd name="T1" fmla="*/ 0 h 116"/>
                  <a:gd name="T2" fmla="*/ 69 w 115"/>
                  <a:gd name="T3" fmla="*/ 0 h 116"/>
                  <a:gd name="T4" fmla="*/ 69 w 115"/>
                  <a:gd name="T5" fmla="*/ 12 h 116"/>
                  <a:gd name="T6" fmla="*/ 57 w 115"/>
                  <a:gd name="T7" fmla="*/ 12 h 116"/>
                  <a:gd name="T8" fmla="*/ 57 w 115"/>
                  <a:gd name="T9" fmla="*/ 23 h 116"/>
                  <a:gd name="T10" fmla="*/ 57 w 115"/>
                  <a:gd name="T11" fmla="*/ 35 h 116"/>
                  <a:gd name="T12" fmla="*/ 46 w 115"/>
                  <a:gd name="T13" fmla="*/ 35 h 116"/>
                  <a:gd name="T14" fmla="*/ 34 w 115"/>
                  <a:gd name="T15" fmla="*/ 23 h 116"/>
                  <a:gd name="T16" fmla="*/ 23 w 115"/>
                  <a:gd name="T17" fmla="*/ 35 h 116"/>
                  <a:gd name="T18" fmla="*/ 23 w 115"/>
                  <a:gd name="T19" fmla="*/ 46 h 116"/>
                  <a:gd name="T20" fmla="*/ 11 w 115"/>
                  <a:gd name="T21" fmla="*/ 46 h 116"/>
                  <a:gd name="T22" fmla="*/ 11 w 115"/>
                  <a:gd name="T23" fmla="*/ 58 h 116"/>
                  <a:gd name="T24" fmla="*/ 0 w 115"/>
                  <a:gd name="T25" fmla="*/ 58 h 116"/>
                  <a:gd name="T26" fmla="*/ 0 w 115"/>
                  <a:gd name="T27" fmla="*/ 69 h 116"/>
                  <a:gd name="T28" fmla="*/ 0 w 115"/>
                  <a:gd name="T29" fmla="*/ 81 h 116"/>
                  <a:gd name="T30" fmla="*/ 0 w 115"/>
                  <a:gd name="T31" fmla="*/ 93 h 116"/>
                  <a:gd name="T32" fmla="*/ 11 w 115"/>
                  <a:gd name="T33" fmla="*/ 93 h 116"/>
                  <a:gd name="T34" fmla="*/ 11 w 115"/>
                  <a:gd name="T35" fmla="*/ 81 h 116"/>
                  <a:gd name="T36" fmla="*/ 23 w 115"/>
                  <a:gd name="T37" fmla="*/ 69 h 116"/>
                  <a:gd name="T38" fmla="*/ 23 w 115"/>
                  <a:gd name="T39" fmla="*/ 81 h 116"/>
                  <a:gd name="T40" fmla="*/ 34 w 115"/>
                  <a:gd name="T41" fmla="*/ 81 h 116"/>
                  <a:gd name="T42" fmla="*/ 34 w 115"/>
                  <a:gd name="T43" fmla="*/ 69 h 116"/>
                  <a:gd name="T44" fmla="*/ 46 w 115"/>
                  <a:gd name="T45" fmla="*/ 69 h 116"/>
                  <a:gd name="T46" fmla="*/ 46 w 115"/>
                  <a:gd name="T47" fmla="*/ 58 h 116"/>
                  <a:gd name="T48" fmla="*/ 57 w 115"/>
                  <a:gd name="T49" fmla="*/ 58 h 116"/>
                  <a:gd name="T50" fmla="*/ 57 w 115"/>
                  <a:gd name="T51" fmla="*/ 69 h 116"/>
                  <a:gd name="T52" fmla="*/ 57 w 115"/>
                  <a:gd name="T53" fmla="*/ 81 h 116"/>
                  <a:gd name="T54" fmla="*/ 69 w 115"/>
                  <a:gd name="T55" fmla="*/ 93 h 116"/>
                  <a:gd name="T56" fmla="*/ 69 w 115"/>
                  <a:gd name="T57" fmla="*/ 104 h 116"/>
                  <a:gd name="T58" fmla="*/ 80 w 115"/>
                  <a:gd name="T59" fmla="*/ 104 h 116"/>
                  <a:gd name="T60" fmla="*/ 80 w 115"/>
                  <a:gd name="T61" fmla="*/ 116 h 116"/>
                  <a:gd name="T62" fmla="*/ 92 w 115"/>
                  <a:gd name="T63" fmla="*/ 116 h 116"/>
                  <a:gd name="T64" fmla="*/ 92 w 115"/>
                  <a:gd name="T65" fmla="*/ 104 h 116"/>
                  <a:gd name="T66" fmla="*/ 103 w 115"/>
                  <a:gd name="T67" fmla="*/ 104 h 116"/>
                  <a:gd name="T68" fmla="*/ 103 w 115"/>
                  <a:gd name="T69" fmla="*/ 93 h 116"/>
                  <a:gd name="T70" fmla="*/ 92 w 115"/>
                  <a:gd name="T71" fmla="*/ 81 h 116"/>
                  <a:gd name="T72" fmla="*/ 80 w 115"/>
                  <a:gd name="T73" fmla="*/ 69 h 116"/>
                  <a:gd name="T74" fmla="*/ 80 w 115"/>
                  <a:gd name="T75" fmla="*/ 58 h 116"/>
                  <a:gd name="T76" fmla="*/ 92 w 115"/>
                  <a:gd name="T77" fmla="*/ 58 h 116"/>
                  <a:gd name="T78" fmla="*/ 92 w 115"/>
                  <a:gd name="T79" fmla="*/ 69 h 116"/>
                  <a:gd name="T80" fmla="*/ 103 w 115"/>
                  <a:gd name="T81" fmla="*/ 69 h 116"/>
                  <a:gd name="T82" fmla="*/ 103 w 115"/>
                  <a:gd name="T83" fmla="*/ 81 h 116"/>
                  <a:gd name="T84" fmla="*/ 115 w 115"/>
                  <a:gd name="T85" fmla="*/ 58 h 116"/>
                  <a:gd name="T86" fmla="*/ 115 w 115"/>
                  <a:gd name="T87" fmla="*/ 46 h 116"/>
                  <a:gd name="T88" fmla="*/ 103 w 115"/>
                  <a:gd name="T89" fmla="*/ 35 h 116"/>
                  <a:gd name="T90" fmla="*/ 103 w 115"/>
                  <a:gd name="T91" fmla="*/ 12 h 116"/>
                  <a:gd name="T92" fmla="*/ 92 w 115"/>
                  <a:gd name="T93" fmla="*/ 0 h 116"/>
                  <a:gd name="T94" fmla="*/ 80 w 115"/>
                  <a:gd name="T95" fmla="*/ 0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116"/>
                  <a:gd name="T146" fmla="*/ 115 w 115"/>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116">
                    <a:moveTo>
                      <a:pt x="80" y="0"/>
                    </a:moveTo>
                    <a:lnTo>
                      <a:pt x="69" y="0"/>
                    </a:lnTo>
                    <a:lnTo>
                      <a:pt x="69" y="12"/>
                    </a:lnTo>
                    <a:lnTo>
                      <a:pt x="57" y="12"/>
                    </a:lnTo>
                    <a:lnTo>
                      <a:pt x="57" y="23"/>
                    </a:lnTo>
                    <a:lnTo>
                      <a:pt x="57" y="35"/>
                    </a:lnTo>
                    <a:lnTo>
                      <a:pt x="46" y="35"/>
                    </a:lnTo>
                    <a:lnTo>
                      <a:pt x="34" y="23"/>
                    </a:lnTo>
                    <a:lnTo>
                      <a:pt x="23" y="35"/>
                    </a:lnTo>
                    <a:lnTo>
                      <a:pt x="23" y="46"/>
                    </a:lnTo>
                    <a:lnTo>
                      <a:pt x="11" y="46"/>
                    </a:lnTo>
                    <a:lnTo>
                      <a:pt x="11" y="58"/>
                    </a:lnTo>
                    <a:lnTo>
                      <a:pt x="0" y="58"/>
                    </a:lnTo>
                    <a:lnTo>
                      <a:pt x="0" y="69"/>
                    </a:lnTo>
                    <a:lnTo>
                      <a:pt x="0" y="81"/>
                    </a:lnTo>
                    <a:lnTo>
                      <a:pt x="0" y="93"/>
                    </a:lnTo>
                    <a:lnTo>
                      <a:pt x="11" y="93"/>
                    </a:lnTo>
                    <a:lnTo>
                      <a:pt x="11" y="81"/>
                    </a:lnTo>
                    <a:lnTo>
                      <a:pt x="23" y="69"/>
                    </a:lnTo>
                    <a:lnTo>
                      <a:pt x="23" y="81"/>
                    </a:lnTo>
                    <a:lnTo>
                      <a:pt x="34" y="81"/>
                    </a:lnTo>
                    <a:lnTo>
                      <a:pt x="34" y="69"/>
                    </a:lnTo>
                    <a:lnTo>
                      <a:pt x="46" y="69"/>
                    </a:lnTo>
                    <a:lnTo>
                      <a:pt x="46" y="58"/>
                    </a:lnTo>
                    <a:lnTo>
                      <a:pt x="57" y="58"/>
                    </a:lnTo>
                    <a:lnTo>
                      <a:pt x="57" y="69"/>
                    </a:lnTo>
                    <a:lnTo>
                      <a:pt x="57" y="81"/>
                    </a:lnTo>
                    <a:lnTo>
                      <a:pt x="69" y="93"/>
                    </a:lnTo>
                    <a:lnTo>
                      <a:pt x="69" y="104"/>
                    </a:lnTo>
                    <a:lnTo>
                      <a:pt x="80" y="104"/>
                    </a:lnTo>
                    <a:lnTo>
                      <a:pt x="80" y="116"/>
                    </a:lnTo>
                    <a:lnTo>
                      <a:pt x="92" y="116"/>
                    </a:lnTo>
                    <a:lnTo>
                      <a:pt x="92" y="104"/>
                    </a:lnTo>
                    <a:lnTo>
                      <a:pt x="103" y="104"/>
                    </a:lnTo>
                    <a:lnTo>
                      <a:pt x="103" y="93"/>
                    </a:lnTo>
                    <a:lnTo>
                      <a:pt x="92" y="81"/>
                    </a:lnTo>
                    <a:lnTo>
                      <a:pt x="80" y="69"/>
                    </a:lnTo>
                    <a:lnTo>
                      <a:pt x="80" y="58"/>
                    </a:lnTo>
                    <a:lnTo>
                      <a:pt x="92" y="58"/>
                    </a:lnTo>
                    <a:lnTo>
                      <a:pt x="92" y="69"/>
                    </a:lnTo>
                    <a:lnTo>
                      <a:pt x="103" y="69"/>
                    </a:lnTo>
                    <a:lnTo>
                      <a:pt x="103" y="81"/>
                    </a:lnTo>
                    <a:lnTo>
                      <a:pt x="115" y="58"/>
                    </a:lnTo>
                    <a:lnTo>
                      <a:pt x="115" y="46"/>
                    </a:lnTo>
                    <a:lnTo>
                      <a:pt x="103" y="35"/>
                    </a:lnTo>
                    <a:lnTo>
                      <a:pt x="103" y="12"/>
                    </a:lnTo>
                    <a:lnTo>
                      <a:pt x="92" y="0"/>
                    </a:lnTo>
                    <a:lnTo>
                      <a:pt x="80" y="0"/>
                    </a:lnTo>
                    <a:close/>
                  </a:path>
                </a:pathLst>
              </a:custGeom>
              <a:solidFill>
                <a:srgbClr val="C0C0C0"/>
              </a:solidFill>
              <a:ln w="9525">
                <a:noFill/>
                <a:round/>
                <a:headEnd/>
                <a:tailEnd/>
              </a:ln>
            </p:spPr>
            <p:txBody>
              <a:bodyPr/>
              <a:lstStyle/>
              <a:p>
                <a:pPr algn="l"/>
                <a:endParaRPr lang="en-US" sz="2000"/>
              </a:p>
            </p:txBody>
          </p:sp>
          <p:sp>
            <p:nvSpPr>
              <p:cNvPr id="906261" name="Freeform 21"/>
              <p:cNvSpPr>
                <a:spLocks/>
              </p:cNvSpPr>
              <p:nvPr/>
            </p:nvSpPr>
            <p:spPr bwMode="auto">
              <a:xfrm>
                <a:off x="2469" y="2211"/>
                <a:ext cx="35" cy="46"/>
              </a:xfrm>
              <a:custGeom>
                <a:avLst/>
                <a:gdLst>
                  <a:gd name="T0" fmla="*/ 35 w 35"/>
                  <a:gd name="T1" fmla="*/ 11 h 46"/>
                  <a:gd name="T2" fmla="*/ 23 w 35"/>
                  <a:gd name="T3" fmla="*/ 11 h 46"/>
                  <a:gd name="T4" fmla="*/ 23 w 35"/>
                  <a:gd name="T5" fmla="*/ 0 h 46"/>
                  <a:gd name="T6" fmla="*/ 12 w 35"/>
                  <a:gd name="T7" fmla="*/ 0 h 46"/>
                  <a:gd name="T8" fmla="*/ 0 w 35"/>
                  <a:gd name="T9" fmla="*/ 11 h 46"/>
                  <a:gd name="T10" fmla="*/ 12 w 35"/>
                  <a:gd name="T11" fmla="*/ 23 h 46"/>
                  <a:gd name="T12" fmla="*/ 23 w 35"/>
                  <a:gd name="T13" fmla="*/ 23 h 46"/>
                  <a:gd name="T14" fmla="*/ 23 w 35"/>
                  <a:gd name="T15" fmla="*/ 34 h 46"/>
                  <a:gd name="T16" fmla="*/ 23 w 35"/>
                  <a:gd name="T17" fmla="*/ 46 h 46"/>
                  <a:gd name="T18" fmla="*/ 35 w 35"/>
                  <a:gd name="T19" fmla="*/ 46 h 46"/>
                  <a:gd name="T20" fmla="*/ 35 w 35"/>
                  <a:gd name="T21" fmla="*/ 34 h 46"/>
                  <a:gd name="T22" fmla="*/ 35 w 35"/>
                  <a:gd name="T23" fmla="*/ 23 h 46"/>
                  <a:gd name="T24" fmla="*/ 35 w 35"/>
                  <a:gd name="T25" fmla="*/ 1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35" y="11"/>
                    </a:moveTo>
                    <a:lnTo>
                      <a:pt x="23" y="11"/>
                    </a:lnTo>
                    <a:lnTo>
                      <a:pt x="23" y="0"/>
                    </a:lnTo>
                    <a:lnTo>
                      <a:pt x="12" y="0"/>
                    </a:lnTo>
                    <a:lnTo>
                      <a:pt x="0" y="11"/>
                    </a:lnTo>
                    <a:lnTo>
                      <a:pt x="12" y="23"/>
                    </a:lnTo>
                    <a:lnTo>
                      <a:pt x="23" y="23"/>
                    </a:lnTo>
                    <a:lnTo>
                      <a:pt x="23" y="34"/>
                    </a:lnTo>
                    <a:lnTo>
                      <a:pt x="23" y="46"/>
                    </a:lnTo>
                    <a:lnTo>
                      <a:pt x="35" y="46"/>
                    </a:lnTo>
                    <a:lnTo>
                      <a:pt x="35" y="34"/>
                    </a:lnTo>
                    <a:lnTo>
                      <a:pt x="35" y="23"/>
                    </a:lnTo>
                    <a:lnTo>
                      <a:pt x="35" y="11"/>
                    </a:lnTo>
                    <a:close/>
                  </a:path>
                </a:pathLst>
              </a:custGeom>
              <a:solidFill>
                <a:srgbClr val="C0C0C0"/>
              </a:solidFill>
              <a:ln w="9525">
                <a:noFill/>
                <a:round/>
                <a:headEnd/>
                <a:tailEnd/>
              </a:ln>
            </p:spPr>
            <p:txBody>
              <a:bodyPr/>
              <a:lstStyle/>
              <a:p>
                <a:pPr algn="l"/>
                <a:endParaRPr lang="en-US" sz="2000"/>
              </a:p>
            </p:txBody>
          </p:sp>
          <p:sp>
            <p:nvSpPr>
              <p:cNvPr id="906262" name="Freeform 22"/>
              <p:cNvSpPr>
                <a:spLocks/>
              </p:cNvSpPr>
              <p:nvPr/>
            </p:nvSpPr>
            <p:spPr bwMode="auto">
              <a:xfrm>
                <a:off x="2423" y="2268"/>
                <a:ext cx="46" cy="92"/>
              </a:xfrm>
              <a:custGeom>
                <a:avLst/>
                <a:gdLst>
                  <a:gd name="T0" fmla="*/ 46 w 46"/>
                  <a:gd name="T1" fmla="*/ 0 h 92"/>
                  <a:gd name="T2" fmla="*/ 46 w 46"/>
                  <a:gd name="T3" fmla="*/ 12 h 92"/>
                  <a:gd name="T4" fmla="*/ 46 w 46"/>
                  <a:gd name="T5" fmla="*/ 23 h 92"/>
                  <a:gd name="T6" fmla="*/ 46 w 46"/>
                  <a:gd name="T7" fmla="*/ 35 h 92"/>
                  <a:gd name="T8" fmla="*/ 46 w 46"/>
                  <a:gd name="T9" fmla="*/ 46 h 92"/>
                  <a:gd name="T10" fmla="*/ 35 w 46"/>
                  <a:gd name="T11" fmla="*/ 58 h 92"/>
                  <a:gd name="T12" fmla="*/ 23 w 46"/>
                  <a:gd name="T13" fmla="*/ 69 h 92"/>
                  <a:gd name="T14" fmla="*/ 23 w 46"/>
                  <a:gd name="T15" fmla="*/ 81 h 92"/>
                  <a:gd name="T16" fmla="*/ 12 w 46"/>
                  <a:gd name="T17" fmla="*/ 81 h 92"/>
                  <a:gd name="T18" fmla="*/ 12 w 46"/>
                  <a:gd name="T19" fmla="*/ 92 h 92"/>
                  <a:gd name="T20" fmla="*/ 0 w 46"/>
                  <a:gd name="T21" fmla="*/ 92 h 92"/>
                  <a:gd name="T22" fmla="*/ 0 w 46"/>
                  <a:gd name="T23" fmla="*/ 81 h 92"/>
                  <a:gd name="T24" fmla="*/ 12 w 46"/>
                  <a:gd name="T25" fmla="*/ 69 h 92"/>
                  <a:gd name="T26" fmla="*/ 12 w 46"/>
                  <a:gd name="T27" fmla="*/ 58 h 92"/>
                  <a:gd name="T28" fmla="*/ 23 w 46"/>
                  <a:gd name="T29" fmla="*/ 35 h 92"/>
                  <a:gd name="T30" fmla="*/ 23 w 46"/>
                  <a:gd name="T31" fmla="*/ 23 h 92"/>
                  <a:gd name="T32" fmla="*/ 35 w 46"/>
                  <a:gd name="T33" fmla="*/ 12 h 92"/>
                  <a:gd name="T34" fmla="*/ 46 w 46"/>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92"/>
                  <a:gd name="T56" fmla="*/ 46 w 46"/>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92">
                    <a:moveTo>
                      <a:pt x="46" y="0"/>
                    </a:moveTo>
                    <a:lnTo>
                      <a:pt x="46" y="12"/>
                    </a:lnTo>
                    <a:lnTo>
                      <a:pt x="46" y="23"/>
                    </a:lnTo>
                    <a:lnTo>
                      <a:pt x="46" y="35"/>
                    </a:lnTo>
                    <a:lnTo>
                      <a:pt x="46" y="46"/>
                    </a:lnTo>
                    <a:lnTo>
                      <a:pt x="35" y="58"/>
                    </a:lnTo>
                    <a:lnTo>
                      <a:pt x="23" y="69"/>
                    </a:lnTo>
                    <a:lnTo>
                      <a:pt x="23" y="81"/>
                    </a:lnTo>
                    <a:lnTo>
                      <a:pt x="12" y="81"/>
                    </a:lnTo>
                    <a:lnTo>
                      <a:pt x="12" y="92"/>
                    </a:lnTo>
                    <a:lnTo>
                      <a:pt x="0" y="92"/>
                    </a:lnTo>
                    <a:lnTo>
                      <a:pt x="0" y="81"/>
                    </a:lnTo>
                    <a:lnTo>
                      <a:pt x="12" y="69"/>
                    </a:lnTo>
                    <a:lnTo>
                      <a:pt x="12" y="58"/>
                    </a:lnTo>
                    <a:lnTo>
                      <a:pt x="23" y="35"/>
                    </a:lnTo>
                    <a:lnTo>
                      <a:pt x="23" y="23"/>
                    </a:lnTo>
                    <a:lnTo>
                      <a:pt x="35" y="12"/>
                    </a:lnTo>
                    <a:lnTo>
                      <a:pt x="46" y="0"/>
                    </a:lnTo>
                    <a:close/>
                  </a:path>
                </a:pathLst>
              </a:custGeom>
              <a:solidFill>
                <a:srgbClr val="C0C0C0"/>
              </a:solidFill>
              <a:ln w="9525">
                <a:noFill/>
                <a:round/>
                <a:headEnd/>
                <a:tailEnd/>
              </a:ln>
            </p:spPr>
            <p:txBody>
              <a:bodyPr/>
              <a:lstStyle/>
              <a:p>
                <a:pPr algn="l"/>
                <a:endParaRPr lang="en-US" sz="2000"/>
              </a:p>
            </p:txBody>
          </p:sp>
          <p:sp>
            <p:nvSpPr>
              <p:cNvPr id="906263" name="Freeform 23"/>
              <p:cNvSpPr>
                <a:spLocks/>
              </p:cNvSpPr>
              <p:nvPr/>
            </p:nvSpPr>
            <p:spPr bwMode="auto">
              <a:xfrm>
                <a:off x="2195" y="2098"/>
                <a:ext cx="57" cy="57"/>
              </a:xfrm>
              <a:custGeom>
                <a:avLst/>
                <a:gdLst>
                  <a:gd name="T0" fmla="*/ 46 w 57"/>
                  <a:gd name="T1" fmla="*/ 0 h 57"/>
                  <a:gd name="T2" fmla="*/ 34 w 57"/>
                  <a:gd name="T3" fmla="*/ 0 h 57"/>
                  <a:gd name="T4" fmla="*/ 23 w 57"/>
                  <a:gd name="T5" fmla="*/ 11 h 57"/>
                  <a:gd name="T6" fmla="*/ 11 w 57"/>
                  <a:gd name="T7" fmla="*/ 11 h 57"/>
                  <a:gd name="T8" fmla="*/ 0 w 57"/>
                  <a:gd name="T9" fmla="*/ 23 h 57"/>
                  <a:gd name="T10" fmla="*/ 0 w 57"/>
                  <a:gd name="T11" fmla="*/ 34 h 57"/>
                  <a:gd name="T12" fmla="*/ 0 w 57"/>
                  <a:gd name="T13" fmla="*/ 46 h 57"/>
                  <a:gd name="T14" fmla="*/ 11 w 57"/>
                  <a:gd name="T15" fmla="*/ 46 h 57"/>
                  <a:gd name="T16" fmla="*/ 23 w 57"/>
                  <a:gd name="T17" fmla="*/ 57 h 57"/>
                  <a:gd name="T18" fmla="*/ 34 w 57"/>
                  <a:gd name="T19" fmla="*/ 46 h 57"/>
                  <a:gd name="T20" fmla="*/ 46 w 57"/>
                  <a:gd name="T21" fmla="*/ 46 h 57"/>
                  <a:gd name="T22" fmla="*/ 46 w 57"/>
                  <a:gd name="T23" fmla="*/ 34 h 57"/>
                  <a:gd name="T24" fmla="*/ 57 w 57"/>
                  <a:gd name="T25" fmla="*/ 23 h 57"/>
                  <a:gd name="T26" fmla="*/ 57 w 57"/>
                  <a:gd name="T27" fmla="*/ 11 h 57"/>
                  <a:gd name="T28" fmla="*/ 46 w 57"/>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7"/>
                  <a:gd name="T47" fmla="*/ 57 w 5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7">
                    <a:moveTo>
                      <a:pt x="46" y="0"/>
                    </a:moveTo>
                    <a:lnTo>
                      <a:pt x="34" y="0"/>
                    </a:lnTo>
                    <a:lnTo>
                      <a:pt x="23" y="11"/>
                    </a:lnTo>
                    <a:lnTo>
                      <a:pt x="11" y="11"/>
                    </a:lnTo>
                    <a:lnTo>
                      <a:pt x="0" y="23"/>
                    </a:lnTo>
                    <a:lnTo>
                      <a:pt x="0" y="34"/>
                    </a:lnTo>
                    <a:lnTo>
                      <a:pt x="0" y="46"/>
                    </a:lnTo>
                    <a:lnTo>
                      <a:pt x="11" y="46"/>
                    </a:lnTo>
                    <a:lnTo>
                      <a:pt x="23" y="57"/>
                    </a:lnTo>
                    <a:lnTo>
                      <a:pt x="34" y="46"/>
                    </a:lnTo>
                    <a:lnTo>
                      <a:pt x="46" y="46"/>
                    </a:lnTo>
                    <a:lnTo>
                      <a:pt x="46" y="34"/>
                    </a:lnTo>
                    <a:lnTo>
                      <a:pt x="57" y="23"/>
                    </a:lnTo>
                    <a:lnTo>
                      <a:pt x="57" y="11"/>
                    </a:lnTo>
                    <a:lnTo>
                      <a:pt x="46" y="0"/>
                    </a:lnTo>
                    <a:close/>
                  </a:path>
                </a:pathLst>
              </a:custGeom>
              <a:solidFill>
                <a:srgbClr val="C0C0C0"/>
              </a:solidFill>
              <a:ln w="9525">
                <a:noFill/>
                <a:round/>
                <a:headEnd/>
                <a:tailEnd/>
              </a:ln>
            </p:spPr>
            <p:txBody>
              <a:bodyPr/>
              <a:lstStyle/>
              <a:p>
                <a:pPr algn="l"/>
                <a:endParaRPr lang="en-US" sz="2000"/>
              </a:p>
            </p:txBody>
          </p:sp>
        </p:grpSp>
        <p:sp>
          <p:nvSpPr>
            <p:cNvPr id="906264" name="Freeform 24"/>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906265" name="Freeform 25"/>
            <p:cNvSpPr>
              <a:spLocks/>
            </p:cNvSpPr>
            <p:nvPr/>
          </p:nvSpPr>
          <p:spPr bwMode="auto">
            <a:xfrm>
              <a:off x="2717" y="2008"/>
              <a:ext cx="10" cy="10"/>
            </a:xfrm>
            <a:custGeom>
              <a:avLst/>
              <a:gdLst>
                <a:gd name="T0" fmla="*/ 10 w 11"/>
                <a:gd name="T1" fmla="*/ 0 h 11"/>
                <a:gd name="T2" fmla="*/ 0 w 11"/>
                <a:gd name="T3" fmla="*/ 0 h 11"/>
                <a:gd name="T4" fmla="*/ 0 w 11"/>
                <a:gd name="T5" fmla="*/ 10 h 11"/>
                <a:gd name="T6" fmla="*/ 0 w 11"/>
                <a:gd name="T7" fmla="*/ 0 h 11"/>
                <a:gd name="T8" fmla="*/ 1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0"/>
                  </a:lnTo>
                  <a:lnTo>
                    <a:pt x="0" y="11"/>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906266" name="Freeform 26"/>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close/>
                </a:path>
              </a:pathLst>
            </a:custGeom>
            <a:solidFill>
              <a:srgbClr val="C0C0C0"/>
            </a:solidFill>
            <a:ln w="9525">
              <a:noFill/>
              <a:round/>
              <a:headEnd/>
              <a:tailEnd/>
            </a:ln>
          </p:spPr>
          <p:txBody>
            <a:bodyPr/>
            <a:lstStyle/>
            <a:p>
              <a:pPr algn="l"/>
              <a:endParaRPr lang="en-US" sz="2000"/>
            </a:p>
          </p:txBody>
        </p:sp>
        <p:sp>
          <p:nvSpPr>
            <p:cNvPr id="906267" name="Freeform 27"/>
            <p:cNvSpPr>
              <a:spLocks/>
            </p:cNvSpPr>
            <p:nvPr/>
          </p:nvSpPr>
          <p:spPr bwMode="auto">
            <a:xfrm>
              <a:off x="3208" y="2687"/>
              <a:ext cx="10" cy="11"/>
            </a:xfrm>
            <a:custGeom>
              <a:avLst/>
              <a:gdLst>
                <a:gd name="T0" fmla="*/ 10 w 11"/>
                <a:gd name="T1" fmla="*/ 11 h 12"/>
                <a:gd name="T2" fmla="*/ 0 w 11"/>
                <a:gd name="T3" fmla="*/ 11 h 12"/>
                <a:gd name="T4" fmla="*/ 0 w 11"/>
                <a:gd name="T5" fmla="*/ 0 h 12"/>
                <a:gd name="T6" fmla="*/ 0 w 11"/>
                <a:gd name="T7" fmla="*/ 11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1" y="12"/>
                  </a:moveTo>
                  <a:lnTo>
                    <a:pt x="0" y="12"/>
                  </a:lnTo>
                  <a:lnTo>
                    <a:pt x="0" y="0"/>
                  </a:lnTo>
                  <a:lnTo>
                    <a:pt x="0" y="12"/>
                  </a:lnTo>
                  <a:lnTo>
                    <a:pt x="11" y="12"/>
                  </a:lnTo>
                </a:path>
              </a:pathLst>
            </a:custGeom>
            <a:solidFill>
              <a:srgbClr val="C0C0C0"/>
            </a:solidFill>
            <a:ln w="0">
              <a:solidFill>
                <a:srgbClr val="25221E"/>
              </a:solidFill>
              <a:round/>
              <a:headEnd/>
              <a:tailEnd/>
            </a:ln>
          </p:spPr>
          <p:txBody>
            <a:bodyPr/>
            <a:lstStyle/>
            <a:p>
              <a:pPr algn="l"/>
              <a:endParaRPr lang="en-US" sz="2000"/>
            </a:p>
          </p:txBody>
        </p:sp>
        <p:sp>
          <p:nvSpPr>
            <p:cNvPr id="906268" name="Freeform 28"/>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close/>
                </a:path>
              </a:pathLst>
            </a:custGeom>
            <a:solidFill>
              <a:srgbClr val="C0C0C0"/>
            </a:solidFill>
            <a:ln w="9525">
              <a:noFill/>
              <a:round/>
              <a:headEnd/>
              <a:tailEnd/>
            </a:ln>
          </p:spPr>
          <p:txBody>
            <a:bodyPr/>
            <a:lstStyle/>
            <a:p>
              <a:pPr algn="l"/>
              <a:endParaRPr lang="en-US" sz="2000"/>
            </a:p>
          </p:txBody>
        </p:sp>
        <p:sp>
          <p:nvSpPr>
            <p:cNvPr id="906269" name="Freeform 29"/>
            <p:cNvSpPr>
              <a:spLocks/>
            </p:cNvSpPr>
            <p:nvPr/>
          </p:nvSpPr>
          <p:spPr bwMode="auto">
            <a:xfrm>
              <a:off x="2867" y="2729"/>
              <a:ext cx="43" cy="1"/>
            </a:xfrm>
            <a:custGeom>
              <a:avLst/>
              <a:gdLst>
                <a:gd name="T0" fmla="*/ 43 w 46"/>
                <a:gd name="T1" fmla="*/ 0 h 1"/>
                <a:gd name="T2" fmla="*/ 33 w 46"/>
                <a:gd name="T3" fmla="*/ 0 h 1"/>
                <a:gd name="T4" fmla="*/ 22 w 46"/>
                <a:gd name="T5" fmla="*/ 0 h 1"/>
                <a:gd name="T6" fmla="*/ 10 w 46"/>
                <a:gd name="T7" fmla="*/ 0 h 1"/>
                <a:gd name="T8" fmla="*/ 0 w 46"/>
                <a:gd name="T9" fmla="*/ 0 h 1"/>
                <a:gd name="T10" fmla="*/ 10 w 46"/>
                <a:gd name="T11" fmla="*/ 0 h 1"/>
                <a:gd name="T12" fmla="*/ 22 w 46"/>
                <a:gd name="T13" fmla="*/ 0 h 1"/>
                <a:gd name="T14" fmla="*/ 33 w 46"/>
                <a:gd name="T15" fmla="*/ 0 h 1"/>
                <a:gd name="T16" fmla="*/ 43 w 46"/>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
                <a:gd name="T29" fmla="*/ 46 w 46"/>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
                  <a:moveTo>
                    <a:pt x="46" y="0"/>
                  </a:moveTo>
                  <a:lnTo>
                    <a:pt x="35" y="0"/>
                  </a:lnTo>
                  <a:lnTo>
                    <a:pt x="23" y="0"/>
                  </a:lnTo>
                  <a:lnTo>
                    <a:pt x="11" y="0"/>
                  </a:lnTo>
                  <a:lnTo>
                    <a:pt x="0" y="0"/>
                  </a:lnTo>
                  <a:lnTo>
                    <a:pt x="11" y="0"/>
                  </a:lnTo>
                  <a:lnTo>
                    <a:pt x="23" y="0"/>
                  </a:lnTo>
                  <a:lnTo>
                    <a:pt x="35" y="0"/>
                  </a:lnTo>
                  <a:lnTo>
                    <a:pt x="46" y="0"/>
                  </a:lnTo>
                </a:path>
              </a:pathLst>
            </a:custGeom>
            <a:solidFill>
              <a:srgbClr val="C0C0C0"/>
            </a:solidFill>
            <a:ln w="0">
              <a:solidFill>
                <a:srgbClr val="25221E"/>
              </a:solidFill>
              <a:round/>
              <a:headEnd/>
              <a:tailEnd/>
            </a:ln>
          </p:spPr>
          <p:txBody>
            <a:bodyPr/>
            <a:lstStyle/>
            <a:p>
              <a:pPr algn="l"/>
              <a:endParaRPr lang="en-US" sz="2000"/>
            </a:p>
          </p:txBody>
        </p:sp>
        <p:sp>
          <p:nvSpPr>
            <p:cNvPr id="906270" name="Line 30"/>
            <p:cNvSpPr>
              <a:spLocks noChangeShapeType="1"/>
            </p:cNvSpPr>
            <p:nvPr/>
          </p:nvSpPr>
          <p:spPr bwMode="auto">
            <a:xfrm>
              <a:off x="2856" y="2719"/>
              <a:ext cx="1" cy="1"/>
            </a:xfrm>
            <a:prstGeom prst="line">
              <a:avLst/>
            </a:prstGeom>
            <a:noFill/>
            <a:ln w="0">
              <a:solidFill>
                <a:srgbClr val="25221E"/>
              </a:solidFill>
              <a:round/>
              <a:headEnd/>
              <a:tailEnd/>
            </a:ln>
          </p:spPr>
          <p:txBody>
            <a:bodyPr/>
            <a:lstStyle/>
            <a:p>
              <a:endParaRPr lang="en-US"/>
            </a:p>
          </p:txBody>
        </p:sp>
        <p:sp>
          <p:nvSpPr>
            <p:cNvPr id="906271" name="Freeform 31"/>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close/>
                </a:path>
              </a:pathLst>
            </a:custGeom>
            <a:solidFill>
              <a:srgbClr val="C0C0C0"/>
            </a:solidFill>
            <a:ln w="9525">
              <a:noFill/>
              <a:round/>
              <a:headEnd/>
              <a:tailEnd/>
            </a:ln>
          </p:spPr>
          <p:txBody>
            <a:bodyPr/>
            <a:lstStyle/>
            <a:p>
              <a:pPr algn="l"/>
              <a:endParaRPr lang="en-US" sz="2000"/>
            </a:p>
          </p:txBody>
        </p:sp>
        <p:sp>
          <p:nvSpPr>
            <p:cNvPr id="906272" name="Freeform 32"/>
            <p:cNvSpPr>
              <a:spLocks/>
            </p:cNvSpPr>
            <p:nvPr/>
          </p:nvSpPr>
          <p:spPr bwMode="auto">
            <a:xfrm>
              <a:off x="2749" y="2751"/>
              <a:ext cx="11" cy="21"/>
            </a:xfrm>
            <a:custGeom>
              <a:avLst/>
              <a:gdLst>
                <a:gd name="T0" fmla="*/ 11 w 12"/>
                <a:gd name="T1" fmla="*/ 0 h 23"/>
                <a:gd name="T2" fmla="*/ 11 w 12"/>
                <a:gd name="T3" fmla="*/ 11 h 23"/>
                <a:gd name="T4" fmla="*/ 0 w 12"/>
                <a:gd name="T5" fmla="*/ 21 h 23"/>
                <a:gd name="T6" fmla="*/ 0 w 12"/>
                <a:gd name="T7" fmla="*/ 11 h 23"/>
                <a:gd name="T8" fmla="*/ 11 w 12"/>
                <a:gd name="T9" fmla="*/ 11 h 23"/>
                <a:gd name="T10" fmla="*/ 11 w 12"/>
                <a:gd name="T11" fmla="*/ 0 h 23"/>
                <a:gd name="T12" fmla="*/ 0 60000 65536"/>
                <a:gd name="T13" fmla="*/ 0 60000 65536"/>
                <a:gd name="T14" fmla="*/ 0 60000 65536"/>
                <a:gd name="T15" fmla="*/ 0 60000 65536"/>
                <a:gd name="T16" fmla="*/ 0 60000 65536"/>
                <a:gd name="T17" fmla="*/ 0 60000 65536"/>
                <a:gd name="T18" fmla="*/ 0 w 12"/>
                <a:gd name="T19" fmla="*/ 0 h 23"/>
                <a:gd name="T20" fmla="*/ 12 w 1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2" h="23">
                  <a:moveTo>
                    <a:pt x="12" y="0"/>
                  </a:moveTo>
                  <a:lnTo>
                    <a:pt x="12" y="12"/>
                  </a:lnTo>
                  <a:lnTo>
                    <a:pt x="0" y="23"/>
                  </a:lnTo>
                  <a:lnTo>
                    <a:pt x="0" y="12"/>
                  </a:lnTo>
                  <a:lnTo>
                    <a:pt x="12" y="12"/>
                  </a:lnTo>
                  <a:lnTo>
                    <a:pt x="12" y="0"/>
                  </a:lnTo>
                </a:path>
              </a:pathLst>
            </a:custGeom>
            <a:solidFill>
              <a:srgbClr val="C0C0C0"/>
            </a:solidFill>
            <a:ln w="0">
              <a:solidFill>
                <a:srgbClr val="25221E"/>
              </a:solidFill>
              <a:round/>
              <a:headEnd/>
              <a:tailEnd/>
            </a:ln>
          </p:spPr>
          <p:txBody>
            <a:bodyPr/>
            <a:lstStyle/>
            <a:p>
              <a:pPr algn="l"/>
              <a:endParaRPr lang="en-US" sz="2000"/>
            </a:p>
          </p:txBody>
        </p:sp>
        <p:sp>
          <p:nvSpPr>
            <p:cNvPr id="906273" name="Freeform 33"/>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close/>
                </a:path>
              </a:pathLst>
            </a:custGeom>
            <a:solidFill>
              <a:srgbClr val="C0C0C0"/>
            </a:solidFill>
            <a:ln w="9525">
              <a:noFill/>
              <a:round/>
              <a:headEnd/>
              <a:tailEnd/>
            </a:ln>
          </p:spPr>
          <p:txBody>
            <a:bodyPr/>
            <a:lstStyle/>
            <a:p>
              <a:pPr algn="l"/>
              <a:endParaRPr lang="en-US" sz="2000"/>
            </a:p>
          </p:txBody>
        </p:sp>
        <p:sp>
          <p:nvSpPr>
            <p:cNvPr id="906274" name="Freeform 34"/>
            <p:cNvSpPr>
              <a:spLocks/>
            </p:cNvSpPr>
            <p:nvPr/>
          </p:nvSpPr>
          <p:spPr bwMode="auto">
            <a:xfrm>
              <a:off x="2834" y="2826"/>
              <a:ext cx="1" cy="11"/>
            </a:xfrm>
            <a:custGeom>
              <a:avLst/>
              <a:gdLst>
                <a:gd name="T0" fmla="*/ 0 w 1"/>
                <a:gd name="T1" fmla="*/ 0 h 12"/>
                <a:gd name="T2" fmla="*/ 0 w 1"/>
                <a:gd name="T3" fmla="*/ 11 h 12"/>
                <a:gd name="T4" fmla="*/ 0 w 1"/>
                <a:gd name="T5" fmla="*/ 0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12"/>
                  </a:lnTo>
                  <a:lnTo>
                    <a:pt x="0" y="0"/>
                  </a:lnTo>
                </a:path>
              </a:pathLst>
            </a:custGeom>
            <a:solidFill>
              <a:srgbClr val="C0C0C0"/>
            </a:solidFill>
            <a:ln w="0">
              <a:solidFill>
                <a:srgbClr val="25221E"/>
              </a:solidFill>
              <a:round/>
              <a:headEnd/>
              <a:tailEnd/>
            </a:ln>
          </p:spPr>
          <p:txBody>
            <a:bodyPr/>
            <a:lstStyle/>
            <a:p>
              <a:pPr algn="l"/>
              <a:endParaRPr lang="en-US" sz="2000"/>
            </a:p>
          </p:txBody>
        </p:sp>
        <p:sp>
          <p:nvSpPr>
            <p:cNvPr id="906275" name="Freeform 35"/>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close/>
                </a:path>
              </a:pathLst>
            </a:custGeom>
            <a:solidFill>
              <a:srgbClr val="C0C0C0"/>
            </a:solidFill>
            <a:ln w="9525">
              <a:noFill/>
              <a:round/>
              <a:headEnd/>
              <a:tailEnd/>
            </a:ln>
          </p:spPr>
          <p:txBody>
            <a:bodyPr/>
            <a:lstStyle/>
            <a:p>
              <a:pPr algn="l"/>
              <a:endParaRPr lang="en-US" sz="2000"/>
            </a:p>
          </p:txBody>
        </p:sp>
        <p:sp>
          <p:nvSpPr>
            <p:cNvPr id="906276" name="Freeform 36"/>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906277" name="Freeform 37"/>
            <p:cNvSpPr>
              <a:spLocks/>
            </p:cNvSpPr>
            <p:nvPr/>
          </p:nvSpPr>
          <p:spPr bwMode="auto">
            <a:xfrm>
              <a:off x="2824" y="2837"/>
              <a:ext cx="10" cy="1"/>
            </a:xfrm>
            <a:custGeom>
              <a:avLst/>
              <a:gdLst>
                <a:gd name="T0" fmla="*/ 10 w 11"/>
                <a:gd name="T1" fmla="*/ 0 h 1"/>
                <a:gd name="T2" fmla="*/ 0 w 11"/>
                <a:gd name="T3" fmla="*/ 0 h 1"/>
                <a:gd name="T4" fmla="*/ 10 w 11"/>
                <a:gd name="T5" fmla="*/ 0 h 1"/>
                <a:gd name="T6" fmla="*/ 0 w 11"/>
                <a:gd name="T7" fmla="*/ 0 h 1"/>
                <a:gd name="T8" fmla="*/ 10 w 11"/>
                <a:gd name="T9" fmla="*/ 0 h 1"/>
                <a:gd name="T10" fmla="*/ 0 60000 65536"/>
                <a:gd name="T11" fmla="*/ 0 60000 65536"/>
                <a:gd name="T12" fmla="*/ 0 60000 65536"/>
                <a:gd name="T13" fmla="*/ 0 60000 65536"/>
                <a:gd name="T14" fmla="*/ 0 60000 65536"/>
                <a:gd name="T15" fmla="*/ 0 w 11"/>
                <a:gd name="T16" fmla="*/ 0 h 1"/>
                <a:gd name="T17" fmla="*/ 11 w 11"/>
                <a:gd name="T18" fmla="*/ 1 h 1"/>
              </a:gdLst>
              <a:ahLst/>
              <a:cxnLst>
                <a:cxn ang="T10">
                  <a:pos x="T0" y="T1"/>
                </a:cxn>
                <a:cxn ang="T11">
                  <a:pos x="T2" y="T3"/>
                </a:cxn>
                <a:cxn ang="T12">
                  <a:pos x="T4" y="T5"/>
                </a:cxn>
                <a:cxn ang="T13">
                  <a:pos x="T6" y="T7"/>
                </a:cxn>
                <a:cxn ang="T14">
                  <a:pos x="T8" y="T9"/>
                </a:cxn>
              </a:cxnLst>
              <a:rect l="T15" t="T16" r="T17" b="T18"/>
              <a:pathLst>
                <a:path w="11" h="1">
                  <a:moveTo>
                    <a:pt x="11" y="0"/>
                  </a:moveTo>
                  <a:lnTo>
                    <a:pt x="0" y="0"/>
                  </a:lnTo>
                  <a:lnTo>
                    <a:pt x="11" y="0"/>
                  </a:lnTo>
                  <a:lnTo>
                    <a:pt x="0" y="0"/>
                  </a:lnTo>
                  <a:lnTo>
                    <a:pt x="11" y="0"/>
                  </a:lnTo>
                </a:path>
              </a:pathLst>
            </a:custGeom>
            <a:solidFill>
              <a:srgbClr val="C0C0C0"/>
            </a:solidFill>
            <a:ln w="0">
              <a:solidFill>
                <a:srgbClr val="25221E"/>
              </a:solidFill>
              <a:round/>
              <a:headEnd/>
              <a:tailEnd/>
            </a:ln>
          </p:spPr>
          <p:txBody>
            <a:bodyPr/>
            <a:lstStyle/>
            <a:p>
              <a:pPr algn="l"/>
              <a:endParaRPr lang="en-US" sz="2000"/>
            </a:p>
          </p:txBody>
        </p:sp>
        <p:sp>
          <p:nvSpPr>
            <p:cNvPr id="906278" name="Freeform 38"/>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close/>
                </a:path>
              </a:pathLst>
            </a:custGeom>
            <a:solidFill>
              <a:srgbClr val="C0C0C0"/>
            </a:solidFill>
            <a:ln w="9525">
              <a:noFill/>
              <a:round/>
              <a:headEnd/>
              <a:tailEnd/>
            </a:ln>
          </p:spPr>
          <p:txBody>
            <a:bodyPr/>
            <a:lstStyle/>
            <a:p>
              <a:pPr algn="l"/>
              <a:endParaRPr lang="en-US" sz="2000"/>
            </a:p>
          </p:txBody>
        </p:sp>
        <p:sp>
          <p:nvSpPr>
            <p:cNvPr id="906279" name="Freeform 39"/>
            <p:cNvSpPr>
              <a:spLocks/>
            </p:cNvSpPr>
            <p:nvPr/>
          </p:nvSpPr>
          <p:spPr bwMode="auto">
            <a:xfrm>
              <a:off x="2770" y="2901"/>
              <a:ext cx="11" cy="1"/>
            </a:xfrm>
            <a:custGeom>
              <a:avLst/>
              <a:gdLst>
                <a:gd name="T0" fmla="*/ 11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solidFill>
              <a:srgbClr val="C0C0C0"/>
            </a:solidFill>
            <a:ln w="0">
              <a:solidFill>
                <a:srgbClr val="25221E"/>
              </a:solidFill>
              <a:round/>
              <a:headEnd/>
              <a:tailEnd/>
            </a:ln>
          </p:spPr>
          <p:txBody>
            <a:bodyPr/>
            <a:lstStyle/>
            <a:p>
              <a:pPr algn="l"/>
              <a:endParaRPr lang="en-US" sz="2000"/>
            </a:p>
          </p:txBody>
        </p:sp>
      </p:grpSp>
      <p:sp>
        <p:nvSpPr>
          <p:cNvPr id="906280" name="AutoShape 40"/>
          <p:cNvSpPr>
            <a:spLocks noChangeArrowheads="1"/>
          </p:cNvSpPr>
          <p:nvPr/>
        </p:nvSpPr>
        <p:spPr bwMode="auto">
          <a:xfrm rot="5400000">
            <a:off x="5938837" y="3860801"/>
            <a:ext cx="2378075" cy="2089150"/>
          </a:xfrm>
          <a:prstGeom prst="triangle">
            <a:avLst>
              <a:gd name="adj" fmla="val 47593"/>
            </a:avLst>
          </a:prstGeom>
          <a:solidFill>
            <a:schemeClr val="bg1"/>
          </a:solidFill>
          <a:ln w="9525">
            <a:solidFill>
              <a:schemeClr val="tx2"/>
            </a:solidFill>
            <a:miter lim="800000"/>
            <a:headEnd/>
            <a:tailEnd/>
          </a:ln>
          <a:effectLst/>
        </p:spPr>
        <p:txBody>
          <a:bodyPr wrap="none" anchor="ctr"/>
          <a:lstStyle/>
          <a:p>
            <a:endParaRPr lang="en-US"/>
          </a:p>
        </p:txBody>
      </p:sp>
      <p:sp>
        <p:nvSpPr>
          <p:cNvPr id="906281" name="AutoShape 71"/>
          <p:cNvSpPr>
            <a:spLocks noChangeArrowheads="1"/>
          </p:cNvSpPr>
          <p:nvPr/>
        </p:nvSpPr>
        <p:spPr bwMode="auto">
          <a:xfrm>
            <a:off x="65151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82" name="AutoShape 42"/>
          <p:cNvSpPr>
            <a:spLocks noChangeArrowheads="1"/>
          </p:cNvSpPr>
          <p:nvPr/>
        </p:nvSpPr>
        <p:spPr bwMode="auto">
          <a:xfrm rot="5400000">
            <a:off x="5580062" y="1412876"/>
            <a:ext cx="2449513" cy="1439862"/>
          </a:xfrm>
          <a:prstGeom prst="triangle">
            <a:avLst>
              <a:gd name="adj" fmla="val 70185"/>
            </a:avLst>
          </a:prstGeom>
          <a:solidFill>
            <a:schemeClr val="bg1"/>
          </a:solidFill>
          <a:ln w="9525">
            <a:solidFill>
              <a:schemeClr val="accent1"/>
            </a:solidFill>
            <a:miter lim="800000"/>
            <a:headEnd/>
            <a:tailEnd/>
          </a:ln>
          <a:effectLst/>
        </p:spPr>
        <p:txBody>
          <a:bodyPr wrap="none" anchor="ctr"/>
          <a:lstStyle/>
          <a:p>
            <a:endParaRPr lang="en-US"/>
          </a:p>
        </p:txBody>
      </p:sp>
      <p:sp>
        <p:nvSpPr>
          <p:cNvPr id="906283"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0B5209AE-4359-495F-95C9-3E5AD3F2216A}" type="slidenum">
              <a:rPr lang="en-US" sz="800">
                <a:solidFill>
                  <a:schemeClr val="bg1"/>
                </a:solidFill>
              </a:rPr>
              <a:pPr/>
              <a:t>34</a:t>
            </a:fld>
            <a:endParaRPr lang="en-US" sz="800">
              <a:solidFill>
                <a:schemeClr val="bg1"/>
              </a:solidFill>
            </a:endParaRPr>
          </a:p>
        </p:txBody>
      </p:sp>
      <p:sp>
        <p:nvSpPr>
          <p:cNvPr id="906284" name="Text Box 4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l" eaLnBrk="1" hangingPunct="1"/>
            <a:endParaRPr lang="en-US" sz="1800"/>
          </a:p>
        </p:txBody>
      </p:sp>
      <p:sp>
        <p:nvSpPr>
          <p:cNvPr id="906285" name="Rectangle 45"/>
          <p:cNvSpPr>
            <a:spLocks noGrp="1" noChangeArrowheads="1"/>
          </p:cNvSpPr>
          <p:nvPr>
            <p:ph type="title"/>
          </p:nvPr>
        </p:nvSpPr>
        <p:spPr/>
        <p:txBody>
          <a:bodyPr/>
          <a:lstStyle/>
          <a:p>
            <a:r>
              <a:rPr lang="en-US" sz="2000"/>
              <a:t>But Microsoft Holds the Keys to Manufacturing 2.0</a:t>
            </a:r>
          </a:p>
        </p:txBody>
      </p:sp>
      <p:sp>
        <p:nvSpPr>
          <p:cNvPr id="906286" name="Line 46"/>
          <p:cNvSpPr>
            <a:spLocks noChangeShapeType="1"/>
          </p:cNvSpPr>
          <p:nvPr/>
        </p:nvSpPr>
        <p:spPr bwMode="auto">
          <a:xfrm>
            <a:off x="323850" y="3500438"/>
            <a:ext cx="8496300" cy="0"/>
          </a:xfrm>
          <a:prstGeom prst="line">
            <a:avLst/>
          </a:prstGeom>
          <a:noFill/>
          <a:ln w="28575">
            <a:solidFill>
              <a:schemeClr val="folHlink"/>
            </a:solidFill>
            <a:prstDash val="dash"/>
            <a:round/>
            <a:headEnd/>
            <a:tailEnd/>
          </a:ln>
          <a:effectLst>
            <a:prstShdw prst="shdw12">
              <a:schemeClr val="bg2">
                <a:alpha val="50000"/>
              </a:schemeClr>
            </a:prstShdw>
          </a:effectLst>
        </p:spPr>
        <p:txBody>
          <a:bodyPr/>
          <a:lstStyle/>
          <a:p>
            <a:endParaRPr lang="en-US"/>
          </a:p>
        </p:txBody>
      </p:sp>
      <p:sp>
        <p:nvSpPr>
          <p:cNvPr id="906287" name="Rectangle 47"/>
          <p:cNvSpPr>
            <a:spLocks noChangeArrowheads="1"/>
          </p:cNvSpPr>
          <p:nvPr/>
        </p:nvSpPr>
        <p:spPr bwMode="auto">
          <a:xfrm>
            <a:off x="7596188" y="3213100"/>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rgbClr val="CC6600"/>
                </a:solidFill>
              </a:rPr>
              <a:t>Enterprise</a:t>
            </a:r>
          </a:p>
        </p:txBody>
      </p:sp>
      <p:sp>
        <p:nvSpPr>
          <p:cNvPr id="906288" name="Rectangle 48"/>
          <p:cNvSpPr>
            <a:spLocks noChangeArrowheads="1"/>
          </p:cNvSpPr>
          <p:nvPr/>
        </p:nvSpPr>
        <p:spPr bwMode="auto">
          <a:xfrm>
            <a:off x="7596188" y="3573463"/>
            <a:ext cx="1296987" cy="215900"/>
          </a:xfrm>
          <a:prstGeom prst="rect">
            <a:avLst/>
          </a:prstGeom>
          <a:noFill/>
          <a:ln w="9525">
            <a:noFill/>
            <a:miter lim="800000"/>
            <a:headEnd/>
            <a:tailEnd/>
          </a:ln>
          <a:effectLst>
            <a:prstShdw prst="shdw12">
              <a:schemeClr val="bg2">
                <a:alpha val="50000"/>
              </a:schemeClr>
            </a:prstShdw>
          </a:effectLst>
        </p:spPr>
        <p:txBody>
          <a:bodyPr wrap="none" anchor="ctr"/>
          <a:lstStyle/>
          <a:p>
            <a:pPr algn="ctr"/>
            <a:r>
              <a:rPr lang="en-US" sz="2000" b="1">
                <a:solidFill>
                  <a:schemeClr val="tx2"/>
                </a:solidFill>
              </a:rPr>
              <a:t>Plant</a:t>
            </a:r>
          </a:p>
        </p:txBody>
      </p:sp>
      <p:sp>
        <p:nvSpPr>
          <p:cNvPr id="906289" name="AutoShape 13"/>
          <p:cNvSpPr>
            <a:spLocks noChangeArrowheads="1"/>
          </p:cNvSpPr>
          <p:nvPr/>
        </p:nvSpPr>
        <p:spPr bwMode="auto">
          <a:xfrm>
            <a:off x="7281863" y="255428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6290" name="AutoShape 71"/>
          <p:cNvSpPr>
            <a:spLocks noChangeArrowheads="1"/>
          </p:cNvSpPr>
          <p:nvPr/>
        </p:nvSpPr>
        <p:spPr bwMode="auto">
          <a:xfrm>
            <a:off x="6731000" y="33099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1" name="AutoShape 71"/>
          <p:cNvSpPr>
            <a:spLocks noChangeArrowheads="1"/>
          </p:cNvSpPr>
          <p:nvPr/>
        </p:nvSpPr>
        <p:spPr bwMode="auto">
          <a:xfrm>
            <a:off x="7739063" y="42449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2" name="AutoShape 71"/>
          <p:cNvSpPr>
            <a:spLocks noChangeArrowheads="1"/>
          </p:cNvSpPr>
          <p:nvPr/>
        </p:nvSpPr>
        <p:spPr bwMode="auto">
          <a:xfrm>
            <a:off x="8099425" y="479742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3" name="AutoShape 71"/>
          <p:cNvSpPr>
            <a:spLocks noChangeArrowheads="1"/>
          </p:cNvSpPr>
          <p:nvPr/>
        </p:nvSpPr>
        <p:spPr bwMode="auto">
          <a:xfrm>
            <a:off x="1476375" y="50371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4" name="AutoShape 71"/>
          <p:cNvSpPr>
            <a:spLocks noChangeArrowheads="1"/>
          </p:cNvSpPr>
          <p:nvPr/>
        </p:nvSpPr>
        <p:spPr bwMode="auto">
          <a:xfrm>
            <a:off x="1692275" y="4605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5" name="AutoShape 71"/>
          <p:cNvSpPr>
            <a:spLocks noChangeArrowheads="1"/>
          </p:cNvSpPr>
          <p:nvPr/>
        </p:nvSpPr>
        <p:spPr bwMode="auto">
          <a:xfrm>
            <a:off x="1547813" y="305752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6" name="AutoShape 71"/>
          <p:cNvSpPr>
            <a:spLocks noChangeArrowheads="1"/>
          </p:cNvSpPr>
          <p:nvPr/>
        </p:nvSpPr>
        <p:spPr bwMode="auto">
          <a:xfrm>
            <a:off x="900113" y="3068638"/>
            <a:ext cx="144462"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7" name="AutoShape 71"/>
          <p:cNvSpPr>
            <a:spLocks noChangeArrowheads="1"/>
          </p:cNvSpPr>
          <p:nvPr/>
        </p:nvSpPr>
        <p:spPr bwMode="auto">
          <a:xfrm>
            <a:off x="1258888" y="26606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8" name="AutoShape 71"/>
          <p:cNvSpPr>
            <a:spLocks noChangeArrowheads="1"/>
          </p:cNvSpPr>
          <p:nvPr/>
        </p:nvSpPr>
        <p:spPr bwMode="auto">
          <a:xfrm>
            <a:off x="1692275" y="2192338"/>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299" name="AutoShape 71"/>
          <p:cNvSpPr>
            <a:spLocks noChangeArrowheads="1"/>
          </p:cNvSpPr>
          <p:nvPr/>
        </p:nvSpPr>
        <p:spPr bwMode="auto">
          <a:xfrm>
            <a:off x="2843213" y="3597275"/>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00" name="AutoShape 71"/>
          <p:cNvSpPr>
            <a:spLocks noChangeArrowheads="1"/>
          </p:cNvSpPr>
          <p:nvPr/>
        </p:nvSpPr>
        <p:spPr bwMode="auto">
          <a:xfrm>
            <a:off x="4572000" y="2733675"/>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01" name="AutoShape 71"/>
          <p:cNvSpPr>
            <a:spLocks noChangeArrowheads="1"/>
          </p:cNvSpPr>
          <p:nvPr/>
        </p:nvSpPr>
        <p:spPr bwMode="auto">
          <a:xfrm>
            <a:off x="2843213" y="24447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02" name="AutoShape 71"/>
          <p:cNvSpPr>
            <a:spLocks noChangeArrowheads="1"/>
          </p:cNvSpPr>
          <p:nvPr/>
        </p:nvSpPr>
        <p:spPr bwMode="auto">
          <a:xfrm>
            <a:off x="3130550" y="2876550"/>
            <a:ext cx="144463"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03" name="AutoShape 71"/>
          <p:cNvSpPr>
            <a:spLocks noChangeArrowheads="1"/>
          </p:cNvSpPr>
          <p:nvPr/>
        </p:nvSpPr>
        <p:spPr bwMode="auto">
          <a:xfrm>
            <a:off x="3922713" y="287655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04" name="AutoShape 13"/>
          <p:cNvSpPr>
            <a:spLocks noChangeArrowheads="1"/>
          </p:cNvSpPr>
          <p:nvPr/>
        </p:nvSpPr>
        <p:spPr bwMode="auto">
          <a:xfrm>
            <a:off x="2457450" y="2843213"/>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6305" name="AutoShape 5"/>
          <p:cNvSpPr>
            <a:spLocks noChangeArrowheads="1"/>
          </p:cNvSpPr>
          <p:nvPr/>
        </p:nvSpPr>
        <p:spPr bwMode="auto">
          <a:xfrm>
            <a:off x="2571750" y="1682750"/>
            <a:ext cx="979488"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906306" name="AutoShape 13"/>
          <p:cNvSpPr>
            <a:spLocks noChangeArrowheads="1"/>
          </p:cNvSpPr>
          <p:nvPr/>
        </p:nvSpPr>
        <p:spPr bwMode="auto">
          <a:xfrm>
            <a:off x="2173288" y="908050"/>
            <a:ext cx="4198937" cy="2451100"/>
          </a:xfrm>
          <a:prstGeom prst="roundRect">
            <a:avLst>
              <a:gd name="adj" fmla="val 16667"/>
            </a:avLst>
          </a:prstGeom>
          <a:solidFill>
            <a:schemeClr val="bg1"/>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6307" name="AutoShape 14"/>
          <p:cNvSpPr>
            <a:spLocks noChangeArrowheads="1"/>
          </p:cNvSpPr>
          <p:nvPr/>
        </p:nvSpPr>
        <p:spPr bwMode="auto">
          <a:xfrm>
            <a:off x="2544763" y="1651000"/>
            <a:ext cx="3306762" cy="668338"/>
          </a:xfrm>
          <a:prstGeom prst="roundRect">
            <a:avLst>
              <a:gd name="adj" fmla="val 16667"/>
            </a:avLst>
          </a:prstGeom>
          <a:noFill/>
          <a:ln w="9525">
            <a:solidFill>
              <a:srgbClr val="CC6600"/>
            </a:solidFill>
            <a:round/>
            <a:headEnd/>
            <a:tailEnd/>
          </a:ln>
        </p:spPr>
        <p:txBody>
          <a:bodyPr wrap="none" anchor="b" anchorCtr="1"/>
          <a:lstStyle/>
          <a:p>
            <a:pPr algn="ctr"/>
            <a:endParaRPr lang="en-US" sz="1000">
              <a:solidFill>
                <a:schemeClr val="tx2"/>
              </a:solidFill>
            </a:endParaRPr>
          </a:p>
        </p:txBody>
      </p:sp>
      <p:sp>
        <p:nvSpPr>
          <p:cNvPr id="906308" name="AutoShape 15"/>
          <p:cNvSpPr>
            <a:spLocks noChangeArrowheads="1"/>
          </p:cNvSpPr>
          <p:nvPr/>
        </p:nvSpPr>
        <p:spPr bwMode="auto">
          <a:xfrm>
            <a:off x="2544763" y="2406650"/>
            <a:ext cx="3270250" cy="260350"/>
          </a:xfrm>
          <a:prstGeom prst="roundRect">
            <a:avLst>
              <a:gd name="adj" fmla="val 16667"/>
            </a:avLst>
          </a:prstGeom>
          <a:noFill/>
          <a:ln w="9525">
            <a:solidFill>
              <a:srgbClr val="CC6600"/>
            </a:solidFill>
            <a:round/>
            <a:headEnd/>
            <a:tailEnd/>
          </a:ln>
        </p:spPr>
        <p:txBody>
          <a:bodyPr wrap="none" anchor="ctr"/>
          <a:lstStyle/>
          <a:p>
            <a:pPr algn="ctr"/>
            <a:endParaRPr lang="en-US" sz="1800">
              <a:solidFill>
                <a:schemeClr val="tx2"/>
              </a:solidFill>
            </a:endParaRPr>
          </a:p>
        </p:txBody>
      </p:sp>
      <p:sp>
        <p:nvSpPr>
          <p:cNvPr id="906309" name="AutoShape 22"/>
          <p:cNvSpPr>
            <a:spLocks noChangeArrowheads="1"/>
          </p:cNvSpPr>
          <p:nvPr/>
        </p:nvSpPr>
        <p:spPr bwMode="auto">
          <a:xfrm>
            <a:off x="2551113" y="1316038"/>
            <a:ext cx="3270250" cy="260350"/>
          </a:xfrm>
          <a:prstGeom prst="roundRect">
            <a:avLst>
              <a:gd name="adj" fmla="val 16667"/>
            </a:avLst>
          </a:prstGeom>
          <a:solidFill>
            <a:schemeClr val="bg1"/>
          </a:solidFill>
          <a:ln w="9525">
            <a:solidFill>
              <a:srgbClr val="CC6600"/>
            </a:solidFill>
            <a:round/>
            <a:headEnd/>
            <a:tailEnd/>
          </a:ln>
        </p:spPr>
        <p:txBody>
          <a:bodyPr wrap="none" anchorCtr="1"/>
          <a:lstStyle/>
          <a:p>
            <a:pPr algn="ctr"/>
            <a:endParaRPr lang="en-US" sz="1000">
              <a:solidFill>
                <a:schemeClr val="accent2"/>
              </a:solidFill>
            </a:endParaRPr>
          </a:p>
        </p:txBody>
      </p:sp>
      <p:sp>
        <p:nvSpPr>
          <p:cNvPr id="906310" name="AutoShape 23"/>
          <p:cNvSpPr>
            <a:spLocks noChangeArrowheads="1"/>
          </p:cNvSpPr>
          <p:nvPr/>
        </p:nvSpPr>
        <p:spPr bwMode="auto">
          <a:xfrm>
            <a:off x="4651375" y="1339850"/>
            <a:ext cx="4730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6311" name="AutoShape 24"/>
          <p:cNvSpPr>
            <a:spLocks noChangeArrowheads="1"/>
          </p:cNvSpPr>
          <p:nvPr/>
        </p:nvSpPr>
        <p:spPr bwMode="auto">
          <a:xfrm>
            <a:off x="3238500" y="1338263"/>
            <a:ext cx="420688"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6312" name="AutoShape 25"/>
          <p:cNvSpPr>
            <a:spLocks noChangeArrowheads="1"/>
          </p:cNvSpPr>
          <p:nvPr/>
        </p:nvSpPr>
        <p:spPr bwMode="auto">
          <a:xfrm>
            <a:off x="2700338" y="1335088"/>
            <a:ext cx="431800"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6313" name="AutoShape 26"/>
          <p:cNvSpPr>
            <a:spLocks noChangeArrowheads="1"/>
          </p:cNvSpPr>
          <p:nvPr/>
        </p:nvSpPr>
        <p:spPr bwMode="auto">
          <a:xfrm>
            <a:off x="5229225" y="1335088"/>
            <a:ext cx="422275" cy="222250"/>
          </a:xfrm>
          <a:prstGeom prst="roundRect">
            <a:avLst>
              <a:gd name="adj" fmla="val 16667"/>
            </a:avLst>
          </a:prstGeom>
          <a:noFill/>
          <a:ln w="9525">
            <a:solidFill>
              <a:srgbClr val="CC6600"/>
            </a:solidFill>
            <a:round/>
            <a:headEnd/>
            <a:tailEnd/>
          </a:ln>
        </p:spPr>
        <p:txBody>
          <a:bodyPr wrap="none" anchor="ctr"/>
          <a:lstStyle/>
          <a:p>
            <a:pPr algn="ctr"/>
            <a:endParaRPr lang="en-US" sz="1000">
              <a:solidFill>
                <a:schemeClr val="bg1"/>
              </a:solidFill>
            </a:endParaRPr>
          </a:p>
        </p:txBody>
      </p:sp>
      <p:sp>
        <p:nvSpPr>
          <p:cNvPr id="906314" name="AutoShape 27"/>
          <p:cNvSpPr>
            <a:spLocks noChangeArrowheads="1"/>
          </p:cNvSpPr>
          <p:nvPr/>
        </p:nvSpPr>
        <p:spPr bwMode="auto">
          <a:xfrm>
            <a:off x="2560638" y="944563"/>
            <a:ext cx="3254375" cy="334962"/>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tx2"/>
              </a:solidFill>
            </a:endParaRPr>
          </a:p>
        </p:txBody>
      </p:sp>
      <p:sp>
        <p:nvSpPr>
          <p:cNvPr id="906315" name="AutoShape 28"/>
          <p:cNvSpPr>
            <a:spLocks noChangeArrowheads="1"/>
          </p:cNvSpPr>
          <p:nvPr/>
        </p:nvSpPr>
        <p:spPr bwMode="auto">
          <a:xfrm>
            <a:off x="2284413" y="1057275"/>
            <a:ext cx="185737" cy="1744663"/>
          </a:xfrm>
          <a:prstGeom prst="roundRect">
            <a:avLst>
              <a:gd name="adj" fmla="val 16667"/>
            </a:avLst>
          </a:prstGeom>
          <a:noFill/>
          <a:ln w="9525">
            <a:solidFill>
              <a:srgbClr val="CC6600"/>
            </a:solidFill>
            <a:round/>
            <a:headEnd/>
            <a:tailEnd/>
          </a:ln>
        </p:spPr>
        <p:txBody>
          <a:bodyPr vert="eaVert" wrap="none" anchor="ctr"/>
          <a:lstStyle/>
          <a:p>
            <a:pPr algn="ctr"/>
            <a:endParaRPr lang="en-US" sz="1800">
              <a:solidFill>
                <a:schemeClr val="bg1"/>
              </a:solidFill>
            </a:endParaRPr>
          </a:p>
        </p:txBody>
      </p:sp>
      <p:sp>
        <p:nvSpPr>
          <p:cNvPr id="906316" name="Line 29"/>
          <p:cNvSpPr>
            <a:spLocks noChangeShapeType="1"/>
          </p:cNvSpPr>
          <p:nvPr/>
        </p:nvSpPr>
        <p:spPr bwMode="auto">
          <a:xfrm flipH="1">
            <a:off x="5815013" y="2505075"/>
            <a:ext cx="111125" cy="1588"/>
          </a:xfrm>
          <a:prstGeom prst="line">
            <a:avLst/>
          </a:prstGeom>
          <a:noFill/>
          <a:ln w="38100">
            <a:solidFill>
              <a:srgbClr val="CC6600"/>
            </a:solidFill>
            <a:round/>
            <a:headEnd/>
            <a:tailEnd/>
          </a:ln>
        </p:spPr>
        <p:txBody>
          <a:bodyPr/>
          <a:lstStyle/>
          <a:p>
            <a:endParaRPr lang="en-US"/>
          </a:p>
        </p:txBody>
      </p:sp>
      <p:sp>
        <p:nvSpPr>
          <p:cNvPr id="906317" name="Line 30"/>
          <p:cNvSpPr>
            <a:spLocks noChangeShapeType="1"/>
          </p:cNvSpPr>
          <p:nvPr/>
        </p:nvSpPr>
        <p:spPr bwMode="auto">
          <a:xfrm flipH="1">
            <a:off x="5449888" y="2319338"/>
            <a:ext cx="0" cy="149225"/>
          </a:xfrm>
          <a:prstGeom prst="line">
            <a:avLst/>
          </a:prstGeom>
          <a:noFill/>
          <a:ln w="38100">
            <a:solidFill>
              <a:srgbClr val="CC6600"/>
            </a:solidFill>
            <a:round/>
            <a:headEnd/>
            <a:tailEnd/>
          </a:ln>
        </p:spPr>
        <p:txBody>
          <a:bodyPr/>
          <a:lstStyle/>
          <a:p>
            <a:endParaRPr lang="en-US"/>
          </a:p>
        </p:txBody>
      </p:sp>
      <p:sp>
        <p:nvSpPr>
          <p:cNvPr id="906318" name="Line 31"/>
          <p:cNvSpPr>
            <a:spLocks noChangeShapeType="1"/>
          </p:cNvSpPr>
          <p:nvPr/>
        </p:nvSpPr>
        <p:spPr bwMode="auto">
          <a:xfrm flipH="1">
            <a:off x="4587875" y="2319338"/>
            <a:ext cx="0" cy="149225"/>
          </a:xfrm>
          <a:prstGeom prst="line">
            <a:avLst/>
          </a:prstGeom>
          <a:noFill/>
          <a:ln w="38100">
            <a:solidFill>
              <a:srgbClr val="CC6600"/>
            </a:solidFill>
            <a:round/>
            <a:headEnd/>
            <a:tailEnd/>
          </a:ln>
        </p:spPr>
        <p:txBody>
          <a:bodyPr/>
          <a:lstStyle/>
          <a:p>
            <a:endParaRPr lang="en-US"/>
          </a:p>
        </p:txBody>
      </p:sp>
      <p:sp>
        <p:nvSpPr>
          <p:cNvPr id="906319" name="Line 32"/>
          <p:cNvSpPr>
            <a:spLocks noChangeShapeType="1"/>
          </p:cNvSpPr>
          <p:nvPr/>
        </p:nvSpPr>
        <p:spPr bwMode="auto">
          <a:xfrm flipH="1">
            <a:off x="3748088" y="2319338"/>
            <a:ext cx="0" cy="149225"/>
          </a:xfrm>
          <a:prstGeom prst="line">
            <a:avLst/>
          </a:prstGeom>
          <a:noFill/>
          <a:ln w="38100">
            <a:solidFill>
              <a:srgbClr val="CC6600"/>
            </a:solidFill>
            <a:round/>
            <a:headEnd/>
            <a:tailEnd/>
          </a:ln>
        </p:spPr>
        <p:txBody>
          <a:bodyPr/>
          <a:lstStyle/>
          <a:p>
            <a:endParaRPr lang="en-US"/>
          </a:p>
        </p:txBody>
      </p:sp>
      <p:sp>
        <p:nvSpPr>
          <p:cNvPr id="906320" name="Line 33"/>
          <p:cNvSpPr>
            <a:spLocks noChangeShapeType="1"/>
          </p:cNvSpPr>
          <p:nvPr/>
        </p:nvSpPr>
        <p:spPr bwMode="auto">
          <a:xfrm flipH="1">
            <a:off x="2916238" y="2309813"/>
            <a:ext cx="0" cy="149225"/>
          </a:xfrm>
          <a:prstGeom prst="line">
            <a:avLst/>
          </a:prstGeom>
          <a:noFill/>
          <a:ln w="38100">
            <a:solidFill>
              <a:srgbClr val="CC6600"/>
            </a:solidFill>
            <a:round/>
            <a:headEnd/>
            <a:tailEnd/>
          </a:ln>
        </p:spPr>
        <p:txBody>
          <a:bodyPr/>
          <a:lstStyle/>
          <a:p>
            <a:endParaRPr lang="en-US"/>
          </a:p>
        </p:txBody>
      </p:sp>
      <p:sp>
        <p:nvSpPr>
          <p:cNvPr id="906321" name="Line 35"/>
          <p:cNvSpPr>
            <a:spLocks noChangeShapeType="1"/>
          </p:cNvSpPr>
          <p:nvPr/>
        </p:nvSpPr>
        <p:spPr bwMode="auto">
          <a:xfrm flipH="1">
            <a:off x="4462463" y="2628900"/>
            <a:ext cx="0" cy="149225"/>
          </a:xfrm>
          <a:prstGeom prst="line">
            <a:avLst/>
          </a:prstGeom>
          <a:noFill/>
          <a:ln w="38100">
            <a:solidFill>
              <a:srgbClr val="CC6600"/>
            </a:solidFill>
            <a:round/>
            <a:headEnd/>
            <a:tailEnd/>
          </a:ln>
        </p:spPr>
        <p:txBody>
          <a:bodyPr/>
          <a:lstStyle/>
          <a:p>
            <a:endParaRPr lang="en-US"/>
          </a:p>
        </p:txBody>
      </p:sp>
      <p:sp>
        <p:nvSpPr>
          <p:cNvPr id="906322" name="Line 36"/>
          <p:cNvSpPr>
            <a:spLocks noChangeShapeType="1"/>
          </p:cNvSpPr>
          <p:nvPr/>
        </p:nvSpPr>
        <p:spPr bwMode="auto">
          <a:xfrm flipH="1">
            <a:off x="5605463" y="2628900"/>
            <a:ext cx="0" cy="149225"/>
          </a:xfrm>
          <a:prstGeom prst="line">
            <a:avLst/>
          </a:prstGeom>
          <a:noFill/>
          <a:ln w="38100">
            <a:solidFill>
              <a:srgbClr val="CC6600"/>
            </a:solidFill>
            <a:round/>
            <a:headEnd/>
            <a:tailEnd/>
          </a:ln>
        </p:spPr>
        <p:txBody>
          <a:bodyPr/>
          <a:lstStyle/>
          <a:p>
            <a:endParaRPr lang="en-US"/>
          </a:p>
        </p:txBody>
      </p:sp>
      <p:sp>
        <p:nvSpPr>
          <p:cNvPr id="906323" name="Line 37"/>
          <p:cNvSpPr>
            <a:spLocks noChangeShapeType="1"/>
          </p:cNvSpPr>
          <p:nvPr/>
        </p:nvSpPr>
        <p:spPr bwMode="auto">
          <a:xfrm flipH="1">
            <a:off x="5053013" y="2628900"/>
            <a:ext cx="0" cy="149225"/>
          </a:xfrm>
          <a:prstGeom prst="line">
            <a:avLst/>
          </a:prstGeom>
          <a:noFill/>
          <a:ln w="38100">
            <a:solidFill>
              <a:srgbClr val="CC6600"/>
            </a:solidFill>
            <a:round/>
            <a:headEnd/>
            <a:tailEnd/>
          </a:ln>
        </p:spPr>
        <p:txBody>
          <a:bodyPr/>
          <a:lstStyle/>
          <a:p>
            <a:endParaRPr lang="en-US"/>
          </a:p>
        </p:txBody>
      </p:sp>
      <p:sp>
        <p:nvSpPr>
          <p:cNvPr id="906324" name="Line 38"/>
          <p:cNvSpPr>
            <a:spLocks noChangeShapeType="1"/>
          </p:cNvSpPr>
          <p:nvPr/>
        </p:nvSpPr>
        <p:spPr bwMode="auto">
          <a:xfrm flipH="1">
            <a:off x="2754313" y="2628900"/>
            <a:ext cx="0" cy="149225"/>
          </a:xfrm>
          <a:prstGeom prst="line">
            <a:avLst/>
          </a:prstGeom>
          <a:noFill/>
          <a:ln w="38100">
            <a:solidFill>
              <a:srgbClr val="CC6600"/>
            </a:solidFill>
            <a:round/>
            <a:headEnd/>
            <a:tailEnd/>
          </a:ln>
        </p:spPr>
        <p:txBody>
          <a:bodyPr/>
          <a:lstStyle/>
          <a:p>
            <a:endParaRPr lang="en-US"/>
          </a:p>
        </p:txBody>
      </p:sp>
      <p:sp>
        <p:nvSpPr>
          <p:cNvPr id="906325" name="Line 39"/>
          <p:cNvSpPr>
            <a:spLocks noChangeShapeType="1"/>
          </p:cNvSpPr>
          <p:nvPr/>
        </p:nvSpPr>
        <p:spPr bwMode="auto">
          <a:xfrm flipH="1">
            <a:off x="3859213" y="2628900"/>
            <a:ext cx="0" cy="149225"/>
          </a:xfrm>
          <a:prstGeom prst="line">
            <a:avLst/>
          </a:prstGeom>
          <a:noFill/>
          <a:ln w="38100">
            <a:solidFill>
              <a:srgbClr val="CC6600"/>
            </a:solidFill>
            <a:round/>
            <a:headEnd/>
            <a:tailEnd/>
          </a:ln>
        </p:spPr>
        <p:txBody>
          <a:bodyPr/>
          <a:lstStyle/>
          <a:p>
            <a:endParaRPr lang="en-US"/>
          </a:p>
        </p:txBody>
      </p:sp>
      <p:sp>
        <p:nvSpPr>
          <p:cNvPr id="906326" name="Line 40"/>
          <p:cNvSpPr>
            <a:spLocks noChangeShapeType="1"/>
          </p:cNvSpPr>
          <p:nvPr/>
        </p:nvSpPr>
        <p:spPr bwMode="auto">
          <a:xfrm flipH="1">
            <a:off x="3302000" y="2628900"/>
            <a:ext cx="0" cy="149225"/>
          </a:xfrm>
          <a:prstGeom prst="line">
            <a:avLst/>
          </a:prstGeom>
          <a:noFill/>
          <a:ln w="38100">
            <a:solidFill>
              <a:srgbClr val="CC6600"/>
            </a:solidFill>
            <a:round/>
            <a:headEnd/>
            <a:tailEnd/>
          </a:ln>
        </p:spPr>
        <p:txBody>
          <a:bodyPr/>
          <a:lstStyle/>
          <a:p>
            <a:endParaRPr lang="en-US"/>
          </a:p>
        </p:txBody>
      </p:sp>
      <p:sp>
        <p:nvSpPr>
          <p:cNvPr id="906327" name="Line 41"/>
          <p:cNvSpPr>
            <a:spLocks noChangeShapeType="1"/>
          </p:cNvSpPr>
          <p:nvPr/>
        </p:nvSpPr>
        <p:spPr bwMode="auto">
          <a:xfrm flipH="1">
            <a:off x="2470150" y="1911350"/>
            <a:ext cx="111125" cy="0"/>
          </a:xfrm>
          <a:prstGeom prst="line">
            <a:avLst/>
          </a:prstGeom>
          <a:noFill/>
          <a:ln w="38100">
            <a:solidFill>
              <a:srgbClr val="CC6600"/>
            </a:solidFill>
            <a:round/>
            <a:headEnd/>
            <a:tailEnd/>
          </a:ln>
        </p:spPr>
        <p:txBody>
          <a:bodyPr/>
          <a:lstStyle/>
          <a:p>
            <a:endParaRPr lang="en-US"/>
          </a:p>
        </p:txBody>
      </p:sp>
      <p:sp>
        <p:nvSpPr>
          <p:cNvPr id="906328" name="Line 42"/>
          <p:cNvSpPr>
            <a:spLocks noChangeShapeType="1"/>
          </p:cNvSpPr>
          <p:nvPr/>
        </p:nvSpPr>
        <p:spPr bwMode="auto">
          <a:xfrm flipH="1">
            <a:off x="2470150" y="2505075"/>
            <a:ext cx="111125" cy="1588"/>
          </a:xfrm>
          <a:prstGeom prst="line">
            <a:avLst/>
          </a:prstGeom>
          <a:noFill/>
          <a:ln w="38100">
            <a:solidFill>
              <a:srgbClr val="CC6600"/>
            </a:solidFill>
            <a:round/>
            <a:headEnd/>
            <a:tailEnd/>
          </a:ln>
        </p:spPr>
        <p:txBody>
          <a:bodyPr/>
          <a:lstStyle/>
          <a:p>
            <a:endParaRPr lang="en-US"/>
          </a:p>
        </p:txBody>
      </p:sp>
      <p:sp>
        <p:nvSpPr>
          <p:cNvPr id="906329" name="Line 43"/>
          <p:cNvSpPr>
            <a:spLocks noChangeShapeType="1"/>
          </p:cNvSpPr>
          <p:nvPr/>
        </p:nvSpPr>
        <p:spPr bwMode="auto">
          <a:xfrm flipH="1">
            <a:off x="2470150" y="1465263"/>
            <a:ext cx="74613" cy="0"/>
          </a:xfrm>
          <a:prstGeom prst="line">
            <a:avLst/>
          </a:prstGeom>
          <a:noFill/>
          <a:ln w="38100">
            <a:solidFill>
              <a:srgbClr val="CC6600"/>
            </a:solidFill>
            <a:round/>
            <a:headEnd/>
            <a:tailEnd/>
          </a:ln>
        </p:spPr>
        <p:txBody>
          <a:bodyPr/>
          <a:lstStyle/>
          <a:p>
            <a:endParaRPr lang="en-US"/>
          </a:p>
        </p:txBody>
      </p:sp>
      <p:sp>
        <p:nvSpPr>
          <p:cNvPr id="906330" name="Line 44"/>
          <p:cNvSpPr>
            <a:spLocks noChangeShapeType="1"/>
          </p:cNvSpPr>
          <p:nvPr/>
        </p:nvSpPr>
        <p:spPr bwMode="auto">
          <a:xfrm flipH="1">
            <a:off x="4179888" y="1562100"/>
            <a:ext cx="0" cy="149225"/>
          </a:xfrm>
          <a:prstGeom prst="line">
            <a:avLst/>
          </a:prstGeom>
          <a:noFill/>
          <a:ln w="76200">
            <a:solidFill>
              <a:srgbClr val="CC6600"/>
            </a:solidFill>
            <a:round/>
            <a:headEnd/>
            <a:tailEnd/>
          </a:ln>
        </p:spPr>
        <p:txBody>
          <a:bodyPr/>
          <a:lstStyle/>
          <a:p>
            <a:endParaRPr lang="en-US"/>
          </a:p>
        </p:txBody>
      </p:sp>
      <p:sp>
        <p:nvSpPr>
          <p:cNvPr id="906331" name="AutoShape 47"/>
          <p:cNvSpPr>
            <a:spLocks noChangeArrowheads="1"/>
          </p:cNvSpPr>
          <p:nvPr/>
        </p:nvSpPr>
        <p:spPr bwMode="auto">
          <a:xfrm>
            <a:off x="3151188" y="2784475"/>
            <a:ext cx="298450" cy="407988"/>
          </a:xfrm>
          <a:prstGeom prst="can">
            <a:avLst>
              <a:gd name="adj" fmla="val 34176"/>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32" name="AutoShape 49"/>
          <p:cNvSpPr>
            <a:spLocks noChangeArrowheads="1"/>
          </p:cNvSpPr>
          <p:nvPr/>
        </p:nvSpPr>
        <p:spPr bwMode="auto">
          <a:xfrm>
            <a:off x="4878388"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906333" name="AutoShape 50"/>
          <p:cNvSpPr>
            <a:spLocks noChangeArrowheads="1"/>
          </p:cNvSpPr>
          <p:nvPr/>
        </p:nvSpPr>
        <p:spPr bwMode="auto">
          <a:xfrm>
            <a:off x="3689350" y="2778125"/>
            <a:ext cx="334963"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34" name="AutoShape 51"/>
          <p:cNvSpPr>
            <a:spLocks noChangeArrowheads="1"/>
          </p:cNvSpPr>
          <p:nvPr/>
        </p:nvSpPr>
        <p:spPr bwMode="auto">
          <a:xfrm>
            <a:off x="4291013" y="2778125"/>
            <a:ext cx="334962" cy="407988"/>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35" name="AutoShape 52"/>
          <p:cNvSpPr>
            <a:spLocks noChangeArrowheads="1"/>
          </p:cNvSpPr>
          <p:nvPr/>
        </p:nvSpPr>
        <p:spPr bwMode="auto">
          <a:xfrm>
            <a:off x="3589338" y="1682750"/>
            <a:ext cx="1481137"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906336" name="AutoShape 53"/>
          <p:cNvSpPr>
            <a:spLocks noChangeArrowheads="1"/>
          </p:cNvSpPr>
          <p:nvPr/>
        </p:nvSpPr>
        <p:spPr bwMode="auto">
          <a:xfrm>
            <a:off x="2916238"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906337" name="AutoShape 54"/>
          <p:cNvSpPr>
            <a:spLocks noChangeArrowheads="1"/>
          </p:cNvSpPr>
          <p:nvPr/>
        </p:nvSpPr>
        <p:spPr bwMode="auto">
          <a:xfrm>
            <a:off x="2581275" y="1704975"/>
            <a:ext cx="29845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38" name="AutoShape 55"/>
          <p:cNvSpPr>
            <a:spLocks noChangeArrowheads="1"/>
          </p:cNvSpPr>
          <p:nvPr/>
        </p:nvSpPr>
        <p:spPr bwMode="auto">
          <a:xfrm>
            <a:off x="3605213" y="1704975"/>
            <a:ext cx="284162"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39" name="AutoShape 56"/>
          <p:cNvSpPr>
            <a:spLocks noChangeArrowheads="1"/>
          </p:cNvSpPr>
          <p:nvPr/>
        </p:nvSpPr>
        <p:spPr bwMode="auto">
          <a:xfrm>
            <a:off x="3922713" y="1704975"/>
            <a:ext cx="457200"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40" name="AutoShape 57"/>
          <p:cNvSpPr>
            <a:spLocks noChangeArrowheads="1"/>
          </p:cNvSpPr>
          <p:nvPr/>
        </p:nvSpPr>
        <p:spPr bwMode="auto">
          <a:xfrm>
            <a:off x="4403725" y="1704975"/>
            <a:ext cx="631825" cy="296863"/>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41" name="AutoShape 58"/>
          <p:cNvSpPr>
            <a:spLocks noChangeArrowheads="1"/>
          </p:cNvSpPr>
          <p:nvPr/>
        </p:nvSpPr>
        <p:spPr bwMode="auto">
          <a:xfrm>
            <a:off x="5095875" y="1682750"/>
            <a:ext cx="741363" cy="449263"/>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sp>
        <p:nvSpPr>
          <p:cNvPr id="906342" name="AutoShape 59"/>
          <p:cNvSpPr>
            <a:spLocks noChangeArrowheads="1"/>
          </p:cNvSpPr>
          <p:nvPr/>
        </p:nvSpPr>
        <p:spPr bwMode="auto">
          <a:xfrm>
            <a:off x="5116513" y="1704975"/>
            <a:ext cx="704850" cy="282575"/>
          </a:xfrm>
          <a:prstGeom prst="roundRect">
            <a:avLst>
              <a:gd name="adj" fmla="val 16667"/>
            </a:avLst>
          </a:prstGeom>
          <a:noFill/>
          <a:ln w="9525">
            <a:solidFill>
              <a:srgbClr val="CC6600"/>
            </a:solidFill>
            <a:round/>
            <a:headEnd/>
            <a:tailEnd/>
          </a:ln>
        </p:spPr>
        <p:txBody>
          <a:bodyPr wrap="none" anchor="ctr"/>
          <a:lstStyle/>
          <a:p>
            <a:pPr algn="ctr"/>
            <a:endParaRPr lang="en-US" sz="1200">
              <a:solidFill>
                <a:schemeClr val="bg1"/>
              </a:solidFill>
            </a:endParaRPr>
          </a:p>
        </p:txBody>
      </p:sp>
      <p:sp>
        <p:nvSpPr>
          <p:cNvPr id="906343" name="AutoShape 61"/>
          <p:cNvSpPr>
            <a:spLocks noChangeArrowheads="1"/>
          </p:cNvSpPr>
          <p:nvPr/>
        </p:nvSpPr>
        <p:spPr bwMode="auto">
          <a:xfrm>
            <a:off x="2581275" y="2781300"/>
            <a:ext cx="334963" cy="409575"/>
          </a:xfrm>
          <a:prstGeom prst="roundRect">
            <a:avLst>
              <a:gd name="adj" fmla="val 16667"/>
            </a:avLst>
          </a:prstGeom>
          <a:noFill/>
          <a:ln w="9525">
            <a:solidFill>
              <a:srgbClr val="CC6600"/>
            </a:solidFill>
            <a:round/>
            <a:headEnd/>
            <a:tailEnd/>
          </a:ln>
        </p:spPr>
        <p:txBody>
          <a:bodyPr wrap="none" anchor="ctr"/>
          <a:lstStyle/>
          <a:p>
            <a:pPr algn="ctr"/>
            <a:endParaRPr lang="en-US" sz="1400">
              <a:solidFill>
                <a:schemeClr val="bg1"/>
              </a:solidFill>
            </a:endParaRPr>
          </a:p>
        </p:txBody>
      </p:sp>
      <p:sp>
        <p:nvSpPr>
          <p:cNvPr id="906344" name="AutoShape 63"/>
          <p:cNvSpPr>
            <a:spLocks noChangeArrowheads="1"/>
          </p:cNvSpPr>
          <p:nvPr/>
        </p:nvSpPr>
        <p:spPr bwMode="auto">
          <a:xfrm>
            <a:off x="2584450" y="1684338"/>
            <a:ext cx="979488" cy="449262"/>
          </a:xfrm>
          <a:prstGeom prst="roundRect">
            <a:avLst>
              <a:gd name="adj" fmla="val 16667"/>
            </a:avLst>
          </a:prstGeom>
          <a:noFill/>
          <a:ln w="19050">
            <a:solidFill>
              <a:srgbClr val="CC6600"/>
            </a:solidFill>
            <a:round/>
            <a:headEnd type="none" w="sm" len="sm"/>
            <a:tailEnd type="none" w="sm" len="sm"/>
          </a:ln>
        </p:spPr>
        <p:txBody>
          <a:bodyPr lIns="45720" rIns="45720" anchor="ctr">
            <a:spAutoFit/>
          </a:bodyPr>
          <a:lstStyle/>
          <a:p>
            <a:pPr algn="l"/>
            <a:endParaRPr lang="en-US" sz="2000"/>
          </a:p>
        </p:txBody>
      </p:sp>
      <p:grpSp>
        <p:nvGrpSpPr>
          <p:cNvPr id="906345" name="Group 16"/>
          <p:cNvGrpSpPr>
            <a:grpSpLocks/>
          </p:cNvGrpSpPr>
          <p:nvPr/>
        </p:nvGrpSpPr>
        <p:grpSpPr bwMode="auto">
          <a:xfrm>
            <a:off x="5580063" y="2708275"/>
            <a:ext cx="333375" cy="407988"/>
            <a:chOff x="912" y="1296"/>
            <a:chExt cx="720" cy="864"/>
          </a:xfrm>
        </p:grpSpPr>
        <p:sp>
          <p:nvSpPr>
            <p:cNvPr id="906346"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906347"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906348"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906349"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906350" name="AutoShape 21"/>
          <p:cNvSpPr>
            <a:spLocks noChangeArrowheads="1"/>
          </p:cNvSpPr>
          <p:nvPr/>
        </p:nvSpPr>
        <p:spPr bwMode="auto">
          <a:xfrm>
            <a:off x="5926138" y="2244725"/>
            <a:ext cx="409575" cy="536575"/>
          </a:xfrm>
          <a:prstGeom prst="roundRect">
            <a:avLst>
              <a:gd name="adj" fmla="val 16667"/>
            </a:avLst>
          </a:prstGeom>
          <a:solidFill>
            <a:schemeClr val="bg1"/>
          </a:solidFill>
          <a:ln w="9525">
            <a:solidFill>
              <a:srgbClr val="CC6600"/>
            </a:solidFill>
            <a:round/>
            <a:headEnd/>
            <a:tailEnd/>
          </a:ln>
        </p:spPr>
        <p:txBody>
          <a:bodyPr wrap="none" anchor="ctr"/>
          <a:lstStyle/>
          <a:p>
            <a:pPr algn="ctr"/>
            <a:endParaRPr lang="en-US" sz="1800">
              <a:solidFill>
                <a:schemeClr val="bg1"/>
              </a:solidFill>
            </a:endParaRPr>
          </a:p>
        </p:txBody>
      </p:sp>
      <p:grpSp>
        <p:nvGrpSpPr>
          <p:cNvPr id="906351" name="Group 16"/>
          <p:cNvGrpSpPr>
            <a:grpSpLocks/>
          </p:cNvGrpSpPr>
          <p:nvPr/>
        </p:nvGrpSpPr>
        <p:grpSpPr bwMode="auto">
          <a:xfrm>
            <a:off x="5443538" y="2778125"/>
            <a:ext cx="333375" cy="407988"/>
            <a:chOff x="912" y="1296"/>
            <a:chExt cx="720" cy="864"/>
          </a:xfrm>
        </p:grpSpPr>
        <p:sp>
          <p:nvSpPr>
            <p:cNvPr id="906352"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906353"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906354"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906355"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906356" name="AutoShape 116"/>
          <p:cNvSpPr>
            <a:spLocks noChangeArrowheads="1"/>
          </p:cNvSpPr>
          <p:nvPr/>
        </p:nvSpPr>
        <p:spPr bwMode="auto">
          <a:xfrm flipH="1">
            <a:off x="2484438" y="2924175"/>
            <a:ext cx="3527425" cy="792163"/>
          </a:xfrm>
          <a:prstGeom prst="triangle">
            <a:avLst>
              <a:gd name="adj" fmla="val 15523"/>
            </a:avLst>
          </a:prstGeom>
          <a:solidFill>
            <a:schemeClr val="bg1"/>
          </a:solidFill>
          <a:ln w="9525">
            <a:solidFill>
              <a:schemeClr val="tx2"/>
            </a:solidFill>
            <a:miter lim="800000"/>
            <a:headEnd/>
            <a:tailEnd/>
          </a:ln>
          <a:effectLst/>
        </p:spPr>
        <p:txBody>
          <a:bodyPr wrap="none" anchor="ctr"/>
          <a:lstStyle/>
          <a:p>
            <a:endParaRPr lang="en-US"/>
          </a:p>
        </p:txBody>
      </p:sp>
      <p:grpSp>
        <p:nvGrpSpPr>
          <p:cNvPr id="906357" name="Group 16"/>
          <p:cNvGrpSpPr>
            <a:grpSpLocks/>
          </p:cNvGrpSpPr>
          <p:nvPr/>
        </p:nvGrpSpPr>
        <p:grpSpPr bwMode="auto">
          <a:xfrm>
            <a:off x="5292725" y="2852738"/>
            <a:ext cx="333375" cy="407987"/>
            <a:chOff x="912" y="1296"/>
            <a:chExt cx="720" cy="864"/>
          </a:xfrm>
        </p:grpSpPr>
        <p:sp>
          <p:nvSpPr>
            <p:cNvPr id="906358" name="AutoShape 17"/>
            <p:cNvSpPr>
              <a:spLocks noChangeArrowheads="1"/>
            </p:cNvSpPr>
            <p:nvPr/>
          </p:nvSpPr>
          <p:spPr bwMode="auto">
            <a:xfrm>
              <a:off x="912" y="1296"/>
              <a:ext cx="720" cy="864"/>
            </a:xfrm>
            <a:prstGeom prst="roundRect">
              <a:avLst>
                <a:gd name="adj" fmla="val 16667"/>
              </a:avLst>
            </a:prstGeom>
            <a:solidFill>
              <a:schemeClr val="bg1"/>
            </a:solidFill>
            <a:ln w="9525">
              <a:solidFill>
                <a:schemeClr val="tx2"/>
              </a:solidFill>
              <a:round/>
              <a:headEnd/>
              <a:tailEnd/>
            </a:ln>
          </p:spPr>
          <p:txBody>
            <a:bodyPr wrap="none" anchor="ctr"/>
            <a:lstStyle/>
            <a:p>
              <a:pPr algn="l"/>
              <a:endParaRPr lang="en-US" sz="2000"/>
            </a:p>
          </p:txBody>
        </p:sp>
        <p:sp>
          <p:nvSpPr>
            <p:cNvPr id="906359" name="AutoShape 18"/>
            <p:cNvSpPr>
              <a:spLocks noChangeArrowheads="1"/>
            </p:cNvSpPr>
            <p:nvPr/>
          </p:nvSpPr>
          <p:spPr bwMode="auto">
            <a:xfrm>
              <a:off x="960" y="1824"/>
              <a:ext cx="624" cy="240"/>
            </a:xfrm>
            <a:prstGeom prst="can">
              <a:avLst>
                <a:gd name="adj" fmla="val 25000"/>
              </a:avLst>
            </a:prstGeom>
            <a:solidFill>
              <a:schemeClr val="bg1"/>
            </a:solidFill>
            <a:ln w="9525">
              <a:solidFill>
                <a:schemeClr val="tx2"/>
              </a:solidFill>
              <a:round/>
              <a:headEnd/>
              <a:tailEnd/>
            </a:ln>
          </p:spPr>
          <p:txBody>
            <a:bodyPr wrap="none" anchor="ctr"/>
            <a:lstStyle/>
            <a:p>
              <a:pPr algn="ctr"/>
              <a:endParaRPr lang="en-US" sz="900"/>
            </a:p>
          </p:txBody>
        </p:sp>
        <p:sp>
          <p:nvSpPr>
            <p:cNvPr id="906360" name="AutoShape 19"/>
            <p:cNvSpPr>
              <a:spLocks noChangeArrowheads="1"/>
            </p:cNvSpPr>
            <p:nvPr/>
          </p:nvSpPr>
          <p:spPr bwMode="auto">
            <a:xfrm>
              <a:off x="960" y="1623"/>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sp>
          <p:nvSpPr>
            <p:cNvPr id="906361" name="AutoShape 20"/>
            <p:cNvSpPr>
              <a:spLocks noChangeArrowheads="1"/>
            </p:cNvSpPr>
            <p:nvPr/>
          </p:nvSpPr>
          <p:spPr bwMode="auto">
            <a:xfrm>
              <a:off x="960" y="1392"/>
              <a:ext cx="624" cy="192"/>
            </a:xfrm>
            <a:prstGeom prst="roundRect">
              <a:avLst>
                <a:gd name="adj" fmla="val 16667"/>
              </a:avLst>
            </a:prstGeom>
            <a:solidFill>
              <a:schemeClr val="bg1"/>
            </a:solidFill>
            <a:ln w="9525">
              <a:solidFill>
                <a:schemeClr val="tx2"/>
              </a:solidFill>
              <a:round/>
              <a:headEnd/>
              <a:tailEnd/>
            </a:ln>
          </p:spPr>
          <p:txBody>
            <a:bodyPr wrap="none" anchor="ctr"/>
            <a:lstStyle/>
            <a:p>
              <a:pPr algn="ctr"/>
              <a:endParaRPr lang="en-US" sz="900"/>
            </a:p>
          </p:txBody>
        </p:sp>
      </p:grpSp>
      <p:sp>
        <p:nvSpPr>
          <p:cNvPr id="906362" name="AutoShape 71"/>
          <p:cNvSpPr>
            <a:spLocks noChangeArrowheads="1"/>
          </p:cNvSpPr>
          <p:nvPr/>
        </p:nvSpPr>
        <p:spPr bwMode="auto">
          <a:xfrm>
            <a:off x="5146675" y="5110163"/>
            <a:ext cx="144463" cy="84137"/>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63" name="AutoShape 13"/>
          <p:cNvSpPr>
            <a:spLocks noChangeArrowheads="1"/>
          </p:cNvSpPr>
          <p:nvPr/>
        </p:nvSpPr>
        <p:spPr bwMode="auto">
          <a:xfrm>
            <a:off x="4978400" y="4427538"/>
            <a:ext cx="241300" cy="141287"/>
          </a:xfrm>
          <a:prstGeom prst="roundRect">
            <a:avLst>
              <a:gd name="adj" fmla="val 16667"/>
            </a:avLst>
          </a:prstGeom>
          <a:solidFill>
            <a:srgbClr val="CC6600"/>
          </a:solidFill>
          <a:ln w="9525">
            <a:solidFill>
              <a:srgbClr val="CC6600"/>
            </a:solidFill>
            <a:round/>
            <a:headEnd/>
            <a:tailEnd/>
          </a:ln>
        </p:spPr>
        <p:txBody>
          <a:bodyPr wrap="none" anchor="b" anchorCtr="1"/>
          <a:lstStyle/>
          <a:p>
            <a:pPr algn="ctr"/>
            <a:endParaRPr lang="en-US" sz="1800">
              <a:solidFill>
                <a:schemeClr val="tx2"/>
              </a:solidFill>
            </a:endParaRPr>
          </a:p>
        </p:txBody>
      </p:sp>
      <p:sp>
        <p:nvSpPr>
          <p:cNvPr id="906364" name="AutoShape 71"/>
          <p:cNvSpPr>
            <a:spLocks noChangeArrowheads="1"/>
          </p:cNvSpPr>
          <p:nvPr/>
        </p:nvSpPr>
        <p:spPr bwMode="auto">
          <a:xfrm>
            <a:off x="4427538" y="4965700"/>
            <a:ext cx="144462" cy="84138"/>
          </a:xfrm>
          <a:prstGeom prst="roundRect">
            <a:avLst>
              <a:gd name="adj" fmla="val 16667"/>
            </a:avLst>
          </a:prstGeom>
          <a:solidFill>
            <a:schemeClr val="tx2"/>
          </a:solidFill>
          <a:ln w="9525">
            <a:solidFill>
              <a:schemeClr val="tx2"/>
            </a:solidFill>
            <a:round/>
            <a:headEnd/>
            <a:tailEnd/>
          </a:ln>
        </p:spPr>
        <p:txBody>
          <a:bodyPr wrap="none" anchor="b" anchorCtr="1"/>
          <a:lstStyle/>
          <a:p>
            <a:pPr algn="ctr"/>
            <a:endParaRPr lang="en-US" sz="1800">
              <a:solidFill>
                <a:schemeClr val="tx2"/>
              </a:solidFill>
            </a:endParaRPr>
          </a:p>
        </p:txBody>
      </p:sp>
      <p:sp>
        <p:nvSpPr>
          <p:cNvPr id="906365" name="AutoShape 71"/>
          <p:cNvSpPr>
            <a:spLocks noChangeArrowheads="1"/>
          </p:cNvSpPr>
          <p:nvPr/>
        </p:nvSpPr>
        <p:spPr bwMode="auto">
          <a:xfrm>
            <a:off x="2173288" y="3671888"/>
            <a:ext cx="4198937" cy="2451100"/>
          </a:xfrm>
          <a:prstGeom prst="roundRect">
            <a:avLst>
              <a:gd name="adj" fmla="val 16667"/>
            </a:avLst>
          </a:prstGeom>
          <a:solidFill>
            <a:schemeClr val="bg1"/>
          </a:solidFill>
          <a:ln w="9525">
            <a:solidFill>
              <a:schemeClr val="accent2"/>
            </a:solidFill>
            <a:round/>
            <a:headEnd/>
            <a:tailEnd/>
          </a:ln>
        </p:spPr>
        <p:txBody>
          <a:bodyPr wrap="none" anchor="b" anchorCtr="1"/>
          <a:lstStyle/>
          <a:p>
            <a:pPr algn="ctr"/>
            <a:endParaRPr lang="en-US" sz="1800">
              <a:solidFill>
                <a:schemeClr val="tx2"/>
              </a:solidFill>
            </a:endParaRPr>
          </a:p>
        </p:txBody>
      </p:sp>
      <p:sp>
        <p:nvSpPr>
          <p:cNvPr id="906366" name="AutoShape 63"/>
          <p:cNvSpPr>
            <a:spLocks noChangeArrowheads="1"/>
          </p:cNvSpPr>
          <p:nvPr/>
        </p:nvSpPr>
        <p:spPr bwMode="auto">
          <a:xfrm>
            <a:off x="2571750" y="4446588"/>
            <a:ext cx="979488"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906367" name="AutoShape 64"/>
          <p:cNvSpPr>
            <a:spLocks noChangeArrowheads="1"/>
          </p:cNvSpPr>
          <p:nvPr/>
        </p:nvSpPr>
        <p:spPr bwMode="auto">
          <a:xfrm>
            <a:off x="4502150" y="54276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68" name="AutoShape 65"/>
          <p:cNvSpPr>
            <a:spLocks noChangeArrowheads="1"/>
          </p:cNvSpPr>
          <p:nvPr/>
        </p:nvSpPr>
        <p:spPr bwMode="auto">
          <a:xfrm>
            <a:off x="4397375"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69" name="AutoShape 66"/>
          <p:cNvSpPr>
            <a:spLocks noChangeArrowheads="1"/>
          </p:cNvSpPr>
          <p:nvPr/>
        </p:nvSpPr>
        <p:spPr bwMode="auto">
          <a:xfrm>
            <a:off x="3900488" y="54276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70" name="AutoShape 67"/>
          <p:cNvSpPr>
            <a:spLocks noChangeArrowheads="1"/>
          </p:cNvSpPr>
          <p:nvPr/>
        </p:nvSpPr>
        <p:spPr bwMode="auto">
          <a:xfrm>
            <a:off x="3795713"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71" name="AutoShape 68"/>
          <p:cNvSpPr>
            <a:spLocks noChangeArrowheads="1"/>
          </p:cNvSpPr>
          <p:nvPr/>
        </p:nvSpPr>
        <p:spPr bwMode="auto">
          <a:xfrm>
            <a:off x="3362325" y="54451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72" name="AutoShape 69"/>
          <p:cNvSpPr>
            <a:spLocks noChangeArrowheads="1"/>
          </p:cNvSpPr>
          <p:nvPr/>
        </p:nvSpPr>
        <p:spPr bwMode="auto">
          <a:xfrm>
            <a:off x="3257550" y="5495925"/>
            <a:ext cx="296863" cy="409575"/>
          </a:xfrm>
          <a:prstGeom prst="can">
            <a:avLst>
              <a:gd name="adj" fmla="val 34492"/>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73" name="AutoShape 70"/>
          <p:cNvSpPr>
            <a:spLocks noChangeArrowheads="1"/>
          </p:cNvSpPr>
          <p:nvPr/>
        </p:nvSpPr>
        <p:spPr bwMode="auto">
          <a:xfrm>
            <a:off x="2792413" y="5422900"/>
            <a:ext cx="334962"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374" name="AutoShape 72"/>
          <p:cNvSpPr>
            <a:spLocks noChangeArrowheads="1"/>
          </p:cNvSpPr>
          <p:nvPr/>
        </p:nvSpPr>
        <p:spPr bwMode="auto">
          <a:xfrm>
            <a:off x="2544763" y="4414838"/>
            <a:ext cx="3306762" cy="668337"/>
          </a:xfrm>
          <a:prstGeom prst="roundRect">
            <a:avLst>
              <a:gd name="adj" fmla="val 16667"/>
            </a:avLst>
          </a:prstGeom>
          <a:noFill/>
          <a:ln w="9525">
            <a:solidFill>
              <a:schemeClr val="accent2"/>
            </a:solidFill>
            <a:round/>
            <a:headEnd/>
            <a:tailEnd/>
          </a:ln>
        </p:spPr>
        <p:txBody>
          <a:bodyPr wrap="none" anchor="b" anchorCtr="1"/>
          <a:lstStyle/>
          <a:p>
            <a:pPr algn="ctr"/>
            <a:endParaRPr lang="en-US" sz="1000">
              <a:solidFill>
                <a:schemeClr val="tx2"/>
              </a:solidFill>
            </a:endParaRPr>
          </a:p>
        </p:txBody>
      </p:sp>
      <p:sp>
        <p:nvSpPr>
          <p:cNvPr id="906375" name="AutoShape 73"/>
          <p:cNvSpPr>
            <a:spLocks noChangeArrowheads="1"/>
          </p:cNvSpPr>
          <p:nvPr/>
        </p:nvSpPr>
        <p:spPr bwMode="auto">
          <a:xfrm>
            <a:off x="2544763" y="5170488"/>
            <a:ext cx="3270250" cy="26035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tx2"/>
              </a:solidFill>
            </a:endParaRPr>
          </a:p>
        </p:txBody>
      </p:sp>
      <p:grpSp>
        <p:nvGrpSpPr>
          <p:cNvPr id="906376" name="Group 74"/>
          <p:cNvGrpSpPr>
            <a:grpSpLocks/>
          </p:cNvGrpSpPr>
          <p:nvPr/>
        </p:nvGrpSpPr>
        <p:grpSpPr bwMode="auto">
          <a:xfrm>
            <a:off x="5443538" y="5541963"/>
            <a:ext cx="333375" cy="407987"/>
            <a:chOff x="912" y="1296"/>
            <a:chExt cx="720" cy="864"/>
          </a:xfrm>
        </p:grpSpPr>
        <p:sp>
          <p:nvSpPr>
            <p:cNvPr id="906377" name="AutoShape 75"/>
            <p:cNvSpPr>
              <a:spLocks noChangeArrowheads="1"/>
            </p:cNvSpPr>
            <p:nvPr/>
          </p:nvSpPr>
          <p:spPr bwMode="auto">
            <a:xfrm>
              <a:off x="912" y="1296"/>
              <a:ext cx="720" cy="864"/>
            </a:xfrm>
            <a:prstGeom prst="roundRect">
              <a:avLst>
                <a:gd name="adj" fmla="val 16667"/>
              </a:avLst>
            </a:prstGeom>
            <a:noFill/>
            <a:ln w="9525">
              <a:solidFill>
                <a:schemeClr val="accent2"/>
              </a:solidFill>
              <a:round/>
              <a:headEnd/>
              <a:tailEnd/>
            </a:ln>
          </p:spPr>
          <p:txBody>
            <a:bodyPr wrap="none" anchor="ctr"/>
            <a:lstStyle/>
            <a:p>
              <a:pPr algn="l"/>
              <a:endParaRPr lang="en-US" sz="2000"/>
            </a:p>
          </p:txBody>
        </p:sp>
        <p:sp>
          <p:nvSpPr>
            <p:cNvPr id="906378" name="AutoShape 76"/>
            <p:cNvSpPr>
              <a:spLocks noChangeArrowheads="1"/>
            </p:cNvSpPr>
            <p:nvPr/>
          </p:nvSpPr>
          <p:spPr bwMode="auto">
            <a:xfrm>
              <a:off x="960" y="1824"/>
              <a:ext cx="624" cy="240"/>
            </a:xfrm>
            <a:prstGeom prst="can">
              <a:avLst>
                <a:gd name="adj" fmla="val 25000"/>
              </a:avLst>
            </a:prstGeom>
            <a:noFill/>
            <a:ln w="9525">
              <a:solidFill>
                <a:schemeClr val="accent2"/>
              </a:solidFill>
              <a:round/>
              <a:headEnd/>
              <a:tailEnd/>
            </a:ln>
          </p:spPr>
          <p:txBody>
            <a:bodyPr wrap="none" anchor="ctr"/>
            <a:lstStyle/>
            <a:p>
              <a:pPr algn="ctr"/>
              <a:endParaRPr lang="en-US" sz="900"/>
            </a:p>
          </p:txBody>
        </p:sp>
        <p:sp>
          <p:nvSpPr>
            <p:cNvPr id="906379" name="AutoShape 77"/>
            <p:cNvSpPr>
              <a:spLocks noChangeArrowheads="1"/>
            </p:cNvSpPr>
            <p:nvPr/>
          </p:nvSpPr>
          <p:spPr bwMode="auto">
            <a:xfrm>
              <a:off x="960" y="1623"/>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sp>
          <p:nvSpPr>
            <p:cNvPr id="906380" name="AutoShape 78"/>
            <p:cNvSpPr>
              <a:spLocks noChangeArrowheads="1"/>
            </p:cNvSpPr>
            <p:nvPr/>
          </p:nvSpPr>
          <p:spPr bwMode="auto">
            <a:xfrm>
              <a:off x="960" y="1392"/>
              <a:ext cx="624" cy="192"/>
            </a:xfrm>
            <a:prstGeom prst="roundRect">
              <a:avLst>
                <a:gd name="adj" fmla="val 16667"/>
              </a:avLst>
            </a:prstGeom>
            <a:noFill/>
            <a:ln w="9525">
              <a:solidFill>
                <a:schemeClr val="accent2"/>
              </a:solidFill>
              <a:round/>
              <a:headEnd/>
              <a:tailEnd/>
            </a:ln>
          </p:spPr>
          <p:txBody>
            <a:bodyPr wrap="none" anchor="ctr"/>
            <a:lstStyle/>
            <a:p>
              <a:pPr algn="ctr"/>
              <a:endParaRPr lang="en-US" sz="900"/>
            </a:p>
          </p:txBody>
        </p:sp>
      </p:grpSp>
      <p:sp>
        <p:nvSpPr>
          <p:cNvPr id="906381" name="AutoShape 79"/>
          <p:cNvSpPr>
            <a:spLocks noChangeArrowheads="1"/>
          </p:cNvSpPr>
          <p:nvPr/>
        </p:nvSpPr>
        <p:spPr bwMode="auto">
          <a:xfrm>
            <a:off x="5926138" y="5008563"/>
            <a:ext cx="409575" cy="520700"/>
          </a:xfrm>
          <a:prstGeom prst="roundRect">
            <a:avLst>
              <a:gd name="adj" fmla="val 16667"/>
            </a:avLst>
          </a:prstGeom>
          <a:noFill/>
          <a:ln w="9525">
            <a:solidFill>
              <a:schemeClr val="accent2"/>
            </a:solidFill>
            <a:round/>
            <a:headEnd/>
            <a:tailEnd/>
          </a:ln>
        </p:spPr>
        <p:txBody>
          <a:bodyPr wrap="none" anchor="ctr"/>
          <a:lstStyle/>
          <a:p>
            <a:pPr algn="ctr"/>
            <a:endParaRPr lang="en-US" sz="1800">
              <a:solidFill>
                <a:schemeClr val="bg1"/>
              </a:solidFill>
            </a:endParaRPr>
          </a:p>
        </p:txBody>
      </p:sp>
      <p:sp>
        <p:nvSpPr>
          <p:cNvPr id="906382" name="AutoShape 80"/>
          <p:cNvSpPr>
            <a:spLocks noChangeArrowheads="1"/>
          </p:cNvSpPr>
          <p:nvPr/>
        </p:nvSpPr>
        <p:spPr bwMode="auto">
          <a:xfrm>
            <a:off x="2551113" y="4079875"/>
            <a:ext cx="3270250" cy="260350"/>
          </a:xfrm>
          <a:prstGeom prst="roundRect">
            <a:avLst>
              <a:gd name="adj" fmla="val 16667"/>
            </a:avLst>
          </a:prstGeom>
          <a:solidFill>
            <a:schemeClr val="bg1"/>
          </a:solidFill>
          <a:ln w="9525">
            <a:solidFill>
              <a:schemeClr val="accent2"/>
            </a:solidFill>
            <a:round/>
            <a:headEnd/>
            <a:tailEnd/>
          </a:ln>
        </p:spPr>
        <p:txBody>
          <a:bodyPr wrap="none" anchorCtr="1"/>
          <a:lstStyle/>
          <a:p>
            <a:pPr algn="ctr"/>
            <a:endParaRPr lang="en-US" sz="1000">
              <a:solidFill>
                <a:schemeClr val="accent2"/>
              </a:solidFill>
            </a:endParaRPr>
          </a:p>
        </p:txBody>
      </p:sp>
      <p:sp>
        <p:nvSpPr>
          <p:cNvPr id="906383" name="AutoShape 81"/>
          <p:cNvSpPr>
            <a:spLocks noChangeArrowheads="1"/>
          </p:cNvSpPr>
          <p:nvPr/>
        </p:nvSpPr>
        <p:spPr bwMode="auto">
          <a:xfrm>
            <a:off x="4651375" y="4103688"/>
            <a:ext cx="4730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6384" name="AutoShape 82"/>
          <p:cNvSpPr>
            <a:spLocks noChangeArrowheads="1"/>
          </p:cNvSpPr>
          <p:nvPr/>
        </p:nvSpPr>
        <p:spPr bwMode="auto">
          <a:xfrm>
            <a:off x="3238500" y="4102100"/>
            <a:ext cx="420688"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6385" name="AutoShape 83"/>
          <p:cNvSpPr>
            <a:spLocks noChangeArrowheads="1"/>
          </p:cNvSpPr>
          <p:nvPr/>
        </p:nvSpPr>
        <p:spPr bwMode="auto">
          <a:xfrm>
            <a:off x="2700338" y="4098925"/>
            <a:ext cx="431800"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6386" name="AutoShape 84"/>
          <p:cNvSpPr>
            <a:spLocks noChangeArrowheads="1"/>
          </p:cNvSpPr>
          <p:nvPr/>
        </p:nvSpPr>
        <p:spPr bwMode="auto">
          <a:xfrm>
            <a:off x="5229225" y="4098925"/>
            <a:ext cx="422275" cy="222250"/>
          </a:xfrm>
          <a:prstGeom prst="roundRect">
            <a:avLst>
              <a:gd name="adj" fmla="val 16667"/>
            </a:avLst>
          </a:prstGeom>
          <a:noFill/>
          <a:ln w="9525">
            <a:solidFill>
              <a:schemeClr val="accent2"/>
            </a:solidFill>
            <a:round/>
            <a:headEnd/>
            <a:tailEnd/>
          </a:ln>
        </p:spPr>
        <p:txBody>
          <a:bodyPr wrap="none" anchor="ctr"/>
          <a:lstStyle/>
          <a:p>
            <a:pPr algn="ctr"/>
            <a:endParaRPr lang="en-US" sz="1000">
              <a:solidFill>
                <a:schemeClr val="bg1"/>
              </a:solidFill>
            </a:endParaRPr>
          </a:p>
        </p:txBody>
      </p:sp>
      <p:sp>
        <p:nvSpPr>
          <p:cNvPr id="906387" name="AutoShape 85"/>
          <p:cNvSpPr>
            <a:spLocks noChangeArrowheads="1"/>
          </p:cNvSpPr>
          <p:nvPr/>
        </p:nvSpPr>
        <p:spPr bwMode="auto">
          <a:xfrm>
            <a:off x="2560638" y="3708400"/>
            <a:ext cx="3254375" cy="334963"/>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tx2"/>
              </a:solidFill>
            </a:endParaRPr>
          </a:p>
        </p:txBody>
      </p:sp>
      <p:sp>
        <p:nvSpPr>
          <p:cNvPr id="906388" name="AutoShape 86"/>
          <p:cNvSpPr>
            <a:spLocks noChangeArrowheads="1"/>
          </p:cNvSpPr>
          <p:nvPr/>
        </p:nvSpPr>
        <p:spPr bwMode="auto">
          <a:xfrm>
            <a:off x="2284413" y="3821113"/>
            <a:ext cx="185737" cy="1744662"/>
          </a:xfrm>
          <a:prstGeom prst="roundRect">
            <a:avLst>
              <a:gd name="adj" fmla="val 16667"/>
            </a:avLst>
          </a:prstGeom>
          <a:noFill/>
          <a:ln w="9525">
            <a:solidFill>
              <a:schemeClr val="accent2"/>
            </a:solidFill>
            <a:round/>
            <a:headEnd/>
            <a:tailEnd/>
          </a:ln>
        </p:spPr>
        <p:txBody>
          <a:bodyPr vert="eaVert" wrap="none" anchor="ctr"/>
          <a:lstStyle/>
          <a:p>
            <a:pPr algn="ctr"/>
            <a:endParaRPr lang="en-US" sz="1800">
              <a:solidFill>
                <a:schemeClr val="bg1"/>
              </a:solidFill>
            </a:endParaRPr>
          </a:p>
        </p:txBody>
      </p:sp>
      <p:sp>
        <p:nvSpPr>
          <p:cNvPr id="906389" name="Line 87"/>
          <p:cNvSpPr>
            <a:spLocks noChangeShapeType="1"/>
          </p:cNvSpPr>
          <p:nvPr/>
        </p:nvSpPr>
        <p:spPr bwMode="auto">
          <a:xfrm flipH="1">
            <a:off x="5815013" y="5268913"/>
            <a:ext cx="111125" cy="1587"/>
          </a:xfrm>
          <a:prstGeom prst="line">
            <a:avLst/>
          </a:prstGeom>
          <a:noFill/>
          <a:ln w="38100">
            <a:solidFill>
              <a:schemeClr val="accent2"/>
            </a:solidFill>
            <a:round/>
            <a:headEnd/>
            <a:tailEnd/>
          </a:ln>
        </p:spPr>
        <p:txBody>
          <a:bodyPr/>
          <a:lstStyle/>
          <a:p>
            <a:endParaRPr lang="en-US"/>
          </a:p>
        </p:txBody>
      </p:sp>
      <p:sp>
        <p:nvSpPr>
          <p:cNvPr id="906390" name="Line 88"/>
          <p:cNvSpPr>
            <a:spLocks noChangeShapeType="1"/>
          </p:cNvSpPr>
          <p:nvPr/>
        </p:nvSpPr>
        <p:spPr bwMode="auto">
          <a:xfrm flipH="1">
            <a:off x="5449888" y="5083175"/>
            <a:ext cx="0" cy="149225"/>
          </a:xfrm>
          <a:prstGeom prst="line">
            <a:avLst/>
          </a:prstGeom>
          <a:noFill/>
          <a:ln w="38100">
            <a:solidFill>
              <a:schemeClr val="accent2"/>
            </a:solidFill>
            <a:round/>
            <a:headEnd/>
            <a:tailEnd/>
          </a:ln>
        </p:spPr>
        <p:txBody>
          <a:bodyPr/>
          <a:lstStyle/>
          <a:p>
            <a:endParaRPr lang="en-US"/>
          </a:p>
        </p:txBody>
      </p:sp>
      <p:sp>
        <p:nvSpPr>
          <p:cNvPr id="906391" name="Line 89"/>
          <p:cNvSpPr>
            <a:spLocks noChangeShapeType="1"/>
          </p:cNvSpPr>
          <p:nvPr/>
        </p:nvSpPr>
        <p:spPr bwMode="auto">
          <a:xfrm flipH="1">
            <a:off x="4587875" y="5083175"/>
            <a:ext cx="0" cy="149225"/>
          </a:xfrm>
          <a:prstGeom prst="line">
            <a:avLst/>
          </a:prstGeom>
          <a:noFill/>
          <a:ln w="38100">
            <a:solidFill>
              <a:schemeClr val="accent2"/>
            </a:solidFill>
            <a:round/>
            <a:headEnd/>
            <a:tailEnd/>
          </a:ln>
        </p:spPr>
        <p:txBody>
          <a:bodyPr/>
          <a:lstStyle/>
          <a:p>
            <a:endParaRPr lang="en-US"/>
          </a:p>
        </p:txBody>
      </p:sp>
      <p:sp>
        <p:nvSpPr>
          <p:cNvPr id="906392" name="Line 90"/>
          <p:cNvSpPr>
            <a:spLocks noChangeShapeType="1"/>
          </p:cNvSpPr>
          <p:nvPr/>
        </p:nvSpPr>
        <p:spPr bwMode="auto">
          <a:xfrm flipH="1">
            <a:off x="3748088" y="5083175"/>
            <a:ext cx="0" cy="149225"/>
          </a:xfrm>
          <a:prstGeom prst="line">
            <a:avLst/>
          </a:prstGeom>
          <a:noFill/>
          <a:ln w="38100">
            <a:solidFill>
              <a:schemeClr val="accent2"/>
            </a:solidFill>
            <a:round/>
            <a:headEnd/>
            <a:tailEnd/>
          </a:ln>
        </p:spPr>
        <p:txBody>
          <a:bodyPr/>
          <a:lstStyle/>
          <a:p>
            <a:endParaRPr lang="en-US"/>
          </a:p>
        </p:txBody>
      </p:sp>
      <p:sp>
        <p:nvSpPr>
          <p:cNvPr id="906393" name="Line 91"/>
          <p:cNvSpPr>
            <a:spLocks noChangeShapeType="1"/>
          </p:cNvSpPr>
          <p:nvPr/>
        </p:nvSpPr>
        <p:spPr bwMode="auto">
          <a:xfrm flipH="1">
            <a:off x="2916238" y="5073650"/>
            <a:ext cx="0" cy="149225"/>
          </a:xfrm>
          <a:prstGeom prst="line">
            <a:avLst/>
          </a:prstGeom>
          <a:noFill/>
          <a:ln w="38100">
            <a:solidFill>
              <a:schemeClr val="accent2"/>
            </a:solidFill>
            <a:round/>
            <a:headEnd/>
            <a:tailEnd/>
          </a:ln>
        </p:spPr>
        <p:txBody>
          <a:bodyPr/>
          <a:lstStyle/>
          <a:p>
            <a:endParaRPr lang="en-US"/>
          </a:p>
        </p:txBody>
      </p:sp>
      <p:sp>
        <p:nvSpPr>
          <p:cNvPr id="906394" name="Line 93"/>
          <p:cNvSpPr>
            <a:spLocks noChangeShapeType="1"/>
          </p:cNvSpPr>
          <p:nvPr/>
        </p:nvSpPr>
        <p:spPr bwMode="auto">
          <a:xfrm flipH="1">
            <a:off x="4462463" y="5392738"/>
            <a:ext cx="0" cy="149225"/>
          </a:xfrm>
          <a:prstGeom prst="line">
            <a:avLst/>
          </a:prstGeom>
          <a:noFill/>
          <a:ln w="38100">
            <a:solidFill>
              <a:schemeClr val="accent2"/>
            </a:solidFill>
            <a:round/>
            <a:headEnd/>
            <a:tailEnd/>
          </a:ln>
        </p:spPr>
        <p:txBody>
          <a:bodyPr/>
          <a:lstStyle/>
          <a:p>
            <a:endParaRPr lang="en-US"/>
          </a:p>
        </p:txBody>
      </p:sp>
      <p:sp>
        <p:nvSpPr>
          <p:cNvPr id="906395" name="Line 94"/>
          <p:cNvSpPr>
            <a:spLocks noChangeShapeType="1"/>
          </p:cNvSpPr>
          <p:nvPr/>
        </p:nvSpPr>
        <p:spPr bwMode="auto">
          <a:xfrm flipH="1">
            <a:off x="5605463" y="5392738"/>
            <a:ext cx="0" cy="149225"/>
          </a:xfrm>
          <a:prstGeom prst="line">
            <a:avLst/>
          </a:prstGeom>
          <a:noFill/>
          <a:ln w="38100">
            <a:solidFill>
              <a:schemeClr val="accent2"/>
            </a:solidFill>
            <a:round/>
            <a:headEnd/>
            <a:tailEnd/>
          </a:ln>
        </p:spPr>
        <p:txBody>
          <a:bodyPr/>
          <a:lstStyle/>
          <a:p>
            <a:endParaRPr lang="en-US"/>
          </a:p>
        </p:txBody>
      </p:sp>
      <p:sp>
        <p:nvSpPr>
          <p:cNvPr id="906396" name="Line 95"/>
          <p:cNvSpPr>
            <a:spLocks noChangeShapeType="1"/>
          </p:cNvSpPr>
          <p:nvPr/>
        </p:nvSpPr>
        <p:spPr bwMode="auto">
          <a:xfrm flipH="1">
            <a:off x="5053013" y="5392738"/>
            <a:ext cx="0" cy="149225"/>
          </a:xfrm>
          <a:prstGeom prst="line">
            <a:avLst/>
          </a:prstGeom>
          <a:noFill/>
          <a:ln w="38100">
            <a:solidFill>
              <a:schemeClr val="accent2"/>
            </a:solidFill>
            <a:round/>
            <a:headEnd/>
            <a:tailEnd/>
          </a:ln>
        </p:spPr>
        <p:txBody>
          <a:bodyPr/>
          <a:lstStyle/>
          <a:p>
            <a:endParaRPr lang="en-US"/>
          </a:p>
        </p:txBody>
      </p:sp>
      <p:sp>
        <p:nvSpPr>
          <p:cNvPr id="906397" name="Line 96"/>
          <p:cNvSpPr>
            <a:spLocks noChangeShapeType="1"/>
          </p:cNvSpPr>
          <p:nvPr/>
        </p:nvSpPr>
        <p:spPr bwMode="auto">
          <a:xfrm flipH="1">
            <a:off x="2754313" y="5392738"/>
            <a:ext cx="0" cy="149225"/>
          </a:xfrm>
          <a:prstGeom prst="line">
            <a:avLst/>
          </a:prstGeom>
          <a:noFill/>
          <a:ln w="38100">
            <a:solidFill>
              <a:schemeClr val="accent2"/>
            </a:solidFill>
            <a:round/>
            <a:headEnd/>
            <a:tailEnd/>
          </a:ln>
        </p:spPr>
        <p:txBody>
          <a:bodyPr/>
          <a:lstStyle/>
          <a:p>
            <a:endParaRPr lang="en-US"/>
          </a:p>
        </p:txBody>
      </p:sp>
      <p:sp>
        <p:nvSpPr>
          <p:cNvPr id="906398" name="Line 97"/>
          <p:cNvSpPr>
            <a:spLocks noChangeShapeType="1"/>
          </p:cNvSpPr>
          <p:nvPr/>
        </p:nvSpPr>
        <p:spPr bwMode="auto">
          <a:xfrm flipH="1">
            <a:off x="3859213" y="5392738"/>
            <a:ext cx="0" cy="149225"/>
          </a:xfrm>
          <a:prstGeom prst="line">
            <a:avLst/>
          </a:prstGeom>
          <a:noFill/>
          <a:ln w="38100">
            <a:solidFill>
              <a:schemeClr val="accent2"/>
            </a:solidFill>
            <a:round/>
            <a:headEnd/>
            <a:tailEnd/>
          </a:ln>
        </p:spPr>
        <p:txBody>
          <a:bodyPr/>
          <a:lstStyle/>
          <a:p>
            <a:endParaRPr lang="en-US"/>
          </a:p>
        </p:txBody>
      </p:sp>
      <p:sp>
        <p:nvSpPr>
          <p:cNvPr id="906399" name="Line 98"/>
          <p:cNvSpPr>
            <a:spLocks noChangeShapeType="1"/>
          </p:cNvSpPr>
          <p:nvPr/>
        </p:nvSpPr>
        <p:spPr bwMode="auto">
          <a:xfrm flipH="1">
            <a:off x="3302000" y="5392738"/>
            <a:ext cx="0" cy="149225"/>
          </a:xfrm>
          <a:prstGeom prst="line">
            <a:avLst/>
          </a:prstGeom>
          <a:noFill/>
          <a:ln w="38100">
            <a:solidFill>
              <a:schemeClr val="accent2"/>
            </a:solidFill>
            <a:round/>
            <a:headEnd/>
            <a:tailEnd/>
          </a:ln>
        </p:spPr>
        <p:txBody>
          <a:bodyPr/>
          <a:lstStyle/>
          <a:p>
            <a:endParaRPr lang="en-US"/>
          </a:p>
        </p:txBody>
      </p:sp>
      <p:sp>
        <p:nvSpPr>
          <p:cNvPr id="906400" name="Line 99"/>
          <p:cNvSpPr>
            <a:spLocks noChangeShapeType="1"/>
          </p:cNvSpPr>
          <p:nvPr/>
        </p:nvSpPr>
        <p:spPr bwMode="auto">
          <a:xfrm flipH="1">
            <a:off x="2470150" y="4675188"/>
            <a:ext cx="111125" cy="0"/>
          </a:xfrm>
          <a:prstGeom prst="line">
            <a:avLst/>
          </a:prstGeom>
          <a:noFill/>
          <a:ln w="38100">
            <a:solidFill>
              <a:schemeClr val="accent2"/>
            </a:solidFill>
            <a:round/>
            <a:headEnd/>
            <a:tailEnd/>
          </a:ln>
        </p:spPr>
        <p:txBody>
          <a:bodyPr/>
          <a:lstStyle/>
          <a:p>
            <a:endParaRPr lang="en-US"/>
          </a:p>
        </p:txBody>
      </p:sp>
      <p:sp>
        <p:nvSpPr>
          <p:cNvPr id="906401" name="Line 100"/>
          <p:cNvSpPr>
            <a:spLocks noChangeShapeType="1"/>
          </p:cNvSpPr>
          <p:nvPr/>
        </p:nvSpPr>
        <p:spPr bwMode="auto">
          <a:xfrm flipH="1">
            <a:off x="2470150" y="5268913"/>
            <a:ext cx="111125" cy="1587"/>
          </a:xfrm>
          <a:prstGeom prst="line">
            <a:avLst/>
          </a:prstGeom>
          <a:noFill/>
          <a:ln w="38100">
            <a:solidFill>
              <a:schemeClr val="accent2"/>
            </a:solidFill>
            <a:round/>
            <a:headEnd/>
            <a:tailEnd/>
          </a:ln>
        </p:spPr>
        <p:txBody>
          <a:bodyPr/>
          <a:lstStyle/>
          <a:p>
            <a:endParaRPr lang="en-US"/>
          </a:p>
        </p:txBody>
      </p:sp>
      <p:sp>
        <p:nvSpPr>
          <p:cNvPr id="906402" name="Line 101"/>
          <p:cNvSpPr>
            <a:spLocks noChangeShapeType="1"/>
          </p:cNvSpPr>
          <p:nvPr/>
        </p:nvSpPr>
        <p:spPr bwMode="auto">
          <a:xfrm flipH="1">
            <a:off x="2470150" y="4229100"/>
            <a:ext cx="74613" cy="0"/>
          </a:xfrm>
          <a:prstGeom prst="line">
            <a:avLst/>
          </a:prstGeom>
          <a:noFill/>
          <a:ln w="38100">
            <a:solidFill>
              <a:schemeClr val="accent2"/>
            </a:solidFill>
            <a:round/>
            <a:headEnd/>
            <a:tailEnd/>
          </a:ln>
        </p:spPr>
        <p:txBody>
          <a:bodyPr/>
          <a:lstStyle/>
          <a:p>
            <a:endParaRPr lang="en-US"/>
          </a:p>
        </p:txBody>
      </p:sp>
      <p:sp>
        <p:nvSpPr>
          <p:cNvPr id="906403" name="Line 102"/>
          <p:cNvSpPr>
            <a:spLocks noChangeShapeType="1"/>
          </p:cNvSpPr>
          <p:nvPr/>
        </p:nvSpPr>
        <p:spPr bwMode="auto">
          <a:xfrm flipH="1">
            <a:off x="4179888" y="4325938"/>
            <a:ext cx="0" cy="149225"/>
          </a:xfrm>
          <a:prstGeom prst="line">
            <a:avLst/>
          </a:prstGeom>
          <a:noFill/>
          <a:ln w="76200">
            <a:solidFill>
              <a:schemeClr val="accent2"/>
            </a:solidFill>
            <a:round/>
            <a:headEnd/>
            <a:tailEnd/>
          </a:ln>
        </p:spPr>
        <p:txBody>
          <a:bodyPr/>
          <a:lstStyle/>
          <a:p>
            <a:endParaRPr lang="en-US"/>
          </a:p>
        </p:txBody>
      </p:sp>
      <p:sp>
        <p:nvSpPr>
          <p:cNvPr id="906404" name="AutoShape 105"/>
          <p:cNvSpPr>
            <a:spLocks noChangeArrowheads="1"/>
          </p:cNvSpPr>
          <p:nvPr/>
        </p:nvSpPr>
        <p:spPr bwMode="auto">
          <a:xfrm>
            <a:off x="3151188" y="5548313"/>
            <a:ext cx="298450" cy="407987"/>
          </a:xfrm>
          <a:prstGeom prst="can">
            <a:avLst>
              <a:gd name="adj" fmla="val 34175"/>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405" name="AutoShape 107"/>
          <p:cNvSpPr>
            <a:spLocks noChangeArrowheads="1"/>
          </p:cNvSpPr>
          <p:nvPr/>
        </p:nvSpPr>
        <p:spPr bwMode="auto">
          <a:xfrm>
            <a:off x="4878388" y="5541963"/>
            <a:ext cx="334962" cy="407987"/>
          </a:xfrm>
          <a:prstGeom prst="roundRect">
            <a:avLst>
              <a:gd name="adj" fmla="val 16667"/>
            </a:avLst>
          </a:prstGeom>
          <a:noFill/>
          <a:ln w="9525">
            <a:solidFill>
              <a:srgbClr val="CC6600"/>
            </a:solidFill>
            <a:round/>
            <a:headEnd/>
            <a:tailEnd/>
          </a:ln>
        </p:spPr>
        <p:txBody>
          <a:bodyPr wrap="none" anchor="ctr"/>
          <a:lstStyle/>
          <a:p>
            <a:pPr algn="ctr"/>
            <a:endParaRPr lang="en-US" sz="900">
              <a:solidFill>
                <a:schemeClr val="bg1"/>
              </a:solidFill>
            </a:endParaRPr>
          </a:p>
        </p:txBody>
      </p:sp>
      <p:sp>
        <p:nvSpPr>
          <p:cNvPr id="906406" name="AutoShape 108"/>
          <p:cNvSpPr>
            <a:spLocks noChangeArrowheads="1"/>
          </p:cNvSpPr>
          <p:nvPr/>
        </p:nvSpPr>
        <p:spPr bwMode="auto">
          <a:xfrm>
            <a:off x="3689350" y="5541963"/>
            <a:ext cx="334963"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407" name="AutoShape 109"/>
          <p:cNvSpPr>
            <a:spLocks noChangeArrowheads="1"/>
          </p:cNvSpPr>
          <p:nvPr/>
        </p:nvSpPr>
        <p:spPr bwMode="auto">
          <a:xfrm>
            <a:off x="4291013" y="5541963"/>
            <a:ext cx="334962"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408" name="AutoShape 110"/>
          <p:cNvSpPr>
            <a:spLocks noChangeArrowheads="1"/>
          </p:cNvSpPr>
          <p:nvPr/>
        </p:nvSpPr>
        <p:spPr bwMode="auto">
          <a:xfrm>
            <a:off x="3589338" y="4446588"/>
            <a:ext cx="1481137"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906409" name="AutoShape 111"/>
          <p:cNvSpPr>
            <a:spLocks noChangeArrowheads="1"/>
          </p:cNvSpPr>
          <p:nvPr/>
        </p:nvSpPr>
        <p:spPr bwMode="auto">
          <a:xfrm>
            <a:off x="2916238"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906410" name="AutoShape 112"/>
          <p:cNvSpPr>
            <a:spLocks noChangeArrowheads="1"/>
          </p:cNvSpPr>
          <p:nvPr/>
        </p:nvSpPr>
        <p:spPr bwMode="auto">
          <a:xfrm>
            <a:off x="2581275" y="4468813"/>
            <a:ext cx="29845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6411" name="AutoShape 113"/>
          <p:cNvSpPr>
            <a:spLocks noChangeArrowheads="1"/>
          </p:cNvSpPr>
          <p:nvPr/>
        </p:nvSpPr>
        <p:spPr bwMode="auto">
          <a:xfrm>
            <a:off x="3605213" y="4468813"/>
            <a:ext cx="284162"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6412" name="AutoShape 114"/>
          <p:cNvSpPr>
            <a:spLocks noChangeArrowheads="1"/>
          </p:cNvSpPr>
          <p:nvPr/>
        </p:nvSpPr>
        <p:spPr bwMode="auto">
          <a:xfrm>
            <a:off x="3922713" y="4468813"/>
            <a:ext cx="457200"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6413" name="AutoShape 115"/>
          <p:cNvSpPr>
            <a:spLocks noChangeArrowheads="1"/>
          </p:cNvSpPr>
          <p:nvPr/>
        </p:nvSpPr>
        <p:spPr bwMode="auto">
          <a:xfrm>
            <a:off x="4403725" y="4468813"/>
            <a:ext cx="631825" cy="296862"/>
          </a:xfrm>
          <a:prstGeom prst="roundRect">
            <a:avLst>
              <a:gd name="adj" fmla="val 16667"/>
            </a:avLst>
          </a:prstGeom>
          <a:noFill/>
          <a:ln w="9525">
            <a:solidFill>
              <a:schemeClr val="accent2"/>
            </a:solidFill>
            <a:round/>
            <a:headEnd/>
            <a:tailEnd/>
          </a:ln>
        </p:spPr>
        <p:txBody>
          <a:bodyPr wrap="none" anchor="ctr"/>
          <a:lstStyle/>
          <a:p>
            <a:pPr algn="ctr"/>
            <a:endParaRPr lang="en-US" sz="1400">
              <a:solidFill>
                <a:schemeClr val="bg1"/>
              </a:solidFill>
            </a:endParaRPr>
          </a:p>
        </p:txBody>
      </p:sp>
      <p:sp>
        <p:nvSpPr>
          <p:cNvPr id="906414" name="AutoShape 116"/>
          <p:cNvSpPr>
            <a:spLocks noChangeArrowheads="1"/>
          </p:cNvSpPr>
          <p:nvPr/>
        </p:nvSpPr>
        <p:spPr bwMode="auto">
          <a:xfrm>
            <a:off x="5095875" y="4446588"/>
            <a:ext cx="741363" cy="449262"/>
          </a:xfrm>
          <a:prstGeom prst="roundRect">
            <a:avLst>
              <a:gd name="adj" fmla="val 16667"/>
            </a:avLst>
          </a:prstGeom>
          <a:noFill/>
          <a:ln w="19050">
            <a:solidFill>
              <a:schemeClr val="accent2"/>
            </a:solidFill>
            <a:round/>
            <a:headEnd type="none" w="sm" len="sm"/>
            <a:tailEnd type="none" w="sm" len="sm"/>
          </a:ln>
        </p:spPr>
        <p:txBody>
          <a:bodyPr lIns="45720" rIns="45720" anchor="ctr">
            <a:spAutoFit/>
          </a:bodyPr>
          <a:lstStyle/>
          <a:p>
            <a:pPr algn="l"/>
            <a:endParaRPr lang="en-US" sz="2000"/>
          </a:p>
        </p:txBody>
      </p:sp>
      <p:sp>
        <p:nvSpPr>
          <p:cNvPr id="906415" name="AutoShape 117"/>
          <p:cNvSpPr>
            <a:spLocks noChangeArrowheads="1"/>
          </p:cNvSpPr>
          <p:nvPr/>
        </p:nvSpPr>
        <p:spPr bwMode="auto">
          <a:xfrm>
            <a:off x="5116513" y="4468813"/>
            <a:ext cx="704850" cy="282575"/>
          </a:xfrm>
          <a:prstGeom prst="roundRect">
            <a:avLst>
              <a:gd name="adj" fmla="val 16667"/>
            </a:avLst>
          </a:prstGeom>
          <a:noFill/>
          <a:ln w="9525">
            <a:solidFill>
              <a:schemeClr val="accent2"/>
            </a:solidFill>
            <a:round/>
            <a:headEnd/>
            <a:tailEnd/>
          </a:ln>
        </p:spPr>
        <p:txBody>
          <a:bodyPr wrap="none" anchor="ctr"/>
          <a:lstStyle/>
          <a:p>
            <a:pPr algn="ctr"/>
            <a:endParaRPr lang="en-US" sz="1200">
              <a:solidFill>
                <a:schemeClr val="bg1"/>
              </a:solidFill>
            </a:endParaRPr>
          </a:p>
        </p:txBody>
      </p:sp>
      <p:sp>
        <p:nvSpPr>
          <p:cNvPr id="906416" name="AutoShape 118"/>
          <p:cNvSpPr>
            <a:spLocks noChangeArrowheads="1"/>
          </p:cNvSpPr>
          <p:nvPr/>
        </p:nvSpPr>
        <p:spPr bwMode="auto">
          <a:xfrm>
            <a:off x="2687638" y="5484813"/>
            <a:ext cx="333375" cy="407987"/>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417" name="AutoShape 119"/>
          <p:cNvSpPr>
            <a:spLocks noChangeArrowheads="1"/>
          </p:cNvSpPr>
          <p:nvPr/>
        </p:nvSpPr>
        <p:spPr bwMode="auto">
          <a:xfrm>
            <a:off x="2581275" y="5545138"/>
            <a:ext cx="334963" cy="409575"/>
          </a:xfrm>
          <a:prstGeom prst="roundRect">
            <a:avLst>
              <a:gd name="adj" fmla="val 16667"/>
            </a:avLst>
          </a:prstGeom>
          <a:solidFill>
            <a:schemeClr val="bg1"/>
          </a:solidFill>
          <a:ln w="9525">
            <a:solidFill>
              <a:schemeClr val="accent2"/>
            </a:solidFill>
            <a:round/>
            <a:headEnd/>
            <a:tailEnd/>
          </a:ln>
        </p:spPr>
        <p:txBody>
          <a:bodyPr wrap="none" anchor="ctr"/>
          <a:lstStyle/>
          <a:p>
            <a:pPr algn="ctr"/>
            <a:endParaRPr lang="en-US" sz="1400">
              <a:solidFill>
                <a:schemeClr val="bg1"/>
              </a:solidFill>
            </a:endParaRPr>
          </a:p>
        </p:txBody>
      </p:sp>
      <p:sp>
        <p:nvSpPr>
          <p:cNvPr id="906418" name="Line 178"/>
          <p:cNvSpPr>
            <a:spLocks noChangeShapeType="1"/>
          </p:cNvSpPr>
          <p:nvPr/>
        </p:nvSpPr>
        <p:spPr bwMode="auto">
          <a:xfrm>
            <a:off x="5724525" y="3068638"/>
            <a:ext cx="2087563" cy="1223962"/>
          </a:xfrm>
          <a:prstGeom prst="line">
            <a:avLst/>
          </a:prstGeom>
          <a:noFill/>
          <a:ln w="38100">
            <a:solidFill>
              <a:schemeClr val="tx2"/>
            </a:solidFill>
            <a:round/>
            <a:headEnd/>
            <a:tailEnd/>
          </a:ln>
          <a:effectLst/>
        </p:spPr>
        <p:txBody>
          <a:bodyPr/>
          <a:lstStyle/>
          <a:p>
            <a:endParaRPr lang="en-US"/>
          </a:p>
        </p:txBody>
      </p:sp>
      <p:sp>
        <p:nvSpPr>
          <p:cNvPr id="906419" name="Line 179"/>
          <p:cNvSpPr>
            <a:spLocks noChangeShapeType="1"/>
          </p:cNvSpPr>
          <p:nvPr/>
        </p:nvSpPr>
        <p:spPr bwMode="auto">
          <a:xfrm>
            <a:off x="5867400" y="2924175"/>
            <a:ext cx="936625" cy="433388"/>
          </a:xfrm>
          <a:prstGeom prst="line">
            <a:avLst/>
          </a:prstGeom>
          <a:noFill/>
          <a:ln w="38100">
            <a:solidFill>
              <a:schemeClr val="tx2"/>
            </a:solidFill>
            <a:round/>
            <a:headEnd/>
            <a:tailEnd/>
          </a:ln>
          <a:effectLst/>
        </p:spPr>
        <p:txBody>
          <a:bodyPr/>
          <a:lstStyle/>
          <a:p>
            <a:endParaRPr lang="en-US"/>
          </a:p>
        </p:txBody>
      </p:sp>
      <p:sp>
        <p:nvSpPr>
          <p:cNvPr id="906420" name="Line 180"/>
          <p:cNvSpPr>
            <a:spLocks noChangeShapeType="1"/>
          </p:cNvSpPr>
          <p:nvPr/>
        </p:nvSpPr>
        <p:spPr bwMode="auto">
          <a:xfrm>
            <a:off x="2987675"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906421" name="Line 181"/>
          <p:cNvSpPr>
            <a:spLocks noChangeShapeType="1"/>
          </p:cNvSpPr>
          <p:nvPr/>
        </p:nvSpPr>
        <p:spPr bwMode="auto">
          <a:xfrm>
            <a:off x="3492500"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906422" name="Line 182"/>
          <p:cNvSpPr>
            <a:spLocks noChangeShapeType="1"/>
          </p:cNvSpPr>
          <p:nvPr/>
        </p:nvSpPr>
        <p:spPr bwMode="auto">
          <a:xfrm>
            <a:off x="4859338"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sp>
        <p:nvSpPr>
          <p:cNvPr id="906423" name="Line 183"/>
          <p:cNvSpPr>
            <a:spLocks noChangeShapeType="1"/>
          </p:cNvSpPr>
          <p:nvPr/>
        </p:nvSpPr>
        <p:spPr bwMode="auto">
          <a:xfrm>
            <a:off x="5364163" y="1484313"/>
            <a:ext cx="0" cy="1008062"/>
          </a:xfrm>
          <a:prstGeom prst="line">
            <a:avLst/>
          </a:prstGeom>
          <a:noFill/>
          <a:ln w="28575">
            <a:solidFill>
              <a:schemeClr val="accent1"/>
            </a:solidFill>
            <a:prstDash val="sysDot"/>
            <a:round/>
            <a:headEnd/>
            <a:tailEnd/>
          </a:ln>
          <a:effectLst>
            <a:prstShdw prst="shdw12">
              <a:schemeClr val="bg2">
                <a:alpha val="50000"/>
              </a:schemeClr>
            </a:prstShdw>
          </a:effectLst>
        </p:spPr>
        <p:txBody>
          <a:bodyPr/>
          <a:lstStyle/>
          <a:p>
            <a:endParaRPr lang="en-US"/>
          </a:p>
        </p:txBody>
      </p:sp>
      <p:pic>
        <p:nvPicPr>
          <p:cNvPr id="906424" name="Picture 8" descr="Microsoft"/>
          <p:cNvPicPr>
            <a:picLocks noChangeAspect="1" noChangeArrowheads="1"/>
          </p:cNvPicPr>
          <p:nvPr/>
        </p:nvPicPr>
        <p:blipFill>
          <a:blip r:embed="rId3"/>
          <a:srcRect r="70552" b="4001"/>
          <a:stretch>
            <a:fillRect/>
          </a:stretch>
        </p:blipFill>
        <p:spPr bwMode="auto">
          <a:xfrm>
            <a:off x="250825" y="3573463"/>
            <a:ext cx="1371600" cy="457200"/>
          </a:xfrm>
          <a:prstGeom prst="rect">
            <a:avLst/>
          </a:prstGeom>
          <a:noFill/>
          <a:ln w="9525">
            <a:noFill/>
            <a:miter lim="800000"/>
            <a:headEnd/>
            <a:tailEnd/>
          </a:ln>
        </p:spPr>
      </p:pic>
      <p:sp>
        <p:nvSpPr>
          <p:cNvPr id="906425" name="AutoShape 185"/>
          <p:cNvSpPr>
            <a:spLocks noChangeArrowheads="1"/>
          </p:cNvSpPr>
          <p:nvPr/>
        </p:nvSpPr>
        <p:spPr bwMode="auto">
          <a:xfrm>
            <a:off x="323850" y="4437063"/>
            <a:ext cx="1655763" cy="1728787"/>
          </a:xfrm>
          <a:prstGeom prst="wedgeRectCallout">
            <a:avLst>
              <a:gd name="adj1" fmla="val 94389"/>
              <a:gd name="adj2" fmla="val 23921"/>
            </a:avLst>
          </a:prstGeom>
          <a:solidFill>
            <a:srgbClr val="FFFF66"/>
          </a:solidFill>
          <a:ln w="9525">
            <a:solidFill>
              <a:schemeClr val="tx1"/>
            </a:solidFill>
            <a:miter lim="800000"/>
            <a:headEnd/>
            <a:tailEnd/>
          </a:ln>
          <a:effectLst>
            <a:prstShdw prst="shdw12">
              <a:schemeClr val="bg2">
                <a:alpha val="50000"/>
              </a:schemeClr>
            </a:prstShdw>
          </a:effectLst>
        </p:spPr>
        <p:txBody>
          <a:bodyPr lIns="45720" rIns="45720"/>
          <a:lstStyle/>
          <a:p>
            <a:pPr algn="l"/>
            <a:r>
              <a:rPr lang="en-US" sz="1600" b="1" i="1" u="sng"/>
              <a:t>Manufacturing  Services:</a:t>
            </a:r>
          </a:p>
          <a:p>
            <a:pPr algn="l"/>
            <a:r>
              <a:rPr lang="en-US" sz="1600"/>
              <a:t>Automation,</a:t>
            </a:r>
          </a:p>
          <a:p>
            <a:pPr algn="l"/>
            <a:r>
              <a:rPr lang="en-US" sz="1600"/>
              <a:t>MES ISVs</a:t>
            </a:r>
          </a:p>
          <a:p>
            <a:pPr algn="l"/>
            <a:r>
              <a:rPr lang="en-US" sz="1600"/>
              <a:t>Etc.</a:t>
            </a:r>
          </a:p>
        </p:txBody>
      </p:sp>
      <p:sp>
        <p:nvSpPr>
          <p:cNvPr id="969774" name="AutoShape 46"/>
          <p:cNvSpPr>
            <a:spLocks noChangeArrowheads="1"/>
          </p:cNvSpPr>
          <p:nvPr/>
        </p:nvSpPr>
        <p:spPr bwMode="auto">
          <a:xfrm>
            <a:off x="6096000" y="609600"/>
            <a:ext cx="2844800" cy="2508250"/>
          </a:xfrm>
          <a:prstGeom prst="wedgeRectCallout">
            <a:avLst>
              <a:gd name="adj1" fmla="val -48773"/>
              <a:gd name="adj2" fmla="val 81833"/>
            </a:avLst>
          </a:prstGeom>
          <a:solidFill>
            <a:srgbClr val="FFFF66"/>
          </a:solidFill>
          <a:ln w="9525" algn="ctr">
            <a:solidFill>
              <a:schemeClr val="tx1"/>
            </a:solidFill>
            <a:miter lim="800000"/>
            <a:headEnd/>
            <a:tailEnd/>
          </a:ln>
        </p:spPr>
        <p:txBody>
          <a:bodyPr lIns="45720" rIns="45720"/>
          <a:lstStyle/>
          <a:p>
            <a:pPr algn="l"/>
            <a:r>
              <a:rPr lang="en-US" sz="1600" b="1"/>
              <a:t>Microsoft Common Services</a:t>
            </a:r>
          </a:p>
          <a:p>
            <a:pPr algn="l"/>
            <a:r>
              <a:rPr lang="en-US" sz="1600"/>
              <a:t>Vista, Windows Mobile</a:t>
            </a:r>
          </a:p>
          <a:p>
            <a:pPr algn="l"/>
            <a:r>
              <a:rPr lang="en-US" sz="1600"/>
              <a:t>Sharepoint Portal</a:t>
            </a:r>
          </a:p>
          <a:p>
            <a:pPr algn="l"/>
            <a:r>
              <a:rPr lang="en-US" sz="1600"/>
              <a:t>OBA (MES=“Microsoft Excel Spreadsheet”)</a:t>
            </a:r>
          </a:p>
          <a:p>
            <a:pPr algn="l"/>
            <a:r>
              <a:rPr lang="en-US" sz="1600"/>
              <a:t>ODS=SQL Server</a:t>
            </a:r>
          </a:p>
          <a:p>
            <a:pPr algn="l"/>
            <a:r>
              <a:rPr lang="en-US" sz="1600"/>
              <a:t>OI=PerformancePoint</a:t>
            </a:r>
          </a:p>
          <a:p>
            <a:pPr algn="l"/>
            <a:r>
              <a:rPr lang="en-US" sz="1600"/>
              <a:t>OPM=Biztalk</a:t>
            </a:r>
          </a:p>
          <a:p>
            <a:pPr algn="l"/>
            <a:r>
              <a:rPr lang="en-US" sz="1600"/>
              <a:t>etc</a:t>
            </a:r>
          </a:p>
        </p:txBody>
      </p:sp>
      <p:sp>
        <p:nvSpPr>
          <p:cNvPr id="969775" name="AutoShape 47"/>
          <p:cNvSpPr>
            <a:spLocks noChangeArrowheads="1"/>
          </p:cNvSpPr>
          <p:nvPr/>
        </p:nvSpPr>
        <p:spPr bwMode="auto">
          <a:xfrm>
            <a:off x="250825" y="2349500"/>
            <a:ext cx="3384550" cy="1081088"/>
          </a:xfrm>
          <a:prstGeom prst="wedgeRectCallout">
            <a:avLst>
              <a:gd name="adj1" fmla="val 12523"/>
              <a:gd name="adj2" fmla="val 101981"/>
            </a:avLst>
          </a:prstGeom>
          <a:solidFill>
            <a:srgbClr val="FFFF66"/>
          </a:solidFill>
          <a:ln w="9525" algn="ctr">
            <a:solidFill>
              <a:schemeClr val="tx1"/>
            </a:solidFill>
            <a:miter lim="800000"/>
            <a:headEnd/>
            <a:tailEnd/>
          </a:ln>
        </p:spPr>
        <p:txBody>
          <a:bodyPr wrap="none" lIns="45720" rIns="45720" anchor="ctr" anchorCtr="1"/>
          <a:lstStyle/>
          <a:p>
            <a:pPr algn="l"/>
            <a:r>
              <a:rPr lang="en-US" sz="1600" b="1"/>
              <a:t>Microsoft Opportunity</a:t>
            </a:r>
          </a:p>
          <a:p>
            <a:pPr algn="l"/>
            <a:r>
              <a:rPr lang="en-US" sz="1400"/>
              <a:t>Manufacturing Composition Environment</a:t>
            </a:r>
          </a:p>
          <a:p>
            <a:pPr algn="l"/>
            <a:r>
              <a:rPr lang="en-US" sz="1400"/>
              <a:t>Manufacturing SOA</a:t>
            </a:r>
          </a:p>
          <a:p>
            <a:pPr algn="l"/>
            <a:r>
              <a:rPr lang="en-US" sz="1400"/>
              <a:t>Real-Time Services Bus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6425"/>
                                        </p:tgtEl>
                                        <p:attrNameLst>
                                          <p:attrName>style.visibility</p:attrName>
                                        </p:attrNameLst>
                                      </p:cBhvr>
                                      <p:to>
                                        <p:strVal val="visible"/>
                                      </p:to>
                                    </p:set>
                                    <p:animEffect transition="in" filter="checkerboard(across)">
                                      <p:cBhvr>
                                        <p:cTn id="7" dur="500"/>
                                        <p:tgtEl>
                                          <p:spTgt spid="90642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06424"/>
                                        </p:tgtEl>
                                        <p:attrNameLst>
                                          <p:attrName>style.visibility</p:attrName>
                                        </p:attrNameLst>
                                      </p:cBhvr>
                                      <p:to>
                                        <p:strVal val="visible"/>
                                      </p:to>
                                    </p:set>
                                    <p:animEffect transition="in" filter="checkerboard(across)">
                                      <p:cBhvr>
                                        <p:cTn id="11" dur="500"/>
                                        <p:tgtEl>
                                          <p:spTgt spid="9064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906387"/>
                                        </p:tgtEl>
                                        <p:attrNameLst>
                                          <p:attrName>fillcolor</p:attrName>
                                        </p:attrNameLst>
                                      </p:cBhvr>
                                      <p:to>
                                        <a:schemeClr val="accent2"/>
                                      </p:to>
                                    </p:animClr>
                                    <p:set>
                                      <p:cBhvr>
                                        <p:cTn id="16" dur="1000" fill="hold"/>
                                        <p:tgtEl>
                                          <p:spTgt spid="906387"/>
                                        </p:tgtEl>
                                        <p:attrNameLst>
                                          <p:attrName>fill.type</p:attrName>
                                        </p:attrNameLst>
                                      </p:cBhvr>
                                      <p:to>
                                        <p:strVal val="solid"/>
                                      </p:to>
                                    </p:set>
                                    <p:set>
                                      <p:cBhvr>
                                        <p:cTn id="17" dur="1000" fill="hold"/>
                                        <p:tgtEl>
                                          <p:spTgt spid="906387"/>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1000" fill="hold"/>
                                        <p:tgtEl>
                                          <p:spTgt spid="906366"/>
                                        </p:tgtEl>
                                        <p:attrNameLst>
                                          <p:attrName>fillcolor</p:attrName>
                                        </p:attrNameLst>
                                      </p:cBhvr>
                                      <p:to>
                                        <a:schemeClr val="accent2"/>
                                      </p:to>
                                    </p:animClr>
                                    <p:set>
                                      <p:cBhvr>
                                        <p:cTn id="20" dur="1000" fill="hold"/>
                                        <p:tgtEl>
                                          <p:spTgt spid="906366"/>
                                        </p:tgtEl>
                                        <p:attrNameLst>
                                          <p:attrName>fill.type</p:attrName>
                                        </p:attrNameLst>
                                      </p:cBhvr>
                                      <p:to>
                                        <p:strVal val="solid"/>
                                      </p:to>
                                    </p:set>
                                    <p:set>
                                      <p:cBhvr>
                                        <p:cTn id="21" dur="1000" fill="hold"/>
                                        <p:tgtEl>
                                          <p:spTgt spid="906366"/>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906408"/>
                                        </p:tgtEl>
                                        <p:attrNameLst>
                                          <p:attrName>fillcolor</p:attrName>
                                        </p:attrNameLst>
                                      </p:cBhvr>
                                      <p:to>
                                        <a:schemeClr val="accent2"/>
                                      </p:to>
                                    </p:animClr>
                                    <p:set>
                                      <p:cBhvr>
                                        <p:cTn id="24" dur="1000" fill="hold"/>
                                        <p:tgtEl>
                                          <p:spTgt spid="906408"/>
                                        </p:tgtEl>
                                        <p:attrNameLst>
                                          <p:attrName>fill.type</p:attrName>
                                        </p:attrNameLst>
                                      </p:cBhvr>
                                      <p:to>
                                        <p:strVal val="solid"/>
                                      </p:to>
                                    </p:set>
                                    <p:set>
                                      <p:cBhvr>
                                        <p:cTn id="25" dur="1000" fill="hold"/>
                                        <p:tgtEl>
                                          <p:spTgt spid="906408"/>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1000" fill="hold"/>
                                        <p:tgtEl>
                                          <p:spTgt spid="906414"/>
                                        </p:tgtEl>
                                        <p:attrNameLst>
                                          <p:attrName>fillcolor</p:attrName>
                                        </p:attrNameLst>
                                      </p:cBhvr>
                                      <p:to>
                                        <a:schemeClr val="accent2"/>
                                      </p:to>
                                    </p:animClr>
                                    <p:set>
                                      <p:cBhvr>
                                        <p:cTn id="28" dur="1000" fill="hold"/>
                                        <p:tgtEl>
                                          <p:spTgt spid="906414"/>
                                        </p:tgtEl>
                                        <p:attrNameLst>
                                          <p:attrName>fill.type</p:attrName>
                                        </p:attrNameLst>
                                      </p:cBhvr>
                                      <p:to>
                                        <p:strVal val="solid"/>
                                      </p:to>
                                    </p:set>
                                    <p:set>
                                      <p:cBhvr>
                                        <p:cTn id="29" dur="1000" fill="hold"/>
                                        <p:tgtEl>
                                          <p:spTgt spid="906414"/>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1000" fill="hold"/>
                                        <p:tgtEl>
                                          <p:spTgt spid="906375"/>
                                        </p:tgtEl>
                                        <p:attrNameLst>
                                          <p:attrName>fillcolor</p:attrName>
                                        </p:attrNameLst>
                                      </p:cBhvr>
                                      <p:to>
                                        <a:schemeClr val="accent2"/>
                                      </p:to>
                                    </p:animClr>
                                    <p:set>
                                      <p:cBhvr>
                                        <p:cTn id="32" dur="1000" fill="hold"/>
                                        <p:tgtEl>
                                          <p:spTgt spid="906375"/>
                                        </p:tgtEl>
                                        <p:attrNameLst>
                                          <p:attrName>fill.type</p:attrName>
                                        </p:attrNameLst>
                                      </p:cBhvr>
                                      <p:to>
                                        <p:strVal val="solid"/>
                                      </p:to>
                                    </p:set>
                                    <p:set>
                                      <p:cBhvr>
                                        <p:cTn id="33" dur="1000" fill="hold"/>
                                        <p:tgtEl>
                                          <p:spTgt spid="906375"/>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1000" fill="hold"/>
                                        <p:tgtEl>
                                          <p:spTgt spid="906417"/>
                                        </p:tgtEl>
                                        <p:attrNameLst>
                                          <p:attrName>fillcolor</p:attrName>
                                        </p:attrNameLst>
                                      </p:cBhvr>
                                      <p:to>
                                        <a:schemeClr val="accent2"/>
                                      </p:to>
                                    </p:animClr>
                                    <p:set>
                                      <p:cBhvr>
                                        <p:cTn id="36" dur="1000" fill="hold"/>
                                        <p:tgtEl>
                                          <p:spTgt spid="906417"/>
                                        </p:tgtEl>
                                        <p:attrNameLst>
                                          <p:attrName>fill.type</p:attrName>
                                        </p:attrNameLst>
                                      </p:cBhvr>
                                      <p:to>
                                        <p:strVal val="solid"/>
                                      </p:to>
                                    </p:set>
                                    <p:set>
                                      <p:cBhvr>
                                        <p:cTn id="37" dur="1000" fill="hold"/>
                                        <p:tgtEl>
                                          <p:spTgt spid="906417"/>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00" fill="hold"/>
                                        <p:tgtEl>
                                          <p:spTgt spid="906404"/>
                                        </p:tgtEl>
                                        <p:attrNameLst>
                                          <p:attrName>fillcolor</p:attrName>
                                        </p:attrNameLst>
                                      </p:cBhvr>
                                      <p:to>
                                        <a:schemeClr val="accent2"/>
                                      </p:to>
                                    </p:animClr>
                                    <p:set>
                                      <p:cBhvr>
                                        <p:cTn id="40" dur="1000" fill="hold"/>
                                        <p:tgtEl>
                                          <p:spTgt spid="906404"/>
                                        </p:tgtEl>
                                        <p:attrNameLst>
                                          <p:attrName>fill.type</p:attrName>
                                        </p:attrNameLst>
                                      </p:cBhvr>
                                      <p:to>
                                        <p:strVal val="solid"/>
                                      </p:to>
                                    </p:set>
                                    <p:set>
                                      <p:cBhvr>
                                        <p:cTn id="41" dur="1000" fill="hold"/>
                                        <p:tgtEl>
                                          <p:spTgt spid="906404"/>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1000" fill="hold"/>
                                        <p:tgtEl>
                                          <p:spTgt spid="906406"/>
                                        </p:tgtEl>
                                        <p:attrNameLst>
                                          <p:attrName>fillcolor</p:attrName>
                                        </p:attrNameLst>
                                      </p:cBhvr>
                                      <p:to>
                                        <a:schemeClr val="accent2"/>
                                      </p:to>
                                    </p:animClr>
                                    <p:set>
                                      <p:cBhvr>
                                        <p:cTn id="44" dur="1000" fill="hold"/>
                                        <p:tgtEl>
                                          <p:spTgt spid="906406"/>
                                        </p:tgtEl>
                                        <p:attrNameLst>
                                          <p:attrName>fill.type</p:attrName>
                                        </p:attrNameLst>
                                      </p:cBhvr>
                                      <p:to>
                                        <p:strVal val="solid"/>
                                      </p:to>
                                    </p:set>
                                    <p:set>
                                      <p:cBhvr>
                                        <p:cTn id="45" dur="1000" fill="hold"/>
                                        <p:tgtEl>
                                          <p:spTgt spid="90640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00" fill="hold"/>
                                        <p:tgtEl>
                                          <p:spTgt spid="906407"/>
                                        </p:tgtEl>
                                        <p:attrNameLst>
                                          <p:attrName>fillcolor</p:attrName>
                                        </p:attrNameLst>
                                      </p:cBhvr>
                                      <p:to>
                                        <a:schemeClr val="accent2"/>
                                      </p:to>
                                    </p:animClr>
                                    <p:set>
                                      <p:cBhvr>
                                        <p:cTn id="48" dur="1000" fill="hold"/>
                                        <p:tgtEl>
                                          <p:spTgt spid="906407"/>
                                        </p:tgtEl>
                                        <p:attrNameLst>
                                          <p:attrName>fill.type</p:attrName>
                                        </p:attrNameLst>
                                      </p:cBhvr>
                                      <p:to>
                                        <p:strVal val="solid"/>
                                      </p:to>
                                    </p:set>
                                    <p:set>
                                      <p:cBhvr>
                                        <p:cTn id="49" dur="1000" fill="hold"/>
                                        <p:tgtEl>
                                          <p:spTgt spid="906407"/>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1000" fill="hold"/>
                                        <p:tgtEl>
                                          <p:spTgt spid="906385"/>
                                        </p:tgtEl>
                                        <p:attrNameLst>
                                          <p:attrName>fillcolor</p:attrName>
                                        </p:attrNameLst>
                                      </p:cBhvr>
                                      <p:to>
                                        <a:schemeClr val="accent2"/>
                                      </p:to>
                                    </p:animClr>
                                    <p:set>
                                      <p:cBhvr>
                                        <p:cTn id="52" dur="1000" fill="hold"/>
                                        <p:tgtEl>
                                          <p:spTgt spid="906385"/>
                                        </p:tgtEl>
                                        <p:attrNameLst>
                                          <p:attrName>fill.type</p:attrName>
                                        </p:attrNameLst>
                                      </p:cBhvr>
                                      <p:to>
                                        <p:strVal val="solid"/>
                                      </p:to>
                                    </p:set>
                                    <p:set>
                                      <p:cBhvr>
                                        <p:cTn id="53" dur="1000" fill="hold"/>
                                        <p:tgtEl>
                                          <p:spTgt spid="906385"/>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1000" fill="hold"/>
                                        <p:tgtEl>
                                          <p:spTgt spid="906384"/>
                                        </p:tgtEl>
                                        <p:attrNameLst>
                                          <p:attrName>fillcolor</p:attrName>
                                        </p:attrNameLst>
                                      </p:cBhvr>
                                      <p:to>
                                        <a:schemeClr val="accent2"/>
                                      </p:to>
                                    </p:animClr>
                                    <p:set>
                                      <p:cBhvr>
                                        <p:cTn id="56" dur="1000" fill="hold"/>
                                        <p:tgtEl>
                                          <p:spTgt spid="906384"/>
                                        </p:tgtEl>
                                        <p:attrNameLst>
                                          <p:attrName>fill.type</p:attrName>
                                        </p:attrNameLst>
                                      </p:cBhvr>
                                      <p:to>
                                        <p:strVal val="solid"/>
                                      </p:to>
                                    </p:set>
                                    <p:set>
                                      <p:cBhvr>
                                        <p:cTn id="57" dur="1000" fill="hold"/>
                                        <p:tgtEl>
                                          <p:spTgt spid="906384"/>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1000" fill="hold"/>
                                        <p:tgtEl>
                                          <p:spTgt spid="906383"/>
                                        </p:tgtEl>
                                        <p:attrNameLst>
                                          <p:attrName>fillcolor</p:attrName>
                                        </p:attrNameLst>
                                      </p:cBhvr>
                                      <p:to>
                                        <a:schemeClr val="accent2"/>
                                      </p:to>
                                    </p:animClr>
                                    <p:set>
                                      <p:cBhvr>
                                        <p:cTn id="60" dur="1000" fill="hold"/>
                                        <p:tgtEl>
                                          <p:spTgt spid="906383"/>
                                        </p:tgtEl>
                                        <p:attrNameLst>
                                          <p:attrName>fill.type</p:attrName>
                                        </p:attrNameLst>
                                      </p:cBhvr>
                                      <p:to>
                                        <p:strVal val="solid"/>
                                      </p:to>
                                    </p:set>
                                    <p:set>
                                      <p:cBhvr>
                                        <p:cTn id="61" dur="1000" fill="hold"/>
                                        <p:tgtEl>
                                          <p:spTgt spid="906383"/>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1000" fill="hold"/>
                                        <p:tgtEl>
                                          <p:spTgt spid="906382"/>
                                        </p:tgtEl>
                                        <p:attrNameLst>
                                          <p:attrName>fillcolor</p:attrName>
                                        </p:attrNameLst>
                                      </p:cBhvr>
                                      <p:to>
                                        <a:schemeClr val="accent2"/>
                                      </p:to>
                                    </p:animClr>
                                    <p:set>
                                      <p:cBhvr>
                                        <p:cTn id="64" dur="1000" fill="hold"/>
                                        <p:tgtEl>
                                          <p:spTgt spid="906382"/>
                                        </p:tgtEl>
                                        <p:attrNameLst>
                                          <p:attrName>fill.type</p:attrName>
                                        </p:attrNameLst>
                                      </p:cBhvr>
                                      <p:to>
                                        <p:strVal val="solid"/>
                                      </p:to>
                                    </p:set>
                                    <p:set>
                                      <p:cBhvr>
                                        <p:cTn id="65" dur="1000" fill="hold"/>
                                        <p:tgtEl>
                                          <p:spTgt spid="906382"/>
                                        </p:tgtEl>
                                        <p:attrNameLst>
                                          <p:attrName>fill.on</p:attrName>
                                        </p:attrNameLst>
                                      </p:cBhvr>
                                      <p:to>
                                        <p:strVal val="true"/>
                                      </p:to>
                                    </p:set>
                                  </p:childTnLst>
                                </p:cTn>
                              </p:par>
                            </p:childTnLst>
                          </p:cTn>
                        </p:par>
                        <p:par>
                          <p:cTn id="66" fill="hold">
                            <p:stCondLst>
                              <p:cond delay="1000"/>
                            </p:stCondLst>
                            <p:childTnLst>
                              <p:par>
                                <p:cTn id="67" presetID="1" presetClass="emph" presetSubtype="2" fill="hold" nodeType="afterEffect">
                                  <p:stCondLst>
                                    <p:cond delay="0"/>
                                  </p:stCondLst>
                                  <p:childTnLst>
                                    <p:animClr clrSpc="rgb" dir="cw">
                                      <p:cBhvr>
                                        <p:cTn id="68" dur="1000" fill="hold"/>
                                        <p:tgtEl>
                                          <p:spTgt spid="906314"/>
                                        </p:tgtEl>
                                        <p:attrNameLst>
                                          <p:attrName>fillcolor</p:attrName>
                                        </p:attrNameLst>
                                      </p:cBhvr>
                                      <p:to>
                                        <a:schemeClr val="accent2"/>
                                      </p:to>
                                    </p:animClr>
                                    <p:set>
                                      <p:cBhvr>
                                        <p:cTn id="69" dur="1000" fill="hold"/>
                                        <p:tgtEl>
                                          <p:spTgt spid="906314"/>
                                        </p:tgtEl>
                                        <p:attrNameLst>
                                          <p:attrName>fill.type</p:attrName>
                                        </p:attrNameLst>
                                      </p:cBhvr>
                                      <p:to>
                                        <p:strVal val="solid"/>
                                      </p:to>
                                    </p:set>
                                    <p:set>
                                      <p:cBhvr>
                                        <p:cTn id="70" dur="1000" fill="hold"/>
                                        <p:tgtEl>
                                          <p:spTgt spid="906314"/>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906388"/>
                                        </p:tgtEl>
                                        <p:attrNameLst>
                                          <p:attrName>fillcolor</p:attrName>
                                        </p:attrNameLst>
                                      </p:cBhvr>
                                      <p:to>
                                        <a:schemeClr val="accent2"/>
                                      </p:to>
                                    </p:animClr>
                                    <p:set>
                                      <p:cBhvr>
                                        <p:cTn id="75" dur="2000" fill="hold"/>
                                        <p:tgtEl>
                                          <p:spTgt spid="906388"/>
                                        </p:tgtEl>
                                        <p:attrNameLst>
                                          <p:attrName>fill.type</p:attrName>
                                        </p:attrNameLst>
                                      </p:cBhvr>
                                      <p:to>
                                        <p:strVal val="solid"/>
                                      </p:to>
                                    </p:set>
                                    <p:set>
                                      <p:cBhvr>
                                        <p:cTn id="76" dur="2000" fill="hold"/>
                                        <p:tgtEl>
                                          <p:spTgt spid="90638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0" fill="hold"/>
                                        <p:tgtEl>
                                          <p:spTgt spid="906381"/>
                                        </p:tgtEl>
                                        <p:attrNameLst>
                                          <p:attrName>fillcolor</p:attrName>
                                        </p:attrNameLst>
                                      </p:cBhvr>
                                      <p:to>
                                        <a:schemeClr val="accent2"/>
                                      </p:to>
                                    </p:animClr>
                                    <p:set>
                                      <p:cBhvr>
                                        <p:cTn id="79" dur="1000" fill="hold"/>
                                        <p:tgtEl>
                                          <p:spTgt spid="906381"/>
                                        </p:tgtEl>
                                        <p:attrNameLst>
                                          <p:attrName>fill.type</p:attrName>
                                        </p:attrNameLst>
                                      </p:cBhvr>
                                      <p:to>
                                        <p:strVal val="solid"/>
                                      </p:to>
                                    </p:set>
                                    <p:set>
                                      <p:cBhvr>
                                        <p:cTn id="80" dur="1000" fill="hold"/>
                                        <p:tgtEl>
                                          <p:spTgt spid="90638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6" presetClass="emph" presetSubtype="0" fill="hold" grpId="0" nodeType="clickEffect">
                                  <p:stCondLst>
                                    <p:cond delay="0"/>
                                  </p:stCondLst>
                                  <p:childTnLst>
                                    <p:animScale>
                                      <p:cBhvr>
                                        <p:cTn id="84" dur="2000" fill="hold"/>
                                        <p:tgtEl>
                                          <p:spTgt spid="906381"/>
                                        </p:tgtEl>
                                      </p:cBhvr>
                                      <p:by x="150000" y="150000"/>
                                    </p:animScale>
                                  </p:childTnLst>
                                </p:cTn>
                              </p:par>
                              <p:par>
                                <p:cTn id="85" presetID="6" presetClass="emph" presetSubtype="0" fill="hold" grpId="0" nodeType="withEffect">
                                  <p:stCondLst>
                                    <p:cond delay="0"/>
                                  </p:stCondLst>
                                  <p:childTnLst>
                                    <p:animScale>
                                      <p:cBhvr>
                                        <p:cTn id="86" dur="2000" fill="hold"/>
                                        <p:tgtEl>
                                          <p:spTgt spid="906388"/>
                                        </p:tgtEl>
                                      </p:cBhvr>
                                      <p:by x="150000" y="150000"/>
                                    </p:animScale>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969774"/>
                                        </p:tgtEl>
                                        <p:attrNameLst>
                                          <p:attrName>style.visibility</p:attrName>
                                        </p:attrNameLst>
                                      </p:cBhvr>
                                      <p:to>
                                        <p:strVal val="visible"/>
                                      </p:to>
                                    </p:set>
                                    <p:animEffect transition="in" filter="blinds(horizontal)">
                                      <p:cBhvr>
                                        <p:cTn id="91" dur="500"/>
                                        <p:tgtEl>
                                          <p:spTgt spid="96977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69775"/>
                                        </p:tgtEl>
                                        <p:attrNameLst>
                                          <p:attrName>style.visibility</p:attrName>
                                        </p:attrNameLst>
                                      </p:cBhvr>
                                      <p:to>
                                        <p:strVal val="visible"/>
                                      </p:to>
                                    </p:set>
                                    <p:animEffect transition="in" filter="blinds(horizontal)">
                                      <p:cBhvr>
                                        <p:cTn id="96" dur="500"/>
                                        <p:tgtEl>
                                          <p:spTgt spid="969775"/>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1" nodeType="clickEffect">
                                  <p:stCondLst>
                                    <p:cond delay="0"/>
                                  </p:stCondLst>
                                  <p:childTnLst>
                                    <p:set>
                                      <p:cBhvr>
                                        <p:cTn id="100" dur="1" fill="hold">
                                          <p:stCondLst>
                                            <p:cond delay="0"/>
                                          </p:stCondLst>
                                        </p:cTn>
                                        <p:tgtEl>
                                          <p:spTgt spid="969775"/>
                                        </p:tgtEl>
                                        <p:attrNameLst>
                                          <p:attrName>style.visibility</p:attrName>
                                        </p:attrNameLst>
                                      </p:cBhvr>
                                      <p:to>
                                        <p:strVal val="visible"/>
                                      </p:to>
                                    </p:set>
                                    <p:animEffect transition="in" filter="checkerboard(across)">
                                      <p:cBhvr>
                                        <p:cTn id="101" dur="500"/>
                                        <p:tgtEl>
                                          <p:spTgt spid="969775"/>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1" nodeType="clickEffect">
                                  <p:stCondLst>
                                    <p:cond delay="0"/>
                                  </p:stCondLst>
                                  <p:childTnLst>
                                    <p:set>
                                      <p:cBhvr>
                                        <p:cTn id="105" dur="1" fill="hold">
                                          <p:stCondLst>
                                            <p:cond delay="0"/>
                                          </p:stCondLst>
                                        </p:cTn>
                                        <p:tgtEl>
                                          <p:spTgt spid="969774"/>
                                        </p:tgtEl>
                                        <p:attrNameLst>
                                          <p:attrName>style.visibility</p:attrName>
                                        </p:attrNameLst>
                                      </p:cBhvr>
                                      <p:to>
                                        <p:strVal val="visible"/>
                                      </p:to>
                                    </p:set>
                                    <p:animEffect transition="in" filter="checkerboard(across)">
                                      <p:cBhvr>
                                        <p:cTn id="106" dur="500"/>
                                        <p:tgtEl>
                                          <p:spTgt spid="969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381" grpId="0" animBg="1"/>
      <p:bldP spid="906388" grpId="0" animBg="1"/>
      <p:bldP spid="906425" grpId="0" animBg="1"/>
      <p:bldP spid="969774" grpId="0" animBg="1"/>
      <p:bldP spid="969774" grpId="1" animBg="1"/>
      <p:bldP spid="969775" grpId="0" animBg="1"/>
      <p:bldP spid="96977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 © 2007 AMR Research, Inc.   |   Page </a:t>
            </a:r>
            <a:fld id="{8176410A-3B1F-4FF1-A9E9-98685E683059}" type="slidenum">
              <a:rPr lang="en-US" sz="1200"/>
              <a:pPr/>
              <a:t>35</a:t>
            </a:fld>
            <a:endParaRPr lang="en-US" sz="1200"/>
          </a:p>
        </p:txBody>
      </p:sp>
      <p:sp>
        <p:nvSpPr>
          <p:cNvPr id="908292" name="WordArt 4"/>
          <p:cNvSpPr>
            <a:spLocks noChangeArrowheads="1" noChangeShapeType="1" noTextEdit="1"/>
          </p:cNvSpPr>
          <p:nvPr/>
        </p:nvSpPr>
        <p:spPr bwMode="auto">
          <a:xfrm>
            <a:off x="228600" y="533400"/>
            <a:ext cx="1295400" cy="1028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solidFill>
                  <a:srgbClr val="C0C0C0"/>
                </a:solidFill>
                <a:latin typeface="Haettenschweiler"/>
              </a:rPr>
              <a:t>“</a:t>
            </a:r>
          </a:p>
        </p:txBody>
      </p:sp>
      <p:sp>
        <p:nvSpPr>
          <p:cNvPr id="908290" name="Rectangle 2"/>
          <p:cNvSpPr>
            <a:spLocks noGrp="1" noChangeArrowheads="1"/>
          </p:cNvSpPr>
          <p:nvPr>
            <p:ph type="title"/>
          </p:nvPr>
        </p:nvSpPr>
        <p:spPr/>
        <p:txBody>
          <a:bodyPr/>
          <a:lstStyle/>
          <a:p>
            <a:r>
              <a:rPr lang="en-US" sz="2000"/>
              <a:t>Microsoft and Manufacturing 2.0</a:t>
            </a:r>
          </a:p>
        </p:txBody>
      </p:sp>
      <p:sp>
        <p:nvSpPr>
          <p:cNvPr id="908291" name="Rectangle 3"/>
          <p:cNvSpPr>
            <a:spLocks noGrp="1" noChangeArrowheads="1"/>
          </p:cNvSpPr>
          <p:nvPr>
            <p:ph type="body" idx="1"/>
          </p:nvPr>
        </p:nvSpPr>
        <p:spPr/>
        <p:txBody>
          <a:bodyPr/>
          <a:lstStyle/>
          <a:p>
            <a:pPr>
              <a:buFont typeface="Times" charset="0"/>
              <a:buNone/>
            </a:pPr>
            <a:r>
              <a:rPr lang="en-US"/>
              <a:t>	</a:t>
            </a:r>
            <a:r>
              <a:rPr lang="en-US" sz="2000" b="0"/>
              <a:t>Microsoft’s technologies dominate most manufacturing scenarios either through core technology offerings (like BizTalk server, SQL databases, and the SharePoint portal), Office applications (like Excel and Access), or via partners such as Apriso and Invensys… </a:t>
            </a:r>
          </a:p>
          <a:p>
            <a:pPr>
              <a:buFont typeface="Times" charset="0"/>
              <a:buNone/>
            </a:pPr>
            <a:r>
              <a:rPr lang="en-US" sz="2000" b="0"/>
              <a:t>	</a:t>
            </a:r>
          </a:p>
          <a:p>
            <a:pPr>
              <a:buFont typeface="Times" charset="0"/>
              <a:buNone/>
            </a:pPr>
            <a:r>
              <a:rPr lang="en-US" sz="2000" b="0"/>
              <a:t>	… We’re still surprised that the company hasn’t already stepped up to deliver the Manufacturing Composition Environment</a:t>
            </a:r>
            <a:r>
              <a:rPr lang="en-US" sz="2000" b="0" i="1"/>
              <a:t> </a:t>
            </a:r>
            <a:r>
              <a:rPr lang="en-US" sz="2000" b="0"/>
              <a:t>in AMR Research’s Manufacturing SOA framework. With many manufacturers believing that MES is the acronym for Microsoft Excel Spreadsheet, this is Microsoft’s opportunity to lose. </a:t>
            </a:r>
          </a:p>
        </p:txBody>
      </p:sp>
      <p:sp>
        <p:nvSpPr>
          <p:cNvPr id="908293" name="Rectangle 5"/>
          <p:cNvSpPr>
            <a:spLocks noChangeArrowheads="1"/>
          </p:cNvSpPr>
          <p:nvPr/>
        </p:nvSpPr>
        <p:spPr bwMode="auto">
          <a:xfrm>
            <a:off x="3705225" y="4953000"/>
            <a:ext cx="5210175" cy="1155700"/>
          </a:xfrm>
          <a:prstGeom prst="rect">
            <a:avLst/>
          </a:prstGeom>
          <a:noFill/>
          <a:ln w="9525">
            <a:noFill/>
            <a:miter lim="800000"/>
            <a:headEnd/>
            <a:tailEnd/>
          </a:ln>
          <a:effectLst/>
        </p:spPr>
        <p:txBody>
          <a:bodyPr wrap="none" anchor="ctr">
            <a:spAutoFit/>
          </a:bodyPr>
          <a:lstStyle/>
          <a:p>
            <a:pPr algn="l" eaLnBrk="1" hangingPunct="1"/>
            <a:r>
              <a:rPr lang="en-US" sz="1400" b="1"/>
              <a:t>Manufacturing 2.0: Defining Next-Generation Manufacturing</a:t>
            </a:r>
            <a:r>
              <a:rPr lang="en-US" sz="1400"/>
              <a:t/>
            </a:r>
            <a:br>
              <a:rPr lang="en-US" sz="1400"/>
            </a:br>
            <a:r>
              <a:rPr lang="en-US" sz="1400" b="1"/>
              <a:t>Thursday, July 05, 2007</a:t>
            </a:r>
            <a:r>
              <a:rPr lang="en-US" sz="1400"/>
              <a:t/>
            </a:r>
            <a:br>
              <a:rPr lang="en-US" sz="1400"/>
            </a:br>
            <a:r>
              <a:rPr lang="en-US" sz="1400">
                <a:hlinkClick r:id="rId3"/>
              </a:rPr>
              <a:t>Colin Masson</a:t>
            </a:r>
            <a:r>
              <a:rPr lang="en-US" sz="1400" b="1"/>
              <a:t>, </a:t>
            </a:r>
            <a:r>
              <a:rPr lang="en-US" sz="1400">
                <a:hlinkClick r:id="rId4"/>
              </a:rPr>
              <a:t>Simon Jacobson</a:t>
            </a:r>
            <a:r>
              <a:rPr lang="en-US" sz="1400" b="1"/>
              <a:t>, </a:t>
            </a:r>
            <a:r>
              <a:rPr lang="en-US" sz="1400">
                <a:hlinkClick r:id="rId5"/>
              </a:rPr>
              <a:t>Alison Smith</a:t>
            </a:r>
            <a:r>
              <a:rPr lang="en-US" sz="1400"/>
              <a:t/>
            </a:r>
            <a:br>
              <a:rPr lang="en-US" sz="1400"/>
            </a:br>
            <a:r>
              <a:rPr lang="en-US" sz="1400">
                <a:hlinkClick r:id="rId6"/>
              </a:rPr>
              <a:t>http://www.amrresearch.com/Content/View.asp?pmillid=20535</a:t>
            </a:r>
            <a:endParaRPr lang="en-US" sz="1400"/>
          </a:p>
          <a:p>
            <a:pPr algn="l" eaLnBrk="1" hangingPunct="1"/>
            <a:endParaRPr lang="en-US" sz="1400"/>
          </a:p>
        </p:txBody>
      </p:sp>
      <p:pic>
        <p:nvPicPr>
          <p:cNvPr id="908294" name="Picture 6" descr="cmassonBIO"/>
          <p:cNvPicPr>
            <a:picLocks noChangeAspect="1" noChangeArrowheads="1"/>
          </p:cNvPicPr>
          <p:nvPr/>
        </p:nvPicPr>
        <p:blipFill>
          <a:blip r:embed="rId7"/>
          <a:srcRect/>
          <a:stretch>
            <a:fillRect/>
          </a:stretch>
        </p:blipFill>
        <p:spPr bwMode="auto">
          <a:xfrm>
            <a:off x="2692400" y="4876800"/>
            <a:ext cx="914400" cy="1371600"/>
          </a:xfrm>
          <a:prstGeom prst="rect">
            <a:avLst/>
          </a:prstGeom>
          <a:noFill/>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t> © 2007 AMR Research, Inc.   |   Page </a:t>
            </a:r>
            <a:fld id="{C1BF51A8-E4D4-4EFF-B93F-CF5E095EF546}" type="slidenum">
              <a:rPr lang="en-US" sz="1200"/>
              <a:pPr/>
              <a:t>36</a:t>
            </a:fld>
            <a:endParaRPr lang="en-US" sz="1200"/>
          </a:p>
        </p:txBody>
      </p:sp>
      <p:sp>
        <p:nvSpPr>
          <p:cNvPr id="843778"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3653403F-E78B-40BB-88AD-78E06EE5E05C}" type="slidenum">
              <a:rPr lang="en-US" sz="800">
                <a:solidFill>
                  <a:schemeClr val="bg1"/>
                </a:solidFill>
              </a:rPr>
              <a:pPr/>
              <a:t>36</a:t>
            </a:fld>
            <a:endParaRPr lang="en-US" sz="800">
              <a:solidFill>
                <a:schemeClr val="bg1"/>
              </a:solidFill>
            </a:endParaRPr>
          </a:p>
        </p:txBody>
      </p:sp>
      <p:sp>
        <p:nvSpPr>
          <p:cNvPr id="843779" name="Rectangle 2"/>
          <p:cNvSpPr>
            <a:spLocks noChangeArrowheads="1"/>
          </p:cNvSpPr>
          <p:nvPr/>
        </p:nvSpPr>
        <p:spPr bwMode="auto">
          <a:xfrm>
            <a:off x="1368425" y="1812925"/>
            <a:ext cx="6378575" cy="3519488"/>
          </a:xfrm>
          <a:prstGeom prst="rect">
            <a:avLst/>
          </a:prstGeom>
          <a:solidFill>
            <a:schemeClr val="bg1"/>
          </a:solidFill>
          <a:ln w="9525">
            <a:solidFill>
              <a:schemeClr val="tx1"/>
            </a:solidFill>
            <a:miter lim="800000"/>
            <a:headEnd type="none" w="sm" len="sm"/>
            <a:tailEnd type="none" w="sm" len="sm"/>
          </a:ln>
          <a:effectLst>
            <a:prstShdw prst="shdw12">
              <a:schemeClr val="bg2">
                <a:alpha val="50000"/>
              </a:schemeClr>
            </a:prstShdw>
          </a:effectLst>
        </p:spPr>
        <p:txBody>
          <a:bodyPr wrap="none" lIns="274638" tIns="46038" rIns="274638" bIns="46038" anchor="ctr"/>
          <a:lstStyle/>
          <a:p>
            <a:pPr algn="l"/>
            <a:endParaRPr lang="en-US" sz="1600"/>
          </a:p>
        </p:txBody>
      </p:sp>
      <p:sp>
        <p:nvSpPr>
          <p:cNvPr id="843780" name="Rectangle 3"/>
          <p:cNvSpPr>
            <a:spLocks noChangeArrowheads="1"/>
          </p:cNvSpPr>
          <p:nvPr/>
        </p:nvSpPr>
        <p:spPr bwMode="auto">
          <a:xfrm>
            <a:off x="1473200" y="4051300"/>
            <a:ext cx="5715000" cy="915988"/>
          </a:xfrm>
          <a:prstGeom prst="rect">
            <a:avLst/>
          </a:prstGeom>
          <a:noFill/>
          <a:ln w="9525">
            <a:noFill/>
            <a:miter lim="800000"/>
            <a:headEnd type="none" w="sm" len="sm"/>
            <a:tailEnd type="none" w="sm" len="sm"/>
          </a:ln>
        </p:spPr>
        <p:txBody>
          <a:bodyPr lIns="274638" tIns="46038" rIns="274638" bIns="46038">
            <a:spAutoFit/>
          </a:bodyPr>
          <a:lstStyle/>
          <a:p>
            <a:pPr algn="l"/>
            <a:r>
              <a:rPr lang="en-US" sz="1800" b="1"/>
              <a:t>Colin Masson</a:t>
            </a:r>
          </a:p>
          <a:p>
            <a:pPr algn="l"/>
            <a:r>
              <a:rPr lang="en-US" sz="1800" b="1"/>
              <a:t>Research Director,</a:t>
            </a:r>
          </a:p>
          <a:p>
            <a:pPr algn="l"/>
            <a:r>
              <a:rPr lang="en-US" sz="1800" b="1"/>
              <a:t>Manufacturing Ops.</a:t>
            </a:r>
            <a:endParaRPr lang="en-US" sz="1800"/>
          </a:p>
        </p:txBody>
      </p:sp>
      <p:sp>
        <p:nvSpPr>
          <p:cNvPr id="843781" name="Rectangle 4"/>
          <p:cNvSpPr>
            <a:spLocks noChangeArrowheads="1"/>
          </p:cNvSpPr>
          <p:nvPr/>
        </p:nvSpPr>
        <p:spPr bwMode="auto">
          <a:xfrm>
            <a:off x="3938588" y="2819400"/>
            <a:ext cx="3605212" cy="915988"/>
          </a:xfrm>
          <a:prstGeom prst="rect">
            <a:avLst/>
          </a:prstGeom>
          <a:noFill/>
          <a:ln w="9525">
            <a:noFill/>
            <a:miter lim="800000"/>
            <a:headEnd type="none" w="sm" len="sm"/>
            <a:tailEnd type="none" w="sm" len="sm"/>
          </a:ln>
        </p:spPr>
        <p:txBody>
          <a:bodyPr lIns="274638" tIns="46038" rIns="274638" bIns="46038">
            <a:spAutoFit/>
          </a:bodyPr>
          <a:lstStyle/>
          <a:p>
            <a:pPr algn="l"/>
            <a:r>
              <a:rPr lang="en-US" sz="1800">
                <a:cs typeface="Arial" charset="0"/>
              </a:rPr>
              <a:t>(617) 350-1778</a:t>
            </a:r>
          </a:p>
          <a:p>
            <a:pPr algn="l"/>
            <a:r>
              <a:rPr lang="en-US" sz="1800" u="sng">
                <a:solidFill>
                  <a:schemeClr val="accent2"/>
                </a:solidFill>
                <a:cs typeface="Arial" charset="0"/>
              </a:rPr>
              <a:t>cmasson@amrresearch.com</a:t>
            </a:r>
          </a:p>
          <a:p>
            <a:pPr algn="l"/>
            <a:r>
              <a:rPr lang="en-US" sz="1800" u="sng">
                <a:solidFill>
                  <a:schemeClr val="accent2"/>
                </a:solidFill>
                <a:cs typeface="Arial" charset="0"/>
              </a:rPr>
              <a:t>www.amrresearch.com</a:t>
            </a:r>
          </a:p>
        </p:txBody>
      </p:sp>
      <p:pic>
        <p:nvPicPr>
          <p:cNvPr id="843782" name="Picture 5"/>
          <p:cNvPicPr>
            <a:picLocks noChangeAspect="1" noChangeArrowheads="1"/>
          </p:cNvPicPr>
          <p:nvPr/>
        </p:nvPicPr>
        <p:blipFill>
          <a:blip r:embed="rId3"/>
          <a:srcRect/>
          <a:stretch>
            <a:fillRect/>
          </a:stretch>
        </p:blipFill>
        <p:spPr bwMode="auto">
          <a:xfrm>
            <a:off x="4546600" y="2105025"/>
            <a:ext cx="2867025" cy="484188"/>
          </a:xfrm>
          <a:prstGeom prst="rect">
            <a:avLst/>
          </a:prstGeom>
          <a:noFill/>
          <a:ln w="9525">
            <a:noFill/>
            <a:miter lim="800000"/>
            <a:headEnd/>
            <a:tailEnd/>
          </a:ln>
        </p:spPr>
      </p:pic>
      <p:pic>
        <p:nvPicPr>
          <p:cNvPr id="843783" name="Picture 7" descr="cmassonBIO"/>
          <p:cNvPicPr>
            <a:picLocks noChangeAspect="1" noChangeArrowheads="1"/>
          </p:cNvPicPr>
          <p:nvPr/>
        </p:nvPicPr>
        <p:blipFill>
          <a:blip r:embed="rId4"/>
          <a:srcRect/>
          <a:stretch>
            <a:fillRect/>
          </a:stretch>
        </p:blipFill>
        <p:spPr bwMode="auto">
          <a:xfrm>
            <a:off x="1752600" y="2133600"/>
            <a:ext cx="1270000" cy="1905000"/>
          </a:xfrm>
          <a:prstGeom prst="rect">
            <a:avLst/>
          </a:prstGeom>
          <a:noFill/>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 2007 AMR Research, Inc.   |   Page </a:t>
            </a:r>
            <a:fld id="{BD5618DB-EC54-4DE8-AB64-968C0830BB0B}" type="slidenum">
              <a:rPr lang="en-US" sz="1200"/>
              <a:pPr/>
              <a:t>4</a:t>
            </a:fld>
            <a:endParaRPr lang="en-US" sz="1200"/>
          </a:p>
        </p:txBody>
      </p:sp>
      <p:sp>
        <p:nvSpPr>
          <p:cNvPr id="855042" name="Rectangle 2"/>
          <p:cNvSpPr>
            <a:spLocks noGrp="1" noChangeArrowheads="1"/>
          </p:cNvSpPr>
          <p:nvPr>
            <p:ph type="title"/>
          </p:nvPr>
        </p:nvSpPr>
        <p:spPr/>
        <p:txBody>
          <a:bodyPr/>
          <a:lstStyle/>
          <a:p>
            <a:r>
              <a:rPr lang="en-US"/>
              <a:t>Agenda</a:t>
            </a:r>
          </a:p>
        </p:txBody>
      </p:sp>
      <p:sp>
        <p:nvSpPr>
          <p:cNvPr id="855043" name="Rectangle 3"/>
          <p:cNvSpPr>
            <a:spLocks noGrp="1" noChangeArrowheads="1"/>
          </p:cNvSpPr>
          <p:nvPr>
            <p:ph type="body" idx="1"/>
          </p:nvPr>
        </p:nvSpPr>
        <p:spPr/>
        <p:txBody>
          <a:bodyPr/>
          <a:lstStyle/>
          <a:p>
            <a:pPr>
              <a:buFont typeface="Times" charset="0"/>
              <a:buNone/>
            </a:pPr>
            <a:r>
              <a:rPr lang="en-US">
                <a:solidFill>
                  <a:schemeClr val="folHlink"/>
                </a:solidFill>
              </a:rPr>
              <a:t>Introduction to AMR Research</a:t>
            </a:r>
          </a:p>
          <a:p>
            <a:pPr>
              <a:buFont typeface="Times" charset="0"/>
              <a:buNone/>
            </a:pPr>
            <a:endParaRPr lang="en-US">
              <a:solidFill>
                <a:schemeClr val="folHlink"/>
              </a:solidFill>
            </a:endParaRPr>
          </a:p>
          <a:p>
            <a:pPr>
              <a:buFont typeface="Times" charset="0"/>
              <a:buNone/>
            </a:pPr>
            <a:r>
              <a:rPr lang="en-US"/>
              <a:t>AMR Research Supply Chain Top 25</a:t>
            </a:r>
            <a:br>
              <a:rPr lang="en-US"/>
            </a:br>
            <a:r>
              <a:rPr lang="en-US"/>
              <a:t>- The New Role of Manufacturing</a:t>
            </a:r>
          </a:p>
          <a:p>
            <a:pPr>
              <a:buFont typeface="Times" charset="0"/>
              <a:buNone/>
            </a:pPr>
            <a:endParaRPr lang="en-US"/>
          </a:p>
          <a:p>
            <a:pPr>
              <a:buFont typeface="Times" charset="0"/>
              <a:buNone/>
            </a:pPr>
            <a:r>
              <a:rPr lang="en-US">
                <a:solidFill>
                  <a:schemeClr val="folHlink"/>
                </a:solidFill>
              </a:rPr>
              <a:t>Manufacturing 2.0</a:t>
            </a:r>
            <a:br>
              <a:rPr lang="en-US">
                <a:solidFill>
                  <a:schemeClr val="folHlink"/>
                </a:solidFill>
              </a:rPr>
            </a:br>
            <a:r>
              <a:rPr lang="en-US">
                <a:solidFill>
                  <a:schemeClr val="folHlink"/>
                </a:solidFill>
              </a:rPr>
              <a:t>- Challenging ERP and MES  Paradigms</a:t>
            </a:r>
          </a:p>
          <a:p>
            <a:pPr>
              <a:buFont typeface="Times" charset="0"/>
              <a:buNone/>
            </a:pPr>
            <a:endParaRPr lang="en-US">
              <a:solidFill>
                <a:schemeClr val="folHlink"/>
              </a:solidFill>
            </a:endParaRPr>
          </a:p>
          <a:p>
            <a:pPr>
              <a:buFont typeface="Times" charset="0"/>
              <a:buNone/>
            </a:pPr>
            <a:r>
              <a:rPr lang="en-US">
                <a:solidFill>
                  <a:schemeClr val="folHlink"/>
                </a:solidFill>
              </a:rPr>
              <a:t>Joint Value Creation and Co-Innovation</a:t>
            </a:r>
            <a:br>
              <a:rPr lang="en-US">
                <a:solidFill>
                  <a:schemeClr val="folHlink"/>
                </a:solidFill>
              </a:rPr>
            </a:br>
            <a:r>
              <a:rPr lang="en-US">
                <a:solidFill>
                  <a:schemeClr val="folHlink"/>
                </a:solidFill>
              </a:rPr>
              <a:t>- Powered by …? Microsoft!</a:t>
            </a:r>
          </a:p>
        </p:txBody>
      </p:sp>
      <p:sp>
        <p:nvSpPr>
          <p:cNvPr id="855044" name="Rectangle 4"/>
          <p:cNvSpPr>
            <a:spLocks noChangeArrowheads="1"/>
          </p:cNvSpPr>
          <p:nvPr/>
        </p:nvSpPr>
        <p:spPr bwMode="auto">
          <a:xfrm>
            <a:off x="381000" y="1828800"/>
            <a:ext cx="8534400" cy="9144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4"/>
          </p:nvPr>
        </p:nvSpPr>
        <p:spPr/>
        <p:txBody>
          <a:bodyPr/>
          <a:lstStyle/>
          <a:p>
            <a:r>
              <a:rPr lang="en-US"/>
              <a:t>Entire contents © 2007 AMR Research, Inc. All rights reserved.   |   Page </a:t>
            </a:r>
            <a:fld id="{D025979A-554A-4AE6-BE24-4FDDB2B855CB}" type="slidenum">
              <a:rPr lang="en-US"/>
              <a:pPr/>
              <a:t>5</a:t>
            </a:fld>
            <a:endParaRPr lang="en-US" sz="1400"/>
          </a:p>
        </p:txBody>
      </p:sp>
      <p:sp>
        <p:nvSpPr>
          <p:cNvPr id="849922" name="Text Box 2"/>
          <p:cNvSpPr txBox="1">
            <a:spLocks noChangeArrowheads="1"/>
          </p:cNvSpPr>
          <p:nvPr/>
        </p:nvSpPr>
        <p:spPr bwMode="auto">
          <a:xfrm>
            <a:off x="4572000" y="1295400"/>
            <a:ext cx="4419600" cy="5681663"/>
          </a:xfrm>
          <a:prstGeom prst="rect">
            <a:avLst/>
          </a:prstGeom>
          <a:noFill/>
          <a:ln w="9525">
            <a:noFill/>
            <a:miter lim="800000"/>
            <a:headEnd/>
            <a:tailEnd/>
          </a:ln>
          <a:effectLst/>
        </p:spPr>
        <p:txBody>
          <a:bodyPr>
            <a:spAutoFit/>
          </a:bodyPr>
          <a:lstStyle/>
          <a:p>
            <a:pPr marL="342900" indent="-342900" algn="l" eaLnBrk="1" hangingPunct="1">
              <a:lnSpc>
                <a:spcPct val="95000"/>
              </a:lnSpc>
              <a:spcBef>
                <a:spcPct val="15000"/>
              </a:spcBef>
            </a:pPr>
            <a:r>
              <a:rPr lang="en-US" b="1"/>
              <a:t>13  The Coca Cola Company</a:t>
            </a:r>
          </a:p>
          <a:p>
            <a:pPr marL="342900" indent="-342900" algn="l" eaLnBrk="1" hangingPunct="1">
              <a:lnSpc>
                <a:spcPct val="95000"/>
              </a:lnSpc>
              <a:spcBef>
                <a:spcPct val="15000"/>
              </a:spcBef>
            </a:pPr>
            <a:r>
              <a:rPr lang="en-US" b="1"/>
              <a:t>14  Johnson &amp; Johnson</a:t>
            </a:r>
          </a:p>
          <a:p>
            <a:pPr marL="342900" indent="-342900" algn="l" eaLnBrk="1" hangingPunct="1">
              <a:lnSpc>
                <a:spcPct val="95000"/>
              </a:lnSpc>
              <a:spcBef>
                <a:spcPct val="15000"/>
              </a:spcBef>
            </a:pPr>
            <a:r>
              <a:rPr lang="en-US" b="1"/>
              <a:t>15  PepsiCo</a:t>
            </a:r>
          </a:p>
          <a:p>
            <a:pPr marL="342900" indent="-342900" algn="l" eaLnBrk="1" hangingPunct="1">
              <a:lnSpc>
                <a:spcPct val="95000"/>
              </a:lnSpc>
              <a:spcBef>
                <a:spcPct val="15000"/>
              </a:spcBef>
            </a:pPr>
            <a:r>
              <a:rPr lang="en-US" b="1"/>
              <a:t>16  Johnson Controls</a:t>
            </a:r>
          </a:p>
          <a:p>
            <a:pPr marL="342900" indent="-342900" algn="l" eaLnBrk="1" hangingPunct="1">
              <a:lnSpc>
                <a:spcPct val="95000"/>
              </a:lnSpc>
              <a:spcBef>
                <a:spcPct val="15000"/>
              </a:spcBef>
            </a:pPr>
            <a:r>
              <a:rPr lang="en-US" b="1">
                <a:solidFill>
                  <a:srgbClr val="CE1C29"/>
                </a:solidFill>
              </a:rPr>
              <a:t>17  Texas Instruments</a:t>
            </a:r>
          </a:p>
          <a:p>
            <a:pPr marL="342900" indent="-342900" algn="l" eaLnBrk="1" hangingPunct="1">
              <a:lnSpc>
                <a:spcPct val="95000"/>
              </a:lnSpc>
              <a:spcBef>
                <a:spcPct val="15000"/>
              </a:spcBef>
            </a:pPr>
            <a:r>
              <a:rPr lang="en-US" b="1"/>
              <a:t>18  Nike</a:t>
            </a:r>
          </a:p>
          <a:p>
            <a:pPr marL="342900" indent="-342900" algn="l" eaLnBrk="1" hangingPunct="1">
              <a:lnSpc>
                <a:spcPct val="95000"/>
              </a:lnSpc>
              <a:spcBef>
                <a:spcPct val="15000"/>
              </a:spcBef>
            </a:pPr>
            <a:r>
              <a:rPr lang="en-US" b="1"/>
              <a:t>19  Lowe’s</a:t>
            </a:r>
          </a:p>
          <a:p>
            <a:pPr marL="342900" indent="-342900" algn="l" eaLnBrk="1" hangingPunct="1">
              <a:lnSpc>
                <a:spcPct val="95000"/>
              </a:lnSpc>
              <a:spcBef>
                <a:spcPct val="15000"/>
              </a:spcBef>
            </a:pPr>
            <a:r>
              <a:rPr lang="en-US" b="1"/>
              <a:t>20  GlaxoSmithKline</a:t>
            </a:r>
          </a:p>
          <a:p>
            <a:pPr marL="342900" indent="-342900" algn="l" eaLnBrk="1" hangingPunct="1">
              <a:lnSpc>
                <a:spcPct val="95000"/>
              </a:lnSpc>
              <a:spcBef>
                <a:spcPct val="15000"/>
              </a:spcBef>
            </a:pPr>
            <a:r>
              <a:rPr lang="en-US" b="1">
                <a:solidFill>
                  <a:srgbClr val="CE1C29"/>
                </a:solidFill>
              </a:rPr>
              <a:t>21  Hewlett Packard</a:t>
            </a:r>
          </a:p>
          <a:p>
            <a:pPr marL="342900" indent="-342900" algn="l" eaLnBrk="1" hangingPunct="1">
              <a:lnSpc>
                <a:spcPct val="95000"/>
              </a:lnSpc>
              <a:spcBef>
                <a:spcPct val="15000"/>
              </a:spcBef>
            </a:pPr>
            <a:r>
              <a:rPr lang="en-US" b="1"/>
              <a:t>22  Lockheed Martin</a:t>
            </a:r>
          </a:p>
          <a:p>
            <a:pPr marL="342900" indent="-342900" algn="l" eaLnBrk="1" hangingPunct="1">
              <a:lnSpc>
                <a:spcPct val="95000"/>
              </a:lnSpc>
              <a:spcBef>
                <a:spcPct val="15000"/>
              </a:spcBef>
            </a:pPr>
            <a:r>
              <a:rPr lang="en-US" b="1"/>
              <a:t>23  Publix Supermarkets</a:t>
            </a:r>
          </a:p>
          <a:p>
            <a:pPr marL="342900" indent="-342900" algn="l" eaLnBrk="1" hangingPunct="1">
              <a:lnSpc>
                <a:spcPct val="95000"/>
              </a:lnSpc>
              <a:spcBef>
                <a:spcPct val="15000"/>
              </a:spcBef>
            </a:pPr>
            <a:r>
              <a:rPr lang="en-US" b="1"/>
              <a:t>24  Paccar</a:t>
            </a:r>
          </a:p>
          <a:p>
            <a:pPr marL="342900" indent="-342900" algn="l" eaLnBrk="1" hangingPunct="1">
              <a:lnSpc>
                <a:spcPct val="95000"/>
              </a:lnSpc>
              <a:spcBef>
                <a:spcPct val="15000"/>
              </a:spcBef>
            </a:pPr>
            <a:r>
              <a:rPr lang="en-US" b="1"/>
              <a:t>25  Astra Zeneca</a:t>
            </a:r>
          </a:p>
          <a:p>
            <a:pPr marL="342900" indent="-342900" algn="l" eaLnBrk="1" hangingPunct="1">
              <a:lnSpc>
                <a:spcPct val="95000"/>
              </a:lnSpc>
              <a:spcBef>
                <a:spcPct val="15000"/>
              </a:spcBef>
            </a:pPr>
            <a:endParaRPr lang="en-US"/>
          </a:p>
        </p:txBody>
      </p:sp>
      <p:sp>
        <p:nvSpPr>
          <p:cNvPr id="849923" name="Text Box 3"/>
          <p:cNvSpPr txBox="1">
            <a:spLocks noChangeArrowheads="1"/>
          </p:cNvSpPr>
          <p:nvPr/>
        </p:nvSpPr>
        <p:spPr bwMode="auto">
          <a:xfrm>
            <a:off x="228600" y="1295400"/>
            <a:ext cx="4418013" cy="5505450"/>
          </a:xfrm>
          <a:prstGeom prst="rect">
            <a:avLst/>
          </a:prstGeom>
          <a:noFill/>
          <a:ln w="9525">
            <a:noFill/>
            <a:miter lim="800000"/>
            <a:headEnd/>
            <a:tailEnd/>
          </a:ln>
          <a:effectLst/>
        </p:spPr>
        <p:txBody>
          <a:bodyPr>
            <a:spAutoFit/>
          </a:bodyPr>
          <a:lstStyle/>
          <a:p>
            <a:pPr marL="342900" indent="-342900" algn="l" eaLnBrk="1" hangingPunct="1">
              <a:spcBef>
                <a:spcPct val="15000"/>
              </a:spcBef>
            </a:pPr>
            <a:r>
              <a:rPr lang="en-US" b="1"/>
              <a:t>  </a:t>
            </a:r>
            <a:r>
              <a:rPr lang="en-US" b="1">
                <a:solidFill>
                  <a:srgbClr val="CE1C29"/>
                </a:solidFill>
              </a:rPr>
              <a:t>1 Nokia</a:t>
            </a:r>
          </a:p>
          <a:p>
            <a:pPr marL="342900" indent="-342900" algn="l" eaLnBrk="1" hangingPunct="1">
              <a:spcBef>
                <a:spcPct val="15000"/>
              </a:spcBef>
            </a:pPr>
            <a:r>
              <a:rPr lang="en-US" b="1">
                <a:solidFill>
                  <a:srgbClr val="CE1C29"/>
                </a:solidFill>
              </a:rPr>
              <a:t>  2 Apple</a:t>
            </a:r>
          </a:p>
          <a:p>
            <a:pPr marL="342900" indent="-342900" algn="l" eaLnBrk="1" hangingPunct="1">
              <a:spcBef>
                <a:spcPct val="15000"/>
              </a:spcBef>
            </a:pPr>
            <a:r>
              <a:rPr lang="en-US" b="1"/>
              <a:t>  3 Procter &amp; Gamble</a:t>
            </a:r>
          </a:p>
          <a:p>
            <a:pPr marL="342900" indent="-342900" algn="l" eaLnBrk="1" hangingPunct="1">
              <a:spcBef>
                <a:spcPct val="15000"/>
              </a:spcBef>
            </a:pPr>
            <a:r>
              <a:rPr lang="en-US" b="1"/>
              <a:t>  </a:t>
            </a:r>
            <a:r>
              <a:rPr lang="en-US" b="1">
                <a:solidFill>
                  <a:srgbClr val="CE1C29"/>
                </a:solidFill>
              </a:rPr>
              <a:t>4 IBM</a:t>
            </a:r>
          </a:p>
          <a:p>
            <a:pPr marL="342900" indent="-342900" algn="l" eaLnBrk="1" hangingPunct="1">
              <a:spcBef>
                <a:spcPct val="15000"/>
              </a:spcBef>
            </a:pPr>
            <a:r>
              <a:rPr lang="en-US" b="1"/>
              <a:t>  5 Toyota</a:t>
            </a:r>
          </a:p>
          <a:p>
            <a:pPr marL="342900" indent="-342900" algn="l" eaLnBrk="1" hangingPunct="1">
              <a:spcBef>
                <a:spcPct val="15000"/>
              </a:spcBef>
            </a:pPr>
            <a:r>
              <a:rPr lang="en-US" b="1"/>
              <a:t>  6 Wal-Mart</a:t>
            </a:r>
          </a:p>
          <a:p>
            <a:pPr marL="342900" indent="-342900" algn="l" eaLnBrk="1" hangingPunct="1">
              <a:spcBef>
                <a:spcPct val="15000"/>
              </a:spcBef>
            </a:pPr>
            <a:r>
              <a:rPr lang="en-US" b="1"/>
              <a:t>  7 Anheuser Busch</a:t>
            </a:r>
          </a:p>
          <a:p>
            <a:pPr marL="342900" indent="-342900" algn="l" eaLnBrk="1" hangingPunct="1">
              <a:spcBef>
                <a:spcPct val="15000"/>
              </a:spcBef>
            </a:pPr>
            <a:r>
              <a:rPr lang="en-US" b="1"/>
              <a:t>  8 Tesco</a:t>
            </a:r>
          </a:p>
          <a:p>
            <a:pPr marL="342900" indent="-342900" algn="l" eaLnBrk="1" hangingPunct="1">
              <a:spcBef>
                <a:spcPct val="15000"/>
              </a:spcBef>
            </a:pPr>
            <a:r>
              <a:rPr lang="en-US" b="1"/>
              <a:t>  9 Best Buy</a:t>
            </a:r>
          </a:p>
          <a:p>
            <a:pPr marL="342900" indent="-342900" algn="l" eaLnBrk="1" hangingPunct="1">
              <a:spcBef>
                <a:spcPct val="15000"/>
              </a:spcBef>
            </a:pPr>
            <a:r>
              <a:rPr lang="en-US" b="1">
                <a:solidFill>
                  <a:srgbClr val="CE1C29"/>
                </a:solidFill>
              </a:rPr>
              <a:t>10 Samsung Electronics</a:t>
            </a:r>
          </a:p>
          <a:p>
            <a:pPr marL="342900" indent="-342900" algn="l" eaLnBrk="1" hangingPunct="1">
              <a:spcBef>
                <a:spcPct val="15000"/>
              </a:spcBef>
            </a:pPr>
            <a:r>
              <a:rPr lang="en-US" b="1">
                <a:solidFill>
                  <a:srgbClr val="CE1C29"/>
                </a:solidFill>
              </a:rPr>
              <a:t>11 Cisco Systems</a:t>
            </a:r>
          </a:p>
          <a:p>
            <a:pPr marL="342900" indent="-342900" algn="l" eaLnBrk="1" hangingPunct="1">
              <a:spcBef>
                <a:spcPct val="15000"/>
              </a:spcBef>
            </a:pPr>
            <a:r>
              <a:rPr lang="en-US" b="1">
                <a:solidFill>
                  <a:srgbClr val="CE1C29"/>
                </a:solidFill>
              </a:rPr>
              <a:t>12 Motorola</a:t>
            </a:r>
          </a:p>
          <a:p>
            <a:pPr marL="342900" indent="-342900" algn="l" eaLnBrk="1" hangingPunct="1">
              <a:spcBef>
                <a:spcPct val="15000"/>
              </a:spcBef>
            </a:pPr>
            <a:endParaRPr lang="en-US"/>
          </a:p>
        </p:txBody>
      </p:sp>
      <p:pic>
        <p:nvPicPr>
          <p:cNvPr id="849924" name="Picture 4" descr="Supply Chain Top 25"/>
          <p:cNvPicPr>
            <a:picLocks noChangeAspect="1" noChangeArrowheads="1"/>
          </p:cNvPicPr>
          <p:nvPr/>
        </p:nvPicPr>
        <p:blipFill>
          <a:blip r:embed="rId3"/>
          <a:srcRect r="43333"/>
          <a:stretch>
            <a:fillRect/>
          </a:stretch>
        </p:blipFill>
        <p:spPr bwMode="auto">
          <a:xfrm>
            <a:off x="6629400" y="0"/>
            <a:ext cx="2590800" cy="990600"/>
          </a:xfrm>
          <a:prstGeom prst="rect">
            <a:avLst/>
          </a:prstGeom>
          <a:noFill/>
          <a:ln w="9525">
            <a:noFill/>
            <a:miter lim="800000"/>
            <a:headEnd/>
            <a:tailEnd/>
          </a:ln>
        </p:spPr>
      </p:pic>
      <p:sp>
        <p:nvSpPr>
          <p:cNvPr id="849925" name="Rectangle 5"/>
          <p:cNvSpPr>
            <a:spLocks noChangeArrowheads="1"/>
          </p:cNvSpPr>
          <p:nvPr/>
        </p:nvSpPr>
        <p:spPr bwMode="auto">
          <a:xfrm>
            <a:off x="0" y="0"/>
            <a:ext cx="9144000" cy="533400"/>
          </a:xfrm>
          <a:prstGeom prst="rect">
            <a:avLst/>
          </a:prstGeom>
          <a:noFill/>
          <a:ln w="9525">
            <a:noFill/>
            <a:miter lim="800000"/>
            <a:headEnd/>
            <a:tailEnd/>
          </a:ln>
        </p:spPr>
        <p:txBody>
          <a:bodyPr anchor="ctr"/>
          <a:lstStyle/>
          <a:p>
            <a:pPr algn="l" eaLnBrk="1" hangingPunct="1"/>
            <a:r>
              <a:rPr lang="en-US">
                <a:solidFill>
                  <a:schemeClr val="tx2"/>
                </a:solidFill>
                <a:latin typeface="Arial Black" pitchFamily="34" charset="0"/>
              </a:rPr>
              <a:t>The AMR Research Top 25 for 2007</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23"/>
                                        </p:tgtEl>
                                        <p:attrNameLst>
                                          <p:attrName>style.visibility</p:attrName>
                                        </p:attrNameLst>
                                      </p:cBhvr>
                                      <p:to>
                                        <p:strVal val="visible"/>
                                      </p:to>
                                    </p:set>
                                    <p:anim calcmode="lin" valueType="num">
                                      <p:cBhvr additive="base">
                                        <p:cTn id="7" dur="500" fill="hold"/>
                                        <p:tgtEl>
                                          <p:spTgt spid="849923"/>
                                        </p:tgtEl>
                                        <p:attrNameLst>
                                          <p:attrName>ppt_x</p:attrName>
                                        </p:attrNameLst>
                                      </p:cBhvr>
                                      <p:tavLst>
                                        <p:tav tm="0">
                                          <p:val>
                                            <p:strVal val="0-#ppt_w/2"/>
                                          </p:val>
                                        </p:tav>
                                        <p:tav tm="100000">
                                          <p:val>
                                            <p:strVal val="#ppt_x"/>
                                          </p:val>
                                        </p:tav>
                                      </p:tavLst>
                                    </p:anim>
                                    <p:anim calcmode="lin" valueType="num">
                                      <p:cBhvr additive="base">
                                        <p:cTn id="8" dur="500" fill="hold"/>
                                        <p:tgtEl>
                                          <p:spTgt spid="8499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49922"/>
                                        </p:tgtEl>
                                        <p:attrNameLst>
                                          <p:attrName>style.visibility</p:attrName>
                                        </p:attrNameLst>
                                      </p:cBhvr>
                                      <p:to>
                                        <p:strVal val="visible"/>
                                      </p:to>
                                    </p:set>
                                    <p:anim calcmode="lin" valueType="num">
                                      <p:cBhvr additive="base">
                                        <p:cTn id="12" dur="500" fill="hold"/>
                                        <p:tgtEl>
                                          <p:spTgt spid="849922"/>
                                        </p:tgtEl>
                                        <p:attrNameLst>
                                          <p:attrName>ppt_x</p:attrName>
                                        </p:attrNameLst>
                                      </p:cBhvr>
                                      <p:tavLst>
                                        <p:tav tm="0">
                                          <p:val>
                                            <p:strVal val="1+#ppt_w/2"/>
                                          </p:val>
                                        </p:tav>
                                        <p:tav tm="100000">
                                          <p:val>
                                            <p:strVal val="#ppt_x"/>
                                          </p:val>
                                        </p:tav>
                                      </p:tavLst>
                                    </p:anim>
                                    <p:anim calcmode="lin" valueType="num">
                                      <p:cBhvr additive="base">
                                        <p:cTn id="13" dur="500" fill="hold"/>
                                        <p:tgtEl>
                                          <p:spTgt spid="849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P spid="8499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 © 2007 AMR Research, Inc.   |   Page </a:t>
            </a:r>
            <a:fld id="{7C76E9A7-4CFC-4C22-B55F-9CC3FF93CECC}" type="slidenum">
              <a:rPr lang="en-US" sz="1200"/>
              <a:pPr/>
              <a:t>6</a:t>
            </a:fld>
            <a:endParaRPr lang="en-US" sz="1200"/>
          </a:p>
        </p:txBody>
      </p:sp>
      <p:sp>
        <p:nvSpPr>
          <p:cNvPr id="850946" name="Rectangle 2"/>
          <p:cNvSpPr>
            <a:spLocks noGrp="1" noChangeArrowheads="1"/>
          </p:cNvSpPr>
          <p:nvPr>
            <p:ph type="title"/>
          </p:nvPr>
        </p:nvSpPr>
        <p:spPr/>
        <p:txBody>
          <a:bodyPr/>
          <a:lstStyle/>
          <a:p>
            <a:r>
              <a:rPr lang="en-US"/>
              <a:t>Top 25 Outperforms</a:t>
            </a:r>
          </a:p>
        </p:txBody>
      </p:sp>
      <p:graphicFrame>
        <p:nvGraphicFramePr>
          <p:cNvPr id="850947" name="Object 3"/>
          <p:cNvGraphicFramePr>
            <a:graphicFrameLocks noChangeAspect="1"/>
          </p:cNvGraphicFramePr>
          <p:nvPr>
            <p:ph sz="half" idx="1"/>
          </p:nvPr>
        </p:nvGraphicFramePr>
        <p:xfrm>
          <a:off x="0" y="1752600"/>
          <a:ext cx="5257800" cy="4648200"/>
        </p:xfrm>
        <a:graphic>
          <a:graphicData uri="http://schemas.openxmlformats.org/presentationml/2006/ole">
            <p:oleObj spid="_x0000_s850947" name="Chart" r:id="rId4" imgW="6096000" imgH="4067251" progId="MSGraph.Chart.8">
              <p:embed followColorScheme="full"/>
            </p:oleObj>
          </a:graphicData>
        </a:graphic>
      </p:graphicFrame>
      <p:sp>
        <p:nvSpPr>
          <p:cNvPr id="850948" name="Text Box 4"/>
          <p:cNvSpPr txBox="1">
            <a:spLocks noChangeArrowheads="1"/>
          </p:cNvSpPr>
          <p:nvPr/>
        </p:nvSpPr>
        <p:spPr bwMode="auto">
          <a:xfrm>
            <a:off x="2438400" y="533400"/>
            <a:ext cx="5029200" cy="1311275"/>
          </a:xfrm>
          <a:prstGeom prst="rect">
            <a:avLst/>
          </a:prstGeom>
          <a:noFill/>
          <a:ln w="9525">
            <a:noFill/>
            <a:miter lim="800000"/>
            <a:headEnd/>
            <a:tailEnd/>
          </a:ln>
          <a:effectLst/>
        </p:spPr>
        <p:txBody>
          <a:bodyPr>
            <a:spAutoFit/>
          </a:bodyPr>
          <a:lstStyle/>
          <a:p>
            <a:pPr marL="174625" indent="-174625" algn="l">
              <a:buFontTx/>
              <a:buChar char="•"/>
            </a:pPr>
            <a:r>
              <a:rPr lang="en-US" sz="2000" i="1"/>
              <a:t>More efficient use of assets (3X)</a:t>
            </a:r>
          </a:p>
          <a:p>
            <a:pPr marL="174625" indent="-174625" algn="l">
              <a:buFontTx/>
              <a:buChar char="•"/>
            </a:pPr>
            <a:r>
              <a:rPr lang="en-US" sz="2000" i="1"/>
              <a:t>Stronger growth (50% more)</a:t>
            </a:r>
          </a:p>
          <a:p>
            <a:pPr marL="174625" indent="-174625" algn="l">
              <a:buFontTx/>
              <a:buChar char="•"/>
            </a:pPr>
            <a:r>
              <a:rPr lang="en-US" sz="2000" i="1"/>
              <a:t>Faster turns (2X) </a:t>
            </a:r>
          </a:p>
          <a:p>
            <a:pPr marL="174625" indent="-174625" algn="l">
              <a:buFontTx/>
              <a:buChar char="•"/>
            </a:pPr>
            <a:r>
              <a:rPr lang="en-US" sz="2000" i="1"/>
              <a:t>More profitable  (2X)</a:t>
            </a:r>
          </a:p>
        </p:txBody>
      </p:sp>
      <p:graphicFrame>
        <p:nvGraphicFramePr>
          <p:cNvPr id="850949" name="Object 5"/>
          <p:cNvGraphicFramePr>
            <a:graphicFrameLocks noChangeAspect="1"/>
          </p:cNvGraphicFramePr>
          <p:nvPr>
            <p:ph sz="half" idx="2"/>
          </p:nvPr>
        </p:nvGraphicFramePr>
        <p:xfrm>
          <a:off x="5108575" y="1524000"/>
          <a:ext cx="3832225" cy="5138738"/>
        </p:xfrm>
        <a:graphic>
          <a:graphicData uri="http://schemas.openxmlformats.org/presentationml/2006/ole">
            <p:oleObj spid="_x0000_s850949" name="Chart" r:id="rId5" imgW="3810000" imgH="5105400" progId="MSGraph.Chart.8">
              <p:embed followColorScheme="full"/>
            </p:oleObj>
          </a:graphicData>
        </a:graphic>
      </p:graphicFrame>
      <p:pic>
        <p:nvPicPr>
          <p:cNvPr id="850950" name="Picture 6" descr="Supply Chain Top 25"/>
          <p:cNvPicPr>
            <a:picLocks noChangeAspect="1" noChangeArrowheads="1"/>
          </p:cNvPicPr>
          <p:nvPr/>
        </p:nvPicPr>
        <p:blipFill>
          <a:blip r:embed="rId6"/>
          <a:srcRect r="43333"/>
          <a:stretch>
            <a:fillRect/>
          </a:stretch>
        </p:blipFill>
        <p:spPr bwMode="auto">
          <a:xfrm>
            <a:off x="6553200" y="0"/>
            <a:ext cx="2590800" cy="990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p:txBody>
          <a:bodyPr/>
          <a:lstStyle/>
          <a:p>
            <a:r>
              <a:rPr lang="en-US"/>
              <a:t> © 2007 AMR Research, Inc.   |   Page </a:t>
            </a:r>
            <a:fld id="{5FF97FE0-3DAC-41CB-99AF-9A50A95FB946}" type="slidenum">
              <a:rPr lang="en-US" sz="1200"/>
              <a:pPr/>
              <a:t>7</a:t>
            </a:fld>
            <a:endParaRPr lang="en-US" sz="1200"/>
          </a:p>
        </p:txBody>
      </p:sp>
      <p:sp>
        <p:nvSpPr>
          <p:cNvPr id="851970" name="Rectangle 2"/>
          <p:cNvSpPr>
            <a:spLocks noGrp="1" noChangeArrowheads="1"/>
          </p:cNvSpPr>
          <p:nvPr>
            <p:ph type="title"/>
          </p:nvPr>
        </p:nvSpPr>
        <p:spPr>
          <a:xfrm>
            <a:off x="0" y="0"/>
            <a:ext cx="9144000" cy="639763"/>
          </a:xfrm>
        </p:spPr>
        <p:txBody>
          <a:bodyPr/>
          <a:lstStyle/>
          <a:p>
            <a:r>
              <a:rPr lang="en-US" sz="2100"/>
              <a:t>What Makes the Top 25 Outperform the Rest?</a:t>
            </a:r>
          </a:p>
        </p:txBody>
      </p:sp>
      <p:grpSp>
        <p:nvGrpSpPr>
          <p:cNvPr id="852007" name="Group 39"/>
          <p:cNvGrpSpPr>
            <a:grpSpLocks/>
          </p:cNvGrpSpPr>
          <p:nvPr/>
        </p:nvGrpSpPr>
        <p:grpSpPr bwMode="auto">
          <a:xfrm>
            <a:off x="622300" y="765175"/>
            <a:ext cx="4787900" cy="4340225"/>
            <a:chOff x="392" y="482"/>
            <a:chExt cx="3016" cy="2734"/>
          </a:xfrm>
        </p:grpSpPr>
        <p:grpSp>
          <p:nvGrpSpPr>
            <p:cNvPr id="851989" name="Group 21"/>
            <p:cNvGrpSpPr>
              <a:grpSpLocks/>
            </p:cNvGrpSpPr>
            <p:nvPr/>
          </p:nvGrpSpPr>
          <p:grpSpPr bwMode="auto">
            <a:xfrm>
              <a:off x="392" y="482"/>
              <a:ext cx="3016" cy="2201"/>
              <a:chOff x="392" y="482"/>
              <a:chExt cx="4944" cy="3608"/>
            </a:xfrm>
          </p:grpSpPr>
          <p:sp>
            <p:nvSpPr>
              <p:cNvPr id="851971" name="Oval 3"/>
              <p:cNvSpPr>
                <a:spLocks noChangeArrowheads="1"/>
              </p:cNvSpPr>
              <p:nvPr/>
            </p:nvSpPr>
            <p:spPr bwMode="auto">
              <a:xfrm>
                <a:off x="440" y="482"/>
                <a:ext cx="1824" cy="1824"/>
              </a:xfrm>
              <a:prstGeom prst="ellipse">
                <a:avLst/>
              </a:prstGeom>
              <a:noFill/>
              <a:ln w="38100">
                <a:solidFill>
                  <a:schemeClr val="bg2"/>
                </a:solidFill>
                <a:round/>
                <a:headEnd/>
                <a:tailEnd/>
              </a:ln>
              <a:effectLst/>
            </p:spPr>
            <p:txBody>
              <a:bodyPr wrap="none" anchor="ctr"/>
              <a:lstStyle/>
              <a:p>
                <a:endParaRPr lang="en-US"/>
              </a:p>
            </p:txBody>
          </p:sp>
          <p:sp>
            <p:nvSpPr>
              <p:cNvPr id="851972" name="Oval 4"/>
              <p:cNvSpPr>
                <a:spLocks noChangeArrowheads="1"/>
              </p:cNvSpPr>
              <p:nvPr/>
            </p:nvSpPr>
            <p:spPr bwMode="auto">
              <a:xfrm>
                <a:off x="3464" y="482"/>
                <a:ext cx="1824" cy="1824"/>
              </a:xfrm>
              <a:prstGeom prst="ellipse">
                <a:avLst/>
              </a:prstGeom>
              <a:noFill/>
              <a:ln w="38100">
                <a:solidFill>
                  <a:schemeClr val="bg2"/>
                </a:solidFill>
                <a:round/>
                <a:headEnd/>
                <a:tailEnd/>
              </a:ln>
              <a:effectLst/>
            </p:spPr>
            <p:txBody>
              <a:bodyPr wrap="none" anchor="ctr"/>
              <a:lstStyle/>
              <a:p>
                <a:endParaRPr lang="en-US"/>
              </a:p>
            </p:txBody>
          </p:sp>
          <p:sp>
            <p:nvSpPr>
              <p:cNvPr id="851973" name="Oval 5"/>
              <p:cNvSpPr>
                <a:spLocks noChangeArrowheads="1"/>
              </p:cNvSpPr>
              <p:nvPr/>
            </p:nvSpPr>
            <p:spPr bwMode="auto">
              <a:xfrm>
                <a:off x="1952" y="2218"/>
                <a:ext cx="1824" cy="1824"/>
              </a:xfrm>
              <a:prstGeom prst="ellipse">
                <a:avLst/>
              </a:prstGeom>
              <a:noFill/>
              <a:ln w="38100">
                <a:solidFill>
                  <a:schemeClr val="bg2"/>
                </a:solidFill>
                <a:round/>
                <a:headEnd/>
                <a:tailEnd/>
              </a:ln>
              <a:effectLst/>
            </p:spPr>
            <p:txBody>
              <a:bodyPr wrap="none" anchor="ctr"/>
              <a:lstStyle/>
              <a:p>
                <a:endParaRPr lang="en-US"/>
              </a:p>
            </p:txBody>
          </p:sp>
          <p:sp>
            <p:nvSpPr>
              <p:cNvPr id="851974" name="Rectangle 6"/>
              <p:cNvSpPr>
                <a:spLocks noChangeArrowheads="1"/>
              </p:cNvSpPr>
              <p:nvPr/>
            </p:nvSpPr>
            <p:spPr bwMode="auto">
              <a:xfrm>
                <a:off x="553" y="1208"/>
                <a:ext cx="1647" cy="536"/>
              </a:xfrm>
              <a:prstGeom prst="rect">
                <a:avLst/>
              </a:prstGeom>
              <a:noFill/>
              <a:ln w="9525">
                <a:noFill/>
                <a:miter lim="800000"/>
                <a:headEnd/>
                <a:tailEnd/>
              </a:ln>
              <a:effectLst/>
            </p:spPr>
            <p:txBody>
              <a:bodyPr wrap="none">
                <a:spAutoFit/>
              </a:bodyPr>
              <a:lstStyle/>
              <a:p>
                <a:pPr algn="ctr" eaLnBrk="1" hangingPunct="1"/>
                <a:r>
                  <a:rPr lang="en-US" sz="1600" b="1">
                    <a:solidFill>
                      <a:schemeClr val="folHlink"/>
                    </a:solidFill>
                  </a:rPr>
                  <a:t>Demand</a:t>
                </a:r>
              </a:p>
              <a:p>
                <a:pPr algn="ctr" eaLnBrk="1" hangingPunct="1"/>
                <a:r>
                  <a:rPr lang="en-US" sz="1200" b="1">
                    <a:solidFill>
                      <a:schemeClr val="folHlink"/>
                    </a:solidFill>
                  </a:rPr>
                  <a:t>attract, sell, service</a:t>
                </a:r>
              </a:p>
            </p:txBody>
          </p:sp>
          <p:sp>
            <p:nvSpPr>
              <p:cNvPr id="851975" name="Rectangle 7"/>
              <p:cNvSpPr>
                <a:spLocks noChangeArrowheads="1"/>
              </p:cNvSpPr>
              <p:nvPr/>
            </p:nvSpPr>
            <p:spPr bwMode="auto">
              <a:xfrm>
                <a:off x="3530" y="1208"/>
                <a:ext cx="1698" cy="489"/>
              </a:xfrm>
              <a:prstGeom prst="rect">
                <a:avLst/>
              </a:prstGeom>
              <a:noFill/>
              <a:ln w="9525">
                <a:noFill/>
                <a:miter lim="800000"/>
                <a:headEnd/>
                <a:tailEnd/>
              </a:ln>
              <a:effectLst/>
            </p:spPr>
            <p:txBody>
              <a:bodyPr wrap="none">
                <a:spAutoFit/>
              </a:bodyPr>
              <a:lstStyle/>
              <a:p>
                <a:pPr algn="ctr" eaLnBrk="1" hangingPunct="1"/>
                <a:r>
                  <a:rPr lang="en-US" sz="1600" b="1">
                    <a:solidFill>
                      <a:srgbClr val="CC3300"/>
                    </a:solidFill>
                  </a:rPr>
                  <a:t>Supply</a:t>
                </a:r>
              </a:p>
              <a:p>
                <a:pPr algn="ctr" eaLnBrk="1" hangingPunct="1"/>
                <a:r>
                  <a:rPr lang="en-US" sz="900" b="1">
                    <a:solidFill>
                      <a:srgbClr val="CC3300"/>
                    </a:solidFill>
                  </a:rPr>
                  <a:t>plan, source, make, deliver</a:t>
                </a:r>
              </a:p>
            </p:txBody>
          </p:sp>
          <p:sp>
            <p:nvSpPr>
              <p:cNvPr id="851976" name="Rectangle 8"/>
              <p:cNvSpPr>
                <a:spLocks noChangeArrowheads="1"/>
              </p:cNvSpPr>
              <p:nvPr/>
            </p:nvSpPr>
            <p:spPr bwMode="auto">
              <a:xfrm>
                <a:off x="1989" y="2910"/>
                <a:ext cx="1768" cy="662"/>
              </a:xfrm>
              <a:prstGeom prst="rect">
                <a:avLst/>
              </a:prstGeom>
              <a:noFill/>
              <a:ln w="9525">
                <a:noFill/>
                <a:miter lim="800000"/>
                <a:headEnd/>
                <a:tailEnd/>
              </a:ln>
              <a:effectLst/>
            </p:spPr>
            <p:txBody>
              <a:bodyPr wrap="none">
                <a:spAutoFit/>
              </a:bodyPr>
              <a:lstStyle/>
              <a:p>
                <a:pPr algn="ctr" eaLnBrk="1" hangingPunct="1"/>
                <a:r>
                  <a:rPr lang="en-US" sz="1600" b="1">
                    <a:solidFill>
                      <a:schemeClr val="accent2"/>
                    </a:solidFill>
                  </a:rPr>
                  <a:t>Product</a:t>
                </a:r>
              </a:p>
              <a:p>
                <a:pPr algn="ctr" eaLnBrk="1" hangingPunct="1"/>
                <a:r>
                  <a:rPr lang="en-US" sz="1000" b="1">
                    <a:solidFill>
                      <a:schemeClr val="accent2"/>
                    </a:solidFill>
                  </a:rPr>
                  <a:t>define, design,</a:t>
                </a:r>
                <a:br>
                  <a:rPr lang="en-US" sz="1000" b="1">
                    <a:solidFill>
                      <a:schemeClr val="accent2"/>
                    </a:solidFill>
                  </a:rPr>
                </a:br>
                <a:r>
                  <a:rPr lang="en-US" sz="1000" b="1">
                    <a:solidFill>
                      <a:schemeClr val="accent2"/>
                    </a:solidFill>
                  </a:rPr>
                  <a:t>promote, supply, support</a:t>
                </a:r>
              </a:p>
            </p:txBody>
          </p:sp>
          <p:sp>
            <p:nvSpPr>
              <p:cNvPr id="851977" name="Freeform 9"/>
              <p:cNvSpPr>
                <a:spLocks/>
              </p:cNvSpPr>
              <p:nvPr/>
            </p:nvSpPr>
            <p:spPr bwMode="auto">
              <a:xfrm>
                <a:off x="1962" y="540"/>
                <a:ext cx="1631" cy="190"/>
              </a:xfrm>
              <a:custGeom>
                <a:avLst/>
                <a:gdLst/>
                <a:ahLst/>
                <a:cxnLst>
                  <a:cxn ang="0">
                    <a:pos x="0" y="161"/>
                  </a:cxn>
                  <a:cxn ang="0">
                    <a:pos x="918" y="5"/>
                  </a:cxn>
                  <a:cxn ang="0">
                    <a:pos x="1631" y="190"/>
                  </a:cxn>
                </a:cxnLst>
                <a:rect l="0" t="0" r="r" b="b"/>
                <a:pathLst>
                  <a:path w="1631" h="190">
                    <a:moveTo>
                      <a:pt x="0" y="161"/>
                    </a:moveTo>
                    <a:cubicBezTo>
                      <a:pt x="323" y="80"/>
                      <a:pt x="646" y="0"/>
                      <a:pt x="918" y="5"/>
                    </a:cubicBezTo>
                    <a:cubicBezTo>
                      <a:pt x="1190" y="10"/>
                      <a:pt x="1516" y="158"/>
                      <a:pt x="1631" y="190"/>
                    </a:cubicBezTo>
                  </a:path>
                </a:pathLst>
              </a:custGeom>
              <a:noFill/>
              <a:ln w="9525">
                <a:solidFill>
                  <a:schemeClr val="tx1"/>
                </a:solidFill>
                <a:round/>
                <a:headEnd type="none" w="med" len="med"/>
                <a:tailEnd type="triangle" w="lg" len="lg"/>
              </a:ln>
              <a:effectLst/>
            </p:spPr>
            <p:txBody>
              <a:bodyPr/>
              <a:lstStyle/>
              <a:p>
                <a:endParaRPr lang="en-US"/>
              </a:p>
            </p:txBody>
          </p:sp>
          <p:sp>
            <p:nvSpPr>
              <p:cNvPr id="851978" name="Freeform 10"/>
              <p:cNvSpPr>
                <a:spLocks/>
              </p:cNvSpPr>
              <p:nvPr/>
            </p:nvSpPr>
            <p:spPr bwMode="auto">
              <a:xfrm>
                <a:off x="2255" y="1853"/>
                <a:ext cx="1396" cy="214"/>
              </a:xfrm>
              <a:custGeom>
                <a:avLst/>
                <a:gdLst/>
                <a:ahLst/>
                <a:cxnLst>
                  <a:cxn ang="0">
                    <a:pos x="1396" y="117"/>
                  </a:cxn>
                  <a:cxn ang="0">
                    <a:pos x="654" y="195"/>
                  </a:cxn>
                  <a:cxn ang="0">
                    <a:pos x="0" y="0"/>
                  </a:cxn>
                </a:cxnLst>
                <a:rect l="0" t="0" r="r" b="b"/>
                <a:pathLst>
                  <a:path w="1396" h="214">
                    <a:moveTo>
                      <a:pt x="1396" y="117"/>
                    </a:moveTo>
                    <a:cubicBezTo>
                      <a:pt x="1141" y="165"/>
                      <a:pt x="887" y="214"/>
                      <a:pt x="654" y="195"/>
                    </a:cubicBezTo>
                    <a:cubicBezTo>
                      <a:pt x="421" y="176"/>
                      <a:pt x="109" y="33"/>
                      <a:pt x="0" y="0"/>
                    </a:cubicBezTo>
                  </a:path>
                </a:pathLst>
              </a:custGeom>
              <a:noFill/>
              <a:ln w="9525">
                <a:solidFill>
                  <a:schemeClr val="tx1"/>
                </a:solidFill>
                <a:round/>
                <a:headEnd type="none" w="med" len="med"/>
                <a:tailEnd type="triangle" w="lg" len="lg"/>
              </a:ln>
              <a:effectLst/>
            </p:spPr>
            <p:txBody>
              <a:bodyPr/>
              <a:lstStyle/>
              <a:p>
                <a:endParaRPr lang="en-US"/>
              </a:p>
            </p:txBody>
          </p:sp>
          <p:sp>
            <p:nvSpPr>
              <p:cNvPr id="851979" name="Freeform 11"/>
              <p:cNvSpPr>
                <a:spLocks/>
              </p:cNvSpPr>
              <p:nvPr/>
            </p:nvSpPr>
            <p:spPr bwMode="auto">
              <a:xfrm>
                <a:off x="3778" y="2450"/>
                <a:ext cx="703" cy="596"/>
              </a:xfrm>
              <a:custGeom>
                <a:avLst/>
                <a:gdLst/>
                <a:ahLst/>
                <a:cxnLst>
                  <a:cxn ang="0">
                    <a:pos x="0" y="596"/>
                  </a:cxn>
                  <a:cxn ang="0">
                    <a:pos x="488" y="420"/>
                  </a:cxn>
                  <a:cxn ang="0">
                    <a:pos x="703" y="0"/>
                  </a:cxn>
                </a:cxnLst>
                <a:rect l="0" t="0" r="r" b="b"/>
                <a:pathLst>
                  <a:path w="703" h="596">
                    <a:moveTo>
                      <a:pt x="0" y="596"/>
                    </a:moveTo>
                    <a:cubicBezTo>
                      <a:pt x="185" y="557"/>
                      <a:pt x="371" y="519"/>
                      <a:pt x="488" y="420"/>
                    </a:cubicBezTo>
                    <a:cubicBezTo>
                      <a:pt x="605" y="321"/>
                      <a:pt x="654" y="160"/>
                      <a:pt x="703" y="0"/>
                    </a:cubicBezTo>
                  </a:path>
                </a:pathLst>
              </a:custGeom>
              <a:noFill/>
              <a:ln w="9525">
                <a:solidFill>
                  <a:schemeClr val="tx1"/>
                </a:solidFill>
                <a:round/>
                <a:headEnd type="none" w="med" len="med"/>
                <a:tailEnd type="triangle" w="lg" len="lg"/>
              </a:ln>
              <a:effectLst/>
            </p:spPr>
            <p:txBody>
              <a:bodyPr/>
              <a:lstStyle/>
              <a:p>
                <a:endParaRPr lang="en-US"/>
              </a:p>
            </p:txBody>
          </p:sp>
          <p:sp>
            <p:nvSpPr>
              <p:cNvPr id="851980" name="Text Box 12"/>
              <p:cNvSpPr txBox="1">
                <a:spLocks noChangeArrowheads="1"/>
              </p:cNvSpPr>
              <p:nvPr/>
            </p:nvSpPr>
            <p:spPr bwMode="auto">
              <a:xfrm>
                <a:off x="2356" y="620"/>
                <a:ext cx="1031" cy="410"/>
              </a:xfrm>
              <a:prstGeom prst="rect">
                <a:avLst/>
              </a:prstGeom>
              <a:noFill/>
              <a:ln w="9525">
                <a:noFill/>
                <a:miter lim="800000"/>
                <a:headEnd/>
                <a:tailEnd/>
              </a:ln>
              <a:effectLst/>
            </p:spPr>
            <p:txBody>
              <a:bodyPr>
                <a:spAutoFit/>
              </a:bodyPr>
              <a:lstStyle/>
              <a:p>
                <a:pPr algn="l"/>
                <a:r>
                  <a:rPr lang="en-US" sz="1000" b="1"/>
                  <a:t>“I Think I Can Sell…”</a:t>
                </a:r>
              </a:p>
            </p:txBody>
          </p:sp>
          <p:sp>
            <p:nvSpPr>
              <p:cNvPr id="851981" name="Text Box 13"/>
              <p:cNvSpPr txBox="1">
                <a:spLocks noChangeArrowheads="1"/>
              </p:cNvSpPr>
              <p:nvPr/>
            </p:nvSpPr>
            <p:spPr bwMode="auto">
              <a:xfrm>
                <a:off x="2677" y="1574"/>
                <a:ext cx="867" cy="410"/>
              </a:xfrm>
              <a:prstGeom prst="rect">
                <a:avLst/>
              </a:prstGeom>
              <a:noFill/>
              <a:ln w="9525">
                <a:noFill/>
                <a:miter lim="800000"/>
                <a:headEnd/>
                <a:tailEnd/>
              </a:ln>
              <a:effectLst/>
            </p:spPr>
            <p:txBody>
              <a:bodyPr>
                <a:spAutoFit/>
              </a:bodyPr>
              <a:lstStyle/>
              <a:p>
                <a:pPr algn="l"/>
                <a:r>
                  <a:rPr lang="en-US" sz="1000" b="1"/>
                  <a:t>“Here It Is, Sell It”</a:t>
                </a:r>
              </a:p>
            </p:txBody>
          </p:sp>
          <p:sp>
            <p:nvSpPr>
              <p:cNvPr id="851982" name="Text Box 14"/>
              <p:cNvSpPr txBox="1">
                <a:spLocks noChangeArrowheads="1"/>
              </p:cNvSpPr>
              <p:nvPr/>
            </p:nvSpPr>
            <p:spPr bwMode="auto">
              <a:xfrm>
                <a:off x="3936" y="3020"/>
                <a:ext cx="1307" cy="659"/>
              </a:xfrm>
              <a:prstGeom prst="rect">
                <a:avLst/>
              </a:prstGeom>
              <a:noFill/>
              <a:ln w="9525">
                <a:noFill/>
                <a:miter lim="800000"/>
                <a:headEnd/>
                <a:tailEnd/>
              </a:ln>
              <a:effectLst/>
            </p:spPr>
            <p:txBody>
              <a:bodyPr>
                <a:spAutoFit/>
              </a:bodyPr>
              <a:lstStyle/>
              <a:p>
                <a:pPr algn="l"/>
                <a:r>
                  <a:rPr lang="en-US" sz="900" b="1"/>
                  <a:t>“Here’s a New</a:t>
                </a:r>
              </a:p>
              <a:p>
                <a:pPr algn="l"/>
                <a:r>
                  <a:rPr lang="en-US" sz="900" b="1"/>
                  <a:t>Product – Figure Out How to Make It”</a:t>
                </a:r>
              </a:p>
            </p:txBody>
          </p:sp>
          <p:sp>
            <p:nvSpPr>
              <p:cNvPr id="851983" name="AutoShape 15"/>
              <p:cNvSpPr>
                <a:spLocks noChangeArrowheads="1"/>
              </p:cNvSpPr>
              <p:nvPr/>
            </p:nvSpPr>
            <p:spPr bwMode="auto">
              <a:xfrm>
                <a:off x="392" y="1248"/>
                <a:ext cx="96" cy="240"/>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851984" name="AutoShape 16"/>
              <p:cNvSpPr>
                <a:spLocks noChangeArrowheads="1"/>
              </p:cNvSpPr>
              <p:nvPr/>
            </p:nvSpPr>
            <p:spPr bwMode="auto">
              <a:xfrm flipV="1">
                <a:off x="2216" y="1200"/>
                <a:ext cx="96" cy="240"/>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851985" name="AutoShape 17"/>
              <p:cNvSpPr>
                <a:spLocks noChangeArrowheads="1"/>
              </p:cNvSpPr>
              <p:nvPr/>
            </p:nvSpPr>
            <p:spPr bwMode="auto">
              <a:xfrm>
                <a:off x="5240" y="1240"/>
                <a:ext cx="96" cy="240"/>
              </a:xfrm>
              <a:prstGeom prst="triangle">
                <a:avLst>
                  <a:gd name="adj" fmla="val 50000"/>
                </a:avLst>
              </a:prstGeom>
              <a:solidFill>
                <a:srgbClr val="CC3300"/>
              </a:solidFill>
              <a:ln w="9525">
                <a:solidFill>
                  <a:schemeClr val="tx1"/>
                </a:solidFill>
                <a:miter lim="800000"/>
                <a:headEnd/>
                <a:tailEnd/>
              </a:ln>
              <a:effectLst/>
            </p:spPr>
            <p:txBody>
              <a:bodyPr wrap="none" anchor="ctr"/>
              <a:lstStyle/>
              <a:p>
                <a:endParaRPr lang="en-US"/>
              </a:p>
            </p:txBody>
          </p:sp>
          <p:sp>
            <p:nvSpPr>
              <p:cNvPr id="851986" name="AutoShape 18"/>
              <p:cNvSpPr>
                <a:spLocks noChangeArrowheads="1"/>
              </p:cNvSpPr>
              <p:nvPr/>
            </p:nvSpPr>
            <p:spPr bwMode="auto">
              <a:xfrm flipV="1">
                <a:off x="3416" y="1240"/>
                <a:ext cx="96" cy="240"/>
              </a:xfrm>
              <a:prstGeom prst="triangle">
                <a:avLst>
                  <a:gd name="adj" fmla="val 50000"/>
                </a:avLst>
              </a:prstGeom>
              <a:solidFill>
                <a:srgbClr val="CC3300"/>
              </a:solidFill>
              <a:ln w="9525">
                <a:solidFill>
                  <a:schemeClr val="tx1"/>
                </a:solidFill>
                <a:miter lim="800000"/>
                <a:headEnd/>
                <a:tailEnd/>
              </a:ln>
              <a:effectLst/>
            </p:spPr>
            <p:txBody>
              <a:bodyPr wrap="none" anchor="ctr"/>
              <a:lstStyle/>
              <a:p>
                <a:endParaRPr lang="en-US"/>
              </a:p>
            </p:txBody>
          </p:sp>
          <p:sp>
            <p:nvSpPr>
              <p:cNvPr id="851987" name="AutoShape 19"/>
              <p:cNvSpPr>
                <a:spLocks noChangeArrowheads="1"/>
              </p:cNvSpPr>
              <p:nvPr/>
            </p:nvSpPr>
            <p:spPr bwMode="auto">
              <a:xfrm rot="-5400000">
                <a:off x="2782" y="3922"/>
                <a:ext cx="96" cy="240"/>
              </a:xfrm>
              <a:prstGeom prst="triangle">
                <a:avLst>
                  <a:gd name="adj"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851988" name="AutoShape 20"/>
              <p:cNvSpPr>
                <a:spLocks noChangeArrowheads="1"/>
              </p:cNvSpPr>
              <p:nvPr/>
            </p:nvSpPr>
            <p:spPr bwMode="auto">
              <a:xfrm rot="16200000" flipV="1">
                <a:off x="2830" y="2098"/>
                <a:ext cx="96" cy="240"/>
              </a:xfrm>
              <a:prstGeom prst="triangle">
                <a:avLst>
                  <a:gd name="adj" fmla="val 5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852003" name="Rectangle 35"/>
            <p:cNvSpPr>
              <a:spLocks noChangeArrowheads="1"/>
            </p:cNvSpPr>
            <p:nvPr/>
          </p:nvSpPr>
          <p:spPr bwMode="auto">
            <a:xfrm>
              <a:off x="672" y="2688"/>
              <a:ext cx="2400" cy="528"/>
            </a:xfrm>
            <a:prstGeom prst="rect">
              <a:avLst/>
            </a:prstGeom>
            <a:noFill/>
            <a:ln w="9525">
              <a:noFill/>
              <a:miter lim="800000"/>
              <a:headEnd/>
              <a:tailEnd/>
            </a:ln>
            <a:effectLst/>
          </p:spPr>
          <p:txBody>
            <a:bodyPr wrap="none" anchor="ctr"/>
            <a:lstStyle/>
            <a:p>
              <a:pPr algn="ctr"/>
              <a:r>
                <a:rPr lang="en-US"/>
                <a:t>…from Silos…</a:t>
              </a:r>
            </a:p>
          </p:txBody>
        </p:sp>
      </p:grpSp>
      <p:grpSp>
        <p:nvGrpSpPr>
          <p:cNvPr id="852006" name="Group 38"/>
          <p:cNvGrpSpPr>
            <a:grpSpLocks/>
          </p:cNvGrpSpPr>
          <p:nvPr/>
        </p:nvGrpSpPr>
        <p:grpSpPr bwMode="auto">
          <a:xfrm>
            <a:off x="4953000" y="2514600"/>
            <a:ext cx="3810000" cy="3581400"/>
            <a:chOff x="3120" y="1584"/>
            <a:chExt cx="2400" cy="2256"/>
          </a:xfrm>
        </p:grpSpPr>
        <p:grpSp>
          <p:nvGrpSpPr>
            <p:cNvPr id="852002" name="Group 34"/>
            <p:cNvGrpSpPr>
              <a:grpSpLocks/>
            </p:cNvGrpSpPr>
            <p:nvPr/>
          </p:nvGrpSpPr>
          <p:grpSpPr bwMode="auto">
            <a:xfrm>
              <a:off x="3329" y="2176"/>
              <a:ext cx="1855" cy="1664"/>
              <a:chOff x="3230" y="2176"/>
              <a:chExt cx="1855" cy="1664"/>
            </a:xfrm>
          </p:grpSpPr>
          <p:sp>
            <p:nvSpPr>
              <p:cNvPr id="851990" name="Oval 22"/>
              <p:cNvSpPr>
                <a:spLocks noChangeArrowheads="1"/>
              </p:cNvSpPr>
              <p:nvPr/>
            </p:nvSpPr>
            <p:spPr bwMode="auto">
              <a:xfrm>
                <a:off x="3257" y="2176"/>
                <a:ext cx="1037" cy="1037"/>
              </a:xfrm>
              <a:prstGeom prst="ellipse">
                <a:avLst/>
              </a:prstGeom>
              <a:noFill/>
              <a:ln w="38100">
                <a:solidFill>
                  <a:schemeClr val="bg2"/>
                </a:solidFill>
                <a:round/>
                <a:headEnd/>
                <a:tailEnd/>
              </a:ln>
              <a:effectLst/>
            </p:spPr>
            <p:txBody>
              <a:bodyPr wrap="none" anchor="ctr"/>
              <a:lstStyle/>
              <a:p>
                <a:endParaRPr lang="en-US"/>
              </a:p>
            </p:txBody>
          </p:sp>
          <p:sp>
            <p:nvSpPr>
              <p:cNvPr id="851991" name="Oval 23"/>
              <p:cNvSpPr>
                <a:spLocks noChangeArrowheads="1"/>
              </p:cNvSpPr>
              <p:nvPr/>
            </p:nvSpPr>
            <p:spPr bwMode="auto">
              <a:xfrm>
                <a:off x="4021" y="2176"/>
                <a:ext cx="1037" cy="1037"/>
              </a:xfrm>
              <a:prstGeom prst="ellipse">
                <a:avLst/>
              </a:prstGeom>
              <a:noFill/>
              <a:ln w="38100">
                <a:solidFill>
                  <a:schemeClr val="bg2"/>
                </a:solidFill>
                <a:round/>
                <a:headEnd/>
                <a:tailEnd/>
              </a:ln>
              <a:effectLst/>
            </p:spPr>
            <p:txBody>
              <a:bodyPr wrap="none" anchor="ctr"/>
              <a:lstStyle/>
              <a:p>
                <a:endParaRPr lang="en-US"/>
              </a:p>
            </p:txBody>
          </p:sp>
          <p:sp>
            <p:nvSpPr>
              <p:cNvPr id="851992" name="Oval 24"/>
              <p:cNvSpPr>
                <a:spLocks noChangeArrowheads="1"/>
              </p:cNvSpPr>
              <p:nvPr/>
            </p:nvSpPr>
            <p:spPr bwMode="auto">
              <a:xfrm>
                <a:off x="3639" y="2776"/>
                <a:ext cx="1037" cy="1037"/>
              </a:xfrm>
              <a:prstGeom prst="ellipse">
                <a:avLst/>
              </a:prstGeom>
              <a:noFill/>
              <a:ln w="38100">
                <a:solidFill>
                  <a:schemeClr val="bg2"/>
                </a:solidFill>
                <a:round/>
                <a:headEnd/>
                <a:tailEnd/>
              </a:ln>
              <a:effectLst/>
            </p:spPr>
            <p:txBody>
              <a:bodyPr wrap="none" anchor="ctr"/>
              <a:lstStyle/>
              <a:p>
                <a:endParaRPr lang="en-US"/>
              </a:p>
            </p:txBody>
          </p:sp>
          <p:sp>
            <p:nvSpPr>
              <p:cNvPr id="851993" name="Rectangle 25"/>
              <p:cNvSpPr>
                <a:spLocks noChangeArrowheads="1"/>
              </p:cNvSpPr>
              <p:nvPr/>
            </p:nvSpPr>
            <p:spPr bwMode="auto">
              <a:xfrm>
                <a:off x="3335" y="2587"/>
                <a:ext cx="684" cy="231"/>
              </a:xfrm>
              <a:prstGeom prst="rect">
                <a:avLst/>
              </a:prstGeom>
              <a:noFill/>
              <a:ln w="9525">
                <a:noFill/>
                <a:miter lim="800000"/>
                <a:headEnd/>
                <a:tailEnd/>
              </a:ln>
              <a:effectLst/>
            </p:spPr>
            <p:txBody>
              <a:bodyPr wrap="none">
                <a:spAutoFit/>
              </a:bodyPr>
              <a:lstStyle/>
              <a:p>
                <a:pPr algn="l" eaLnBrk="1" hangingPunct="1"/>
                <a:r>
                  <a:rPr lang="en-US" sz="1800" b="1">
                    <a:solidFill>
                      <a:schemeClr val="folHlink"/>
                    </a:solidFill>
                  </a:rPr>
                  <a:t>Demand</a:t>
                </a:r>
              </a:p>
            </p:txBody>
          </p:sp>
          <p:sp>
            <p:nvSpPr>
              <p:cNvPr id="851994" name="Rectangle 26"/>
              <p:cNvSpPr>
                <a:spLocks noChangeArrowheads="1"/>
              </p:cNvSpPr>
              <p:nvPr/>
            </p:nvSpPr>
            <p:spPr bwMode="auto">
              <a:xfrm>
                <a:off x="4365" y="2587"/>
                <a:ext cx="596" cy="231"/>
              </a:xfrm>
              <a:prstGeom prst="rect">
                <a:avLst/>
              </a:prstGeom>
              <a:noFill/>
              <a:ln w="9525">
                <a:noFill/>
                <a:miter lim="800000"/>
                <a:headEnd/>
                <a:tailEnd/>
              </a:ln>
              <a:effectLst/>
            </p:spPr>
            <p:txBody>
              <a:bodyPr wrap="none">
                <a:spAutoFit/>
              </a:bodyPr>
              <a:lstStyle/>
              <a:p>
                <a:pPr algn="l" eaLnBrk="1" hangingPunct="1"/>
                <a:r>
                  <a:rPr lang="en-US" sz="1800" b="1">
                    <a:solidFill>
                      <a:srgbClr val="CC3300"/>
                    </a:solidFill>
                  </a:rPr>
                  <a:t>Supply</a:t>
                </a:r>
              </a:p>
            </p:txBody>
          </p:sp>
          <p:sp>
            <p:nvSpPr>
              <p:cNvPr id="851995" name="Rectangle 27"/>
              <p:cNvSpPr>
                <a:spLocks noChangeArrowheads="1"/>
              </p:cNvSpPr>
              <p:nvPr/>
            </p:nvSpPr>
            <p:spPr bwMode="auto">
              <a:xfrm>
                <a:off x="3831" y="3297"/>
                <a:ext cx="660" cy="231"/>
              </a:xfrm>
              <a:prstGeom prst="rect">
                <a:avLst/>
              </a:prstGeom>
              <a:noFill/>
              <a:ln w="9525">
                <a:noFill/>
                <a:miter lim="800000"/>
                <a:headEnd/>
                <a:tailEnd/>
              </a:ln>
              <a:effectLst/>
            </p:spPr>
            <p:txBody>
              <a:bodyPr wrap="none">
                <a:spAutoFit/>
              </a:bodyPr>
              <a:lstStyle/>
              <a:p>
                <a:pPr algn="l" eaLnBrk="1" hangingPunct="1"/>
                <a:r>
                  <a:rPr lang="en-US" sz="1800" b="1">
                    <a:solidFill>
                      <a:schemeClr val="accent2"/>
                    </a:solidFill>
                  </a:rPr>
                  <a:t>Product</a:t>
                </a:r>
              </a:p>
            </p:txBody>
          </p:sp>
          <p:sp>
            <p:nvSpPr>
              <p:cNvPr id="851996" name="AutoShape 28"/>
              <p:cNvSpPr>
                <a:spLocks noChangeArrowheads="1"/>
              </p:cNvSpPr>
              <p:nvPr/>
            </p:nvSpPr>
            <p:spPr bwMode="auto">
              <a:xfrm>
                <a:off x="3230" y="2640"/>
                <a:ext cx="55" cy="136"/>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851997" name="AutoShape 29"/>
              <p:cNvSpPr>
                <a:spLocks noChangeArrowheads="1"/>
              </p:cNvSpPr>
              <p:nvPr/>
            </p:nvSpPr>
            <p:spPr bwMode="auto">
              <a:xfrm flipV="1">
                <a:off x="4267" y="2612"/>
                <a:ext cx="54" cy="137"/>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851998" name="AutoShape 30"/>
              <p:cNvSpPr>
                <a:spLocks noChangeArrowheads="1"/>
              </p:cNvSpPr>
              <p:nvPr/>
            </p:nvSpPr>
            <p:spPr bwMode="auto">
              <a:xfrm>
                <a:off x="5030" y="2612"/>
                <a:ext cx="55" cy="137"/>
              </a:xfrm>
              <a:prstGeom prst="triangle">
                <a:avLst>
                  <a:gd name="adj" fmla="val 50000"/>
                </a:avLst>
              </a:prstGeom>
              <a:solidFill>
                <a:srgbClr val="CC3300"/>
              </a:solidFill>
              <a:ln w="9525">
                <a:solidFill>
                  <a:schemeClr val="tx1"/>
                </a:solidFill>
                <a:miter lim="800000"/>
                <a:headEnd/>
                <a:tailEnd/>
              </a:ln>
              <a:effectLst/>
            </p:spPr>
            <p:txBody>
              <a:bodyPr wrap="none" anchor="ctr"/>
              <a:lstStyle/>
              <a:p>
                <a:endParaRPr lang="en-US"/>
              </a:p>
            </p:txBody>
          </p:sp>
          <p:sp>
            <p:nvSpPr>
              <p:cNvPr id="851999" name="AutoShape 31"/>
              <p:cNvSpPr>
                <a:spLocks noChangeArrowheads="1"/>
              </p:cNvSpPr>
              <p:nvPr/>
            </p:nvSpPr>
            <p:spPr bwMode="auto">
              <a:xfrm flipV="1">
                <a:off x="3994" y="2612"/>
                <a:ext cx="54" cy="137"/>
              </a:xfrm>
              <a:prstGeom prst="triangle">
                <a:avLst>
                  <a:gd name="adj" fmla="val 50000"/>
                </a:avLst>
              </a:prstGeom>
              <a:solidFill>
                <a:srgbClr val="CC3300"/>
              </a:solidFill>
              <a:ln w="9525">
                <a:solidFill>
                  <a:schemeClr val="tx1"/>
                </a:solidFill>
                <a:miter lim="800000"/>
                <a:headEnd/>
                <a:tailEnd/>
              </a:ln>
              <a:effectLst/>
            </p:spPr>
            <p:txBody>
              <a:bodyPr wrap="none" anchor="ctr"/>
              <a:lstStyle/>
              <a:p>
                <a:endParaRPr lang="en-US"/>
              </a:p>
            </p:txBody>
          </p:sp>
          <p:sp>
            <p:nvSpPr>
              <p:cNvPr id="852000" name="AutoShape 32"/>
              <p:cNvSpPr>
                <a:spLocks noChangeArrowheads="1"/>
              </p:cNvSpPr>
              <p:nvPr/>
            </p:nvSpPr>
            <p:spPr bwMode="auto">
              <a:xfrm rot="-5400000">
                <a:off x="4116" y="3745"/>
                <a:ext cx="55" cy="136"/>
              </a:xfrm>
              <a:prstGeom prst="triangle">
                <a:avLst>
                  <a:gd name="adj"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852001" name="AutoShape 33"/>
              <p:cNvSpPr>
                <a:spLocks noChangeArrowheads="1"/>
              </p:cNvSpPr>
              <p:nvPr/>
            </p:nvSpPr>
            <p:spPr bwMode="auto">
              <a:xfrm rot="16200000" flipV="1">
                <a:off x="4144" y="2708"/>
                <a:ext cx="54" cy="136"/>
              </a:xfrm>
              <a:prstGeom prst="triangle">
                <a:avLst>
                  <a:gd name="adj" fmla="val 5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852005" name="Rectangle 37"/>
            <p:cNvSpPr>
              <a:spLocks noChangeArrowheads="1"/>
            </p:cNvSpPr>
            <p:nvPr/>
          </p:nvSpPr>
          <p:spPr bwMode="auto">
            <a:xfrm>
              <a:off x="3120" y="1584"/>
              <a:ext cx="2400" cy="528"/>
            </a:xfrm>
            <a:prstGeom prst="rect">
              <a:avLst/>
            </a:prstGeom>
            <a:noFill/>
            <a:ln w="9525">
              <a:noFill/>
              <a:miter lim="800000"/>
              <a:headEnd/>
              <a:tailEnd/>
            </a:ln>
            <a:effectLst/>
          </p:spPr>
          <p:txBody>
            <a:bodyPr wrap="none" anchor="ctr"/>
            <a:lstStyle/>
            <a:p>
              <a:pPr algn="ctr"/>
              <a:r>
                <a:rPr lang="en-US"/>
                <a:t>…to synchronized</a:t>
              </a:r>
            </a:p>
            <a:p>
              <a:pPr algn="ctr"/>
              <a:r>
                <a:rPr lang="en-US"/>
                <a:t>processes…</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2007"/>
                                        </p:tgtEl>
                                        <p:attrNameLst>
                                          <p:attrName>style.visibility</p:attrName>
                                        </p:attrNameLst>
                                      </p:cBhvr>
                                      <p:to>
                                        <p:strVal val="visible"/>
                                      </p:to>
                                    </p:set>
                                    <p:animEffect transition="in" filter="blinds(horizontal)">
                                      <p:cBhvr>
                                        <p:cTn id="7" dur="500"/>
                                        <p:tgtEl>
                                          <p:spTgt spid="8520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52006"/>
                                        </p:tgtEl>
                                        <p:attrNameLst>
                                          <p:attrName>style.visibility</p:attrName>
                                        </p:attrNameLst>
                                      </p:cBhvr>
                                      <p:to>
                                        <p:strVal val="visible"/>
                                      </p:to>
                                    </p:set>
                                    <p:animEffect transition="in" filter="blinds(horizontal)">
                                      <p:cBhvr>
                                        <p:cTn id="12" dur="500"/>
                                        <p:tgtEl>
                                          <p:spTgt spid="852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r>
              <a:rPr lang="en-US"/>
              <a:t> © 2007 AMR Research, Inc.   |   Page </a:t>
            </a:r>
            <a:fld id="{AF6D7878-DE57-4AF7-95AB-92165042B0A2}" type="slidenum">
              <a:rPr lang="en-US" sz="1200"/>
              <a:pPr/>
              <a:t>8</a:t>
            </a:fld>
            <a:endParaRPr lang="en-US" sz="1200"/>
          </a:p>
        </p:txBody>
      </p:sp>
      <p:sp>
        <p:nvSpPr>
          <p:cNvPr id="727042" name="Slide Number Placeholder 3"/>
          <p:cNvSpPr txBox="1">
            <a:spLocks noGrp="1"/>
          </p:cNvSpPr>
          <p:nvPr/>
        </p:nvSpPr>
        <p:spPr bwMode="auto">
          <a:xfrm>
            <a:off x="4518025" y="6477000"/>
            <a:ext cx="4533900" cy="301625"/>
          </a:xfrm>
          <a:prstGeom prst="rect">
            <a:avLst/>
          </a:prstGeom>
          <a:noFill/>
          <a:ln w="9525">
            <a:noFill/>
            <a:miter lim="800000"/>
            <a:headEnd/>
            <a:tailEnd/>
          </a:ln>
        </p:spPr>
        <p:txBody>
          <a:bodyPr anchor="ctr"/>
          <a:lstStyle/>
          <a:p>
            <a:r>
              <a:rPr lang="en-US" sz="800">
                <a:solidFill>
                  <a:schemeClr val="bg1"/>
                </a:solidFill>
              </a:rPr>
              <a:t>AMR Research Manufacturing Exchange © 2007 AMR Research, Inc.   |   Page </a:t>
            </a:r>
            <a:fld id="{5BF17564-11B3-4176-9324-EEF682770C28}" type="slidenum">
              <a:rPr lang="en-US" sz="800">
                <a:solidFill>
                  <a:schemeClr val="bg1"/>
                </a:solidFill>
              </a:rPr>
              <a:pPr/>
              <a:t>8</a:t>
            </a:fld>
            <a:endParaRPr lang="en-US" sz="800">
              <a:solidFill>
                <a:schemeClr val="bg1"/>
              </a:solidFill>
            </a:endParaRPr>
          </a:p>
        </p:txBody>
      </p:sp>
      <p:sp>
        <p:nvSpPr>
          <p:cNvPr id="727043" name="Rectangle 2"/>
          <p:cNvSpPr>
            <a:spLocks noGrp="1" noChangeArrowheads="1"/>
          </p:cNvSpPr>
          <p:nvPr>
            <p:ph type="title" idx="4294967295"/>
          </p:nvPr>
        </p:nvSpPr>
        <p:spPr>
          <a:xfrm>
            <a:off x="0" y="0"/>
            <a:ext cx="8893175" cy="533400"/>
          </a:xfrm>
        </p:spPr>
        <p:txBody>
          <a:bodyPr/>
          <a:lstStyle/>
          <a:p>
            <a:r>
              <a:rPr lang="en-US" sz="2000"/>
              <a:t>…and Dealing With The New Manufacturing Realities</a:t>
            </a:r>
          </a:p>
        </p:txBody>
      </p:sp>
      <p:sp>
        <p:nvSpPr>
          <p:cNvPr id="727044" name="Rectangle 3"/>
          <p:cNvSpPr>
            <a:spLocks noGrp="1" noChangeArrowheads="1"/>
          </p:cNvSpPr>
          <p:nvPr>
            <p:ph type="body" idx="4294967295"/>
          </p:nvPr>
        </p:nvSpPr>
        <p:spPr/>
        <p:txBody>
          <a:bodyPr/>
          <a:lstStyle/>
          <a:p>
            <a:r>
              <a:rPr lang="en-US" sz="2000"/>
              <a:t>More Product Variants</a:t>
            </a:r>
          </a:p>
          <a:p>
            <a:r>
              <a:rPr lang="en-US" sz="2000"/>
              <a:t>Shorter New Product Development and Launch</a:t>
            </a:r>
          </a:p>
          <a:p>
            <a:r>
              <a:rPr lang="en-US" sz="2000"/>
              <a:t>Increasing Regulatory Compliance</a:t>
            </a:r>
          </a:p>
          <a:p>
            <a:r>
              <a:rPr lang="en-US" sz="2000"/>
              <a:t>Cost Reduction</a:t>
            </a:r>
          </a:p>
          <a:p>
            <a:r>
              <a:rPr lang="en-US" sz="2000"/>
              <a:t>Increasing Demand Forecast Error</a:t>
            </a:r>
          </a:p>
          <a:p>
            <a:r>
              <a:rPr lang="en-US" sz="2000"/>
              <a:t>More Dynamic Supply Networks</a:t>
            </a:r>
          </a:p>
          <a:p>
            <a:endParaRPr lang="en-US" sz="2000"/>
          </a:p>
          <a:p>
            <a:endParaRPr lang="en-US" sz="2000"/>
          </a:p>
          <a:p>
            <a:endParaRPr lang="en-US" sz="2000"/>
          </a:p>
          <a:p>
            <a:endParaRPr lang="en-US" sz="2000"/>
          </a:p>
          <a:p>
            <a:endParaRPr lang="en-US" sz="2000"/>
          </a:p>
          <a:p>
            <a:endParaRPr lang="en-US" sz="2000"/>
          </a:p>
          <a:p>
            <a:pPr>
              <a:buFont typeface="Times" charset="0"/>
              <a:buNone/>
            </a:pPr>
            <a:r>
              <a:rPr lang="en-US" sz="2000"/>
              <a:t>	</a:t>
            </a:r>
          </a:p>
          <a:p>
            <a:pPr>
              <a:buFont typeface="Times" charset="0"/>
              <a:buNone/>
            </a:pPr>
            <a:r>
              <a:rPr lang="en-US" sz="2000"/>
              <a:t>Agile Manufacturing Preferred to FG Inventory!</a:t>
            </a:r>
          </a:p>
        </p:txBody>
      </p:sp>
      <p:pic>
        <p:nvPicPr>
          <p:cNvPr id="727045" name="Picture 7" descr="Picture3"/>
          <p:cNvPicPr>
            <a:picLocks noChangeAspect="1" noChangeArrowheads="1"/>
          </p:cNvPicPr>
          <p:nvPr/>
        </p:nvPicPr>
        <p:blipFill>
          <a:blip r:embed="rId3"/>
          <a:srcRect/>
          <a:stretch>
            <a:fillRect/>
          </a:stretch>
        </p:blipFill>
        <p:spPr bwMode="auto">
          <a:xfrm>
            <a:off x="5649913" y="2514600"/>
            <a:ext cx="2808287" cy="27003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2"/>
          <p:cNvSpPr>
            <a:spLocks noGrp="1"/>
          </p:cNvSpPr>
          <p:nvPr>
            <p:ph type="sldNum" sz="quarter" idx="10"/>
          </p:nvPr>
        </p:nvSpPr>
        <p:spPr/>
        <p:txBody>
          <a:bodyPr/>
          <a:lstStyle/>
          <a:p>
            <a:r>
              <a:rPr lang="en-US"/>
              <a:t> © 2007 AMR Research, Inc.   |   Page </a:t>
            </a:r>
            <a:fld id="{8ED24922-1F37-4028-BC10-8885E3A8CC38}" type="slidenum">
              <a:rPr lang="en-US" sz="1200"/>
              <a:pPr/>
              <a:t>9</a:t>
            </a:fld>
            <a:endParaRPr lang="en-US" sz="1200"/>
          </a:p>
        </p:txBody>
      </p:sp>
      <p:sp>
        <p:nvSpPr>
          <p:cNvPr id="869378" name="Rectangle 2"/>
          <p:cNvSpPr>
            <a:spLocks noGrp="1" noChangeArrowheads="1"/>
          </p:cNvSpPr>
          <p:nvPr>
            <p:ph type="title"/>
          </p:nvPr>
        </p:nvSpPr>
        <p:spPr/>
        <p:txBody>
          <a:bodyPr/>
          <a:lstStyle/>
          <a:p>
            <a:r>
              <a:rPr lang="en-US" sz="2000"/>
              <a:t>Manufacturing Operations Ranks #1 for 2006-2007</a:t>
            </a:r>
          </a:p>
        </p:txBody>
      </p:sp>
      <p:sp>
        <p:nvSpPr>
          <p:cNvPr id="869379" name="Rectangle 3"/>
          <p:cNvSpPr>
            <a:spLocks noChangeArrowheads="1"/>
          </p:cNvSpPr>
          <p:nvPr/>
        </p:nvSpPr>
        <p:spPr bwMode="auto">
          <a:xfrm>
            <a:off x="4953000" y="6111875"/>
            <a:ext cx="4154488" cy="212725"/>
          </a:xfrm>
          <a:prstGeom prst="rect">
            <a:avLst/>
          </a:prstGeom>
          <a:noFill/>
          <a:ln w="9525">
            <a:noFill/>
            <a:miter lim="800000"/>
            <a:headEnd/>
            <a:tailEnd/>
          </a:ln>
        </p:spPr>
        <p:txBody>
          <a:bodyPr wrap="none" lIns="0" tIns="0" rIns="0" bIns="0">
            <a:spAutoFit/>
          </a:bodyPr>
          <a:lstStyle/>
          <a:p>
            <a:pPr algn="ctr" eaLnBrk="1" hangingPunct="1"/>
            <a:r>
              <a:rPr lang="en-US" sz="1200" b="1" i="1">
                <a:solidFill>
                  <a:srgbClr val="000000"/>
                </a:solidFill>
              </a:rPr>
              <a:t>Source</a:t>
            </a:r>
            <a:r>
              <a:rPr lang="en-US" sz="1400" b="1" i="1">
                <a:solidFill>
                  <a:srgbClr val="000000"/>
                </a:solidFill>
              </a:rPr>
              <a:t>:</a:t>
            </a:r>
            <a:r>
              <a:rPr lang="en-US" sz="1400" b="1">
                <a:solidFill>
                  <a:srgbClr val="000000"/>
                </a:solidFill>
              </a:rPr>
              <a:t> </a:t>
            </a:r>
            <a:r>
              <a:rPr lang="en-US" sz="1200" i="1">
                <a:solidFill>
                  <a:srgbClr val="000000"/>
                </a:solidFill>
              </a:rPr>
              <a:t>AMR Research 2006-2007 IT Spending Survey (US)</a:t>
            </a:r>
            <a:endParaRPr lang="en-US" sz="1200" i="1"/>
          </a:p>
        </p:txBody>
      </p:sp>
      <p:sp>
        <p:nvSpPr>
          <p:cNvPr id="869380" name="Line 4"/>
          <p:cNvSpPr>
            <a:spLocks noChangeShapeType="1"/>
          </p:cNvSpPr>
          <p:nvPr/>
        </p:nvSpPr>
        <p:spPr bwMode="auto">
          <a:xfrm>
            <a:off x="2974975" y="914400"/>
            <a:ext cx="23813" cy="4216400"/>
          </a:xfrm>
          <a:prstGeom prst="line">
            <a:avLst/>
          </a:prstGeom>
          <a:noFill/>
          <a:ln w="0">
            <a:solidFill>
              <a:srgbClr val="000000"/>
            </a:solidFill>
            <a:round/>
            <a:headEnd/>
            <a:tailEnd/>
          </a:ln>
        </p:spPr>
        <p:txBody>
          <a:bodyPr/>
          <a:lstStyle/>
          <a:p>
            <a:endParaRPr lang="en-US"/>
          </a:p>
        </p:txBody>
      </p:sp>
      <p:sp>
        <p:nvSpPr>
          <p:cNvPr id="869381" name="Line 5"/>
          <p:cNvSpPr>
            <a:spLocks noChangeShapeType="1"/>
          </p:cNvSpPr>
          <p:nvPr/>
        </p:nvSpPr>
        <p:spPr bwMode="auto">
          <a:xfrm>
            <a:off x="2898775" y="5121275"/>
            <a:ext cx="79375" cy="1588"/>
          </a:xfrm>
          <a:prstGeom prst="line">
            <a:avLst/>
          </a:prstGeom>
          <a:noFill/>
          <a:ln w="0">
            <a:solidFill>
              <a:srgbClr val="000000"/>
            </a:solidFill>
            <a:round/>
            <a:headEnd/>
            <a:tailEnd/>
          </a:ln>
        </p:spPr>
        <p:txBody>
          <a:bodyPr/>
          <a:lstStyle/>
          <a:p>
            <a:endParaRPr lang="en-US"/>
          </a:p>
        </p:txBody>
      </p:sp>
      <p:sp>
        <p:nvSpPr>
          <p:cNvPr id="869382" name="Line 6"/>
          <p:cNvSpPr>
            <a:spLocks noChangeShapeType="1"/>
          </p:cNvSpPr>
          <p:nvPr/>
        </p:nvSpPr>
        <p:spPr bwMode="auto">
          <a:xfrm>
            <a:off x="2882900" y="4545013"/>
            <a:ext cx="79375" cy="1587"/>
          </a:xfrm>
          <a:prstGeom prst="line">
            <a:avLst/>
          </a:prstGeom>
          <a:noFill/>
          <a:ln w="0">
            <a:solidFill>
              <a:srgbClr val="000000"/>
            </a:solidFill>
            <a:round/>
            <a:headEnd/>
            <a:tailEnd/>
          </a:ln>
        </p:spPr>
        <p:txBody>
          <a:bodyPr/>
          <a:lstStyle/>
          <a:p>
            <a:endParaRPr lang="en-US"/>
          </a:p>
        </p:txBody>
      </p:sp>
      <p:sp>
        <p:nvSpPr>
          <p:cNvPr id="869383" name="Line 7"/>
          <p:cNvSpPr>
            <a:spLocks noChangeShapeType="1"/>
          </p:cNvSpPr>
          <p:nvPr/>
        </p:nvSpPr>
        <p:spPr bwMode="auto">
          <a:xfrm>
            <a:off x="2882900" y="3944938"/>
            <a:ext cx="79375" cy="1587"/>
          </a:xfrm>
          <a:prstGeom prst="line">
            <a:avLst/>
          </a:prstGeom>
          <a:noFill/>
          <a:ln w="0">
            <a:solidFill>
              <a:srgbClr val="000000"/>
            </a:solidFill>
            <a:round/>
            <a:headEnd/>
            <a:tailEnd/>
          </a:ln>
        </p:spPr>
        <p:txBody>
          <a:bodyPr/>
          <a:lstStyle/>
          <a:p>
            <a:endParaRPr lang="en-US"/>
          </a:p>
        </p:txBody>
      </p:sp>
      <p:sp>
        <p:nvSpPr>
          <p:cNvPr id="869384" name="Line 8"/>
          <p:cNvSpPr>
            <a:spLocks noChangeShapeType="1"/>
          </p:cNvSpPr>
          <p:nvPr/>
        </p:nvSpPr>
        <p:spPr bwMode="auto">
          <a:xfrm>
            <a:off x="2882900" y="3344863"/>
            <a:ext cx="79375" cy="1587"/>
          </a:xfrm>
          <a:prstGeom prst="line">
            <a:avLst/>
          </a:prstGeom>
          <a:noFill/>
          <a:ln w="0">
            <a:solidFill>
              <a:srgbClr val="000000"/>
            </a:solidFill>
            <a:round/>
            <a:headEnd/>
            <a:tailEnd/>
          </a:ln>
        </p:spPr>
        <p:txBody>
          <a:bodyPr/>
          <a:lstStyle/>
          <a:p>
            <a:endParaRPr lang="en-US"/>
          </a:p>
        </p:txBody>
      </p:sp>
      <p:sp>
        <p:nvSpPr>
          <p:cNvPr id="869385" name="Line 9"/>
          <p:cNvSpPr>
            <a:spLocks noChangeShapeType="1"/>
          </p:cNvSpPr>
          <p:nvPr/>
        </p:nvSpPr>
        <p:spPr bwMode="auto">
          <a:xfrm>
            <a:off x="2882900" y="2744788"/>
            <a:ext cx="79375" cy="1587"/>
          </a:xfrm>
          <a:prstGeom prst="line">
            <a:avLst/>
          </a:prstGeom>
          <a:noFill/>
          <a:ln w="0">
            <a:solidFill>
              <a:srgbClr val="000000"/>
            </a:solidFill>
            <a:round/>
            <a:headEnd/>
            <a:tailEnd/>
          </a:ln>
        </p:spPr>
        <p:txBody>
          <a:bodyPr/>
          <a:lstStyle/>
          <a:p>
            <a:endParaRPr lang="en-US"/>
          </a:p>
        </p:txBody>
      </p:sp>
      <p:sp>
        <p:nvSpPr>
          <p:cNvPr id="869386" name="Line 10"/>
          <p:cNvSpPr>
            <a:spLocks noChangeShapeType="1"/>
          </p:cNvSpPr>
          <p:nvPr/>
        </p:nvSpPr>
        <p:spPr bwMode="auto">
          <a:xfrm>
            <a:off x="2882900" y="2144713"/>
            <a:ext cx="79375" cy="1587"/>
          </a:xfrm>
          <a:prstGeom prst="line">
            <a:avLst/>
          </a:prstGeom>
          <a:noFill/>
          <a:ln w="0">
            <a:solidFill>
              <a:srgbClr val="000000"/>
            </a:solidFill>
            <a:round/>
            <a:headEnd/>
            <a:tailEnd/>
          </a:ln>
        </p:spPr>
        <p:txBody>
          <a:bodyPr/>
          <a:lstStyle/>
          <a:p>
            <a:endParaRPr lang="en-US"/>
          </a:p>
        </p:txBody>
      </p:sp>
      <p:sp>
        <p:nvSpPr>
          <p:cNvPr id="869387" name="Line 11"/>
          <p:cNvSpPr>
            <a:spLocks noChangeShapeType="1"/>
          </p:cNvSpPr>
          <p:nvPr/>
        </p:nvSpPr>
        <p:spPr bwMode="auto">
          <a:xfrm>
            <a:off x="2882900" y="1544638"/>
            <a:ext cx="79375" cy="1587"/>
          </a:xfrm>
          <a:prstGeom prst="line">
            <a:avLst/>
          </a:prstGeom>
          <a:noFill/>
          <a:ln w="0">
            <a:solidFill>
              <a:srgbClr val="000000"/>
            </a:solidFill>
            <a:round/>
            <a:headEnd/>
            <a:tailEnd/>
          </a:ln>
        </p:spPr>
        <p:txBody>
          <a:bodyPr/>
          <a:lstStyle/>
          <a:p>
            <a:endParaRPr lang="en-US"/>
          </a:p>
        </p:txBody>
      </p:sp>
      <p:sp>
        <p:nvSpPr>
          <p:cNvPr id="869388" name="Line 12"/>
          <p:cNvSpPr>
            <a:spLocks noChangeShapeType="1"/>
          </p:cNvSpPr>
          <p:nvPr/>
        </p:nvSpPr>
        <p:spPr bwMode="auto">
          <a:xfrm>
            <a:off x="2882900" y="944563"/>
            <a:ext cx="79375" cy="1587"/>
          </a:xfrm>
          <a:prstGeom prst="line">
            <a:avLst/>
          </a:prstGeom>
          <a:noFill/>
          <a:ln w="0">
            <a:solidFill>
              <a:srgbClr val="000000"/>
            </a:solidFill>
            <a:round/>
            <a:headEnd/>
            <a:tailEnd/>
          </a:ln>
        </p:spPr>
        <p:txBody>
          <a:bodyPr/>
          <a:lstStyle/>
          <a:p>
            <a:endParaRPr lang="en-US"/>
          </a:p>
        </p:txBody>
      </p:sp>
      <p:sp>
        <p:nvSpPr>
          <p:cNvPr id="869389" name="Rectangle 13"/>
          <p:cNvSpPr>
            <a:spLocks noChangeArrowheads="1"/>
          </p:cNvSpPr>
          <p:nvPr/>
        </p:nvSpPr>
        <p:spPr bwMode="auto">
          <a:xfrm>
            <a:off x="5432425" y="1046163"/>
            <a:ext cx="406400"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15%</a:t>
            </a:r>
            <a:endParaRPr lang="en-US" sz="1600"/>
          </a:p>
        </p:txBody>
      </p:sp>
      <p:sp>
        <p:nvSpPr>
          <p:cNvPr id="869390" name="Rectangle 14"/>
          <p:cNvSpPr>
            <a:spLocks noChangeArrowheads="1"/>
          </p:cNvSpPr>
          <p:nvPr/>
        </p:nvSpPr>
        <p:spPr bwMode="auto">
          <a:xfrm>
            <a:off x="5562600" y="1554163"/>
            <a:ext cx="457200" cy="274637"/>
          </a:xfrm>
          <a:prstGeom prst="rect">
            <a:avLst/>
          </a:prstGeom>
          <a:noFill/>
          <a:ln w="9525">
            <a:noFill/>
            <a:miter lim="800000"/>
            <a:headEnd/>
            <a:tailEnd/>
          </a:ln>
        </p:spPr>
        <p:txBody>
          <a:bodyPr wrap="none" lIns="0" tIns="0" rIns="0" bIns="0">
            <a:spAutoFit/>
          </a:bodyPr>
          <a:lstStyle/>
          <a:p>
            <a:pPr algn="l"/>
            <a:r>
              <a:rPr lang="en-US" sz="1800" b="1">
                <a:solidFill>
                  <a:srgbClr val="800000"/>
                </a:solidFill>
              </a:rPr>
              <a:t>15%</a:t>
            </a:r>
          </a:p>
        </p:txBody>
      </p:sp>
      <p:sp>
        <p:nvSpPr>
          <p:cNvPr id="869391" name="Rectangle 15"/>
          <p:cNvSpPr>
            <a:spLocks noChangeArrowheads="1"/>
          </p:cNvSpPr>
          <p:nvPr/>
        </p:nvSpPr>
        <p:spPr bwMode="auto">
          <a:xfrm>
            <a:off x="4522788" y="2232025"/>
            <a:ext cx="293687"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8%</a:t>
            </a:r>
            <a:endParaRPr lang="en-US" sz="1600"/>
          </a:p>
        </p:txBody>
      </p:sp>
      <p:sp>
        <p:nvSpPr>
          <p:cNvPr id="869392" name="Rectangle 16"/>
          <p:cNvSpPr>
            <a:spLocks noChangeArrowheads="1"/>
          </p:cNvSpPr>
          <p:nvPr/>
        </p:nvSpPr>
        <p:spPr bwMode="auto">
          <a:xfrm>
            <a:off x="5249863" y="1284288"/>
            <a:ext cx="407987"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14%</a:t>
            </a:r>
            <a:endParaRPr lang="en-US" sz="1600"/>
          </a:p>
        </p:txBody>
      </p:sp>
      <p:sp>
        <p:nvSpPr>
          <p:cNvPr id="869393" name="Rectangle 17"/>
          <p:cNvSpPr>
            <a:spLocks noChangeArrowheads="1"/>
          </p:cNvSpPr>
          <p:nvPr/>
        </p:nvSpPr>
        <p:spPr bwMode="auto">
          <a:xfrm>
            <a:off x="6096000" y="1828800"/>
            <a:ext cx="725488" cy="304800"/>
          </a:xfrm>
          <a:prstGeom prst="rect">
            <a:avLst/>
          </a:prstGeom>
          <a:noFill/>
          <a:ln w="9525">
            <a:noFill/>
            <a:miter lim="800000"/>
            <a:headEnd/>
            <a:tailEnd/>
          </a:ln>
        </p:spPr>
        <p:txBody>
          <a:bodyPr lIns="0" tIns="0" rIns="0" bIns="0">
            <a:spAutoFit/>
          </a:bodyPr>
          <a:lstStyle/>
          <a:p>
            <a:pPr algn="l"/>
            <a:r>
              <a:rPr lang="en-US" sz="2000" b="1">
                <a:solidFill>
                  <a:srgbClr val="800000"/>
                </a:solidFill>
              </a:rPr>
              <a:t>19%</a:t>
            </a:r>
          </a:p>
        </p:txBody>
      </p:sp>
      <p:sp>
        <p:nvSpPr>
          <p:cNvPr id="869394" name="Rectangle 18"/>
          <p:cNvSpPr>
            <a:spLocks noChangeArrowheads="1"/>
          </p:cNvSpPr>
          <p:nvPr/>
        </p:nvSpPr>
        <p:spPr bwMode="auto">
          <a:xfrm rot="10800000" flipV="1">
            <a:off x="4265613" y="2439988"/>
            <a:ext cx="438150" cy="244475"/>
          </a:xfrm>
          <a:prstGeom prst="rect">
            <a:avLst/>
          </a:prstGeom>
          <a:noFill/>
          <a:ln w="9525">
            <a:noFill/>
            <a:miter lim="800000"/>
            <a:headEnd/>
            <a:tailEnd/>
          </a:ln>
        </p:spPr>
        <p:txBody>
          <a:bodyPr lIns="0" tIns="0" rIns="0" bIns="0">
            <a:spAutoFit/>
          </a:bodyPr>
          <a:lstStyle/>
          <a:p>
            <a:pPr algn="l"/>
            <a:r>
              <a:rPr lang="en-US" sz="1600">
                <a:solidFill>
                  <a:srgbClr val="000000"/>
                </a:solidFill>
              </a:rPr>
              <a:t>7%</a:t>
            </a:r>
            <a:endParaRPr lang="en-US" sz="1600"/>
          </a:p>
        </p:txBody>
      </p:sp>
      <p:sp>
        <p:nvSpPr>
          <p:cNvPr id="869395" name="Rectangle 19"/>
          <p:cNvSpPr>
            <a:spLocks noChangeArrowheads="1"/>
          </p:cNvSpPr>
          <p:nvPr/>
        </p:nvSpPr>
        <p:spPr bwMode="auto">
          <a:xfrm>
            <a:off x="912813" y="1084263"/>
            <a:ext cx="1851025" cy="212725"/>
          </a:xfrm>
          <a:prstGeom prst="rect">
            <a:avLst/>
          </a:prstGeom>
          <a:noFill/>
          <a:ln w="9525">
            <a:noFill/>
            <a:miter lim="800000"/>
            <a:headEnd/>
            <a:tailEnd/>
          </a:ln>
        </p:spPr>
        <p:txBody>
          <a:bodyPr wrap="none" lIns="0" tIns="0" rIns="0" bIns="0">
            <a:spAutoFit/>
          </a:bodyPr>
          <a:lstStyle/>
          <a:p>
            <a:pPr algn="l"/>
            <a:r>
              <a:rPr lang="en-US" sz="1400">
                <a:solidFill>
                  <a:srgbClr val="000000"/>
                </a:solidFill>
              </a:rPr>
              <a:t>Customer Management</a:t>
            </a:r>
            <a:endParaRPr lang="en-US" sz="1400"/>
          </a:p>
        </p:txBody>
      </p:sp>
      <p:sp>
        <p:nvSpPr>
          <p:cNvPr id="869396" name="Rectangle 20"/>
          <p:cNvSpPr>
            <a:spLocks noChangeArrowheads="1"/>
          </p:cNvSpPr>
          <p:nvPr/>
        </p:nvSpPr>
        <p:spPr bwMode="auto">
          <a:xfrm>
            <a:off x="963613" y="3884613"/>
            <a:ext cx="1749425" cy="609600"/>
          </a:xfrm>
          <a:prstGeom prst="rect">
            <a:avLst/>
          </a:prstGeom>
          <a:noFill/>
          <a:ln w="9525">
            <a:noFill/>
            <a:miter lim="800000"/>
            <a:headEnd/>
            <a:tailEnd/>
          </a:ln>
        </p:spPr>
        <p:txBody>
          <a:bodyPr wrap="none" lIns="0" tIns="0" rIns="0" bIns="0">
            <a:spAutoFit/>
          </a:bodyPr>
          <a:lstStyle/>
          <a:p>
            <a:r>
              <a:rPr lang="en-US" sz="2000" b="1">
                <a:solidFill>
                  <a:srgbClr val="8D3339"/>
                </a:solidFill>
              </a:rPr>
              <a:t>Manufacturing</a:t>
            </a:r>
          </a:p>
          <a:p>
            <a:r>
              <a:rPr lang="en-US" sz="2000" b="1">
                <a:solidFill>
                  <a:srgbClr val="8D3339"/>
                </a:solidFill>
              </a:rPr>
              <a:t>Operations</a:t>
            </a:r>
          </a:p>
        </p:txBody>
      </p:sp>
      <p:sp>
        <p:nvSpPr>
          <p:cNvPr id="869397" name="Rectangle 21"/>
          <p:cNvSpPr>
            <a:spLocks noChangeArrowheads="1"/>
          </p:cNvSpPr>
          <p:nvPr/>
        </p:nvSpPr>
        <p:spPr bwMode="auto">
          <a:xfrm>
            <a:off x="830263" y="2936875"/>
            <a:ext cx="1931987" cy="214313"/>
          </a:xfrm>
          <a:prstGeom prst="rect">
            <a:avLst/>
          </a:prstGeom>
          <a:noFill/>
          <a:ln w="9525">
            <a:noFill/>
            <a:miter lim="800000"/>
            <a:headEnd/>
            <a:tailEnd/>
          </a:ln>
        </p:spPr>
        <p:txBody>
          <a:bodyPr wrap="none" lIns="0" tIns="0" rIns="0" bIns="0">
            <a:spAutoFit/>
          </a:bodyPr>
          <a:lstStyle/>
          <a:p>
            <a:pPr algn="l"/>
            <a:r>
              <a:rPr lang="en-US" sz="1400">
                <a:solidFill>
                  <a:srgbClr val="000000"/>
                </a:solidFill>
              </a:rPr>
              <a:t>Sourcing &amp; Procurement</a:t>
            </a:r>
            <a:endParaRPr lang="en-US" sz="1400"/>
          </a:p>
        </p:txBody>
      </p:sp>
      <p:sp>
        <p:nvSpPr>
          <p:cNvPr id="869398" name="Rectangle 22"/>
          <p:cNvSpPr>
            <a:spLocks noChangeArrowheads="1"/>
          </p:cNvSpPr>
          <p:nvPr/>
        </p:nvSpPr>
        <p:spPr bwMode="auto">
          <a:xfrm>
            <a:off x="2166938" y="1676400"/>
            <a:ext cx="525462" cy="303213"/>
          </a:xfrm>
          <a:prstGeom prst="rect">
            <a:avLst/>
          </a:prstGeom>
          <a:noFill/>
          <a:ln w="9525">
            <a:noFill/>
            <a:miter lim="800000"/>
            <a:headEnd/>
            <a:tailEnd/>
          </a:ln>
        </p:spPr>
        <p:txBody>
          <a:bodyPr wrap="none" lIns="0" tIns="0" rIns="0" bIns="0">
            <a:spAutoFit/>
          </a:bodyPr>
          <a:lstStyle/>
          <a:p>
            <a:pPr algn="l"/>
            <a:r>
              <a:rPr lang="en-US" sz="2000" b="1">
                <a:solidFill>
                  <a:srgbClr val="8D3339"/>
                </a:solidFill>
              </a:rPr>
              <a:t>ERP</a:t>
            </a:r>
          </a:p>
        </p:txBody>
      </p:sp>
      <p:sp>
        <p:nvSpPr>
          <p:cNvPr id="869399" name="Rectangle 23"/>
          <p:cNvSpPr>
            <a:spLocks noChangeArrowheads="1"/>
          </p:cNvSpPr>
          <p:nvPr/>
        </p:nvSpPr>
        <p:spPr bwMode="auto">
          <a:xfrm>
            <a:off x="2989263" y="1878013"/>
            <a:ext cx="2916237" cy="223837"/>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
        <p:nvSpPr>
          <p:cNvPr id="869400" name="Rectangle 24"/>
          <p:cNvSpPr>
            <a:spLocks noChangeArrowheads="1"/>
          </p:cNvSpPr>
          <p:nvPr/>
        </p:nvSpPr>
        <p:spPr bwMode="auto">
          <a:xfrm>
            <a:off x="2989263" y="1657350"/>
            <a:ext cx="2260600" cy="223838"/>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01" name="Rectangle 25"/>
          <p:cNvSpPr>
            <a:spLocks noChangeArrowheads="1"/>
          </p:cNvSpPr>
          <p:nvPr/>
        </p:nvSpPr>
        <p:spPr bwMode="auto">
          <a:xfrm>
            <a:off x="2981325" y="2455863"/>
            <a:ext cx="1085850" cy="223837"/>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
        <p:nvSpPr>
          <p:cNvPr id="869402" name="Rectangle 26"/>
          <p:cNvSpPr>
            <a:spLocks noChangeArrowheads="1"/>
          </p:cNvSpPr>
          <p:nvPr/>
        </p:nvSpPr>
        <p:spPr bwMode="auto">
          <a:xfrm>
            <a:off x="2986088" y="2238375"/>
            <a:ext cx="1171575" cy="223838"/>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03" name="Rectangle 27"/>
          <p:cNvSpPr>
            <a:spLocks noChangeArrowheads="1"/>
          </p:cNvSpPr>
          <p:nvPr/>
        </p:nvSpPr>
        <p:spPr bwMode="auto">
          <a:xfrm>
            <a:off x="2997200" y="2803525"/>
            <a:ext cx="887413" cy="223838"/>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04" name="Rectangle 28"/>
          <p:cNvSpPr>
            <a:spLocks noChangeArrowheads="1"/>
          </p:cNvSpPr>
          <p:nvPr/>
        </p:nvSpPr>
        <p:spPr bwMode="auto">
          <a:xfrm>
            <a:off x="2990850" y="3422650"/>
            <a:ext cx="1898650" cy="223838"/>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05" name="Rectangle 29"/>
          <p:cNvSpPr>
            <a:spLocks noChangeArrowheads="1"/>
          </p:cNvSpPr>
          <p:nvPr/>
        </p:nvSpPr>
        <p:spPr bwMode="auto">
          <a:xfrm>
            <a:off x="3003550" y="3648075"/>
            <a:ext cx="1882775" cy="223838"/>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
        <p:nvSpPr>
          <p:cNvPr id="869406" name="Rectangle 30"/>
          <p:cNvSpPr>
            <a:spLocks noChangeArrowheads="1"/>
          </p:cNvSpPr>
          <p:nvPr/>
        </p:nvSpPr>
        <p:spPr bwMode="auto">
          <a:xfrm>
            <a:off x="5245100" y="3402013"/>
            <a:ext cx="406400"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12%</a:t>
            </a:r>
            <a:endParaRPr lang="en-US" sz="1600"/>
          </a:p>
        </p:txBody>
      </p:sp>
      <p:sp>
        <p:nvSpPr>
          <p:cNvPr id="869407" name="Rectangle 31"/>
          <p:cNvSpPr>
            <a:spLocks noChangeArrowheads="1"/>
          </p:cNvSpPr>
          <p:nvPr/>
        </p:nvSpPr>
        <p:spPr bwMode="auto">
          <a:xfrm>
            <a:off x="5159375" y="3605213"/>
            <a:ext cx="406400"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12%</a:t>
            </a:r>
            <a:endParaRPr lang="en-US" sz="1600"/>
          </a:p>
        </p:txBody>
      </p:sp>
      <p:sp>
        <p:nvSpPr>
          <p:cNvPr id="869408" name="Rectangle 32"/>
          <p:cNvSpPr>
            <a:spLocks noChangeArrowheads="1"/>
          </p:cNvSpPr>
          <p:nvPr/>
        </p:nvSpPr>
        <p:spPr bwMode="auto">
          <a:xfrm>
            <a:off x="3005138" y="4029075"/>
            <a:ext cx="2913062" cy="223838"/>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09" name="Rectangle 33"/>
          <p:cNvSpPr>
            <a:spLocks noChangeArrowheads="1"/>
          </p:cNvSpPr>
          <p:nvPr/>
        </p:nvSpPr>
        <p:spPr bwMode="auto">
          <a:xfrm>
            <a:off x="3005138" y="4264025"/>
            <a:ext cx="3338512" cy="223838"/>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
        <p:nvSpPr>
          <p:cNvPr id="869410" name="Rectangle 34"/>
          <p:cNvSpPr>
            <a:spLocks noChangeArrowheads="1"/>
          </p:cNvSpPr>
          <p:nvPr/>
        </p:nvSpPr>
        <p:spPr bwMode="auto">
          <a:xfrm>
            <a:off x="6616700" y="4283075"/>
            <a:ext cx="508000" cy="306388"/>
          </a:xfrm>
          <a:prstGeom prst="rect">
            <a:avLst/>
          </a:prstGeom>
          <a:noFill/>
          <a:ln w="9525">
            <a:noFill/>
            <a:miter lim="800000"/>
            <a:headEnd/>
            <a:tailEnd/>
          </a:ln>
        </p:spPr>
        <p:txBody>
          <a:bodyPr wrap="none" lIns="0" tIns="0" rIns="0" bIns="0">
            <a:spAutoFit/>
          </a:bodyPr>
          <a:lstStyle/>
          <a:p>
            <a:pPr algn="l"/>
            <a:r>
              <a:rPr lang="en-US" sz="2000" b="1">
                <a:solidFill>
                  <a:srgbClr val="8D3339"/>
                </a:solidFill>
              </a:rPr>
              <a:t>23%</a:t>
            </a:r>
          </a:p>
        </p:txBody>
      </p:sp>
      <p:sp>
        <p:nvSpPr>
          <p:cNvPr id="869411" name="Rectangle 35"/>
          <p:cNvSpPr>
            <a:spLocks noChangeArrowheads="1"/>
          </p:cNvSpPr>
          <p:nvPr/>
        </p:nvSpPr>
        <p:spPr bwMode="auto">
          <a:xfrm>
            <a:off x="6343650" y="3944938"/>
            <a:ext cx="508000" cy="304800"/>
          </a:xfrm>
          <a:prstGeom prst="rect">
            <a:avLst/>
          </a:prstGeom>
          <a:noFill/>
          <a:ln w="9525">
            <a:noFill/>
            <a:miter lim="800000"/>
            <a:headEnd/>
            <a:tailEnd/>
          </a:ln>
        </p:spPr>
        <p:txBody>
          <a:bodyPr wrap="none" lIns="0" tIns="0" rIns="0" bIns="0">
            <a:spAutoFit/>
          </a:bodyPr>
          <a:lstStyle/>
          <a:p>
            <a:pPr algn="l"/>
            <a:r>
              <a:rPr lang="en-US" sz="2000" b="1">
                <a:solidFill>
                  <a:srgbClr val="8D3339"/>
                </a:solidFill>
              </a:rPr>
              <a:t>19%</a:t>
            </a:r>
          </a:p>
        </p:txBody>
      </p:sp>
      <p:sp>
        <p:nvSpPr>
          <p:cNvPr id="869412" name="Rectangle 36"/>
          <p:cNvSpPr>
            <a:spLocks noChangeArrowheads="1"/>
          </p:cNvSpPr>
          <p:nvPr/>
        </p:nvSpPr>
        <p:spPr bwMode="auto">
          <a:xfrm>
            <a:off x="3005138" y="4625975"/>
            <a:ext cx="1608137" cy="223838"/>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13" name="Rectangle 37"/>
          <p:cNvSpPr>
            <a:spLocks noChangeArrowheads="1"/>
          </p:cNvSpPr>
          <p:nvPr/>
        </p:nvSpPr>
        <p:spPr bwMode="auto">
          <a:xfrm>
            <a:off x="4670425" y="4848225"/>
            <a:ext cx="293688"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8%</a:t>
            </a:r>
            <a:endParaRPr lang="en-US" sz="1600"/>
          </a:p>
        </p:txBody>
      </p:sp>
      <p:sp>
        <p:nvSpPr>
          <p:cNvPr id="869414" name="Rectangle 38"/>
          <p:cNvSpPr>
            <a:spLocks noChangeArrowheads="1"/>
          </p:cNvSpPr>
          <p:nvPr/>
        </p:nvSpPr>
        <p:spPr bwMode="auto">
          <a:xfrm>
            <a:off x="2989263" y="1266825"/>
            <a:ext cx="2079625" cy="225425"/>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
        <p:nvSpPr>
          <p:cNvPr id="869415" name="Rectangle 39"/>
          <p:cNvSpPr>
            <a:spLocks noChangeArrowheads="1"/>
          </p:cNvSpPr>
          <p:nvPr/>
        </p:nvSpPr>
        <p:spPr bwMode="auto">
          <a:xfrm>
            <a:off x="2995613" y="1036638"/>
            <a:ext cx="2254250" cy="223837"/>
          </a:xfrm>
          <a:prstGeom prst="rect">
            <a:avLst/>
          </a:prstGeom>
          <a:gradFill rotWithShape="1">
            <a:gsLst>
              <a:gs pos="0">
                <a:srgbClr val="B24048">
                  <a:gamma/>
                  <a:tint val="34902"/>
                  <a:invGamma/>
                </a:srgbClr>
              </a:gs>
              <a:gs pos="50000">
                <a:srgbClr val="B24048">
                  <a:alpha val="85001"/>
                </a:srgbClr>
              </a:gs>
              <a:gs pos="100000">
                <a:srgbClr val="B24048">
                  <a:gamma/>
                  <a:tint val="34902"/>
                  <a:invGamma/>
                </a:srgbClr>
              </a:gs>
            </a:gsLst>
            <a:lin ang="5400000" scaled="1"/>
          </a:gradFill>
          <a:ln w="12700" algn="ctr">
            <a:solidFill>
              <a:srgbClr val="4B1D20"/>
            </a:solidFill>
            <a:miter lim="800000"/>
            <a:headEnd/>
            <a:tailEnd/>
          </a:ln>
          <a:effectLst/>
        </p:spPr>
        <p:txBody>
          <a:bodyPr wrap="none" anchor="ctr"/>
          <a:lstStyle/>
          <a:p>
            <a:endParaRPr lang="en-US"/>
          </a:p>
        </p:txBody>
      </p:sp>
      <p:sp>
        <p:nvSpPr>
          <p:cNvPr id="869416" name="Rectangle 40"/>
          <p:cNvSpPr>
            <a:spLocks noChangeArrowheads="1"/>
          </p:cNvSpPr>
          <p:nvPr/>
        </p:nvSpPr>
        <p:spPr bwMode="auto">
          <a:xfrm rot="10800000" flipV="1">
            <a:off x="4195763" y="2808288"/>
            <a:ext cx="439737" cy="244475"/>
          </a:xfrm>
          <a:prstGeom prst="rect">
            <a:avLst/>
          </a:prstGeom>
          <a:noFill/>
          <a:ln w="9525">
            <a:noFill/>
            <a:miter lim="800000"/>
            <a:headEnd/>
            <a:tailEnd/>
          </a:ln>
        </p:spPr>
        <p:txBody>
          <a:bodyPr lIns="0" tIns="0" rIns="0" bIns="0">
            <a:spAutoFit/>
          </a:bodyPr>
          <a:lstStyle/>
          <a:p>
            <a:pPr algn="l"/>
            <a:r>
              <a:rPr lang="en-US" sz="1600">
                <a:solidFill>
                  <a:srgbClr val="000000"/>
                </a:solidFill>
              </a:rPr>
              <a:t>6%</a:t>
            </a:r>
            <a:endParaRPr lang="en-US" sz="1600"/>
          </a:p>
        </p:txBody>
      </p:sp>
      <p:sp>
        <p:nvSpPr>
          <p:cNvPr id="869417" name="Rectangle 41"/>
          <p:cNvSpPr>
            <a:spLocks noChangeArrowheads="1"/>
          </p:cNvSpPr>
          <p:nvPr/>
        </p:nvSpPr>
        <p:spPr bwMode="auto">
          <a:xfrm rot="10800000" flipV="1">
            <a:off x="4122738" y="3014663"/>
            <a:ext cx="438150" cy="244475"/>
          </a:xfrm>
          <a:prstGeom prst="rect">
            <a:avLst/>
          </a:prstGeom>
          <a:noFill/>
          <a:ln w="9525">
            <a:noFill/>
            <a:miter lim="800000"/>
            <a:headEnd/>
            <a:tailEnd/>
          </a:ln>
        </p:spPr>
        <p:txBody>
          <a:bodyPr lIns="0" tIns="0" rIns="0" bIns="0">
            <a:spAutoFit/>
          </a:bodyPr>
          <a:lstStyle/>
          <a:p>
            <a:pPr algn="l"/>
            <a:r>
              <a:rPr lang="en-US" sz="1600">
                <a:solidFill>
                  <a:srgbClr val="000000"/>
                </a:solidFill>
              </a:rPr>
              <a:t>6%</a:t>
            </a:r>
            <a:endParaRPr lang="en-US" sz="1600"/>
          </a:p>
        </p:txBody>
      </p:sp>
      <p:sp>
        <p:nvSpPr>
          <p:cNvPr id="869418" name="Rectangle 42"/>
          <p:cNvSpPr>
            <a:spLocks noChangeArrowheads="1"/>
          </p:cNvSpPr>
          <p:nvPr/>
        </p:nvSpPr>
        <p:spPr bwMode="auto">
          <a:xfrm>
            <a:off x="3005138" y="4862513"/>
            <a:ext cx="1335087" cy="223837"/>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
        <p:nvSpPr>
          <p:cNvPr id="869419" name="Rectangle 43"/>
          <p:cNvSpPr>
            <a:spLocks noChangeArrowheads="1"/>
          </p:cNvSpPr>
          <p:nvPr/>
        </p:nvSpPr>
        <p:spPr bwMode="auto">
          <a:xfrm>
            <a:off x="4937125" y="4611688"/>
            <a:ext cx="406400" cy="246062"/>
          </a:xfrm>
          <a:prstGeom prst="rect">
            <a:avLst/>
          </a:prstGeom>
          <a:noFill/>
          <a:ln w="9525">
            <a:noFill/>
            <a:miter lim="800000"/>
            <a:headEnd/>
            <a:tailEnd/>
          </a:ln>
        </p:spPr>
        <p:txBody>
          <a:bodyPr wrap="none" lIns="0" tIns="0" rIns="0" bIns="0">
            <a:spAutoFit/>
          </a:bodyPr>
          <a:lstStyle/>
          <a:p>
            <a:pPr algn="l"/>
            <a:r>
              <a:rPr lang="en-US" sz="1600">
                <a:solidFill>
                  <a:srgbClr val="000000"/>
                </a:solidFill>
              </a:rPr>
              <a:t>10%</a:t>
            </a:r>
            <a:endParaRPr lang="en-US" sz="1600"/>
          </a:p>
        </p:txBody>
      </p:sp>
      <p:sp>
        <p:nvSpPr>
          <p:cNvPr id="869420" name="Rectangle 44"/>
          <p:cNvSpPr>
            <a:spLocks noChangeArrowheads="1"/>
          </p:cNvSpPr>
          <p:nvPr/>
        </p:nvSpPr>
        <p:spPr bwMode="auto">
          <a:xfrm>
            <a:off x="641350" y="3451225"/>
            <a:ext cx="2276475" cy="212725"/>
          </a:xfrm>
          <a:prstGeom prst="rect">
            <a:avLst/>
          </a:prstGeom>
          <a:noFill/>
          <a:ln w="9525">
            <a:noFill/>
            <a:miter lim="800000"/>
            <a:headEnd/>
            <a:tailEnd/>
          </a:ln>
        </p:spPr>
        <p:txBody>
          <a:bodyPr lIns="0" tIns="0" rIns="0" bIns="0">
            <a:spAutoFit/>
          </a:bodyPr>
          <a:lstStyle/>
          <a:p>
            <a:pPr algn="l"/>
            <a:r>
              <a:rPr lang="en-US" sz="1400">
                <a:solidFill>
                  <a:srgbClr val="000000"/>
                </a:solidFill>
              </a:rPr>
              <a:t>Supply Chain Management</a:t>
            </a:r>
            <a:endParaRPr lang="en-US" sz="1400"/>
          </a:p>
        </p:txBody>
      </p:sp>
      <p:sp>
        <p:nvSpPr>
          <p:cNvPr id="869421" name="Rectangle 45"/>
          <p:cNvSpPr>
            <a:spLocks noChangeArrowheads="1"/>
          </p:cNvSpPr>
          <p:nvPr/>
        </p:nvSpPr>
        <p:spPr bwMode="auto">
          <a:xfrm>
            <a:off x="1458913" y="2222500"/>
            <a:ext cx="1350962" cy="425450"/>
          </a:xfrm>
          <a:prstGeom prst="rect">
            <a:avLst/>
          </a:prstGeom>
          <a:noFill/>
          <a:ln w="9525">
            <a:noFill/>
            <a:miter lim="800000"/>
            <a:headEnd/>
            <a:tailEnd/>
          </a:ln>
        </p:spPr>
        <p:txBody>
          <a:bodyPr wrap="none" lIns="0" tIns="0" rIns="0" bIns="0">
            <a:spAutoFit/>
          </a:bodyPr>
          <a:lstStyle/>
          <a:p>
            <a:r>
              <a:rPr lang="en-US" sz="1400">
                <a:solidFill>
                  <a:srgbClr val="000000"/>
                </a:solidFill>
              </a:rPr>
              <a:t>Product Lifecycle</a:t>
            </a:r>
          </a:p>
          <a:p>
            <a:r>
              <a:rPr lang="en-US" sz="1400">
                <a:solidFill>
                  <a:srgbClr val="000000"/>
                </a:solidFill>
              </a:rPr>
              <a:t>Management</a:t>
            </a:r>
            <a:endParaRPr lang="en-US" sz="1400"/>
          </a:p>
        </p:txBody>
      </p:sp>
      <p:sp>
        <p:nvSpPr>
          <p:cNvPr id="869422" name="Rectangle 46"/>
          <p:cNvSpPr>
            <a:spLocks noChangeArrowheads="1"/>
          </p:cNvSpPr>
          <p:nvPr/>
        </p:nvSpPr>
        <p:spPr bwMode="auto">
          <a:xfrm>
            <a:off x="660400" y="4725988"/>
            <a:ext cx="2097088" cy="212725"/>
          </a:xfrm>
          <a:prstGeom prst="rect">
            <a:avLst/>
          </a:prstGeom>
          <a:noFill/>
          <a:ln w="9525">
            <a:noFill/>
            <a:miter lim="800000"/>
            <a:headEnd/>
            <a:tailEnd/>
          </a:ln>
        </p:spPr>
        <p:txBody>
          <a:bodyPr wrap="none" lIns="0" tIns="0" rIns="0" bIns="0">
            <a:spAutoFit/>
          </a:bodyPr>
          <a:lstStyle/>
          <a:p>
            <a:pPr algn="l"/>
            <a:r>
              <a:rPr lang="en-US" sz="1400">
                <a:solidFill>
                  <a:srgbClr val="000000"/>
                </a:solidFill>
              </a:rPr>
              <a:t>Performance Management</a:t>
            </a:r>
            <a:endParaRPr lang="en-US" sz="1400"/>
          </a:p>
        </p:txBody>
      </p:sp>
      <p:sp>
        <p:nvSpPr>
          <p:cNvPr id="869423" name="Rectangle 47"/>
          <p:cNvSpPr>
            <a:spLocks noChangeArrowheads="1"/>
          </p:cNvSpPr>
          <p:nvPr/>
        </p:nvSpPr>
        <p:spPr bwMode="auto">
          <a:xfrm>
            <a:off x="1244600" y="5384800"/>
            <a:ext cx="4552950" cy="254000"/>
          </a:xfrm>
          <a:prstGeom prst="rect">
            <a:avLst/>
          </a:prstGeom>
          <a:solidFill>
            <a:srgbClr val="FFFFFF"/>
          </a:solidFill>
          <a:ln w="9525">
            <a:solidFill>
              <a:srgbClr val="000000"/>
            </a:solidFill>
            <a:miter lim="800000"/>
            <a:headEnd/>
            <a:tailEnd/>
          </a:ln>
        </p:spPr>
        <p:txBody>
          <a:bodyPr/>
          <a:lstStyle/>
          <a:p>
            <a:endParaRPr lang="en-US"/>
          </a:p>
        </p:txBody>
      </p:sp>
      <p:grpSp>
        <p:nvGrpSpPr>
          <p:cNvPr id="869424" name="Group 48"/>
          <p:cNvGrpSpPr>
            <a:grpSpLocks/>
          </p:cNvGrpSpPr>
          <p:nvPr/>
        </p:nvGrpSpPr>
        <p:grpSpPr bwMode="auto">
          <a:xfrm>
            <a:off x="3703638" y="5459413"/>
            <a:ext cx="109537" cy="93662"/>
            <a:chOff x="2064" y="3014"/>
            <a:chExt cx="58" cy="50"/>
          </a:xfrm>
        </p:grpSpPr>
        <p:sp>
          <p:nvSpPr>
            <p:cNvPr id="869425" name="Rectangle 49"/>
            <p:cNvSpPr>
              <a:spLocks noChangeArrowheads="1"/>
            </p:cNvSpPr>
            <p:nvPr/>
          </p:nvSpPr>
          <p:spPr bwMode="auto">
            <a:xfrm>
              <a:off x="2064" y="3014"/>
              <a:ext cx="58" cy="5"/>
            </a:xfrm>
            <a:prstGeom prst="rect">
              <a:avLst/>
            </a:prstGeom>
            <a:solidFill>
              <a:srgbClr val="9C3F21"/>
            </a:solidFill>
            <a:ln w="9525">
              <a:noFill/>
              <a:miter lim="800000"/>
              <a:headEnd/>
              <a:tailEnd/>
            </a:ln>
          </p:spPr>
          <p:txBody>
            <a:bodyPr/>
            <a:lstStyle/>
            <a:p>
              <a:endParaRPr lang="en-US"/>
            </a:p>
          </p:txBody>
        </p:sp>
        <p:sp>
          <p:nvSpPr>
            <p:cNvPr id="869426" name="Rectangle 50"/>
            <p:cNvSpPr>
              <a:spLocks noChangeArrowheads="1"/>
            </p:cNvSpPr>
            <p:nvPr/>
          </p:nvSpPr>
          <p:spPr bwMode="auto">
            <a:xfrm>
              <a:off x="2064" y="3019"/>
              <a:ext cx="58" cy="5"/>
            </a:xfrm>
            <a:prstGeom prst="rect">
              <a:avLst/>
            </a:prstGeom>
            <a:solidFill>
              <a:srgbClr val="AA6351"/>
            </a:solidFill>
            <a:ln w="9525">
              <a:noFill/>
              <a:miter lim="800000"/>
              <a:headEnd/>
              <a:tailEnd/>
            </a:ln>
          </p:spPr>
          <p:txBody>
            <a:bodyPr/>
            <a:lstStyle/>
            <a:p>
              <a:endParaRPr lang="en-US"/>
            </a:p>
          </p:txBody>
        </p:sp>
        <p:sp>
          <p:nvSpPr>
            <p:cNvPr id="869427" name="Rectangle 51"/>
            <p:cNvSpPr>
              <a:spLocks noChangeArrowheads="1"/>
            </p:cNvSpPr>
            <p:nvPr/>
          </p:nvSpPr>
          <p:spPr bwMode="auto">
            <a:xfrm>
              <a:off x="2064" y="3024"/>
              <a:ext cx="58" cy="5"/>
            </a:xfrm>
            <a:prstGeom prst="rect">
              <a:avLst/>
            </a:prstGeom>
            <a:solidFill>
              <a:srgbClr val="BF8C7C"/>
            </a:solidFill>
            <a:ln w="9525">
              <a:noFill/>
              <a:miter lim="800000"/>
              <a:headEnd/>
              <a:tailEnd/>
            </a:ln>
          </p:spPr>
          <p:txBody>
            <a:bodyPr/>
            <a:lstStyle/>
            <a:p>
              <a:endParaRPr lang="en-US"/>
            </a:p>
          </p:txBody>
        </p:sp>
        <p:sp>
          <p:nvSpPr>
            <p:cNvPr id="869428" name="Rectangle 52"/>
            <p:cNvSpPr>
              <a:spLocks noChangeArrowheads="1"/>
            </p:cNvSpPr>
            <p:nvPr/>
          </p:nvSpPr>
          <p:spPr bwMode="auto">
            <a:xfrm>
              <a:off x="2064" y="3029"/>
              <a:ext cx="58" cy="5"/>
            </a:xfrm>
            <a:prstGeom prst="rect">
              <a:avLst/>
            </a:prstGeom>
            <a:solidFill>
              <a:srgbClr val="D1A999"/>
            </a:solidFill>
            <a:ln w="9525">
              <a:noFill/>
              <a:miter lim="800000"/>
              <a:headEnd/>
              <a:tailEnd/>
            </a:ln>
          </p:spPr>
          <p:txBody>
            <a:bodyPr/>
            <a:lstStyle/>
            <a:p>
              <a:endParaRPr lang="en-US"/>
            </a:p>
          </p:txBody>
        </p:sp>
        <p:sp>
          <p:nvSpPr>
            <p:cNvPr id="869429" name="Rectangle 53"/>
            <p:cNvSpPr>
              <a:spLocks noChangeArrowheads="1"/>
            </p:cNvSpPr>
            <p:nvPr/>
          </p:nvSpPr>
          <p:spPr bwMode="auto">
            <a:xfrm>
              <a:off x="2064" y="3034"/>
              <a:ext cx="58" cy="10"/>
            </a:xfrm>
            <a:prstGeom prst="rect">
              <a:avLst/>
            </a:prstGeom>
            <a:solidFill>
              <a:srgbClr val="DBB8A7"/>
            </a:solidFill>
            <a:ln w="9525">
              <a:noFill/>
              <a:miter lim="800000"/>
              <a:headEnd/>
              <a:tailEnd/>
            </a:ln>
          </p:spPr>
          <p:txBody>
            <a:bodyPr/>
            <a:lstStyle/>
            <a:p>
              <a:endParaRPr lang="en-US"/>
            </a:p>
          </p:txBody>
        </p:sp>
        <p:sp>
          <p:nvSpPr>
            <p:cNvPr id="869430" name="Rectangle 54"/>
            <p:cNvSpPr>
              <a:spLocks noChangeArrowheads="1"/>
            </p:cNvSpPr>
            <p:nvPr/>
          </p:nvSpPr>
          <p:spPr bwMode="auto">
            <a:xfrm>
              <a:off x="2064" y="3044"/>
              <a:ext cx="58" cy="5"/>
            </a:xfrm>
            <a:prstGeom prst="rect">
              <a:avLst/>
            </a:prstGeom>
            <a:solidFill>
              <a:srgbClr val="D1A999"/>
            </a:solidFill>
            <a:ln w="9525">
              <a:noFill/>
              <a:miter lim="800000"/>
              <a:headEnd/>
              <a:tailEnd/>
            </a:ln>
          </p:spPr>
          <p:txBody>
            <a:bodyPr/>
            <a:lstStyle/>
            <a:p>
              <a:endParaRPr lang="en-US"/>
            </a:p>
          </p:txBody>
        </p:sp>
        <p:sp>
          <p:nvSpPr>
            <p:cNvPr id="869431" name="Rectangle 55"/>
            <p:cNvSpPr>
              <a:spLocks noChangeArrowheads="1"/>
            </p:cNvSpPr>
            <p:nvPr/>
          </p:nvSpPr>
          <p:spPr bwMode="auto">
            <a:xfrm>
              <a:off x="2064" y="3049"/>
              <a:ext cx="58" cy="5"/>
            </a:xfrm>
            <a:prstGeom prst="rect">
              <a:avLst/>
            </a:prstGeom>
            <a:solidFill>
              <a:srgbClr val="BF8C7C"/>
            </a:solidFill>
            <a:ln w="9525">
              <a:noFill/>
              <a:miter lim="800000"/>
              <a:headEnd/>
              <a:tailEnd/>
            </a:ln>
          </p:spPr>
          <p:txBody>
            <a:bodyPr/>
            <a:lstStyle/>
            <a:p>
              <a:endParaRPr lang="en-US"/>
            </a:p>
          </p:txBody>
        </p:sp>
        <p:sp>
          <p:nvSpPr>
            <p:cNvPr id="869432" name="Rectangle 56"/>
            <p:cNvSpPr>
              <a:spLocks noChangeArrowheads="1"/>
            </p:cNvSpPr>
            <p:nvPr/>
          </p:nvSpPr>
          <p:spPr bwMode="auto">
            <a:xfrm>
              <a:off x="2064" y="3054"/>
              <a:ext cx="58" cy="5"/>
            </a:xfrm>
            <a:prstGeom prst="rect">
              <a:avLst/>
            </a:prstGeom>
            <a:solidFill>
              <a:srgbClr val="AA6351"/>
            </a:solidFill>
            <a:ln w="9525">
              <a:noFill/>
              <a:miter lim="800000"/>
              <a:headEnd/>
              <a:tailEnd/>
            </a:ln>
          </p:spPr>
          <p:txBody>
            <a:bodyPr/>
            <a:lstStyle/>
            <a:p>
              <a:endParaRPr lang="en-US"/>
            </a:p>
          </p:txBody>
        </p:sp>
        <p:sp>
          <p:nvSpPr>
            <p:cNvPr id="869433" name="Rectangle 57"/>
            <p:cNvSpPr>
              <a:spLocks noChangeArrowheads="1"/>
            </p:cNvSpPr>
            <p:nvPr/>
          </p:nvSpPr>
          <p:spPr bwMode="auto">
            <a:xfrm>
              <a:off x="2064" y="3059"/>
              <a:ext cx="58" cy="5"/>
            </a:xfrm>
            <a:prstGeom prst="rect">
              <a:avLst/>
            </a:prstGeom>
            <a:solidFill>
              <a:srgbClr val="9C3F22"/>
            </a:solidFill>
            <a:ln w="9525">
              <a:noFill/>
              <a:miter lim="800000"/>
              <a:headEnd/>
              <a:tailEnd/>
            </a:ln>
          </p:spPr>
          <p:txBody>
            <a:bodyPr/>
            <a:lstStyle/>
            <a:p>
              <a:endParaRPr lang="en-US"/>
            </a:p>
          </p:txBody>
        </p:sp>
        <p:sp>
          <p:nvSpPr>
            <p:cNvPr id="869434" name="Rectangle 58"/>
            <p:cNvSpPr>
              <a:spLocks noChangeArrowheads="1"/>
            </p:cNvSpPr>
            <p:nvPr/>
          </p:nvSpPr>
          <p:spPr bwMode="auto">
            <a:xfrm>
              <a:off x="2064" y="3014"/>
              <a:ext cx="58" cy="50"/>
            </a:xfrm>
            <a:prstGeom prst="rect">
              <a:avLst/>
            </a:prstGeom>
            <a:noFill/>
            <a:ln w="28575">
              <a:solidFill>
                <a:srgbClr val="993300"/>
              </a:solidFill>
              <a:miter lim="800000"/>
              <a:headEnd/>
              <a:tailEnd/>
            </a:ln>
          </p:spPr>
          <p:txBody>
            <a:bodyPr/>
            <a:lstStyle/>
            <a:p>
              <a:endParaRPr lang="en-US"/>
            </a:p>
          </p:txBody>
        </p:sp>
      </p:grpSp>
      <p:sp>
        <p:nvSpPr>
          <p:cNvPr id="869435" name="Rectangle 59"/>
          <p:cNvSpPr>
            <a:spLocks noChangeArrowheads="1"/>
          </p:cNvSpPr>
          <p:nvPr/>
        </p:nvSpPr>
        <p:spPr bwMode="auto">
          <a:xfrm>
            <a:off x="3930650" y="5414963"/>
            <a:ext cx="1746250" cy="198437"/>
          </a:xfrm>
          <a:prstGeom prst="rect">
            <a:avLst/>
          </a:prstGeom>
          <a:noFill/>
          <a:ln w="9525">
            <a:noFill/>
            <a:miter lim="800000"/>
            <a:headEnd/>
            <a:tailEnd/>
          </a:ln>
        </p:spPr>
        <p:txBody>
          <a:bodyPr wrap="none" lIns="0" tIns="0" rIns="0" bIns="0">
            <a:spAutoFit/>
          </a:bodyPr>
          <a:lstStyle/>
          <a:p>
            <a:pPr algn="l" eaLnBrk="1" hangingPunct="1"/>
            <a:r>
              <a:rPr lang="en-US" sz="1300" b="1">
                <a:solidFill>
                  <a:srgbClr val="000000"/>
                </a:solidFill>
              </a:rPr>
              <a:t>Largest Dollar (n=939)</a:t>
            </a:r>
            <a:endParaRPr lang="en-US" sz="2800">
              <a:latin typeface="Times New Roman" pitchFamily="18" charset="0"/>
            </a:endParaRPr>
          </a:p>
        </p:txBody>
      </p:sp>
      <p:grpSp>
        <p:nvGrpSpPr>
          <p:cNvPr id="869436" name="Group 60"/>
          <p:cNvGrpSpPr>
            <a:grpSpLocks/>
          </p:cNvGrpSpPr>
          <p:nvPr/>
        </p:nvGrpSpPr>
        <p:grpSpPr bwMode="auto">
          <a:xfrm>
            <a:off x="1335088" y="5478463"/>
            <a:ext cx="114300" cy="93662"/>
            <a:chOff x="852" y="3014"/>
            <a:chExt cx="60" cy="50"/>
          </a:xfrm>
        </p:grpSpPr>
        <p:sp>
          <p:nvSpPr>
            <p:cNvPr id="869437" name="Rectangle 61"/>
            <p:cNvSpPr>
              <a:spLocks noChangeArrowheads="1"/>
            </p:cNvSpPr>
            <p:nvPr/>
          </p:nvSpPr>
          <p:spPr bwMode="auto">
            <a:xfrm>
              <a:off x="852" y="3014"/>
              <a:ext cx="59" cy="5"/>
            </a:xfrm>
            <a:prstGeom prst="rect">
              <a:avLst/>
            </a:prstGeom>
            <a:solidFill>
              <a:srgbClr val="29436E"/>
            </a:solidFill>
            <a:ln w="9525">
              <a:noFill/>
              <a:miter lim="800000"/>
              <a:headEnd/>
              <a:tailEnd/>
            </a:ln>
          </p:spPr>
          <p:txBody>
            <a:bodyPr/>
            <a:lstStyle/>
            <a:p>
              <a:endParaRPr lang="en-US"/>
            </a:p>
          </p:txBody>
        </p:sp>
        <p:sp>
          <p:nvSpPr>
            <p:cNvPr id="869438" name="Rectangle 62"/>
            <p:cNvSpPr>
              <a:spLocks noChangeArrowheads="1"/>
            </p:cNvSpPr>
            <p:nvPr/>
          </p:nvSpPr>
          <p:spPr bwMode="auto">
            <a:xfrm>
              <a:off x="852" y="3019"/>
              <a:ext cx="59" cy="5"/>
            </a:xfrm>
            <a:prstGeom prst="rect">
              <a:avLst/>
            </a:prstGeom>
            <a:solidFill>
              <a:srgbClr val="636F8A"/>
            </a:solidFill>
            <a:ln w="9525">
              <a:noFill/>
              <a:miter lim="800000"/>
              <a:headEnd/>
              <a:tailEnd/>
            </a:ln>
          </p:spPr>
          <p:txBody>
            <a:bodyPr/>
            <a:lstStyle/>
            <a:p>
              <a:endParaRPr lang="en-US"/>
            </a:p>
          </p:txBody>
        </p:sp>
        <p:sp>
          <p:nvSpPr>
            <p:cNvPr id="869439" name="Rectangle 63"/>
            <p:cNvSpPr>
              <a:spLocks noChangeArrowheads="1"/>
            </p:cNvSpPr>
            <p:nvPr/>
          </p:nvSpPr>
          <p:spPr bwMode="auto">
            <a:xfrm>
              <a:off x="852" y="3024"/>
              <a:ext cx="59" cy="5"/>
            </a:xfrm>
            <a:prstGeom prst="rect">
              <a:avLst/>
            </a:prstGeom>
            <a:solidFill>
              <a:srgbClr val="96A1B1"/>
            </a:solidFill>
            <a:ln w="9525">
              <a:noFill/>
              <a:miter lim="800000"/>
              <a:headEnd/>
              <a:tailEnd/>
            </a:ln>
          </p:spPr>
          <p:txBody>
            <a:bodyPr/>
            <a:lstStyle/>
            <a:p>
              <a:endParaRPr lang="en-US"/>
            </a:p>
          </p:txBody>
        </p:sp>
        <p:sp>
          <p:nvSpPr>
            <p:cNvPr id="869440" name="Rectangle 64"/>
            <p:cNvSpPr>
              <a:spLocks noChangeArrowheads="1"/>
            </p:cNvSpPr>
            <p:nvPr/>
          </p:nvSpPr>
          <p:spPr bwMode="auto">
            <a:xfrm>
              <a:off x="852" y="3029"/>
              <a:ext cx="59" cy="5"/>
            </a:xfrm>
            <a:prstGeom prst="rect">
              <a:avLst/>
            </a:prstGeom>
            <a:solidFill>
              <a:srgbClr val="B9C3CF"/>
            </a:solidFill>
            <a:ln w="9525">
              <a:noFill/>
              <a:miter lim="800000"/>
              <a:headEnd/>
              <a:tailEnd/>
            </a:ln>
          </p:spPr>
          <p:txBody>
            <a:bodyPr/>
            <a:lstStyle/>
            <a:p>
              <a:endParaRPr lang="en-US"/>
            </a:p>
          </p:txBody>
        </p:sp>
        <p:sp>
          <p:nvSpPr>
            <p:cNvPr id="869441" name="Rectangle 65"/>
            <p:cNvSpPr>
              <a:spLocks noChangeArrowheads="1"/>
            </p:cNvSpPr>
            <p:nvPr/>
          </p:nvSpPr>
          <p:spPr bwMode="auto">
            <a:xfrm>
              <a:off x="852" y="3034"/>
              <a:ext cx="59" cy="10"/>
            </a:xfrm>
            <a:prstGeom prst="rect">
              <a:avLst/>
            </a:prstGeom>
            <a:solidFill>
              <a:srgbClr val="CBD5DF"/>
            </a:solidFill>
            <a:ln w="9525">
              <a:noFill/>
              <a:miter lim="800000"/>
              <a:headEnd/>
              <a:tailEnd/>
            </a:ln>
          </p:spPr>
          <p:txBody>
            <a:bodyPr/>
            <a:lstStyle/>
            <a:p>
              <a:endParaRPr lang="en-US"/>
            </a:p>
          </p:txBody>
        </p:sp>
        <p:sp>
          <p:nvSpPr>
            <p:cNvPr id="869442" name="Rectangle 66"/>
            <p:cNvSpPr>
              <a:spLocks noChangeArrowheads="1"/>
            </p:cNvSpPr>
            <p:nvPr/>
          </p:nvSpPr>
          <p:spPr bwMode="auto">
            <a:xfrm>
              <a:off x="852" y="3044"/>
              <a:ext cx="59" cy="5"/>
            </a:xfrm>
            <a:prstGeom prst="rect">
              <a:avLst/>
            </a:prstGeom>
            <a:solidFill>
              <a:srgbClr val="B9C3CF"/>
            </a:solidFill>
            <a:ln w="9525">
              <a:noFill/>
              <a:miter lim="800000"/>
              <a:headEnd/>
              <a:tailEnd/>
            </a:ln>
          </p:spPr>
          <p:txBody>
            <a:bodyPr/>
            <a:lstStyle/>
            <a:p>
              <a:endParaRPr lang="en-US"/>
            </a:p>
          </p:txBody>
        </p:sp>
        <p:sp>
          <p:nvSpPr>
            <p:cNvPr id="869443" name="Rectangle 67"/>
            <p:cNvSpPr>
              <a:spLocks noChangeArrowheads="1"/>
            </p:cNvSpPr>
            <p:nvPr/>
          </p:nvSpPr>
          <p:spPr bwMode="auto">
            <a:xfrm>
              <a:off x="852" y="3049"/>
              <a:ext cx="59" cy="5"/>
            </a:xfrm>
            <a:prstGeom prst="rect">
              <a:avLst/>
            </a:prstGeom>
            <a:solidFill>
              <a:srgbClr val="96A1B1"/>
            </a:solidFill>
            <a:ln w="9525">
              <a:noFill/>
              <a:miter lim="800000"/>
              <a:headEnd/>
              <a:tailEnd/>
            </a:ln>
          </p:spPr>
          <p:txBody>
            <a:bodyPr/>
            <a:lstStyle/>
            <a:p>
              <a:endParaRPr lang="en-US"/>
            </a:p>
          </p:txBody>
        </p:sp>
        <p:sp>
          <p:nvSpPr>
            <p:cNvPr id="869444" name="Rectangle 68"/>
            <p:cNvSpPr>
              <a:spLocks noChangeArrowheads="1"/>
            </p:cNvSpPr>
            <p:nvPr/>
          </p:nvSpPr>
          <p:spPr bwMode="auto">
            <a:xfrm>
              <a:off x="852" y="3054"/>
              <a:ext cx="59" cy="5"/>
            </a:xfrm>
            <a:prstGeom prst="rect">
              <a:avLst/>
            </a:prstGeom>
            <a:solidFill>
              <a:srgbClr val="636F8A"/>
            </a:solidFill>
            <a:ln w="9525">
              <a:noFill/>
              <a:miter lim="800000"/>
              <a:headEnd/>
              <a:tailEnd/>
            </a:ln>
          </p:spPr>
          <p:txBody>
            <a:bodyPr/>
            <a:lstStyle/>
            <a:p>
              <a:endParaRPr lang="en-US"/>
            </a:p>
          </p:txBody>
        </p:sp>
        <p:sp>
          <p:nvSpPr>
            <p:cNvPr id="869445" name="Rectangle 69"/>
            <p:cNvSpPr>
              <a:spLocks noChangeArrowheads="1"/>
            </p:cNvSpPr>
            <p:nvPr/>
          </p:nvSpPr>
          <p:spPr bwMode="auto">
            <a:xfrm>
              <a:off x="852" y="3059"/>
              <a:ext cx="59" cy="5"/>
            </a:xfrm>
            <a:prstGeom prst="rect">
              <a:avLst/>
            </a:prstGeom>
            <a:solidFill>
              <a:srgbClr val="29436E"/>
            </a:solidFill>
            <a:ln w="9525">
              <a:noFill/>
              <a:miter lim="800000"/>
              <a:headEnd/>
              <a:tailEnd/>
            </a:ln>
          </p:spPr>
          <p:txBody>
            <a:bodyPr/>
            <a:lstStyle/>
            <a:p>
              <a:endParaRPr lang="en-US"/>
            </a:p>
          </p:txBody>
        </p:sp>
        <p:sp>
          <p:nvSpPr>
            <p:cNvPr id="869446" name="Rectangle 70"/>
            <p:cNvSpPr>
              <a:spLocks noChangeArrowheads="1"/>
            </p:cNvSpPr>
            <p:nvPr/>
          </p:nvSpPr>
          <p:spPr bwMode="auto">
            <a:xfrm>
              <a:off x="853" y="3014"/>
              <a:ext cx="59" cy="50"/>
            </a:xfrm>
            <a:prstGeom prst="rect">
              <a:avLst/>
            </a:prstGeom>
            <a:noFill/>
            <a:ln w="28575">
              <a:solidFill>
                <a:srgbClr val="000000"/>
              </a:solidFill>
              <a:miter lim="800000"/>
              <a:headEnd/>
              <a:tailEnd/>
            </a:ln>
          </p:spPr>
          <p:txBody>
            <a:bodyPr/>
            <a:lstStyle/>
            <a:p>
              <a:endParaRPr lang="en-US"/>
            </a:p>
          </p:txBody>
        </p:sp>
      </p:grpSp>
      <p:sp>
        <p:nvSpPr>
          <p:cNvPr id="869447" name="Rectangle 71"/>
          <p:cNvSpPr>
            <a:spLocks noChangeArrowheads="1"/>
          </p:cNvSpPr>
          <p:nvPr/>
        </p:nvSpPr>
        <p:spPr bwMode="auto">
          <a:xfrm>
            <a:off x="1547813" y="5422900"/>
            <a:ext cx="1828800" cy="198438"/>
          </a:xfrm>
          <a:prstGeom prst="rect">
            <a:avLst/>
          </a:prstGeom>
          <a:noFill/>
          <a:ln w="9525">
            <a:noFill/>
            <a:miter lim="800000"/>
            <a:headEnd/>
            <a:tailEnd/>
          </a:ln>
        </p:spPr>
        <p:txBody>
          <a:bodyPr wrap="none" lIns="0" tIns="0" rIns="0" bIns="0">
            <a:spAutoFit/>
          </a:bodyPr>
          <a:lstStyle/>
          <a:p>
            <a:pPr algn="l" eaLnBrk="1" hangingPunct="1"/>
            <a:r>
              <a:rPr lang="en-US" sz="1300" b="1">
                <a:solidFill>
                  <a:srgbClr val="000000"/>
                </a:solidFill>
              </a:rPr>
              <a:t>Most Important (n=939)</a:t>
            </a:r>
            <a:endParaRPr lang="en-US" sz="2800">
              <a:latin typeface="Times New Roman" pitchFamily="18" charset="0"/>
            </a:endParaRPr>
          </a:p>
        </p:txBody>
      </p:sp>
      <p:sp>
        <p:nvSpPr>
          <p:cNvPr id="869448" name="Rectangle 72"/>
          <p:cNvSpPr>
            <a:spLocks noChangeArrowheads="1"/>
          </p:cNvSpPr>
          <p:nvPr/>
        </p:nvSpPr>
        <p:spPr bwMode="auto">
          <a:xfrm>
            <a:off x="3005138" y="3043238"/>
            <a:ext cx="909637" cy="223837"/>
          </a:xfrm>
          <a:prstGeom prst="rect">
            <a:avLst/>
          </a:prstGeom>
          <a:gradFill rotWithShape="1">
            <a:gsLst>
              <a:gs pos="0">
                <a:srgbClr val="6387C7">
                  <a:gamma/>
                  <a:shade val="22353"/>
                  <a:invGamma/>
                </a:srgbClr>
              </a:gs>
              <a:gs pos="50000">
                <a:srgbClr val="6387C7"/>
              </a:gs>
              <a:gs pos="100000">
                <a:srgbClr val="6387C7">
                  <a:gamma/>
                  <a:shade val="22353"/>
                  <a:invGamma/>
                </a:srgbClr>
              </a:gs>
            </a:gsLst>
            <a:lin ang="5400000" scaled="1"/>
          </a:gradFill>
          <a:ln w="12700" algn="ctr">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2006AMRResearch">
  <a:themeElements>
    <a:clrScheme name="">
      <a:dk1>
        <a:srgbClr val="343434"/>
      </a:dk1>
      <a:lt1>
        <a:srgbClr val="FFFFFF"/>
      </a:lt1>
      <a:dk2>
        <a:srgbClr val="324981"/>
      </a:dk2>
      <a:lt2>
        <a:srgbClr val="2D2116"/>
      </a:lt2>
      <a:accent1>
        <a:srgbClr val="F27310"/>
      </a:accent1>
      <a:accent2>
        <a:srgbClr val="364981"/>
      </a:accent2>
      <a:accent3>
        <a:srgbClr val="FFFFFF"/>
      </a:accent3>
      <a:accent4>
        <a:srgbClr val="2B2B2B"/>
      </a:accent4>
      <a:accent5>
        <a:srgbClr val="F7BCAA"/>
      </a:accent5>
      <a:accent6>
        <a:srgbClr val="304174"/>
      </a:accent6>
      <a:hlink>
        <a:srgbClr val="3B6C05"/>
      </a:hlink>
      <a:folHlink>
        <a:srgbClr val="8E9FA1"/>
      </a:folHlink>
    </a:clrScheme>
    <a:fontScheme name="2006AMRResearch">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006AMRResear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AMRResear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AMRResear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AMRResear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AMRResear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AMRResear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AMRResearc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AMRResear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AMRResear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AMRResear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AMRResear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AMRResear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al_High_Tech_Summit_Template">
  <a:themeElements>
    <a:clrScheme name="Custom 5">
      <a:dk1>
        <a:srgbClr val="000000"/>
      </a:dk1>
      <a:lt1>
        <a:srgbClr val="FFFFFF"/>
      </a:lt1>
      <a:dk2>
        <a:srgbClr val="0D58AB"/>
      </a:dk2>
      <a:lt2>
        <a:srgbClr val="FECD1A"/>
      </a:lt2>
      <a:accent1>
        <a:srgbClr val="FFC000"/>
      </a:accent1>
      <a:accent2>
        <a:srgbClr val="5092E2"/>
      </a:accent2>
      <a:accent3>
        <a:srgbClr val="DF8045"/>
      </a:accent3>
      <a:accent4>
        <a:srgbClr val="31C964"/>
      </a:accent4>
      <a:accent5>
        <a:srgbClr val="FF9929"/>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F0A8D0076C545B258844B2353D081" ma:contentTypeVersion="0" ma:contentTypeDescription="Create a new document." ma:contentTypeScope="" ma:versionID="1a71d4ed0b1f4d95811d7c64d7fd62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8496687-6220-4213-92DC-14036F06CBC7}"/>
</file>

<file path=customXml/itemProps2.xml><?xml version="1.0" encoding="utf-8"?>
<ds:datastoreItem xmlns:ds="http://schemas.openxmlformats.org/officeDocument/2006/customXml" ds:itemID="{BE7DB85B-55AF-483E-930C-2DBBE57E4C35}"/>
</file>

<file path=customXml/itemProps3.xml><?xml version="1.0" encoding="utf-8"?>
<ds:datastoreItem xmlns:ds="http://schemas.openxmlformats.org/officeDocument/2006/customXml" ds:itemID="{6472FCBD-F4EF-43E7-BCBC-E2D32964F45B}"/>
</file>

<file path=docProps/app.xml><?xml version="1.0" encoding="utf-8"?>
<Properties xmlns="http://schemas.openxmlformats.org/officeDocument/2006/extended-properties" xmlns:vt="http://schemas.openxmlformats.org/officeDocument/2006/docPropsVTypes">
  <Template>2006AMRResearch</Template>
  <TotalTime>3097</TotalTime>
  <Words>3074</Words>
  <Application>Microsoft PowerPoint</Application>
  <PresentationFormat>On-screen Show (4:3)</PresentationFormat>
  <Paragraphs>834</Paragraphs>
  <Slides>37</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2006AMRResearch</vt:lpstr>
      <vt:lpstr>Global_High_Tech_Summit_Template</vt:lpstr>
      <vt:lpstr>Chart</vt:lpstr>
      <vt:lpstr>  Manufacturing 2.0  Manufacturing in the Age of Joint Value Creation</vt:lpstr>
      <vt:lpstr>Agenda</vt:lpstr>
      <vt:lpstr>AMR Research… Deep Impact on Manufacturing Strategy</vt:lpstr>
      <vt:lpstr>Agenda</vt:lpstr>
      <vt:lpstr>Slide 5</vt:lpstr>
      <vt:lpstr>Top 25 Outperforms</vt:lpstr>
      <vt:lpstr>What Makes the Top 25 Outperform the Rest?</vt:lpstr>
      <vt:lpstr>…and Dealing With The New Manufacturing Realities</vt:lpstr>
      <vt:lpstr>Manufacturing Operations Ranks #1 for 2006-2007</vt:lpstr>
      <vt:lpstr>Agenda</vt:lpstr>
      <vt:lpstr>Manufacturing 2.0</vt:lpstr>
      <vt:lpstr>What’s Wrong With MES/ERP Monolithic Approaches?</vt:lpstr>
      <vt:lpstr>Emerging Manufacturing 2.0 Characteristics</vt:lpstr>
      <vt:lpstr>RFID/Sensor Enabled Manufacturing</vt:lpstr>
      <vt:lpstr>RFID/Sensor Enabled Supply Networks</vt:lpstr>
      <vt:lpstr>Slide 16</vt:lpstr>
      <vt:lpstr>Slide 17</vt:lpstr>
      <vt:lpstr>Time to Leverage MES and ERP With Manufacturing 2.0</vt:lpstr>
      <vt:lpstr>Supply Networks are Driving Convergence of E-SOA and M-SOA</vt:lpstr>
      <vt:lpstr>The High-Tech Value Network</vt:lpstr>
      <vt:lpstr>But, Enterprise SOA – Still A Work in Progress…</vt:lpstr>
      <vt:lpstr>…but Manufacturing SOA is Real! </vt:lpstr>
      <vt:lpstr>Supply Networks Application Needs are Emerging</vt:lpstr>
      <vt:lpstr>Emerging Information Architectures for Global Manufacturing </vt:lpstr>
      <vt:lpstr>Agenda</vt:lpstr>
      <vt:lpstr>Slide 26</vt:lpstr>
      <vt:lpstr>Network Collaboration and Co-Innovation…</vt:lpstr>
      <vt:lpstr>…and Dynamic Orchestration of Services…</vt:lpstr>
      <vt:lpstr>…Requires Manufacturing 2.0</vt:lpstr>
      <vt:lpstr>…and Somebody Has to Provide the Platform</vt:lpstr>
      <vt:lpstr>Manufacturing 2.0: SOA Convergence…or New Battlegrounds?</vt:lpstr>
      <vt:lpstr>ERP Vendors Driving Applistructure into Manufacturing</vt:lpstr>
      <vt:lpstr>Infrastructure Providers Driving E-SOA Technology Into Manufacturing?</vt:lpstr>
      <vt:lpstr>But Microsoft Holds the Keys to Manufacturing 2.0</vt:lpstr>
      <vt:lpstr>Microsoft and Manufacturing 2.0</vt:lpstr>
      <vt:lpstr>Slide 36</vt:lpstr>
      <vt:lpstr>Slide 37</vt:lpstr>
    </vt:vector>
  </TitlesOfParts>
  <Company>AMR Research,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2.0 Manufacturing in the Age of Joint Value Creation</dc:title>
  <dc:subject>Global High Tech Summit 2007</dc:subject>
  <dc:creator>Colin Masson</dc:creator>
  <dc:description>Template:  Updates by Sarah Shapiro, Silver Fox Productions.
Formatting: Claire Hoover, SFP
Event Date:
Event Location:
Audience:</dc:description>
  <cp:lastModifiedBy>Shows</cp:lastModifiedBy>
  <cp:revision>358</cp:revision>
  <dcterms:created xsi:type="dcterms:W3CDTF">2004-12-30T16:18:58Z</dcterms:created>
  <dcterms:modified xsi:type="dcterms:W3CDTF">2007-10-25T22:41:13Z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0x010100C1BF0A8D0076C545B258844B2353D081</vt:lpwstr>
  </property>
</Properties>
</file>