
<file path=[Content_Types].xml><?xml version="1.0" encoding="utf-8"?>
<Types xmlns="http://schemas.openxmlformats.org/package/2006/content-types">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7241" r:id="rId1"/>
  </p:sldMasterIdLst>
  <p:notesMasterIdLst>
    <p:notesMasterId r:id="rId27"/>
  </p:notesMasterIdLst>
  <p:handoutMasterIdLst>
    <p:handoutMasterId r:id="rId28"/>
  </p:handoutMasterIdLst>
  <p:sldIdLst>
    <p:sldId id="932" r:id="rId2"/>
    <p:sldId id="548" r:id="rId3"/>
    <p:sldId id="933" r:id="rId4"/>
    <p:sldId id="872" r:id="rId5"/>
    <p:sldId id="920" r:id="rId6"/>
    <p:sldId id="894" r:id="rId7"/>
    <p:sldId id="928" r:id="rId8"/>
    <p:sldId id="906" r:id="rId9"/>
    <p:sldId id="925" r:id="rId10"/>
    <p:sldId id="908" r:id="rId11"/>
    <p:sldId id="926" r:id="rId12"/>
    <p:sldId id="900" r:id="rId13"/>
    <p:sldId id="929" r:id="rId14"/>
    <p:sldId id="930" r:id="rId15"/>
    <p:sldId id="903" r:id="rId16"/>
    <p:sldId id="912" r:id="rId17"/>
    <p:sldId id="913" r:id="rId18"/>
    <p:sldId id="916" r:id="rId19"/>
    <p:sldId id="888" r:id="rId20"/>
    <p:sldId id="827" r:id="rId21"/>
    <p:sldId id="931" r:id="rId22"/>
    <p:sldId id="591" r:id="rId23"/>
    <p:sldId id="914" r:id="rId24"/>
    <p:sldId id="934" r:id="rId25"/>
    <p:sldId id="935" r:id="rId26"/>
  </p:sldIdLst>
  <p:sldSz cx="9144000" cy="6858000" type="screen4x3"/>
  <p:notesSz cx="6858000" cy="9180513"/>
  <p:defaultTextStyle>
    <a:defPPr>
      <a:defRPr lang="en-US"/>
    </a:defPPr>
    <a:lvl1pPr algn="l" rtl="0" fontAlgn="base">
      <a:spcBef>
        <a:spcPct val="0"/>
      </a:spcBef>
      <a:spcAft>
        <a:spcPct val="0"/>
      </a:spcAft>
      <a:defRPr sz="1200" kern="1200">
        <a:solidFill>
          <a:schemeClr val="bg2"/>
        </a:solidFill>
        <a:latin typeface="Arial" charset="0"/>
        <a:ea typeface="+mn-ea"/>
        <a:cs typeface="Arial" charset="0"/>
      </a:defRPr>
    </a:lvl1pPr>
    <a:lvl2pPr marL="457200" algn="l" rtl="0" fontAlgn="base">
      <a:spcBef>
        <a:spcPct val="0"/>
      </a:spcBef>
      <a:spcAft>
        <a:spcPct val="0"/>
      </a:spcAft>
      <a:defRPr sz="1200" kern="1200">
        <a:solidFill>
          <a:schemeClr val="bg2"/>
        </a:solidFill>
        <a:latin typeface="Arial" charset="0"/>
        <a:ea typeface="+mn-ea"/>
        <a:cs typeface="Arial" charset="0"/>
      </a:defRPr>
    </a:lvl2pPr>
    <a:lvl3pPr marL="914400" algn="l" rtl="0" fontAlgn="base">
      <a:spcBef>
        <a:spcPct val="0"/>
      </a:spcBef>
      <a:spcAft>
        <a:spcPct val="0"/>
      </a:spcAft>
      <a:defRPr sz="1200" kern="1200">
        <a:solidFill>
          <a:schemeClr val="bg2"/>
        </a:solidFill>
        <a:latin typeface="Arial" charset="0"/>
        <a:ea typeface="+mn-ea"/>
        <a:cs typeface="Arial" charset="0"/>
      </a:defRPr>
    </a:lvl3pPr>
    <a:lvl4pPr marL="1371600" algn="l" rtl="0" fontAlgn="base">
      <a:spcBef>
        <a:spcPct val="0"/>
      </a:spcBef>
      <a:spcAft>
        <a:spcPct val="0"/>
      </a:spcAft>
      <a:defRPr sz="1200" kern="1200">
        <a:solidFill>
          <a:schemeClr val="bg2"/>
        </a:solidFill>
        <a:latin typeface="Arial" charset="0"/>
        <a:ea typeface="+mn-ea"/>
        <a:cs typeface="Arial" charset="0"/>
      </a:defRPr>
    </a:lvl4pPr>
    <a:lvl5pPr marL="1828800" algn="l" rtl="0" fontAlgn="base">
      <a:spcBef>
        <a:spcPct val="0"/>
      </a:spcBef>
      <a:spcAft>
        <a:spcPct val="0"/>
      </a:spcAft>
      <a:defRPr sz="1200" kern="1200">
        <a:solidFill>
          <a:schemeClr val="bg2"/>
        </a:solidFill>
        <a:latin typeface="Arial" charset="0"/>
        <a:ea typeface="+mn-ea"/>
        <a:cs typeface="Arial" charset="0"/>
      </a:defRPr>
    </a:lvl5pPr>
    <a:lvl6pPr marL="2286000" algn="l" defTabSz="914400" rtl="0" eaLnBrk="1" latinLnBrk="0" hangingPunct="1">
      <a:defRPr sz="1200" kern="1200">
        <a:solidFill>
          <a:schemeClr val="bg2"/>
        </a:solidFill>
        <a:latin typeface="Arial" charset="0"/>
        <a:ea typeface="+mn-ea"/>
        <a:cs typeface="Arial" charset="0"/>
      </a:defRPr>
    </a:lvl6pPr>
    <a:lvl7pPr marL="2743200" algn="l" defTabSz="914400" rtl="0" eaLnBrk="1" latinLnBrk="0" hangingPunct="1">
      <a:defRPr sz="1200" kern="1200">
        <a:solidFill>
          <a:schemeClr val="bg2"/>
        </a:solidFill>
        <a:latin typeface="Arial" charset="0"/>
        <a:ea typeface="+mn-ea"/>
        <a:cs typeface="Arial" charset="0"/>
      </a:defRPr>
    </a:lvl7pPr>
    <a:lvl8pPr marL="3200400" algn="l" defTabSz="914400" rtl="0" eaLnBrk="1" latinLnBrk="0" hangingPunct="1">
      <a:defRPr sz="1200" kern="1200">
        <a:solidFill>
          <a:schemeClr val="bg2"/>
        </a:solidFill>
        <a:latin typeface="Arial" charset="0"/>
        <a:ea typeface="+mn-ea"/>
        <a:cs typeface="Arial" charset="0"/>
      </a:defRPr>
    </a:lvl8pPr>
    <a:lvl9pPr marL="3657600" algn="l" defTabSz="914400" rtl="0" eaLnBrk="1" latinLnBrk="0" hangingPunct="1">
      <a:defRPr sz="1200" kern="1200">
        <a:solidFill>
          <a:schemeClr val="bg2"/>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800000"/>
    <a:srgbClr val="FF990F"/>
    <a:srgbClr val="0033CC"/>
    <a:srgbClr val="0099FF"/>
    <a:srgbClr val="FFFF66"/>
    <a:srgbClr val="FACA00"/>
    <a:srgbClr val="FF99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39" autoAdjust="0"/>
    <p:restoredTop sz="86470" autoAdjust="0"/>
  </p:normalViewPr>
  <p:slideViewPr>
    <p:cSldViewPr>
      <p:cViewPr varScale="1">
        <p:scale>
          <a:sx n="75" d="100"/>
          <a:sy n="75" d="100"/>
        </p:scale>
        <p:origin x="-973" y="-82"/>
      </p:cViewPr>
      <p:guideLst>
        <p:guide orient="horz" pos="950"/>
        <p:guide pos="239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83" d="100"/>
          <a:sy n="83" d="100"/>
        </p:scale>
        <p:origin x="-1908" y="-84"/>
      </p:cViewPr>
      <p:guideLst>
        <p:guide orient="horz" pos="2891"/>
        <p:guide pos="2160"/>
      </p:guideLst>
    </p:cSldViewPr>
  </p:notesViewPr>
  <p:gridSpacing cx="93633925" cy="936339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50" name="Rectangle 6"/>
          <p:cNvSpPr>
            <a:spLocks noChangeArrowheads="1"/>
          </p:cNvSpPr>
          <p:nvPr/>
        </p:nvSpPr>
        <p:spPr bwMode="auto">
          <a:xfrm>
            <a:off x="5715000" y="8610600"/>
            <a:ext cx="1085850" cy="461963"/>
          </a:xfrm>
          <a:prstGeom prst="rect">
            <a:avLst/>
          </a:prstGeom>
          <a:noFill/>
          <a:ln w="12700">
            <a:noFill/>
            <a:miter lim="800000"/>
            <a:headEnd type="none" w="sm" len="sm"/>
            <a:tailEnd type="none" w="sm" len="sm"/>
          </a:ln>
          <a:effectLst/>
        </p:spPr>
        <p:txBody>
          <a:bodyPr wrap="none" lIns="92684" tIns="46342" rIns="92684" bIns="46342" anchor="b"/>
          <a:lstStyle/>
          <a:p>
            <a:pPr algn="r" defTabSz="927100" eaLnBrk="0" hangingPunct="0"/>
            <a:fld id="{8D8DC115-A2E0-403B-A037-F02AB3A204E5}" type="slidenum">
              <a:rPr lang="ar-SA" b="1">
                <a:solidFill>
                  <a:srgbClr val="000000"/>
                </a:solidFill>
              </a:rPr>
              <a:pPr algn="r" defTabSz="927100" eaLnBrk="0" hangingPunct="0"/>
              <a:t>‹#›</a:t>
            </a:fld>
            <a:endParaRPr lang="en-US" b="1">
              <a:solidFill>
                <a:srgbClr val="000000"/>
              </a:solidFill>
            </a:endParaRPr>
          </a:p>
        </p:txBody>
      </p:sp>
      <p:sp>
        <p:nvSpPr>
          <p:cNvPr id="82951" name="Text Box 7"/>
          <p:cNvSpPr txBox="1">
            <a:spLocks noChangeArrowheads="1"/>
          </p:cNvSpPr>
          <p:nvPr/>
        </p:nvSpPr>
        <p:spPr bwMode="auto">
          <a:xfrm>
            <a:off x="0" y="219075"/>
            <a:ext cx="6985000" cy="304800"/>
          </a:xfrm>
          <a:prstGeom prst="rect">
            <a:avLst/>
          </a:prstGeom>
          <a:noFill/>
          <a:ln w="12700">
            <a:noFill/>
            <a:miter lim="800000"/>
            <a:headEnd type="none" w="sm" len="sm"/>
            <a:tailEnd type="none" w="sm" len="sm"/>
          </a:ln>
          <a:effectLst/>
        </p:spPr>
        <p:txBody>
          <a:bodyPr lIns="92684" tIns="46342" rIns="92684" bIns="46342" anchor="ctr">
            <a:spAutoFit/>
          </a:bodyPr>
          <a:lstStyle/>
          <a:p>
            <a:pPr algn="ctr" defTabSz="927100" eaLnBrk="0" hangingPunct="0">
              <a:spcBef>
                <a:spcPct val="50000"/>
              </a:spcBef>
            </a:pPr>
            <a:r>
              <a:rPr lang="en-US" sz="1400" b="1">
                <a:solidFill>
                  <a:srgbClr val="000000"/>
                </a:solidFill>
              </a:rPr>
              <a:t>http://www.microsoft.com/france/technet/security</a:t>
            </a:r>
          </a:p>
        </p:txBody>
      </p:sp>
      <p:pic>
        <p:nvPicPr>
          <p:cNvPr id="57348" name="Picture 10" descr="TechNet9"/>
          <p:cNvPicPr>
            <a:picLocks noChangeAspect="1" noChangeArrowheads="1"/>
          </p:cNvPicPr>
          <p:nvPr/>
        </p:nvPicPr>
        <p:blipFill>
          <a:blip r:embed="rId2" cstate="print"/>
          <a:srcRect/>
          <a:stretch>
            <a:fillRect/>
          </a:stretch>
        </p:blipFill>
        <p:spPr bwMode="auto">
          <a:xfrm>
            <a:off x="80963" y="63500"/>
            <a:ext cx="1303337" cy="508000"/>
          </a:xfrm>
          <a:prstGeom prst="rect">
            <a:avLst/>
          </a:prstGeom>
          <a:noFill/>
          <a:ln w="9525">
            <a:noFill/>
            <a:miter lim="800000"/>
            <a:headEnd/>
            <a:tailEnd/>
          </a:ln>
        </p:spPr>
      </p:pic>
      <p:sp>
        <p:nvSpPr>
          <p:cNvPr id="82955" name="Text Box 11"/>
          <p:cNvSpPr txBox="1">
            <a:spLocks noChangeArrowheads="1"/>
          </p:cNvSpPr>
          <p:nvPr/>
        </p:nvSpPr>
        <p:spPr bwMode="auto">
          <a:xfrm>
            <a:off x="5461000" y="225425"/>
            <a:ext cx="1397000" cy="333375"/>
          </a:xfrm>
          <a:prstGeom prst="rect">
            <a:avLst/>
          </a:prstGeom>
          <a:noFill/>
          <a:ln w="9525">
            <a:noFill/>
            <a:miter lim="800000"/>
            <a:headEnd/>
            <a:tailEnd/>
          </a:ln>
          <a:effectLst/>
        </p:spPr>
        <p:txBody>
          <a:bodyPr lIns="90151" tIns="45075" rIns="90151" bIns="45075">
            <a:spAutoFit/>
          </a:bodyPr>
          <a:lstStyle/>
          <a:p>
            <a:pPr algn="ctr" eaLnBrk="0" hangingPunct="0"/>
            <a:endParaRPr lang="en-US" sz="3200" b="1">
              <a:solidFill>
                <a:schemeClr val="accent1"/>
              </a:solidFill>
            </a:endParaRPr>
          </a:p>
        </p:txBody>
      </p:sp>
      <p:pic>
        <p:nvPicPr>
          <p:cNvPr id="57350" name="Picture 13" descr="g_ms"/>
          <p:cNvPicPr>
            <a:picLocks noChangeAspect="1" noChangeArrowheads="1"/>
          </p:cNvPicPr>
          <p:nvPr/>
        </p:nvPicPr>
        <p:blipFill>
          <a:blip r:embed="rId3" cstate="print"/>
          <a:srcRect/>
          <a:stretch>
            <a:fillRect/>
          </a:stretch>
        </p:blipFill>
        <p:spPr bwMode="auto">
          <a:xfrm>
            <a:off x="177800" y="8721725"/>
            <a:ext cx="1727200" cy="2809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4"/>
          <p:cNvSpPr>
            <a:spLocks noGrp="1" noRot="1" noChangeAspect="1" noChangeArrowheads="1" noTextEdit="1"/>
          </p:cNvSpPr>
          <p:nvPr>
            <p:ph type="sldImg" idx="2"/>
          </p:nvPr>
        </p:nvSpPr>
        <p:spPr bwMode="auto">
          <a:xfrm>
            <a:off x="4319588" y="457200"/>
            <a:ext cx="2282825" cy="1914525"/>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457200" y="2538413"/>
            <a:ext cx="5981700" cy="60086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1" name="Rectangle 7"/>
          <p:cNvSpPr>
            <a:spLocks noGrp="1" noChangeArrowheads="1"/>
          </p:cNvSpPr>
          <p:nvPr>
            <p:ph type="sldNum" sz="quarter" idx="5"/>
          </p:nvPr>
        </p:nvSpPr>
        <p:spPr bwMode="auto">
          <a:xfrm>
            <a:off x="2971800" y="8721725"/>
            <a:ext cx="5207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a:solidFill>
                  <a:schemeClr val="tx1"/>
                </a:solidFill>
                <a:latin typeface="Times New Roman" pitchFamily="18" charset="0"/>
                <a:cs typeface="Times New Roman" pitchFamily="18" charset="0"/>
              </a:defRPr>
            </a:lvl1pPr>
          </a:lstStyle>
          <a:p>
            <a:fld id="{36E7DD98-1AE0-46B4-9F99-E21D365199B6}" type="slidenum">
              <a:rPr lang="ar-SA"/>
              <a:pPr/>
              <a:t>‹#›</a:t>
            </a:fld>
            <a:endParaRPr lang="en-US"/>
          </a:p>
        </p:txBody>
      </p:sp>
      <p:pic>
        <p:nvPicPr>
          <p:cNvPr id="31749" name="Picture 9" descr="TechNet9"/>
          <p:cNvPicPr>
            <a:picLocks noChangeAspect="1" noChangeArrowheads="1"/>
          </p:cNvPicPr>
          <p:nvPr/>
        </p:nvPicPr>
        <p:blipFill>
          <a:blip r:embed="rId2"/>
          <a:srcRect/>
          <a:stretch>
            <a:fillRect/>
          </a:stretch>
        </p:blipFill>
        <p:spPr bwMode="auto">
          <a:xfrm>
            <a:off x="0" y="0"/>
            <a:ext cx="1530350" cy="595313"/>
          </a:xfrm>
          <a:prstGeom prst="rect">
            <a:avLst/>
          </a:prstGeom>
          <a:noFill/>
          <a:ln w="9525">
            <a:noFill/>
            <a:miter lim="800000"/>
            <a:headEnd/>
            <a:tailEnd/>
          </a:ln>
        </p:spPr>
      </p:pic>
      <p:sp>
        <p:nvSpPr>
          <p:cNvPr id="6154" name="Text Box 10"/>
          <p:cNvSpPr txBox="1">
            <a:spLocks noChangeArrowheads="1"/>
          </p:cNvSpPr>
          <p:nvPr/>
        </p:nvSpPr>
        <p:spPr bwMode="auto">
          <a:xfrm>
            <a:off x="0" y="155575"/>
            <a:ext cx="6858000" cy="301625"/>
          </a:xfrm>
          <a:prstGeom prst="rect">
            <a:avLst/>
          </a:prstGeom>
          <a:noFill/>
          <a:ln w="12700">
            <a:noFill/>
            <a:miter lim="800000"/>
            <a:headEnd type="none" w="sm" len="sm"/>
            <a:tailEnd type="none" w="sm" len="sm"/>
          </a:ln>
          <a:effectLst/>
        </p:spPr>
        <p:txBody>
          <a:bodyPr lIns="91377" tIns="45689" rIns="91377" bIns="45689" anchor="ctr">
            <a:spAutoFit/>
          </a:bodyPr>
          <a:lstStyle/>
          <a:p>
            <a:pPr algn="ctr" eaLnBrk="0" hangingPunct="0">
              <a:spcBef>
                <a:spcPct val="50000"/>
              </a:spcBef>
            </a:pPr>
            <a:r>
              <a:rPr lang="en-US" sz="1400" b="1">
                <a:solidFill>
                  <a:srgbClr val="000000"/>
                </a:solidFill>
              </a:rPr>
              <a:t>http://www.microsoft.com/france/technet/security</a:t>
            </a:r>
          </a:p>
        </p:txBody>
      </p:sp>
      <p:sp>
        <p:nvSpPr>
          <p:cNvPr id="6155" name="Text Box 11"/>
          <p:cNvSpPr txBox="1">
            <a:spLocks noChangeArrowheads="1"/>
          </p:cNvSpPr>
          <p:nvPr/>
        </p:nvSpPr>
        <p:spPr bwMode="auto">
          <a:xfrm>
            <a:off x="5461000" y="136525"/>
            <a:ext cx="1397000" cy="333375"/>
          </a:xfrm>
          <a:prstGeom prst="rect">
            <a:avLst/>
          </a:prstGeom>
          <a:noFill/>
          <a:ln w="9525">
            <a:noFill/>
            <a:miter lim="800000"/>
            <a:headEnd/>
            <a:tailEnd/>
          </a:ln>
          <a:effectLst/>
        </p:spPr>
        <p:txBody>
          <a:bodyPr lIns="90151" tIns="45075" rIns="90151" bIns="45075">
            <a:spAutoFit/>
          </a:bodyPr>
          <a:lstStyle/>
          <a:p>
            <a:pPr defTabSz="901700" eaLnBrk="0" hangingPunct="0">
              <a:spcBef>
                <a:spcPct val="50000"/>
              </a:spcBef>
            </a:pPr>
            <a:endParaRPr lang="en-US" sz="3200" b="1">
              <a:solidFill>
                <a:schemeClr val="tx1"/>
              </a:solidFill>
              <a:latin typeface="Times New Roman" pitchFamily="18" charset="0"/>
            </a:endParaRPr>
          </a:p>
        </p:txBody>
      </p:sp>
      <p:pic>
        <p:nvPicPr>
          <p:cNvPr id="31752" name="Picture 1030" descr="g_ms"/>
          <p:cNvPicPr>
            <a:picLocks noChangeAspect="1" noChangeArrowheads="1"/>
          </p:cNvPicPr>
          <p:nvPr/>
        </p:nvPicPr>
        <p:blipFill>
          <a:blip r:embed="rId3"/>
          <a:srcRect/>
          <a:stretch>
            <a:fillRect/>
          </a:stretch>
        </p:blipFill>
        <p:spPr bwMode="auto">
          <a:xfrm>
            <a:off x="177800" y="8721725"/>
            <a:ext cx="1727200" cy="2809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2971800" y="8721725"/>
            <a:ext cx="520700" cy="458788"/>
          </a:xfrm>
          <a:prstGeom prst="rect">
            <a:avLst/>
          </a:prstGeom>
          <a:noFill/>
          <a:ln w="9525">
            <a:noFill/>
            <a:miter lim="800000"/>
            <a:headEnd/>
            <a:tailEnd/>
          </a:ln>
        </p:spPr>
        <p:txBody>
          <a:bodyPr lIns="91433" tIns="45717" rIns="91433" bIns="45717" anchor="b"/>
          <a:lstStyle/>
          <a:p>
            <a:pPr algn="r" eaLnBrk="0" hangingPunct="0"/>
            <a:r>
              <a:rPr lang="en-US">
                <a:solidFill>
                  <a:srgbClr val="000000"/>
                </a:solidFill>
                <a:latin typeface="Times New Roman" pitchFamily="18" charset="0"/>
                <a:cs typeface="Times New Roman" pitchFamily="18" charset="0"/>
              </a:rPr>
              <a:t>1</a:t>
            </a:r>
          </a:p>
        </p:txBody>
      </p:sp>
      <p:sp>
        <p:nvSpPr>
          <p:cNvPr id="40963" name="Rectangle 2"/>
          <p:cNvSpPr>
            <a:spLocks noGrp="1" noRot="1" noChangeAspect="1" noChangeArrowheads="1" noTextEdit="1"/>
          </p:cNvSpPr>
          <p:nvPr>
            <p:ph type="sldImg"/>
          </p:nvPr>
        </p:nvSpPr>
        <p:spPr>
          <a:xfrm>
            <a:off x="4186238" y="457200"/>
            <a:ext cx="2552700" cy="1914525"/>
          </a:xfrm>
          <a:prstGeom prst="rect">
            <a:avLst/>
          </a:prstGeom>
          <a:ln/>
        </p:spPr>
      </p:sp>
      <p:sp>
        <p:nvSpPr>
          <p:cNvPr id="4096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xfrm>
            <a:off x="4184650" y="457200"/>
            <a:ext cx="2552700" cy="1914525"/>
          </a:xfrm>
          <a:ln/>
        </p:spPr>
      </p:sp>
      <p:sp>
        <p:nvSpPr>
          <p:cNvPr id="41987" name="Notes Placeholder 2"/>
          <p:cNvSpPr>
            <a:spLocks noGrp="1"/>
          </p:cNvSpPr>
          <p:nvPr>
            <p:ph type="body" idx="1"/>
          </p:nvPr>
        </p:nvSpPr>
        <p:spPr>
          <a:noFill/>
          <a:ln/>
        </p:spPr>
        <p:txBody>
          <a:bodyPr/>
          <a:lstStyle/>
          <a:p>
            <a:endParaRPr lang="en-US" smtClean="0"/>
          </a:p>
        </p:txBody>
      </p:sp>
      <p:sp>
        <p:nvSpPr>
          <p:cNvPr id="41988" name="Slide Number Placeholder 3"/>
          <p:cNvSpPr>
            <a:spLocks noGrp="1"/>
          </p:cNvSpPr>
          <p:nvPr>
            <p:ph type="sldNum" sz="quarter" idx="5"/>
          </p:nvPr>
        </p:nvSpPr>
        <p:spPr>
          <a:noFill/>
        </p:spPr>
        <p:txBody>
          <a:bodyPr/>
          <a:lstStyle/>
          <a:p>
            <a:r>
              <a:rPr lang="ar-SA">
                <a:solidFill>
                  <a:srgbClr val="000000"/>
                </a:solidFill>
              </a:rPr>
              <a:t>8</a:t>
            </a:r>
            <a:endParaRPr lang="en-US">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xfrm>
            <a:off x="4184650" y="457200"/>
            <a:ext cx="2552700" cy="1914525"/>
          </a:xfrm>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r>
              <a:rPr lang="ar-SA">
                <a:solidFill>
                  <a:srgbClr val="000000"/>
                </a:solidFill>
              </a:rPr>
              <a:t>9</a:t>
            </a:r>
            <a:endParaRPr 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xfrm>
            <a:off x="4184650" y="457200"/>
            <a:ext cx="2552700" cy="1914525"/>
          </a:xfrm>
          <a:ln/>
        </p:spPr>
      </p:sp>
      <p:sp>
        <p:nvSpPr>
          <p:cNvPr id="44035" name="Notes Placeholder 2"/>
          <p:cNvSpPr>
            <a:spLocks noGrp="1"/>
          </p:cNvSpPr>
          <p:nvPr>
            <p:ph type="body" idx="1"/>
          </p:nvPr>
        </p:nvSpPr>
        <p:spPr>
          <a:noFill/>
          <a:ln/>
        </p:spPr>
        <p:txBody>
          <a:bodyPr/>
          <a:lstStyle/>
          <a:p>
            <a:endParaRPr lang="en-US" smtClean="0"/>
          </a:p>
        </p:txBody>
      </p:sp>
      <p:sp>
        <p:nvSpPr>
          <p:cNvPr id="44036" name="Slide Number Placeholder 3"/>
          <p:cNvSpPr>
            <a:spLocks noGrp="1"/>
          </p:cNvSpPr>
          <p:nvPr>
            <p:ph type="sldNum" sz="quarter" idx="5"/>
          </p:nvPr>
        </p:nvSpPr>
        <p:spPr>
          <a:noFill/>
        </p:spPr>
        <p:txBody>
          <a:bodyPr/>
          <a:lstStyle/>
          <a:p>
            <a:r>
              <a:rPr lang="ar-SA">
                <a:solidFill>
                  <a:srgbClr val="000000"/>
                </a:solidFill>
              </a:rPr>
              <a:t>10</a:t>
            </a:r>
            <a:endParaRPr lang="en-US">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xfrm>
            <a:off x="4184650" y="457200"/>
            <a:ext cx="2552700" cy="1914525"/>
          </a:xfrm>
          <a:ln/>
        </p:spPr>
      </p:sp>
      <p:sp>
        <p:nvSpPr>
          <p:cNvPr id="45059" name="Notes Placeholder 2"/>
          <p:cNvSpPr>
            <a:spLocks noGrp="1"/>
          </p:cNvSpPr>
          <p:nvPr>
            <p:ph type="body" idx="1"/>
          </p:nvPr>
        </p:nvSpPr>
        <p:spPr>
          <a:noFill/>
          <a:ln/>
        </p:spPr>
        <p:txBody>
          <a:bodyPr/>
          <a:lstStyle/>
          <a:p>
            <a:endParaRPr lang="en-US" smtClean="0"/>
          </a:p>
        </p:txBody>
      </p:sp>
      <p:sp>
        <p:nvSpPr>
          <p:cNvPr id="45060" name="Slide Number Placeholder 3"/>
          <p:cNvSpPr>
            <a:spLocks noGrp="1"/>
          </p:cNvSpPr>
          <p:nvPr>
            <p:ph type="sldNum" sz="quarter" idx="5"/>
          </p:nvPr>
        </p:nvSpPr>
        <p:spPr>
          <a:noFill/>
        </p:spPr>
        <p:txBody>
          <a:bodyPr/>
          <a:lstStyle/>
          <a:p>
            <a:r>
              <a:rPr lang="ar-SA">
                <a:solidFill>
                  <a:srgbClr val="000000"/>
                </a:solidFill>
              </a:rPr>
              <a:t>11</a:t>
            </a:r>
            <a:endParaRPr 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xfrm>
            <a:off x="4184650" y="457200"/>
            <a:ext cx="2552700" cy="1914525"/>
          </a:xfrm>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r>
              <a:rPr lang="ar-SA">
                <a:solidFill>
                  <a:srgbClr val="000000"/>
                </a:solidFill>
              </a:rPr>
              <a:t>12</a:t>
            </a:r>
            <a:endParaRPr lang="en-US">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xfrm>
            <a:off x="4184650" y="457200"/>
            <a:ext cx="2552700" cy="1914525"/>
          </a:xfrm>
          <a:ln/>
        </p:spPr>
      </p:sp>
      <p:sp>
        <p:nvSpPr>
          <p:cNvPr id="47107" name="Notes Placeholder 2"/>
          <p:cNvSpPr>
            <a:spLocks noGrp="1"/>
          </p:cNvSpPr>
          <p:nvPr>
            <p:ph type="body" idx="1"/>
          </p:nvPr>
        </p:nvSpPr>
        <p:spPr>
          <a:noFill/>
          <a:ln/>
        </p:spPr>
        <p:txBody>
          <a:bodyPr/>
          <a:lstStyle/>
          <a:p>
            <a:endParaRPr lang="en-US" smtClean="0"/>
          </a:p>
        </p:txBody>
      </p:sp>
      <p:sp>
        <p:nvSpPr>
          <p:cNvPr id="47108" name="Slide Number Placeholder 3"/>
          <p:cNvSpPr>
            <a:spLocks noGrp="1"/>
          </p:cNvSpPr>
          <p:nvPr>
            <p:ph type="sldNum" sz="quarter" idx="5"/>
          </p:nvPr>
        </p:nvSpPr>
        <p:spPr>
          <a:noFill/>
        </p:spPr>
        <p:txBody>
          <a:bodyPr/>
          <a:lstStyle/>
          <a:p>
            <a:r>
              <a:rPr lang="ar-SA">
                <a:solidFill>
                  <a:srgbClr val="000000"/>
                </a:solidFill>
              </a:rPr>
              <a:t>13</a:t>
            </a:r>
            <a:endParaRPr lang="en-US">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xfrm>
            <a:off x="4184650" y="457200"/>
            <a:ext cx="2552700" cy="1914525"/>
          </a:xfrm>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r>
              <a:rPr lang="ar-SA">
                <a:solidFill>
                  <a:srgbClr val="000000"/>
                </a:solidFill>
              </a:rPr>
              <a:t>14</a:t>
            </a:r>
            <a:endParaRPr lang="en-US">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xfrm>
            <a:off x="4184650" y="457200"/>
            <a:ext cx="2552700" cy="1914525"/>
          </a:xfrm>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r>
              <a:rPr lang="ar-SA">
                <a:solidFill>
                  <a:srgbClr val="000000"/>
                </a:solidFill>
              </a:rPr>
              <a:t>15</a:t>
            </a:r>
            <a:endParaRPr lang="en-US">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xfrm>
            <a:off x="4184650" y="457200"/>
            <a:ext cx="2552700" cy="1914525"/>
          </a:xfrm>
          <a:ln/>
        </p:spPr>
      </p:sp>
      <p:sp>
        <p:nvSpPr>
          <p:cNvPr id="50179" name="Notes Placeholder 2"/>
          <p:cNvSpPr>
            <a:spLocks noGrp="1"/>
          </p:cNvSpPr>
          <p:nvPr>
            <p:ph type="body" idx="1"/>
          </p:nvPr>
        </p:nvSpPr>
        <p:spPr>
          <a:noFill/>
          <a:ln/>
        </p:spPr>
        <p:txBody>
          <a:bodyPr/>
          <a:lstStyle/>
          <a:p>
            <a:endParaRPr lang="en-US" smtClean="0">
              <a:latin typeface="Arial" charset="0"/>
            </a:endParaRPr>
          </a:p>
        </p:txBody>
      </p:sp>
      <p:sp>
        <p:nvSpPr>
          <p:cNvPr id="50180" name="Slide Number Placeholder 3"/>
          <p:cNvSpPr>
            <a:spLocks noGrp="1"/>
          </p:cNvSpPr>
          <p:nvPr>
            <p:ph type="sldNum" sz="quarter" idx="5"/>
          </p:nvPr>
        </p:nvSpPr>
        <p:spPr>
          <a:noFill/>
        </p:spPr>
        <p:txBody>
          <a:bodyPr/>
          <a:lstStyle/>
          <a:p>
            <a:r>
              <a:rPr lang="en-US">
                <a:solidFill>
                  <a:srgbClr val="000000"/>
                </a:solidFill>
              </a:rPr>
              <a:t>16</a:t>
            </a:r>
          </a:p>
        </p:txBody>
      </p:sp>
      <p:sp>
        <p:nvSpPr>
          <p:cNvPr id="50181" name="Header Placeholder 4"/>
          <p:cNvSpPr>
            <a:spLocks noGrp="1"/>
          </p:cNvSpPr>
          <p:nvPr>
            <p:ph type="hdr" sz="quarter" idx="4294967295"/>
          </p:nvPr>
        </p:nvSpPr>
        <p:spPr bwMode="auto">
          <a:xfrm>
            <a:off x="0" y="0"/>
            <a:ext cx="2971800" cy="458788"/>
          </a:xfrm>
          <a:prstGeom prst="rect">
            <a:avLst/>
          </a:prstGeom>
          <a:noFill/>
          <a:ln>
            <a:miter lim="800000"/>
            <a:headEnd/>
            <a:tailEnd/>
          </a:ln>
        </p:spPr>
        <p:txBody>
          <a:bodyPr lIns="89931" tIns="44966" rIns="89931" bIns="44966"/>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r>
              <a:rPr lang="ar-SA">
                <a:solidFill>
                  <a:srgbClr val="000000"/>
                </a:solidFill>
              </a:rPr>
              <a:t>17</a:t>
            </a:r>
            <a:endParaRPr lang="en-US">
              <a:solidFill>
                <a:srgbClr val="000000"/>
              </a:solidFill>
            </a:endParaRPr>
          </a:p>
        </p:txBody>
      </p:sp>
      <p:sp>
        <p:nvSpPr>
          <p:cNvPr id="51203" name="Rectangle 2"/>
          <p:cNvSpPr>
            <a:spLocks noGrp="1" noRot="1" noChangeAspect="1" noChangeArrowheads="1" noTextEdit="1"/>
          </p:cNvSpPr>
          <p:nvPr>
            <p:ph type="sldImg"/>
          </p:nvPr>
        </p:nvSpPr>
        <p:spPr>
          <a:xfrm>
            <a:off x="4184650" y="457200"/>
            <a:ext cx="2552700" cy="1914525"/>
          </a:xfrm>
          <a:ln/>
        </p:spPr>
      </p:sp>
      <p:sp>
        <p:nvSpPr>
          <p:cNvPr id="5120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xfrm>
            <a:off x="4184650" y="457200"/>
            <a:ext cx="2552700" cy="1914525"/>
          </a:xfrm>
          <a:ln/>
        </p:spPr>
      </p:sp>
      <p:sp>
        <p:nvSpPr>
          <p:cNvPr id="34819" name="Notes Placeholder 2"/>
          <p:cNvSpPr>
            <a:spLocks noGrp="1"/>
          </p:cNvSpPr>
          <p:nvPr>
            <p:ph type="body" idx="1"/>
          </p:nvPr>
        </p:nvSpPr>
        <p:spPr>
          <a:noFill/>
          <a:ln/>
        </p:spPr>
        <p:txBody>
          <a:bodyPr/>
          <a:lstStyle/>
          <a:p>
            <a:endParaRPr lang="en-US" smtClean="0"/>
          </a:p>
        </p:txBody>
      </p:sp>
      <p:sp>
        <p:nvSpPr>
          <p:cNvPr id="34820" name="Slide Number Placeholder 3"/>
          <p:cNvSpPr>
            <a:spLocks noGrp="1"/>
          </p:cNvSpPr>
          <p:nvPr>
            <p:ph type="sldNum" sz="quarter" idx="5"/>
          </p:nvPr>
        </p:nvSpPr>
        <p:spPr>
          <a:noFill/>
        </p:spPr>
        <p:txBody>
          <a:bodyPr/>
          <a:lstStyle/>
          <a:p>
            <a:r>
              <a:rPr lang="ar-SA">
                <a:solidFill>
                  <a:srgbClr val="000000"/>
                </a:solidFill>
              </a:rPr>
              <a:t>1</a:t>
            </a:r>
            <a:endParaRPr 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4184650" y="457200"/>
            <a:ext cx="2552700" cy="1914525"/>
          </a:xfrm>
          <a:ln/>
        </p:spPr>
      </p:sp>
      <p:sp>
        <p:nvSpPr>
          <p:cNvPr id="52227" name="Notes Placeholder 2"/>
          <p:cNvSpPr>
            <a:spLocks noGrp="1"/>
          </p:cNvSpPr>
          <p:nvPr>
            <p:ph type="body" idx="1"/>
          </p:nvPr>
        </p:nvSpPr>
        <p:spPr>
          <a:noFill/>
          <a:ln/>
        </p:spPr>
        <p:txBody>
          <a:bodyPr/>
          <a:lstStyle/>
          <a:p>
            <a:endParaRPr lang="en-US" smtClean="0"/>
          </a:p>
        </p:txBody>
      </p:sp>
      <p:sp>
        <p:nvSpPr>
          <p:cNvPr id="52228" name="Header Placeholder 3"/>
          <p:cNvSpPr>
            <a:spLocks noGrp="1"/>
          </p:cNvSpPr>
          <p:nvPr>
            <p:ph type="hdr" sz="quarter" idx="4294967295"/>
          </p:nvPr>
        </p:nvSpPr>
        <p:spPr bwMode="auto">
          <a:xfrm>
            <a:off x="0" y="0"/>
            <a:ext cx="2971800" cy="458788"/>
          </a:xfrm>
          <a:prstGeom prst="rect">
            <a:avLst/>
          </a:prstGeom>
          <a:noFill/>
          <a:ln>
            <a:miter lim="800000"/>
            <a:headEnd/>
            <a:tailEnd/>
          </a:ln>
        </p:spPr>
        <p:txBody>
          <a:bodyPr/>
          <a:lstStyle/>
          <a:p>
            <a:endParaRPr lang="en-US"/>
          </a:p>
        </p:txBody>
      </p:sp>
      <p:sp>
        <p:nvSpPr>
          <p:cNvPr id="52229" name="Slide Number Placeholder 4"/>
          <p:cNvSpPr>
            <a:spLocks noGrp="1"/>
          </p:cNvSpPr>
          <p:nvPr>
            <p:ph type="sldNum" sz="quarter" idx="5"/>
          </p:nvPr>
        </p:nvSpPr>
        <p:spPr>
          <a:noFill/>
        </p:spPr>
        <p:txBody>
          <a:bodyPr/>
          <a:lstStyle/>
          <a:p>
            <a:r>
              <a:rPr lang="en-US">
                <a:solidFill>
                  <a:srgbClr val="000000"/>
                </a:solidFill>
              </a:rPr>
              <a:t>18</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4184650" y="457200"/>
            <a:ext cx="2552700" cy="1914525"/>
          </a:xfrm>
          <a:ln/>
        </p:spPr>
      </p:sp>
      <p:sp>
        <p:nvSpPr>
          <p:cNvPr id="7065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4184650" y="457200"/>
            <a:ext cx="2552700" cy="1914525"/>
          </a:xfrm>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r>
              <a:rPr lang="ar-SA">
                <a:solidFill>
                  <a:srgbClr val="000000"/>
                </a:solidFill>
              </a:rPr>
              <a:t>20</a:t>
            </a:r>
            <a:endParaRPr lang="en-US">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4184650" y="457200"/>
            <a:ext cx="2552700" cy="1914525"/>
          </a:xfrm>
          <a:ln/>
        </p:spPr>
      </p:sp>
      <p:sp>
        <p:nvSpPr>
          <p:cNvPr id="716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4184650" y="457200"/>
            <a:ext cx="2552700" cy="1914525"/>
          </a:xfrm>
          <a:prstGeom prst="rect">
            <a:avLst/>
          </a:prstGeo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0FA80BF8-4735-4D47-BC00-6A4D56CB634F}" type="slidenum">
              <a:rPr lang="ar-SA"/>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xfrm>
            <a:off x="4184650" y="457200"/>
            <a:ext cx="2552700" cy="1914525"/>
          </a:xfrm>
          <a:prstGeom prst="rect">
            <a:avLst/>
          </a:prstGeom>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3DFD9FB1-BF1C-48C2-91F9-9BF6F9DFE5F9}" type="slidenum">
              <a:rPr lang="ar-SA"/>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r>
              <a:rPr lang="ar-SA">
                <a:solidFill>
                  <a:srgbClr val="000000"/>
                </a:solidFill>
              </a:rPr>
              <a:t>3</a:t>
            </a:r>
            <a:endParaRPr lang="en-US">
              <a:solidFill>
                <a:srgbClr val="000000"/>
              </a:solidFill>
            </a:endParaRPr>
          </a:p>
        </p:txBody>
      </p:sp>
      <p:sp>
        <p:nvSpPr>
          <p:cNvPr id="43011" name="Rectangle 2"/>
          <p:cNvSpPr>
            <a:spLocks noGrp="1" noRot="1" noChangeAspect="1" noChangeArrowheads="1" noTextEdit="1"/>
          </p:cNvSpPr>
          <p:nvPr>
            <p:ph type="sldImg"/>
          </p:nvPr>
        </p:nvSpPr>
        <p:spPr>
          <a:xfrm>
            <a:off x="4184650" y="457200"/>
            <a:ext cx="2552700" cy="1914525"/>
          </a:xfrm>
          <a:prstGeom prst="rect">
            <a:avLst/>
          </a:prstGeom>
          <a:ln/>
        </p:spPr>
      </p:sp>
      <p:sp>
        <p:nvSpPr>
          <p:cNvPr id="4301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xfrm>
            <a:off x="4184650" y="457200"/>
            <a:ext cx="2552700" cy="1914525"/>
          </a:xfrm>
          <a:ln/>
        </p:spPr>
      </p:sp>
      <p:sp>
        <p:nvSpPr>
          <p:cNvPr id="35843" name="Notes Placeholder 2"/>
          <p:cNvSpPr>
            <a:spLocks noGrp="1"/>
          </p:cNvSpPr>
          <p:nvPr>
            <p:ph type="body" idx="1"/>
          </p:nvPr>
        </p:nvSpPr>
        <p:spPr>
          <a:noFill/>
          <a:ln/>
        </p:spPr>
        <p:txBody>
          <a:bodyPr/>
          <a:lstStyle/>
          <a:p>
            <a:endParaRPr lang="en-US" smtClean="0"/>
          </a:p>
        </p:txBody>
      </p:sp>
      <p:sp>
        <p:nvSpPr>
          <p:cNvPr id="35844" name="Slide Number Placeholder 3"/>
          <p:cNvSpPr>
            <a:spLocks noGrp="1"/>
          </p:cNvSpPr>
          <p:nvPr>
            <p:ph type="sldNum" sz="quarter" idx="5"/>
          </p:nvPr>
        </p:nvSpPr>
        <p:spPr>
          <a:noFill/>
        </p:spPr>
        <p:txBody>
          <a:bodyPr/>
          <a:lstStyle/>
          <a:p>
            <a:r>
              <a:rPr lang="ar-SA">
                <a:solidFill>
                  <a:srgbClr val="000000"/>
                </a:solidFill>
              </a:rPr>
              <a:t>2</a:t>
            </a:r>
            <a:endParaRPr lang="en-US">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xfrm>
            <a:off x="4184650" y="457200"/>
            <a:ext cx="2552700" cy="1914525"/>
          </a:xfrm>
          <a:ln/>
        </p:spPr>
      </p:sp>
      <p:sp>
        <p:nvSpPr>
          <p:cNvPr id="36867" name="Notes Placeholder 2"/>
          <p:cNvSpPr>
            <a:spLocks noGrp="1"/>
          </p:cNvSpPr>
          <p:nvPr>
            <p:ph type="body" idx="1"/>
          </p:nvPr>
        </p:nvSpPr>
        <p:spPr>
          <a:noFill/>
          <a:ln/>
        </p:spPr>
        <p:txBody>
          <a:bodyPr/>
          <a:lstStyle/>
          <a:p>
            <a:endParaRPr lang="en-US" smtClean="0"/>
          </a:p>
        </p:txBody>
      </p:sp>
      <p:sp>
        <p:nvSpPr>
          <p:cNvPr id="36868" name="Slide Number Placeholder 3"/>
          <p:cNvSpPr>
            <a:spLocks noGrp="1"/>
          </p:cNvSpPr>
          <p:nvPr>
            <p:ph type="sldNum" sz="quarter" idx="5"/>
          </p:nvPr>
        </p:nvSpPr>
        <p:spPr>
          <a:noFill/>
        </p:spPr>
        <p:txBody>
          <a:bodyPr/>
          <a:lstStyle/>
          <a:p>
            <a:r>
              <a:rPr lang="ar-SA">
                <a:solidFill>
                  <a:srgbClr val="000000"/>
                </a:solidFill>
              </a:rPr>
              <a:t>3</a:t>
            </a:r>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xfrm>
            <a:off x="4184650" y="457200"/>
            <a:ext cx="2552700" cy="1914525"/>
          </a:xfrm>
          <a:ln/>
        </p:spPr>
      </p:sp>
      <p:sp>
        <p:nvSpPr>
          <p:cNvPr id="37891"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a:noFill/>
        </p:spPr>
        <p:txBody>
          <a:bodyPr/>
          <a:lstStyle/>
          <a:p>
            <a:r>
              <a:rPr lang="ar-SA">
                <a:solidFill>
                  <a:srgbClr val="000000"/>
                </a:solidFill>
              </a:rPr>
              <a:t>4</a:t>
            </a:r>
            <a:endParaRPr lang="en-US">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xfrm>
            <a:off x="4184650" y="457200"/>
            <a:ext cx="2552700" cy="1914525"/>
          </a:xfrm>
          <a:ln/>
        </p:spPr>
      </p:sp>
      <p:sp>
        <p:nvSpPr>
          <p:cNvPr id="38915" name="Notes Placeholder 2"/>
          <p:cNvSpPr>
            <a:spLocks noGrp="1"/>
          </p:cNvSpPr>
          <p:nvPr>
            <p:ph type="body" idx="1"/>
          </p:nvPr>
        </p:nvSpPr>
        <p:spPr>
          <a:noFill/>
          <a:ln/>
        </p:spPr>
        <p:txBody>
          <a:bodyPr/>
          <a:lstStyle/>
          <a:p>
            <a:endParaRPr lang="en-US" smtClean="0"/>
          </a:p>
        </p:txBody>
      </p:sp>
      <p:sp>
        <p:nvSpPr>
          <p:cNvPr id="38916" name="Slide Number Placeholder 3"/>
          <p:cNvSpPr>
            <a:spLocks noGrp="1"/>
          </p:cNvSpPr>
          <p:nvPr>
            <p:ph type="sldNum" sz="quarter" idx="5"/>
          </p:nvPr>
        </p:nvSpPr>
        <p:spPr>
          <a:noFill/>
        </p:spPr>
        <p:txBody>
          <a:bodyPr/>
          <a:lstStyle/>
          <a:p>
            <a:r>
              <a:rPr lang="ar-SA">
                <a:solidFill>
                  <a:srgbClr val="000000"/>
                </a:solidFill>
              </a:rPr>
              <a:t>5</a:t>
            </a:r>
            <a:endParaRPr 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4184650" y="457200"/>
            <a:ext cx="2552700" cy="1914525"/>
          </a:xfrm>
          <a:ln/>
        </p:spPr>
      </p:sp>
      <p:sp>
        <p:nvSpPr>
          <p:cNvPr id="39939"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a:noFill/>
        </p:spPr>
        <p:txBody>
          <a:bodyPr/>
          <a:lstStyle/>
          <a:p>
            <a:r>
              <a:rPr lang="ar-SA">
                <a:solidFill>
                  <a:srgbClr val="000000"/>
                </a:solidFill>
              </a:rPr>
              <a:t>6</a:t>
            </a:r>
            <a:endParaRPr 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xfrm>
            <a:off x="4184650" y="457200"/>
            <a:ext cx="2552700" cy="1914525"/>
          </a:xfrm>
          <a:ln/>
        </p:spPr>
      </p:sp>
      <p:sp>
        <p:nvSpPr>
          <p:cNvPr id="40963" name="Notes Placeholder 2"/>
          <p:cNvSpPr>
            <a:spLocks noGrp="1"/>
          </p:cNvSpPr>
          <p:nvPr>
            <p:ph type="body" idx="1"/>
          </p:nvPr>
        </p:nvSpPr>
        <p:spPr>
          <a:noFill/>
          <a:ln/>
        </p:spPr>
        <p:txBody>
          <a:bodyPr/>
          <a:lstStyle/>
          <a:p>
            <a:endParaRPr lang="en-US" smtClean="0"/>
          </a:p>
        </p:txBody>
      </p:sp>
      <p:sp>
        <p:nvSpPr>
          <p:cNvPr id="40964" name="Slide Number Placeholder 3"/>
          <p:cNvSpPr>
            <a:spLocks noGrp="1"/>
          </p:cNvSpPr>
          <p:nvPr>
            <p:ph type="sldNum" sz="quarter" idx="5"/>
          </p:nvPr>
        </p:nvSpPr>
        <p:spPr>
          <a:noFill/>
        </p:spPr>
        <p:txBody>
          <a:bodyPr/>
          <a:lstStyle/>
          <a:p>
            <a:r>
              <a:rPr lang="ar-SA">
                <a:solidFill>
                  <a:srgbClr val="000000"/>
                </a:solidFill>
              </a:rPr>
              <a:t>7</a:t>
            </a:r>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3" cstate="print">
            <a:lum bright="100000" contrast="10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4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2" cstate="print">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381000" y="230188"/>
            <a:ext cx="8382000" cy="498598"/>
          </a:xfrm>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spcBef>
                <a:spcPts val="1200"/>
              </a:spcBef>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4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4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5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5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5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Line 3"/>
          <p:cNvSpPr>
            <a:spLocks noChangeShapeType="1"/>
          </p:cNvSpPr>
          <p:nvPr/>
        </p:nvSpPr>
        <p:spPr bwMode="auto">
          <a:xfrm>
            <a:off x="0" y="6854825"/>
            <a:ext cx="9144000" cy="0"/>
          </a:xfrm>
          <a:prstGeom prst="line">
            <a:avLst/>
          </a:prstGeom>
          <a:noFill/>
          <a:ln w="6350">
            <a:solidFill>
              <a:schemeClr val="bg1"/>
            </a:solidFill>
            <a:round/>
            <a:headEnd/>
            <a:tailEnd/>
          </a:ln>
          <a:effectLst/>
        </p:spPr>
        <p:txBody>
          <a:bodyPr/>
          <a:lstStyle/>
          <a:p>
            <a:pPr>
              <a:defRPr/>
            </a:pPr>
            <a:endParaRPr lang="en-US" dirty="0"/>
          </a:p>
        </p:txBody>
      </p:sp>
      <p:grpSp>
        <p:nvGrpSpPr>
          <p:cNvPr id="3" name="Group 4"/>
          <p:cNvGrpSpPr>
            <a:grpSpLocks/>
          </p:cNvGrpSpPr>
          <p:nvPr/>
        </p:nvGrpSpPr>
        <p:grpSpPr bwMode="auto">
          <a:xfrm>
            <a:off x="-4763" y="6372225"/>
            <a:ext cx="9148763" cy="400050"/>
            <a:chOff x="-3" y="4014"/>
            <a:chExt cx="5763" cy="252"/>
          </a:xfrm>
        </p:grpSpPr>
        <p:sp>
          <p:nvSpPr>
            <p:cNvPr id="4" name="Line 5"/>
            <p:cNvSpPr>
              <a:spLocks noChangeShapeType="1"/>
            </p:cNvSpPr>
            <p:nvPr userDrawn="1"/>
          </p:nvSpPr>
          <p:spPr bwMode="auto">
            <a:xfrm>
              <a:off x="1" y="4082"/>
              <a:ext cx="5759" cy="0"/>
            </a:xfrm>
            <a:prstGeom prst="line">
              <a:avLst/>
            </a:prstGeom>
            <a:noFill/>
            <a:ln w="6350">
              <a:solidFill>
                <a:schemeClr val="bg1"/>
              </a:solidFill>
              <a:round/>
              <a:headEnd/>
              <a:tailEnd/>
            </a:ln>
            <a:effectLst/>
          </p:spPr>
          <p:txBody>
            <a:bodyPr/>
            <a:lstStyle/>
            <a:p>
              <a:pPr>
                <a:defRPr/>
              </a:pPr>
              <a:endParaRPr lang="en-US" dirty="0"/>
            </a:p>
          </p:txBody>
        </p:sp>
        <p:sp>
          <p:nvSpPr>
            <p:cNvPr id="5" name="Line 6"/>
            <p:cNvSpPr>
              <a:spLocks noChangeShapeType="1"/>
            </p:cNvSpPr>
            <p:nvPr userDrawn="1"/>
          </p:nvSpPr>
          <p:spPr bwMode="auto">
            <a:xfrm>
              <a:off x="-3" y="4014"/>
              <a:ext cx="5763" cy="0"/>
            </a:xfrm>
            <a:prstGeom prst="line">
              <a:avLst/>
            </a:prstGeom>
            <a:noFill/>
            <a:ln w="12700">
              <a:solidFill>
                <a:srgbClr val="FFCC00"/>
              </a:solidFill>
              <a:round/>
              <a:headEnd/>
              <a:tailEnd/>
            </a:ln>
            <a:effectLst/>
          </p:spPr>
          <p:txBody>
            <a:bodyPr/>
            <a:lstStyle/>
            <a:p>
              <a:pPr>
                <a:defRPr/>
              </a:pPr>
              <a:endParaRPr lang="en-US" dirty="0"/>
            </a:p>
          </p:txBody>
        </p:sp>
        <p:pic>
          <p:nvPicPr>
            <p:cNvPr id="6" name="Picture 7" descr="TechNet_rgb"/>
            <p:cNvPicPr>
              <a:picLocks noChangeAspect="1" noChangeArrowheads="1"/>
            </p:cNvPicPr>
            <p:nvPr userDrawn="1"/>
          </p:nvPicPr>
          <p:blipFill>
            <a:blip r:embed="rId2" cstate="print"/>
            <a:srcRect/>
            <a:stretch>
              <a:fillRect/>
            </a:stretch>
          </p:blipFill>
          <p:spPr bwMode="auto">
            <a:xfrm>
              <a:off x="4606" y="4168"/>
              <a:ext cx="979" cy="98"/>
            </a:xfrm>
            <a:prstGeom prst="rect">
              <a:avLst/>
            </a:prstGeom>
            <a:noFill/>
            <a:ln w="9525">
              <a:noFill/>
              <a:miter lim="800000"/>
              <a:headEnd/>
              <a:tailEnd/>
            </a:ln>
          </p:spPr>
        </p:pic>
      </p:grpSp>
      <p:sp>
        <p:nvSpPr>
          <p:cNvPr id="7" name="TextBox 6"/>
          <p:cNvSpPr txBox="1"/>
          <p:nvPr userDrawn="1"/>
        </p:nvSpPr>
        <p:spPr>
          <a:xfrm>
            <a:off x="1809750" y="5915025"/>
            <a:ext cx="5014913" cy="400050"/>
          </a:xfrm>
          <a:prstGeom prst="rect">
            <a:avLst/>
          </a:prstGeom>
          <a:noFill/>
        </p:spPr>
        <p:txBody>
          <a:bodyPr wrap="none">
            <a:spAutoFit/>
          </a:bodyPr>
          <a:lstStyle/>
          <a:p>
            <a:pPr>
              <a:defRPr/>
            </a:pPr>
            <a:r>
              <a:rPr lang="en-US" sz="2000" dirty="0">
                <a:solidFill>
                  <a:srgbClr val="FFFF00"/>
                </a:solidFill>
                <a:effectLst>
                  <a:outerShdw blurRad="38100" dist="38100" dir="2700000" algn="tl">
                    <a:srgbClr val="000000">
                      <a:alpha val="43137"/>
                    </a:srgbClr>
                  </a:outerShdw>
                </a:effectLst>
              </a:rPr>
              <a:t>Dial In Number 1-</a:t>
            </a:r>
            <a:r>
              <a:rPr lang="en-US" sz="2000" dirty="0">
                <a:solidFill>
                  <a:srgbClr val="FFFF00"/>
                </a:solidFill>
              </a:rPr>
              <a:t>800-231-4063</a:t>
            </a:r>
            <a:r>
              <a:rPr lang="en-US" sz="2000" dirty="0">
                <a:solidFill>
                  <a:srgbClr val="FFFF00"/>
                </a:solidFill>
                <a:effectLst>
                  <a:outerShdw blurRad="38100" dist="38100" dir="2700000" algn="tl">
                    <a:srgbClr val="000000">
                      <a:alpha val="43137"/>
                    </a:srgbClr>
                  </a:outerShdw>
                </a:effectLst>
              </a:rPr>
              <a:t>  Pin: 0974</a:t>
            </a:r>
          </a:p>
        </p:txBody>
      </p:sp>
      <p:sp>
        <p:nvSpPr>
          <p:cNvPr id="8" name="Title 1"/>
          <p:cNvSpPr txBox="1">
            <a:spLocks/>
          </p:cNvSpPr>
          <p:nvPr userDrawn="1"/>
        </p:nvSpPr>
        <p:spPr bwMode="auto">
          <a:xfrm>
            <a:off x="127000" y="127000"/>
            <a:ext cx="9017000" cy="661988"/>
          </a:xfrm>
          <a:prstGeom prst="rect">
            <a:avLst/>
          </a:prstGeom>
          <a:noFill/>
          <a:ln w="9525">
            <a:noFill/>
            <a:miter lim="800000"/>
            <a:headEnd/>
            <a:tailEnd/>
          </a:ln>
          <a:effectLst/>
        </p:spPr>
        <p:txBody>
          <a:bodyPr>
            <a:spAutoFit/>
          </a:bodyPr>
          <a:lstStyle/>
          <a:p>
            <a:pPr>
              <a:lnSpc>
                <a:spcPct val="85000"/>
              </a:lnSpc>
              <a:defRPr/>
            </a:pPr>
            <a:r>
              <a:rPr lang="en-US" sz="4400" b="1" kern="0" dirty="0">
                <a:solidFill>
                  <a:schemeClr val="tx2"/>
                </a:solidFill>
                <a:effectLst>
                  <a:outerShdw blurRad="38100" dist="38100" dir="2700000" algn="tl">
                    <a:srgbClr val="000000"/>
                  </a:outerShdw>
                </a:effectLst>
                <a:latin typeface="+mj-lt"/>
                <a:ea typeface="+mj-ea"/>
                <a:cs typeface="+mj-cs"/>
              </a:rPr>
              <a:t>Click to edit Master title style</a:t>
            </a:r>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6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6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3" descr="C:\Users\mathieum.EUROPE\Desktop\MS-SEC.png"/>
          <p:cNvPicPr>
            <a:picLocks noChangeAspect="1" noChangeArrowheads="1"/>
          </p:cNvPicPr>
          <p:nvPr/>
        </p:nvPicPr>
        <p:blipFill>
          <a:blip r:embed="rId2" cstate="print">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381000" y="230188"/>
            <a:ext cx="8382000" cy="553998"/>
          </a:xfrm>
        </p:spPr>
        <p:txBody>
          <a:bodyPr>
            <a:normAutofit/>
          </a:bodyPr>
          <a:lstStyle>
            <a:lvl1pPr>
              <a:defRPr sz="3600">
                <a:solidFill>
                  <a:schemeClr val="tx1">
                    <a:lumMod val="95000"/>
                  </a:schemeClr>
                </a:solidFill>
                <a:effectLst/>
              </a:defRPr>
            </a:lvl1pPr>
          </a:lstStyle>
          <a:p>
            <a:r>
              <a:rPr lang="en-US" smtClean="0"/>
              <a:t>Click to edit Master title style</a:t>
            </a:r>
            <a:endParaRPr lang="en-US" dirty="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109538" y="1581150"/>
            <a:ext cx="8229600" cy="1982788"/>
          </a:xfrm>
        </p:spPr>
        <p:txBody>
          <a:bodyPr/>
          <a:lstStyle/>
          <a:p>
            <a:pPr lvl="0"/>
            <a:endParaRPr lang="en-US" noProof="0" dirty="0" smtClean="0"/>
          </a:p>
        </p:txBody>
      </p:sp>
      <p:sp>
        <p:nvSpPr>
          <p:cNvPr id="4" name="Title 3"/>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2" cstate="print">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oAutofit/>
          </a:bodyPr>
          <a:lstStyle>
            <a:lvl1pPr algn="l">
              <a:defRPr sz="4000" b="0" cap="none" baseline="0"/>
            </a:lvl1pPr>
          </a:lstStyle>
          <a:p>
            <a:r>
              <a:rPr lang="en-US"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no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8229600" cy="701675"/>
          </a:xfrm>
        </p:spPr>
        <p:txBody>
          <a:bodyPr/>
          <a:lstStyle/>
          <a:p>
            <a:r>
              <a:rPr lang="en-US" smtClean="0"/>
              <a:t>Click to edit Master title style</a:t>
            </a:r>
            <a:endParaRPr lang="en-US" dirty="0"/>
          </a:p>
        </p:txBody>
      </p:sp>
      <p:sp>
        <p:nvSpPr>
          <p:cNvPr id="3" name="Table Placeholder 2"/>
          <p:cNvSpPr>
            <a:spLocks noGrp="1"/>
          </p:cNvSpPr>
          <p:nvPr>
            <p:ph type="tbl" idx="1"/>
          </p:nvPr>
        </p:nvSpPr>
        <p:spPr>
          <a:xfrm>
            <a:off x="109538" y="1581150"/>
            <a:ext cx="8229600" cy="1982788"/>
          </a:xfrm>
        </p:spPr>
        <p:txBody>
          <a:bodyPr/>
          <a:lstStyle/>
          <a:p>
            <a:pPr lvl="0"/>
            <a:r>
              <a:rPr lang="en-US" noProof="0" smtClean="0"/>
              <a:t>Click icon to add table</a:t>
            </a:r>
            <a:endParaRPr lang="en-US" noProof="0" dirty="0" smtClean="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2"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498598"/>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177641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7242" r:id="rId1"/>
    <p:sldLayoutId id="2147487243" r:id="rId2"/>
    <p:sldLayoutId id="2147487244" r:id="rId3"/>
    <p:sldLayoutId id="2147487245" r:id="rId4"/>
    <p:sldLayoutId id="2147487246" r:id="rId5"/>
    <p:sldLayoutId id="2147487247" r:id="rId6"/>
    <p:sldLayoutId id="2147487248" r:id="rId7"/>
    <p:sldLayoutId id="2147487249" r:id="rId8"/>
    <p:sldLayoutId id="2147487250" r:id="rId9"/>
    <p:sldLayoutId id="2147487251" r:id="rId10"/>
    <p:sldLayoutId id="2147487252" r:id="rId11"/>
    <p:sldLayoutId id="2147487253" r:id="rId12"/>
    <p:sldLayoutId id="2147487254" r:id="rId13"/>
    <p:sldLayoutId id="2147487255" r:id="rId14"/>
    <p:sldLayoutId id="2147487256" r:id="rId15"/>
    <p:sldLayoutId id="2147487257" r:id="rId16"/>
    <p:sldLayoutId id="2147487258" r:id="rId17"/>
    <p:sldLayoutId id="2147487259" r:id="rId18"/>
    <p:sldLayoutId id="2147487260" r:id="rId19"/>
    <p:sldLayoutId id="2147487261" r:id="rId20"/>
    <p:sldLayoutId id="2147487262" r:id="rId21"/>
    <p:sldLayoutId id="2147487263" r:id="rId22"/>
    <p:sldLayoutId id="2147487264" r:id="rId23"/>
    <p:sldLayoutId id="2147487265" r:id="rId24"/>
    <p:sldLayoutId id="2147487230" r:id="rId25"/>
    <p:sldLayoutId id="2147487240" r:id="rId26"/>
    <p:sldLayoutId id="2147487232" r:id="rId27"/>
    <p:sldLayoutId id="2147487235" r:id="rId28"/>
    <p:sldLayoutId id="2147487236" r:id="rId29"/>
    <p:sldLayoutId id="2147487239" r:id="rId30"/>
  </p:sldLayoutIdLst>
  <p:transition>
    <p:fade/>
  </p:transition>
  <p:txStyles>
    <p:titleStyle>
      <a:lvl1pPr algn="l" defTabSz="912813" rtl="0" eaLnBrk="1" fontAlgn="base" hangingPunct="1">
        <a:lnSpc>
          <a:spcPct val="90000"/>
        </a:lnSpc>
        <a:spcBef>
          <a:spcPct val="0"/>
        </a:spcBef>
        <a:spcAft>
          <a:spcPct val="0"/>
        </a:spcAft>
        <a:defRPr lang="en-US" sz="3600" kern="1200" spc="-150" dirty="0">
          <a:ln w="3175">
            <a:noFill/>
          </a:ln>
          <a:solidFill>
            <a:srgbClr val="F2F2F2"/>
          </a:solidFill>
          <a:latin typeface="Trebuchet MS" pitchFamily="34" charset="0"/>
          <a:ea typeface="+mn-ea"/>
          <a:cs typeface="Arial" charset="0"/>
        </a:defRPr>
      </a:lvl1pPr>
      <a:lvl2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2pPr>
      <a:lvl3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3pPr>
      <a:lvl4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4pPr>
      <a:lvl5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5pPr>
      <a:lvl6pPr marL="4572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6pPr>
      <a:lvl7pPr marL="9144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7pPr>
      <a:lvl8pPr marL="13716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8pPr>
      <a:lvl9pPr marL="18288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9pPr>
    </p:titleStyle>
    <p:bodyStyle>
      <a:lvl1pPr marL="396875" indent="-396875" algn="l" defTabSz="912813" rtl="0" eaLnBrk="1" fontAlgn="base" hangingPunct="1">
        <a:lnSpc>
          <a:spcPct val="90000"/>
        </a:lnSpc>
        <a:spcBef>
          <a:spcPct val="20000"/>
        </a:spcBef>
        <a:spcAft>
          <a:spcPct val="0"/>
        </a:spcAft>
        <a:buBlip>
          <a:blip r:embed="rId33"/>
        </a:buBlip>
        <a:defRPr sz="2800" kern="1200">
          <a:solidFill>
            <a:schemeClr val="tx1"/>
          </a:solidFill>
          <a:latin typeface="Trebuchet MS" pitchFamily="34" charset="0"/>
          <a:ea typeface="+mn-ea"/>
          <a:cs typeface="+mn-cs"/>
        </a:defRPr>
      </a:lvl1pPr>
      <a:lvl2pPr marL="803275" indent="-396875" algn="l" defTabSz="912813" rtl="0" eaLnBrk="1" fontAlgn="base" hangingPunct="1">
        <a:lnSpc>
          <a:spcPct val="90000"/>
        </a:lnSpc>
        <a:spcBef>
          <a:spcPct val="20000"/>
        </a:spcBef>
        <a:spcAft>
          <a:spcPct val="0"/>
        </a:spcAft>
        <a:buBlip>
          <a:blip r:embed="rId34"/>
        </a:buBlip>
        <a:defRPr sz="2400" kern="1200">
          <a:solidFill>
            <a:schemeClr val="tx1"/>
          </a:solidFill>
          <a:latin typeface="Trebuchet MS" pitchFamily="34" charset="0"/>
          <a:ea typeface="+mn-ea"/>
          <a:cs typeface="+mn-cs"/>
        </a:defRPr>
      </a:lvl2pPr>
      <a:lvl3pPr marL="1147763" indent="-344488" algn="l" defTabSz="912813" rtl="0" eaLnBrk="1" fontAlgn="base" hangingPunct="1">
        <a:lnSpc>
          <a:spcPct val="90000"/>
        </a:lnSpc>
        <a:spcBef>
          <a:spcPct val="20000"/>
        </a:spcBef>
        <a:spcAft>
          <a:spcPct val="0"/>
        </a:spcAft>
        <a:buBlip>
          <a:blip r:embed="rId34"/>
        </a:buBlip>
        <a:defRPr sz="2000" kern="1200">
          <a:solidFill>
            <a:schemeClr val="tx1"/>
          </a:solidFill>
          <a:latin typeface="Trebuchet MS" pitchFamily="34" charset="0"/>
          <a:ea typeface="+mn-ea"/>
          <a:cs typeface="+mn-cs"/>
        </a:defRPr>
      </a:lvl3pPr>
      <a:lvl4pPr marL="1485900" indent="-346075" algn="l" defTabSz="912813" rtl="0" eaLnBrk="1" fontAlgn="base" hangingPunct="1">
        <a:lnSpc>
          <a:spcPct val="90000"/>
        </a:lnSpc>
        <a:spcBef>
          <a:spcPct val="20000"/>
        </a:spcBef>
        <a:spcAft>
          <a:spcPct val="0"/>
        </a:spcAft>
        <a:buBlip>
          <a:blip r:embed="rId34"/>
        </a:buBlip>
        <a:defRPr kern="1200">
          <a:solidFill>
            <a:schemeClr val="tx1"/>
          </a:solidFill>
          <a:latin typeface="Trebuchet MS" pitchFamily="34" charset="0"/>
          <a:ea typeface="+mn-ea"/>
          <a:cs typeface="+mn-cs"/>
        </a:defRPr>
      </a:lvl4pPr>
      <a:lvl5pPr marL="1828800" indent="-334963" algn="l" defTabSz="912813" rtl="0" eaLnBrk="1" fontAlgn="base" hangingPunct="1">
        <a:lnSpc>
          <a:spcPct val="90000"/>
        </a:lnSpc>
        <a:spcBef>
          <a:spcPct val="20000"/>
        </a:spcBef>
        <a:spcAft>
          <a:spcPct val="0"/>
        </a:spcAft>
        <a:buBlip>
          <a:blip r:embed="rId34"/>
        </a:buBlip>
        <a:defRPr kern="1200">
          <a:solidFill>
            <a:schemeClr val="tx1"/>
          </a:solidFill>
          <a:latin typeface="Trebuchet MS" pitchFamily="34" charset="0"/>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y%20documents/Webcasts/200612/WWW.MICROSOFT.COM/SECURITY"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numCol="1" anchorCtr="0" compatLnSpc="1">
            <a:prstTxWarp prst="textNoShape">
              <a:avLst/>
            </a:prstTxWarp>
            <a:normAutofit/>
          </a:bodyPr>
          <a:lstStyle/>
          <a:p>
            <a:pPr>
              <a:defRPr/>
            </a:pPr>
            <a:r>
              <a:rPr sz="4300" dirty="0" smtClean="0">
                <a:ln>
                  <a:noFill/>
                </a:ln>
              </a:rPr>
              <a:t>Bulletins de </a:t>
            </a:r>
            <a:r>
              <a:rPr sz="4300" dirty="0" err="1" smtClean="0">
                <a:ln>
                  <a:noFill/>
                </a:ln>
              </a:rPr>
              <a:t>sécurité</a:t>
            </a:r>
            <a:r>
              <a:rPr sz="4300" dirty="0" smtClean="0">
                <a:ln>
                  <a:noFill/>
                </a:ln>
              </a:rPr>
              <a:t> Microsoft</a:t>
            </a:r>
            <a:br>
              <a:rPr sz="4300" dirty="0" smtClean="0">
                <a:ln>
                  <a:noFill/>
                </a:ln>
              </a:rPr>
            </a:br>
            <a:r>
              <a:rPr sz="4000" dirty="0" err="1" smtClean="0">
                <a:ln>
                  <a:noFill/>
                </a:ln>
              </a:rPr>
              <a:t>Juillet</a:t>
            </a:r>
            <a:r>
              <a:rPr sz="4000" dirty="0" smtClean="0">
                <a:ln>
                  <a:noFill/>
                </a:ln>
              </a:rPr>
              <a:t> 2009</a:t>
            </a:r>
            <a:endParaRPr sz="4300" dirty="0" smtClean="0">
              <a:ln>
                <a:noFill/>
              </a:ln>
            </a:endParaRPr>
          </a:p>
        </p:txBody>
      </p:sp>
      <p:sp>
        <p:nvSpPr>
          <p:cNvPr id="5" name="Subtitle 4"/>
          <p:cNvSpPr txBox="1">
            <a:spLocks/>
          </p:cNvSpPr>
          <p:nvPr/>
        </p:nvSpPr>
        <p:spPr bwMode="auto">
          <a:xfrm>
            <a:off x="796925" y="4624388"/>
            <a:ext cx="7681913" cy="461962"/>
          </a:xfrm>
          <a:prstGeom prst="rect">
            <a:avLst/>
          </a:prstGeom>
          <a:noFill/>
          <a:ln w="9525">
            <a:noFill/>
            <a:miter lim="800000"/>
            <a:headEnd/>
            <a:tailEnd/>
          </a:ln>
        </p:spPr>
        <p:txBody>
          <a:bodyPr lIns="0" tIns="0" rIns="0" bIns="0"/>
          <a:lstStyle/>
          <a:p>
            <a:pPr defTabSz="912813" eaLnBrk="0" hangingPunct="0">
              <a:lnSpc>
                <a:spcPct val="90000"/>
              </a:lnSpc>
              <a:defRPr/>
            </a:pPr>
            <a:r>
              <a:rPr lang="en-US" sz="2000" dirty="0" err="1" smtClean="0">
                <a:solidFill>
                  <a:srgbClr val="FFFFFF"/>
                </a:solidFill>
                <a:latin typeface="Trebuchet MS" pitchFamily="34" charset="0"/>
              </a:rPr>
              <a:t>Jérôme</a:t>
            </a:r>
            <a:r>
              <a:rPr lang="en-US" sz="2000" dirty="0" smtClean="0">
                <a:solidFill>
                  <a:srgbClr val="FFFFFF"/>
                </a:solidFill>
                <a:latin typeface="Trebuchet MS" pitchFamily="34" charset="0"/>
              </a:rPr>
              <a:t> </a:t>
            </a:r>
            <a:r>
              <a:rPr lang="en-US" sz="2000" dirty="0" err="1" smtClean="0">
                <a:solidFill>
                  <a:srgbClr val="FFFFFF"/>
                </a:solidFill>
                <a:latin typeface="Trebuchet MS" pitchFamily="34" charset="0"/>
              </a:rPr>
              <a:t>Leseinne</a:t>
            </a:r>
            <a:r>
              <a:rPr lang="en-US" sz="2000" dirty="0" smtClean="0">
                <a:solidFill>
                  <a:srgbClr val="FFFFFF"/>
                </a:solidFill>
                <a:latin typeface="Trebuchet MS" pitchFamily="34" charset="0"/>
              </a:rPr>
              <a:t/>
            </a:r>
            <a:br>
              <a:rPr lang="en-US" sz="2000" dirty="0" smtClean="0">
                <a:solidFill>
                  <a:srgbClr val="FFFFFF"/>
                </a:solidFill>
                <a:latin typeface="Trebuchet MS" pitchFamily="34" charset="0"/>
              </a:rPr>
            </a:br>
            <a:r>
              <a:rPr lang="en-US" sz="1400" i="1" dirty="0" smtClean="0">
                <a:solidFill>
                  <a:srgbClr val="FFFFFF"/>
                </a:solidFill>
                <a:latin typeface="Trebuchet MS" pitchFamily="34" charset="0"/>
              </a:rPr>
              <a:t>CSS </a:t>
            </a:r>
            <a:r>
              <a:rPr lang="en-US" sz="1400" i="1" dirty="0">
                <a:solidFill>
                  <a:srgbClr val="FFFFFF"/>
                </a:solidFill>
                <a:latin typeface="Trebuchet MS" pitchFamily="34" charset="0"/>
              </a:rPr>
              <a:t>Security EMEA </a:t>
            </a:r>
            <a:br>
              <a:rPr lang="en-US" sz="1400" i="1" dirty="0">
                <a:solidFill>
                  <a:srgbClr val="FFFFFF"/>
                </a:solidFill>
                <a:latin typeface="Trebuchet MS" pitchFamily="34" charset="0"/>
              </a:rPr>
            </a:br>
            <a:endParaRPr lang="en-US" sz="800" i="1" dirty="0">
              <a:solidFill>
                <a:srgbClr val="FFFFFF"/>
              </a:solidFill>
              <a:latin typeface="Trebuchet MS" pitchFamily="34" charset="0"/>
            </a:endParaRPr>
          </a:p>
          <a:p>
            <a:pPr defTabSz="912813" eaLnBrk="0" hangingPunct="0">
              <a:lnSpc>
                <a:spcPct val="90000"/>
              </a:lnSpc>
              <a:defRPr/>
            </a:pPr>
            <a:endParaRPr lang="en-US" sz="1050" i="1" dirty="0">
              <a:solidFill>
                <a:srgbClr val="FFFFFF"/>
              </a:solidFill>
              <a:latin typeface="Trebuchet MS" pitchFamily="34" charset="0"/>
            </a:endParaRPr>
          </a:p>
          <a:p>
            <a:pPr defTabSz="912813" eaLnBrk="0" hangingPunct="0">
              <a:lnSpc>
                <a:spcPct val="90000"/>
              </a:lnSpc>
              <a:defRPr/>
            </a:pPr>
            <a:r>
              <a:rPr lang="en-US" sz="2000" dirty="0">
                <a:solidFill>
                  <a:srgbClr val="FFFFFF"/>
                </a:solidFill>
                <a:latin typeface="Trebuchet MS" pitchFamily="34" charset="0"/>
              </a:rPr>
              <a:t>Mathieu Malaise</a:t>
            </a:r>
          </a:p>
          <a:p>
            <a:pPr defTabSz="912813" eaLnBrk="0" hangingPunct="0">
              <a:lnSpc>
                <a:spcPct val="90000"/>
              </a:lnSpc>
              <a:defRPr/>
            </a:pPr>
            <a:r>
              <a:rPr lang="en-US" sz="1400" i="1" dirty="0">
                <a:solidFill>
                  <a:srgbClr val="FFFFFF"/>
                </a:solidFill>
                <a:latin typeface="Trebuchet MS" pitchFamily="34" charset="0"/>
              </a:rPr>
              <a:t>Direction</a:t>
            </a:r>
            <a:r>
              <a:rPr lang="en-US" sz="1800" i="1" dirty="0">
                <a:solidFill>
                  <a:srgbClr val="FFFFFF"/>
                </a:solidFill>
                <a:latin typeface="Trebuchet MS" pitchFamily="34" charset="0"/>
              </a:rPr>
              <a:t> </a:t>
            </a:r>
            <a:r>
              <a:rPr lang="en-US" sz="1400" i="1" dirty="0">
                <a:solidFill>
                  <a:srgbClr val="FFFFFF"/>
                </a:solidFill>
                <a:latin typeface="Trebuchet MS" pitchFamily="34" charset="0"/>
              </a:rPr>
              <a:t>technique</a:t>
            </a:r>
            <a:r>
              <a:rPr lang="en-US" sz="1800" i="1" dirty="0">
                <a:solidFill>
                  <a:srgbClr val="FFFFFF"/>
                </a:solidFill>
                <a:latin typeface="Trebuchet MS" pitchFamily="34" charset="0"/>
              </a:rPr>
              <a:t> </a:t>
            </a:r>
            <a:r>
              <a:rPr lang="en-US" sz="1400" i="1" dirty="0">
                <a:solidFill>
                  <a:srgbClr val="FFFFFF"/>
                </a:solidFill>
                <a:latin typeface="Trebuchet MS" pitchFamily="34" charset="0"/>
              </a:rPr>
              <a:t>et</a:t>
            </a:r>
            <a:r>
              <a:rPr lang="en-US" sz="1800" i="1" dirty="0">
                <a:solidFill>
                  <a:srgbClr val="FFFFFF"/>
                </a:solidFill>
                <a:latin typeface="Trebuchet MS" pitchFamily="34" charset="0"/>
              </a:rPr>
              <a:t> </a:t>
            </a:r>
            <a:r>
              <a:rPr lang="en-US" sz="1400" i="1" dirty="0" err="1">
                <a:solidFill>
                  <a:srgbClr val="FFFFFF"/>
                </a:solidFill>
                <a:latin typeface="Trebuchet MS" pitchFamily="34" charset="0"/>
              </a:rPr>
              <a:t>sécurité</a:t>
            </a:r>
            <a:endParaRPr lang="en-US" sz="1400" i="1" dirty="0">
              <a:solidFill>
                <a:srgbClr val="FFFFFF"/>
              </a:solidFill>
              <a:latin typeface="Trebuchet MS"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MS09-030 : Une vulnérabilité dans Microsoft Office Publisher pourrait permettre l’exécution de code à distance (969516) - Important</a:t>
            </a:r>
            <a:endParaRPr lang="en-US" smtClean="0"/>
          </a:p>
        </p:txBody>
      </p:sp>
      <p:graphicFrame>
        <p:nvGraphicFramePr>
          <p:cNvPr id="4" name="Table 3"/>
          <p:cNvGraphicFramePr>
            <a:graphicFrameLocks noGrp="1"/>
          </p:cNvGraphicFramePr>
          <p:nvPr/>
        </p:nvGraphicFramePr>
        <p:xfrm>
          <a:off x="485775" y="1853819"/>
          <a:ext cx="8229600" cy="4153281"/>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Une vulnérabilité d'exécution de code à distance.</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Cette vulnérabilité nécessite qu'un utilisateur ouvre un fichier Publisher spécialement conçu, avec Microsoft Office Publisher.</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Dans le cas d'une attaque par courrier électronique, un attaquant pourrait exploiter cette vulnérabilité en envoyant un fichier Publisher spécialement conçu à un utilisateur et en persuadant celui-ci de l'ouvrir.</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Dans le cas d'une attaque Web, l'attaquant devrait héberger un site Web contenant un fichier Publisher spécialement conçu pour exploiter cette vulnérabilité.</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Un attaquant pourrait obtenir les mêmes droits que l'utilisateur connecté.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Les utilisateurs seront invités à ouvrir, enregistrer ou annuler avant d'accéder à un document.</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Arial" charset="0"/>
                        </a:rPr>
                        <a:t>Un attaquant n'aurait aucun moyen d'obliger les utilisateurs à visiter un site Web malveillant ou d'ouvrir un fichier spécialement conçu.</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Arial" charset="0"/>
                        </a:rPr>
                        <a:t>Les utilisateurs dont les comptes sont configurés avec des privilèges moins élevés sur le système subiraient moins d'impact que ceux qui possèdent des privilèges d'administrateur.</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Cette vulnérabilité ne peut être exploitée par messagerie électronique.</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Cette vulnérabilité a été signalée de manière responsable.</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À la publication de ce Bulletin, nous n'avons pas connaissance d'attaques ou de code d'exploitation.</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fr-FR" smtClean="0"/>
              <a:t>MS09-031 : Introduction et indices de gravité</a:t>
            </a:r>
            <a:endParaRPr lang="en-US" smtClean="0"/>
          </a:p>
        </p:txBody>
      </p:sp>
      <p:graphicFrame>
        <p:nvGraphicFramePr>
          <p:cNvPr id="9273" name="Group 57"/>
          <p:cNvGraphicFramePr>
            <a:graphicFrameLocks noGrp="1"/>
          </p:cNvGraphicFramePr>
          <p:nvPr/>
        </p:nvGraphicFramePr>
        <p:xfrm>
          <a:off x="244475" y="1495425"/>
          <a:ext cx="8596313" cy="3130551"/>
        </p:xfrm>
        <a:graphic>
          <a:graphicData uri="http://schemas.openxmlformats.org/drawingml/2006/table">
            <a:tbl>
              <a:tblPr/>
              <a:tblGrid>
                <a:gridCol w="1138238"/>
                <a:gridCol w="1624012"/>
                <a:gridCol w="1473200"/>
                <a:gridCol w="4360863"/>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MS09-031</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Une vulnérabilité dans Microsoft ISA Server 2006 pourrait entraîner une élévation de privilèges (970953)</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charset="0"/>
                        </a:rPr>
                        <a:t>Important</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ACA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Microsoft Internet Security and Acceleration Server 2006</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Mise à jour de capacité de prise en charge Microsoft Internet Security and </a:t>
                      </a:r>
                      <a:r>
                        <a:rPr kumimoji="0" lang="fr-FR" sz="1400" b="0" i="0" u="none" strike="noStrike" cap="none" normalizeH="0" baseline="0" dirty="0" err="1" smtClean="0">
                          <a:ln>
                            <a:noFill/>
                          </a:ln>
                          <a:solidFill>
                            <a:srgbClr val="FFFFFF"/>
                          </a:solidFill>
                          <a:effectLst/>
                          <a:latin typeface="Arial" charset="0"/>
                          <a:cs typeface="Arial" charset="0"/>
                        </a:rPr>
                        <a:t>Acceleration</a:t>
                      </a:r>
                      <a:r>
                        <a:rPr kumimoji="0" lang="fr-FR" sz="1400" b="0" i="0" u="none" strike="noStrike" cap="none" normalizeH="0" baseline="0" dirty="0" smtClean="0">
                          <a:ln>
                            <a:noFill/>
                          </a:ln>
                          <a:solidFill>
                            <a:srgbClr val="FFFFFF"/>
                          </a:solidFill>
                          <a:effectLst/>
                          <a:latin typeface="Arial" charset="0"/>
                          <a:cs typeface="Arial" charset="0"/>
                        </a:rPr>
                        <a:t> Server 2006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Microsoft Internet Security and Acceleration Server 2006 SP1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MS09-031 : Une vulnérabilité dans Microsoft ISA Server 2006 pourrait entraîner une élévation de privilèges (970953) - Important</a:t>
            </a:r>
            <a:br>
              <a:rPr lang="fr-FR" smtClean="0"/>
            </a:br>
            <a:endParaRPr lang="en-US" smtClean="0"/>
          </a:p>
        </p:txBody>
      </p:sp>
      <p:graphicFrame>
        <p:nvGraphicFramePr>
          <p:cNvPr id="4" name="Table 3"/>
          <p:cNvGraphicFramePr>
            <a:graphicFrameLocks noGrp="1"/>
          </p:cNvGraphicFramePr>
          <p:nvPr/>
        </p:nvGraphicFramePr>
        <p:xfrm>
          <a:off x="485775" y="2047875"/>
          <a:ext cx="8229600" cy="3742944"/>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Vulnérabilité</a:t>
                      </a:r>
                      <a:endParaRPr kumimoji="0" lang="en-US" sz="14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ea typeface="PMingLiU" pitchFamily="18" charset="-120"/>
                          <a:cs typeface="Times New Roman" pitchFamily="18" charset="0"/>
                        </a:rPr>
                        <a:t>Une vulnérabilité d'élévation des privilèges.</a:t>
                      </a:r>
                      <a:endParaRPr kumimoji="0" lang="en-US" sz="14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ea typeface="PMingLiU" pitchFamily="18" charset="-120"/>
                          <a:cs typeface="Times New Roman" pitchFamily="18" charset="0"/>
                        </a:rPr>
                        <a:t>Sur Internet, des utilisateurs non authentifiés pourraient accéder à des ressources Web publiées.</a:t>
                      </a:r>
                      <a:endParaRPr kumimoji="0" lang="en-US" sz="14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cs typeface="Arial" charset="0"/>
                        </a:rPr>
                        <a:t>Un attaquant qui parviendrait à exploiter cette vulnérabilité pourrait accéder à des ressources publiées dans le contexte d'un utilisateur valide sans devoir s'authentifier auprès d'ISA Server.</a:t>
                      </a:r>
                    </a:p>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L'attaquant pourrait usurper un compte utilisateur -dont le nom serait connu- et accéder à des ressources.</a:t>
                      </a:r>
                      <a:endParaRPr kumimoji="0" lang="en-US" sz="14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cs typeface="Arial" charset="0"/>
                        </a:rPr>
                        <a:t>Si ISA Server n'est pas configuré pour le mot de passe à usage unique d'authentification pour serveur RADIUS (OTP) et la délégation de l'authentification avec la délégation </a:t>
                      </a:r>
                      <a:r>
                        <a:rPr kumimoji="0" lang="fr-FR" sz="1400" b="0" i="0" u="none" strike="noStrike" cap="none" normalizeH="0" baseline="0" dirty="0" err="1" smtClean="0">
                          <a:ln>
                            <a:noFill/>
                          </a:ln>
                          <a:solidFill>
                            <a:srgbClr val="FFFFFF"/>
                          </a:solidFill>
                          <a:effectLst/>
                          <a:latin typeface="Arial" charset="0"/>
                          <a:cs typeface="Arial" charset="0"/>
                        </a:rPr>
                        <a:t>Kerberos</a:t>
                      </a:r>
                      <a:r>
                        <a:rPr kumimoji="0" lang="fr-FR" sz="1400" b="0" i="0" u="none" strike="noStrike" cap="none" normalizeH="0" baseline="0" dirty="0" smtClean="0">
                          <a:ln>
                            <a:noFill/>
                          </a:ln>
                          <a:solidFill>
                            <a:srgbClr val="FFFFFF"/>
                          </a:solidFill>
                          <a:effectLst/>
                          <a:latin typeface="Arial" charset="0"/>
                          <a:cs typeface="Arial" charset="0"/>
                        </a:rPr>
                        <a:t> contrainte, alors il n'est pas exposé à cette vulnérabilité.</a:t>
                      </a:r>
                      <a:endParaRPr kumimoji="0" lang="en-US" sz="1400" b="0" i="0" u="none" strike="noStrike" cap="none" normalizeH="0" baseline="0" dirty="0" smtClean="0">
                        <a:ln>
                          <a:noFill/>
                        </a:ln>
                        <a:solidFill>
                          <a:srgbClr val="FFFF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Cette vulnérabilité a été signalée de manière responsable.</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À la publication de ce Bulletin, nous n'avons pas connaissance d'attaques ou de code d'exploitation.</a:t>
                      </a:r>
                      <a:endParaRPr kumimoji="0" lang="en-US" sz="14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t>MS09-032 : Introduction</a:t>
            </a:r>
          </a:p>
        </p:txBody>
      </p:sp>
      <p:graphicFrame>
        <p:nvGraphicFramePr>
          <p:cNvPr id="9273" name="Group 57"/>
          <p:cNvGraphicFramePr>
            <a:graphicFrameLocks noGrp="1"/>
          </p:cNvGraphicFramePr>
          <p:nvPr/>
        </p:nvGraphicFramePr>
        <p:xfrm>
          <a:off x="244475" y="1311275"/>
          <a:ext cx="8596313" cy="3130551"/>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MS09-032</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Mise à jour de sécurité cumulative pour les </a:t>
                      </a:r>
                      <a:r>
                        <a:rPr kumimoji="0" lang="fr-FR" sz="1400" b="0" i="0" u="none" strike="noStrike" cap="none" normalizeH="0" baseline="0" dirty="0" err="1" smtClean="0">
                          <a:ln>
                            <a:noFill/>
                          </a:ln>
                          <a:solidFill>
                            <a:srgbClr val="FFFFFF"/>
                          </a:solidFill>
                          <a:effectLst/>
                          <a:latin typeface="Arial" charset="0"/>
                          <a:cs typeface="Arial" charset="0"/>
                        </a:rPr>
                        <a:t>kill</a:t>
                      </a:r>
                      <a:r>
                        <a:rPr kumimoji="0" lang="fr-FR" sz="1400" b="0" i="0" u="none" strike="noStrike" cap="none" normalizeH="0" baseline="0" dirty="0" smtClean="0">
                          <a:ln>
                            <a:noFill/>
                          </a:ln>
                          <a:solidFill>
                            <a:srgbClr val="FFFFFF"/>
                          </a:solidFill>
                          <a:effectLst/>
                          <a:latin typeface="Arial" charset="0"/>
                          <a:cs typeface="Arial" charset="0"/>
                        </a:rPr>
                        <a:t> bits ActiveX (973346)</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Toutes versions de Windows en cours de support*</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sz="1400" b="0" i="0" u="none" strike="noStrike" cap="none" normalizeH="0" baseline="0" dirty="0" smtClean="0">
                        <a:ln>
                          <a:noFill/>
                        </a:ln>
                        <a:solidFill>
                          <a:srgbClr val="FFFFFF"/>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
                      </a:r>
                      <a:br>
                        <a:rPr kumimoji="0" lang="en-US" sz="1400" b="0" i="0" u="none" strike="noStrike" cap="none" normalizeH="0" baseline="0" dirty="0" smtClean="0">
                          <a:ln>
                            <a:noFill/>
                          </a:ln>
                          <a:solidFill>
                            <a:srgbClr val="FFFFFF"/>
                          </a:solidFill>
                          <a:effectLst/>
                          <a:latin typeface="Arial" charset="0"/>
                          <a:cs typeface="Arial" charset="0"/>
                        </a:rPr>
                      </a:br>
                      <a:r>
                        <a:rPr kumimoji="0" lang="en-US" sz="1400" b="0" i="0" u="none" strike="noStrike" cap="none" normalizeH="0" baseline="0" dirty="0" smtClean="0">
                          <a:ln>
                            <a:noFill/>
                          </a:ln>
                          <a:solidFill>
                            <a:srgbClr val="FFFFFF"/>
                          </a:solidFill>
                          <a:effectLst/>
                          <a:latin typeface="Arial" charset="0"/>
                          <a:cs typeface="Arial" charset="0"/>
                        </a:rPr>
                        <a:t/>
                      </a:r>
                      <a:br>
                        <a:rPr kumimoji="0" lang="en-US" sz="1400" b="0" i="0" u="none" strike="noStrike" cap="none" normalizeH="0" baseline="0" dirty="0" smtClean="0">
                          <a:ln>
                            <a:noFill/>
                          </a:ln>
                          <a:solidFill>
                            <a:srgbClr val="FFFFFF"/>
                          </a:solidFill>
                          <a:effectLst/>
                          <a:latin typeface="Arial" charset="0"/>
                          <a:cs typeface="Arial" charset="0"/>
                        </a:rPr>
                      </a:b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TextBox 6"/>
          <p:cNvSpPr txBox="1">
            <a:spLocks noChangeArrowheads="1"/>
          </p:cNvSpPr>
          <p:nvPr/>
        </p:nvSpPr>
        <p:spPr bwMode="auto">
          <a:xfrm>
            <a:off x="1717675" y="5546725"/>
            <a:ext cx="5157788" cy="307975"/>
          </a:xfrm>
          <a:prstGeom prst="rect">
            <a:avLst/>
          </a:prstGeom>
          <a:noFill/>
          <a:ln w="9525">
            <a:noFill/>
            <a:miter lim="800000"/>
            <a:headEnd/>
            <a:tailEnd/>
          </a:ln>
        </p:spPr>
        <p:txBody>
          <a:bodyPr wrap="none">
            <a:spAutoFit/>
          </a:bodyPr>
          <a:lstStyle/>
          <a:p>
            <a:r>
              <a:rPr lang="fr-FR" sz="1400">
                <a:solidFill>
                  <a:srgbClr val="FFFFFF"/>
                </a:solidFill>
                <a:effectLst>
                  <a:outerShdw blurRad="38100" dist="38100" dir="2700000" algn="tl">
                    <a:srgbClr val="000000"/>
                  </a:outerShdw>
                </a:effectLst>
              </a:rPr>
              <a:t>*Installation Server Core de Windows Server 2008 non concernée.</a:t>
            </a:r>
            <a:endParaRPr lang="en-US" sz="1400">
              <a:solidFill>
                <a:srgbClr val="FFFFFF"/>
              </a:solidFill>
              <a:effectLst>
                <a:outerShdw blurRad="38100" dist="38100" dir="2700000" algn="tl">
                  <a:srgbClr val="000000"/>
                </a:outerShdw>
              </a:effectLst>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t>MS09-032 : Indices de gravité</a:t>
            </a:r>
          </a:p>
        </p:txBody>
      </p:sp>
      <p:graphicFrame>
        <p:nvGraphicFramePr>
          <p:cNvPr id="9273" name="Group 57"/>
          <p:cNvGraphicFramePr>
            <a:graphicFrameLocks noGrp="1"/>
          </p:cNvGraphicFramePr>
          <p:nvPr/>
        </p:nvGraphicFramePr>
        <p:xfrm>
          <a:off x="244475" y="850900"/>
          <a:ext cx="8655050" cy="3940175"/>
        </p:xfrm>
        <a:graphic>
          <a:graphicData uri="http://schemas.openxmlformats.org/drawingml/2006/table">
            <a:tbl>
              <a:tblPr/>
              <a:tblGrid>
                <a:gridCol w="1012825"/>
                <a:gridCol w="1657350"/>
                <a:gridCol w="2762250"/>
                <a:gridCol w="3222625"/>
              </a:tblGrid>
              <a:tr h="6127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781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MS09-032</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rgbClr val="FFFFFF"/>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XP SP2 et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XP Professionnel Édition x64 SP2</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sz="1400" b="0" i="0" u="none" strike="noStrike" cap="none" normalizeH="0" baseline="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Édition x64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2003 avec SP2 pour systèmes Itanium</a:t>
                      </a:r>
                    </a:p>
                    <a:p>
                      <a:pPr marL="0" marR="0" lvl="0" indent="0" algn="l" defTabSz="914400" rtl="0" eaLnBrk="0" fontAlgn="b" latinLnBrk="0" hangingPunct="0">
                        <a:lnSpc>
                          <a:spcPct val="100000"/>
                        </a:lnSpc>
                        <a:spcBef>
                          <a:spcPct val="0"/>
                        </a:spcBef>
                        <a:spcAft>
                          <a:spcPct val="0"/>
                        </a:spcAft>
                        <a:buClrTx/>
                        <a:buSzTx/>
                        <a:buFontTx/>
                        <a:buChar char="•"/>
                        <a:tabLst/>
                      </a:pPr>
                      <a:endParaRPr kumimoji="0" lang="en-US" sz="1400" b="0" i="0" u="none" strike="noStrike" cap="none" normalizeH="0" baseline="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2000 SP4</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Vista et Windows Vista SP1</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Vista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Vista Édition x64 et Windows Vista Édition x64 SP1</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2008 pour systèmes 32 bits et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2008 pour systèmes x64  et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rgbClr val="FFFFFF"/>
                          </a:solidFill>
                          <a:effectLst/>
                          <a:latin typeface="Arial" charset="0"/>
                          <a:cs typeface="Arial" charset="0"/>
                        </a:rPr>
                        <a:t>Windows Server 2008 pour systèmes Itanium et SP2*</a:t>
                      </a:r>
                    </a:p>
                    <a:p>
                      <a:pPr marL="0" marR="0" lvl="0" indent="0" algn="l" defTabSz="914400" rtl="0" eaLnBrk="0" fontAlgn="b" latinLnBrk="0" hangingPunct="0">
                        <a:lnSpc>
                          <a:spcPct val="100000"/>
                        </a:lnSpc>
                        <a:spcBef>
                          <a:spcPct val="0"/>
                        </a:spcBef>
                        <a:spcAft>
                          <a:spcPct val="0"/>
                        </a:spcAft>
                        <a:buClrTx/>
                        <a:buSzTx/>
                        <a:buFontTx/>
                        <a:buChar char="•"/>
                        <a:tabLst/>
                      </a:pPr>
                      <a:endParaRPr kumimoji="0" lang="en-US" sz="1400" b="0" i="0" u="none" strike="noStrike" cap="none" normalizeH="0" baseline="0" smtClean="0">
                        <a:ln>
                          <a:noFill/>
                        </a:ln>
                        <a:solidFill>
                          <a:srgbClr val="FFFFFF"/>
                        </a:solidFill>
                        <a:effectLst/>
                        <a:latin typeface="Arial" charset="0"/>
                        <a:cs typeface="Arial" charset="0"/>
                      </a:endParaRPr>
                    </a:p>
                    <a:p>
                      <a:pPr marL="0" marR="0" lvl="0" indent="0" algn="l"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2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dirty="0" err="1" smtClean="0">
                          <a:ln>
                            <a:noFill/>
                          </a:ln>
                          <a:solidFill>
                            <a:srgbClr val="000066"/>
                          </a:solidFill>
                          <a:effectLst/>
                          <a:latin typeface="Arial" charset="0"/>
                          <a:cs typeface="Arial" charset="0"/>
                        </a:rPr>
                        <a:t>Modéré</a:t>
                      </a:r>
                      <a:endParaRPr kumimoji="0" lang="en-US" sz="1400" b="0" i="0" u="none" strike="noStrike" cap="none" normalizeH="0" baseline="0" dirty="0" smtClean="0">
                        <a:ln>
                          <a:noFill/>
                        </a:ln>
                        <a:solidFill>
                          <a:srgbClr val="000066"/>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Aucun</a:t>
                      </a:r>
                      <a:r>
                        <a:rPr kumimoji="0" lang="en-US" sz="1400" b="0" i="0" u="none" strike="noStrike" cap="none" normalizeH="0" baseline="0" dirty="0" smtClean="0">
                          <a:ln>
                            <a:noFill/>
                          </a:ln>
                          <a:solidFill>
                            <a:srgbClr val="FFFFFF"/>
                          </a:solidFill>
                          <a:effectLst/>
                          <a:latin typeface="Arial" charset="0"/>
                          <a:cs typeface="Arial" charset="0"/>
                        </a:rPr>
                        <a:t>**</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TextBox 6"/>
          <p:cNvSpPr txBox="1">
            <a:spLocks noChangeArrowheads="1"/>
          </p:cNvSpPr>
          <p:nvPr/>
        </p:nvSpPr>
        <p:spPr bwMode="auto">
          <a:xfrm>
            <a:off x="244475" y="5178425"/>
            <a:ext cx="8655050" cy="738188"/>
          </a:xfrm>
          <a:prstGeom prst="rect">
            <a:avLst/>
          </a:prstGeom>
          <a:noFill/>
          <a:ln w="9525">
            <a:noFill/>
            <a:miter lim="800000"/>
            <a:headEnd/>
            <a:tailEnd/>
          </a:ln>
        </p:spPr>
        <p:txBody>
          <a:bodyPr>
            <a:spAutoFit/>
          </a:bodyPr>
          <a:lstStyle/>
          <a:p>
            <a:r>
              <a:rPr lang="fr-FR" sz="1400" dirty="0">
                <a:solidFill>
                  <a:srgbClr val="FFFFFF"/>
                </a:solidFill>
              </a:rPr>
              <a:t>*Installation Server </a:t>
            </a:r>
            <a:r>
              <a:rPr lang="fr-FR" sz="1400" dirty="0" err="1">
                <a:solidFill>
                  <a:srgbClr val="FFFFFF"/>
                </a:solidFill>
              </a:rPr>
              <a:t>Core</a:t>
            </a:r>
            <a:r>
              <a:rPr lang="fr-FR" sz="1400" dirty="0">
                <a:solidFill>
                  <a:srgbClr val="FFFFFF"/>
                </a:solidFill>
              </a:rPr>
              <a:t> de Windows Server 2008 non concernée.</a:t>
            </a:r>
          </a:p>
          <a:p>
            <a:endParaRPr lang="en-US" sz="1400" dirty="0">
              <a:solidFill>
                <a:srgbClr val="FFFFFF"/>
              </a:solidFill>
            </a:endParaRPr>
          </a:p>
          <a:p>
            <a:r>
              <a:rPr lang="fr-FR" sz="1400" dirty="0">
                <a:solidFill>
                  <a:srgbClr val="FFFFFF"/>
                </a:solidFill>
              </a:rPr>
              <a:t>**Mesure de défense en profondeur</a:t>
            </a:r>
            <a:endParaRPr lang="en-US" sz="1400" dirty="0">
              <a:solidFill>
                <a:srgbClr val="FFFFFF"/>
              </a:solidFill>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MS09-032 : Mise à jour de sécurité cumulative pour les kill bits ActiveX (973346) - Critique</a:t>
            </a:r>
            <a:endParaRPr lang="en-US" smtClean="0"/>
          </a:p>
        </p:txBody>
      </p:sp>
      <p:graphicFrame>
        <p:nvGraphicFramePr>
          <p:cNvPr id="4" name="Table 3"/>
          <p:cNvGraphicFramePr>
            <a:graphicFrameLocks noGrp="1"/>
          </p:cNvGraphicFramePr>
          <p:nvPr/>
        </p:nvGraphicFramePr>
        <p:xfrm>
          <a:off x="485775" y="1403350"/>
          <a:ext cx="8229600" cy="4895088"/>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dirty="0" err="1" smtClean="0"/>
                        <a:t>Vulnérabilité</a:t>
                      </a:r>
                      <a:endParaRPr lang="en-US" sz="140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lang="fr-FR" sz="1400" smtClean="0"/>
                        <a:t>Une vulnérabilité d'exécution de code à distance.</a:t>
                      </a: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Un attaquant pourrait héberger un site Web malveillant conçu pour exploiter cette vulnérabilité via Internet Explorer, puis inciter un utilisateur à consulter ce site Web.</a:t>
                      </a: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Un attaquant pourrait obtenir les mêmes droits que l'utilisateur connecté.</a:t>
                      </a:r>
                      <a:endParaRPr lang="en-US" sz="14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Windows Vista et Windows Server 2008 ne sont pas concernés car la possibilité de transmettre des données à ce contrôle dans Internet Explorer a été restreinte.</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Par défaut, Internet Explorer sur Windows Server 2003 et Windows Server 2008 s'exécute selon un mode restreint nommé Configuration de sécurité améliorée.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Par défaut, dans toutes les versions de Microsoft Outlook en cours de support et dans Microsoft Outlook Express, les messages au format HTML sont ouverts dans la zone Sites sensibles.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Les utilisateurs dont les comptes sont configurés avec des privilèges moins élevés sur le système subiraient moins d'impact que ceux qui possèdent des privilèges d'administrateur.</a:t>
                      </a:r>
                      <a:endParaRPr lang="en-US" sz="14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Résout le problème décrit dans l'Avis de sécurité Microsoft 972890.</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À ce jour, Microsoft a connaissance d'attaques limitées visant à exploiter cette vulnérabilité.</a:t>
                      </a:r>
                      <a:endParaRPr lang="en-US" sz="14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fr-FR" smtClean="0"/>
              <a:t>MS09-033 : Introduction et indices de gravité</a:t>
            </a:r>
            <a:endParaRPr lang="en-US" smtClean="0"/>
          </a:p>
        </p:txBody>
      </p:sp>
      <p:graphicFrame>
        <p:nvGraphicFramePr>
          <p:cNvPr id="9273" name="Group 57"/>
          <p:cNvGraphicFramePr>
            <a:graphicFrameLocks noGrp="1"/>
          </p:cNvGraphicFramePr>
          <p:nvPr/>
        </p:nvGraphicFramePr>
        <p:xfrm>
          <a:off x="244475" y="1587500"/>
          <a:ext cx="8470900" cy="3130551"/>
        </p:xfrm>
        <a:graphic>
          <a:graphicData uri="http://schemas.openxmlformats.org/drawingml/2006/table">
            <a:tbl>
              <a:tblPr/>
              <a:tblGrid>
                <a:gridCol w="1104900"/>
                <a:gridCol w="1473200"/>
                <a:gridCol w="1473200"/>
                <a:gridCol w="4419600"/>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MS09-033</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FFFF"/>
                          </a:solidFill>
                          <a:effectLst/>
                          <a:latin typeface="Arial" charset="0"/>
                          <a:cs typeface="Arial" charset="0"/>
                        </a:rPr>
                        <a:t>Une vulnérabilité dans Virtual PC et Virtual Server pourrait permettre une élévation de privilèges (969856)</a:t>
                      </a:r>
                      <a:endParaRPr kumimoji="0" lang="en-US" sz="1400" b="0" i="0" u="none" strike="noStrike" cap="none" normalizeH="0" baseline="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66"/>
                          </a:solidFill>
                          <a:effectLst/>
                          <a:latin typeface="Calibri" pitchFamily="34" charset="0"/>
                          <a:cs typeface="Arial" charset="0"/>
                        </a:rPr>
                        <a:t>Important</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ACA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Microsoft Virtual PC 2004 SP1</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pt-BR" sz="1400" b="0" i="0" u="none" strike="noStrike" cap="none" normalizeH="0" baseline="0" dirty="0" smtClean="0">
                          <a:ln>
                            <a:noFill/>
                          </a:ln>
                          <a:solidFill>
                            <a:schemeClr val="tx1"/>
                          </a:solidFill>
                          <a:effectLst/>
                          <a:latin typeface="Arial" charset="0"/>
                          <a:cs typeface="Arial" charset="0"/>
                        </a:rPr>
                        <a:t> </a:t>
                      </a:r>
                      <a:r>
                        <a:rPr kumimoji="0" lang="pt-BR" sz="1400" b="0" i="0" u="none" strike="noStrike" cap="none" normalizeH="0" baseline="0" dirty="0" smtClean="0">
                          <a:ln>
                            <a:noFill/>
                          </a:ln>
                          <a:solidFill>
                            <a:srgbClr val="FFFFFF"/>
                          </a:solidFill>
                          <a:effectLst/>
                          <a:latin typeface="Arial" charset="0"/>
                          <a:cs typeface="Arial" charset="0"/>
                        </a:rPr>
                        <a:t>Microsoft Virtual PC 2007 et Microsoft Virtual PC 2007 SP1</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Microsoft Virtual PC 2007 Édition x64 et Microsoft Virtual PC 2007 Édition x64 Edition SP1</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pt-BR" sz="1400" b="0" i="0" u="none" strike="noStrike" cap="none" normalizeH="0" baseline="0" dirty="0" smtClean="0">
                          <a:ln>
                            <a:noFill/>
                          </a:ln>
                          <a:solidFill>
                            <a:schemeClr val="tx1"/>
                          </a:solidFill>
                          <a:effectLst/>
                          <a:latin typeface="Arial" charset="0"/>
                          <a:cs typeface="Arial" charset="0"/>
                        </a:rPr>
                        <a:t> </a:t>
                      </a:r>
                      <a:r>
                        <a:rPr kumimoji="0" lang="pt-BR" sz="1400" b="0" i="0" u="none" strike="noStrike" cap="none" normalizeH="0" baseline="0" dirty="0" smtClean="0">
                          <a:ln>
                            <a:noFill/>
                          </a:ln>
                          <a:solidFill>
                            <a:srgbClr val="FFFFFF"/>
                          </a:solidFill>
                          <a:effectLst/>
                          <a:latin typeface="Arial" charset="0"/>
                          <a:cs typeface="Arial" charset="0"/>
                        </a:rPr>
                        <a:t>Microsoft Virtual Server 2005 R2 SP1</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pt-BR" sz="1400" b="0" i="0" u="none" strike="noStrike" cap="none" normalizeH="0" baseline="0" dirty="0" smtClean="0">
                          <a:ln>
                            <a:noFill/>
                          </a:ln>
                          <a:solidFill>
                            <a:schemeClr val="tx1"/>
                          </a:solidFill>
                          <a:effectLst/>
                          <a:latin typeface="Arial" charset="0"/>
                          <a:cs typeface="Arial" charset="0"/>
                        </a:rPr>
                        <a:t> </a:t>
                      </a:r>
                      <a:r>
                        <a:rPr kumimoji="0" lang="pt-BR" sz="1400" b="0" i="0" u="none" strike="noStrike" cap="none" normalizeH="0" baseline="0" dirty="0" smtClean="0">
                          <a:ln>
                            <a:noFill/>
                          </a:ln>
                          <a:solidFill>
                            <a:srgbClr val="FFFFFF"/>
                          </a:solidFill>
                          <a:effectLst/>
                          <a:latin typeface="Arial" charset="0"/>
                          <a:cs typeface="Arial" charset="0"/>
                        </a:rPr>
                        <a:t>Microsoft Virtual Server 2005 R2 Édition x64 SP1</a:t>
                      </a:r>
                      <a:r>
                        <a:rPr kumimoji="0" lang="pt-BR" sz="1200" b="0" i="0" u="none" strike="noStrike" cap="none" normalizeH="0" baseline="0" dirty="0" smtClean="0">
                          <a:ln>
                            <a:noFill/>
                          </a:ln>
                          <a:solidFill>
                            <a:srgbClr val="FFFFFF"/>
                          </a:solidFill>
                          <a:effectLst/>
                          <a:latin typeface="Arial" charset="0"/>
                          <a:cs typeface="Arial" charset="0"/>
                        </a:rPr>
                        <a:t/>
                      </a:r>
                      <a:br>
                        <a:rPr kumimoji="0" lang="pt-BR" sz="1200" b="0" i="0" u="none" strike="noStrike" cap="none" normalizeH="0" baseline="0" dirty="0" smtClean="0">
                          <a:ln>
                            <a:noFill/>
                          </a:ln>
                          <a:solidFill>
                            <a:srgbClr val="FFFFFF"/>
                          </a:solidFill>
                          <a:effectLst/>
                          <a:latin typeface="Arial" charset="0"/>
                          <a:cs typeface="Arial" charset="0"/>
                        </a:rPr>
                      </a:br>
                      <a:endParaRPr kumimoji="0" lang="en-US" sz="12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fontScale="90000"/>
          </a:bodyPr>
          <a:lstStyle/>
          <a:p>
            <a:r>
              <a:rPr lang="fr-FR" smtClean="0"/>
              <a:t>MS09-033 : Une vulnérabilité dans Virtual PC et Virtual Server pourrait permettre une élévation de privilèges (969856) - Important</a:t>
            </a:r>
            <a:endParaRPr lang="en-US" dirty="0" smtClean="0"/>
          </a:p>
        </p:txBody>
      </p:sp>
      <p:graphicFrame>
        <p:nvGraphicFramePr>
          <p:cNvPr id="4" name="Table 3"/>
          <p:cNvGraphicFramePr>
            <a:graphicFrameLocks noGrp="1"/>
          </p:cNvGraphicFramePr>
          <p:nvPr/>
        </p:nvGraphicFramePr>
        <p:xfrm>
          <a:off x="520700" y="2047875"/>
          <a:ext cx="8229600" cy="3931920"/>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Une vulnérabilité d'élévation des privilèges.</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Pour exploiter cette vulnérabilité, un attaquant devrait d’abord ouvrir une session sur le système virtuel invité. Un attaquant pourrait alors exécuter une application spécialement conçue qui pourrait exploiter la vulnérabilité et élever les privilèges dans l'environnement informatique virtuel.</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Un attaquant qui parviendrait à exploiter cette vulnérabilité pourrait exécuter du code avec des privilèges élevés sur le système d'exploitation invité.</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doit être authentifié et connecté dans le système d'exploitation invité s'exécutant dans la machine virtuelle pour exploiter cette vulnérabilité.</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Windows Server 2008 Hyper-V n'est pas concerné par cette vulnérabilité.</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Windows Virtual PC et le mode Windows XP sous Windows 7 ne sont pas concernés par cette vulnérabilité.</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Les déploiements utilisant la virtualisation matérielle (Hardware Assisted Virtualization, HAV) ne sont pas concernés par cette vulnérabilité.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Cette vulnérabilité a été signalée de manière responsable.</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À la publication de ce Bulletin, nous n'avons pas connaissance d'attaques ou de code d'exploitation.</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Cette vulnérabilité ne peut être exploitée pour compromettre le système d'exploitation hôte.</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990" name="Group 150"/>
          <p:cNvGraphicFramePr>
            <a:graphicFrameLocks noGrp="1"/>
          </p:cNvGraphicFramePr>
          <p:nvPr/>
        </p:nvGraphicFramePr>
        <p:xfrm>
          <a:off x="336550" y="1403350"/>
          <a:ext cx="8426450" cy="3291840"/>
        </p:xfrm>
        <a:graphic>
          <a:graphicData uri="http://schemas.openxmlformats.org/drawingml/2006/table">
            <a:tbl>
              <a:tblPr/>
              <a:tblGrid>
                <a:gridCol w="1444625"/>
                <a:gridCol w="1031875"/>
                <a:gridCol w="954088"/>
                <a:gridCol w="968375"/>
                <a:gridCol w="1177925"/>
                <a:gridCol w="923925"/>
                <a:gridCol w="962025"/>
                <a:gridCol w="963612"/>
              </a:tblGrid>
              <a:tr h="5000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rgbClr val="FFFFFF"/>
                          </a:solidFill>
                          <a:effectLst/>
                          <a:latin typeface="Arial" charset="0"/>
                          <a:cs typeface="Arial" charset="0"/>
                        </a:rPr>
                        <a:t>Bulletin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rgbClr val="FFFFFF"/>
                          </a:solidFill>
                          <a:effectLst/>
                          <a:latin typeface="Arial" charset="0"/>
                          <a:cs typeface="Arial" charset="0"/>
                        </a:rPr>
                        <a:t>Windows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Arial" charset="0"/>
                          <a:cs typeface="Arial" charset="0"/>
                        </a:rPr>
                        <a:t>Microsoft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Arial" charset="0"/>
                          <a:cs typeface="Arial" charset="0"/>
                        </a:rPr>
                        <a:t>MBSA 2.1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Arial" charset="0"/>
                          <a:cs typeface="Arial" charset="0"/>
                        </a:rPr>
                        <a:t>WSUS 3.0</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Arial" charset="0"/>
                          <a:cs typeface="Arial" charset="0"/>
                        </a:rPr>
                        <a:t>SMS avec Feature Pack SUS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smtClean="0">
                          <a:ln>
                            <a:noFill/>
                          </a:ln>
                          <a:solidFill>
                            <a:srgbClr val="FFFFFF"/>
                          </a:solidFill>
                          <a:effectLst/>
                          <a:latin typeface="Arial" charset="0"/>
                          <a:cs typeface="Arial" charset="0"/>
                        </a:rPr>
                        <a:t>SMS avec Outil d'inventaire des mises à jour</a:t>
                      </a:r>
                      <a:endParaRPr kumimoji="0" lang="en-US" sz="1200" b="0" i="0" u="none" strike="noStrike" cap="none" normalizeH="0" baseline="0" smtClean="0">
                        <a:ln>
                          <a:noFill/>
                        </a:ln>
                        <a:solidFill>
                          <a:srgbClr val="FFFFFF"/>
                        </a:solidFill>
                        <a:effectLst/>
                        <a:latin typeface="Arial" charset="0"/>
                        <a:cs typeface="Arial" charset="0"/>
                      </a:endParaRP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FFFF"/>
                          </a:solidFill>
                          <a:effectLst/>
                          <a:latin typeface="Arial" charset="0"/>
                          <a:cs typeface="Arial" charset="0"/>
                        </a:rPr>
                        <a:t>SCCM 2007</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MS09-028</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Non</a:t>
                      </a:r>
                      <a:r>
                        <a:rPr kumimoji="0" lang="en-US" sz="1200" b="1" i="0" u="none" strike="noStrike" cap="none" normalizeH="0" baseline="30000" smtClean="0">
                          <a:ln>
                            <a:noFill/>
                          </a:ln>
                          <a:solidFill>
                            <a:srgbClr val="FFFFFF"/>
                          </a:solidFill>
                          <a:effectLst/>
                          <a:latin typeface="Arial" charset="0"/>
                          <a:cs typeface="Arial" charset="0"/>
                        </a:rPr>
                        <a:t>3</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r>
                        <a:rPr kumimoji="0" lang="en-US" sz="1200" b="1" i="0" u="none" strike="noStrike" cap="none" normalizeH="0" baseline="0" smtClean="0">
                          <a:ln>
                            <a:noFill/>
                          </a:ln>
                          <a:solidFill>
                            <a:schemeClr val="tx1"/>
                          </a:solidFill>
                          <a:effectLst/>
                          <a:latin typeface="Arial" charset="0"/>
                          <a:cs typeface="Arial" charset="0"/>
                        </a:rPr>
                        <a:t> </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MS09-029</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Non</a:t>
                      </a:r>
                      <a:r>
                        <a:rPr kumimoji="0" lang="en-US" sz="1200" b="1"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r>
                        <a:rPr kumimoji="0" lang="en-US" sz="1200" b="1"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MS09-030</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Non</a:t>
                      </a:r>
                      <a:r>
                        <a:rPr kumimoji="0" lang="en-US" sz="1200" b="1"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Non</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MS09-031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Non</a:t>
                      </a:r>
                      <a:r>
                        <a:rPr kumimoji="0" lang="en-US" sz="1200" b="1"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Non</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MS09-032</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Non</a:t>
                      </a:r>
                      <a:r>
                        <a:rPr kumimoji="0" lang="en-US" sz="1200" b="1"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r>
                        <a:rPr kumimoji="0" lang="en-US" sz="1200" b="1"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MS09-033</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Non</a:t>
                      </a:r>
                      <a:r>
                        <a:rPr kumimoji="0" lang="en-US" sz="1200" b="1"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Non</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err="1" smtClean="0">
                          <a:ln>
                            <a:noFill/>
                          </a:ln>
                          <a:solidFill>
                            <a:srgbClr val="FFFFFF"/>
                          </a:solidFill>
                          <a:effectLst/>
                          <a:latin typeface="Arial" charset="0"/>
                          <a:cs typeface="Arial" charset="0"/>
                        </a:rPr>
                        <a:t>Oui</a:t>
                      </a:r>
                      <a:endParaRPr kumimoji="0" lang="en-US" sz="1200" b="1" i="0" u="none" strike="noStrike" cap="none" normalizeH="0" baseline="0" dirty="0" smtClean="0">
                        <a:ln>
                          <a:noFill/>
                        </a:ln>
                        <a:solidFill>
                          <a:srgbClr val="FFFFFF"/>
                        </a:solidFill>
                        <a:effectLst/>
                        <a:latin typeface="Arial" charset="0"/>
                        <a:cs typeface="Arial"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Rectangle 2"/>
          <p:cNvSpPr txBox="1">
            <a:spLocks noChangeArrowheads="1"/>
          </p:cNvSpPr>
          <p:nvPr/>
        </p:nvSpPr>
        <p:spPr bwMode="auto">
          <a:xfrm>
            <a:off x="428625" y="4821486"/>
            <a:ext cx="8286750" cy="769441"/>
          </a:xfrm>
          <a:prstGeom prst="rect">
            <a:avLst/>
          </a:prstGeom>
          <a:noFill/>
          <a:ln w="9525">
            <a:noFill/>
            <a:miter lim="800000"/>
            <a:headEnd/>
            <a:tailEnd/>
          </a:ln>
          <a:effectLst/>
        </p:spPr>
        <p:txBody>
          <a:bodyPr anchor="ctr">
            <a:spAutoFit/>
          </a:bodyPr>
          <a:lstStyle/>
          <a:p>
            <a:pPr marL="342900" indent="-342900">
              <a:buFont typeface="Arial" charset="0"/>
              <a:buAutoNum type="arabicPeriod"/>
            </a:pPr>
            <a:r>
              <a:rPr lang="en-US" sz="1100" i="1" dirty="0">
                <a:solidFill>
                  <a:srgbClr val="FFFFFF"/>
                </a:solidFill>
              </a:rPr>
              <a:t>SMS SUSFP </a:t>
            </a:r>
            <a:r>
              <a:rPr lang="en-US" sz="1100" i="1" dirty="0" err="1">
                <a:solidFill>
                  <a:srgbClr val="FFFFFF"/>
                </a:solidFill>
              </a:rPr>
              <a:t>prend</a:t>
            </a:r>
            <a:r>
              <a:rPr lang="en-US" sz="1100" i="1" dirty="0">
                <a:solidFill>
                  <a:srgbClr val="FFFFFF"/>
                </a:solidFill>
              </a:rPr>
              <a:t> </a:t>
            </a:r>
            <a:r>
              <a:rPr lang="en-US" sz="1100" i="1" dirty="0" err="1">
                <a:solidFill>
                  <a:srgbClr val="FFFFFF"/>
                </a:solidFill>
              </a:rPr>
              <a:t>uniquement</a:t>
            </a:r>
            <a:r>
              <a:rPr lang="en-US" sz="1100" i="1" dirty="0">
                <a:solidFill>
                  <a:srgbClr val="FFFFFF"/>
                </a:solidFill>
              </a:rPr>
              <a:t> en charge Windows 2000 SP4, Windows XP SP2 et SP3, Windows Server 2003 SP1 et SP2.</a:t>
            </a:r>
          </a:p>
          <a:p>
            <a:pPr marL="342900" indent="-342900">
              <a:buFont typeface="Arial" charset="0"/>
              <a:buAutoNum type="arabicPeriod"/>
            </a:pPr>
            <a:r>
              <a:rPr lang="fr-FR" sz="1100" i="1" dirty="0">
                <a:solidFill>
                  <a:srgbClr val="FFFFFF"/>
                </a:solidFill>
              </a:rPr>
              <a:t>Windows Update prend uniquement en charge les packages de sécurité Windows natifs. </a:t>
            </a:r>
          </a:p>
          <a:p>
            <a:pPr marL="342900" indent="-342900">
              <a:buFont typeface="Arial" charset="0"/>
              <a:buAutoNum type="arabicPeriod"/>
            </a:pPr>
            <a:r>
              <a:rPr lang="fr-FR" sz="1100" i="1" dirty="0">
                <a:solidFill>
                  <a:srgbClr val="FFFFFF"/>
                </a:solidFill>
              </a:rPr>
              <a:t>SMS SUSFP ne prend pas en charge DirectX.</a:t>
            </a:r>
            <a:endParaRPr lang="en-US" sz="1100" i="1" dirty="0">
              <a:solidFill>
                <a:srgbClr val="FFFFFF"/>
              </a:solidFill>
            </a:endParaRPr>
          </a:p>
        </p:txBody>
      </p:sp>
      <p:sp>
        <p:nvSpPr>
          <p:cNvPr id="7" name="Rectangle 2"/>
          <p:cNvSpPr>
            <a:spLocks noGrp="1" noChangeArrowheads="1"/>
          </p:cNvSpPr>
          <p:nvPr>
            <p:ph type="title"/>
          </p:nvPr>
        </p:nvSpPr>
        <p:spPr/>
        <p:txBody>
          <a:bodyPr/>
          <a:lstStyle/>
          <a:p>
            <a:r>
              <a:rPr lang="en-US" dirty="0" err="1" smtClean="0"/>
              <a:t>Détection</a:t>
            </a:r>
            <a:r>
              <a:rPr lang="en-US" dirty="0" smtClean="0"/>
              <a:t> et </a:t>
            </a:r>
            <a:r>
              <a:rPr lang="en-US" dirty="0" err="1" smtClean="0"/>
              <a:t>déploiement</a:t>
            </a:r>
            <a:endParaRPr lang="en-US"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6034" name="Rectangle 2"/>
          <p:cNvSpPr>
            <a:spLocks noGrp="1" noChangeArrowheads="1"/>
          </p:cNvSpPr>
          <p:nvPr>
            <p:ph type="title"/>
          </p:nvPr>
        </p:nvSpPr>
        <p:spPr/>
        <p:txBody>
          <a:bodyPr/>
          <a:lstStyle/>
          <a:p>
            <a:r>
              <a:rPr lang="fr-FR" smtClean="0">
                <a:solidFill>
                  <a:srgbClr val="FFFFFF"/>
                </a:solidFill>
              </a:rPr>
              <a:t>Informations de mise à jour (suite)</a:t>
            </a:r>
            <a:endParaRPr lang="en-US" smtClean="0">
              <a:solidFill>
                <a:srgbClr val="FFFFFF"/>
              </a:solidFill>
            </a:endParaRPr>
          </a:p>
        </p:txBody>
      </p:sp>
      <p:graphicFrame>
        <p:nvGraphicFramePr>
          <p:cNvPr id="19518" name="Group 62"/>
          <p:cNvGraphicFramePr>
            <a:graphicFrameLocks noGrp="1"/>
          </p:cNvGraphicFramePr>
          <p:nvPr/>
        </p:nvGraphicFramePr>
        <p:xfrm>
          <a:off x="520700" y="1863725"/>
          <a:ext cx="8102600" cy="2454720"/>
        </p:xfrm>
        <a:graphic>
          <a:graphicData uri="http://schemas.openxmlformats.org/drawingml/2006/table">
            <a:tbl>
              <a:tblPr/>
              <a:tblGrid>
                <a:gridCol w="1682750"/>
                <a:gridCol w="2063750"/>
                <a:gridCol w="2054225"/>
                <a:gridCol w="2301875"/>
              </a:tblGrid>
              <a:tr h="3698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1" i="0" u="none" strike="noStrike" cap="none" normalizeH="0" baseline="0" dirty="0" smtClean="0">
                          <a:ln>
                            <a:noFill/>
                          </a:ln>
                          <a:solidFill>
                            <a:srgbClr val="FFFFFF"/>
                          </a:solidFill>
                          <a:effectLst/>
                          <a:latin typeface="Arial" charset="0"/>
                          <a:cs typeface="Arial" charset="0"/>
                        </a:rPr>
                        <a:t>Bulletin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1" i="0" u="none" strike="noStrike" cap="none" normalizeH="0" baseline="0" smtClean="0">
                          <a:ln>
                            <a:noFill/>
                          </a:ln>
                          <a:solidFill>
                            <a:srgbClr val="FFFFFF"/>
                          </a:solidFill>
                          <a:effectLst/>
                          <a:latin typeface="Arial" charset="0"/>
                          <a:cs typeface="Arial" charset="0"/>
                        </a:rPr>
                        <a:t>Redémarrage requis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1" i="0" u="none" strike="noStrike" cap="none" normalizeH="0" baseline="0" smtClean="0">
                          <a:ln>
                            <a:noFill/>
                          </a:ln>
                          <a:solidFill>
                            <a:srgbClr val="FFFFFF"/>
                          </a:solidFill>
                          <a:effectLst/>
                          <a:latin typeface="Arial" charset="0"/>
                          <a:cs typeface="Arial" charset="0"/>
                        </a:rPr>
                        <a:t>Désinstallation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1" i="0" u="none" strike="noStrike" cap="none" normalizeH="0" baseline="0" smtClean="0">
                          <a:ln>
                            <a:noFill/>
                          </a:ln>
                          <a:solidFill>
                            <a:srgbClr val="FFFFFF"/>
                          </a:solidFill>
                          <a:effectLst/>
                          <a:latin typeface="Arial" charset="0"/>
                          <a:cs typeface="Arial" charset="0"/>
                        </a:rPr>
                        <a:t>Remplace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charset="0"/>
                          <a:cs typeface="Arial" charset="0"/>
                        </a:rPr>
                        <a:t>MS09-028</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Times New Roman" pitchFamily="18" charset="0"/>
                        </a:rPr>
                        <a:t>Éventuellement</a:t>
                      </a:r>
                      <a:endParaRPr kumimoji="0" lang="en-US" sz="1400" b="0" i="0" u="none" strike="noStrike" cap="none" normalizeH="0" baseline="0" dirty="0" smtClean="0">
                        <a:ln>
                          <a:noFill/>
                        </a:ln>
                        <a:solidFill>
                          <a:srgbClr val="FFFFFF"/>
                        </a:solidFill>
                        <a:effectLst/>
                        <a:latin typeface="Arial" charset="0"/>
                        <a:cs typeface="Times New Roman" pitchFamily="18" charset="0"/>
                      </a:endParaRP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MS08-033</a:t>
                      </a: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MS09-011</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charset="0"/>
                          <a:cs typeface="Arial" charset="0"/>
                        </a:rPr>
                        <a:t>MS09-029</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MS06-002</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charset="0"/>
                          <a:cs typeface="Arial" charset="0"/>
                        </a:rPr>
                        <a:t>MS09-030</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Éventuellement</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MS08-027</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charset="0"/>
                          <a:cs typeface="Arial" charset="0"/>
                        </a:rPr>
                        <a:t>MS09-031</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(Aucun)</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charset="0"/>
                          <a:cs typeface="Arial" charset="0"/>
                        </a:rPr>
                        <a:t>MS09-032</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Éventuellement</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MS08-032</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charset="0"/>
                          <a:cs typeface="Arial" charset="0"/>
                        </a:rPr>
                        <a:t>MS09-033</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Non</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a:t>
                      </a:r>
                      <a:r>
                        <a:rPr kumimoji="0" lang="en-US" sz="1400" b="0" i="0" u="none" strike="noStrike" cap="none" normalizeH="0" baseline="0" dirty="0" err="1" smtClean="0">
                          <a:ln>
                            <a:noFill/>
                          </a:ln>
                          <a:solidFill>
                            <a:srgbClr val="FFFFFF"/>
                          </a:solidFill>
                          <a:effectLst/>
                          <a:latin typeface="Arial" charset="0"/>
                          <a:cs typeface="Arial" charset="0"/>
                        </a:rPr>
                        <a:t>Aucun</a:t>
                      </a:r>
                      <a:r>
                        <a:rPr kumimoji="0" lang="en-US" sz="1400" b="0" i="0" u="none" strike="noStrike" cap="none" normalizeH="0" baseline="0" dirty="0" smtClean="0">
                          <a:ln>
                            <a:noFill/>
                          </a:ln>
                          <a:solidFill>
                            <a:srgbClr val="FFFFFF"/>
                          </a:solidFill>
                          <a:effectLst/>
                          <a:latin typeface="Arial" charset="0"/>
                          <a:cs typeface="Arial" charset="0"/>
                        </a:rPr>
                        <a:t>)</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714" name="Rectangle 2"/>
          <p:cNvSpPr>
            <a:spLocks noGrp="1" noChangeArrowheads="1"/>
          </p:cNvSpPr>
          <p:nvPr>
            <p:ph type="title"/>
          </p:nvPr>
        </p:nvSpPr>
        <p:spPr/>
        <p:txBody>
          <a:bodyPr/>
          <a:lstStyle/>
          <a:p>
            <a:r>
              <a:rPr lang="en-US" smtClean="0"/>
              <a:t>Bienvenue !</a:t>
            </a:r>
          </a:p>
        </p:txBody>
      </p:sp>
      <p:sp>
        <p:nvSpPr>
          <p:cNvPr id="1779715" name="Rectangle 3"/>
          <p:cNvSpPr>
            <a:spLocks noGrp="1" noChangeArrowheads="1"/>
          </p:cNvSpPr>
          <p:nvPr>
            <p:ph idx="1"/>
          </p:nvPr>
        </p:nvSpPr>
        <p:spPr>
          <a:xfrm>
            <a:off x="381000" y="1127125"/>
            <a:ext cx="8382000" cy="2210862"/>
          </a:xfrm>
        </p:spPr>
        <p:txBody>
          <a:bodyPr/>
          <a:lstStyle/>
          <a:p>
            <a:r>
              <a:rPr lang="fr-FR" dirty="0" smtClean="0"/>
              <a:t>Présentation des bulletins de juillet</a:t>
            </a:r>
          </a:p>
          <a:p>
            <a:pPr lvl="1"/>
            <a:r>
              <a:rPr lang="en-US" dirty="0" smtClean="0"/>
              <a:t>Nouveaux Bulletins de </a:t>
            </a:r>
            <a:r>
              <a:rPr lang="en-US" dirty="0" err="1" smtClean="0"/>
              <a:t>sécurité</a:t>
            </a:r>
            <a:endParaRPr lang="en-US" dirty="0" smtClean="0"/>
          </a:p>
          <a:p>
            <a:pPr lvl="1"/>
            <a:r>
              <a:rPr lang="en-US" dirty="0" smtClean="0"/>
              <a:t>Nouveaux Avis de </a:t>
            </a:r>
            <a:r>
              <a:rPr lang="en-US" dirty="0" err="1" smtClean="0"/>
              <a:t>sécurité</a:t>
            </a:r>
            <a:endParaRPr lang="en-US" dirty="0" smtClean="0"/>
          </a:p>
          <a:p>
            <a:pPr lvl="1"/>
            <a:r>
              <a:rPr lang="fr-FR" dirty="0" smtClean="0"/>
              <a:t>Mises à jour non relatives à la sécurité</a:t>
            </a:r>
          </a:p>
          <a:p>
            <a:r>
              <a:rPr lang="en-US" dirty="0" err="1" smtClean="0"/>
              <a:t>Informations</a:t>
            </a:r>
            <a:r>
              <a:rPr lang="en-US" dirty="0" smtClean="0"/>
              <a:t> </a:t>
            </a:r>
            <a:r>
              <a:rPr lang="en-US" dirty="0" err="1" smtClean="0"/>
              <a:t>connexes</a:t>
            </a:r>
            <a:r>
              <a:rPr lang="en-US" dirty="0" smtClean="0"/>
              <a:t> :</a:t>
            </a:r>
          </a:p>
          <a:p>
            <a:pPr lvl="1"/>
            <a:r>
              <a:rPr lang="en-US" altLang="ja-JP" dirty="0" smtClean="0"/>
              <a:t>Microsoft® Windows® Malicious Software* Removal Tool</a:t>
            </a:r>
          </a:p>
          <a:p>
            <a:pPr lvl="1"/>
            <a:r>
              <a:rPr lang="en-US" dirty="0" err="1" smtClean="0"/>
              <a:t>Autres</a:t>
            </a:r>
            <a:r>
              <a:rPr lang="en-US" dirty="0" smtClean="0"/>
              <a:t> </a:t>
            </a:r>
            <a:r>
              <a:rPr lang="en-US" dirty="0" err="1" smtClean="0"/>
              <a:t>informations</a:t>
            </a:r>
            <a:endParaRPr lang="en-US" dirty="0" smtClean="0"/>
          </a:p>
          <a:p>
            <a:r>
              <a:rPr lang="en-US" dirty="0" err="1" smtClean="0"/>
              <a:t>Ressources</a:t>
            </a:r>
            <a:endParaRPr lang="en-US" dirty="0" smtClean="0"/>
          </a:p>
          <a:p>
            <a:r>
              <a:rPr lang="fr-FR" dirty="0" smtClean="0"/>
              <a:t>Questions - Réponses : Envoyez dès maintenant !</a:t>
            </a:r>
            <a:endParaRPr lang="en-US" dirty="0" smtClean="0"/>
          </a:p>
        </p:txBody>
      </p:sp>
      <p:sp>
        <p:nvSpPr>
          <p:cNvPr id="6148" name="Text Box 5"/>
          <p:cNvSpPr txBox="1">
            <a:spLocks noChangeArrowheads="1"/>
          </p:cNvSpPr>
          <p:nvPr/>
        </p:nvSpPr>
        <p:spPr bwMode="auto">
          <a:xfrm>
            <a:off x="5211763" y="5915025"/>
            <a:ext cx="3932237" cy="304800"/>
          </a:xfrm>
          <a:prstGeom prst="rect">
            <a:avLst/>
          </a:prstGeom>
          <a:noFill/>
          <a:ln w="9525">
            <a:noFill/>
            <a:miter lim="800000"/>
            <a:headEnd/>
            <a:tailEnd/>
          </a:ln>
        </p:spPr>
        <p:txBody>
          <a:bodyPr>
            <a:spAutoFit/>
          </a:bodyPr>
          <a:lstStyle/>
          <a:p>
            <a:pPr algn="r">
              <a:spcBef>
                <a:spcPct val="50000"/>
              </a:spcBef>
            </a:pPr>
            <a:r>
              <a:rPr lang="en-US" sz="1400">
                <a:solidFill>
                  <a:srgbClr val="FFFFFF"/>
                </a:solidFill>
              </a:rPr>
              <a:t>* Malicious software (logiciel malveillant)</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27000" y="127000"/>
            <a:ext cx="9017000" cy="1231900"/>
          </a:xfrm>
        </p:spPr>
        <p:txBody>
          <a:bodyPr/>
          <a:lstStyle/>
          <a:p>
            <a:r>
              <a:rPr lang="fr-FR" smtClean="0">
                <a:solidFill>
                  <a:srgbClr val="FFFFFF"/>
                </a:solidFill>
              </a:rPr>
              <a:t>Juin 2009 - Mises à jour non relatives à la sécurité</a:t>
            </a:r>
            <a:endParaRPr lang="en-US" smtClean="0">
              <a:solidFill>
                <a:srgbClr val="FFFFFF"/>
              </a:solidFill>
            </a:endParaRPr>
          </a:p>
        </p:txBody>
      </p:sp>
      <p:graphicFrame>
        <p:nvGraphicFramePr>
          <p:cNvPr id="6" name="Table Placeholder 4"/>
          <p:cNvGraphicFramePr>
            <a:graphicFrameLocks/>
          </p:cNvGraphicFramePr>
          <p:nvPr/>
        </p:nvGraphicFramePr>
        <p:xfrm>
          <a:off x="244475" y="1403350"/>
          <a:ext cx="8594726" cy="2547840"/>
        </p:xfrm>
        <a:graphic>
          <a:graphicData uri="http://schemas.openxmlformats.org/drawingml/2006/table">
            <a:tbl>
              <a:tblPr bandRow="1">
                <a:tableStyleId>{5C22544A-7EE6-4342-B048-85BDC9FD1C3A}</a:tableStyleId>
              </a:tblPr>
              <a:tblGrid>
                <a:gridCol w="828675"/>
                <a:gridCol w="6107419"/>
                <a:gridCol w="1658632"/>
              </a:tblGrid>
              <a:tr h="761998">
                <a:tc>
                  <a:txBody>
                    <a:bodyPr/>
                    <a:lstStyle/>
                    <a:p>
                      <a:pPr algn="ctr"/>
                      <a:r>
                        <a:rPr lang="en-US" sz="1400" b="0" cap="none" spc="0" dirty="0" smtClean="0">
                          <a:ln w="1905"/>
                          <a:solidFill>
                            <a:schemeClr val="tx1"/>
                          </a:solidFill>
                          <a:effectLst/>
                        </a:rPr>
                        <a:t>Article</a:t>
                      </a:r>
                      <a:endParaRPr lang="en-US" sz="1400" b="0" cap="none" spc="0" dirty="0">
                        <a:ln w="1905"/>
                        <a:solidFill>
                          <a:schemeClr val="tx1"/>
                        </a:solidFill>
                        <a:effectLst/>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algn="ctr"/>
                      <a:r>
                        <a:rPr lang="en-US" sz="1400" b="0" cap="none" spc="0" dirty="0" smtClean="0">
                          <a:ln w="1905"/>
                          <a:solidFill>
                            <a:schemeClr val="tx1"/>
                          </a:solidFill>
                          <a:effectLst/>
                        </a:rPr>
                        <a:t>Title</a:t>
                      </a:r>
                      <a:endParaRPr lang="en-US" sz="1400" b="0" cap="none" spc="0" dirty="0">
                        <a:ln w="1905"/>
                        <a:solidFill>
                          <a:schemeClr val="tx1"/>
                        </a:solidFill>
                        <a:effectLst/>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algn="ctr"/>
                      <a:r>
                        <a:rPr lang="en-US" sz="1400" b="0" cap="none" spc="0" dirty="0" smtClean="0">
                          <a:ln w="1905"/>
                          <a:solidFill>
                            <a:schemeClr val="tx1"/>
                          </a:solidFill>
                          <a:effectLst/>
                        </a:rPr>
                        <a:t>Distribution</a:t>
                      </a:r>
                      <a:endParaRPr lang="en-US" sz="1400" b="0" cap="none" spc="0" dirty="0">
                        <a:ln w="1905"/>
                        <a:solidFill>
                          <a:schemeClr val="tx1"/>
                        </a:solidFill>
                        <a:effectLst/>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r h="892921">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0" i="0" u="none" strike="noStrike" cap="none" normalizeH="0" baseline="0" dirty="0" smtClean="0">
                          <a:ln>
                            <a:noFill/>
                          </a:ln>
                          <a:solidFill>
                            <a:schemeClr val="tx1"/>
                          </a:solidFill>
                          <a:effectLst/>
                          <a:latin typeface="+mn-lt"/>
                          <a:cs typeface="Arial" charset="0"/>
                        </a:rPr>
                        <a:t>905866</a:t>
                      </a: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cap="none" normalizeH="0" baseline="0" dirty="0" smtClean="0">
                          <a:ln>
                            <a:noFill/>
                          </a:ln>
                          <a:solidFill>
                            <a:schemeClr val="tx1"/>
                          </a:solidFill>
                          <a:effectLst/>
                          <a:latin typeface="+mn-lt"/>
                          <a:cs typeface="Arial" charset="0"/>
                        </a:rPr>
                        <a:t>Update for Windows Mail Junk E-mail Filter</a:t>
                      </a: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latin typeface="+mn-lt"/>
                        </a:rPr>
                        <a:t>AU,</a:t>
                      </a:r>
                      <a:r>
                        <a:rPr lang="en-US" sz="1400" b="0" baseline="0" dirty="0" smtClean="0">
                          <a:solidFill>
                            <a:schemeClr val="tx1"/>
                          </a:solidFill>
                          <a:effectLst/>
                          <a:latin typeface="+mn-lt"/>
                        </a:rPr>
                        <a:t> WSUS et Catalogue</a:t>
                      </a:r>
                      <a:endParaRPr lang="en-US" sz="1400" b="0" dirty="0">
                        <a:solidFill>
                          <a:schemeClr val="tx1"/>
                        </a:solidFill>
                        <a:effectLst/>
                        <a:latin typeface="+mn-lt"/>
                      </a:endParaRPr>
                    </a:p>
                  </a:txBody>
                  <a:tcPr marL="4572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r h="892921">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0" i="0" u="none" strike="noStrike" cap="none" normalizeH="0" baseline="0" dirty="0" smtClean="0">
                          <a:ln>
                            <a:noFill/>
                          </a:ln>
                          <a:solidFill>
                            <a:schemeClr val="tx2"/>
                          </a:solidFill>
                          <a:effectLst/>
                          <a:latin typeface="+mn-lt"/>
                          <a:cs typeface="Arial" charset="0"/>
                        </a:rPr>
                        <a:t>970408</a:t>
                      </a: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cap="none" normalizeH="0" baseline="0" dirty="0" smtClean="0">
                          <a:ln>
                            <a:noFill/>
                          </a:ln>
                          <a:solidFill>
                            <a:schemeClr val="tx2"/>
                          </a:solidFill>
                          <a:effectLst/>
                          <a:latin typeface="+mn-lt"/>
                          <a:cs typeface="Arial" charset="0"/>
                        </a:rPr>
                        <a:t>Update for Windows Vista</a:t>
                      </a:r>
                    </a:p>
                    <a:p>
                      <a:pPr marL="0" marR="0" lvl="0" indent="0" algn="l" defTabSz="914400" rtl="0" eaLnBrk="1" fontAlgn="base" latinLnBrk="0" hangingPunct="1">
                        <a:lnSpc>
                          <a:spcPct val="100000"/>
                        </a:lnSpc>
                        <a:spcBef>
                          <a:spcPct val="0"/>
                        </a:spcBef>
                        <a:spcAft>
                          <a:spcPct val="0"/>
                        </a:spcAft>
                        <a:buClrTx/>
                        <a:buSzTx/>
                        <a:buFontTx/>
                        <a:buNone/>
                        <a:tabLst/>
                        <a:defRPr/>
                      </a:pPr>
                      <a:r>
                        <a:rPr lang="en-US" sz="1400" i="1" kern="1200" dirty="0" smtClean="0">
                          <a:solidFill>
                            <a:schemeClr val="tx1"/>
                          </a:solidFill>
                          <a:effectLst/>
                          <a:latin typeface="+mn-lt"/>
                          <a:ea typeface="+mn-ea"/>
                          <a:cs typeface="+mn-cs"/>
                        </a:rPr>
                        <a:t>(Bluetooth)</a:t>
                      </a: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latin typeface="+mn-lt"/>
                        </a:rPr>
                        <a:t>AU, WSUS et Catalogue</a:t>
                      </a:r>
                      <a:endParaRPr lang="en-US" sz="1400" b="0" dirty="0">
                        <a:solidFill>
                          <a:schemeClr val="tx1"/>
                        </a:solidFill>
                        <a:effectLst/>
                        <a:latin typeface="+mn-lt"/>
                      </a:endParaRPr>
                    </a:p>
                  </a:txBody>
                  <a:tcPr marL="4572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fr-FR" smtClean="0"/>
              <a:t>Avis de sécurité Microsoft (973472) - Vulnérabilité dans Microsoft Office Web Components</a:t>
            </a:r>
            <a:endParaRPr lang="en-US" dirty="0" smtClean="0"/>
          </a:p>
        </p:txBody>
      </p:sp>
      <p:sp>
        <p:nvSpPr>
          <p:cNvPr id="4" name="Rectangle 3"/>
          <p:cNvSpPr txBox="1">
            <a:spLocks noChangeArrowheads="1"/>
          </p:cNvSpPr>
          <p:nvPr/>
        </p:nvSpPr>
        <p:spPr bwMode="auto">
          <a:xfrm>
            <a:off x="152400" y="2047875"/>
            <a:ext cx="8756650" cy="4031873"/>
          </a:xfrm>
          <a:prstGeom prst="rect">
            <a:avLst/>
          </a:prstGeom>
          <a:noFill/>
          <a:ln w="9525">
            <a:noFill/>
            <a:miter lim="800000"/>
            <a:headEnd/>
            <a:tailEnd/>
          </a:ln>
          <a:effectLst/>
        </p:spPr>
        <p:txBody>
          <a:bodyPr>
            <a:spAutoFit/>
          </a:bodyPr>
          <a:lstStyle/>
          <a:p>
            <a:pPr marL="342900" indent="-342900" eaLnBrk="0" hangingPunct="0">
              <a:spcBef>
                <a:spcPct val="20000"/>
              </a:spcBef>
              <a:buClr>
                <a:srgbClr val="FFCC00"/>
              </a:buClr>
              <a:buFontTx/>
              <a:buChar char="•"/>
            </a:pPr>
            <a:r>
              <a:rPr lang="fr-FR" sz="2000" dirty="0">
                <a:solidFill>
                  <a:srgbClr val="FFFFFF"/>
                </a:solidFill>
              </a:rPr>
              <a:t>Consultez l'Article 973471 de la Base de connaissances pour obtenir une solution.</a:t>
            </a:r>
          </a:p>
          <a:p>
            <a:pPr marL="342900" indent="-342900" eaLnBrk="0" hangingPunct="0">
              <a:spcBef>
                <a:spcPct val="20000"/>
              </a:spcBef>
              <a:buClr>
                <a:srgbClr val="FFCC00"/>
              </a:buClr>
              <a:buFontTx/>
              <a:buChar char="•"/>
            </a:pPr>
            <a:r>
              <a:rPr lang="en-US" sz="2000" dirty="0" err="1">
                <a:solidFill>
                  <a:srgbClr val="FFFFFF"/>
                </a:solidFill>
              </a:rPr>
              <a:t>Concerne</a:t>
            </a:r>
            <a:r>
              <a:rPr lang="en-US" sz="2000" dirty="0">
                <a:solidFill>
                  <a:srgbClr val="FFFFFF"/>
                </a:solidFill>
              </a:rPr>
              <a:t> Office XP, 2003, ISA Server (2004/2006) et Office Small Business Accounting 2006. </a:t>
            </a:r>
          </a:p>
          <a:p>
            <a:pPr marL="342900" indent="-342900" eaLnBrk="0" hangingPunct="0">
              <a:spcBef>
                <a:spcPct val="20000"/>
              </a:spcBef>
              <a:buClr>
                <a:srgbClr val="FFCC00"/>
              </a:buClr>
              <a:buFontTx/>
              <a:buChar char="•"/>
            </a:pPr>
            <a:r>
              <a:rPr lang="fr-FR" sz="2000" dirty="0">
                <a:solidFill>
                  <a:srgbClr val="FFFFFF"/>
                </a:solidFill>
              </a:rPr>
              <a:t>Ce problème ne concerne pas Office 2007 SP1/SP2 sur Windows Vista et Windows Server 2008. </a:t>
            </a:r>
          </a:p>
          <a:p>
            <a:pPr marL="342900" indent="-342900" eaLnBrk="0" hangingPunct="0">
              <a:spcBef>
                <a:spcPct val="20000"/>
              </a:spcBef>
              <a:buClr>
                <a:srgbClr val="FFCC00"/>
              </a:buClr>
              <a:buFontTx/>
              <a:buChar char="•"/>
            </a:pPr>
            <a:r>
              <a:rPr lang="fr-FR" sz="2000" dirty="0">
                <a:solidFill>
                  <a:srgbClr val="FFFFFF"/>
                </a:solidFill>
              </a:rPr>
              <a:t>Sur Windows Server 2003 et Windows Server 2008, la Configuration de sécurité améliorée d'Internet Explorer aide à réduire ce risque en modifiant de nombreux paramètres liés à la sécurité. </a:t>
            </a:r>
          </a:p>
          <a:p>
            <a:pPr marL="342900" indent="-342900" eaLnBrk="0" hangingPunct="0">
              <a:spcBef>
                <a:spcPct val="20000"/>
              </a:spcBef>
              <a:buClr>
                <a:srgbClr val="FFCC00"/>
              </a:buClr>
              <a:buFontTx/>
              <a:buChar char="•"/>
            </a:pPr>
            <a:r>
              <a:rPr lang="fr-FR" sz="2000" dirty="0">
                <a:solidFill>
                  <a:srgbClr val="FFFFFF"/>
                </a:solidFill>
              </a:rPr>
              <a:t>Impact de cette solution de contournement : Il n'y a pas d'impact tant que l'objet n'est pas prévu pour une utilisation dans Internet Explorer, Office, ou toute application respectant les </a:t>
            </a:r>
            <a:r>
              <a:rPr lang="fr-FR" sz="2000" dirty="0" err="1">
                <a:solidFill>
                  <a:srgbClr val="FFFFFF"/>
                </a:solidFill>
              </a:rPr>
              <a:t>kill</a:t>
            </a:r>
            <a:r>
              <a:rPr lang="fr-FR" sz="2000" dirty="0">
                <a:solidFill>
                  <a:srgbClr val="FFFFFF"/>
                </a:solidFill>
              </a:rPr>
              <a:t> bits.</a:t>
            </a:r>
            <a:endParaRPr lang="en-US" sz="2000" dirty="0">
              <a:solidFill>
                <a:srgbClr val="FFFFFF"/>
              </a:solidFill>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8082" name="Rectangle 2"/>
          <p:cNvSpPr>
            <a:spLocks noGrp="1" noChangeArrowheads="1"/>
          </p:cNvSpPr>
          <p:nvPr>
            <p:ph type="title"/>
          </p:nvPr>
        </p:nvSpPr>
        <p:spPr/>
        <p:txBody>
          <a:bodyPr/>
          <a:lstStyle/>
          <a:p>
            <a:r>
              <a:rPr lang="en-US" smtClean="0"/>
              <a:t>Windows Malicious Software Removal Tool</a:t>
            </a:r>
          </a:p>
        </p:txBody>
      </p:sp>
      <p:sp>
        <p:nvSpPr>
          <p:cNvPr id="1838083" name="Rectangle 3"/>
          <p:cNvSpPr>
            <a:spLocks noGrp="1" noChangeArrowheads="1"/>
          </p:cNvSpPr>
          <p:nvPr>
            <p:ph idx="1"/>
          </p:nvPr>
        </p:nvSpPr>
        <p:spPr>
          <a:xfrm>
            <a:off x="381000" y="1412875"/>
            <a:ext cx="8382000" cy="2388346"/>
          </a:xfrm>
        </p:spPr>
        <p:txBody>
          <a:bodyPr/>
          <a:lstStyle/>
          <a:p>
            <a:r>
              <a:rPr lang="fr-FR" sz="2400" dirty="0" smtClean="0"/>
              <a:t>Ajoute la possibilité de supprimer :</a:t>
            </a:r>
          </a:p>
          <a:p>
            <a:pPr lvl="1"/>
            <a:r>
              <a:rPr lang="en-US" sz="2000" dirty="0" smtClean="0"/>
              <a:t>W32/</a:t>
            </a:r>
            <a:r>
              <a:rPr lang="en-US" sz="2000" dirty="0" err="1" smtClean="0"/>
              <a:t>FakeSpypro</a:t>
            </a:r>
            <a:r>
              <a:rPr lang="en-US" sz="2000" dirty="0" smtClean="0"/>
              <a:t> </a:t>
            </a:r>
          </a:p>
          <a:p>
            <a:pPr lvl="1"/>
            <a:r>
              <a:rPr lang="fr-FR" sz="2000" dirty="0" smtClean="0"/>
              <a:t>Disponible en tant que mise à jour prioritaire sous Windows Update et Microsoft Update</a:t>
            </a:r>
          </a:p>
          <a:p>
            <a:pPr lvl="1"/>
            <a:r>
              <a:rPr lang="en-US" sz="2000" dirty="0" err="1" smtClean="0"/>
              <a:t>Disponible</a:t>
            </a:r>
            <a:r>
              <a:rPr lang="en-US" sz="2000" dirty="0" smtClean="0"/>
              <a:t> par WSUS 3.0</a:t>
            </a:r>
          </a:p>
          <a:p>
            <a:r>
              <a:rPr lang="fr-FR" sz="2400" dirty="0" smtClean="0"/>
              <a:t>Disponible en téléchargement à l'adresse suivante : </a:t>
            </a:r>
            <a:r>
              <a:rPr lang="fr-FR" sz="2000" i="1" dirty="0" smtClean="0"/>
              <a:t>http://www.microsoft.com/france/securite/malwareremove</a:t>
            </a:r>
            <a:endParaRPr lang="fr-FR" sz="2400" i="1" dirty="0" smtClean="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Arrêt d'Office Update</a:t>
            </a:r>
          </a:p>
        </p:txBody>
      </p:sp>
      <p:sp>
        <p:nvSpPr>
          <p:cNvPr id="3" name="Content Placeholder 2"/>
          <p:cNvSpPr>
            <a:spLocks noGrp="1"/>
          </p:cNvSpPr>
          <p:nvPr>
            <p:ph idx="1"/>
          </p:nvPr>
        </p:nvSpPr>
        <p:spPr>
          <a:xfrm>
            <a:off x="381000" y="1412875"/>
            <a:ext cx="8382000" cy="3785652"/>
          </a:xfrm>
        </p:spPr>
        <p:txBody>
          <a:bodyPr/>
          <a:lstStyle/>
          <a:p>
            <a:r>
              <a:rPr lang="fr-FR" sz="2400" dirty="0" smtClean="0"/>
              <a:t>À partir du 1er août 2009, Microsoft arrêtera le support d'Office Update et de l'Outil d'inventaire des mises à jour Office. </a:t>
            </a:r>
          </a:p>
          <a:p>
            <a:r>
              <a:rPr lang="fr-FR" sz="2400" dirty="0" smtClean="0"/>
              <a:t>Pour continuer à recevoir les mises à jour de sécurité pour les produits Microsoft Office, utilisez Microsoft Update </a:t>
            </a:r>
            <a:r>
              <a:rPr lang="fr-FR" sz="2000" dirty="0" smtClean="0"/>
              <a:t>(https://update.microsoft.com) </a:t>
            </a:r>
            <a:endParaRPr lang="fr-FR" sz="2400" dirty="0" smtClean="0"/>
          </a:p>
          <a:p>
            <a:r>
              <a:rPr lang="fr-FR" sz="2400" dirty="0" smtClean="0"/>
              <a:t>Pour plus d'informations, consultez le Forum aux questions </a:t>
            </a:r>
            <a:r>
              <a:rPr lang="fr-FR" sz="2000" dirty="0" smtClean="0"/>
              <a:t>(http://office.microsoft.com/downloads/FX010402221033)</a:t>
            </a:r>
            <a:endParaRPr lang="fr-FR" sz="2400" dirty="0" smtClean="0"/>
          </a:p>
          <a:p>
            <a:endParaRPr lang="en-US" sz="2400" dirty="0" smtClean="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defTabSz="914363" fontAlgn="auto">
              <a:spcAft>
                <a:spcPts val="0"/>
              </a:spcAft>
              <a:defRPr/>
            </a:pPr>
            <a:r>
              <a:rPr noProof="1">
                <a:solidFill>
                  <a:schemeClr val="tx1">
                    <a:lumMod val="95000"/>
                  </a:schemeClr>
                </a:solidFill>
              </a:rPr>
              <a:t>Ressources</a:t>
            </a:r>
          </a:p>
        </p:txBody>
      </p:sp>
      <p:sp>
        <p:nvSpPr>
          <p:cNvPr id="37891" name="Rectangle 3"/>
          <p:cNvSpPr>
            <a:spLocks noGrp="1" noChangeArrowheads="1"/>
          </p:cNvSpPr>
          <p:nvPr>
            <p:ph idx="1"/>
          </p:nvPr>
        </p:nvSpPr>
        <p:spPr>
          <a:xfrm>
            <a:off x="457200" y="1119188"/>
            <a:ext cx="8229600" cy="4838700"/>
          </a:xfrm>
        </p:spPr>
        <p:txBody>
          <a:bodyPr/>
          <a:lstStyle/>
          <a:p>
            <a:pPr>
              <a:lnSpc>
                <a:spcPct val="85000"/>
              </a:lnSpc>
              <a:spcBef>
                <a:spcPct val="15000"/>
              </a:spcBef>
            </a:pPr>
            <a:r>
              <a:rPr lang="en-US" sz="1600" noProof="1" smtClean="0"/>
              <a:t>Synthèse des </a:t>
            </a:r>
            <a:r>
              <a:rPr lang="fr-FR" sz="1600" dirty="0" smtClean="0"/>
              <a:t>Bulletin</a:t>
            </a:r>
            <a:r>
              <a:rPr lang="fr-FR" sz="1600" noProof="1" smtClean="0"/>
              <a:t>s de sécurité</a:t>
            </a:r>
            <a:br>
              <a:rPr lang="fr-FR" sz="1600" noProof="1" smtClean="0"/>
            </a:br>
            <a:r>
              <a:rPr lang="fr-FR" sz="1600" i="1" noProof="1" smtClean="0"/>
              <a:t>http://www.microsoft.com/france/technet/security/bulletin/ms09</a:t>
            </a:r>
            <a:r>
              <a:rPr lang="en-US" sz="1600" i="1" dirty="0" smtClean="0"/>
              <a:t>-</a:t>
            </a:r>
            <a:r>
              <a:rPr lang="en-US" sz="1600" i="1" dirty="0" err="1" smtClean="0"/>
              <a:t>jul</a:t>
            </a:r>
            <a:r>
              <a:rPr lang="en-US" sz="1600" i="1" dirty="0" smtClean="0"/>
              <a:t>.</a:t>
            </a:r>
            <a:r>
              <a:rPr lang="en-US" sz="1600" i="1" noProof="1" smtClean="0"/>
              <a:t>mspx</a:t>
            </a:r>
          </a:p>
          <a:p>
            <a:pPr>
              <a:lnSpc>
                <a:spcPct val="85000"/>
              </a:lnSpc>
              <a:spcBef>
                <a:spcPct val="15000"/>
              </a:spcBef>
            </a:pPr>
            <a:endParaRPr lang="en-US" sz="1600" i="1" noProof="1" smtClean="0"/>
          </a:p>
          <a:p>
            <a:pPr>
              <a:lnSpc>
                <a:spcPct val="85000"/>
              </a:lnSpc>
              <a:spcBef>
                <a:spcPct val="15000"/>
              </a:spcBef>
            </a:pPr>
            <a:r>
              <a:rPr lang="en-US" sz="1600" noProof="1" smtClean="0"/>
              <a:t>Bulletins de sécurité</a:t>
            </a:r>
            <a:br>
              <a:rPr lang="en-US" sz="1600" noProof="1" smtClean="0"/>
            </a:br>
            <a:r>
              <a:rPr lang="en-US" sz="1600" i="1" noProof="1" smtClean="0"/>
              <a:t>http://www.microsoft.com/france/technet/security/bulletin</a:t>
            </a:r>
            <a:endParaRPr lang="en-US" sz="1600" i="1" dirty="0" smtClean="0"/>
          </a:p>
          <a:p>
            <a:pPr>
              <a:lnSpc>
                <a:spcPct val="85000"/>
              </a:lnSpc>
              <a:spcBef>
                <a:spcPct val="15000"/>
              </a:spcBef>
            </a:pPr>
            <a:r>
              <a:rPr lang="en-US" sz="1600" noProof="1" smtClean="0"/>
              <a:t>Webcast des </a:t>
            </a:r>
            <a:r>
              <a:rPr lang="fr-FR" sz="1600" dirty="0" smtClean="0"/>
              <a:t>Bulletin</a:t>
            </a:r>
            <a:r>
              <a:rPr lang="fr-FR" sz="1600" noProof="1" smtClean="0"/>
              <a:t>s de sécurité</a:t>
            </a:r>
            <a:br>
              <a:rPr lang="fr-FR" sz="1600" noProof="1" smtClean="0"/>
            </a:br>
            <a:r>
              <a:rPr lang="fr-FR" sz="1600" i="1" noProof="1" smtClean="0"/>
              <a:t>http://www.microsoft.com/france/technet/security/bulletin/webcasts.mspx</a:t>
            </a:r>
          </a:p>
          <a:p>
            <a:pPr>
              <a:lnSpc>
                <a:spcPct val="85000"/>
              </a:lnSpc>
              <a:spcBef>
                <a:spcPct val="15000"/>
              </a:spcBef>
            </a:pPr>
            <a:endParaRPr lang="fr-FR" sz="1600" i="1" noProof="1" smtClean="0"/>
          </a:p>
          <a:p>
            <a:pPr>
              <a:lnSpc>
                <a:spcPct val="85000"/>
              </a:lnSpc>
              <a:spcBef>
                <a:spcPct val="15000"/>
              </a:spcBef>
            </a:pPr>
            <a:r>
              <a:rPr lang="fr-FR" sz="1600" noProof="1" smtClean="0"/>
              <a:t>Avis de sécurité</a:t>
            </a:r>
            <a:br>
              <a:rPr lang="fr-FR" sz="1600" noProof="1" smtClean="0"/>
            </a:br>
            <a:r>
              <a:rPr lang="fr-FR" sz="1600" i="1" noProof="1" smtClean="0"/>
              <a:t>http://www.microsoft.com/france/technet/security/advisory</a:t>
            </a:r>
          </a:p>
          <a:p>
            <a:pPr>
              <a:lnSpc>
                <a:spcPct val="85000"/>
              </a:lnSpc>
              <a:spcBef>
                <a:spcPct val="15000"/>
              </a:spcBef>
            </a:pPr>
            <a:endParaRPr lang="en-US" sz="1600" b="1" i="1" dirty="0" smtClean="0"/>
          </a:p>
          <a:p>
            <a:pPr>
              <a:lnSpc>
                <a:spcPct val="85000"/>
              </a:lnSpc>
              <a:spcBef>
                <a:spcPct val="15000"/>
              </a:spcBef>
            </a:pPr>
            <a:r>
              <a:rPr lang="fr-FR" sz="1600" dirty="0" smtClean="0"/>
              <a:t>Abonnez-vous à la synthèse des Bulletins de sécurité (en français)</a:t>
            </a:r>
            <a:r>
              <a:rPr lang="fr-FR" sz="1600" noProof="1" smtClean="0"/>
              <a:t/>
            </a:r>
            <a:br>
              <a:rPr lang="fr-FR" sz="1600" noProof="1" smtClean="0"/>
            </a:br>
            <a:r>
              <a:rPr lang="fr-FR" sz="1600" i="1" noProof="1" smtClean="0"/>
              <a:t>http://www.microsoft.com/france/securite/newsletters.mspx</a:t>
            </a:r>
          </a:p>
          <a:p>
            <a:pPr>
              <a:lnSpc>
                <a:spcPct val="85000"/>
              </a:lnSpc>
              <a:spcBef>
                <a:spcPct val="15000"/>
              </a:spcBef>
            </a:pPr>
            <a:endParaRPr lang="fr-FR" sz="1600" dirty="0" smtClean="0"/>
          </a:p>
          <a:p>
            <a:pPr>
              <a:lnSpc>
                <a:spcPct val="85000"/>
              </a:lnSpc>
              <a:spcBef>
                <a:spcPct val="15000"/>
              </a:spcBef>
            </a:pPr>
            <a:r>
              <a:rPr lang="fr-FR" sz="1600" noProof="1" smtClean="0"/>
              <a:t>Blog du MSRC (Microsoft Security Response Center)</a:t>
            </a:r>
            <a:br>
              <a:rPr lang="fr-FR" sz="1600" noProof="1" smtClean="0"/>
            </a:br>
            <a:r>
              <a:rPr lang="fr-FR" sz="1600" i="1" noProof="1" smtClean="0"/>
              <a:t>http://blogs.technet.com/msrc</a:t>
            </a:r>
          </a:p>
          <a:p>
            <a:pPr>
              <a:lnSpc>
                <a:spcPct val="85000"/>
              </a:lnSpc>
              <a:spcBef>
                <a:spcPct val="15000"/>
              </a:spcBef>
            </a:pPr>
            <a:endParaRPr lang="en-US" sz="1600" b="1" i="1" dirty="0" smtClean="0"/>
          </a:p>
          <a:p>
            <a:pPr>
              <a:lnSpc>
                <a:spcPct val="85000"/>
              </a:lnSpc>
              <a:spcBef>
                <a:spcPct val="15000"/>
              </a:spcBef>
            </a:pPr>
            <a:r>
              <a:rPr lang="en-US" sz="1600" noProof="1" smtClean="0"/>
              <a:t>Microsoft France sécurité </a:t>
            </a:r>
            <a:br>
              <a:rPr lang="en-US" sz="1600" noProof="1" smtClean="0"/>
            </a:br>
            <a:r>
              <a:rPr lang="en-US" sz="1600" i="1" noProof="1" smtClean="0"/>
              <a:t>http://www.microsoft.com/france/securite </a:t>
            </a:r>
          </a:p>
          <a:p>
            <a:pPr>
              <a:lnSpc>
                <a:spcPct val="85000"/>
              </a:lnSpc>
              <a:spcBef>
                <a:spcPct val="15000"/>
              </a:spcBef>
            </a:pPr>
            <a:r>
              <a:rPr lang="en-US" sz="1600" noProof="1" smtClean="0"/>
              <a:t>TechNet sécurité</a:t>
            </a:r>
            <a:br>
              <a:rPr lang="en-US" sz="1600" noProof="1" smtClean="0"/>
            </a:br>
            <a:r>
              <a:rPr lang="en-US" sz="1600" i="1" noProof="1" smtClean="0"/>
              <a:t>http://www.microsoft.com/france/technet/security</a:t>
            </a: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79388" y="2854325"/>
            <a:ext cx="8820150" cy="3460750"/>
          </a:xfrm>
          <a:prstGeom prst="rect">
            <a:avLst/>
          </a:prstGeom>
          <a:noFill/>
          <a:ln w="9525">
            <a:noFill/>
            <a:miter lim="800000"/>
            <a:headEnd/>
            <a:tailEnd/>
          </a:ln>
        </p:spPr>
        <p:txBody>
          <a:bodyPr>
            <a:spAutoFit/>
          </a:bodyPr>
          <a:lstStyle/>
          <a:p>
            <a:r>
              <a:rPr lang="fr-FR" b="1" u="sng">
                <a:solidFill>
                  <a:schemeClr val="tx1"/>
                </a:solidFill>
                <a:ea typeface="Arial Unicode MS" pitchFamily="34" charset="-128"/>
                <a:cs typeface="Arial Unicode MS" pitchFamily="34" charset="-128"/>
              </a:rPr>
              <a:t>Informations légales</a:t>
            </a:r>
            <a:br>
              <a:rPr lang="fr-FR" b="1" u="sng">
                <a:solidFill>
                  <a:schemeClr val="tx1"/>
                </a:solidFill>
                <a:ea typeface="Arial Unicode MS" pitchFamily="34" charset="-128"/>
                <a:cs typeface="Arial Unicode MS" pitchFamily="34" charset="-128"/>
              </a:rPr>
            </a:br>
            <a:endParaRPr lang="fr-FR" b="1" u="sng">
              <a:solidFill>
                <a:schemeClr val="tx1"/>
              </a:solidFill>
              <a:ea typeface="Arial Unicode MS" pitchFamily="34" charset="-128"/>
              <a:cs typeface="Arial Unicode MS" pitchFamily="34" charset="-128"/>
            </a:endParaRPr>
          </a:p>
          <a:p>
            <a:pPr algn="just"/>
            <a:r>
              <a:rPr lang="en-US" sz="900">
                <a:solidFill>
                  <a:schemeClr val="tx1"/>
                </a:solidFill>
                <a:ea typeface="Arial Unicode MS" pitchFamily="34" charset="-128"/>
                <a:cs typeface="Arial Unicode MS" pitchFamily="34" charset="-128"/>
              </a:rPr>
              <a:t>L’OBJET DU PRESENT DOCUMENT EST DE VOUS FOURNIR L’INFORMATION QUE VOUS AVEZ DEMANDEE CONCERNANT LA SECURITE. GENERALEMENT, L’INFORMATION PROVOQUE UNE PRISE DE CONSCIENCE AUTOUR DE LA SECURITE ET IDENTIFIE LE PERSONNEL, LES PROCEDES, RESSOURCES ET TECHNOLOGIES QUI SONT DESTINES A PROMOUVOIR DE BONNES REGLES DE SECURITE DANS VOTRE ORGANISATION. LES VIRUS ET AUTRES TECHNOLOGIES NUISIBLES DESTINES A ATTAQUER VOTRE ENVIRONNEMENT INFORMATIQUE CHANGENT CONTINUELLEMENT AFIN DE CONTOURNER LES MESURES DE SECURITE EXISTANTES. DES LORS, MAINTENIR UN ENVIRONNEMENT INFORMATIQUE FIABLE EST UN PROCESSUS CONTINU QUI EXIGE QUE VOUS MAINTENIEZ UN PERSONNEL, DES PROCEDES, RESSOURCES ET TECHNOLOGIES ADEQUATS AFIN DE VOUS PROTEGER CONTRE TOUTE ATTEINTE A LA SECURITE. AUCUNE DISPOSITION CONTENUE DANS LES PRESENTES NE DOIT ETRE INTERPRETEE OU CONSIDEREE COMME UNE CERTIFICATION, UNE GARANTIE OU TOUTE AUTRE FORME DE VALIDATION QUE VOTRE ENVIRONNEMENT INFORMATIQUE EST ET DEMEURERA PROTEGE CONTRE DES ATTEINTES A LA SECURITE ET NOUS N’ASSUMONS AUCUNE RESPONSABILITE POUR TOUTE ATTEINTE A LA SECURITE OU TOUT DOMMAGE OU PERTE SUBSEQUENT. </a:t>
            </a:r>
          </a:p>
          <a:p>
            <a:pPr algn="just"/>
            <a:r>
              <a:rPr lang="en-US" sz="900">
                <a:solidFill>
                  <a:schemeClr val="tx1"/>
                </a:solidFill>
                <a:ea typeface="Arial Unicode MS" pitchFamily="34" charset="-128"/>
                <a:cs typeface="Arial Unicode MS" pitchFamily="34" charset="-128"/>
              </a:rPr>
              <a:t>TOUTES COMMUNICATIONS OU TRANSMISSIONS D’INFORMATION QUI VOUS SONT ADRESSEES AU SUJET DE MICROSOFT ET CONCERNANT LA SECURITE INCLUANT NOTAMMENT TOUTES SUGGESTIONS, ANALYSES, OU COMMENTAIRES QUI VOUS SONT FOURNIS DURANT UNE ANALYSE RELATIVE A LA SECURITE OU TOUTE AUTRE INFORMATION PASSEE, PRESENTE OU FUTURE RELATIVE NOTAMMENT AUX TESTS DE SECURITE, EVALUATIONS, DISPONIBILITES, HORAIRES OU OBJECTIFS (CI-APRES COLLECTIVEMENT DENOMMES « INFORMATIONS SUR LA SECURITE »), SONT FOURNIS CONFORMEMENT AUX CONDITIONS DU CONTRAT DE SERVICE EXISTANT ENTRE VOUS ET MICROSOFT ET UNIQUEMENT AFIN DE VOUS PERMETTRE DE VOUS ORGANISER FACE A D’EVENTUELS PROBLEMES DE SECURITE. TOUTES LES INFORMATIONS SUR LA SECURITE CONTIENNENT TOUTES LES DONNEES QUI NOUS SONT ACTUELLEMENT ACCESSIBLES MAIS QUI SONT SUSCEPTIBLES DE CHANGER EN RAISON DU CHANGEMENT CONSTANT DE CES DONNEES SANS QUE MICROSOFT VOUS AIT PREALABLEMENT INFORME DE CES CHANGEMENTS. NOUS VOUS RECOMMANDONS DONC DE VERIFIER REGULIEREMENT AUPRES DE NOUS ET SUR LE SITE INTERNET DE SECURITE SITUE A L’ADRESSE SUIVANTE </a:t>
            </a:r>
            <a:r>
              <a:rPr lang="en-US" sz="900">
                <a:solidFill>
                  <a:schemeClr val="tx1"/>
                </a:solidFill>
                <a:ea typeface="Arial Unicode MS" pitchFamily="34" charset="-128"/>
                <a:cs typeface="Arial Unicode MS" pitchFamily="34" charset="-128"/>
                <a:hlinkClick r:id="rId3" action="ppaction://hlinkfile"/>
              </a:rPr>
              <a:t>WWW.MICROSOFT.COM/SECURITY</a:t>
            </a:r>
            <a:r>
              <a:rPr lang="en-US" sz="900">
                <a:solidFill>
                  <a:schemeClr val="tx1"/>
                </a:solidFill>
                <a:ea typeface="Arial Unicode MS" pitchFamily="34" charset="-128"/>
                <a:cs typeface="Arial Unicode MS" pitchFamily="34" charset="-128"/>
              </a:rPr>
              <a:t> SI LES INFORMATIONS QUE NOUS VOUS AVONS FOURNIES FONT L’OBJET DE MISES A JOUR. VEUILLEZ NOUS CONTACTER SI VOUS AVEZ D’AUTRES QUESTIONS CONCERNANT DES PROBLEMES DE SECURITE OU SI VOUS AVEZ BESOIN D’UNE MISE A JOUR DES INFORMATIONS QUE NOUS VOUS AVONS FOURNIES. </a:t>
            </a:r>
          </a:p>
          <a:p>
            <a:endParaRPr lang="en-US" sz="900">
              <a:solidFill>
                <a:schemeClr val="tx1"/>
              </a:solidFill>
              <a:ea typeface="Arial Unicode MS" pitchFamily="34" charset="-128"/>
              <a:cs typeface="Arial Unicode MS" pitchFamily="34" charset="-128"/>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4706" name="Rectangle 2"/>
          <p:cNvSpPr>
            <a:spLocks noGrp="1" noChangeArrowheads="1"/>
          </p:cNvSpPr>
          <p:nvPr>
            <p:ph type="title"/>
          </p:nvPr>
        </p:nvSpPr>
        <p:spPr/>
        <p:txBody>
          <a:bodyPr/>
          <a:lstStyle/>
          <a:p>
            <a:pPr defTabSz="914363" fontAlgn="auto">
              <a:spcAft>
                <a:spcPts val="0"/>
              </a:spcAft>
              <a:defRPr/>
            </a:pPr>
            <a:r>
              <a:rPr>
                <a:solidFill>
                  <a:schemeClr val="tx1">
                    <a:lumMod val="95000"/>
                  </a:schemeClr>
                </a:solidFill>
              </a:rPr>
              <a:t>Questions - Réponses</a:t>
            </a:r>
          </a:p>
        </p:txBody>
      </p:sp>
      <p:sp>
        <p:nvSpPr>
          <p:cNvPr id="9219" name="Rectangle 3"/>
          <p:cNvSpPr>
            <a:spLocks noGrp="1" noChangeArrowheads="1"/>
          </p:cNvSpPr>
          <p:nvPr>
            <p:ph idx="1"/>
          </p:nvPr>
        </p:nvSpPr>
        <p:spPr>
          <a:xfrm>
            <a:off x="152400" y="1035050"/>
            <a:ext cx="8747125" cy="828675"/>
          </a:xfrm>
        </p:spPr>
        <p:txBody>
          <a:bodyPr/>
          <a:lstStyle/>
          <a:p>
            <a:pPr>
              <a:lnSpc>
                <a:spcPct val="150000"/>
              </a:lnSpc>
              <a:buFontTx/>
              <a:buNone/>
            </a:pPr>
            <a:r>
              <a:rPr lang="fr-FR" sz="2400" smtClean="0"/>
              <a:t>À tout moment pendant la présentation, posez vos questions :</a:t>
            </a:r>
            <a:endParaRPr lang="en-US" sz="2400" smtClean="0"/>
          </a:p>
        </p:txBody>
      </p:sp>
      <p:pic>
        <p:nvPicPr>
          <p:cNvPr id="9220" name="Picture 4"/>
          <p:cNvPicPr>
            <a:picLocks noChangeAspect="1" noChangeArrowheads="1"/>
          </p:cNvPicPr>
          <p:nvPr/>
        </p:nvPicPr>
        <p:blipFill>
          <a:blip r:embed="rId3" cstate="print"/>
          <a:srcRect/>
          <a:stretch>
            <a:fillRect/>
          </a:stretch>
        </p:blipFill>
        <p:spPr bwMode="auto">
          <a:xfrm>
            <a:off x="1527175" y="2232025"/>
            <a:ext cx="5899150" cy="1082675"/>
          </a:xfrm>
          <a:prstGeom prst="rect">
            <a:avLst/>
          </a:prstGeom>
          <a:noFill/>
          <a:ln w="9525">
            <a:noFill/>
            <a:miter lim="800000"/>
            <a:headEnd/>
            <a:tailEnd/>
          </a:ln>
        </p:spPr>
      </p:pic>
      <p:sp>
        <p:nvSpPr>
          <p:cNvPr id="9221" name="TextBox 4"/>
          <p:cNvSpPr txBox="1">
            <a:spLocks noChangeArrowheads="1"/>
          </p:cNvSpPr>
          <p:nvPr/>
        </p:nvSpPr>
        <p:spPr bwMode="auto">
          <a:xfrm>
            <a:off x="336550" y="1771650"/>
            <a:ext cx="7170738" cy="338138"/>
          </a:xfrm>
          <a:prstGeom prst="rect">
            <a:avLst/>
          </a:prstGeom>
          <a:noFill/>
          <a:ln w="9525">
            <a:noFill/>
            <a:miter lim="800000"/>
            <a:headEnd/>
            <a:tailEnd/>
          </a:ln>
        </p:spPr>
        <p:txBody>
          <a:bodyPr wrap="none">
            <a:spAutoFit/>
          </a:bodyPr>
          <a:lstStyle/>
          <a:p>
            <a:r>
              <a:rPr lang="fr-FR" sz="1600" b="1">
                <a:solidFill>
                  <a:schemeClr val="tx1"/>
                </a:solidFill>
              </a:rPr>
              <a:t>1. Ouvrez l’interface Questions-réponses en cliquant sur le menu Q&amp;R :</a:t>
            </a:r>
          </a:p>
        </p:txBody>
      </p:sp>
      <p:sp>
        <p:nvSpPr>
          <p:cNvPr id="9222" name="Rectangle 6"/>
          <p:cNvSpPr>
            <a:spLocks noChangeArrowheads="1"/>
          </p:cNvSpPr>
          <p:nvPr/>
        </p:nvSpPr>
        <p:spPr bwMode="auto">
          <a:xfrm>
            <a:off x="336550" y="3797300"/>
            <a:ext cx="7458075" cy="584200"/>
          </a:xfrm>
          <a:prstGeom prst="rect">
            <a:avLst/>
          </a:prstGeom>
          <a:noFill/>
          <a:ln w="9525">
            <a:noFill/>
            <a:miter lim="800000"/>
            <a:headEnd/>
            <a:tailEnd/>
          </a:ln>
        </p:spPr>
        <p:txBody>
          <a:bodyPr>
            <a:spAutoFit/>
          </a:bodyPr>
          <a:lstStyle/>
          <a:p>
            <a:r>
              <a:rPr lang="fr-FR" sz="1600" b="1">
                <a:solidFill>
                  <a:schemeClr val="tx1"/>
                </a:solidFill>
              </a:rPr>
              <a:t>2. Précisez le numéro du Bulletin, entrez votre question et cliquez sur « Poser une question » :</a:t>
            </a:r>
            <a:endParaRPr lang="fr-FR" sz="1600"/>
          </a:p>
        </p:txBody>
      </p:sp>
      <p:pic>
        <p:nvPicPr>
          <p:cNvPr id="9223" name="Picture 6"/>
          <p:cNvPicPr>
            <a:picLocks noChangeAspect="1" noChangeArrowheads="1"/>
          </p:cNvPicPr>
          <p:nvPr/>
        </p:nvPicPr>
        <p:blipFill>
          <a:blip r:embed="rId4" cstate="print"/>
          <a:srcRect/>
          <a:stretch>
            <a:fillRect/>
          </a:stretch>
        </p:blipFill>
        <p:spPr bwMode="auto">
          <a:xfrm>
            <a:off x="1533525" y="4476750"/>
            <a:ext cx="6103938" cy="17145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normAutofit fontScale="90000"/>
          </a:bodyPr>
          <a:lstStyle/>
          <a:p>
            <a:r>
              <a:rPr lang="fr-FR" smtClean="0"/>
              <a:t>Indices de gravité cumulée et Indices d'exploitabilité</a:t>
            </a:r>
            <a:endParaRPr lang="en-US" smtClean="0"/>
          </a:p>
        </p:txBody>
      </p:sp>
      <p:graphicFrame>
        <p:nvGraphicFramePr>
          <p:cNvPr id="5" name="Table 4"/>
          <p:cNvGraphicFramePr>
            <a:graphicFrameLocks noGrp="1"/>
          </p:cNvGraphicFramePr>
          <p:nvPr/>
        </p:nvGraphicFramePr>
        <p:xfrm>
          <a:off x="1165221" y="1348013"/>
          <a:ext cx="6813554" cy="4659087"/>
        </p:xfrm>
        <a:graphic>
          <a:graphicData uri="http://schemas.openxmlformats.org/drawingml/2006/table">
            <a:tbl>
              <a:tblPr/>
              <a:tblGrid>
                <a:gridCol w="458877"/>
                <a:gridCol w="133839"/>
                <a:gridCol w="78871"/>
                <a:gridCol w="830427"/>
                <a:gridCol w="115540"/>
                <a:gridCol w="924316"/>
                <a:gridCol w="115540"/>
                <a:gridCol w="808777"/>
                <a:gridCol w="115540"/>
                <a:gridCol w="808778"/>
                <a:gridCol w="115538"/>
                <a:gridCol w="808777"/>
                <a:gridCol w="115540"/>
                <a:gridCol w="808777"/>
                <a:gridCol w="115540"/>
                <a:gridCol w="458877"/>
              </a:tblGrid>
              <a:tr h="505221">
                <a:tc rowSpan="5">
                  <a:txBody>
                    <a:bodyPr/>
                    <a:lstStyle/>
                    <a:p>
                      <a:pPr algn="ctr" fontAlgn="ctr"/>
                      <a:r>
                        <a:rPr lang="en-US" sz="1200" b="1" i="0" u="none" strike="noStrike" dirty="0">
                          <a:solidFill>
                            <a:srgbClr val="FFFFFF"/>
                          </a:solidFill>
                          <a:latin typeface="Calibri"/>
                        </a:rPr>
                        <a:t>Exploitability Index</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ctr" fontAlgn="ctr"/>
                      <a:r>
                        <a:rPr lang="en-US" sz="700" b="0" i="0" u="none" strike="noStrike" dirty="0" smtClean="0">
                          <a:solidFill>
                            <a:srgbClr val="FFFFFF"/>
                          </a:solidFill>
                          <a:effectLst>
                            <a:outerShdw blurRad="38100" dist="38100" dir="2700000" algn="tl">
                              <a:srgbClr val="000000">
                                <a:alpha val="43137"/>
                              </a:srgbClr>
                            </a:outerShdw>
                          </a:effectLst>
                          <a:latin typeface="Calibri"/>
                        </a:rPr>
                        <a:t>1</a:t>
                      </a:r>
                      <a:endParaRPr lang="en-US" sz="700" b="0" i="0" u="none" strike="noStrike" dirty="0">
                        <a:solidFill>
                          <a:srgbClr val="FFFFFF"/>
                        </a:solidFill>
                        <a:effectLst>
                          <a:outerShdw blurRad="38100" dist="38100" dir="2700000" algn="tl">
                            <a:srgbClr val="000000">
                              <a:alpha val="43137"/>
                            </a:srgbClr>
                          </a:outerShdw>
                        </a:effectLst>
                        <a:latin typeface="Calibri"/>
                      </a:endParaRP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5">
                  <a:txBody>
                    <a:bodyPr/>
                    <a:lstStyle/>
                    <a:p>
                      <a:pPr algn="ctr" fontAlgn="b"/>
                      <a:endParaRPr lang="en-US" sz="600" b="0" i="0" u="none" strike="noStrike" kern="1200" dirty="0">
                        <a:solidFill>
                          <a:srgbClr val="000000"/>
                        </a:solidFill>
                        <a:latin typeface="Calibri"/>
                        <a:ea typeface="+mn-ea"/>
                        <a:cs typeface="+mn-cs"/>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algn="l" fontAlgn="b"/>
                      <a:r>
                        <a:rPr lang="en-US" sz="600" b="0" i="0" u="none" strike="noStrike" dirty="0">
                          <a:solidFill>
                            <a:srgbClr val="000000"/>
                          </a:solidFill>
                          <a:latin typeface="Calibri"/>
                        </a:rPr>
                        <a:t> </a:t>
                      </a:r>
                    </a:p>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algn="ctr" fontAlgn="ctr"/>
                      <a:r>
                        <a:rPr lang="en-US" sz="1100" b="1" i="0" u="none" strike="noStrike" dirty="0">
                          <a:solidFill>
                            <a:srgbClr val="FFFFFF"/>
                          </a:solidFill>
                          <a:latin typeface="Calibri"/>
                        </a:rPr>
                        <a:t>RISK</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alpha val="24000"/>
                      </a:schemeClr>
                    </a:solidFill>
                  </a:tcPr>
                </a:tc>
              </a:tr>
              <a:tr h="62682">
                <a:tc vMerge="1">
                  <a:txBody>
                    <a:bodyPr/>
                    <a:lstStyle/>
                    <a:p>
                      <a:endParaRPr lang="en-US"/>
                    </a:p>
                  </a:txBody>
                  <a:tcPr/>
                </a:tc>
                <a:tc rowSpan="2">
                  <a:txBody>
                    <a:bodyPr/>
                    <a:lstStyle/>
                    <a:p>
                      <a:pPr algn="ctr" fontAlgn="ctr"/>
                      <a:r>
                        <a:rPr lang="en-US" sz="700" b="0" i="0" u="none" strike="noStrike" dirty="0" smtClean="0">
                          <a:solidFill>
                            <a:srgbClr val="FFFFFF"/>
                          </a:solidFill>
                          <a:effectLst>
                            <a:outerShdw blurRad="38100" dist="38100" dir="2700000" algn="tl">
                              <a:srgbClr val="000000">
                                <a:alpha val="43137"/>
                              </a:srgbClr>
                            </a:outerShdw>
                          </a:effectLst>
                          <a:latin typeface="Calibri"/>
                        </a:rPr>
                        <a:t>2</a:t>
                      </a:r>
                      <a:endParaRPr lang="en-US" sz="700" b="0" i="0" u="none" strike="noStrike" dirty="0">
                        <a:solidFill>
                          <a:srgbClr val="FFFFFF"/>
                        </a:solidFill>
                        <a:effectLst>
                          <a:outerShdw blurRad="38100" dist="38100" dir="2700000" algn="tl">
                            <a:srgbClr val="000000">
                              <a:alpha val="43137"/>
                            </a:srgbClr>
                          </a:outerShdw>
                        </a:effectLst>
                        <a:latin typeface="Calibri"/>
                      </a:endParaRP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dirty="0"/>
                    </a:p>
                  </a:txBody>
                  <a:tcPr/>
                </a:tc>
                <a:tc rowSpan="2">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rowSpan="2">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a:noFill/>
                    </a:lnT>
                    <a:lnB w="6350" cap="flat" cmpd="sng" algn="ctr">
                      <a:solidFill>
                        <a:srgbClr val="FFFFFF"/>
                      </a:solidFill>
                      <a:prstDash val="solid"/>
                      <a:round/>
                      <a:headEnd type="none" w="med" len="med"/>
                      <a:tailEnd type="none" w="med" len="med"/>
                    </a:lnB>
                    <a:solidFill>
                      <a:srgbClr val="FF0000"/>
                    </a:solidFill>
                  </a:tcPr>
                </a:tc>
                <a:tc rowSpan="2">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rowSpan="2">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endParaRPr lang="en-US" dirty="0"/>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53620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31702">
                <a:tc vMerge="1">
                  <a:txBody>
                    <a:bodyPr/>
                    <a:lstStyle/>
                    <a:p>
                      <a:endParaRPr lang="en-US"/>
                    </a:p>
                  </a:txBody>
                  <a:tcPr/>
                </a:tc>
                <a:tc rowSpan="2">
                  <a:txBody>
                    <a:bodyPr/>
                    <a:lstStyle/>
                    <a:p>
                      <a:pPr algn="ctr" fontAlgn="ctr"/>
                      <a:r>
                        <a:rPr lang="en-US" sz="700" b="0" i="0" u="none" strike="noStrike" dirty="0" smtClean="0">
                          <a:solidFill>
                            <a:srgbClr val="FFFFFF"/>
                          </a:solidFill>
                          <a:effectLst>
                            <a:outerShdw blurRad="38100" dist="38100" dir="2700000" algn="tl">
                              <a:srgbClr val="000000">
                                <a:alpha val="43137"/>
                              </a:srgbClr>
                            </a:outerShdw>
                          </a:effectLst>
                          <a:latin typeface="Calibri"/>
                        </a:rPr>
                        <a:t>3</a:t>
                      </a:r>
                      <a:endParaRPr lang="en-US" sz="700" b="0" i="0" u="none" strike="noStrike" dirty="0">
                        <a:solidFill>
                          <a:srgbClr val="FFFFFF"/>
                        </a:solidFill>
                        <a:effectLst>
                          <a:outerShdw blurRad="38100" dist="38100" dir="2700000" algn="tl">
                            <a:srgbClr val="000000">
                              <a:alpha val="43137"/>
                            </a:srgbClr>
                          </a:outerShdw>
                        </a:effectLst>
                        <a:latin typeface="Calibri"/>
                      </a:endParaRP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50000"/>
                      </a:schemeClr>
                    </a:solidFill>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rowSpan="2">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dirty="0"/>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567903">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76748">
                <a:tc gridSpan="16">
                  <a:txBody>
                    <a:bodyPr/>
                    <a:lstStyle/>
                    <a:p>
                      <a:pPr algn="l" fontAlgn="b"/>
                      <a:r>
                        <a:rPr lang="en-US" sz="600" b="0" i="0" u="none" strike="noStrike" dirty="0">
                          <a:solidFill>
                            <a:srgbClr val="000000"/>
                          </a:solidFill>
                          <a:latin typeface="Calibri"/>
                        </a:rPr>
                        <a:t> </a:t>
                      </a:r>
                    </a:p>
                    <a:p>
                      <a:pPr algn="ctr" fontAlgn="b"/>
                      <a:r>
                        <a:rPr lang="en-US" sz="9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effectLst>
                          <a:outerShdw blurRad="38100" dist="38100" dir="2700000" algn="tl">
                            <a:srgbClr val="000000">
                              <a:alpha val="43137"/>
                            </a:srgbClr>
                          </a:outerShdw>
                        </a:effectLst>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en-US" sz="9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9268">
                <a:tc rowSpan="9">
                  <a:txBody>
                    <a:bodyPr/>
                    <a:lstStyle/>
                    <a:p>
                      <a:pPr algn="ctr" fontAlgn="ctr"/>
                      <a:r>
                        <a:rPr lang="en-US" sz="1200" b="1" i="0" u="none" strike="noStrike" dirty="0">
                          <a:solidFill>
                            <a:srgbClr val="FFFFFF"/>
                          </a:solidFill>
                          <a:latin typeface="Calibri"/>
                        </a:rPr>
                        <a:t>Severity</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rowSpan="2">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CRITICAL</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9">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9">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9">
                  <a:txBody>
                    <a:bodyPr/>
                    <a:lstStyle/>
                    <a:p>
                      <a:pPr algn="l" fontAlgn="b"/>
                      <a:r>
                        <a:rPr lang="en-US" sz="600" b="0" i="0" u="none" strike="noStrike" dirty="0">
                          <a:solidFill>
                            <a:srgbClr val="000000"/>
                          </a:solidFill>
                          <a:latin typeface="Calibri"/>
                        </a:rPr>
                        <a:t> </a:t>
                      </a:r>
                    </a:p>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l" fontAlgn="b"/>
                      <a:r>
                        <a:rPr lang="en-US" sz="600" b="0" i="0" u="none" strike="noStrike" dirty="0">
                          <a:solidFill>
                            <a:srgbClr val="000000"/>
                          </a:solidFill>
                          <a:latin typeface="Calibri"/>
                        </a:rPr>
                        <a:t> </a:t>
                      </a:r>
                    </a:p>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fontAlgn="b"/>
                      <a:r>
                        <a:rPr lang="en-US" sz="600" b="0" i="0" u="none" strike="noStrike" dirty="0">
                          <a:solidFill>
                            <a:srgbClr val="000000"/>
                          </a:solidFill>
                          <a:latin typeface="Calibri"/>
                        </a:rPr>
                        <a:t> </a:t>
                      </a:r>
                    </a:p>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9">
                  <a:txBody>
                    <a:bodyPr/>
                    <a:lstStyle/>
                    <a:p>
                      <a:pPr algn="ctr" fontAlgn="ctr"/>
                      <a:r>
                        <a:rPr lang="en-US" sz="1100" b="1" i="0" u="none" strike="noStrike" dirty="0">
                          <a:solidFill>
                            <a:srgbClr val="FFFFFF"/>
                          </a:solidFill>
                          <a:latin typeface="Calibri"/>
                        </a:rPr>
                        <a:t>IMPACT</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alpha val="24000"/>
                      </a:schemeClr>
                    </a:solidFill>
                  </a:tcPr>
                </a:tc>
              </a:tr>
              <a:tr h="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3">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590114">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IMPORTANT</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a:txBody>
                    <a:bodyPr/>
                    <a:lstStyle/>
                    <a:p>
                      <a:endParaRPr lang="en-US" dirty="0"/>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CA00"/>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rowSpan="4">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CA00"/>
                    </a:solidFill>
                  </a:tcPr>
                </a:tc>
                <a:tc rowSpan="3">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0">
                <a:tc vMerge="1">
                  <a:txBody>
                    <a:bodyPr/>
                    <a:lstStyle/>
                    <a:p>
                      <a:endParaRPr lang="en-US"/>
                    </a:p>
                  </a:txBody>
                  <a:tcPr/>
                </a:tc>
                <a:tc rowSpan="5">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MODERATE</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rowSpan="5">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rowSpan="5">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rowSpan="5">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rowSpan="5">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50000"/>
                      </a:schemeClr>
                    </a:solidFill>
                  </a:tcPr>
                </a:tc>
                <a:tc vMerge="1">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r>
              <a:tr h="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3">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3">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574383">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r>
              <a:tr h="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algn="ctr"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605729">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LOW</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167925">
                <a:tc>
                  <a:txBody>
                    <a:bodyPr/>
                    <a:lstStyle/>
                    <a:p>
                      <a:pPr algn="l" fontAlgn="b"/>
                      <a:endParaRPr lang="en-US" sz="600" b="0" i="0" u="none" strike="noStrike">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1" i="0" u="none" strike="noStrike" dirty="0" smtClean="0">
                          <a:solidFill>
                            <a:srgbClr val="FFFFFF"/>
                          </a:solidFill>
                          <a:latin typeface="Calibri"/>
                        </a:rPr>
                        <a:t>MS09-028</a:t>
                      </a:r>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1" i="0" u="none" strike="noStrike" dirty="0" smtClean="0">
                          <a:solidFill>
                            <a:srgbClr val="FFFFFF"/>
                          </a:solidFill>
                          <a:latin typeface="Calibri"/>
                        </a:rPr>
                        <a:t>MS09-029</a:t>
                      </a:r>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1" i="0" u="none" strike="noStrike" dirty="0" smtClean="0">
                          <a:solidFill>
                            <a:srgbClr val="FFFFFF"/>
                          </a:solidFill>
                          <a:latin typeface="Calibri"/>
                        </a:rPr>
                        <a:t>MS09-030</a:t>
                      </a:r>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1" i="0" u="none" strike="noStrike" dirty="0" smtClean="0">
                          <a:solidFill>
                            <a:srgbClr val="FFFFFF"/>
                          </a:solidFill>
                          <a:latin typeface="Calibri"/>
                        </a:rPr>
                        <a:t>MS09-031</a:t>
                      </a:r>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1" i="0" u="none" strike="noStrike" dirty="0" smtClean="0">
                          <a:solidFill>
                            <a:srgbClr val="FFFFFF"/>
                          </a:solidFill>
                          <a:latin typeface="Calibri"/>
                        </a:rPr>
                        <a:t>MS09-032</a:t>
                      </a:r>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1" i="0" u="none" strike="noStrike" dirty="0" smtClean="0">
                          <a:solidFill>
                            <a:srgbClr val="FFFFFF"/>
                          </a:solidFill>
                          <a:latin typeface="Calibri"/>
                        </a:rPr>
                        <a:t>MS09-033</a:t>
                      </a:r>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fr-FR" smtClean="0"/>
              <a:t>MS09-028 : Introduction et indices de gravité</a:t>
            </a:r>
            <a:endParaRPr lang="en-US" smtClean="0"/>
          </a:p>
        </p:txBody>
      </p:sp>
      <p:graphicFrame>
        <p:nvGraphicFramePr>
          <p:cNvPr id="4" name="Group 79"/>
          <p:cNvGraphicFramePr>
            <a:graphicFrameLocks noGrp="1"/>
          </p:cNvGraphicFramePr>
          <p:nvPr/>
        </p:nvGraphicFramePr>
        <p:xfrm>
          <a:off x="336550" y="1587500"/>
          <a:ext cx="8102600" cy="3537585"/>
        </p:xfrm>
        <a:graphic>
          <a:graphicData uri="http://schemas.openxmlformats.org/drawingml/2006/table">
            <a:tbl>
              <a:tblPr/>
              <a:tblGrid>
                <a:gridCol w="2301875"/>
                <a:gridCol w="2117725"/>
                <a:gridCol w="3683000"/>
              </a:tblGrid>
              <a:tr h="2486025">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err="1" smtClean="0"/>
                        <a:t>Numéro</a:t>
                      </a:r>
                      <a:endParaRPr lang="en-US" sz="1200" dirty="0" smtClean="0"/>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lang="en-US" sz="1200" dirty="0" smtClean="0"/>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MS09-028</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200" dirty="0" smtClean="0"/>
                        <a:t>Microsoft DirectX 7.0 </a:t>
                      </a:r>
                      <a:r>
                        <a:rPr lang="en-US" sz="1200" dirty="0" err="1" smtClean="0"/>
                        <a:t>sur</a:t>
                      </a:r>
                      <a:r>
                        <a:rPr lang="en-US" sz="1200" dirty="0" smtClean="0"/>
                        <a:t> : </a:t>
                      </a:r>
                      <a:br>
                        <a:rPr lang="en-US" sz="1200" dirty="0" smtClean="0"/>
                      </a:br>
                      <a:r>
                        <a:rPr lang="en-US" sz="1200" dirty="0" smtClean="0"/>
                        <a:t>Windows 2000 SP4</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lang="en-US" sz="1200" dirty="0" smtClean="0"/>
                        <a:t>Microsoft DirectX 8.1 </a:t>
                      </a:r>
                      <a:r>
                        <a:rPr lang="en-US" sz="1200" dirty="0" err="1" smtClean="0"/>
                        <a:t>sur</a:t>
                      </a:r>
                      <a:r>
                        <a:rPr lang="en-US" sz="1200" dirty="0" smtClean="0"/>
                        <a:t> : </a:t>
                      </a:r>
                      <a:br>
                        <a:rPr lang="en-US" sz="1200" dirty="0" smtClean="0"/>
                      </a:br>
                      <a:r>
                        <a:rPr lang="en-US" sz="1200" dirty="0" smtClean="0"/>
                        <a:t>Windows 2000 SP4</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200" smtClean="0"/>
                        <a:t>Microsoft DirectX 9.0* sur : </a:t>
                      </a:r>
                    </a:p>
                    <a:p>
                      <a:pPr marL="0" marR="0" lvl="0" indent="0" algn="l" defTabSz="914400" rtl="0" eaLnBrk="0" fontAlgn="b" latinLnBrk="0" hangingPunct="0">
                        <a:lnSpc>
                          <a:spcPct val="100000"/>
                        </a:lnSpc>
                        <a:spcBef>
                          <a:spcPct val="0"/>
                        </a:spcBef>
                        <a:spcAft>
                          <a:spcPct val="0"/>
                        </a:spcAft>
                        <a:buClrTx/>
                        <a:buSzTx/>
                        <a:buFontTx/>
                        <a:buChar char="•"/>
                        <a:tabLst/>
                      </a:pPr>
                      <a:r>
                        <a:rPr lang="en-US" sz="1200" smtClean="0"/>
                        <a:t> Windows 2000 SP4</a:t>
                      </a:r>
                    </a:p>
                    <a:p>
                      <a:pPr marL="0" marR="0" lvl="0" indent="0" algn="l" defTabSz="914400" rtl="0" eaLnBrk="0" fontAlgn="b" latinLnBrk="0" hangingPunct="0">
                        <a:lnSpc>
                          <a:spcPct val="100000"/>
                        </a:lnSpc>
                        <a:spcBef>
                          <a:spcPct val="0"/>
                        </a:spcBef>
                        <a:spcAft>
                          <a:spcPct val="0"/>
                        </a:spcAft>
                        <a:buClrTx/>
                        <a:buSzTx/>
                        <a:buFontTx/>
                        <a:buChar char="•"/>
                        <a:tabLst/>
                      </a:pPr>
                      <a:r>
                        <a:rPr lang="en-US" sz="1200" smtClean="0"/>
                        <a:t> Windows XP SP2 et SP3</a:t>
                      </a:r>
                    </a:p>
                    <a:p>
                      <a:pPr marL="0" marR="0" lvl="0" indent="0" algn="l" defTabSz="914400" rtl="0" eaLnBrk="0" fontAlgn="b" latinLnBrk="0" hangingPunct="0">
                        <a:lnSpc>
                          <a:spcPct val="100000"/>
                        </a:lnSpc>
                        <a:spcBef>
                          <a:spcPct val="0"/>
                        </a:spcBef>
                        <a:spcAft>
                          <a:spcPct val="0"/>
                        </a:spcAft>
                        <a:buClrTx/>
                        <a:buSzTx/>
                        <a:buFontTx/>
                        <a:buChar char="•"/>
                        <a:tabLst/>
                      </a:pPr>
                      <a:r>
                        <a:rPr lang="fr-FR" sz="1200" smtClean="0"/>
                        <a:t> Windows XP Professionnel Édition x64 SP2</a:t>
                      </a:r>
                    </a:p>
                    <a:p>
                      <a:pPr marL="0" marR="0" lvl="0" indent="0" algn="l" defTabSz="914400" rtl="0" eaLnBrk="0" fontAlgn="b" latinLnBrk="0" hangingPunct="0">
                        <a:lnSpc>
                          <a:spcPct val="100000"/>
                        </a:lnSpc>
                        <a:spcBef>
                          <a:spcPct val="0"/>
                        </a:spcBef>
                        <a:spcAft>
                          <a:spcPct val="0"/>
                        </a:spcAft>
                        <a:buClrTx/>
                        <a:buSzTx/>
                        <a:buFontTx/>
                        <a:buChar char="•"/>
                        <a:tabLst/>
                      </a:pPr>
                      <a:r>
                        <a:rPr lang="en-US" sz="1200" smtClean="0"/>
                        <a:t> Windows Server 2003 SP2</a:t>
                      </a:r>
                    </a:p>
                    <a:p>
                      <a:pPr marL="0" marR="0" lvl="0" indent="0" algn="l" defTabSz="914400" rtl="0" eaLnBrk="0" fontAlgn="b" latinLnBrk="0" hangingPunct="0">
                        <a:lnSpc>
                          <a:spcPct val="100000"/>
                        </a:lnSpc>
                        <a:spcBef>
                          <a:spcPct val="0"/>
                        </a:spcBef>
                        <a:spcAft>
                          <a:spcPct val="0"/>
                        </a:spcAft>
                        <a:buClrTx/>
                        <a:buSzTx/>
                        <a:buFontTx/>
                        <a:buChar char="•"/>
                        <a:tabLst/>
                      </a:pPr>
                      <a:r>
                        <a:rPr lang="en-US" sz="1200" smtClean="0"/>
                        <a:t> Windows Server 2003 Édition x64 SP2</a:t>
                      </a:r>
                    </a:p>
                    <a:p>
                      <a:pPr marL="0" marR="0" lvl="0" indent="0" algn="l" defTabSz="914400" rtl="0" eaLnBrk="0" fontAlgn="b" latinLnBrk="0" hangingPunct="0">
                        <a:lnSpc>
                          <a:spcPct val="100000"/>
                        </a:lnSpc>
                        <a:spcBef>
                          <a:spcPct val="0"/>
                        </a:spcBef>
                        <a:spcAft>
                          <a:spcPct val="0"/>
                        </a:spcAft>
                        <a:buClrTx/>
                        <a:buSzTx/>
                        <a:buFontTx/>
                        <a:buChar char="•"/>
                        <a:tabLst/>
                      </a:pPr>
                      <a:r>
                        <a:rPr lang="fr-FR" sz="1200" smtClean="0"/>
                        <a:t> Windows Server 2003 avec SP2 pour systèmes Itanium</a:t>
                      </a:r>
                    </a:p>
                    <a:p>
                      <a:pPr marL="0" marR="0" lvl="0" indent="0" algn="l" defTabSz="914400" rtl="0" eaLnBrk="0" fontAlgn="b" latinLnBrk="0" hangingPunct="0">
                        <a:lnSpc>
                          <a:spcPct val="100000"/>
                        </a:lnSpc>
                        <a:spcBef>
                          <a:spcPct val="0"/>
                        </a:spcBef>
                        <a:spcAft>
                          <a:spcPct val="0"/>
                        </a:spcAft>
                        <a:buClrTx/>
                        <a:buSzTx/>
                        <a:buFontTx/>
                        <a:buNone/>
                        <a:tabLst/>
                      </a:pPr>
                      <a:endParaRPr lang="en-US" sz="1200" smtClean="0"/>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fr-FR" sz="1200" smtClean="0"/>
                        <a:t>Des vulnérabilités dans Microsoft DirectShow pourraient permettre l'exécution de code à distance (971633)</a:t>
                      </a:r>
                      <a:endParaRPr lang="en-US" sz="1200" smtClean="0"/>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200" smtClean="0"/>
                        <a:t>Critique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200" dirty="0" smtClean="0"/>
                        <a:t>Critique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solidFill>
                  </a:tcPr>
                </a:tc>
              </a:tr>
            </a:tbl>
          </a:graphicData>
        </a:graphic>
      </p:graphicFrame>
      <p:sp>
        <p:nvSpPr>
          <p:cNvPr id="8209" name="TextBox 3"/>
          <p:cNvSpPr txBox="1">
            <a:spLocks noChangeArrowheads="1"/>
          </p:cNvSpPr>
          <p:nvPr/>
        </p:nvSpPr>
        <p:spPr bwMode="auto">
          <a:xfrm>
            <a:off x="704850" y="5362575"/>
            <a:ext cx="7181850" cy="307975"/>
          </a:xfrm>
          <a:prstGeom prst="rect">
            <a:avLst/>
          </a:prstGeom>
          <a:noFill/>
          <a:ln w="9525">
            <a:noFill/>
            <a:miter lim="800000"/>
            <a:headEnd/>
            <a:tailEnd/>
          </a:ln>
        </p:spPr>
        <p:txBody>
          <a:bodyPr>
            <a:spAutoFit/>
          </a:bodyPr>
          <a:lstStyle/>
          <a:p>
            <a:r>
              <a:rPr lang="fr-FR" sz="1400">
                <a:solidFill>
                  <a:srgbClr val="FFFFFF"/>
                </a:solidFill>
              </a:rPr>
              <a:t>*La mise à jour pour DirectX 9.0 s'applique également à DirectX 9.0a, DirectX 9.0b et DirectX 9.0c.</a:t>
            </a:r>
            <a:endParaRPr lang="en-US" sz="1400">
              <a:solidFill>
                <a:srgbClr val="FFFFFF"/>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MS09-028 : Des vulnérabilités dans Microsoft DirectShow pourraient permettre l'exécution de code à distance (971633) - Critique</a:t>
            </a:r>
            <a:br>
              <a:rPr lang="fr-FR" smtClean="0"/>
            </a:br>
            <a:endParaRPr lang="en-US" smtClean="0"/>
          </a:p>
        </p:txBody>
      </p:sp>
      <p:graphicFrame>
        <p:nvGraphicFramePr>
          <p:cNvPr id="4" name="Table 3"/>
          <p:cNvGraphicFramePr>
            <a:graphicFrameLocks noGrp="1"/>
          </p:cNvGraphicFramePr>
          <p:nvPr/>
        </p:nvGraphicFramePr>
        <p:xfrm>
          <a:off x="336550" y="1771650"/>
          <a:ext cx="8229600" cy="4041648"/>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Vulnérabilité</a:t>
                      </a:r>
                      <a:endParaRPr kumimoji="0" lang="en-US" sz="14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ea typeface="PMingLiU" pitchFamily="18" charset="-120"/>
                          <a:cs typeface="Times New Roman" pitchFamily="18" charset="0"/>
                        </a:rPr>
                        <a:t>Trois vulnérabilités d'exécution de code à distance.</a:t>
                      </a:r>
                      <a:endParaRPr kumimoji="0" lang="en-US" sz="14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cs typeface="Arial" charset="0"/>
                        </a:rPr>
                        <a:t>Ouverture d'un fichier QuickTime ou réception de contenu en continu spécialement conçus d'un site Web ou de toute application proposant du contenu Web.</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Le contenu pourrait être envoyé par messagerie ou être hébergé sur un site Web.</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Le contenu pourrait être hébergé sur un partage réseau. Survoler le fichier avec la souris pourrait entraîner une défaillance du système.</a:t>
                      </a:r>
                      <a:endParaRPr kumimoji="0" lang="en-US" sz="14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ea typeface="PMingLiU" pitchFamily="18" charset="-120"/>
                          <a:cs typeface="Times New Roman" pitchFamily="18" charset="0"/>
                        </a:rPr>
                        <a:t>Un attaquant pourrait obtenir les mêmes droits que l'utilisateur connecté.</a:t>
                      </a:r>
                      <a:endParaRPr kumimoji="0" lang="en-US" sz="14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cs typeface="Arial" charset="0"/>
                        </a:rPr>
                        <a:t>Un attaquant n'aurait aucun moyen d'obliger les utilisateurs à visiter un site Web malveillant ou d'ouvrir un fichier spécialement conçu.</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cs typeface="Arial" charset="0"/>
                        </a:rPr>
                        <a:t>Toutes les versions de Windows Vista et de Windows Server 2008 ne sont pas concernées.</a:t>
                      </a:r>
                      <a:endParaRPr kumimoji="0" lang="en-US" sz="1400" b="0" i="0" u="none" strike="noStrike" cap="none" normalizeH="0" baseline="0" smtClean="0">
                        <a:ln>
                          <a:noFill/>
                        </a:ln>
                        <a:solidFill>
                          <a:srgbClr val="FFFF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Résout le problème décrit dans l'Avis de sécurité Microsoft 971778.</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À ce jour, Microsoft a connaissance d'attaques limitées visant à exploiter cette vulnérabilité.</a:t>
                      </a:r>
                      <a:endParaRPr kumimoji="0" lang="en-US" sz="14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fr-FR" smtClean="0"/>
              <a:t>MS09-029 : Introduction et indices de gravité</a:t>
            </a:r>
            <a:endParaRPr lang="en-US" smtClean="0"/>
          </a:p>
        </p:txBody>
      </p:sp>
      <p:graphicFrame>
        <p:nvGraphicFramePr>
          <p:cNvPr id="9273" name="Group 57"/>
          <p:cNvGraphicFramePr>
            <a:graphicFrameLocks noGrp="1"/>
          </p:cNvGraphicFramePr>
          <p:nvPr/>
        </p:nvGraphicFramePr>
        <p:xfrm>
          <a:off x="244475" y="1495425"/>
          <a:ext cx="8596313" cy="3130551"/>
        </p:xfrm>
        <a:graphic>
          <a:graphicData uri="http://schemas.openxmlformats.org/drawingml/2006/table">
            <a:tbl>
              <a:tblPr/>
              <a:tblGrid>
                <a:gridCol w="1138238"/>
                <a:gridCol w="1900237"/>
                <a:gridCol w="18415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MS09-029</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Des vulnérabilités dans le moteur de polices Embedded </a:t>
                      </a:r>
                      <a:r>
                        <a:rPr kumimoji="0" lang="fr-FR" sz="1400" b="0" i="0" u="none" strike="noStrike" cap="none" normalizeH="0" baseline="0" dirty="0" err="1" smtClean="0">
                          <a:ln>
                            <a:noFill/>
                          </a:ln>
                          <a:solidFill>
                            <a:srgbClr val="FFFFFF"/>
                          </a:solidFill>
                          <a:effectLst/>
                          <a:latin typeface="Arial" charset="0"/>
                          <a:cs typeface="Arial" charset="0"/>
                        </a:rPr>
                        <a:t>OpenType</a:t>
                      </a:r>
                      <a:r>
                        <a:rPr kumimoji="0" lang="fr-FR" sz="1400" b="0" i="0" u="none" strike="noStrike" cap="none" normalizeH="0" baseline="0" dirty="0" smtClean="0">
                          <a:ln>
                            <a:noFill/>
                          </a:ln>
                          <a:solidFill>
                            <a:srgbClr val="FFFFFF"/>
                          </a:solidFill>
                          <a:effectLst/>
                          <a:latin typeface="Arial" charset="0"/>
                          <a:cs typeface="Arial" charset="0"/>
                        </a:rPr>
                        <a:t> pourraient permettre l'exécution de code à distance (961371)</a:t>
                      </a:r>
                      <a:r>
                        <a:rPr kumimoji="0" lang="fr-FR" sz="1400" b="0" i="0" u="none" strike="noStrike" cap="none" normalizeH="0" baseline="0" dirty="0" smtClean="0">
                          <a:ln>
                            <a:noFill/>
                          </a:ln>
                          <a:solidFill>
                            <a:schemeClr val="tx1"/>
                          </a:solidFill>
                          <a:effectLst/>
                          <a:latin typeface="Arial" charset="0"/>
                          <a:cs typeface="Arial" charset="0"/>
                        </a:rPr>
                        <a:t> </a:t>
                      </a:r>
                      <a:endParaRPr kumimoji="0" lang="en-US" sz="1400" b="0" i="0" u="none" strike="noStrike" cap="none" normalizeH="0" baseline="0" dirty="0" smtClean="0">
                        <a:ln>
                          <a:noFill/>
                        </a:ln>
                        <a:solidFill>
                          <a:schemeClr val="tx1"/>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Toutes versions de Windows en cours de support*</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260" name="TextBox 3"/>
          <p:cNvSpPr txBox="1">
            <a:spLocks noChangeArrowheads="1"/>
          </p:cNvSpPr>
          <p:nvPr/>
        </p:nvSpPr>
        <p:spPr bwMode="auto">
          <a:xfrm>
            <a:off x="3282950" y="4810125"/>
            <a:ext cx="5524500" cy="307777"/>
          </a:xfrm>
          <a:prstGeom prst="rect">
            <a:avLst/>
          </a:prstGeom>
          <a:noFill/>
          <a:ln w="9525">
            <a:noFill/>
            <a:miter lim="800000"/>
            <a:headEnd/>
            <a:tailEnd/>
          </a:ln>
        </p:spPr>
        <p:txBody>
          <a:bodyPr wrap="square">
            <a:spAutoFit/>
          </a:bodyPr>
          <a:lstStyle/>
          <a:p>
            <a:pPr algn="r"/>
            <a:r>
              <a:rPr lang="fr-FR" sz="1400" dirty="0">
                <a:solidFill>
                  <a:srgbClr val="FFFFFF"/>
                </a:solidFill>
              </a:rPr>
              <a:t>*Installation Server </a:t>
            </a:r>
            <a:r>
              <a:rPr lang="fr-FR" sz="1400" dirty="0" err="1">
                <a:solidFill>
                  <a:srgbClr val="FFFFFF"/>
                </a:solidFill>
              </a:rPr>
              <a:t>Core</a:t>
            </a:r>
            <a:r>
              <a:rPr lang="fr-FR" sz="1400" dirty="0">
                <a:solidFill>
                  <a:srgbClr val="FFFFFF"/>
                </a:solidFill>
              </a:rPr>
              <a:t> de Windows Server 2008 non concernée</a:t>
            </a:r>
            <a:endParaRPr lang="en-US" sz="1400" dirty="0">
              <a:solidFill>
                <a:srgbClr val="FFFFFF"/>
              </a:solidFill>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2800" dirty="0" smtClean="0"/>
              <a:t>MS09-029 : Des vulnérabilités dans le moteur de polices Embedded </a:t>
            </a:r>
            <a:r>
              <a:rPr lang="fr-FR" sz="2800" dirty="0" err="1" smtClean="0"/>
              <a:t>OpenType</a:t>
            </a:r>
            <a:r>
              <a:rPr lang="fr-FR" sz="2800" dirty="0" smtClean="0"/>
              <a:t> pourraient permettre l'exécution de code à distance (961371) - Critique</a:t>
            </a:r>
            <a:endParaRPr lang="en-US" sz="2800" dirty="0" smtClean="0"/>
          </a:p>
        </p:txBody>
      </p:sp>
      <p:graphicFrame>
        <p:nvGraphicFramePr>
          <p:cNvPr id="4" name="Table 3"/>
          <p:cNvGraphicFramePr>
            <a:graphicFrameLocks noGrp="1"/>
          </p:cNvGraphicFramePr>
          <p:nvPr/>
        </p:nvGraphicFramePr>
        <p:xfrm>
          <a:off x="393700" y="1679575"/>
          <a:ext cx="8229600" cy="4681728"/>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Vulnérabilité</a:t>
                      </a:r>
                      <a:endParaRPr kumimoji="0" lang="en-US" sz="14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ea typeface="PMingLiU" pitchFamily="18" charset="-120"/>
                          <a:cs typeface="Times New Roman" pitchFamily="18" charset="0"/>
                        </a:rPr>
                        <a:t>Deux vulnérabilités d'exécution de code à distance.</a:t>
                      </a:r>
                      <a:endParaRPr kumimoji="0" lang="en-US" sz="14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cs typeface="Arial" charset="0"/>
                        </a:rPr>
                        <a:t>Cette vulnérabilité exige que l'utilisateur affiche une police EOT spécialement conçue.</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cs typeface="Arial" charset="0"/>
                        </a:rPr>
                        <a:t>Dans le cas d'une attaque par courrier électronique, un attaquant pourrait exploiter cette vulnérabilité en envoyant à l'utilisateur un message électronique avec un fichier Microsoft Word ou PowerPoint contenant une police EOT spécialement conçue et intégrée au document et en le persuadant de l'ouvrir ou de le </a:t>
                      </a:r>
                      <a:r>
                        <a:rPr kumimoji="0" lang="fr-FR" sz="1400" b="0" i="0" u="none" strike="noStrike" cap="none" normalizeH="0" baseline="0" dirty="0" err="1" smtClean="0">
                          <a:ln>
                            <a:noFill/>
                          </a:ln>
                          <a:solidFill>
                            <a:srgbClr val="FFFFFF"/>
                          </a:solidFill>
                          <a:effectLst/>
                          <a:latin typeface="Arial" charset="0"/>
                          <a:cs typeface="Arial" charset="0"/>
                        </a:rPr>
                        <a:t>prévisualiser</a:t>
                      </a:r>
                      <a:r>
                        <a:rPr kumimoji="0" lang="fr-FR" sz="1400" b="0" i="0" u="none" strike="noStrike" cap="none" normalizeH="0" baseline="0" dirty="0" smtClean="0">
                          <a:ln>
                            <a:noFill/>
                          </a:ln>
                          <a:solidFill>
                            <a:srgbClr val="FFFFFF"/>
                          </a:solidFill>
                          <a:effectLst/>
                          <a:latin typeface="Arial" charset="0"/>
                          <a:cs typeface="Arial" charset="0"/>
                        </a:rPr>
                        <a:t>.</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Un site Web malveillant ou compromis pourrait héberger des polices spécialement conçues.</a:t>
                      </a:r>
                      <a:endParaRPr kumimoji="0" lang="en-US" sz="14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ea typeface="PMingLiU" pitchFamily="18" charset="-120"/>
                          <a:cs typeface="Times New Roman" pitchFamily="18" charset="0"/>
                        </a:rPr>
                        <a:t>Un attaquant pourrait obtenir les mêmes droits que l'utilisateur connecté.</a:t>
                      </a:r>
                      <a:endParaRPr kumimoji="0" lang="en-US" sz="14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cs typeface="Arial" charset="0"/>
                        </a:rPr>
                        <a:t>Un attaquant n'aurait aucun moyen d'obliger les utilisateurs à visiter un site Web malveillant ou d'ouvrir un fichier spécialement conçu.</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smtClean="0">
                          <a:ln>
                            <a:noFill/>
                          </a:ln>
                          <a:solidFill>
                            <a:srgbClr val="FFFFFF"/>
                          </a:solidFill>
                          <a:effectLst/>
                          <a:latin typeface="Arial" charset="0"/>
                          <a:cs typeface="Arial" charset="0"/>
                        </a:rPr>
                        <a:t>Les utilisateurs dont les comptes sont configurés avec des privilèges moins élevés sur le système subiraient moins d'impact que ceux qui possèdent des privilèges d'administrateur.</a:t>
                      </a:r>
                      <a:endParaRPr kumimoji="0" lang="en-US" sz="14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Ces vulnérabilités ont été signalées de manière responsable.</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400" b="0" i="0" u="none" strike="noStrike" cap="none" normalizeH="0" baseline="0" dirty="0" smtClean="0">
                          <a:ln>
                            <a:noFill/>
                          </a:ln>
                          <a:solidFill>
                            <a:srgbClr val="FFFFFF"/>
                          </a:solidFill>
                          <a:effectLst/>
                          <a:latin typeface="Arial" charset="0"/>
                          <a:ea typeface="PMingLiU" pitchFamily="18" charset="-120"/>
                          <a:cs typeface="Times New Roman" pitchFamily="18" charset="0"/>
                        </a:rPr>
                        <a:t>À la publication de ce Bulletin, nous n'avons pas connaissance d'attaques ou de code d'exploitation.</a:t>
                      </a:r>
                      <a:endParaRPr kumimoji="0" lang="en-US" sz="14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fr-FR" smtClean="0"/>
              <a:t>MS09-030 : Introduction et indices de gravité</a:t>
            </a:r>
            <a:endParaRPr lang="en-US" smtClean="0"/>
          </a:p>
        </p:txBody>
      </p:sp>
      <p:graphicFrame>
        <p:nvGraphicFramePr>
          <p:cNvPr id="9273" name="Group 57"/>
          <p:cNvGraphicFramePr>
            <a:graphicFrameLocks noGrp="1"/>
          </p:cNvGraphicFramePr>
          <p:nvPr/>
        </p:nvGraphicFramePr>
        <p:xfrm>
          <a:off x="520700" y="1311275"/>
          <a:ext cx="8010525" cy="3130551"/>
        </p:xfrm>
        <a:graphic>
          <a:graphicData uri="http://schemas.openxmlformats.org/drawingml/2006/table">
            <a:tbl>
              <a:tblPr/>
              <a:tblGrid>
                <a:gridCol w="1085850"/>
                <a:gridCol w="2162175"/>
                <a:gridCol w="1403350"/>
                <a:gridCol w="3359150"/>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MS09-030</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Une vulnérabilité dans Microsoft Office Publisher pourrait permettre l’exécution de code à distance (969516)</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libri" pitchFamily="34" charset="0"/>
                          <a:cs typeface="Arial" charset="0"/>
                        </a:rPr>
                        <a:t>Important</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ACA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System 2007 SP1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ue_templat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Trebuchet - Trebuchet">
      <a:majorFont>
        <a:latin typeface="Trebuchet MS"/>
        <a:ea typeface=""/>
        <a:cs typeface=""/>
      </a:majorFont>
      <a:minorFont>
        <a:latin typeface="Trebuchet MS"/>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Trebuchet MS"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200906-WebcastSecurite</Template>
  <TotalTime>0</TotalTime>
  <Words>1619</Words>
  <Application>Microsoft Office PowerPoint</Application>
  <PresentationFormat>On-screen Show (4:3)</PresentationFormat>
  <Paragraphs>436</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Blue_template</vt:lpstr>
      <vt:lpstr>Bulletins de sécurité Microsoft Juillet 2009</vt:lpstr>
      <vt:lpstr>Bienvenue !</vt:lpstr>
      <vt:lpstr>Questions - Réponses</vt:lpstr>
      <vt:lpstr>Indices de gravité cumulée et Indices d'exploitabilité</vt:lpstr>
      <vt:lpstr>MS09-028 : Introduction et indices de gravité</vt:lpstr>
      <vt:lpstr>MS09-028 : Des vulnérabilités dans Microsoft DirectShow pourraient permettre l'exécution de code à distance (971633) - Critique </vt:lpstr>
      <vt:lpstr>MS09-029 : Introduction et indices de gravité</vt:lpstr>
      <vt:lpstr>MS09-029 : Des vulnérabilités dans le moteur de polices Embedded OpenType pourraient permettre l'exécution de code à distance (961371) - Critique</vt:lpstr>
      <vt:lpstr>MS09-030 : Introduction et indices de gravité</vt:lpstr>
      <vt:lpstr>MS09-030 : Une vulnérabilité dans Microsoft Office Publisher pourrait permettre l’exécution de code à distance (969516) - Important</vt:lpstr>
      <vt:lpstr>MS09-031 : Introduction et indices de gravité</vt:lpstr>
      <vt:lpstr>MS09-031 : Une vulnérabilité dans Microsoft ISA Server 2006 pourrait entraîner une élévation de privilèges (970953) - Important </vt:lpstr>
      <vt:lpstr>MS09-032 : Introduction</vt:lpstr>
      <vt:lpstr>MS09-032 : Indices de gravité</vt:lpstr>
      <vt:lpstr>MS09-032 : Mise à jour de sécurité cumulative pour les kill bits ActiveX (973346) - Critique</vt:lpstr>
      <vt:lpstr>MS09-033 : Introduction et indices de gravité</vt:lpstr>
      <vt:lpstr>MS09-033 : Une vulnérabilité dans Virtual PC et Virtual Server pourrait permettre une élévation de privilèges (969856) - Important</vt:lpstr>
      <vt:lpstr>Détection et déploiement</vt:lpstr>
      <vt:lpstr>Informations de mise à jour (suite)</vt:lpstr>
      <vt:lpstr>Juin 2009 - Mises à jour non relatives à la sécurité</vt:lpstr>
      <vt:lpstr>Avis de sécurité Microsoft (973472) - Vulnérabilité dans Microsoft Office Web Components</vt:lpstr>
      <vt:lpstr>Windows Malicious Software Removal Tool</vt:lpstr>
      <vt:lpstr>Arrêt d'Office Update</vt:lpstr>
      <vt:lpstr>Ressources</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2009-07-15T15:58:34Z</dcterms:created>
  <dcterms:modified xsi:type="dcterms:W3CDTF">2009-07-15T16:07:21Z</dcterms:modified>
</cp:coreProperties>
</file>