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Layouts/slideLayout51.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docProps/custom.xml" ContentType="application/vnd.openxmlformats-officedocument.custom-properties+xml"/>
  <Override PartName="/ppt/notesSlides/notesSlide7.xml" ContentType="application/vnd.openxmlformats-officedocument.presentationml.notesSlide+xml"/>
  <Override PartName="/customXml/itemProps4.xml" ContentType="application/vnd.openxmlformats-officedocument.customXmlProperties+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5.xml" ContentType="application/vnd.openxmlformats-officedocument.presentationml.notesSlide+xml"/>
  <Override PartName="/customXml/itemProps2.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5"/>
    <p:sldMasterId id="2147483860" r:id="rId6"/>
    <p:sldMasterId id="2147483874" r:id="rId7"/>
    <p:sldMasterId id="2147483888" r:id="rId8"/>
  </p:sldMasterIdLst>
  <p:notesMasterIdLst>
    <p:notesMasterId r:id="rId29"/>
  </p:notesMasterIdLst>
  <p:handoutMasterIdLst>
    <p:handoutMasterId r:id="rId30"/>
  </p:handoutMasterIdLst>
  <p:sldIdLst>
    <p:sldId id="989" r:id="rId9"/>
    <p:sldId id="970" r:id="rId10"/>
    <p:sldId id="971" r:id="rId11"/>
    <p:sldId id="981" r:id="rId12"/>
    <p:sldId id="926" r:id="rId13"/>
    <p:sldId id="927" r:id="rId14"/>
    <p:sldId id="986" r:id="rId15"/>
    <p:sldId id="984" r:id="rId16"/>
    <p:sldId id="928" r:id="rId17"/>
    <p:sldId id="929" r:id="rId18"/>
    <p:sldId id="930" r:id="rId19"/>
    <p:sldId id="990" r:id="rId20"/>
    <p:sldId id="991" r:id="rId21"/>
    <p:sldId id="992" r:id="rId22"/>
    <p:sldId id="993" r:id="rId23"/>
    <p:sldId id="994" r:id="rId24"/>
    <p:sldId id="995" r:id="rId25"/>
    <p:sldId id="972" r:id="rId26"/>
    <p:sldId id="987" r:id="rId27"/>
    <p:sldId id="976" r:id="rId28"/>
  </p:sldIdLst>
  <p:sldSz cx="9144000" cy="6858000" type="screen4x3"/>
  <p:notesSz cx="6858000" cy="9144000"/>
  <p:defaultTextStyle>
    <a:defPPr>
      <a:defRPr lang="en-US"/>
    </a:defPPr>
    <a:lvl1pPr algn="l" rtl="0" fontAlgn="base">
      <a:spcBef>
        <a:spcPct val="0"/>
      </a:spcBef>
      <a:spcAft>
        <a:spcPct val="0"/>
      </a:spcAft>
      <a:defRPr sz="4400" kern="1200">
        <a:solidFill>
          <a:schemeClr val="hlink"/>
        </a:solidFill>
        <a:effectLst>
          <a:outerShdw blurRad="38100" dist="38100" dir="2700000" algn="tl">
            <a:srgbClr val="000000">
              <a:alpha val="43137"/>
            </a:srgbClr>
          </a:outerShdw>
        </a:effectLst>
        <a:latin typeface="Arial" charset="0"/>
        <a:ea typeface="+mn-ea"/>
        <a:cs typeface="+mn-cs"/>
      </a:defRPr>
    </a:lvl1pPr>
    <a:lvl2pPr marL="457200" algn="l" rtl="0" fontAlgn="base">
      <a:spcBef>
        <a:spcPct val="0"/>
      </a:spcBef>
      <a:spcAft>
        <a:spcPct val="0"/>
      </a:spcAft>
      <a:defRPr sz="4400" kern="1200">
        <a:solidFill>
          <a:schemeClr val="hlink"/>
        </a:solidFill>
        <a:effectLst>
          <a:outerShdw blurRad="38100" dist="38100" dir="2700000" algn="tl">
            <a:srgbClr val="000000">
              <a:alpha val="43137"/>
            </a:srgbClr>
          </a:outerShdw>
        </a:effectLst>
        <a:latin typeface="Arial" charset="0"/>
        <a:ea typeface="+mn-ea"/>
        <a:cs typeface="+mn-cs"/>
      </a:defRPr>
    </a:lvl2pPr>
    <a:lvl3pPr marL="914400" algn="l" rtl="0" fontAlgn="base">
      <a:spcBef>
        <a:spcPct val="0"/>
      </a:spcBef>
      <a:spcAft>
        <a:spcPct val="0"/>
      </a:spcAft>
      <a:defRPr sz="4400" kern="1200">
        <a:solidFill>
          <a:schemeClr val="hlink"/>
        </a:solidFill>
        <a:effectLst>
          <a:outerShdw blurRad="38100" dist="38100" dir="2700000" algn="tl">
            <a:srgbClr val="000000">
              <a:alpha val="43137"/>
            </a:srgbClr>
          </a:outerShdw>
        </a:effectLst>
        <a:latin typeface="Arial" charset="0"/>
        <a:ea typeface="+mn-ea"/>
        <a:cs typeface="+mn-cs"/>
      </a:defRPr>
    </a:lvl3pPr>
    <a:lvl4pPr marL="1371600" algn="l" rtl="0" fontAlgn="base">
      <a:spcBef>
        <a:spcPct val="0"/>
      </a:spcBef>
      <a:spcAft>
        <a:spcPct val="0"/>
      </a:spcAft>
      <a:defRPr sz="4400" kern="1200">
        <a:solidFill>
          <a:schemeClr val="hlink"/>
        </a:solidFill>
        <a:effectLst>
          <a:outerShdw blurRad="38100" dist="38100" dir="2700000" algn="tl">
            <a:srgbClr val="000000">
              <a:alpha val="43137"/>
            </a:srgbClr>
          </a:outerShdw>
        </a:effectLst>
        <a:latin typeface="Arial" charset="0"/>
        <a:ea typeface="+mn-ea"/>
        <a:cs typeface="+mn-cs"/>
      </a:defRPr>
    </a:lvl4pPr>
    <a:lvl5pPr marL="1828800" algn="l" rtl="0" fontAlgn="base">
      <a:spcBef>
        <a:spcPct val="0"/>
      </a:spcBef>
      <a:spcAft>
        <a:spcPct val="0"/>
      </a:spcAft>
      <a:defRPr sz="4400" kern="1200">
        <a:solidFill>
          <a:schemeClr val="hlink"/>
        </a:solidFill>
        <a:effectLst>
          <a:outerShdw blurRad="38100" dist="38100" dir="2700000" algn="tl">
            <a:srgbClr val="000000">
              <a:alpha val="43137"/>
            </a:srgbClr>
          </a:outerShdw>
        </a:effectLst>
        <a:latin typeface="Arial" charset="0"/>
        <a:ea typeface="+mn-ea"/>
        <a:cs typeface="+mn-cs"/>
      </a:defRPr>
    </a:lvl5pPr>
    <a:lvl6pPr marL="2286000" algn="l" defTabSz="914400" rtl="0" eaLnBrk="1" latinLnBrk="0" hangingPunct="1">
      <a:defRPr sz="4400" kern="1200">
        <a:solidFill>
          <a:schemeClr val="hlink"/>
        </a:solidFill>
        <a:effectLst>
          <a:outerShdw blurRad="38100" dist="38100" dir="2700000" algn="tl">
            <a:srgbClr val="000000">
              <a:alpha val="43137"/>
            </a:srgbClr>
          </a:outerShdw>
        </a:effectLst>
        <a:latin typeface="Arial" charset="0"/>
        <a:ea typeface="+mn-ea"/>
        <a:cs typeface="+mn-cs"/>
      </a:defRPr>
    </a:lvl6pPr>
    <a:lvl7pPr marL="2743200" algn="l" defTabSz="914400" rtl="0" eaLnBrk="1" latinLnBrk="0" hangingPunct="1">
      <a:defRPr sz="4400" kern="1200">
        <a:solidFill>
          <a:schemeClr val="hlink"/>
        </a:solidFill>
        <a:effectLst>
          <a:outerShdw blurRad="38100" dist="38100" dir="2700000" algn="tl">
            <a:srgbClr val="000000">
              <a:alpha val="43137"/>
            </a:srgbClr>
          </a:outerShdw>
        </a:effectLst>
        <a:latin typeface="Arial" charset="0"/>
        <a:ea typeface="+mn-ea"/>
        <a:cs typeface="+mn-cs"/>
      </a:defRPr>
    </a:lvl7pPr>
    <a:lvl8pPr marL="3200400" algn="l" defTabSz="914400" rtl="0" eaLnBrk="1" latinLnBrk="0" hangingPunct="1">
      <a:defRPr sz="4400" kern="1200">
        <a:solidFill>
          <a:schemeClr val="hlink"/>
        </a:solidFill>
        <a:effectLst>
          <a:outerShdw blurRad="38100" dist="38100" dir="2700000" algn="tl">
            <a:srgbClr val="000000">
              <a:alpha val="43137"/>
            </a:srgbClr>
          </a:outerShdw>
        </a:effectLst>
        <a:latin typeface="Arial" charset="0"/>
        <a:ea typeface="+mn-ea"/>
        <a:cs typeface="+mn-cs"/>
      </a:defRPr>
    </a:lvl8pPr>
    <a:lvl9pPr marL="3657600" algn="l" defTabSz="914400" rtl="0" eaLnBrk="1" latinLnBrk="0" hangingPunct="1">
      <a:defRPr sz="4400" kern="1200">
        <a:solidFill>
          <a:schemeClr val="hlink"/>
        </a:solidFill>
        <a:effectLst>
          <a:outerShdw blurRad="38100" dist="38100" dir="2700000" algn="tl">
            <a:srgbClr val="000000">
              <a:alpha val="43137"/>
            </a:srgbClr>
          </a:outerShdw>
        </a:effectLst>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FFFF99"/>
    <a:srgbClr val="000099"/>
    <a:srgbClr val="FFB601"/>
    <a:srgbClr val="0000FF"/>
    <a:srgbClr val="009E47"/>
    <a:srgbClr val="00863D"/>
    <a:srgbClr val="003366"/>
    <a:srgbClr val="00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64" autoAdjust="0"/>
    <p:restoredTop sz="90885" autoAdjust="0"/>
  </p:normalViewPr>
  <p:slideViewPr>
    <p:cSldViewPr>
      <p:cViewPr varScale="1">
        <p:scale>
          <a:sx n="79" d="100"/>
          <a:sy n="79" d="100"/>
        </p:scale>
        <p:origin x="-913" y="-8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 Type="http://schemas.openxmlformats.org/officeDocument/2006/relationships/customXml" Target="../customXml/item3.xml"/><Relationship Id="rId21" Type="http://schemas.openxmlformats.org/officeDocument/2006/relationships/slide" Target="slides/slide13.xml"/><Relationship Id="rId34" Type="http://schemas.openxmlformats.org/officeDocument/2006/relationships/tableStyles" Target="tableStyles.xml"/><Relationship Id="rId7"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613CE17-E511-4BBA-87E1-C727034877D2}" type="datetimeFigureOut">
              <a:rPr lang="en-US" smtClean="0"/>
              <a:pPr/>
              <a:t>2009-07-29</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78AAEF9-FBA0-49C1-97F3-48604897F0A4}" type="slidenum">
              <a:rPr lang="en-US" smtClean="0"/>
              <a:pPr/>
              <a:t>‹#›</a:t>
            </a:fld>
            <a:endParaRPr lang="en-US" dirty="0"/>
          </a:p>
        </p:txBody>
      </p:sp>
    </p:spTree>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effectLst/>
              </a:defRPr>
            </a:lvl1pPr>
          </a:lstStyle>
          <a:p>
            <a:pPr>
              <a:defRPr/>
            </a:pPr>
            <a:endParaRPr lang="en-US" dirty="0"/>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effectLst/>
              </a:defRPr>
            </a:lvl1pPr>
          </a:lstStyle>
          <a:p>
            <a:pPr>
              <a:defRPr/>
            </a:pPr>
            <a:endParaRPr lang="en-US" dirty="0"/>
          </a:p>
        </p:txBody>
      </p:sp>
      <p:sp>
        <p:nvSpPr>
          <p:cNvPr id="215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effectLst/>
              </a:defRPr>
            </a:lvl1pPr>
          </a:lstStyle>
          <a:p>
            <a:pPr>
              <a:defRPr/>
            </a:pPr>
            <a:endParaRPr lang="en-US" dirty="0"/>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effectLst/>
              </a:defRPr>
            </a:lvl1pPr>
          </a:lstStyle>
          <a:p>
            <a:pPr>
              <a:defRPr/>
            </a:pPr>
            <a:fld id="{E7902991-16AF-4D52-82A6-57CB02F54550}" type="slidenum">
              <a:rPr lang="en-US"/>
              <a:pPr>
                <a:defRPr/>
              </a:pPr>
              <a:t>‹#›</a:t>
            </a:fld>
            <a:endParaRPr lang="en-US" dirty="0"/>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C45B6D2F-3F18-414D-BD28-00CB04790076}" type="slidenum">
              <a:rPr lang="en-US" smtClean="0">
                <a:solidFill>
                  <a:srgbClr val="0000FF"/>
                </a:solidFill>
              </a:rPr>
              <a:pPr/>
              <a:t>1</a:t>
            </a:fld>
            <a:endParaRPr lang="en-US" dirty="0" smtClean="0">
              <a:solidFill>
                <a:srgbClr val="0000FF"/>
              </a:solidFill>
            </a:endParaRPr>
          </a:p>
        </p:txBody>
      </p:sp>
      <p:sp>
        <p:nvSpPr>
          <p:cNvPr id="22531" name="Rectangle 2"/>
          <p:cNvSpPr>
            <a:spLocks noGrp="1" noRot="1" noChangeAspect="1" noChangeArrowheads="1" noTextEdit="1"/>
          </p:cNvSpPr>
          <p:nvPr>
            <p:ph type="sldImg"/>
          </p:nvPr>
        </p:nvSpPr>
        <p:spPr>
          <a:xfrm>
            <a:off x="4191000" y="455613"/>
            <a:ext cx="2541588" cy="1906587"/>
          </a:xfrm>
          <a:ln/>
        </p:spPr>
      </p:sp>
      <p:sp>
        <p:nvSpPr>
          <p:cNvPr id="22532" name="Rectangle 3"/>
          <p:cNvSpPr>
            <a:spLocks noGrp="1" noChangeArrowheads="1"/>
          </p:cNvSpPr>
          <p:nvPr>
            <p:ph type="body" idx="1"/>
          </p:nvPr>
        </p:nvSpPr>
        <p:spPr>
          <a:xfrm>
            <a:off x="457200" y="2528888"/>
            <a:ext cx="5981700" cy="5984875"/>
          </a:xfrm>
          <a:noFill/>
          <a:ln/>
        </p:spPr>
        <p:txBody>
          <a:bodyPr/>
          <a:lstStyle/>
          <a:p>
            <a:pPr eaLnBrk="1" hangingPunct="1"/>
            <a:endParaRPr lang="en-GB" dirty="0" smtClean="0"/>
          </a:p>
        </p:txBody>
      </p:sp>
      <p:sp>
        <p:nvSpPr>
          <p:cNvPr id="5" name="Header Placeholder 4"/>
          <p:cNvSpPr>
            <a:spLocks noGrp="1"/>
          </p:cNvSpPr>
          <p:nvPr>
            <p:ph type="hdr" sz="quarter" idx="10"/>
          </p:nvPr>
        </p:nvSpPr>
        <p:spPr/>
        <p:txBody>
          <a:bodyPr/>
          <a:lstStyle/>
          <a:p>
            <a:pPr>
              <a:defRPr/>
            </a:pPr>
            <a:endParaRPr lang="en-US" dirty="0">
              <a:solidFill>
                <a:srgbClr val="0000FF"/>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kumimoji="0" lang="en-US" sz="12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This vulnerability only directly affects systems with components and controls installed that were built using Visual Studio ATL. An attacker who successfully exploited this vulnerability could run a malicious component or control that could disclose information, forward user data to a third party, or access any data on the affected systems that was accessible to the logged-on user. Note that this vulnerability would not allow an attacker to execute code or to elevate their user rights directly, but it could be used to produce information that could be used to try to further compromise the affected system.</a:t>
            </a:r>
            <a:endParaRPr lang="en-US" dirty="0"/>
          </a:p>
        </p:txBody>
      </p:sp>
      <p:sp>
        <p:nvSpPr>
          <p:cNvPr id="4" name="Header Placeholder 3"/>
          <p:cNvSpPr>
            <a:spLocks noGrp="1"/>
          </p:cNvSpPr>
          <p:nvPr>
            <p:ph type="hdr" sz="quarter"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E7902991-16AF-4D52-82A6-57CB02F54550}" type="slidenum">
              <a:rPr lang="en-US" smtClean="0"/>
              <a:pPr>
                <a:defRPr/>
              </a:pPr>
              <a:t>8</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a:defRPr/>
            </a:pPr>
            <a:endParaRPr lang="en-US" dirty="0">
              <a:solidFill>
                <a:srgbClr val="0000FF"/>
              </a:solidFill>
            </a:endParaRPr>
          </a:p>
        </p:txBody>
      </p:sp>
      <p:sp>
        <p:nvSpPr>
          <p:cNvPr id="5" name="Slide Number Placeholder 4"/>
          <p:cNvSpPr>
            <a:spLocks noGrp="1"/>
          </p:cNvSpPr>
          <p:nvPr>
            <p:ph type="sldNum" sz="quarter" idx="11"/>
          </p:nvPr>
        </p:nvSpPr>
        <p:spPr/>
        <p:txBody>
          <a:bodyPr/>
          <a:lstStyle/>
          <a:p>
            <a:pPr>
              <a:defRPr/>
            </a:pPr>
            <a:fld id="{E7902991-16AF-4D52-82A6-57CB02F54550}" type="slidenum">
              <a:rPr lang="en-US" smtClean="0">
                <a:solidFill>
                  <a:srgbClr val="0000FF"/>
                </a:solidFill>
              </a:rPr>
              <a:pPr>
                <a:defRPr/>
              </a:pPr>
              <a:t>9</a:t>
            </a:fld>
            <a:endParaRPr lang="en-US" dirty="0">
              <a:solidFill>
                <a:srgbClr val="0000FF"/>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89413" y="455613"/>
            <a:ext cx="2543175" cy="1906587"/>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794149F-645C-46A8-834F-765754CD79DB}" type="slidenum">
              <a:rPr lang="ar-SA">
                <a:solidFill>
                  <a:srgbClr val="0000FF"/>
                </a:solidFill>
              </a:rPr>
              <a:pPr>
                <a:defRPr/>
              </a:pPr>
              <a:t>10</a:t>
            </a:fld>
            <a:endParaRPr lang="en-US" dirty="0">
              <a:solidFill>
                <a:srgbClr val="0000FF"/>
              </a:solidFill>
            </a:endParaRPr>
          </a:p>
        </p:txBody>
      </p:sp>
      <p:sp>
        <p:nvSpPr>
          <p:cNvPr id="5" name="Header Placeholder 4"/>
          <p:cNvSpPr>
            <a:spLocks noGrp="1"/>
          </p:cNvSpPr>
          <p:nvPr>
            <p:ph type="hdr" sz="quarter" idx="11"/>
          </p:nvPr>
        </p:nvSpPr>
        <p:spPr/>
        <p:txBody>
          <a:bodyPr/>
          <a:lstStyle/>
          <a:p>
            <a:pPr>
              <a:defRPr/>
            </a:pPr>
            <a:endParaRPr lang="en-US" dirty="0">
              <a:solidFill>
                <a:srgbClr val="0000FF"/>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a:defRPr/>
            </a:pPr>
            <a:endParaRPr lang="en-US" dirty="0">
              <a:solidFill>
                <a:srgbClr val="0000FF"/>
              </a:solidFill>
            </a:endParaRPr>
          </a:p>
        </p:txBody>
      </p:sp>
      <p:sp>
        <p:nvSpPr>
          <p:cNvPr id="5" name="Slide Number Placeholder 4"/>
          <p:cNvSpPr>
            <a:spLocks noGrp="1"/>
          </p:cNvSpPr>
          <p:nvPr>
            <p:ph type="sldNum" sz="quarter" idx="11"/>
          </p:nvPr>
        </p:nvSpPr>
        <p:spPr/>
        <p:txBody>
          <a:bodyPr/>
          <a:lstStyle/>
          <a:p>
            <a:pPr>
              <a:defRPr/>
            </a:pPr>
            <a:fld id="{E7902991-16AF-4D52-82A6-57CB02F54550}" type="slidenum">
              <a:rPr lang="en-US" smtClean="0">
                <a:solidFill>
                  <a:srgbClr val="0000FF"/>
                </a:solidFill>
              </a:rPr>
              <a:pPr>
                <a:defRPr/>
              </a:pPr>
              <a:t>15</a:t>
            </a:fld>
            <a:endParaRPr lang="en-US" dirty="0">
              <a:solidFill>
                <a:srgbClr val="0000FF"/>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89413" y="455613"/>
            <a:ext cx="2543175" cy="1906587"/>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lgn="r" rtl="0" fontAlgn="base">
              <a:spcBef>
                <a:spcPct val="0"/>
              </a:spcBef>
              <a:spcAft>
                <a:spcPct val="0"/>
              </a:spcAft>
              <a:defRPr/>
            </a:pPr>
            <a:fld id="{8794149F-645C-46A8-834F-765754CD79DB}" type="slidenum">
              <a:rPr lang="ar-SA" sz="1200" kern="1200">
                <a:solidFill>
                  <a:srgbClr val="0000FF"/>
                </a:solidFill>
                <a:effectLst>
                  <a:outerShdw blurRad="38100" dist="38100" dir="2700000" algn="tl">
                    <a:srgbClr val="000000">
                      <a:alpha val="43137"/>
                    </a:srgbClr>
                  </a:outerShdw>
                </a:effectLst>
                <a:latin typeface="Arial" charset="0"/>
                <a:ea typeface="+mn-ea"/>
                <a:cs typeface="Arial"/>
              </a:rPr>
              <a:pPr algn="r" rtl="0" fontAlgn="base">
                <a:spcBef>
                  <a:spcPct val="0"/>
                </a:spcBef>
                <a:spcAft>
                  <a:spcPct val="0"/>
                </a:spcAft>
                <a:defRPr/>
              </a:pPr>
              <a:t>16</a:t>
            </a:fld>
            <a:endParaRPr lang="en-US" sz="1200" kern="1200" dirty="0">
              <a:solidFill>
                <a:srgbClr val="0000FF"/>
              </a:solidFill>
              <a:effectLst>
                <a:outerShdw blurRad="38100" dist="38100" dir="2700000" algn="tl">
                  <a:srgbClr val="000000">
                    <a:alpha val="43137"/>
                  </a:srgbClr>
                </a:outerShdw>
              </a:effectLst>
              <a:latin typeface="Arial" charset="0"/>
              <a:ea typeface="+mn-ea"/>
              <a:cs typeface="+mn-cs"/>
            </a:endParaRPr>
          </a:p>
        </p:txBody>
      </p:sp>
      <p:sp>
        <p:nvSpPr>
          <p:cNvPr id="5" name="Header Placeholder 4"/>
          <p:cNvSpPr>
            <a:spLocks noGrp="1"/>
          </p:cNvSpPr>
          <p:nvPr>
            <p:ph type="hdr" sz="quarter" idx="11"/>
          </p:nvPr>
        </p:nvSpPr>
        <p:spPr/>
        <p:txBody>
          <a:bodyPr/>
          <a:lstStyle/>
          <a:p>
            <a:pPr algn="l" rtl="0" fontAlgn="base">
              <a:spcBef>
                <a:spcPct val="0"/>
              </a:spcBef>
              <a:spcAft>
                <a:spcPct val="0"/>
              </a:spcAft>
              <a:defRPr/>
            </a:pPr>
            <a:endParaRPr lang="en-US" sz="1200" kern="1200" dirty="0">
              <a:solidFill>
                <a:srgbClr val="0000FF"/>
              </a:solidFill>
              <a:effectLst>
                <a:outerShdw blurRad="38100" dist="38100" dir="2700000" algn="tl">
                  <a:srgbClr val="000000">
                    <a:alpha val="43137"/>
                  </a:srgbClr>
                </a:outerShdw>
              </a:effectLst>
              <a:latin typeface="Arial" charset="0"/>
              <a:ea typeface="+mn-ea"/>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lgn="r" rtl="0" fontAlgn="base">
              <a:spcBef>
                <a:spcPct val="0"/>
              </a:spcBef>
              <a:spcAft>
                <a:spcPct val="0"/>
              </a:spcAft>
              <a:defRPr/>
            </a:pPr>
            <a:fld id="{E7902991-16AF-4D52-82A6-57CB02F54550}" type="slidenum">
              <a:rPr lang="en-US" sz="1200" kern="1200">
                <a:solidFill>
                  <a:srgbClr val="0000FF"/>
                </a:solidFill>
                <a:effectLst>
                  <a:outerShdw blurRad="38100" dist="38100" dir="2700000" algn="tl">
                    <a:srgbClr val="000000">
                      <a:alpha val="43137"/>
                    </a:srgbClr>
                  </a:outerShdw>
                </a:effectLst>
                <a:latin typeface="Arial" charset="0"/>
                <a:ea typeface="+mn-ea"/>
                <a:cs typeface="+mn-cs"/>
              </a:rPr>
              <a:pPr algn="r" rtl="0" fontAlgn="base">
                <a:spcBef>
                  <a:spcPct val="0"/>
                </a:spcBef>
                <a:spcAft>
                  <a:spcPct val="0"/>
                </a:spcAft>
                <a:defRPr/>
              </a:pPr>
              <a:t>18</a:t>
            </a:fld>
            <a:endParaRPr lang="en-US" sz="1200" kern="1200" dirty="0">
              <a:solidFill>
                <a:srgbClr val="0000FF"/>
              </a:solidFill>
              <a:effectLst>
                <a:outerShdw blurRad="38100" dist="38100" dir="2700000" algn="tl">
                  <a:srgbClr val="000000">
                    <a:alpha val="43137"/>
                  </a:srgbClr>
                </a:outerShdw>
              </a:effectLst>
              <a:latin typeface="Arial" charset="0"/>
              <a:ea typeface="+mn-ea"/>
              <a:cs typeface="+mn-cs"/>
            </a:endParaRPr>
          </a:p>
        </p:txBody>
      </p:sp>
      <p:sp>
        <p:nvSpPr>
          <p:cNvPr id="5" name="Header Placeholder 4"/>
          <p:cNvSpPr>
            <a:spLocks noGrp="1"/>
          </p:cNvSpPr>
          <p:nvPr>
            <p:ph type="hdr" sz="quarter" idx="11"/>
          </p:nvPr>
        </p:nvSpPr>
        <p:spPr/>
        <p:txBody>
          <a:bodyPr/>
          <a:lstStyle/>
          <a:p>
            <a:pPr algn="l" rtl="0" fontAlgn="base">
              <a:spcBef>
                <a:spcPct val="0"/>
              </a:spcBef>
              <a:spcAft>
                <a:spcPct val="0"/>
              </a:spcAft>
              <a:defRPr/>
            </a:pPr>
            <a:endParaRPr lang="en-US" sz="1200" kern="1200" dirty="0">
              <a:solidFill>
                <a:srgbClr val="0000FF"/>
              </a:solidFill>
              <a:effectLst>
                <a:outerShdw blurRad="38100" dist="38100" dir="2700000" algn="tl">
                  <a:srgbClr val="000000">
                    <a:alpha val="43137"/>
                  </a:srgbClr>
                </a:outerShdw>
              </a:effectLst>
              <a:latin typeface="Arial" charset="0"/>
              <a:ea typeface="+mn-ea"/>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pPr algn="r" rtl="0" fontAlgn="base">
              <a:spcBef>
                <a:spcPct val="0"/>
              </a:spcBef>
              <a:spcAft>
                <a:spcPct val="0"/>
              </a:spcAft>
            </a:pPr>
            <a:fld id="{B82FC226-6B02-4F4A-83B7-F8C8DC8EDCDC}" type="slidenum">
              <a:rPr lang="en-US" sz="1200" kern="1200">
                <a:solidFill>
                  <a:srgbClr val="0000FF"/>
                </a:solidFill>
                <a:effectLst>
                  <a:outerShdw blurRad="38100" dist="38100" dir="2700000" algn="tl">
                    <a:srgbClr val="000000">
                      <a:alpha val="43137"/>
                    </a:srgbClr>
                  </a:outerShdw>
                </a:effectLst>
                <a:latin typeface="Arial" charset="0"/>
                <a:ea typeface="+mn-ea"/>
                <a:cs typeface="+mn-cs"/>
              </a:rPr>
              <a:pPr algn="r" rtl="0" fontAlgn="base">
                <a:spcBef>
                  <a:spcPct val="0"/>
                </a:spcBef>
                <a:spcAft>
                  <a:spcPct val="0"/>
                </a:spcAft>
              </a:pPr>
              <a:t>20</a:t>
            </a:fld>
            <a:endParaRPr lang="en-US" sz="1200" kern="1200" dirty="0">
              <a:solidFill>
                <a:srgbClr val="0000FF"/>
              </a:solidFill>
              <a:effectLst>
                <a:outerShdw blurRad="38100" dist="38100" dir="2700000" algn="tl">
                  <a:srgbClr val="000000">
                    <a:alpha val="43137"/>
                  </a:srgbClr>
                </a:outerShdw>
              </a:effectLst>
              <a:latin typeface="Arial" charset="0"/>
              <a:ea typeface="+mn-ea"/>
              <a:cs typeface="+mn-cs"/>
            </a:endParaRPr>
          </a:p>
        </p:txBody>
      </p:sp>
      <p:sp>
        <p:nvSpPr>
          <p:cNvPr id="24579"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rtl="0" fontAlgn="base">
              <a:spcBef>
                <a:spcPct val="0"/>
              </a:spcBef>
              <a:spcAft>
                <a:spcPct val="0"/>
              </a:spcAft>
            </a:pPr>
            <a:fld id="{FD07A117-CF11-4644-82AC-D090EA58C6B0}" type="slidenum">
              <a:rPr lang="en-US" sz="1200" kern="1200">
                <a:solidFill>
                  <a:prstClr val="black"/>
                </a:solidFill>
                <a:latin typeface="Arial" charset="0"/>
                <a:ea typeface="+mn-ea"/>
                <a:cs typeface="+mn-cs"/>
              </a:rPr>
              <a:pPr algn="r" rtl="0" fontAlgn="base">
                <a:spcBef>
                  <a:spcPct val="0"/>
                </a:spcBef>
                <a:spcAft>
                  <a:spcPct val="0"/>
                </a:spcAft>
              </a:pPr>
              <a:t>20</a:t>
            </a:fld>
            <a:endParaRPr lang="en-US" sz="1200" kern="1200" dirty="0">
              <a:solidFill>
                <a:prstClr val="black"/>
              </a:solidFill>
              <a:latin typeface="Arial" charset="0"/>
              <a:ea typeface="+mn-ea"/>
              <a:cs typeface="+mn-cs"/>
            </a:endParaRPr>
          </a:p>
        </p:txBody>
      </p:sp>
      <p:sp>
        <p:nvSpPr>
          <p:cNvPr id="24580" name="Rectangle 2"/>
          <p:cNvSpPr>
            <a:spLocks noGrp="1" noRot="1" noChangeAspect="1" noChangeArrowheads="1" noTextEdit="1"/>
          </p:cNvSpPr>
          <p:nvPr>
            <p:ph type="sldImg"/>
          </p:nvPr>
        </p:nvSpPr>
        <p:spPr>
          <a:xfrm>
            <a:off x="4191000" y="455613"/>
            <a:ext cx="2541588" cy="1906587"/>
          </a:xfrm>
          <a:ln/>
        </p:spPr>
      </p:sp>
      <p:sp>
        <p:nvSpPr>
          <p:cNvPr id="24581" name="Rectangle 3"/>
          <p:cNvSpPr>
            <a:spLocks noGrp="1" noChangeArrowheads="1"/>
          </p:cNvSpPr>
          <p:nvPr>
            <p:ph type="body" idx="1"/>
          </p:nvPr>
        </p:nvSpPr>
        <p:spPr>
          <a:xfrm>
            <a:off x="457200" y="2528888"/>
            <a:ext cx="5981700" cy="5984875"/>
          </a:xfrm>
          <a:noFill/>
          <a:ln/>
        </p:spPr>
        <p:txBody>
          <a:bodyPr/>
          <a:lstStyle/>
          <a:p>
            <a:pPr eaLnBrk="1" hangingPunct="1"/>
            <a:endParaRPr lang="en-GB" dirty="0" smtClean="0"/>
          </a:p>
        </p:txBody>
      </p:sp>
      <p:sp>
        <p:nvSpPr>
          <p:cNvPr id="6" name="Header Placeholder 5"/>
          <p:cNvSpPr>
            <a:spLocks noGrp="1"/>
          </p:cNvSpPr>
          <p:nvPr>
            <p:ph type="hdr" sz="quarter" idx="10"/>
          </p:nvPr>
        </p:nvSpPr>
        <p:spPr/>
        <p:txBody>
          <a:bodyPr/>
          <a:lstStyle/>
          <a:p>
            <a:pPr algn="l" rtl="0" fontAlgn="base">
              <a:spcBef>
                <a:spcPct val="0"/>
              </a:spcBef>
              <a:spcAft>
                <a:spcPct val="0"/>
              </a:spcAft>
              <a:defRPr/>
            </a:pPr>
            <a:endParaRPr lang="en-US" sz="1200" kern="1200" dirty="0">
              <a:solidFill>
                <a:srgbClr val="0000FF"/>
              </a:solidFill>
              <a:effectLst>
                <a:outerShdw blurRad="38100" dist="38100" dir="2700000" algn="tl">
                  <a:srgbClr val="000000">
                    <a:alpha val="43137"/>
                  </a:srgbClr>
                </a:outerShdw>
              </a:effectLst>
              <a:latin typeface="Arial" charset="0"/>
              <a:ea typeface="+mn-ea"/>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defRPr/>
            </a:pPr>
            <a:fld id="{D418CB23-2466-4E2D-8DC7-91159C0A2C6C}"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defRPr/>
            </a:pPr>
            <a:fld id="{BADA812D-1C0E-4384-BD9A-E865DD3DEA18}"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90500"/>
            <a:ext cx="2057400" cy="59356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90500"/>
            <a:ext cx="6019800" cy="5935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defRPr/>
            </a:pPr>
            <a:fld id="{405EEE68-2127-4E92-9B4A-13F4E5EEF563}"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0"/>
            <a:ext cx="8229600" cy="762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defRPr/>
            </a:pPr>
            <a:fld id="{54F73458-058A-468D-9DED-4F47F0DCCD53}"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latin typeface="Arial" pitchFamily="34" charset="0"/>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FFFFFF"/>
              </a:solidFill>
              <a:latin typeface="Arial" pitchFamily="34" charset="0"/>
            </a:endParaRPr>
          </a:p>
        </p:txBody>
      </p:sp>
      <p:sp>
        <p:nvSpPr>
          <p:cNvPr id="6" name="Rectangle 6"/>
          <p:cNvSpPr>
            <a:spLocks noGrp="1" noChangeArrowheads="1"/>
          </p:cNvSpPr>
          <p:nvPr>
            <p:ph type="sldNum" sz="quarter" idx="12"/>
          </p:nvPr>
        </p:nvSpPr>
        <p:spPr>
          <a:ln/>
        </p:spPr>
        <p:txBody>
          <a:bodyPr/>
          <a:lstStyle>
            <a:lvl1pPr>
              <a:defRPr/>
            </a:lvl1pPr>
          </a:lstStyle>
          <a:p>
            <a:pPr>
              <a:defRPr/>
            </a:pPr>
            <a:fld id="{4FA893F3-5F07-4B29-8AF6-ED790472D52A}" type="slidenum">
              <a:rPr lang="en-US">
                <a:solidFill>
                  <a:srgbClr val="FFFFFF"/>
                </a:solidFill>
                <a:latin typeface="Arial" pitchFamily="34" charset="0"/>
              </a:rPr>
              <a:pPr>
                <a:defRPr/>
              </a:pPr>
              <a:t>‹#›</a:t>
            </a:fld>
            <a:endParaRPr lang="en-US" dirty="0">
              <a:solidFill>
                <a:srgbClr val="FFFFFF"/>
              </a:solidFill>
              <a:latin typeface="Arial"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D418CB23-2466-4E2D-8DC7-91159C0A2C6C}"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6DF3D0C4-3D4B-4F84-9AF9-606FF5D26443}"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1D955576-4F7B-4989-9103-3141E8858A7D}"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7"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D4657B36-E6A7-4A2E-9715-D2AF42E4F95D}"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8"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9"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23577BE2-94A7-4C6F-97E7-0D3E2E7131EA}"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4"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5"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BB605B7B-AC1C-4873-B13F-642351BB1752}"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defRPr/>
            </a:pPr>
            <a:fld id="{6DF3D0C4-3D4B-4F84-9AF9-606FF5D26443}"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3"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4"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1F69A023-09AB-4273-ACD9-2A18481312CD}"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7"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7C4B7540-A0B0-41ED-9ABC-889B707675EA}"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7"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938DEFFC-E17F-4C31-8A95-DF5FD8F90008}"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BADA812D-1C0E-4384-BD9A-E865DD3DEA18}"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90500"/>
            <a:ext cx="2057400" cy="59356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90500"/>
            <a:ext cx="6019800" cy="5935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405EEE68-2127-4E92-9B4A-13F4E5EEF563}"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0"/>
            <a:ext cx="8229600" cy="762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54F73458-058A-468D-9DED-4F47F0DCCD53}"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pitchFamily="34"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endParaRPr lang="en-US" sz="1400" kern="1200" dirty="0">
              <a:solidFill>
                <a:srgbClr val="FFFFFF"/>
              </a:solidFill>
              <a:latin typeface="Arial" pitchFamily="34"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4FA893F3-5F07-4B29-8AF6-ED790472D52A}" type="slidenum">
              <a:rPr lang="en-US" sz="1400" kern="1200">
                <a:solidFill>
                  <a:srgbClr val="FFFFFF"/>
                </a:solidFill>
                <a:latin typeface="Arial" pitchFamily="34" charset="0"/>
                <a:ea typeface="+mn-ea"/>
                <a:cs typeface="+mn-cs"/>
              </a:rPr>
              <a:pPr algn="r" rtl="0" fontAlgn="base">
                <a:spcBef>
                  <a:spcPct val="0"/>
                </a:spcBef>
                <a:spcAft>
                  <a:spcPct val="0"/>
                </a:spcAft>
                <a:defRPr/>
              </a:pPr>
              <a:t>‹#›</a:t>
            </a:fld>
            <a:endParaRPr lang="en-US" sz="1400" kern="1200" dirty="0">
              <a:solidFill>
                <a:srgbClr val="FFFFFF"/>
              </a:solidFill>
              <a:latin typeface="Arial" pitchFamily="34" charset="0"/>
              <a:ea typeface="+mn-ea"/>
              <a:cs typeface="+mn-cs"/>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D418CB23-2466-4E2D-8DC7-91159C0A2C6C}"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6DF3D0C4-3D4B-4F84-9AF9-606FF5D26443}"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1D955576-4F7B-4989-9103-3141E8858A7D}"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defRPr/>
            </a:pPr>
            <a:fld id="{1D955576-4F7B-4989-9103-3141E8858A7D}"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7"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D4657B36-E6A7-4A2E-9715-D2AF42E4F95D}"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8"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9"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23577BE2-94A7-4C6F-97E7-0D3E2E7131EA}"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4"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5"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BB605B7B-AC1C-4873-B13F-642351BB1752}"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3"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4"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1F69A023-09AB-4273-ACD9-2A18481312CD}"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7"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7C4B7540-A0B0-41ED-9ABC-889B707675EA}"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7"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938DEFFC-E17F-4C31-8A95-DF5FD8F90008}"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BADA812D-1C0E-4384-BD9A-E865DD3DEA18}"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90500"/>
            <a:ext cx="2057400" cy="59356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90500"/>
            <a:ext cx="6019800" cy="5935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405EEE68-2127-4E92-9B4A-13F4E5EEF563}"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0"/>
            <a:ext cx="8229600" cy="762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r>
              <a:rPr lang="en-US" sz="1400" kern="1200" dirty="0">
                <a:solidFill>
                  <a:srgbClr val="FFFFFF"/>
                </a:solidFill>
                <a:latin typeface="Arial" charset="0"/>
                <a:ea typeface="+mn-ea"/>
                <a:cs typeface="+mn-cs"/>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54F73458-058A-468D-9DED-4F47F0DCCD53}" type="slidenum">
              <a:rPr lang="en-US" sz="1400" kern="1200">
                <a:solidFill>
                  <a:srgbClr val="FFFFFF"/>
                </a:solidFill>
                <a:latin typeface="Arial" charset="0"/>
                <a:ea typeface="+mn-ea"/>
                <a:cs typeface="+mn-cs"/>
              </a:rPr>
              <a:pPr algn="r" rtl="0" fontAlgn="base">
                <a:spcBef>
                  <a:spcPct val="0"/>
                </a:spcBef>
                <a:spcAft>
                  <a:spcPct val="0"/>
                </a:spcAft>
                <a:defRPr/>
              </a:pPr>
              <a:t>‹#›</a:t>
            </a:fld>
            <a:endParaRPr lang="en-US" sz="1400" kern="1200" dirty="0">
              <a:solidFill>
                <a:srgbClr val="FFFFFF"/>
              </a:solidFill>
              <a:latin typeface="Arial" charset="0"/>
              <a:ea typeface="+mn-ea"/>
              <a:cs typeface="+mn-cs"/>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dirty="0">
              <a:solidFill>
                <a:srgbClr val="FFFFFF"/>
              </a:solidFill>
              <a:latin typeface="Arial" pitchFamily="34"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endParaRPr lang="en-US" sz="1400" kern="1200" dirty="0">
              <a:solidFill>
                <a:srgbClr val="FFFFFF"/>
              </a:solidFill>
              <a:latin typeface="Arial" pitchFamily="34"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4FA893F3-5F07-4B29-8AF6-ED790472D52A}" type="slidenum">
              <a:rPr lang="en-US" sz="1400" kern="1200">
                <a:solidFill>
                  <a:srgbClr val="FFFFFF"/>
                </a:solidFill>
                <a:latin typeface="Arial" pitchFamily="34" charset="0"/>
                <a:ea typeface="+mn-ea"/>
                <a:cs typeface="+mn-cs"/>
              </a:rPr>
              <a:pPr algn="r" rtl="0" fontAlgn="base">
                <a:spcBef>
                  <a:spcPct val="0"/>
                </a:spcBef>
                <a:spcAft>
                  <a:spcPct val="0"/>
                </a:spcAft>
                <a:defRPr/>
              </a:pPr>
              <a:t>‹#›</a:t>
            </a:fld>
            <a:endParaRPr lang="en-US" sz="1400" kern="1200" dirty="0">
              <a:solidFill>
                <a:srgbClr val="FFFFFF"/>
              </a:solidFill>
              <a:latin typeface="Arial" pitchFamily="34" charset="0"/>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7" name="Rectangle 6"/>
          <p:cNvSpPr>
            <a:spLocks noGrp="1" noChangeArrowheads="1"/>
          </p:cNvSpPr>
          <p:nvPr>
            <p:ph type="sldNum" sz="quarter" idx="12"/>
          </p:nvPr>
        </p:nvSpPr>
        <p:spPr>
          <a:ln/>
        </p:spPr>
        <p:txBody>
          <a:bodyPr/>
          <a:lstStyle>
            <a:lvl1pPr>
              <a:defRPr/>
            </a:lvl1pPr>
          </a:lstStyle>
          <a:p>
            <a:pPr>
              <a:defRPr/>
            </a:pPr>
            <a:fld id="{D4657B36-E6A7-4A2E-9715-D2AF42E4F95D}"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defRPr/>
            </a:pPr>
            <a:fld id="{D418CB23-2466-4E2D-8DC7-91159C0A2C6C}"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defRPr/>
            </a:pPr>
            <a:fld id="{6DF3D0C4-3D4B-4F84-9AF9-606FF5D26443}"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defRPr/>
            </a:pPr>
            <a:fld id="{1D955576-4F7B-4989-9103-3141E8858A7D}"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7" name="Rectangle 6"/>
          <p:cNvSpPr>
            <a:spLocks noGrp="1" noChangeArrowheads="1"/>
          </p:cNvSpPr>
          <p:nvPr>
            <p:ph type="sldNum" sz="quarter" idx="12"/>
          </p:nvPr>
        </p:nvSpPr>
        <p:spPr>
          <a:ln/>
        </p:spPr>
        <p:txBody>
          <a:bodyPr/>
          <a:lstStyle>
            <a:lvl1pPr>
              <a:defRPr/>
            </a:lvl1pPr>
          </a:lstStyle>
          <a:p>
            <a:pPr>
              <a:defRPr/>
            </a:pPr>
            <a:fld id="{D4657B36-E6A7-4A2E-9715-D2AF42E4F95D}"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9" name="Rectangle 6"/>
          <p:cNvSpPr>
            <a:spLocks noGrp="1" noChangeArrowheads="1"/>
          </p:cNvSpPr>
          <p:nvPr>
            <p:ph type="sldNum" sz="quarter" idx="12"/>
          </p:nvPr>
        </p:nvSpPr>
        <p:spPr>
          <a:ln/>
        </p:spPr>
        <p:txBody>
          <a:bodyPr/>
          <a:lstStyle>
            <a:lvl1pPr>
              <a:defRPr/>
            </a:lvl1pPr>
          </a:lstStyle>
          <a:p>
            <a:pPr>
              <a:defRPr/>
            </a:pPr>
            <a:fld id="{23577BE2-94A7-4C6F-97E7-0D3E2E7131EA}"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5" name="Rectangle 6"/>
          <p:cNvSpPr>
            <a:spLocks noGrp="1" noChangeArrowheads="1"/>
          </p:cNvSpPr>
          <p:nvPr>
            <p:ph type="sldNum" sz="quarter" idx="12"/>
          </p:nvPr>
        </p:nvSpPr>
        <p:spPr>
          <a:ln/>
        </p:spPr>
        <p:txBody>
          <a:bodyPr/>
          <a:lstStyle>
            <a:lvl1pPr>
              <a:defRPr/>
            </a:lvl1pPr>
          </a:lstStyle>
          <a:p>
            <a:pPr>
              <a:defRPr/>
            </a:pPr>
            <a:fld id="{BB605B7B-AC1C-4873-B13F-642351BB1752}"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4" name="Rectangle 6"/>
          <p:cNvSpPr>
            <a:spLocks noGrp="1" noChangeArrowheads="1"/>
          </p:cNvSpPr>
          <p:nvPr>
            <p:ph type="sldNum" sz="quarter" idx="12"/>
          </p:nvPr>
        </p:nvSpPr>
        <p:spPr>
          <a:ln/>
        </p:spPr>
        <p:txBody>
          <a:bodyPr/>
          <a:lstStyle>
            <a:lvl1pPr>
              <a:defRPr/>
            </a:lvl1pPr>
          </a:lstStyle>
          <a:p>
            <a:pPr>
              <a:defRPr/>
            </a:pPr>
            <a:fld id="{1F69A023-09AB-4273-ACD9-2A18481312CD}"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7" name="Rectangle 6"/>
          <p:cNvSpPr>
            <a:spLocks noGrp="1" noChangeArrowheads="1"/>
          </p:cNvSpPr>
          <p:nvPr>
            <p:ph type="sldNum" sz="quarter" idx="12"/>
          </p:nvPr>
        </p:nvSpPr>
        <p:spPr>
          <a:ln/>
        </p:spPr>
        <p:txBody>
          <a:bodyPr/>
          <a:lstStyle>
            <a:lvl1pPr>
              <a:defRPr/>
            </a:lvl1pPr>
          </a:lstStyle>
          <a:p>
            <a:pPr>
              <a:defRPr/>
            </a:pPr>
            <a:fld id="{7C4B7540-A0B0-41ED-9ABC-889B707675EA}"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7" name="Rectangle 6"/>
          <p:cNvSpPr>
            <a:spLocks noGrp="1" noChangeArrowheads="1"/>
          </p:cNvSpPr>
          <p:nvPr>
            <p:ph type="sldNum" sz="quarter" idx="12"/>
          </p:nvPr>
        </p:nvSpPr>
        <p:spPr>
          <a:ln/>
        </p:spPr>
        <p:txBody>
          <a:bodyPr/>
          <a:lstStyle>
            <a:lvl1pPr>
              <a:defRPr/>
            </a:lvl1pPr>
          </a:lstStyle>
          <a:p>
            <a:pPr>
              <a:defRPr/>
            </a:pPr>
            <a:fld id="{938DEFFC-E17F-4C31-8A95-DF5FD8F90008}"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defRPr/>
            </a:pPr>
            <a:fld id="{BADA812D-1C0E-4384-BD9A-E865DD3DEA18}"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9" name="Rectangle 6"/>
          <p:cNvSpPr>
            <a:spLocks noGrp="1" noChangeArrowheads="1"/>
          </p:cNvSpPr>
          <p:nvPr>
            <p:ph type="sldNum" sz="quarter" idx="12"/>
          </p:nvPr>
        </p:nvSpPr>
        <p:spPr>
          <a:ln/>
        </p:spPr>
        <p:txBody>
          <a:bodyPr/>
          <a:lstStyle>
            <a:lvl1pPr>
              <a:defRPr/>
            </a:lvl1pPr>
          </a:lstStyle>
          <a:p>
            <a:pPr>
              <a:defRPr/>
            </a:pPr>
            <a:fld id="{23577BE2-94A7-4C6F-97E7-0D3E2E7131EA}"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90500"/>
            <a:ext cx="2057400" cy="59356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90500"/>
            <a:ext cx="6019800" cy="5935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defRPr/>
            </a:pPr>
            <a:fld id="{405EEE68-2127-4E92-9B4A-13F4E5EEF563}"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0"/>
            <a:ext cx="8229600" cy="762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6" name="Rectangle 6"/>
          <p:cNvSpPr>
            <a:spLocks noGrp="1" noChangeArrowheads="1"/>
          </p:cNvSpPr>
          <p:nvPr>
            <p:ph type="sldNum" sz="quarter" idx="12"/>
          </p:nvPr>
        </p:nvSpPr>
        <p:spPr>
          <a:ln/>
        </p:spPr>
        <p:txBody>
          <a:bodyPr/>
          <a:lstStyle>
            <a:lvl1pPr>
              <a:defRPr/>
            </a:lvl1pPr>
          </a:lstStyle>
          <a:p>
            <a:pPr>
              <a:defRPr/>
            </a:pPr>
            <a:fld id="{54F73458-058A-468D-9DED-4F47F0DCCD53}"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latin typeface="Arial" pitchFamily="34" charset="0"/>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FFFFFF"/>
              </a:solidFill>
              <a:latin typeface="Arial" pitchFamily="34" charset="0"/>
            </a:endParaRPr>
          </a:p>
        </p:txBody>
      </p:sp>
      <p:sp>
        <p:nvSpPr>
          <p:cNvPr id="6" name="Rectangle 6"/>
          <p:cNvSpPr>
            <a:spLocks noGrp="1" noChangeArrowheads="1"/>
          </p:cNvSpPr>
          <p:nvPr>
            <p:ph type="sldNum" sz="quarter" idx="12"/>
          </p:nvPr>
        </p:nvSpPr>
        <p:spPr>
          <a:ln/>
        </p:spPr>
        <p:txBody>
          <a:bodyPr/>
          <a:lstStyle>
            <a:lvl1pPr>
              <a:defRPr/>
            </a:lvl1pPr>
          </a:lstStyle>
          <a:p>
            <a:pPr>
              <a:defRPr/>
            </a:pPr>
            <a:fld id="{4FA893F3-5F07-4B29-8AF6-ED790472D52A}" type="slidenum">
              <a:rPr lang="en-US">
                <a:solidFill>
                  <a:srgbClr val="FFFFFF"/>
                </a:solidFill>
                <a:latin typeface="Arial" pitchFamily="34" charset="0"/>
              </a:rPr>
              <a:pPr>
                <a:defRPr/>
              </a:pPr>
              <a:t>‹#›</a:t>
            </a:fld>
            <a:endParaRPr lang="en-US" dirty="0">
              <a:solidFill>
                <a:srgbClr val="FFFFFF"/>
              </a:solidFill>
              <a:latin typeface="Arial"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5" name="Rectangle 6"/>
          <p:cNvSpPr>
            <a:spLocks noGrp="1" noChangeArrowheads="1"/>
          </p:cNvSpPr>
          <p:nvPr>
            <p:ph type="sldNum" sz="quarter" idx="12"/>
          </p:nvPr>
        </p:nvSpPr>
        <p:spPr>
          <a:ln/>
        </p:spPr>
        <p:txBody>
          <a:bodyPr/>
          <a:lstStyle>
            <a:lvl1pPr>
              <a:defRPr/>
            </a:lvl1pPr>
          </a:lstStyle>
          <a:p>
            <a:pPr>
              <a:defRPr/>
            </a:pPr>
            <a:fld id="{BB605B7B-AC1C-4873-B13F-642351BB1752}"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4" name="Rectangle 6"/>
          <p:cNvSpPr>
            <a:spLocks noGrp="1" noChangeArrowheads="1"/>
          </p:cNvSpPr>
          <p:nvPr>
            <p:ph type="sldNum" sz="quarter" idx="12"/>
          </p:nvPr>
        </p:nvSpPr>
        <p:spPr>
          <a:ln/>
        </p:spPr>
        <p:txBody>
          <a:bodyPr/>
          <a:lstStyle>
            <a:lvl1pPr>
              <a:defRPr/>
            </a:lvl1pPr>
          </a:lstStyle>
          <a:p>
            <a:pPr>
              <a:defRPr/>
            </a:pPr>
            <a:fld id="{1F69A023-09AB-4273-ACD9-2A18481312CD}"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7" name="Rectangle 6"/>
          <p:cNvSpPr>
            <a:spLocks noGrp="1" noChangeArrowheads="1"/>
          </p:cNvSpPr>
          <p:nvPr>
            <p:ph type="sldNum" sz="quarter" idx="12"/>
          </p:nvPr>
        </p:nvSpPr>
        <p:spPr>
          <a:ln/>
        </p:spPr>
        <p:txBody>
          <a:bodyPr/>
          <a:lstStyle>
            <a:lvl1pPr>
              <a:defRPr/>
            </a:lvl1pPr>
          </a:lstStyle>
          <a:p>
            <a:pPr>
              <a:defRPr/>
            </a:pPr>
            <a:fld id="{7C4B7540-A0B0-41ED-9ABC-889B707675EA}"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FF"/>
                </a:solidFill>
              </a:rPr>
              <a:t>Microsoft Confidential</a:t>
            </a:r>
          </a:p>
        </p:txBody>
      </p:sp>
      <p:sp>
        <p:nvSpPr>
          <p:cNvPr id="7" name="Rectangle 6"/>
          <p:cNvSpPr>
            <a:spLocks noGrp="1" noChangeArrowheads="1"/>
          </p:cNvSpPr>
          <p:nvPr>
            <p:ph type="sldNum" sz="quarter" idx="12"/>
          </p:nvPr>
        </p:nvSpPr>
        <p:spPr>
          <a:ln/>
        </p:spPr>
        <p:txBody>
          <a:bodyPr/>
          <a:lstStyle>
            <a:lvl1pPr>
              <a:defRPr/>
            </a:lvl1pPr>
          </a:lstStyle>
          <a:p>
            <a:pPr>
              <a:defRPr/>
            </a:pPr>
            <a:fld id="{938DEFFC-E17F-4C31-8A95-DF5FD8F90008}"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90500"/>
            <a:ext cx="8229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effectLst/>
              </a:defRPr>
            </a:lvl1pPr>
          </a:lstStyle>
          <a:p>
            <a:pPr>
              <a:defRPr/>
            </a:pPr>
            <a:endParaRPr lang="en-US" dirty="0">
              <a:solidFill>
                <a:srgbClr val="FFFFFF"/>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effectLst/>
              </a:defRPr>
            </a:lvl1pPr>
          </a:lstStyle>
          <a:p>
            <a:pPr>
              <a:defRPr/>
            </a:pPr>
            <a:r>
              <a:rPr lang="en-US" dirty="0">
                <a:solidFill>
                  <a:srgbClr val="FFFFFF"/>
                </a:solidFill>
              </a:rPr>
              <a:t>Microsoft Confidential</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effectLst/>
              </a:defRPr>
            </a:lvl1pPr>
          </a:lstStyle>
          <a:p>
            <a:pPr>
              <a:defRPr/>
            </a:pPr>
            <a:fld id="{B17A4247-A3ED-4699-BF69-B439DFA36BE4}" type="slidenum">
              <a:rPr lang="en-US">
                <a:solidFill>
                  <a:srgbClr val="FFFFFF"/>
                </a:solidFill>
              </a:rPr>
              <a:pPr>
                <a:defRPr/>
              </a:pPr>
              <a:t>‹#›</a:t>
            </a:fld>
            <a:endParaRPr lang="en-US" dirty="0">
              <a:solidFill>
                <a:srgbClr val="FFFFFF"/>
              </a:solidFill>
            </a:endParaRPr>
          </a:p>
        </p:txBody>
      </p:sp>
    </p:spTree>
  </p:cSld>
  <p:clrMap bg1="dk2" tx1="lt1" bg2="dk1"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 id="2147483817" r:id="rId13"/>
  </p:sldLayoutIdLst>
  <p:hf hdr="0" ftr="0" dt="0"/>
  <p:txStyles>
    <p:titleStyle>
      <a:lvl1pPr algn="l" rtl="0" eaLnBrk="0" fontAlgn="base" hangingPunct="0">
        <a:spcBef>
          <a:spcPct val="0"/>
        </a:spcBef>
        <a:spcAft>
          <a:spcPct val="0"/>
        </a:spcAft>
        <a:defRPr sz="4400">
          <a:solidFill>
            <a:srgbClr val="FFB601"/>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rgbClr val="FFB601"/>
          </a:solidFill>
          <a:effectLst>
            <a:outerShdw blurRad="38100" dist="38100" dir="2700000" algn="tl">
              <a:srgbClr val="000000"/>
            </a:outerShdw>
          </a:effectLst>
          <a:latin typeface="Arial" charset="0"/>
        </a:defRPr>
      </a:lvl2pPr>
      <a:lvl3pPr algn="l" rtl="0" eaLnBrk="0" fontAlgn="base" hangingPunct="0">
        <a:spcBef>
          <a:spcPct val="0"/>
        </a:spcBef>
        <a:spcAft>
          <a:spcPct val="0"/>
        </a:spcAft>
        <a:defRPr sz="4400">
          <a:solidFill>
            <a:srgbClr val="FFB601"/>
          </a:solidFill>
          <a:effectLst>
            <a:outerShdw blurRad="38100" dist="38100" dir="2700000" algn="tl">
              <a:srgbClr val="000000"/>
            </a:outerShdw>
          </a:effectLst>
          <a:latin typeface="Arial" charset="0"/>
        </a:defRPr>
      </a:lvl3pPr>
      <a:lvl4pPr algn="l" rtl="0" eaLnBrk="0" fontAlgn="base" hangingPunct="0">
        <a:spcBef>
          <a:spcPct val="0"/>
        </a:spcBef>
        <a:spcAft>
          <a:spcPct val="0"/>
        </a:spcAft>
        <a:defRPr sz="4400">
          <a:solidFill>
            <a:srgbClr val="FFB601"/>
          </a:solidFill>
          <a:effectLst>
            <a:outerShdw blurRad="38100" dist="38100" dir="2700000" algn="tl">
              <a:srgbClr val="000000"/>
            </a:outerShdw>
          </a:effectLst>
          <a:latin typeface="Arial" charset="0"/>
        </a:defRPr>
      </a:lvl4pPr>
      <a:lvl5pPr algn="l" rtl="0" eaLnBrk="0" fontAlgn="base" hangingPunct="0">
        <a:spcBef>
          <a:spcPct val="0"/>
        </a:spcBef>
        <a:spcAft>
          <a:spcPct val="0"/>
        </a:spcAft>
        <a:defRPr sz="4400">
          <a:solidFill>
            <a:srgbClr val="FFB601"/>
          </a:solidFill>
          <a:effectLst>
            <a:outerShdw blurRad="38100" dist="38100" dir="2700000" algn="tl">
              <a:srgbClr val="000000"/>
            </a:outerShdw>
          </a:effectLst>
          <a:latin typeface="Arial" charset="0"/>
        </a:defRPr>
      </a:lvl5pPr>
      <a:lvl6pPr marL="457200" algn="l" rtl="0" fontAlgn="base">
        <a:spcBef>
          <a:spcPct val="0"/>
        </a:spcBef>
        <a:spcAft>
          <a:spcPct val="0"/>
        </a:spcAft>
        <a:defRPr sz="4400">
          <a:solidFill>
            <a:srgbClr val="FFB601"/>
          </a:solidFill>
          <a:effectLst>
            <a:outerShdw blurRad="38100" dist="38100" dir="2700000" algn="tl">
              <a:srgbClr val="000000"/>
            </a:outerShdw>
          </a:effectLst>
          <a:latin typeface="Arial" charset="0"/>
        </a:defRPr>
      </a:lvl6pPr>
      <a:lvl7pPr marL="914400" algn="l" rtl="0" fontAlgn="base">
        <a:spcBef>
          <a:spcPct val="0"/>
        </a:spcBef>
        <a:spcAft>
          <a:spcPct val="0"/>
        </a:spcAft>
        <a:defRPr sz="4400">
          <a:solidFill>
            <a:srgbClr val="FFB601"/>
          </a:solidFill>
          <a:effectLst>
            <a:outerShdw blurRad="38100" dist="38100" dir="2700000" algn="tl">
              <a:srgbClr val="000000"/>
            </a:outerShdw>
          </a:effectLst>
          <a:latin typeface="Arial" charset="0"/>
        </a:defRPr>
      </a:lvl7pPr>
      <a:lvl8pPr marL="1371600" algn="l" rtl="0" fontAlgn="base">
        <a:spcBef>
          <a:spcPct val="0"/>
        </a:spcBef>
        <a:spcAft>
          <a:spcPct val="0"/>
        </a:spcAft>
        <a:defRPr sz="4400">
          <a:solidFill>
            <a:srgbClr val="FFB601"/>
          </a:solidFill>
          <a:effectLst>
            <a:outerShdw blurRad="38100" dist="38100" dir="2700000" algn="tl">
              <a:srgbClr val="000000"/>
            </a:outerShdw>
          </a:effectLst>
          <a:latin typeface="Arial" charset="0"/>
        </a:defRPr>
      </a:lvl8pPr>
      <a:lvl9pPr marL="1828800" algn="l" rtl="0" fontAlgn="base">
        <a:spcBef>
          <a:spcPct val="0"/>
        </a:spcBef>
        <a:spcAft>
          <a:spcPct val="0"/>
        </a:spcAft>
        <a:defRPr sz="4400">
          <a:solidFill>
            <a:srgbClr val="FFB601"/>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90500"/>
            <a:ext cx="8229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effectLst/>
              </a:defRPr>
            </a:lvl1pPr>
          </a:lstStyle>
          <a:p>
            <a:pPr algn="l" rtl="0" fontAlgn="base">
              <a:spcBef>
                <a:spcPct val="0"/>
              </a:spcBef>
              <a:spcAft>
                <a:spcPct val="0"/>
              </a:spcAft>
              <a:defRPr/>
            </a:pPr>
            <a:endParaRPr lang="en-US" kern="1200" dirty="0">
              <a:solidFill>
                <a:srgbClr val="FFFFFF"/>
              </a:solidFill>
              <a:latin typeface="Arial" charset="0"/>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effectLst/>
              </a:defRPr>
            </a:lvl1pPr>
          </a:lstStyle>
          <a:p>
            <a:pPr rtl="0" fontAlgn="base">
              <a:spcBef>
                <a:spcPct val="0"/>
              </a:spcBef>
              <a:spcAft>
                <a:spcPct val="0"/>
              </a:spcAft>
              <a:defRPr/>
            </a:pPr>
            <a:r>
              <a:rPr lang="en-US" kern="1200" dirty="0">
                <a:solidFill>
                  <a:srgbClr val="FFFFFF"/>
                </a:solidFill>
                <a:latin typeface="Arial" charset="0"/>
                <a:ea typeface="+mn-ea"/>
                <a:cs typeface="+mn-cs"/>
              </a:rPr>
              <a:t>Microsoft Confidential</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effectLst/>
              </a:defRPr>
            </a:lvl1pPr>
          </a:lstStyle>
          <a:p>
            <a:pPr rtl="0" fontAlgn="base">
              <a:spcBef>
                <a:spcPct val="0"/>
              </a:spcBef>
              <a:spcAft>
                <a:spcPct val="0"/>
              </a:spcAft>
              <a:defRPr/>
            </a:pPr>
            <a:fld id="{B17A4247-A3ED-4699-BF69-B439DFA36BE4}" type="slidenum">
              <a:rPr lang="en-US" kern="1200">
                <a:solidFill>
                  <a:srgbClr val="FFFFFF"/>
                </a:solidFill>
                <a:latin typeface="Arial" charset="0"/>
                <a:ea typeface="+mn-ea"/>
                <a:cs typeface="+mn-cs"/>
              </a:rPr>
              <a:pPr rtl="0" fontAlgn="base">
                <a:spcBef>
                  <a:spcPct val="0"/>
                </a:spcBef>
                <a:spcAft>
                  <a:spcPct val="0"/>
                </a:spcAft>
                <a:defRPr/>
              </a:pPr>
              <a:t>‹#›</a:t>
            </a:fld>
            <a:endParaRPr lang="en-US" kern="1200" dirty="0">
              <a:solidFill>
                <a:srgbClr val="FFFFFF"/>
              </a:solidFill>
              <a:latin typeface="Arial" charset="0"/>
              <a:ea typeface="+mn-ea"/>
              <a:cs typeface="+mn-cs"/>
            </a:endParaRPr>
          </a:p>
        </p:txBody>
      </p:sp>
    </p:spTree>
  </p:cSld>
  <p:clrMap bg1="dk2" tx1="lt1" bg2="dk1" tx2="lt2" accent1="accent1" accent2="accent2" accent3="accent3" accent4="accent4" accent5="accent5" accent6="accent6" hlink="hlink" folHlink="folHlink"/>
  <p:sldLayoutIdLst>
    <p:sldLayoutId id="2147483861"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 id="2147483872" r:id="rId12"/>
    <p:sldLayoutId id="2147483873" r:id="rId13"/>
  </p:sldLayoutIdLst>
  <p:hf hdr="0" ftr="0" dt="0"/>
  <p:txStyles>
    <p:titleStyle>
      <a:lvl1pPr algn="l" rtl="0" eaLnBrk="0" fontAlgn="base" hangingPunct="0">
        <a:spcBef>
          <a:spcPct val="0"/>
        </a:spcBef>
        <a:spcAft>
          <a:spcPct val="0"/>
        </a:spcAft>
        <a:defRPr sz="4400">
          <a:solidFill>
            <a:srgbClr val="FFB601"/>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rgbClr val="FFB601"/>
          </a:solidFill>
          <a:effectLst>
            <a:outerShdw blurRad="38100" dist="38100" dir="2700000" algn="tl">
              <a:srgbClr val="000000"/>
            </a:outerShdw>
          </a:effectLst>
          <a:latin typeface="Arial" charset="0"/>
        </a:defRPr>
      </a:lvl2pPr>
      <a:lvl3pPr algn="l" rtl="0" eaLnBrk="0" fontAlgn="base" hangingPunct="0">
        <a:spcBef>
          <a:spcPct val="0"/>
        </a:spcBef>
        <a:spcAft>
          <a:spcPct val="0"/>
        </a:spcAft>
        <a:defRPr sz="4400">
          <a:solidFill>
            <a:srgbClr val="FFB601"/>
          </a:solidFill>
          <a:effectLst>
            <a:outerShdw blurRad="38100" dist="38100" dir="2700000" algn="tl">
              <a:srgbClr val="000000"/>
            </a:outerShdw>
          </a:effectLst>
          <a:latin typeface="Arial" charset="0"/>
        </a:defRPr>
      </a:lvl3pPr>
      <a:lvl4pPr algn="l" rtl="0" eaLnBrk="0" fontAlgn="base" hangingPunct="0">
        <a:spcBef>
          <a:spcPct val="0"/>
        </a:spcBef>
        <a:spcAft>
          <a:spcPct val="0"/>
        </a:spcAft>
        <a:defRPr sz="4400">
          <a:solidFill>
            <a:srgbClr val="FFB601"/>
          </a:solidFill>
          <a:effectLst>
            <a:outerShdw blurRad="38100" dist="38100" dir="2700000" algn="tl">
              <a:srgbClr val="000000"/>
            </a:outerShdw>
          </a:effectLst>
          <a:latin typeface="Arial" charset="0"/>
        </a:defRPr>
      </a:lvl4pPr>
      <a:lvl5pPr algn="l" rtl="0" eaLnBrk="0" fontAlgn="base" hangingPunct="0">
        <a:spcBef>
          <a:spcPct val="0"/>
        </a:spcBef>
        <a:spcAft>
          <a:spcPct val="0"/>
        </a:spcAft>
        <a:defRPr sz="4400">
          <a:solidFill>
            <a:srgbClr val="FFB601"/>
          </a:solidFill>
          <a:effectLst>
            <a:outerShdw blurRad="38100" dist="38100" dir="2700000" algn="tl">
              <a:srgbClr val="000000"/>
            </a:outerShdw>
          </a:effectLst>
          <a:latin typeface="Arial" charset="0"/>
        </a:defRPr>
      </a:lvl5pPr>
      <a:lvl6pPr marL="457200" algn="l" rtl="0" fontAlgn="base">
        <a:spcBef>
          <a:spcPct val="0"/>
        </a:spcBef>
        <a:spcAft>
          <a:spcPct val="0"/>
        </a:spcAft>
        <a:defRPr sz="4400">
          <a:solidFill>
            <a:srgbClr val="FFB601"/>
          </a:solidFill>
          <a:effectLst>
            <a:outerShdw blurRad="38100" dist="38100" dir="2700000" algn="tl">
              <a:srgbClr val="000000"/>
            </a:outerShdw>
          </a:effectLst>
          <a:latin typeface="Arial" charset="0"/>
        </a:defRPr>
      </a:lvl6pPr>
      <a:lvl7pPr marL="914400" algn="l" rtl="0" fontAlgn="base">
        <a:spcBef>
          <a:spcPct val="0"/>
        </a:spcBef>
        <a:spcAft>
          <a:spcPct val="0"/>
        </a:spcAft>
        <a:defRPr sz="4400">
          <a:solidFill>
            <a:srgbClr val="FFB601"/>
          </a:solidFill>
          <a:effectLst>
            <a:outerShdw blurRad="38100" dist="38100" dir="2700000" algn="tl">
              <a:srgbClr val="000000"/>
            </a:outerShdw>
          </a:effectLst>
          <a:latin typeface="Arial" charset="0"/>
        </a:defRPr>
      </a:lvl7pPr>
      <a:lvl8pPr marL="1371600" algn="l" rtl="0" fontAlgn="base">
        <a:spcBef>
          <a:spcPct val="0"/>
        </a:spcBef>
        <a:spcAft>
          <a:spcPct val="0"/>
        </a:spcAft>
        <a:defRPr sz="4400">
          <a:solidFill>
            <a:srgbClr val="FFB601"/>
          </a:solidFill>
          <a:effectLst>
            <a:outerShdw blurRad="38100" dist="38100" dir="2700000" algn="tl">
              <a:srgbClr val="000000"/>
            </a:outerShdw>
          </a:effectLst>
          <a:latin typeface="Arial" charset="0"/>
        </a:defRPr>
      </a:lvl8pPr>
      <a:lvl9pPr marL="1828800" algn="l" rtl="0" fontAlgn="base">
        <a:spcBef>
          <a:spcPct val="0"/>
        </a:spcBef>
        <a:spcAft>
          <a:spcPct val="0"/>
        </a:spcAft>
        <a:defRPr sz="4400">
          <a:solidFill>
            <a:srgbClr val="FFB601"/>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90500"/>
            <a:ext cx="8229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effectLst/>
              </a:defRPr>
            </a:lvl1pPr>
          </a:lstStyle>
          <a:p>
            <a:pPr algn="l" rtl="0" fontAlgn="base">
              <a:spcBef>
                <a:spcPct val="0"/>
              </a:spcBef>
              <a:spcAft>
                <a:spcPct val="0"/>
              </a:spcAft>
              <a:defRPr/>
            </a:pPr>
            <a:endParaRPr lang="en-US" kern="1200" dirty="0">
              <a:solidFill>
                <a:srgbClr val="FFFFFF"/>
              </a:solidFill>
              <a:latin typeface="Arial" charset="0"/>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effectLst/>
              </a:defRPr>
            </a:lvl1pPr>
          </a:lstStyle>
          <a:p>
            <a:pPr rtl="0" fontAlgn="base">
              <a:spcBef>
                <a:spcPct val="0"/>
              </a:spcBef>
              <a:spcAft>
                <a:spcPct val="0"/>
              </a:spcAft>
              <a:defRPr/>
            </a:pPr>
            <a:r>
              <a:rPr lang="en-US" kern="1200" dirty="0">
                <a:solidFill>
                  <a:srgbClr val="FFFFFF"/>
                </a:solidFill>
                <a:latin typeface="Arial" charset="0"/>
                <a:ea typeface="+mn-ea"/>
                <a:cs typeface="+mn-cs"/>
              </a:rPr>
              <a:t>Microsoft Confidential</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effectLst/>
              </a:defRPr>
            </a:lvl1pPr>
          </a:lstStyle>
          <a:p>
            <a:pPr rtl="0" fontAlgn="base">
              <a:spcBef>
                <a:spcPct val="0"/>
              </a:spcBef>
              <a:spcAft>
                <a:spcPct val="0"/>
              </a:spcAft>
              <a:defRPr/>
            </a:pPr>
            <a:fld id="{B17A4247-A3ED-4699-BF69-B439DFA36BE4}" type="slidenum">
              <a:rPr lang="en-US" kern="1200">
                <a:solidFill>
                  <a:srgbClr val="FFFFFF"/>
                </a:solidFill>
                <a:latin typeface="Arial" charset="0"/>
                <a:ea typeface="+mn-ea"/>
                <a:cs typeface="+mn-cs"/>
              </a:rPr>
              <a:pPr rtl="0" fontAlgn="base">
                <a:spcBef>
                  <a:spcPct val="0"/>
                </a:spcBef>
                <a:spcAft>
                  <a:spcPct val="0"/>
                </a:spcAft>
                <a:defRPr/>
              </a:pPr>
              <a:t>‹#›</a:t>
            </a:fld>
            <a:endParaRPr lang="en-US" kern="1200" dirty="0">
              <a:solidFill>
                <a:srgbClr val="FFFFFF"/>
              </a:solidFill>
              <a:latin typeface="Arial" charset="0"/>
              <a:ea typeface="+mn-ea"/>
              <a:cs typeface="+mn-cs"/>
            </a:endParaRPr>
          </a:p>
        </p:txBody>
      </p:sp>
    </p:spTree>
  </p:cSld>
  <p:clrMap bg1="dk2" tx1="lt1" bg2="dk1" tx2="lt2" accent1="accent1" accent2="accent2" accent3="accent3" accent4="accent4" accent5="accent5" accent6="accent6" hlink="hlink" folHlink="folHlink"/>
  <p:sldLayoutIdLst>
    <p:sldLayoutId id="2147483875"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4" r:id="rId10"/>
    <p:sldLayoutId id="2147483885" r:id="rId11"/>
    <p:sldLayoutId id="2147483886" r:id="rId12"/>
    <p:sldLayoutId id="2147483887" r:id="rId13"/>
  </p:sldLayoutIdLst>
  <p:hf hdr="0" ftr="0" dt="0"/>
  <p:txStyles>
    <p:titleStyle>
      <a:lvl1pPr algn="l" rtl="0" eaLnBrk="0" fontAlgn="base" hangingPunct="0">
        <a:spcBef>
          <a:spcPct val="0"/>
        </a:spcBef>
        <a:spcAft>
          <a:spcPct val="0"/>
        </a:spcAft>
        <a:defRPr sz="4400">
          <a:solidFill>
            <a:srgbClr val="FFB601"/>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rgbClr val="FFB601"/>
          </a:solidFill>
          <a:effectLst>
            <a:outerShdw blurRad="38100" dist="38100" dir="2700000" algn="tl">
              <a:srgbClr val="000000"/>
            </a:outerShdw>
          </a:effectLst>
          <a:latin typeface="Arial" charset="0"/>
        </a:defRPr>
      </a:lvl2pPr>
      <a:lvl3pPr algn="l" rtl="0" eaLnBrk="0" fontAlgn="base" hangingPunct="0">
        <a:spcBef>
          <a:spcPct val="0"/>
        </a:spcBef>
        <a:spcAft>
          <a:spcPct val="0"/>
        </a:spcAft>
        <a:defRPr sz="4400">
          <a:solidFill>
            <a:srgbClr val="FFB601"/>
          </a:solidFill>
          <a:effectLst>
            <a:outerShdw blurRad="38100" dist="38100" dir="2700000" algn="tl">
              <a:srgbClr val="000000"/>
            </a:outerShdw>
          </a:effectLst>
          <a:latin typeface="Arial" charset="0"/>
        </a:defRPr>
      </a:lvl3pPr>
      <a:lvl4pPr algn="l" rtl="0" eaLnBrk="0" fontAlgn="base" hangingPunct="0">
        <a:spcBef>
          <a:spcPct val="0"/>
        </a:spcBef>
        <a:spcAft>
          <a:spcPct val="0"/>
        </a:spcAft>
        <a:defRPr sz="4400">
          <a:solidFill>
            <a:srgbClr val="FFB601"/>
          </a:solidFill>
          <a:effectLst>
            <a:outerShdw blurRad="38100" dist="38100" dir="2700000" algn="tl">
              <a:srgbClr val="000000"/>
            </a:outerShdw>
          </a:effectLst>
          <a:latin typeface="Arial" charset="0"/>
        </a:defRPr>
      </a:lvl4pPr>
      <a:lvl5pPr algn="l" rtl="0" eaLnBrk="0" fontAlgn="base" hangingPunct="0">
        <a:spcBef>
          <a:spcPct val="0"/>
        </a:spcBef>
        <a:spcAft>
          <a:spcPct val="0"/>
        </a:spcAft>
        <a:defRPr sz="4400">
          <a:solidFill>
            <a:srgbClr val="FFB601"/>
          </a:solidFill>
          <a:effectLst>
            <a:outerShdw blurRad="38100" dist="38100" dir="2700000" algn="tl">
              <a:srgbClr val="000000"/>
            </a:outerShdw>
          </a:effectLst>
          <a:latin typeface="Arial" charset="0"/>
        </a:defRPr>
      </a:lvl5pPr>
      <a:lvl6pPr marL="457200" algn="l" rtl="0" fontAlgn="base">
        <a:spcBef>
          <a:spcPct val="0"/>
        </a:spcBef>
        <a:spcAft>
          <a:spcPct val="0"/>
        </a:spcAft>
        <a:defRPr sz="4400">
          <a:solidFill>
            <a:srgbClr val="FFB601"/>
          </a:solidFill>
          <a:effectLst>
            <a:outerShdw blurRad="38100" dist="38100" dir="2700000" algn="tl">
              <a:srgbClr val="000000"/>
            </a:outerShdw>
          </a:effectLst>
          <a:latin typeface="Arial" charset="0"/>
        </a:defRPr>
      </a:lvl6pPr>
      <a:lvl7pPr marL="914400" algn="l" rtl="0" fontAlgn="base">
        <a:spcBef>
          <a:spcPct val="0"/>
        </a:spcBef>
        <a:spcAft>
          <a:spcPct val="0"/>
        </a:spcAft>
        <a:defRPr sz="4400">
          <a:solidFill>
            <a:srgbClr val="FFB601"/>
          </a:solidFill>
          <a:effectLst>
            <a:outerShdw blurRad="38100" dist="38100" dir="2700000" algn="tl">
              <a:srgbClr val="000000"/>
            </a:outerShdw>
          </a:effectLst>
          <a:latin typeface="Arial" charset="0"/>
        </a:defRPr>
      </a:lvl7pPr>
      <a:lvl8pPr marL="1371600" algn="l" rtl="0" fontAlgn="base">
        <a:spcBef>
          <a:spcPct val="0"/>
        </a:spcBef>
        <a:spcAft>
          <a:spcPct val="0"/>
        </a:spcAft>
        <a:defRPr sz="4400">
          <a:solidFill>
            <a:srgbClr val="FFB601"/>
          </a:solidFill>
          <a:effectLst>
            <a:outerShdw blurRad="38100" dist="38100" dir="2700000" algn="tl">
              <a:srgbClr val="000000"/>
            </a:outerShdw>
          </a:effectLst>
          <a:latin typeface="Arial" charset="0"/>
        </a:defRPr>
      </a:lvl8pPr>
      <a:lvl9pPr marL="1828800" algn="l" rtl="0" fontAlgn="base">
        <a:spcBef>
          <a:spcPct val="0"/>
        </a:spcBef>
        <a:spcAft>
          <a:spcPct val="0"/>
        </a:spcAft>
        <a:defRPr sz="4400">
          <a:solidFill>
            <a:srgbClr val="FFB601"/>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90500"/>
            <a:ext cx="8229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effectLst/>
              </a:defRPr>
            </a:lvl1pPr>
          </a:lstStyle>
          <a:p>
            <a:pPr>
              <a:defRPr/>
            </a:pPr>
            <a:endParaRPr lang="en-US" dirty="0">
              <a:solidFill>
                <a:srgbClr val="FFFFFF"/>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effectLst/>
              </a:defRPr>
            </a:lvl1pPr>
          </a:lstStyle>
          <a:p>
            <a:pPr>
              <a:defRPr/>
            </a:pPr>
            <a:r>
              <a:rPr lang="en-US" dirty="0">
                <a:solidFill>
                  <a:srgbClr val="FFFFFF"/>
                </a:solidFill>
              </a:rPr>
              <a:t>Microsoft Confidential</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effectLst/>
              </a:defRPr>
            </a:lvl1pPr>
          </a:lstStyle>
          <a:p>
            <a:pPr>
              <a:defRPr/>
            </a:pPr>
            <a:fld id="{B17A4247-A3ED-4699-BF69-B439DFA36BE4}" type="slidenum">
              <a:rPr lang="en-US">
                <a:solidFill>
                  <a:srgbClr val="FFFFFF"/>
                </a:solidFill>
              </a:rPr>
              <a:pPr>
                <a:defRPr/>
              </a:pPr>
              <a:t>‹#›</a:t>
            </a:fld>
            <a:endParaRPr lang="en-US" dirty="0">
              <a:solidFill>
                <a:srgbClr val="FFFFFF"/>
              </a:solidFill>
            </a:endParaRPr>
          </a:p>
        </p:txBody>
      </p:sp>
    </p:spTree>
  </p:cSld>
  <p:clrMap bg1="dk2" tx1="lt1" bg2="dk1" tx2="lt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 id="2147483900" r:id="rId12"/>
    <p:sldLayoutId id="2147483901" r:id="rId13"/>
  </p:sldLayoutIdLst>
  <p:hf hdr="0" ftr="0" dt="0"/>
  <p:txStyles>
    <p:titleStyle>
      <a:lvl1pPr algn="l" rtl="0" eaLnBrk="0" fontAlgn="base" hangingPunct="0">
        <a:spcBef>
          <a:spcPct val="0"/>
        </a:spcBef>
        <a:spcAft>
          <a:spcPct val="0"/>
        </a:spcAft>
        <a:defRPr sz="4400">
          <a:solidFill>
            <a:srgbClr val="FFB601"/>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rgbClr val="FFB601"/>
          </a:solidFill>
          <a:effectLst>
            <a:outerShdw blurRad="38100" dist="38100" dir="2700000" algn="tl">
              <a:srgbClr val="000000"/>
            </a:outerShdw>
          </a:effectLst>
          <a:latin typeface="Arial" charset="0"/>
        </a:defRPr>
      </a:lvl2pPr>
      <a:lvl3pPr algn="l" rtl="0" eaLnBrk="0" fontAlgn="base" hangingPunct="0">
        <a:spcBef>
          <a:spcPct val="0"/>
        </a:spcBef>
        <a:spcAft>
          <a:spcPct val="0"/>
        </a:spcAft>
        <a:defRPr sz="4400">
          <a:solidFill>
            <a:srgbClr val="FFB601"/>
          </a:solidFill>
          <a:effectLst>
            <a:outerShdw blurRad="38100" dist="38100" dir="2700000" algn="tl">
              <a:srgbClr val="000000"/>
            </a:outerShdw>
          </a:effectLst>
          <a:latin typeface="Arial" charset="0"/>
        </a:defRPr>
      </a:lvl3pPr>
      <a:lvl4pPr algn="l" rtl="0" eaLnBrk="0" fontAlgn="base" hangingPunct="0">
        <a:spcBef>
          <a:spcPct val="0"/>
        </a:spcBef>
        <a:spcAft>
          <a:spcPct val="0"/>
        </a:spcAft>
        <a:defRPr sz="4400">
          <a:solidFill>
            <a:srgbClr val="FFB601"/>
          </a:solidFill>
          <a:effectLst>
            <a:outerShdw blurRad="38100" dist="38100" dir="2700000" algn="tl">
              <a:srgbClr val="000000"/>
            </a:outerShdw>
          </a:effectLst>
          <a:latin typeface="Arial" charset="0"/>
        </a:defRPr>
      </a:lvl4pPr>
      <a:lvl5pPr algn="l" rtl="0" eaLnBrk="0" fontAlgn="base" hangingPunct="0">
        <a:spcBef>
          <a:spcPct val="0"/>
        </a:spcBef>
        <a:spcAft>
          <a:spcPct val="0"/>
        </a:spcAft>
        <a:defRPr sz="4400">
          <a:solidFill>
            <a:srgbClr val="FFB601"/>
          </a:solidFill>
          <a:effectLst>
            <a:outerShdw blurRad="38100" dist="38100" dir="2700000" algn="tl">
              <a:srgbClr val="000000"/>
            </a:outerShdw>
          </a:effectLst>
          <a:latin typeface="Arial" charset="0"/>
        </a:defRPr>
      </a:lvl5pPr>
      <a:lvl6pPr marL="457200" algn="l" rtl="0" fontAlgn="base">
        <a:spcBef>
          <a:spcPct val="0"/>
        </a:spcBef>
        <a:spcAft>
          <a:spcPct val="0"/>
        </a:spcAft>
        <a:defRPr sz="4400">
          <a:solidFill>
            <a:srgbClr val="FFB601"/>
          </a:solidFill>
          <a:effectLst>
            <a:outerShdw blurRad="38100" dist="38100" dir="2700000" algn="tl">
              <a:srgbClr val="000000"/>
            </a:outerShdw>
          </a:effectLst>
          <a:latin typeface="Arial" charset="0"/>
        </a:defRPr>
      </a:lvl6pPr>
      <a:lvl7pPr marL="914400" algn="l" rtl="0" fontAlgn="base">
        <a:spcBef>
          <a:spcPct val="0"/>
        </a:spcBef>
        <a:spcAft>
          <a:spcPct val="0"/>
        </a:spcAft>
        <a:defRPr sz="4400">
          <a:solidFill>
            <a:srgbClr val="FFB601"/>
          </a:solidFill>
          <a:effectLst>
            <a:outerShdw blurRad="38100" dist="38100" dir="2700000" algn="tl">
              <a:srgbClr val="000000"/>
            </a:outerShdw>
          </a:effectLst>
          <a:latin typeface="Arial" charset="0"/>
        </a:defRPr>
      </a:lvl7pPr>
      <a:lvl8pPr marL="1371600" algn="l" rtl="0" fontAlgn="base">
        <a:spcBef>
          <a:spcPct val="0"/>
        </a:spcBef>
        <a:spcAft>
          <a:spcPct val="0"/>
        </a:spcAft>
        <a:defRPr sz="4400">
          <a:solidFill>
            <a:srgbClr val="FFB601"/>
          </a:solidFill>
          <a:effectLst>
            <a:outerShdw blurRad="38100" dist="38100" dir="2700000" algn="tl">
              <a:srgbClr val="000000"/>
            </a:outerShdw>
          </a:effectLst>
          <a:latin typeface="Arial" charset="0"/>
        </a:defRPr>
      </a:lvl8pPr>
      <a:lvl9pPr marL="1828800" algn="l" rtl="0" fontAlgn="base">
        <a:spcBef>
          <a:spcPct val="0"/>
        </a:spcBef>
        <a:spcAft>
          <a:spcPct val="0"/>
        </a:spcAft>
        <a:defRPr sz="4400">
          <a:solidFill>
            <a:srgbClr val="FFB601"/>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0.xml"/></Relationships>
</file>

<file path=ppt/slides/_rels/slide10.xml.rels><?xml version="1.0" encoding="UTF-8" standalone="yes"?>
<Relationships xmlns="http://schemas.openxmlformats.org/package/2006/relationships"><Relationship Id="rId3" Type="http://schemas.openxmlformats.org/officeDocument/2006/relationships/hyperlink" Target="http://www.microsoft.com/technet/security/Bulletin/MS09-035.mspx" TargetMode="External"/><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hyperlink" Target="http://support.microsoft.com/kb/969706"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hyperlink" Target="http://www.microsoft.com/technet/security/Bulletin/MS09-034.mspx" TargetMode="External"/><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hyperlink" Target="http://support.microsoft.com/kb/972260"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8.xml"/></Relationships>
</file>

<file path=ppt/slides/_rels/slide19.xml.rels><?xml version="1.0" encoding="UTF-8" standalone="yes"?>
<Relationships xmlns="http://schemas.openxmlformats.org/package/2006/relationships"><Relationship Id="rId8" Type="http://schemas.openxmlformats.org/officeDocument/2006/relationships/hyperlink" Target="http://support.microsoft.com/kb/973882" TargetMode="External"/><Relationship Id="rId13" Type="http://schemas.openxmlformats.org/officeDocument/2006/relationships/hyperlink" Target="http://blogs.technet.com/sdl" TargetMode="External"/><Relationship Id="rId3" Type="http://schemas.openxmlformats.org/officeDocument/2006/relationships/hyperlink" Target="http://www.microsoft.com/technet/security/Bulletin/MS09-034.mspx" TargetMode="External"/><Relationship Id="rId7" Type="http://schemas.openxmlformats.org/officeDocument/2006/relationships/hyperlink" Target="http://www.microsoft.com/technet/security/advisory/973882.mspx" TargetMode="External"/><Relationship Id="rId12" Type="http://schemas.openxmlformats.org/officeDocument/2006/relationships/hyperlink" Target="http://blogs.technet.com/srd" TargetMode="External"/><Relationship Id="rId2" Type="http://schemas.openxmlformats.org/officeDocument/2006/relationships/hyperlink" Target="http://www.microsoft.com/atl" TargetMode="External"/><Relationship Id="rId1" Type="http://schemas.openxmlformats.org/officeDocument/2006/relationships/slideLayout" Target="../slideLayouts/slideLayout38.xml"/><Relationship Id="rId6" Type="http://schemas.openxmlformats.org/officeDocument/2006/relationships/hyperlink" Target="http://support.microsoft.com/kb/969706" TargetMode="External"/><Relationship Id="rId11" Type="http://schemas.openxmlformats.org/officeDocument/2006/relationships/hyperlink" Target="http://blogs.technet.com/msrc" TargetMode="External"/><Relationship Id="rId5" Type="http://schemas.openxmlformats.org/officeDocument/2006/relationships/hyperlink" Target="http://www.microsoft.com/technet/security/Bulletin/MS09-035.mspx" TargetMode="External"/><Relationship Id="rId10" Type="http://schemas.openxmlformats.org/officeDocument/2006/relationships/hyperlink" Target="http://www.icasi.org/" TargetMode="External"/><Relationship Id="rId4" Type="http://schemas.openxmlformats.org/officeDocument/2006/relationships/hyperlink" Target="http://support.microsoft.com/kb/972260" TargetMode="External"/><Relationship Id="rId9" Type="http://schemas.openxmlformats.org/officeDocument/2006/relationships/hyperlink" Target="http://msdn.microsoft.com/en-us/library/3ax346b7(VS.71).aspx"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8" Type="http://schemas.openxmlformats.org/officeDocument/2006/relationships/hyperlink" Target="http://technet.microsoft.com/en-us/wsus/bb466214.aspx" TargetMode="External"/><Relationship Id="rId13" Type="http://schemas.openxmlformats.org/officeDocument/2006/relationships/hyperlink" Target="http://blogs.technet.com/mmpc" TargetMode="External"/><Relationship Id="rId3" Type="http://schemas.openxmlformats.org/officeDocument/2006/relationships/hyperlink" Target="http://www.microsoft.com/technet/security/current.aspx" TargetMode="External"/><Relationship Id="rId7" Type="http://schemas.openxmlformats.org/officeDocument/2006/relationships/hyperlink" Target="http://support.microsoft.com/kb/894199" TargetMode="External"/><Relationship Id="rId12" Type="http://schemas.openxmlformats.org/officeDocument/2006/relationships/hyperlink" Target="http://blogs.technet.com/ecostrat" TargetMode="External"/><Relationship Id="rId2" Type="http://schemas.openxmlformats.org/officeDocument/2006/relationships/notesSlide" Target="../notesSlides/notesSlide8.xml"/><Relationship Id="rId1" Type="http://schemas.openxmlformats.org/officeDocument/2006/relationships/slideLayout" Target="../slideLayouts/slideLayout33.xml"/><Relationship Id="rId6" Type="http://schemas.openxmlformats.org/officeDocument/2006/relationships/hyperlink" Target="http://support.microsoft.com/kb/961747" TargetMode="External"/><Relationship Id="rId11" Type="http://schemas.openxmlformats.org/officeDocument/2006/relationships/hyperlink" Target="http://blogs.technet.com/srd" TargetMode="External"/><Relationship Id="rId5" Type="http://schemas.openxmlformats.org/officeDocument/2006/relationships/hyperlink" Target="http://www.microsoft.com/technet/security/bulletin/ms09-jul.mspx" TargetMode="External"/><Relationship Id="rId10" Type="http://schemas.openxmlformats.org/officeDocument/2006/relationships/hyperlink" Target="http://blogs.technet.com/msrc" TargetMode="External"/><Relationship Id="rId4" Type="http://schemas.openxmlformats.org/officeDocument/2006/relationships/hyperlink" Target="http://www.microsoft.com/technet/security/advisory" TargetMode="External"/><Relationship Id="rId9" Type="http://schemas.openxmlformats.org/officeDocument/2006/relationships/hyperlink" Target="http://support.microsoft.com/kb/890830"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6" name="Rectangle 4"/>
          <p:cNvSpPr>
            <a:spLocks noChangeArrowheads="1"/>
          </p:cNvSpPr>
          <p:nvPr/>
        </p:nvSpPr>
        <p:spPr bwMode="auto">
          <a:xfrm>
            <a:off x="1122363" y="6962775"/>
            <a:ext cx="184150" cy="762000"/>
          </a:xfrm>
          <a:prstGeom prst="rect">
            <a:avLst/>
          </a:prstGeom>
          <a:noFill/>
          <a:ln w="9525" algn="ctr">
            <a:noFill/>
            <a:miter lim="800000"/>
            <a:headEnd/>
            <a:tailEnd/>
          </a:ln>
          <a:effectLst/>
        </p:spPr>
        <p:txBody>
          <a:bodyPr wrap="none">
            <a:spAutoFit/>
          </a:bodyPr>
          <a:lstStyle/>
          <a:p>
            <a:pPr>
              <a:defRPr/>
            </a:pPr>
            <a:endParaRPr lang="en-US" dirty="0">
              <a:solidFill>
                <a:srgbClr val="336699"/>
              </a:solidFill>
              <a:effectLst>
                <a:outerShdw blurRad="38100" dist="38100" dir="2700000" algn="tl">
                  <a:srgbClr val="000000"/>
                </a:outerShdw>
              </a:effectLst>
            </a:endParaRPr>
          </a:p>
        </p:txBody>
      </p:sp>
      <p:sp>
        <p:nvSpPr>
          <p:cNvPr id="7" name="Title 1"/>
          <p:cNvSpPr txBox="1">
            <a:spLocks/>
          </p:cNvSpPr>
          <p:nvPr/>
        </p:nvSpPr>
        <p:spPr>
          <a:xfrm>
            <a:off x="0" y="2133600"/>
            <a:ext cx="8915400" cy="1981200"/>
          </a:xfrm>
          <a:prstGeom prst="rect">
            <a:avLst/>
          </a:prstGeom>
          <a:ln>
            <a:noFill/>
          </a:ln>
        </p:spPr>
        <p:txBody>
          <a:bodyPr vert="horz" lIns="0" tIns="0" rIns="0" bIns="0" anchor="t" anchorCtr="0">
            <a:noAutofit/>
            <a:scene3d>
              <a:camera prst="orthographicFront"/>
              <a:lightRig rig="freezing" dir="t">
                <a:rot lat="0" lon="0" rev="5640000"/>
              </a:lightRig>
            </a:scene3d>
            <a:sp3d prstMaterial="flat">
              <a:bevelT w="38100" h="38100"/>
              <a:contourClr>
                <a:schemeClr val="tx2"/>
              </a:contourClr>
            </a:sp3d>
          </a:bodyPr>
          <a:lstStyle/>
          <a:p>
            <a:pPr fontAlgn="auto">
              <a:spcAft>
                <a:spcPts val="0"/>
              </a:spcAft>
              <a:defRPr/>
            </a:pPr>
            <a:r>
              <a:rPr lang="en-US" sz="5800" b="1" dirty="0" smtClean="0">
                <a:solidFill>
                  <a:srgbClr val="FFC000"/>
                </a:solidFill>
                <a:effectLst>
                  <a:outerShdw blurRad="38100" dist="25400" dir="5400000" algn="tl" rotWithShape="0">
                    <a:srgbClr val="000000">
                      <a:alpha val="43000"/>
                    </a:srgbClr>
                  </a:outerShdw>
                </a:effectLst>
                <a:latin typeface="Calibri" pitchFamily="34" charset="0"/>
              </a:rPr>
              <a:t> Microsoft Technical Security    </a:t>
            </a:r>
            <a:br>
              <a:rPr lang="en-US" sz="5800" b="1" dirty="0" smtClean="0">
                <a:solidFill>
                  <a:srgbClr val="FFC000"/>
                </a:solidFill>
                <a:effectLst>
                  <a:outerShdw blurRad="38100" dist="25400" dir="5400000" algn="tl" rotWithShape="0">
                    <a:srgbClr val="000000">
                      <a:alpha val="43000"/>
                    </a:srgbClr>
                  </a:outerShdw>
                </a:effectLst>
                <a:latin typeface="Calibri" pitchFamily="34" charset="0"/>
              </a:rPr>
            </a:br>
            <a:r>
              <a:rPr lang="en-US" sz="5800" b="1" dirty="0" smtClean="0">
                <a:solidFill>
                  <a:srgbClr val="FFC000"/>
                </a:solidFill>
                <a:effectLst>
                  <a:outerShdw blurRad="38100" dist="25400" dir="5400000" algn="tl" rotWithShape="0">
                    <a:srgbClr val="000000">
                      <a:alpha val="43000"/>
                    </a:srgbClr>
                  </a:outerShdw>
                </a:effectLst>
                <a:latin typeface="Calibri" pitchFamily="34" charset="0"/>
              </a:rPr>
              <a:t> Bulletin Release Briefing</a:t>
            </a:r>
            <a:endParaRPr lang="en-US" sz="5800" b="1" i="1" dirty="0" smtClean="0">
              <a:solidFill>
                <a:srgbClr val="FFB601"/>
              </a:solidFill>
              <a:effectLst>
                <a:outerShdw blurRad="38100" dist="25400" dir="5400000" algn="tl" rotWithShape="0">
                  <a:srgbClr val="000000">
                    <a:alpha val="43000"/>
                  </a:srgbClr>
                </a:outerShdw>
              </a:effectLst>
              <a:latin typeface="Calibri" pitchFamily="34" charset="0"/>
            </a:endParaRPr>
          </a:p>
        </p:txBody>
      </p:sp>
      <p:sp>
        <p:nvSpPr>
          <p:cNvPr id="4" name="Title 1"/>
          <p:cNvSpPr txBox="1">
            <a:spLocks/>
          </p:cNvSpPr>
          <p:nvPr/>
        </p:nvSpPr>
        <p:spPr>
          <a:xfrm>
            <a:off x="0" y="3962400"/>
            <a:ext cx="8763000" cy="838200"/>
          </a:xfrm>
          <a:prstGeom prst="rect">
            <a:avLst/>
          </a:prstGeom>
          <a:ln>
            <a:noFill/>
          </a:ln>
        </p:spPr>
        <p:txBody>
          <a:bodyPr vert="horz" lIns="0" tIns="0" rIns="0" bIns="0" anchor="t" anchorCtr="0">
            <a:noAutofit/>
            <a:scene3d>
              <a:camera prst="orthographicFront"/>
              <a:lightRig rig="freezing" dir="t">
                <a:rot lat="0" lon="0" rev="5640000"/>
              </a:lightRig>
            </a:scene3d>
            <a:sp3d prstMaterial="flat">
              <a:bevelT w="38100" h="38100"/>
              <a:contourClr>
                <a:schemeClr val="tx2"/>
              </a:contourClr>
            </a:sp3d>
          </a:bodyPr>
          <a:lstStyle/>
          <a:p>
            <a:pPr fontAlgn="auto">
              <a:spcAft>
                <a:spcPts val="0"/>
              </a:spcAft>
              <a:defRPr/>
            </a:pPr>
            <a:r>
              <a:rPr lang="en-US" sz="4800" b="1" dirty="0" smtClean="0">
                <a:solidFill>
                  <a:srgbClr val="F63D1E">
                    <a:lumMod val="50000"/>
                  </a:srgbClr>
                </a:solidFill>
                <a:effectLst>
                  <a:outerShdw blurRad="38100" dist="25400" dir="5400000" algn="tl" rotWithShape="0">
                    <a:srgbClr val="000000">
                      <a:alpha val="43000"/>
                    </a:srgbClr>
                  </a:outerShdw>
                </a:effectLst>
                <a:latin typeface="Calibri" pitchFamily="34" charset="0"/>
              </a:rPr>
              <a:t>  July OOB 2009</a:t>
            </a:r>
            <a:endParaRPr lang="en-US" sz="5400" b="1" i="1" dirty="0" smtClean="0">
              <a:solidFill>
                <a:srgbClr val="FFB601"/>
              </a:solidFill>
              <a:effectLst>
                <a:outerShdw blurRad="38100" dist="25400" dir="5400000" algn="tl" rotWithShape="0">
                  <a:srgbClr val="000000">
                    <a:alpha val="43000"/>
                  </a:srgbClr>
                </a:outerShdw>
              </a:effectLst>
              <a:latin typeface="Calibri"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7151" name="Group 207"/>
          <p:cNvGraphicFramePr>
            <a:graphicFrameLocks noGrp="1"/>
          </p:cNvGraphicFramePr>
          <p:nvPr>
            <p:ph idx="1"/>
          </p:nvPr>
        </p:nvGraphicFramePr>
        <p:xfrm>
          <a:off x="88900" y="1219201"/>
          <a:ext cx="8890000" cy="2705654"/>
        </p:xfrm>
        <a:graphic>
          <a:graphicData uri="http://schemas.openxmlformats.org/drawingml/2006/table">
            <a:tbl>
              <a:tblPr/>
              <a:tblGrid>
                <a:gridCol w="1960563"/>
                <a:gridCol w="6929437"/>
              </a:tblGrid>
              <a:tr h="35452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cs typeface="Times New Roman" pitchFamily="18" charset="0"/>
                        </a:rPr>
                        <a:t>Restart Requirement</a:t>
                      </a:r>
                      <a: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t>You MUST restart your system after you apply this security update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8367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t>Installation and Removal: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cs typeface="Times New Roman" pitchFamily="18" charset="0"/>
                        </a:rPr>
                        <a:t>Use Add / Remove Programs tool in Control Panel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17720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t>More Information: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t>For more Information, please review these links:</a:t>
                      </a:r>
                      <a: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t/>
                      </a:r>
                      <a:b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br>
                      <a:endParaRPr kumimoji="0" lang="en-US" sz="1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endParaRPr>
                    </a:p>
                    <a:p>
                      <a:pPr marL="339725" marR="0" lvl="0" indent="-339725"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t>Microsoft Security Bulletin MS09-035</a:t>
                      </a:r>
                      <a: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t/>
                      </a:r>
                      <a:b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br>
                      <a:r>
                        <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hlinkClick r:id="rId3"/>
                        </a:rPr>
                        <a:t>http://www.microsoft.com/technet/security/Bulletin/MS09-035.mspx</a:t>
                      </a:r>
                      <a:r>
                        <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t>     </a:t>
                      </a:r>
                      <a:endPar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endParaRPr>
                    </a:p>
                    <a:p>
                      <a:pPr marL="339725" marR="0" lvl="0" indent="-339725" algn="l" defTabSz="914400" rtl="0" eaLnBrk="1" fontAlgn="base" latinLnBrk="0" hangingPunct="1">
                        <a:lnSpc>
                          <a:spcPct val="100000"/>
                        </a:lnSpc>
                        <a:spcBef>
                          <a:spcPct val="20000"/>
                        </a:spcBef>
                        <a:spcAft>
                          <a:spcPct val="0"/>
                        </a:spcAft>
                        <a:buClrTx/>
                        <a:buSzTx/>
                        <a:buFontTx/>
                        <a:buNone/>
                        <a:tabLst/>
                        <a:defRPr/>
                      </a:pP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t>Microsoft Knowledge Base Article (969706)</a:t>
                      </a:r>
                      <a: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t/>
                      </a:r>
                      <a:b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br>
                      <a:r>
                        <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hlinkClick r:id="rId4"/>
                        </a:rPr>
                        <a:t>http://support.microsoft.com/kb/969706</a:t>
                      </a:r>
                      <a:endPar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Rectangle 4"/>
          <p:cNvSpPr/>
          <p:nvPr/>
        </p:nvSpPr>
        <p:spPr>
          <a:xfrm>
            <a:off x="0" y="45720"/>
            <a:ext cx="9144000" cy="110799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4000" b="1" i="1" dirty="0" smtClean="0">
                <a:ln w="11430"/>
                <a:solidFill>
                  <a:srgbClr val="FFC000"/>
                </a:solidFill>
                <a:effectLst>
                  <a:outerShdw blurRad="50800" dist="39000" dir="5460000" algn="tl">
                    <a:srgbClr val="000000">
                      <a:alpha val="38000"/>
                    </a:srgbClr>
                  </a:outerShdw>
                </a:effectLst>
              </a:rPr>
              <a:t>MS09-035: Visual Studio </a:t>
            </a:r>
            <a:r>
              <a:rPr lang="en-US" sz="4000" b="1" i="1" dirty="0" smtClean="0">
                <a:ln w="11430"/>
                <a:solidFill>
                  <a:srgbClr val="000099"/>
                </a:solidFill>
                <a:effectLst>
                  <a:outerShdw blurRad="50800" dist="39000" dir="5460000" algn="tl">
                    <a:srgbClr val="000000">
                      <a:alpha val="38000"/>
                    </a:srgbClr>
                  </a:outerShdw>
                </a:effectLst>
              </a:rPr>
              <a:t>|</a:t>
            </a:r>
            <a:r>
              <a:rPr lang="en-US" sz="4000" b="1" i="1" dirty="0" smtClean="0">
                <a:ln w="11430"/>
                <a:solidFill>
                  <a:srgbClr val="FFC000"/>
                </a:solidFill>
                <a:effectLst>
                  <a:outerShdw blurRad="50800" dist="39000" dir="5460000" algn="tl">
                    <a:srgbClr val="000000">
                      <a:alpha val="38000"/>
                    </a:srgbClr>
                  </a:outerShdw>
                </a:effectLst>
              </a:rPr>
              <a:t> </a:t>
            </a:r>
            <a:r>
              <a:rPr lang="en-US" sz="4000" b="1" i="1" dirty="0" smtClean="0">
                <a:ln w="11430"/>
                <a:solidFill>
                  <a:srgbClr val="00B0F0"/>
                </a:solidFill>
                <a:effectLst>
                  <a:outerShdw blurRad="50800" dist="39000" dir="5460000" algn="tl">
                    <a:srgbClr val="000000">
                      <a:alpha val="38000"/>
                    </a:srgbClr>
                  </a:outerShdw>
                </a:effectLst>
              </a:rPr>
              <a:t>Moderate</a:t>
            </a:r>
            <a:r>
              <a:rPr lang="en-US" sz="4600" b="1" dirty="0" smtClean="0">
                <a:ln w="11430"/>
                <a:solidFill>
                  <a:srgbClr val="92D050"/>
                </a:solidFill>
                <a:effectLst>
                  <a:outerShdw blurRad="50800" dist="39000" dir="5460000" algn="tl">
                    <a:srgbClr val="000000">
                      <a:alpha val="38000"/>
                    </a:srgbClr>
                  </a:outerShdw>
                </a:effectLst>
                <a:latin typeface="Calibri" pitchFamily="34" charset="0"/>
              </a:rPr>
              <a:t> </a:t>
            </a:r>
            <a:r>
              <a:rPr lang="en-US" sz="2000" b="1" i="1" dirty="0" smtClean="0">
                <a:solidFill>
                  <a:srgbClr val="FFFF99"/>
                </a:solidFill>
                <a:latin typeface="Calibri" pitchFamily="34" charset="0"/>
              </a:rPr>
              <a:t>Update </a:t>
            </a:r>
            <a:r>
              <a:rPr lang="en-US" sz="2000" b="1" i="1" dirty="0">
                <a:solidFill>
                  <a:srgbClr val="FFFF99"/>
                </a:solidFill>
                <a:latin typeface="Calibri" pitchFamily="34" charset="0"/>
              </a:rPr>
              <a:t>Information</a:t>
            </a:r>
            <a:endParaRPr lang="en-US" sz="3600" b="1" dirty="0">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Calibri" pitchFamily="34"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514600"/>
            <a:ext cx="9144000" cy="830997"/>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800" b="1" dirty="0">
                <a:ln w="11430"/>
                <a:solidFill>
                  <a:srgbClr val="FFC000"/>
                </a:solidFill>
                <a:effectLst>
                  <a:outerShdw blurRad="50800" dist="39000" dir="5460000" algn="tl">
                    <a:srgbClr val="000000">
                      <a:alpha val="38000"/>
                    </a:srgbClr>
                  </a:outerShdw>
                </a:effectLst>
              </a:rPr>
              <a:t>Questions about </a:t>
            </a:r>
            <a:r>
              <a:rPr lang="en-US" sz="4800" b="1" dirty="0" smtClean="0">
                <a:ln w="11430"/>
                <a:solidFill>
                  <a:srgbClr val="FFC000"/>
                </a:solidFill>
                <a:effectLst>
                  <a:outerShdw blurRad="50800" dist="39000" dir="5460000" algn="tl">
                    <a:srgbClr val="000000">
                      <a:alpha val="38000"/>
                    </a:srgbClr>
                  </a:outerShdw>
                </a:effectLst>
              </a:rPr>
              <a:t>MS09-035? </a:t>
            </a:r>
            <a:endParaRPr lang="en-US" sz="4800" b="1" dirty="0">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17506" name="Group 258"/>
          <p:cNvGraphicFramePr>
            <a:graphicFrameLocks noGrp="1"/>
          </p:cNvGraphicFramePr>
          <p:nvPr>
            <p:ph idx="1"/>
          </p:nvPr>
        </p:nvGraphicFramePr>
        <p:xfrm>
          <a:off x="88900" y="1210103"/>
          <a:ext cx="8890000" cy="4267053"/>
        </p:xfrm>
        <a:graphic>
          <a:graphicData uri="http://schemas.openxmlformats.org/drawingml/2006/table">
            <a:tbl>
              <a:tblPr/>
              <a:tblGrid>
                <a:gridCol w="1960563"/>
                <a:gridCol w="6929437"/>
              </a:tblGrid>
              <a:tr h="46629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Title &amp; KB Article:</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Cumulative Security Update for Internet Explorer (972260)</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149928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Affected Software:</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IE 5.01 and IE 6 SP1 on Windows 2000 (All Supported Versions)</a:t>
                      </a:r>
                    </a:p>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IE 6.0, IE 7, and IE 8 on Windows XP (All Supported Versions)</a:t>
                      </a:r>
                    </a:p>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IE 6.0, IE 7, and IE 8 on Windows Server 2003 (All Supported Versions)</a:t>
                      </a:r>
                    </a:p>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IE 7 and IE 8 on Windows Vista (All Supported Versions)</a:t>
                      </a:r>
                    </a:p>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IE 7 and IE 8 on Windows Server 2008 (All Supported Versions)</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057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Replaced Updates:</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MS09-019</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94787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Vulnerabilities:</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1"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 </a:t>
                      </a:r>
                      <a:r>
                        <a:rPr kumimoji="0" lang="en-US" sz="1600" b="0" i="1" u="none" strike="noStrike" cap="none" normalizeH="0" baseline="0" dirty="0" smtClean="0">
                          <a:solidFill>
                            <a:srgbClr val="FF0000"/>
                          </a:solidFill>
                          <a:effectLst>
                            <a:outerShdw blurRad="38100" dist="38100" dir="2700000" algn="tl">
                              <a:srgbClr val="000000">
                                <a:alpha val="43137"/>
                              </a:srgbClr>
                            </a:outerShdw>
                          </a:effectLst>
                          <a:latin typeface="Calibri" pitchFamily="34" charset="0"/>
                          <a:ea typeface="PMingLiU" charset="-120"/>
                          <a:cs typeface="Times New Roman" pitchFamily="18" charset="0"/>
                        </a:rPr>
                        <a:t>CVE-2009-1917</a:t>
                      </a:r>
                      <a:r>
                        <a:rPr kumimoji="0" lang="en-US" sz="1600" b="0" i="1"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 | Memory Corruption Vulnerability</a:t>
                      </a:r>
                    </a:p>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1"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 </a:t>
                      </a:r>
                      <a:r>
                        <a:rPr kumimoji="0" lang="en-US" sz="1600" b="0" i="1" u="none" strike="noStrike" cap="none" normalizeH="0" baseline="0" dirty="0" smtClean="0">
                          <a:solidFill>
                            <a:srgbClr val="92D050"/>
                          </a:solidFill>
                          <a:effectLst>
                            <a:outerShdw blurRad="38100" dist="38100" dir="2700000" algn="tl">
                              <a:srgbClr val="000000">
                                <a:alpha val="43137"/>
                              </a:srgbClr>
                            </a:outerShdw>
                          </a:effectLst>
                          <a:latin typeface="Calibri" pitchFamily="34" charset="0"/>
                          <a:ea typeface="PMingLiU" charset="-120"/>
                          <a:cs typeface="Times New Roman" pitchFamily="18" charset="0"/>
                        </a:rPr>
                        <a:t>CVE-2009-1918</a:t>
                      </a:r>
                      <a:r>
                        <a:rPr kumimoji="0" lang="en-US" sz="1600" b="0" i="1"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 | HTML Objects Memory Corruption Vulnerability</a:t>
                      </a:r>
                    </a:p>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1"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 </a:t>
                      </a:r>
                      <a:r>
                        <a:rPr kumimoji="0" lang="en-US" sz="1600" b="0" i="1" u="none" strike="noStrike" cap="none" normalizeH="0" baseline="0" dirty="0" smtClean="0">
                          <a:solidFill>
                            <a:srgbClr val="92D050"/>
                          </a:solidFill>
                          <a:effectLst>
                            <a:outerShdw blurRad="38100" dist="38100" dir="2700000" algn="tl">
                              <a:srgbClr val="000000">
                                <a:alpha val="43137"/>
                              </a:srgbClr>
                            </a:outerShdw>
                          </a:effectLst>
                          <a:latin typeface="Calibri" pitchFamily="34" charset="0"/>
                          <a:ea typeface="PMingLiU" charset="-120"/>
                          <a:cs typeface="Times New Roman" pitchFamily="18" charset="0"/>
                        </a:rPr>
                        <a:t>CVE-2009-1919</a:t>
                      </a:r>
                      <a:r>
                        <a:rPr kumimoji="0" lang="en-US" sz="1600" b="0" i="1"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 | Uninitialized Memory Corruption Vulnerability</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947878">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Publicly Disclosed / and/or Exploited:</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These vulnerabilities have not been publicly disclosed prior to release</a:t>
                      </a:r>
                    </a:p>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These vulnerabilities </a:t>
                      </a:r>
                      <a:r>
                        <a:rPr kumimoji="0" lang="en-US" sz="1600" b="0" i="0" u="none" strike="noStrike" cap="none" normalizeH="0" baseline="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have not been </a:t>
                      </a: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exploited in the wild at release</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cxnSp>
        <p:nvCxnSpPr>
          <p:cNvPr id="6" name="Straight Connector 5"/>
          <p:cNvCxnSpPr/>
          <p:nvPr/>
        </p:nvCxnSpPr>
        <p:spPr bwMode="auto">
          <a:xfrm>
            <a:off x="0" y="5791200"/>
            <a:ext cx="9144000" cy="76200"/>
          </a:xfrm>
          <a:prstGeom prst="line">
            <a:avLst/>
          </a:prstGeom>
          <a:noFill/>
          <a:ln w="9525" cap="flat" cmpd="sng" algn="ctr">
            <a:prstDash val="solid"/>
            <a:round/>
            <a:headEnd type="none" w="med" len="med"/>
            <a:tailEnd type="none" w="med" len="med"/>
          </a:ln>
          <a:effectLst/>
        </p:spPr>
      </p:cxnSp>
      <p:sp>
        <p:nvSpPr>
          <p:cNvPr id="8" name="Rectangle 7"/>
          <p:cNvSpPr/>
          <p:nvPr/>
        </p:nvSpPr>
        <p:spPr>
          <a:xfrm>
            <a:off x="0" y="91440"/>
            <a:ext cx="9144000"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l" rtl="0" fontAlgn="base">
              <a:spcBef>
                <a:spcPct val="0"/>
              </a:spcBef>
              <a:spcAft>
                <a:spcPct val="0"/>
              </a:spcAft>
            </a:pPr>
            <a:r>
              <a:rPr lang="en-US" sz="4000" b="1" i="1" kern="1200" dirty="0" smtClean="0">
                <a:ln w="11430"/>
                <a:solidFill>
                  <a:srgbClr val="FFC000"/>
                </a:solidFill>
                <a:effectLst>
                  <a:outerShdw blurRad="50800" dist="39000" dir="5460000" algn="tl">
                    <a:srgbClr val="000000">
                      <a:alpha val="38000"/>
                    </a:srgbClr>
                  </a:outerShdw>
                </a:effectLst>
                <a:latin typeface="Arial" charset="0"/>
                <a:ea typeface="+mn-ea"/>
                <a:cs typeface="+mn-cs"/>
              </a:rPr>
              <a:t>MS09-034: Internet Explorer </a:t>
            </a:r>
            <a:r>
              <a:rPr lang="en-US" sz="4000" b="1" i="1" kern="1200" dirty="0">
                <a:ln w="11430"/>
                <a:solidFill>
                  <a:srgbClr val="000099"/>
                </a:solidFill>
                <a:effectLst>
                  <a:outerShdw blurRad="50800" dist="39000" dir="5460000" algn="tl">
                    <a:srgbClr val="000000">
                      <a:alpha val="38000"/>
                    </a:srgbClr>
                  </a:outerShdw>
                </a:effectLst>
                <a:latin typeface="Arial" charset="0"/>
                <a:ea typeface="+mn-ea"/>
                <a:cs typeface="+mn-cs"/>
              </a:rPr>
              <a:t>|</a:t>
            </a:r>
            <a:r>
              <a:rPr lang="en-US" sz="4000" b="1" i="1" kern="1200" dirty="0">
                <a:ln w="11430"/>
                <a:solidFill>
                  <a:srgbClr val="FFC000"/>
                </a:solidFill>
                <a:effectLst>
                  <a:outerShdw blurRad="50800" dist="39000" dir="5460000" algn="tl">
                    <a:srgbClr val="000000">
                      <a:alpha val="38000"/>
                    </a:srgbClr>
                  </a:outerShdw>
                </a:effectLst>
                <a:latin typeface="Arial" charset="0"/>
                <a:ea typeface="+mn-ea"/>
                <a:cs typeface="+mn-cs"/>
              </a:rPr>
              <a:t> </a:t>
            </a:r>
            <a:r>
              <a:rPr lang="en-US" sz="4000" b="1" i="1" kern="1200" dirty="0">
                <a:ln w="11430"/>
                <a:solidFill>
                  <a:srgbClr val="FF0000"/>
                </a:solidFill>
                <a:effectLst>
                  <a:outerShdw blurRad="50800" dist="39000" dir="5460000" algn="tl">
                    <a:srgbClr val="000000">
                      <a:alpha val="38000"/>
                    </a:srgbClr>
                  </a:outerShdw>
                </a:effectLst>
                <a:latin typeface="Arial" charset="0"/>
                <a:ea typeface="+mn-ea"/>
                <a:cs typeface="+mn-cs"/>
              </a:rPr>
              <a:t>Critical</a:t>
            </a:r>
            <a:r>
              <a:rPr lang="en-US" sz="4000" b="1" i="1" kern="1200" dirty="0">
                <a:ln w="11430"/>
                <a:solidFill>
                  <a:srgbClr val="92D050"/>
                </a:solidFill>
                <a:effectLst>
                  <a:outerShdw blurRad="50800" dist="39000" dir="5460000" algn="tl">
                    <a:srgbClr val="000000">
                      <a:alpha val="38000"/>
                    </a:srgbClr>
                  </a:outerShdw>
                </a:effectLst>
                <a:latin typeface="Arial" charset="0"/>
                <a:ea typeface="+mn-ea"/>
                <a:cs typeface="+mn-cs"/>
              </a:rPr>
              <a:t> </a:t>
            </a:r>
            <a:r>
              <a:rPr lang="en-US" sz="4400" b="1" i="1" kern="1200" dirty="0">
                <a:ln w="11430"/>
                <a:solidFill>
                  <a:srgbClr val="FFC000"/>
                </a:solidFill>
                <a:effectLst>
                  <a:outerShdw blurRad="50800" dist="39000" dir="5460000" algn="tl">
                    <a:srgbClr val="000000">
                      <a:alpha val="38000"/>
                    </a:srgbClr>
                  </a:outerShdw>
                </a:effectLst>
                <a:latin typeface="Arial" charset="0"/>
                <a:ea typeface="+mn-ea"/>
                <a:cs typeface="+mn-cs"/>
              </a:rPr>
              <a:t/>
            </a:r>
            <a:br>
              <a:rPr lang="en-US" sz="4400" b="1" i="1" kern="1200" dirty="0">
                <a:ln w="11430"/>
                <a:solidFill>
                  <a:srgbClr val="FFC000"/>
                </a:solidFill>
                <a:effectLst>
                  <a:outerShdw blurRad="50800" dist="39000" dir="5460000" algn="tl">
                    <a:srgbClr val="000000">
                      <a:alpha val="38000"/>
                    </a:srgbClr>
                  </a:outerShdw>
                </a:effectLst>
                <a:latin typeface="Arial" charset="0"/>
                <a:ea typeface="+mn-ea"/>
                <a:cs typeface="+mn-cs"/>
              </a:rPr>
            </a:br>
            <a:r>
              <a:rPr lang="en-US" sz="2000" b="1" i="1" kern="1200" dirty="0">
                <a:solidFill>
                  <a:srgbClr val="FFFF99"/>
                </a:solidFill>
                <a:effectLst>
                  <a:outerShdw blurRad="38100" dist="38100" dir="2700000" algn="tl">
                    <a:srgbClr val="000000">
                      <a:alpha val="43137"/>
                    </a:srgbClr>
                  </a:outerShdw>
                </a:effectLst>
                <a:latin typeface="Arial" charset="0"/>
                <a:ea typeface="+mn-ea"/>
                <a:cs typeface="+mn-cs"/>
              </a:rPr>
              <a:t>General Information</a:t>
            </a:r>
            <a:endParaRPr lang="en-US" sz="4400" b="1" i="1" kern="1200" dirty="0">
              <a:ln w="11430"/>
              <a:solidFill>
                <a:srgbClr val="FFC000"/>
              </a:solidFill>
              <a:effectLst>
                <a:outerShdw blurRad="50800" dist="39000" dir="5460000" algn="tl">
                  <a:srgbClr val="000000">
                    <a:alpha val="38000"/>
                  </a:srgbClr>
                </a:outerShdw>
              </a:effectLst>
              <a:latin typeface="Arial" charset="0"/>
              <a:ea typeface="+mn-ea"/>
              <a:cs typeface="+mn-cs"/>
            </a:endParaRPr>
          </a:p>
        </p:txBody>
      </p:sp>
      <p:sp>
        <p:nvSpPr>
          <p:cNvPr id="5" name="TextBox 4"/>
          <p:cNvSpPr txBox="1"/>
          <p:nvPr/>
        </p:nvSpPr>
        <p:spPr>
          <a:xfrm>
            <a:off x="533400" y="6324600"/>
            <a:ext cx="8610600" cy="304699"/>
          </a:xfrm>
          <a:prstGeom prst="rect">
            <a:avLst/>
          </a:prstGeom>
          <a:noFill/>
        </p:spPr>
        <p:txBody>
          <a:bodyPr wrap="square" rtlCol="0">
            <a:spAutoFit/>
          </a:bodyPr>
          <a:lstStyle/>
          <a:p>
            <a:pPr marL="228600" indent="-228600" algn="r">
              <a:lnSpc>
                <a:spcPct val="115000"/>
              </a:lnSpc>
              <a:spcBef>
                <a:spcPts val="0"/>
              </a:spcBef>
              <a:spcAft>
                <a:spcPts val="0"/>
              </a:spcAft>
            </a:pPr>
            <a:r>
              <a:rPr lang="en-US" sz="1100" b="1" i="1" dirty="0" smtClean="0">
                <a:solidFill>
                  <a:srgbClr val="FFFFFF"/>
                </a:solidFill>
                <a:effectLst>
                  <a:outerShdw blurRad="50800" dist="38100" algn="tr" rotWithShape="0">
                    <a:prstClr val="black">
                      <a:alpha val="40000"/>
                    </a:prstClr>
                  </a:outerShdw>
                </a:effectLst>
                <a:latin typeface="Calibri"/>
              </a:rPr>
              <a:t>Exploitability Index:</a:t>
            </a:r>
            <a:r>
              <a:rPr lang="en-US" sz="1100" b="1" dirty="0" smtClean="0">
                <a:solidFill>
                  <a:srgbClr val="FFFFFF"/>
                </a:solidFill>
                <a:effectLst>
                  <a:outerShdw blurRad="50800" dist="38100" algn="tr" rotWithShape="0">
                    <a:prstClr val="black">
                      <a:alpha val="40000"/>
                    </a:prstClr>
                  </a:outerShdw>
                </a:effectLst>
                <a:latin typeface="Calibri"/>
              </a:rPr>
              <a:t>  </a:t>
            </a:r>
            <a:r>
              <a:rPr lang="en-US" sz="1100" b="1" dirty="0" smtClean="0">
                <a:solidFill>
                  <a:srgbClr val="FF0000"/>
                </a:solidFill>
                <a:effectLst>
                  <a:outerShdw blurRad="50800" dist="38100" algn="tr" rotWithShape="0">
                    <a:prstClr val="black">
                      <a:alpha val="40000"/>
                    </a:prstClr>
                  </a:outerShdw>
                </a:effectLst>
                <a:highlight>
                  <a:srgbClr val="FF0000"/>
                </a:highlight>
                <a:latin typeface="Calibri"/>
                <a:ea typeface="Calibri"/>
                <a:cs typeface="Times New Roman"/>
              </a:rPr>
              <a:t>__</a:t>
            </a:r>
            <a:r>
              <a:rPr lang="en-US" sz="1100" dirty="0" smtClean="0">
                <a:solidFill>
                  <a:srgbClr val="FFFFFF"/>
                </a:solidFill>
                <a:effectLst>
                  <a:outerShdw blurRad="50800" dist="38100" algn="tr" rotWithShape="0">
                    <a:prstClr val="black">
                      <a:alpha val="40000"/>
                    </a:prstClr>
                  </a:outerShdw>
                </a:effectLst>
                <a:latin typeface="Calibri"/>
              </a:rPr>
              <a:t> 1 - Consistent exploit code likely </a:t>
            </a:r>
            <a:r>
              <a:rPr lang="en-US" sz="1100" b="1" dirty="0" smtClean="0">
                <a:solidFill>
                  <a:srgbClr val="FFFFFF"/>
                </a:solidFill>
                <a:effectLst>
                  <a:outerShdw blurRad="50800" dist="38100" algn="tr" rotWithShape="0">
                    <a:prstClr val="black">
                      <a:alpha val="40000"/>
                    </a:prstClr>
                  </a:outerShdw>
                </a:effectLst>
                <a:latin typeface="Calibri"/>
              </a:rPr>
              <a:t>| </a:t>
            </a:r>
            <a:r>
              <a:rPr lang="en-US" sz="1100" b="1" dirty="0" smtClean="0">
                <a:solidFill>
                  <a:srgbClr val="00863D"/>
                </a:solidFill>
                <a:effectLst>
                  <a:outerShdw blurRad="50800" dist="38100" algn="tr" rotWithShape="0">
                    <a:prstClr val="black">
                      <a:alpha val="40000"/>
                    </a:prstClr>
                  </a:outerShdw>
                </a:effectLst>
                <a:highlight>
                  <a:srgbClr val="008000"/>
                </a:highlight>
                <a:latin typeface="Calibri"/>
                <a:ea typeface="Calibri"/>
                <a:cs typeface="Times New Roman"/>
              </a:rPr>
              <a:t>__</a:t>
            </a:r>
            <a:r>
              <a:rPr lang="en-US" sz="1100" b="1" dirty="0" smtClean="0">
                <a:solidFill>
                  <a:srgbClr val="00B050"/>
                </a:solidFill>
                <a:effectLst>
                  <a:outerShdw blurRad="50800" dist="38100" algn="tr" rotWithShape="0">
                    <a:prstClr val="black">
                      <a:alpha val="40000"/>
                    </a:prstClr>
                  </a:outerShdw>
                </a:effectLst>
                <a:latin typeface="Calibri"/>
                <a:ea typeface="Calibri"/>
                <a:cs typeface="Times New Roman"/>
              </a:rPr>
              <a:t> </a:t>
            </a:r>
            <a:r>
              <a:rPr lang="en-US" sz="1100" dirty="0" smtClean="0">
                <a:solidFill>
                  <a:srgbClr val="FFFFFF"/>
                </a:solidFill>
                <a:effectLst>
                  <a:outerShdw blurRad="50800" dist="38100" algn="tr" rotWithShape="0">
                    <a:prstClr val="black">
                      <a:alpha val="40000"/>
                    </a:prstClr>
                  </a:outerShdw>
                </a:effectLst>
                <a:latin typeface="Calibri"/>
              </a:rPr>
              <a:t>2 - Inconsistent exploit code likely </a:t>
            </a:r>
            <a:r>
              <a:rPr lang="en-US" sz="1100" b="1" dirty="0" smtClean="0">
                <a:solidFill>
                  <a:srgbClr val="FFFFFF"/>
                </a:solidFill>
                <a:effectLst>
                  <a:outerShdw blurRad="50800" dist="38100" algn="tr" rotWithShape="0">
                    <a:prstClr val="black">
                      <a:alpha val="40000"/>
                    </a:prstClr>
                  </a:outerShdw>
                </a:effectLst>
                <a:latin typeface="Calibri"/>
              </a:rPr>
              <a:t>|</a:t>
            </a:r>
            <a:r>
              <a:rPr lang="en-US" sz="1100" dirty="0" smtClean="0">
                <a:solidFill>
                  <a:srgbClr val="FFFFFF"/>
                </a:solidFill>
                <a:effectLst>
                  <a:outerShdw blurRad="50800" dist="38100" algn="tr" rotWithShape="0">
                    <a:prstClr val="black">
                      <a:alpha val="40000"/>
                    </a:prstClr>
                  </a:outerShdw>
                </a:effectLst>
                <a:latin typeface="Calibri"/>
              </a:rPr>
              <a:t> </a:t>
            </a:r>
            <a:r>
              <a:rPr lang="en-US" sz="1100" b="1" dirty="0" smtClean="0">
                <a:solidFill>
                  <a:srgbClr val="39E7F9"/>
                </a:solidFill>
                <a:effectLst>
                  <a:outerShdw blurRad="50800" dist="38100" algn="tr" rotWithShape="0">
                    <a:prstClr val="black">
                      <a:alpha val="40000"/>
                    </a:prstClr>
                  </a:outerShdw>
                </a:effectLst>
                <a:highlight>
                  <a:srgbClr val="00FFFF"/>
                </a:highlight>
                <a:latin typeface="Calibri"/>
                <a:ea typeface="Calibri"/>
                <a:cs typeface="Times New Roman"/>
              </a:rPr>
              <a:t>__</a:t>
            </a:r>
            <a:r>
              <a:rPr lang="en-US" sz="1100" dirty="0" smtClean="0">
                <a:solidFill>
                  <a:srgbClr val="FFFFFF"/>
                </a:solidFill>
                <a:effectLst>
                  <a:outerShdw blurRad="50800" dist="38100" algn="tr" rotWithShape="0">
                    <a:prstClr val="black">
                      <a:alpha val="40000"/>
                    </a:prstClr>
                  </a:outerShdw>
                </a:effectLst>
                <a:latin typeface="Calibri"/>
              </a:rPr>
              <a:t> 3 - Functioning exploit code </a:t>
            </a:r>
            <a:r>
              <a:rPr lang="en-US" sz="1200" dirty="0" smtClean="0">
                <a:solidFill>
                  <a:srgbClr val="FFFFFF"/>
                </a:solidFill>
                <a:effectLst>
                  <a:outerShdw blurRad="50800" dist="38100" algn="tr" rotWithShape="0">
                    <a:prstClr val="black">
                      <a:alpha val="40000"/>
                    </a:prstClr>
                  </a:outerShdw>
                </a:effectLst>
                <a:latin typeface="Calibri"/>
              </a:rPr>
              <a:t>unlikely </a:t>
            </a:r>
            <a:endParaRPr lang="en-US" sz="1200" dirty="0" smtClean="0">
              <a:solidFill>
                <a:srgbClr val="FFCC00"/>
              </a:solidFill>
              <a:latin typeface="Calibri" pitchFamily="34" charset="0"/>
              <a:ea typeface="Calibri"/>
              <a:cs typeface="Times New Roman"/>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6035" name="Group 115"/>
          <p:cNvGraphicFramePr>
            <a:graphicFrameLocks noGrp="1"/>
          </p:cNvGraphicFramePr>
          <p:nvPr>
            <p:ph idx="1"/>
          </p:nvPr>
        </p:nvGraphicFramePr>
        <p:xfrm>
          <a:off x="88900" y="1219201"/>
          <a:ext cx="8890000" cy="5361431"/>
        </p:xfrm>
        <a:graphic>
          <a:graphicData uri="http://schemas.openxmlformats.org/drawingml/2006/table">
            <a:tbl>
              <a:tblPr/>
              <a:tblGrid>
                <a:gridCol w="1960563"/>
                <a:gridCol w="6929437"/>
              </a:tblGrid>
              <a:tr h="83819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Summary:</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As a defense-in-depth measure, this Internet Explorer security update helps mitigate known attack vectors within Internet Explorer for those components and controls that have been developed with vulnerable versions of ATL.</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419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lang="en-US" sz="1600" kern="1200" dirty="0" smtClean="0">
                          <a:solidFill>
                            <a:schemeClr val="tx1"/>
                          </a:solidFill>
                          <a:latin typeface="Calibri" pitchFamily="34" charset="0"/>
                          <a:ea typeface="+mn-ea"/>
                          <a:cs typeface="+mn-cs"/>
                        </a:rPr>
                        <a:t>Defense-in-Depth Details</a:t>
                      </a: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lang="en-US" sz="1600" dirty="0" smtClean="0">
                          <a:solidFill>
                            <a:schemeClr val="tx1"/>
                          </a:solidFill>
                          <a:effectLst>
                            <a:outerShdw blurRad="38100" dist="38100" dir="2700000" algn="tl">
                              <a:srgbClr val="000000">
                                <a:alpha val="43137"/>
                              </a:srgbClr>
                            </a:outerShdw>
                          </a:effectLst>
                          <a:latin typeface="Calibri" pitchFamily="34" charset="0"/>
                        </a:rPr>
                        <a:t>The first defense-in-depth measure is enabled by default and modifies how ATL-based ActiveX controls read persisted data. The first mitigation is a change to modify how ATL-based controls read persisted data by detecting specific call patterns that are problematic.</a:t>
                      </a:r>
                    </a:p>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lang="en-US" sz="1600" dirty="0" smtClean="0">
                          <a:solidFill>
                            <a:schemeClr val="tx1"/>
                          </a:solidFill>
                          <a:effectLst>
                            <a:outerShdw blurRad="38100" dist="38100" dir="2700000" algn="tl">
                              <a:srgbClr val="000000">
                                <a:alpha val="43137"/>
                              </a:srgbClr>
                            </a:outerShdw>
                          </a:effectLst>
                          <a:latin typeface="Calibri" pitchFamily="34" charset="0"/>
                        </a:rPr>
                        <a:t>The second defense-in-depth measure is related to the first, but provides stronger protections and increases application compatibility risk. This defense-in-depth measure is disabled by default and offers the ability to regulate usage of </a:t>
                      </a:r>
                      <a:r>
                        <a:rPr lang="en-US" sz="1600" dirty="0" err="1" smtClean="0">
                          <a:solidFill>
                            <a:schemeClr val="tx1"/>
                          </a:solidFill>
                          <a:effectLst>
                            <a:outerShdw blurRad="38100" dist="38100" dir="2700000" algn="tl">
                              <a:srgbClr val="000000">
                                <a:alpha val="43137"/>
                              </a:srgbClr>
                            </a:outerShdw>
                          </a:effectLst>
                          <a:latin typeface="Calibri" pitchFamily="34" charset="0"/>
                        </a:rPr>
                        <a:t>IPersistStream</a:t>
                      </a:r>
                      <a:r>
                        <a:rPr lang="en-US" sz="1600" dirty="0" smtClean="0">
                          <a:solidFill>
                            <a:schemeClr val="tx1"/>
                          </a:solidFill>
                          <a:effectLst>
                            <a:outerShdw blurRad="38100" dist="38100" dir="2700000" algn="tl">
                              <a:srgbClr val="000000">
                                <a:alpha val="43137"/>
                              </a:srgbClr>
                            </a:outerShdw>
                          </a:effectLst>
                          <a:latin typeface="Calibri" pitchFamily="34" charset="0"/>
                        </a:rPr>
                        <a:t>* and </a:t>
                      </a:r>
                      <a:r>
                        <a:rPr lang="en-US" sz="1600" dirty="0" err="1" smtClean="0">
                          <a:solidFill>
                            <a:schemeClr val="tx1"/>
                          </a:solidFill>
                          <a:effectLst>
                            <a:outerShdw blurRad="38100" dist="38100" dir="2700000" algn="tl">
                              <a:srgbClr val="000000">
                                <a:alpha val="43137"/>
                              </a:srgbClr>
                            </a:outerShdw>
                          </a:effectLst>
                          <a:latin typeface="Calibri" pitchFamily="34" charset="0"/>
                        </a:rPr>
                        <a:t>IPersistStorage</a:t>
                      </a:r>
                      <a:r>
                        <a:rPr lang="en-US" sz="1600" dirty="0" smtClean="0">
                          <a:solidFill>
                            <a:schemeClr val="tx1"/>
                          </a:solidFill>
                          <a:effectLst>
                            <a:outerShdw blurRad="38100" dist="38100" dir="2700000" algn="tl">
                              <a:srgbClr val="000000">
                                <a:alpha val="43137"/>
                              </a:srgbClr>
                            </a:outerShdw>
                          </a:effectLst>
                          <a:latin typeface="Calibri" pitchFamily="34" charset="0"/>
                        </a:rPr>
                        <a:t>* interface implementations within individual controls. </a:t>
                      </a:r>
                    </a:p>
                    <a:p>
                      <a:pPr marL="796925" marR="0" lvl="1" indent="-339725" algn="l" defTabSz="914400" rtl="0" eaLnBrk="1" fontAlgn="base" latinLnBrk="0" hangingPunct="1">
                        <a:lnSpc>
                          <a:spcPct val="100000"/>
                        </a:lnSpc>
                        <a:spcBef>
                          <a:spcPct val="20000"/>
                        </a:spcBef>
                        <a:spcAft>
                          <a:spcPct val="0"/>
                        </a:spcAft>
                        <a:buClrTx/>
                        <a:buSzTx/>
                        <a:buFont typeface="Wingdings" pitchFamily="2" charset="2"/>
                        <a:buChar char="ü"/>
                        <a:tabLst/>
                        <a:defRPr/>
                      </a:pPr>
                      <a:r>
                        <a:rPr lang="en-US" sz="1600" b="1" dirty="0" smtClean="0">
                          <a:solidFill>
                            <a:schemeClr val="tx1"/>
                          </a:solidFill>
                          <a:effectLst>
                            <a:outerShdw blurRad="38100" dist="38100" dir="2700000" algn="tl">
                              <a:srgbClr val="000000">
                                <a:alpha val="43137"/>
                              </a:srgbClr>
                            </a:outerShdw>
                          </a:effectLst>
                          <a:latin typeface="Calibri" pitchFamily="34" charset="0"/>
                        </a:rPr>
                        <a:t>FEATURE_RESTRICT_OBJECT_DATA_ATTRIBUTE</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848795">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Additional Defense in Depth Mitigations and Workaround :</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lang="en-US" sz="1600" dirty="0" smtClean="0">
                          <a:solidFill>
                            <a:schemeClr val="tx1"/>
                          </a:solidFill>
                          <a:effectLst>
                            <a:outerShdw blurRad="38100" dist="38100" dir="2700000" algn="tl">
                              <a:srgbClr val="000000">
                                <a:alpha val="43137"/>
                              </a:srgbClr>
                            </a:outerShdw>
                          </a:effectLst>
                          <a:latin typeface="Calibri" pitchFamily="34" charset="0"/>
                        </a:rPr>
                        <a:t>By default, the majority of ActiveX controls are not included in the default allow-list for ActiveX controls in IE 7 or IE 8</a:t>
                      </a:r>
                    </a:p>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lang="en-US" sz="1600" dirty="0" smtClean="0">
                          <a:solidFill>
                            <a:schemeClr val="tx1"/>
                          </a:solidFill>
                          <a:effectLst>
                            <a:outerShdw blurRad="38100" dist="38100" dir="2700000" algn="tl">
                              <a:srgbClr val="000000">
                                <a:alpha val="43137"/>
                              </a:srgbClr>
                            </a:outerShdw>
                          </a:effectLst>
                          <a:latin typeface="Calibri" pitchFamily="34" charset="0"/>
                        </a:rPr>
                        <a:t>IE 8 offers enhanced protections by enabling DEP/NX memory protections by default for users on Windows XP SP3, Windows Vista SP1 and SP2, and Windows 7</a:t>
                      </a:r>
                    </a:p>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lang="en-US" sz="1600" dirty="0" smtClean="0">
                          <a:solidFill>
                            <a:schemeClr val="tx1"/>
                          </a:solidFill>
                          <a:effectLst>
                            <a:outerShdw blurRad="38100" dist="38100" dir="2700000" algn="tl">
                              <a:srgbClr val="000000">
                                <a:alpha val="43137"/>
                              </a:srgbClr>
                            </a:outerShdw>
                          </a:effectLst>
                          <a:latin typeface="Calibri" pitchFamily="34" charset="0"/>
                        </a:rPr>
                        <a:t>IE 7 and IE 8 on Windows Vista and later operating systems run in Protected Mode by default in the Internet security zone</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Rectangle 3"/>
          <p:cNvSpPr/>
          <p:nvPr/>
        </p:nvSpPr>
        <p:spPr>
          <a:xfrm>
            <a:off x="0" y="109728"/>
            <a:ext cx="9144000"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4000" b="1" i="1" dirty="0" smtClean="0">
                <a:ln w="11430"/>
                <a:solidFill>
                  <a:srgbClr val="FFC000"/>
                </a:solidFill>
                <a:effectLst>
                  <a:outerShdw blurRad="50800" dist="39000" dir="5460000" algn="tl">
                    <a:srgbClr val="000000">
                      <a:alpha val="38000"/>
                    </a:srgbClr>
                  </a:outerShdw>
                </a:effectLst>
              </a:rPr>
              <a:t>MS09-034: Internet Explorer </a:t>
            </a:r>
            <a:r>
              <a:rPr lang="en-US" sz="4000" b="1" i="1" dirty="0" smtClean="0">
                <a:ln w="11430"/>
                <a:solidFill>
                  <a:srgbClr val="000099"/>
                </a:solidFill>
                <a:effectLst>
                  <a:outerShdw blurRad="50800" dist="39000" dir="5460000" algn="tl">
                    <a:srgbClr val="000000">
                      <a:alpha val="38000"/>
                    </a:srgbClr>
                  </a:outerShdw>
                </a:effectLst>
              </a:rPr>
              <a:t>|</a:t>
            </a:r>
            <a:r>
              <a:rPr lang="en-US" sz="4000" b="1" i="1" dirty="0" smtClean="0">
                <a:ln w="11430"/>
                <a:solidFill>
                  <a:srgbClr val="FFC000"/>
                </a:solidFill>
                <a:effectLst>
                  <a:outerShdw blurRad="50800" dist="39000" dir="5460000" algn="tl">
                    <a:srgbClr val="000000">
                      <a:alpha val="38000"/>
                    </a:srgbClr>
                  </a:outerShdw>
                </a:effectLst>
              </a:rPr>
              <a:t> </a:t>
            </a:r>
            <a:r>
              <a:rPr lang="en-US" sz="4000" b="1" i="1" dirty="0" smtClean="0">
                <a:ln w="11430"/>
                <a:solidFill>
                  <a:srgbClr val="FF0000"/>
                </a:solidFill>
                <a:effectLst>
                  <a:outerShdw blurRad="50800" dist="39000" dir="5460000" algn="tl">
                    <a:srgbClr val="000000">
                      <a:alpha val="38000"/>
                    </a:srgbClr>
                  </a:outerShdw>
                </a:effectLst>
              </a:rPr>
              <a:t>Critical </a:t>
            </a:r>
            <a:r>
              <a:rPr lang="en-US" sz="4600" b="1" i="1" dirty="0" smtClean="0">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Calibri" pitchFamily="34" charset="0"/>
              </a:rPr>
              <a:t/>
            </a:r>
            <a:br>
              <a:rPr lang="en-US" sz="4600" b="1" i="1" dirty="0" smtClean="0">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Calibri" pitchFamily="34" charset="0"/>
              </a:rPr>
            </a:br>
            <a:r>
              <a:rPr lang="en-US" sz="2000" b="1" i="1" kern="1200" dirty="0" smtClean="0">
                <a:solidFill>
                  <a:srgbClr val="FFFF99"/>
                </a:solidFill>
                <a:effectLst>
                  <a:outerShdw blurRad="38100" dist="38100" dir="2700000" algn="tl">
                    <a:srgbClr val="000000">
                      <a:alpha val="43137"/>
                    </a:srgbClr>
                  </a:outerShdw>
                </a:effectLst>
                <a:latin typeface="Arial" pitchFamily="34" charset="0"/>
                <a:cs typeface="Arial" pitchFamily="34" charset="0"/>
              </a:rPr>
              <a:t>Defense in Depth Changes</a:t>
            </a:r>
            <a:endParaRPr lang="en-US" sz="3600" b="1" kern="1200" dirty="0">
              <a:ln w="11430"/>
              <a:solidFill>
                <a:srgbClr val="FF0000"/>
              </a:solidFill>
              <a:effectLst>
                <a:outerShdw blurRad="50800" dist="39000" dir="5460000" algn="tl">
                  <a:srgbClr val="000000">
                    <a:alpha val="38000"/>
                  </a:srgbClr>
                </a:outerShdw>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6035" name="Group 115"/>
          <p:cNvGraphicFramePr>
            <a:graphicFrameLocks noGrp="1"/>
          </p:cNvGraphicFramePr>
          <p:nvPr>
            <p:ph idx="1"/>
          </p:nvPr>
        </p:nvGraphicFramePr>
        <p:xfrm>
          <a:off x="88900" y="1219201"/>
          <a:ext cx="8890000" cy="4834648"/>
        </p:xfrm>
        <a:graphic>
          <a:graphicData uri="http://schemas.openxmlformats.org/drawingml/2006/table">
            <a:tbl>
              <a:tblPr/>
              <a:tblGrid>
                <a:gridCol w="1960563"/>
                <a:gridCol w="6929437"/>
              </a:tblGrid>
              <a:tr h="137159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Vulnerability Summary:</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3 remote code execution vulnerabilities exist in the way Internet Explorer handles a memory object, handles table operations in specific situations, and accesses an object that has been deleted, which could allow an attacker to take complete control of an affected system if a user views a specially crafted Web page</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419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Attack Vectors:</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lang="en-US" sz="1600" dirty="0" smtClean="0">
                          <a:solidFill>
                            <a:schemeClr val="tx1"/>
                          </a:solidFill>
                          <a:effectLst>
                            <a:outerShdw blurRad="38100" dist="38100" dir="2700000" algn="tl">
                              <a:srgbClr val="000000">
                                <a:alpha val="43137"/>
                              </a:srgbClr>
                            </a:outerShdw>
                          </a:effectLst>
                          <a:latin typeface="Calibri" pitchFamily="34" charset="0"/>
                        </a:rPr>
                        <a:t>Maliciously Crafted Web Page</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184404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Mitigations:</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lang="en-US" sz="1600" dirty="0" smtClean="0">
                          <a:solidFill>
                            <a:schemeClr val="tx1"/>
                          </a:solidFill>
                          <a:effectLst>
                            <a:outerShdw blurRad="38100" dist="38100" dir="2700000" algn="tl">
                              <a:srgbClr val="000000">
                                <a:alpha val="43137"/>
                              </a:srgbClr>
                            </a:outerShdw>
                          </a:effectLst>
                          <a:latin typeface="Calibri" pitchFamily="34" charset="0"/>
                        </a:rPr>
                        <a:t>Users would have to be persuaded to visit a malicious web site</a:t>
                      </a:r>
                    </a:p>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lang="en-US" sz="1600" dirty="0" smtClean="0">
                          <a:solidFill>
                            <a:schemeClr val="tx1"/>
                          </a:solidFill>
                          <a:effectLst>
                            <a:outerShdw blurRad="38100" dist="38100" dir="2700000" algn="tl">
                              <a:srgbClr val="000000">
                                <a:alpha val="43137"/>
                              </a:srgbClr>
                            </a:outerShdw>
                          </a:effectLst>
                          <a:latin typeface="Calibri" pitchFamily="34" charset="0"/>
                        </a:rPr>
                        <a:t>Exploitation only gains the same user rights as the logged on account</a:t>
                      </a:r>
                    </a:p>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lang="en-US" sz="1600" dirty="0" smtClean="0">
                          <a:solidFill>
                            <a:schemeClr val="tx1"/>
                          </a:solidFill>
                          <a:effectLst>
                            <a:outerShdw blurRad="38100" dist="38100" dir="2700000" algn="tl">
                              <a:srgbClr val="000000">
                                <a:alpha val="43137"/>
                              </a:srgbClr>
                            </a:outerShdw>
                          </a:effectLst>
                          <a:latin typeface="Calibri" pitchFamily="34" charset="0"/>
                        </a:rPr>
                        <a:t>By default, all supported versions of Microsoft Outlook and Microsoft Outlook Express open HTML e-mail messages in the Restricted Sites zone</a:t>
                      </a:r>
                    </a:p>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lang="en-US" sz="1600" dirty="0" smtClean="0">
                          <a:solidFill>
                            <a:schemeClr val="tx1"/>
                          </a:solidFill>
                          <a:effectLst>
                            <a:outerShdw blurRad="38100" dist="38100" dir="2700000" algn="tl">
                              <a:srgbClr val="000000">
                                <a:alpha val="43137"/>
                              </a:srgbClr>
                            </a:outerShdw>
                          </a:effectLst>
                          <a:latin typeface="Calibri" pitchFamily="34" charset="0"/>
                        </a:rPr>
                        <a:t>By default, IE on Windows 2003 and Windows 2008 runs in a restricted mode</a:t>
                      </a:r>
                    </a:p>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lang="en-US" sz="1600" dirty="0" smtClean="0">
                          <a:solidFill>
                            <a:schemeClr val="tx1"/>
                          </a:solidFill>
                          <a:effectLst>
                            <a:outerShdw blurRad="38100" dist="38100" dir="2700000" algn="tl">
                              <a:srgbClr val="000000">
                                <a:alpha val="43137"/>
                              </a:srgbClr>
                            </a:outerShdw>
                          </a:effectLst>
                          <a:latin typeface="Calibri" pitchFamily="34" charset="0"/>
                        </a:rPr>
                        <a:t>IE 5.01 SP4 on Windows 2000 is not affected by CVE-2009-1917</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117704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Workaround:</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Set Internet and local Intranet settings to High to prompt before running ActiveX and Active Scripting in these zones</a:t>
                      </a:r>
                    </a:p>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Configure IE to prompt before running ActiveX and Active Scripting</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Rectangle 3"/>
          <p:cNvSpPr/>
          <p:nvPr/>
        </p:nvSpPr>
        <p:spPr>
          <a:xfrm>
            <a:off x="0" y="109728"/>
            <a:ext cx="9144000"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4000" b="1" i="1" dirty="0" smtClean="0">
                <a:ln w="11430"/>
                <a:solidFill>
                  <a:srgbClr val="FFC000"/>
                </a:solidFill>
                <a:effectLst>
                  <a:outerShdw blurRad="50800" dist="39000" dir="5460000" algn="tl">
                    <a:srgbClr val="000000">
                      <a:alpha val="38000"/>
                    </a:srgbClr>
                  </a:outerShdw>
                </a:effectLst>
              </a:rPr>
              <a:t>MS09-034: Internet Explorer </a:t>
            </a:r>
            <a:r>
              <a:rPr lang="en-US" sz="4000" b="1" i="1" dirty="0" smtClean="0">
                <a:ln w="11430"/>
                <a:solidFill>
                  <a:srgbClr val="000099"/>
                </a:solidFill>
                <a:effectLst>
                  <a:outerShdw blurRad="50800" dist="39000" dir="5460000" algn="tl">
                    <a:srgbClr val="000000">
                      <a:alpha val="38000"/>
                    </a:srgbClr>
                  </a:outerShdw>
                </a:effectLst>
              </a:rPr>
              <a:t>|</a:t>
            </a:r>
            <a:r>
              <a:rPr lang="en-US" sz="4000" b="1" i="1" dirty="0" smtClean="0">
                <a:ln w="11430"/>
                <a:solidFill>
                  <a:srgbClr val="FFC000"/>
                </a:solidFill>
                <a:effectLst>
                  <a:outerShdw blurRad="50800" dist="39000" dir="5460000" algn="tl">
                    <a:srgbClr val="000000">
                      <a:alpha val="38000"/>
                    </a:srgbClr>
                  </a:outerShdw>
                </a:effectLst>
              </a:rPr>
              <a:t> </a:t>
            </a:r>
            <a:r>
              <a:rPr lang="en-US" sz="4000" b="1" i="1" dirty="0" smtClean="0">
                <a:ln w="11430"/>
                <a:solidFill>
                  <a:srgbClr val="FF0000"/>
                </a:solidFill>
                <a:effectLst>
                  <a:outerShdw blurRad="50800" dist="39000" dir="5460000" algn="tl">
                    <a:srgbClr val="000000">
                      <a:alpha val="38000"/>
                    </a:srgbClr>
                  </a:outerShdw>
                </a:effectLst>
              </a:rPr>
              <a:t>Critical </a:t>
            </a:r>
            <a:r>
              <a:rPr lang="en-US" sz="4600" b="1" i="1" dirty="0" smtClean="0">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Calibri" pitchFamily="34" charset="0"/>
              </a:rPr>
              <a:t/>
            </a:r>
            <a:br>
              <a:rPr lang="en-US" sz="4600" b="1" i="1" dirty="0" smtClean="0">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Calibri" pitchFamily="34" charset="0"/>
              </a:rPr>
            </a:br>
            <a:r>
              <a:rPr lang="en-US" sz="2000" b="1" i="1" kern="1200" dirty="0" smtClean="0">
                <a:solidFill>
                  <a:srgbClr val="FFFF99"/>
                </a:solidFill>
                <a:effectLst>
                  <a:outerShdw blurRad="38100" dist="38100" dir="2700000" algn="tl">
                    <a:srgbClr val="000000">
                      <a:alpha val="43137"/>
                    </a:srgbClr>
                  </a:outerShdw>
                </a:effectLst>
                <a:latin typeface="Arial" pitchFamily="34" charset="0"/>
                <a:cs typeface="Arial" pitchFamily="34" charset="0"/>
              </a:rPr>
              <a:t>Vulnerability Details</a:t>
            </a:r>
            <a:r>
              <a:rPr lang="en-US" sz="2000" b="1" i="1" dirty="0" smtClean="0">
                <a:solidFill>
                  <a:srgbClr val="FFFF99"/>
                </a:solidFill>
                <a:latin typeface="Arial" pitchFamily="34" charset="0"/>
                <a:cs typeface="Arial" pitchFamily="34" charset="0"/>
              </a:rPr>
              <a:t>: </a:t>
            </a:r>
            <a:r>
              <a:rPr lang="en-US" sz="2000" b="1" i="1" dirty="0" smtClean="0">
                <a:solidFill>
                  <a:srgbClr val="FF0000"/>
                </a:solidFill>
                <a:latin typeface="Arial" pitchFamily="34" charset="0"/>
                <a:cs typeface="Arial" pitchFamily="34" charset="0"/>
              </a:rPr>
              <a:t>CVE-2009-1917</a:t>
            </a:r>
            <a:r>
              <a:rPr lang="en-US" sz="2000" b="1" i="1" dirty="0" smtClean="0">
                <a:solidFill>
                  <a:srgbClr val="FFFF99"/>
                </a:solidFill>
                <a:latin typeface="Arial" pitchFamily="34" charset="0"/>
                <a:cs typeface="Arial" pitchFamily="34" charset="0"/>
              </a:rPr>
              <a:t>, </a:t>
            </a:r>
            <a:r>
              <a:rPr lang="en-US" sz="2000" b="1" i="1" dirty="0" smtClean="0">
                <a:solidFill>
                  <a:srgbClr val="92D050"/>
                </a:solidFill>
                <a:latin typeface="Arial" pitchFamily="34" charset="0"/>
                <a:cs typeface="Arial" pitchFamily="34" charset="0"/>
              </a:rPr>
              <a:t>CVE-2009-1918</a:t>
            </a:r>
            <a:r>
              <a:rPr lang="en-US" sz="2000" b="1" i="1" dirty="0" smtClean="0">
                <a:solidFill>
                  <a:srgbClr val="FFFF99"/>
                </a:solidFill>
                <a:latin typeface="Arial" pitchFamily="34" charset="0"/>
                <a:cs typeface="Arial" pitchFamily="34" charset="0"/>
              </a:rPr>
              <a:t>, and </a:t>
            </a:r>
            <a:r>
              <a:rPr lang="en-US" sz="2000" b="1" i="1" dirty="0" smtClean="0">
                <a:solidFill>
                  <a:srgbClr val="92D050"/>
                </a:solidFill>
                <a:latin typeface="Arial" pitchFamily="34" charset="0"/>
                <a:cs typeface="Arial" pitchFamily="34" charset="0"/>
              </a:rPr>
              <a:t>CVE-2009-1919</a:t>
            </a:r>
            <a:endParaRPr lang="en-US" sz="3600" b="1" kern="1200" dirty="0">
              <a:ln w="11430"/>
              <a:solidFill>
                <a:srgbClr val="92D050"/>
              </a:solidFill>
              <a:effectLst>
                <a:outerShdw blurRad="50800" dist="39000" dir="5460000" algn="tl">
                  <a:srgbClr val="000000">
                    <a:alpha val="38000"/>
                  </a:srgbClr>
                </a:outerShdw>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228600" y="5684223"/>
            <a:ext cx="8686800"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buFont typeface="Arial" pitchFamily="34" charset="0"/>
              <a:buChar char="*"/>
              <a:defRPr/>
            </a:pPr>
            <a:r>
              <a:rPr lang="en-US" sz="1400" i="1" dirty="0" smtClean="0">
                <a:solidFill>
                  <a:srgbClr val="FFFFFF"/>
                </a:solidFill>
              </a:rPr>
              <a:t>SMS SUSFP does not support Internet Explorer 7, Internet Explorer 8, Exchange Server 2007, Windows Media Player 11, Works 8.5 and 9.0, Office System 2007, OneNote 2007, Windows Vista, Windows Server 2008, or any Windows x64 or Windows ia64 systems</a:t>
            </a:r>
          </a:p>
        </p:txBody>
      </p:sp>
      <p:graphicFrame>
        <p:nvGraphicFramePr>
          <p:cNvPr id="6" name="Group 150"/>
          <p:cNvGraphicFramePr>
            <a:graphicFrameLocks noGrp="1"/>
          </p:cNvGraphicFramePr>
          <p:nvPr>
            <p:ph type="tbl" idx="1"/>
          </p:nvPr>
        </p:nvGraphicFramePr>
        <p:xfrm>
          <a:off x="228600" y="1295401"/>
          <a:ext cx="8763001" cy="4202613"/>
        </p:xfrm>
        <a:graphic>
          <a:graphicData uri="http://schemas.openxmlformats.org/drawingml/2006/table">
            <a:tbl>
              <a:tblPr/>
              <a:tblGrid>
                <a:gridCol w="1817511"/>
                <a:gridCol w="1051790"/>
                <a:gridCol w="1085681"/>
                <a:gridCol w="775487"/>
                <a:gridCol w="1085681"/>
                <a:gridCol w="1008133"/>
                <a:gridCol w="930584"/>
                <a:gridCol w="1008134"/>
              </a:tblGrid>
              <a:tr h="48570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rPr>
                        <a:t>Affected Platform</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rPr>
                        <a:t>Windows Update</a:t>
                      </a:r>
                    </a:p>
                  </a:txBody>
                  <a:tcPr marL="45720" marR="4572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rPr>
                        <a:t>Microsoft Update</a:t>
                      </a:r>
                    </a:p>
                  </a:txBody>
                  <a:tcPr marL="45720" marR="4572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rPr>
                        <a:t>MBSA 2.1</a:t>
                      </a:r>
                    </a:p>
                  </a:txBody>
                  <a:tcPr marL="45720" marR="4572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rPr>
                        <a:t> WSUS 3.0</a:t>
                      </a:r>
                    </a:p>
                  </a:txBody>
                  <a:tcPr marL="45720" marR="4572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rPr>
                        <a:t>SMS SUSFP</a:t>
                      </a:r>
                    </a:p>
                  </a:txBody>
                  <a:tcPr marL="45720" marR="4572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rPr>
                        <a:t>SMS ITMU</a:t>
                      </a:r>
                    </a:p>
                  </a:txBody>
                  <a:tcPr marL="45720" marR="4572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rPr>
                        <a:t>SCCM 2007</a:t>
                      </a:r>
                    </a:p>
                  </a:txBody>
                  <a:tcPr marL="45720" marR="4572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r>
              <a:tr h="231812">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sz="1500" b="0" cap="none" spc="0" dirty="0" smtClean="0">
                          <a:ln w="1905"/>
                          <a:solidFill>
                            <a:schemeClr val="tx1"/>
                          </a:solidFill>
                          <a:effectLst>
                            <a:outerShdw blurRad="38100" dist="38100" dir="2700000" algn="tl">
                              <a:srgbClr val="000000">
                                <a:alpha val="43137"/>
                              </a:srgbClr>
                            </a:outerShdw>
                          </a:effectLst>
                          <a:latin typeface="Calibri" pitchFamily="34" charset="0"/>
                        </a:rPr>
                        <a:t>Windows 2000</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r>
              <a:tr h="231812">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500" b="0" cap="none" spc="0" dirty="0" smtClean="0">
                          <a:ln w="1905"/>
                          <a:solidFill>
                            <a:schemeClr val="tx1"/>
                          </a:solidFill>
                          <a:effectLst>
                            <a:outerShdw blurRad="38100" dist="38100" dir="2700000" algn="tl">
                              <a:srgbClr val="000000">
                                <a:alpha val="43137"/>
                              </a:srgbClr>
                            </a:outerShdw>
                          </a:effectLst>
                          <a:latin typeface="Calibri" pitchFamily="34" charset="0"/>
                        </a:rPr>
                        <a:t>Windows XP</a:t>
                      </a:r>
                      <a:endParaRPr kumimoji="0" lang="en-US" sz="1500" b="0"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r>
              <a:tr h="232337">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500" b="0" cap="none" spc="0" dirty="0" smtClean="0">
                          <a:ln w="1905"/>
                          <a:solidFill>
                            <a:schemeClr val="tx1"/>
                          </a:solidFill>
                          <a:effectLst>
                            <a:outerShdw blurRad="38100" dist="38100" dir="2700000" algn="tl">
                              <a:srgbClr val="000000">
                                <a:alpha val="43137"/>
                              </a:srgbClr>
                            </a:outerShdw>
                          </a:effectLst>
                          <a:latin typeface="Calibri" pitchFamily="34" charset="0"/>
                        </a:rPr>
                        <a:t>Windows XP x64</a:t>
                      </a:r>
                      <a:endParaRPr kumimoji="0" lang="en-US" sz="1500" b="0"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rPr>
                        <a:t>No </a:t>
                      </a:r>
                      <a:r>
                        <a:rPr kumimoji="0" lang="en-US" sz="1500" b="1" i="0" u="none" strike="noStrike" cap="none" spc="0" normalizeH="0" baseline="30000" dirty="0" smtClean="0">
                          <a:ln w="1905"/>
                          <a:solidFill>
                            <a:srgbClr val="FF0000"/>
                          </a:solidFill>
                          <a:effectLst>
                            <a:outerShdw blurRad="38100" dist="38100" dir="2700000" algn="tl">
                              <a:srgbClr val="000000">
                                <a:alpha val="43137"/>
                              </a:srgbClr>
                            </a:outerShdw>
                          </a:effectLst>
                          <a:latin typeface="Calibri" pitchFamily="34" charset="0"/>
                        </a:rPr>
                        <a:t>*</a:t>
                      </a:r>
                      <a:r>
                        <a:rPr kumimoji="0" lang="en-US" sz="15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rPr>
                        <a:t> </a:t>
                      </a:r>
                      <a:endPar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r>
              <a:tr h="232337">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500" b="0" cap="none" spc="0" dirty="0" smtClean="0">
                          <a:ln w="1905"/>
                          <a:solidFill>
                            <a:schemeClr val="tx1"/>
                          </a:solidFill>
                          <a:effectLst>
                            <a:outerShdw blurRad="38100" dist="38100" dir="2700000" algn="tl">
                              <a:srgbClr val="000000">
                                <a:alpha val="43137"/>
                              </a:srgbClr>
                            </a:outerShdw>
                          </a:effectLst>
                          <a:latin typeface="Calibri" pitchFamily="34" charset="0"/>
                        </a:rPr>
                        <a:t>Windows 2003</a:t>
                      </a:r>
                      <a:endParaRPr kumimoji="0" lang="en-US" sz="1500" b="0"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r>
              <a:tr h="321699">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500" b="0" cap="none" spc="0" dirty="0" smtClean="0">
                          <a:ln w="1905"/>
                          <a:solidFill>
                            <a:schemeClr val="tx1"/>
                          </a:solidFill>
                          <a:effectLst>
                            <a:outerShdw blurRad="38100" dist="38100" dir="2700000" algn="tl">
                              <a:srgbClr val="000000">
                                <a:alpha val="43137"/>
                              </a:srgbClr>
                            </a:outerShdw>
                          </a:effectLst>
                          <a:latin typeface="Calibri" pitchFamily="34" charset="0"/>
                        </a:rPr>
                        <a:t>Windows 2003</a:t>
                      </a:r>
                      <a:r>
                        <a:rPr lang="en-US" sz="1500" b="0" cap="none" spc="0" baseline="0" dirty="0" smtClean="0">
                          <a:ln w="1905"/>
                          <a:solidFill>
                            <a:schemeClr val="tx1"/>
                          </a:solidFill>
                          <a:effectLst>
                            <a:outerShdw blurRad="38100" dist="38100" dir="2700000" algn="tl">
                              <a:srgbClr val="000000">
                                <a:alpha val="43137"/>
                              </a:srgbClr>
                            </a:outerShdw>
                          </a:effectLst>
                          <a:latin typeface="Calibri" pitchFamily="34" charset="0"/>
                        </a:rPr>
                        <a:t> x64</a:t>
                      </a:r>
                      <a:endParaRPr kumimoji="0" lang="en-US" sz="1500" b="0"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5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rPr>
                        <a:t>No </a:t>
                      </a:r>
                      <a:r>
                        <a:rPr kumimoji="0" lang="en-US" sz="1500" b="1" i="0" u="none" strike="noStrike" cap="none" spc="0" normalizeH="0" baseline="30000" dirty="0" smtClean="0">
                          <a:ln w="1905"/>
                          <a:solidFill>
                            <a:srgbClr val="FF0000"/>
                          </a:solidFill>
                          <a:effectLst>
                            <a:outerShdw blurRad="38100" dist="38100" dir="2700000" algn="tl">
                              <a:srgbClr val="000000">
                                <a:alpha val="43137"/>
                              </a:srgbClr>
                            </a:outerShdw>
                          </a:effectLst>
                          <a:latin typeface="Calibri" pitchFamily="34" charset="0"/>
                        </a:rPr>
                        <a:t>*</a:t>
                      </a:r>
                      <a:r>
                        <a:rPr kumimoji="0" lang="en-US" sz="15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rPr>
                        <a:t> </a:t>
                      </a:r>
                      <a:endParaRPr kumimoji="0" lang="en-US" sz="1500" b="1" i="0" u="none" strike="noStrike" cap="none" spc="0"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r>
              <a:tr h="321699">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500" b="0" cap="none" spc="0" dirty="0" smtClean="0">
                          <a:ln w="1905"/>
                          <a:solidFill>
                            <a:schemeClr val="tx1"/>
                          </a:solidFill>
                          <a:effectLst>
                            <a:outerShdw blurRad="38100" dist="38100" dir="2700000" algn="tl">
                              <a:srgbClr val="000000">
                                <a:alpha val="43137"/>
                              </a:srgbClr>
                            </a:outerShdw>
                          </a:effectLst>
                          <a:latin typeface="Calibri" pitchFamily="34" charset="0"/>
                        </a:rPr>
                        <a:t>Windows 2003 ia64</a:t>
                      </a:r>
                      <a:endParaRPr kumimoji="0" lang="en-US" sz="1500" b="0"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rPr>
                        <a:t>No </a:t>
                      </a:r>
                      <a:r>
                        <a:rPr kumimoji="0" lang="en-US" sz="1500" b="1" i="0" u="none" strike="noStrike" cap="none" spc="0" normalizeH="0" baseline="30000" dirty="0" smtClean="0">
                          <a:ln w="1905"/>
                          <a:solidFill>
                            <a:srgbClr val="FF0000"/>
                          </a:solidFill>
                          <a:effectLst>
                            <a:outerShdw blurRad="38100" dist="38100" dir="2700000" algn="tl">
                              <a:srgbClr val="000000">
                                <a:alpha val="43137"/>
                              </a:srgbClr>
                            </a:outerShdw>
                          </a:effectLst>
                          <a:latin typeface="Calibri" pitchFamily="34" charset="0"/>
                        </a:rPr>
                        <a:t>*</a:t>
                      </a:r>
                      <a:r>
                        <a:rPr kumimoji="0" lang="en-US" sz="15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rPr>
                        <a:t> </a:t>
                      </a:r>
                      <a:endPar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r>
              <a:tr h="321699">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500" b="0" cap="none" spc="0" dirty="0" smtClean="0">
                          <a:ln w="1905"/>
                          <a:solidFill>
                            <a:schemeClr val="tx1"/>
                          </a:solidFill>
                          <a:effectLst>
                            <a:outerShdw blurRad="38100" dist="38100" dir="2700000" algn="tl">
                              <a:srgbClr val="000000">
                                <a:alpha val="43137"/>
                              </a:srgbClr>
                            </a:outerShdw>
                          </a:effectLst>
                          <a:latin typeface="Calibri" pitchFamily="34" charset="0"/>
                        </a:rPr>
                        <a:t>Windows Vista</a:t>
                      </a:r>
                      <a:endParaRPr kumimoji="0" lang="en-US" sz="1500" b="0"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500" b="1" i="0" u="none" strike="noStrike" cap="none" spc="0" normalizeH="0" baseline="0" smtClean="0">
                          <a:ln w="1905"/>
                          <a:solidFill>
                            <a:srgbClr val="FF0000"/>
                          </a:solidFill>
                          <a:effectLst>
                            <a:outerShdw blurRad="38100" dist="38100" dir="2700000" algn="tl">
                              <a:srgbClr val="000000">
                                <a:alpha val="43137"/>
                              </a:srgbClr>
                            </a:outerShdw>
                          </a:effectLst>
                          <a:latin typeface="Calibri" pitchFamily="34" charset="0"/>
                        </a:rPr>
                        <a:t>No </a:t>
                      </a:r>
                      <a:r>
                        <a:rPr kumimoji="0" lang="en-US" sz="1500" b="1" i="0" u="none" strike="noStrike" cap="none" spc="0" normalizeH="0" baseline="30000" smtClean="0">
                          <a:ln w="1905"/>
                          <a:solidFill>
                            <a:srgbClr val="FF0000"/>
                          </a:solidFill>
                          <a:effectLst>
                            <a:outerShdw blurRad="38100" dist="38100" dir="2700000" algn="tl">
                              <a:srgbClr val="000000">
                                <a:alpha val="43137"/>
                              </a:srgbClr>
                            </a:outerShdw>
                          </a:effectLst>
                          <a:latin typeface="Calibri" pitchFamily="34" charset="0"/>
                        </a:rPr>
                        <a:t>*</a:t>
                      </a:r>
                      <a:r>
                        <a:rPr kumimoji="0" lang="en-US" sz="1500" b="1" i="0" u="none" strike="noStrike" cap="none" spc="0" normalizeH="0" baseline="0" smtClean="0">
                          <a:ln w="1905"/>
                          <a:solidFill>
                            <a:srgbClr val="FF0000"/>
                          </a:solidFill>
                          <a:effectLst>
                            <a:outerShdw blurRad="38100" dist="38100" dir="2700000" algn="tl">
                              <a:srgbClr val="000000">
                                <a:alpha val="43137"/>
                              </a:srgbClr>
                            </a:outerShdw>
                          </a:effectLst>
                          <a:latin typeface="Calibri" pitchFamily="34" charset="0"/>
                        </a:rPr>
                        <a:t> </a:t>
                      </a:r>
                      <a:endParaRPr kumimoji="0" lang="en-US" sz="1500" b="1" i="0" u="none" strike="noStrike" cap="none" spc="0"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r>
              <a:tr h="321699">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500" b="0" cap="none" spc="0" dirty="0" smtClean="0">
                          <a:ln w="1905"/>
                          <a:solidFill>
                            <a:schemeClr val="tx1"/>
                          </a:solidFill>
                          <a:effectLst>
                            <a:outerShdw blurRad="38100" dist="38100" dir="2700000" algn="tl">
                              <a:srgbClr val="000000">
                                <a:alpha val="43137"/>
                              </a:srgbClr>
                            </a:outerShdw>
                          </a:effectLst>
                          <a:latin typeface="Calibri" pitchFamily="34" charset="0"/>
                        </a:rPr>
                        <a:t>Windows Vista x64</a:t>
                      </a:r>
                      <a:endParaRPr kumimoji="0" lang="en-US" sz="1500" b="0"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500" b="1" i="0" u="none" strike="noStrike" cap="none" spc="0" normalizeH="0" baseline="0" smtClean="0">
                          <a:ln w="1905"/>
                          <a:solidFill>
                            <a:srgbClr val="FF0000"/>
                          </a:solidFill>
                          <a:effectLst>
                            <a:outerShdw blurRad="38100" dist="38100" dir="2700000" algn="tl">
                              <a:srgbClr val="000000">
                                <a:alpha val="43137"/>
                              </a:srgbClr>
                            </a:outerShdw>
                          </a:effectLst>
                          <a:latin typeface="Calibri" pitchFamily="34" charset="0"/>
                        </a:rPr>
                        <a:t>No </a:t>
                      </a:r>
                      <a:r>
                        <a:rPr kumimoji="0" lang="en-US" sz="1500" b="1" i="0" u="none" strike="noStrike" cap="none" spc="0" normalizeH="0" baseline="30000" smtClean="0">
                          <a:ln w="1905"/>
                          <a:solidFill>
                            <a:srgbClr val="FF0000"/>
                          </a:solidFill>
                          <a:effectLst>
                            <a:outerShdw blurRad="38100" dist="38100" dir="2700000" algn="tl">
                              <a:srgbClr val="000000">
                                <a:alpha val="43137"/>
                              </a:srgbClr>
                            </a:outerShdw>
                          </a:effectLst>
                          <a:latin typeface="Calibri" pitchFamily="34" charset="0"/>
                        </a:rPr>
                        <a:t>*</a:t>
                      </a:r>
                      <a:r>
                        <a:rPr kumimoji="0" lang="en-US" sz="1500" b="1" i="0" u="none" strike="noStrike" cap="none" spc="0" normalizeH="0" baseline="0" smtClean="0">
                          <a:ln w="1905"/>
                          <a:solidFill>
                            <a:srgbClr val="FF0000"/>
                          </a:solidFill>
                          <a:effectLst>
                            <a:outerShdw blurRad="38100" dist="38100" dir="2700000" algn="tl">
                              <a:srgbClr val="000000">
                                <a:alpha val="43137"/>
                              </a:srgbClr>
                            </a:outerShdw>
                          </a:effectLst>
                          <a:latin typeface="Calibri" pitchFamily="34" charset="0"/>
                        </a:rPr>
                        <a:t> </a:t>
                      </a:r>
                      <a:endParaRPr kumimoji="0" lang="en-US" sz="1500" b="1" i="0" u="none" strike="noStrike" cap="none" spc="0"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r>
              <a:tr h="321699">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500" b="0" cap="none" spc="0" dirty="0" smtClean="0">
                          <a:ln w="1905"/>
                          <a:solidFill>
                            <a:schemeClr val="tx1"/>
                          </a:solidFill>
                          <a:effectLst>
                            <a:outerShdw blurRad="38100" dist="38100" dir="2700000" algn="tl">
                              <a:srgbClr val="000000">
                                <a:alpha val="43137"/>
                              </a:srgbClr>
                            </a:outerShdw>
                          </a:effectLst>
                          <a:latin typeface="Calibri" pitchFamily="34" charset="0"/>
                        </a:rPr>
                        <a:t>Windows 2008</a:t>
                      </a:r>
                      <a:endParaRPr kumimoji="0" lang="en-US" sz="1500" b="0"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5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rPr>
                        <a:t>No </a:t>
                      </a:r>
                      <a:r>
                        <a:rPr kumimoji="0" lang="en-US" sz="1500" b="1" i="0" u="none" strike="noStrike" cap="none" spc="0" normalizeH="0" baseline="30000" dirty="0" smtClean="0">
                          <a:ln w="1905"/>
                          <a:solidFill>
                            <a:srgbClr val="FF0000"/>
                          </a:solidFill>
                          <a:effectLst>
                            <a:outerShdw blurRad="38100" dist="38100" dir="2700000" algn="tl">
                              <a:srgbClr val="000000">
                                <a:alpha val="43137"/>
                              </a:srgbClr>
                            </a:outerShdw>
                          </a:effectLst>
                          <a:latin typeface="Calibri" pitchFamily="34" charset="0"/>
                        </a:rPr>
                        <a:t>*</a:t>
                      </a:r>
                      <a:r>
                        <a:rPr kumimoji="0" lang="en-US" sz="15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rPr>
                        <a:t> </a:t>
                      </a:r>
                      <a:endParaRPr kumimoji="0" lang="en-US" sz="1500" b="1" i="0" u="none" strike="noStrike" cap="none" spc="0"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r>
              <a:tr h="321699">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500" b="0" cap="none" spc="0" dirty="0" smtClean="0">
                          <a:ln w="1905"/>
                          <a:solidFill>
                            <a:schemeClr val="tx1"/>
                          </a:solidFill>
                          <a:effectLst>
                            <a:outerShdw blurRad="38100" dist="38100" dir="2700000" algn="tl">
                              <a:srgbClr val="000000">
                                <a:alpha val="43137"/>
                              </a:srgbClr>
                            </a:outerShdw>
                          </a:effectLst>
                          <a:latin typeface="Calibri" pitchFamily="34" charset="0"/>
                        </a:rPr>
                        <a:t>Windows 2008</a:t>
                      </a:r>
                      <a:r>
                        <a:rPr lang="en-US" sz="1500" b="0" cap="none" spc="0" baseline="0" dirty="0" smtClean="0">
                          <a:ln w="1905"/>
                          <a:solidFill>
                            <a:schemeClr val="tx1"/>
                          </a:solidFill>
                          <a:effectLst>
                            <a:outerShdw blurRad="38100" dist="38100" dir="2700000" algn="tl">
                              <a:srgbClr val="000000">
                                <a:alpha val="43137"/>
                              </a:srgbClr>
                            </a:outerShdw>
                          </a:effectLst>
                          <a:latin typeface="Calibri" pitchFamily="34" charset="0"/>
                        </a:rPr>
                        <a:t> x64</a:t>
                      </a:r>
                      <a:endParaRPr kumimoji="0" lang="en-US" sz="1500" b="0"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5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rPr>
                        <a:t>No </a:t>
                      </a:r>
                      <a:r>
                        <a:rPr kumimoji="0" lang="en-US" sz="1500" b="1" i="0" u="none" strike="noStrike" cap="none" spc="0" normalizeH="0" baseline="30000" dirty="0" smtClean="0">
                          <a:ln w="1905"/>
                          <a:solidFill>
                            <a:srgbClr val="FF0000"/>
                          </a:solidFill>
                          <a:effectLst>
                            <a:outerShdw blurRad="38100" dist="38100" dir="2700000" algn="tl">
                              <a:srgbClr val="000000">
                                <a:alpha val="43137"/>
                              </a:srgbClr>
                            </a:outerShdw>
                          </a:effectLst>
                          <a:latin typeface="Calibri" pitchFamily="34" charset="0"/>
                        </a:rPr>
                        <a:t>*</a:t>
                      </a:r>
                      <a:r>
                        <a:rPr kumimoji="0" lang="en-US" sz="15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rPr>
                        <a:t> </a:t>
                      </a:r>
                      <a:endParaRPr kumimoji="0" lang="en-US" sz="1500" b="1" i="0" u="none" strike="noStrike" cap="none" spc="0"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r>
              <a:tr h="321699">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500" b="0" cap="none" spc="0" dirty="0" smtClean="0">
                          <a:ln w="1905"/>
                          <a:solidFill>
                            <a:schemeClr val="tx1"/>
                          </a:solidFill>
                          <a:effectLst>
                            <a:outerShdw blurRad="38100" dist="38100" dir="2700000" algn="tl">
                              <a:srgbClr val="000000">
                                <a:alpha val="43137"/>
                              </a:srgbClr>
                            </a:outerShdw>
                          </a:effectLst>
                          <a:latin typeface="Calibri" pitchFamily="34" charset="0"/>
                        </a:rPr>
                        <a:t>Windows 2008 ia64</a:t>
                      </a:r>
                      <a:endParaRPr kumimoji="0" lang="en-US" sz="1500" b="0"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rPr>
                        <a:t>No </a:t>
                      </a:r>
                      <a:r>
                        <a:rPr kumimoji="0" lang="en-US" sz="1500" b="1" i="0" u="none" strike="noStrike" cap="none" spc="0" normalizeH="0" baseline="30000" dirty="0" smtClean="0">
                          <a:ln w="1905"/>
                          <a:solidFill>
                            <a:srgbClr val="FF0000"/>
                          </a:solidFill>
                          <a:effectLst>
                            <a:outerShdw blurRad="38100" dist="38100" dir="2700000" algn="tl">
                              <a:srgbClr val="000000">
                                <a:alpha val="43137"/>
                              </a:srgbClr>
                            </a:outerShdw>
                          </a:effectLst>
                          <a:latin typeface="Calibri" pitchFamily="34" charset="0"/>
                        </a:rPr>
                        <a:t>*</a:t>
                      </a:r>
                      <a:r>
                        <a:rPr kumimoji="0" lang="en-US" sz="15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rPr>
                        <a:t> </a:t>
                      </a:r>
                      <a:endPar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r>
            </a:tbl>
          </a:graphicData>
        </a:graphic>
      </p:graphicFrame>
      <p:sp>
        <p:nvSpPr>
          <p:cNvPr id="5" name="Rectangle 4"/>
          <p:cNvSpPr/>
          <p:nvPr/>
        </p:nvSpPr>
        <p:spPr>
          <a:xfrm>
            <a:off x="-1" y="109728"/>
            <a:ext cx="9144000"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4000" b="1" i="1" dirty="0" smtClean="0">
                <a:ln w="11430"/>
                <a:solidFill>
                  <a:srgbClr val="FFC000"/>
                </a:solidFill>
                <a:effectLst>
                  <a:outerShdw blurRad="50800" dist="39000" dir="5460000" algn="tl">
                    <a:srgbClr val="000000">
                      <a:alpha val="38000"/>
                    </a:srgbClr>
                  </a:outerShdw>
                </a:effectLst>
              </a:rPr>
              <a:t>MS09-034: Internet Explorer </a:t>
            </a:r>
            <a:r>
              <a:rPr lang="en-US" sz="4000" b="1" i="1" dirty="0" smtClean="0">
                <a:ln w="11430"/>
                <a:solidFill>
                  <a:srgbClr val="000099"/>
                </a:solidFill>
                <a:effectLst>
                  <a:outerShdw blurRad="50800" dist="39000" dir="5460000" algn="tl">
                    <a:srgbClr val="000000">
                      <a:alpha val="38000"/>
                    </a:srgbClr>
                  </a:outerShdw>
                </a:effectLst>
              </a:rPr>
              <a:t>|</a:t>
            </a:r>
            <a:r>
              <a:rPr lang="en-US" sz="4000" b="1" i="1" dirty="0" smtClean="0">
                <a:ln w="11430"/>
                <a:solidFill>
                  <a:srgbClr val="FFC000"/>
                </a:solidFill>
                <a:effectLst>
                  <a:outerShdw blurRad="50800" dist="39000" dir="5460000" algn="tl">
                    <a:srgbClr val="000000">
                      <a:alpha val="38000"/>
                    </a:srgbClr>
                  </a:outerShdw>
                </a:effectLst>
              </a:rPr>
              <a:t> </a:t>
            </a:r>
            <a:r>
              <a:rPr lang="en-US" sz="4000" b="1" i="1" dirty="0" smtClean="0">
                <a:ln w="11430"/>
                <a:solidFill>
                  <a:srgbClr val="FF0000"/>
                </a:solidFill>
                <a:effectLst>
                  <a:outerShdw blurRad="50800" dist="39000" dir="5460000" algn="tl">
                    <a:srgbClr val="000000">
                      <a:alpha val="38000"/>
                    </a:srgbClr>
                  </a:outerShdw>
                </a:effectLst>
              </a:rPr>
              <a:t>Critical </a:t>
            </a:r>
            <a:r>
              <a:rPr lang="en-US" sz="4800" b="1" i="1" dirty="0" smtClean="0">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Calibri" pitchFamily="34" charset="0"/>
              </a:rPr>
              <a:t/>
            </a:r>
            <a:br>
              <a:rPr lang="en-US" sz="4800" b="1" i="1" dirty="0" smtClean="0">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Calibri" pitchFamily="34" charset="0"/>
              </a:rPr>
            </a:br>
            <a:r>
              <a:rPr lang="en-US" sz="2000" b="1" i="1" kern="1200" dirty="0" smtClean="0">
                <a:solidFill>
                  <a:srgbClr val="FFFF99"/>
                </a:solidFill>
                <a:effectLst>
                  <a:outerShdw blurRad="38100" dist="38100" dir="2700000" algn="tl">
                    <a:srgbClr val="000000">
                      <a:alpha val="43137"/>
                    </a:srgbClr>
                  </a:outerShdw>
                </a:effectLst>
                <a:latin typeface="Arial" pitchFamily="34" charset="0"/>
                <a:cs typeface="Arial" pitchFamily="34" charset="0"/>
              </a:rPr>
              <a:t>Detection </a:t>
            </a:r>
            <a:r>
              <a:rPr lang="en-US" sz="2000" b="1" i="1" kern="1200" dirty="0">
                <a:solidFill>
                  <a:srgbClr val="FFFF99"/>
                </a:solidFill>
                <a:effectLst>
                  <a:outerShdw blurRad="38100" dist="38100" dir="2700000" algn="tl">
                    <a:srgbClr val="000000">
                      <a:alpha val="43137"/>
                    </a:srgbClr>
                  </a:outerShdw>
                </a:effectLst>
                <a:latin typeface="Arial" pitchFamily="34" charset="0"/>
                <a:cs typeface="Arial" pitchFamily="34" charset="0"/>
              </a:rPr>
              <a:t>and Deployment Tools and </a:t>
            </a:r>
            <a:r>
              <a:rPr lang="en-US" sz="2000" b="1" i="1" kern="1200" dirty="0" smtClean="0">
                <a:solidFill>
                  <a:srgbClr val="FFFF99"/>
                </a:solidFill>
                <a:effectLst>
                  <a:outerShdw blurRad="38100" dist="38100" dir="2700000" algn="tl">
                    <a:srgbClr val="000000">
                      <a:alpha val="43137"/>
                    </a:srgbClr>
                  </a:outerShdw>
                </a:effectLst>
                <a:latin typeface="Arial" pitchFamily="34" charset="0"/>
                <a:cs typeface="Arial" pitchFamily="34" charset="0"/>
              </a:rPr>
              <a:t>Guidance </a:t>
            </a:r>
            <a:endParaRPr lang="en-US" sz="4000" b="1" kern="1200" dirty="0">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7151" name="Group 207"/>
          <p:cNvGraphicFramePr>
            <a:graphicFrameLocks noGrp="1"/>
          </p:cNvGraphicFramePr>
          <p:nvPr>
            <p:ph idx="1"/>
          </p:nvPr>
        </p:nvGraphicFramePr>
        <p:xfrm>
          <a:off x="88900" y="1219201"/>
          <a:ext cx="8890000" cy="4030724"/>
        </p:xfrm>
        <a:graphic>
          <a:graphicData uri="http://schemas.openxmlformats.org/drawingml/2006/table">
            <a:tbl>
              <a:tblPr/>
              <a:tblGrid>
                <a:gridCol w="1960563"/>
                <a:gridCol w="6929437"/>
              </a:tblGrid>
              <a:tr h="51675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cs typeface="Times New Roman" pitchFamily="18" charset="0"/>
                        </a:rPr>
                        <a:t>Restart Requirement</a:t>
                      </a:r>
                      <a: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t>You must restart your system after you apply this security update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9310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t>Installation and Removal: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cs typeface="Times New Roman" pitchFamily="18" charset="0"/>
                        </a:rPr>
                        <a:t>Use Add / Remove Programs tool in Control Panel</a:t>
                      </a:r>
                    </a:p>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cs typeface="Times New Roman" pitchFamily="18" charset="0"/>
                        </a:rPr>
                        <a:t>Scriptable installation and removal supported </a:t>
                      </a:r>
                      <a:b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cs typeface="Times New Roman" pitchFamily="18" charset="0"/>
                        </a:rPr>
                      </a:br>
                      <a: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cs typeface="Times New Roman" pitchFamily="18" charset="0"/>
                        </a:rPr>
                        <a:t>(except Windows Vista and Windows Server 2008)</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5829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t>More Information: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t>For more Information, please review these links:</a:t>
                      </a:r>
                      <a: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t/>
                      </a:r>
                      <a:b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br>
                      <a:endParaRPr kumimoji="0" lang="en-US" sz="1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endParaRPr>
                    </a:p>
                    <a:p>
                      <a:pPr marL="339725" marR="0" lvl="0" indent="-339725"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t>Microsoft Security Bulletin MS09-034 </a:t>
                      </a:r>
                      <a: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t/>
                      </a:r>
                      <a:b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br>
                      <a:r>
                        <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hlinkClick r:id="rId3"/>
                        </a:rPr>
                        <a:t>http://www.microsoft.com/technet/security/Bulletin/MS09-034.mspx</a:t>
                      </a:r>
                      <a:r>
                        <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t>    </a:t>
                      </a:r>
                      <a:endPar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endParaRPr>
                    </a:p>
                    <a:p>
                      <a:pPr marL="339725" marR="0" lvl="0" indent="-339725" algn="l" defTabSz="914400" rtl="0" eaLnBrk="1" fontAlgn="base" latinLnBrk="0" hangingPunct="1">
                        <a:lnSpc>
                          <a:spcPct val="100000"/>
                        </a:lnSpc>
                        <a:spcBef>
                          <a:spcPct val="20000"/>
                        </a:spcBef>
                        <a:spcAft>
                          <a:spcPct val="0"/>
                        </a:spcAft>
                        <a:buClrTx/>
                        <a:buSzTx/>
                        <a:buFontTx/>
                        <a:buNone/>
                        <a:tabLst/>
                        <a:defRPr/>
                      </a:pP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t>Microsoft Knowledge Base Article (972260)</a:t>
                      </a:r>
                      <a: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t/>
                      </a:r>
                      <a:b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rPr>
                      </a:br>
                      <a:r>
                        <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hlinkClick r:id="rId4"/>
                        </a:rPr>
                        <a:t>http://support.microsoft.com/kb/972260</a:t>
                      </a:r>
                      <a:endPar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Calibri"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Rectangle 4"/>
          <p:cNvSpPr/>
          <p:nvPr/>
        </p:nvSpPr>
        <p:spPr>
          <a:xfrm>
            <a:off x="0" y="73152"/>
            <a:ext cx="9144000" cy="1078992"/>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4000" b="1" i="1" dirty="0" smtClean="0">
                <a:ln w="11430"/>
                <a:solidFill>
                  <a:srgbClr val="FFC000"/>
                </a:solidFill>
                <a:effectLst>
                  <a:outerShdw blurRad="50800" dist="39000" dir="5460000" algn="tl">
                    <a:srgbClr val="000000">
                      <a:alpha val="38000"/>
                    </a:srgbClr>
                  </a:outerShdw>
                </a:effectLst>
              </a:rPr>
              <a:t>MS09-034: Internet Explorer </a:t>
            </a:r>
            <a:r>
              <a:rPr lang="en-US" sz="4000" b="1" i="1" dirty="0" smtClean="0">
                <a:ln w="11430"/>
                <a:solidFill>
                  <a:srgbClr val="000099"/>
                </a:solidFill>
                <a:effectLst>
                  <a:outerShdw blurRad="50800" dist="39000" dir="5460000" algn="tl">
                    <a:srgbClr val="000000">
                      <a:alpha val="38000"/>
                    </a:srgbClr>
                  </a:outerShdw>
                </a:effectLst>
              </a:rPr>
              <a:t>|</a:t>
            </a:r>
            <a:r>
              <a:rPr lang="en-US" sz="4000" b="1" i="1" dirty="0" smtClean="0">
                <a:ln w="11430"/>
                <a:solidFill>
                  <a:srgbClr val="FFC000"/>
                </a:solidFill>
                <a:effectLst>
                  <a:outerShdw blurRad="50800" dist="39000" dir="5460000" algn="tl">
                    <a:srgbClr val="000000">
                      <a:alpha val="38000"/>
                    </a:srgbClr>
                  </a:outerShdw>
                </a:effectLst>
              </a:rPr>
              <a:t> </a:t>
            </a:r>
            <a:r>
              <a:rPr lang="en-US" sz="4000" b="1" i="1" dirty="0" smtClean="0">
                <a:ln w="11430"/>
                <a:solidFill>
                  <a:srgbClr val="FF0000"/>
                </a:solidFill>
                <a:effectLst>
                  <a:outerShdw blurRad="50800" dist="39000" dir="5460000" algn="tl">
                    <a:srgbClr val="000000">
                      <a:alpha val="38000"/>
                    </a:srgbClr>
                  </a:outerShdw>
                </a:effectLst>
              </a:rPr>
              <a:t>Critical</a:t>
            </a:r>
            <a:r>
              <a:rPr lang="en-US" b="1" i="1" dirty="0" smtClean="0">
                <a:ln w="11430"/>
                <a:solidFill>
                  <a:srgbClr val="92D050"/>
                </a:solidFill>
                <a:effectLst>
                  <a:outerShdw blurRad="50800" dist="39000" dir="5460000" algn="tl">
                    <a:srgbClr val="000000">
                      <a:alpha val="38000"/>
                    </a:srgbClr>
                  </a:outerShdw>
                </a:effectLst>
              </a:rPr>
              <a:t> </a:t>
            </a:r>
            <a:r>
              <a:rPr lang="en-US" sz="2000" b="1" i="1" kern="1200" dirty="0" smtClean="0">
                <a:solidFill>
                  <a:srgbClr val="FFFF99"/>
                </a:solidFill>
                <a:effectLst>
                  <a:outerShdw blurRad="38100" dist="38100" dir="2700000" algn="tl">
                    <a:srgbClr val="000000">
                      <a:alpha val="43137"/>
                    </a:srgbClr>
                  </a:outerShdw>
                </a:effectLst>
                <a:latin typeface="Arial" pitchFamily="34" charset="0"/>
                <a:cs typeface="Arial" pitchFamily="34" charset="0"/>
              </a:rPr>
              <a:t>Update </a:t>
            </a:r>
            <a:r>
              <a:rPr lang="en-US" sz="2000" b="1" i="1" kern="1200" dirty="0">
                <a:solidFill>
                  <a:srgbClr val="FFFF99"/>
                </a:solidFill>
                <a:effectLst>
                  <a:outerShdw blurRad="38100" dist="38100" dir="2700000" algn="tl">
                    <a:srgbClr val="000000">
                      <a:alpha val="43137"/>
                    </a:srgbClr>
                  </a:outerShdw>
                </a:effectLst>
                <a:latin typeface="Arial" pitchFamily="34" charset="0"/>
                <a:cs typeface="Arial" pitchFamily="34" charset="0"/>
              </a:rPr>
              <a:t>Information</a:t>
            </a:r>
            <a:endParaRPr lang="en-US" sz="3600" b="1" kern="1200" dirty="0">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514600"/>
            <a:ext cx="9144000" cy="830997"/>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rtl="0" fontAlgn="base">
              <a:spcBef>
                <a:spcPct val="0"/>
              </a:spcBef>
              <a:spcAft>
                <a:spcPct val="0"/>
              </a:spcAft>
            </a:pPr>
            <a:r>
              <a:rPr lang="en-US" sz="4800" b="1" kern="1200" dirty="0">
                <a:ln w="11430"/>
                <a:solidFill>
                  <a:srgbClr val="FFC000"/>
                </a:solidFill>
                <a:effectLst>
                  <a:outerShdw blurRad="50800" dist="39000" dir="5460000" algn="tl">
                    <a:srgbClr val="000000">
                      <a:alpha val="38000"/>
                    </a:srgbClr>
                  </a:outerShdw>
                </a:effectLst>
                <a:latin typeface="Arial" charset="0"/>
                <a:ea typeface="+mn-ea"/>
                <a:cs typeface="+mn-cs"/>
              </a:rPr>
              <a:t>Questions about </a:t>
            </a:r>
            <a:r>
              <a:rPr lang="en-US" sz="4800" b="1" kern="1200" dirty="0" smtClean="0">
                <a:ln w="11430"/>
                <a:solidFill>
                  <a:srgbClr val="FFC000"/>
                </a:solidFill>
                <a:effectLst>
                  <a:outerShdw blurRad="50800" dist="39000" dir="5460000" algn="tl">
                    <a:srgbClr val="000000">
                      <a:alpha val="38000"/>
                    </a:srgbClr>
                  </a:outerShdw>
                </a:effectLst>
                <a:latin typeface="Arial" charset="0"/>
                <a:ea typeface="+mn-ea"/>
                <a:cs typeface="+mn-cs"/>
              </a:rPr>
              <a:t>MS09-034? </a:t>
            </a:r>
            <a:endParaRPr lang="en-US" sz="4800" b="1" kern="1200" dirty="0">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Arial" charset="0"/>
              <a:ea typeface="+mn-ea"/>
              <a:cs typeface="+mn-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3990" name="Group 150"/>
          <p:cNvGraphicFramePr>
            <a:graphicFrameLocks noGrp="1"/>
          </p:cNvGraphicFramePr>
          <p:nvPr>
            <p:ph type="tbl" idx="1"/>
          </p:nvPr>
        </p:nvGraphicFramePr>
        <p:xfrm>
          <a:off x="228600" y="1207017"/>
          <a:ext cx="8686799" cy="2221982"/>
        </p:xfrm>
        <a:graphic>
          <a:graphicData uri="http://schemas.openxmlformats.org/drawingml/2006/table">
            <a:tbl>
              <a:tblPr/>
              <a:tblGrid>
                <a:gridCol w="1216152"/>
                <a:gridCol w="1216152"/>
                <a:gridCol w="1129284"/>
                <a:gridCol w="1042416"/>
                <a:gridCol w="1129284"/>
                <a:gridCol w="955548"/>
                <a:gridCol w="955548"/>
                <a:gridCol w="1042415"/>
              </a:tblGrid>
              <a:tr h="9816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spc="0" normalizeH="0" baseline="0" dirty="0" smtClean="0">
                          <a:ln w="1905"/>
                          <a:solidFill>
                            <a:schemeClr val="tx1"/>
                          </a:solidFill>
                          <a:effectLst>
                            <a:innerShdw blurRad="69850" dist="43180" dir="5400000">
                              <a:srgbClr val="000000">
                                <a:alpha val="65000"/>
                              </a:srgbClr>
                            </a:innerShdw>
                          </a:effectLst>
                          <a:latin typeface="Calibri" pitchFamily="34" charset="0"/>
                        </a:rPr>
                        <a:t>Bulletin ID</a:t>
                      </a:r>
                    </a:p>
                  </a:txBody>
                  <a:tcPr marL="54864" marR="54864"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spc="0" normalizeH="0" baseline="0" dirty="0" smtClean="0">
                          <a:ln w="1905"/>
                          <a:solidFill>
                            <a:schemeClr val="tx1"/>
                          </a:solidFill>
                          <a:effectLst>
                            <a:innerShdw blurRad="69850" dist="43180" dir="5400000">
                              <a:srgbClr val="000000">
                                <a:alpha val="65000"/>
                              </a:srgbClr>
                            </a:innerShdw>
                          </a:effectLst>
                          <a:latin typeface="Calibri" pitchFamily="34" charset="0"/>
                          <a:cs typeface="Times New Roman" pitchFamily="18" charset="0"/>
                        </a:rPr>
                        <a:t>Windows Update</a:t>
                      </a:r>
                    </a:p>
                  </a:txBody>
                  <a:tcPr marL="54864" marR="54864"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cap="none" spc="0" normalizeH="0" baseline="0" dirty="0" smtClean="0">
                          <a:ln w="1905"/>
                          <a:solidFill>
                            <a:schemeClr val="tx1"/>
                          </a:solidFill>
                          <a:effectLst>
                            <a:innerShdw blurRad="69850" dist="43180" dir="5400000">
                              <a:srgbClr val="000000">
                                <a:alpha val="65000"/>
                              </a:srgbClr>
                            </a:innerShdw>
                          </a:effectLst>
                          <a:latin typeface="Calibri" pitchFamily="34" charset="0"/>
                        </a:rPr>
                        <a:t>Microsoft Update</a:t>
                      </a:r>
                    </a:p>
                  </a:txBody>
                  <a:tcPr marL="54864" marR="54864"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spc="0" normalizeH="0" baseline="0" dirty="0" smtClean="0">
                          <a:ln w="1905"/>
                          <a:solidFill>
                            <a:schemeClr val="tx1"/>
                          </a:solidFill>
                          <a:effectLst>
                            <a:innerShdw blurRad="69850" dist="43180" dir="5400000">
                              <a:srgbClr val="000000">
                                <a:alpha val="65000"/>
                              </a:srgbClr>
                            </a:innerShdw>
                          </a:effectLst>
                          <a:latin typeface="Calibri" pitchFamily="34" charset="0"/>
                        </a:rPr>
                        <a:t>MBSA 2.1</a:t>
                      </a:r>
                    </a:p>
                  </a:txBody>
                  <a:tcPr marL="54864" marR="54864"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cap="none" spc="0" normalizeH="0" baseline="0" dirty="0" smtClean="0">
                          <a:ln w="1905"/>
                          <a:solidFill>
                            <a:schemeClr val="tx1"/>
                          </a:solidFill>
                          <a:effectLst>
                            <a:innerShdw blurRad="69850" dist="43180" dir="5400000">
                              <a:srgbClr val="000000">
                                <a:alpha val="65000"/>
                              </a:srgbClr>
                            </a:innerShdw>
                          </a:effectLst>
                          <a:latin typeface="Calibri" pitchFamily="34" charset="0"/>
                        </a:rPr>
                        <a:t>WSUS 3.0</a:t>
                      </a:r>
                    </a:p>
                  </a:txBody>
                  <a:tcPr marL="54864" marR="54864"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spc="0" normalizeH="0" baseline="0" dirty="0" smtClean="0">
                          <a:ln w="1905"/>
                          <a:solidFill>
                            <a:schemeClr val="tx1"/>
                          </a:solidFill>
                          <a:effectLst>
                            <a:innerShdw blurRad="69850" dist="43180" dir="5400000">
                              <a:srgbClr val="000000">
                                <a:alpha val="65000"/>
                              </a:srgbClr>
                            </a:innerShdw>
                          </a:effectLst>
                          <a:latin typeface="Calibri" pitchFamily="34" charset="0"/>
                        </a:rPr>
                        <a:t>SMS SUSFP</a:t>
                      </a:r>
                    </a:p>
                  </a:txBody>
                  <a:tcPr marL="54864" marR="54864"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spc="0" normalizeH="0" baseline="0" dirty="0" smtClean="0">
                          <a:ln w="1905"/>
                          <a:solidFill>
                            <a:schemeClr val="tx1"/>
                          </a:solidFill>
                          <a:effectLst>
                            <a:innerShdw blurRad="69850" dist="43180" dir="5400000">
                              <a:srgbClr val="000000">
                                <a:alpha val="65000"/>
                              </a:srgbClr>
                            </a:innerShdw>
                          </a:effectLst>
                          <a:latin typeface="Calibri" pitchFamily="34" charset="0"/>
                        </a:rPr>
                        <a:t>SMS ITMU</a:t>
                      </a:r>
                    </a:p>
                  </a:txBody>
                  <a:tcPr marL="54864" marR="54864"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cap="none" spc="0" normalizeH="0" baseline="0" dirty="0" smtClean="0">
                          <a:ln w="1905"/>
                          <a:solidFill>
                            <a:schemeClr val="tx1"/>
                          </a:solidFill>
                          <a:effectLst>
                            <a:innerShdw blurRad="69850" dist="43180" dir="5400000">
                              <a:srgbClr val="000000">
                                <a:alpha val="65000"/>
                              </a:srgbClr>
                            </a:innerShdw>
                          </a:effectLst>
                          <a:latin typeface="Calibri" pitchFamily="34" charset="0"/>
                        </a:rPr>
                        <a:t>SCCM 2007</a:t>
                      </a:r>
                    </a:p>
                  </a:txBody>
                  <a:tcPr marL="54864" marR="54864"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r>
              <a:tr h="620191">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cap="none" spc="0"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libri" pitchFamily="34" charset="0"/>
                          <a:cs typeface="Times New Roman" pitchFamily="18" charset="0"/>
                        </a:rPr>
                        <a:t>MS09-034</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600" b="1" i="0" u="none" strike="noStrike" cap="none" spc="0" normalizeH="0" baseline="0" smtClean="0">
                          <a:ln w="1905"/>
                          <a:solidFill>
                            <a:srgbClr val="FFB601"/>
                          </a:solidFill>
                          <a:effectLst>
                            <a:outerShdw blurRad="38100" dist="38100" dir="2700000" algn="tl">
                              <a:srgbClr val="000000">
                                <a:alpha val="43137"/>
                              </a:srgbClr>
                            </a:outerShdw>
                          </a:effectLst>
                          <a:latin typeface="Calibri" pitchFamily="34" charset="0"/>
                        </a:rPr>
                        <a:t>Yes</a:t>
                      </a:r>
                      <a:endParaRPr kumimoji="0" lang="en-US" sz="1600" b="1" i="0" u="none" strike="noStrike" cap="none" spc="0" normalizeH="0" baseline="0" dirty="0" smtClean="0">
                        <a:ln w="1905"/>
                        <a:solidFill>
                          <a:schemeClr val="accent1"/>
                        </a:solidFill>
                        <a:effectLst>
                          <a:outerShdw blurRad="38100" dist="38100" dir="2700000" algn="tl">
                            <a:srgbClr val="000000">
                              <a:alpha val="43137"/>
                            </a:srgbClr>
                          </a:outerShdw>
                        </a:effectLst>
                        <a:latin typeface="Calibri" pitchFamily="34" charset="0"/>
                      </a:endParaRP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600" b="1" i="0" u="none" strike="noStrike" cap="none" spc="0" normalizeH="0" baseline="0" smtClean="0">
                          <a:ln w="1905"/>
                          <a:solidFill>
                            <a:srgbClr val="FFB601"/>
                          </a:solidFill>
                          <a:effectLst>
                            <a:outerShdw blurRad="38100" dist="38100" dir="2700000" algn="tl">
                              <a:srgbClr val="000000">
                                <a:alpha val="43137"/>
                              </a:srgbClr>
                            </a:outerShdw>
                          </a:effectLst>
                          <a:latin typeface="Calibri" pitchFamily="34" charset="0"/>
                        </a:rPr>
                        <a:t>Yes</a:t>
                      </a:r>
                      <a:endParaRPr kumimoji="0" lang="en-US" sz="16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endParaRP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600" b="1" i="0" u="none" strike="noStrike" cap="none" spc="0" normalizeH="0" baseline="0" smtClean="0">
                          <a:ln w="1905"/>
                          <a:solidFill>
                            <a:srgbClr val="FFB601"/>
                          </a:solidFill>
                          <a:effectLst>
                            <a:outerShdw blurRad="38100" dist="38100" dir="2700000" algn="tl">
                              <a:srgbClr val="000000">
                                <a:alpha val="43137"/>
                              </a:srgbClr>
                            </a:outerShdw>
                          </a:effectLst>
                          <a:latin typeface="Calibri" pitchFamily="34" charset="0"/>
                        </a:rPr>
                        <a:t>Yes</a:t>
                      </a:r>
                      <a:endParaRPr kumimoji="0" lang="en-US" sz="16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endParaRP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6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endParaRPr kumimoji="0" lang="en-US" sz="16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endParaRP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6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 </a:t>
                      </a:r>
                      <a:r>
                        <a:rPr kumimoji="0" lang="en-US" sz="1600" b="0" i="0" u="none" strike="noStrike" cap="none" spc="0" normalizeH="0" baseline="30000" dirty="0" smtClean="0">
                          <a:ln w="1905"/>
                          <a:solidFill>
                            <a:schemeClr val="tx1"/>
                          </a:solidFill>
                          <a:effectLst>
                            <a:outerShdw blurRad="38100" dist="38100" dir="2700000" algn="tl">
                              <a:srgbClr val="000000">
                                <a:alpha val="43137"/>
                              </a:srgbClr>
                            </a:outerShdw>
                          </a:effectLst>
                          <a:latin typeface="Calibri" pitchFamily="34" charset="0"/>
                        </a:rPr>
                        <a:t>1</a:t>
                      </a:r>
                      <a:endParaRPr kumimoji="0" lang="en-US" sz="16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endParaRP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600" b="1" i="0" u="none" strike="noStrike" cap="none" spc="0" normalizeH="0" baseline="0" smtClean="0">
                          <a:ln w="1905"/>
                          <a:solidFill>
                            <a:srgbClr val="FFB601"/>
                          </a:solidFill>
                          <a:effectLst>
                            <a:outerShdw blurRad="38100" dist="38100" dir="2700000" algn="tl">
                              <a:srgbClr val="000000">
                                <a:alpha val="43137"/>
                              </a:srgbClr>
                            </a:outerShdw>
                          </a:effectLst>
                          <a:latin typeface="Calibri" pitchFamily="34" charset="0"/>
                        </a:rPr>
                        <a:t>Yes</a:t>
                      </a:r>
                      <a:endParaRPr kumimoji="0" lang="en-US" sz="16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endParaRP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600" b="1" i="0" u="none" strike="noStrike" cap="none" spc="0" normalizeH="0" baseline="0" smtClean="0">
                          <a:ln w="1905"/>
                          <a:solidFill>
                            <a:srgbClr val="FFB601"/>
                          </a:solidFill>
                          <a:effectLst>
                            <a:outerShdw blurRad="38100" dist="38100" dir="2700000" algn="tl">
                              <a:srgbClr val="000000">
                                <a:alpha val="43137"/>
                              </a:srgbClr>
                            </a:outerShdw>
                          </a:effectLst>
                          <a:latin typeface="Calibri" pitchFamily="34" charset="0"/>
                        </a:rPr>
                        <a:t>Yes</a:t>
                      </a:r>
                      <a:endParaRPr kumimoji="0" lang="en-US" sz="16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endParaRP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r>
              <a:tr h="620191">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cap="none" spc="0"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libri" pitchFamily="34" charset="0"/>
                          <a:cs typeface="Times New Roman" pitchFamily="18" charset="0"/>
                        </a:rPr>
                        <a:t>MS09-035</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B0F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600" b="1" i="0" u="none" strike="noStrike" cap="none" spc="0" normalizeH="0" baseline="0" dirty="0" smtClean="0">
                          <a:ln w="1905"/>
                          <a:solidFill>
                            <a:schemeClr val="accent1"/>
                          </a:solidFill>
                          <a:effectLst>
                            <a:outerShdw blurRad="38100" dist="38100" dir="2700000" algn="tl">
                              <a:srgbClr val="000000">
                                <a:alpha val="43137"/>
                              </a:srgbClr>
                            </a:outerShdw>
                          </a:effectLst>
                          <a:latin typeface="Calibri" pitchFamily="34" charset="0"/>
                        </a:rPr>
                        <a:t>No</a:t>
                      </a:r>
                      <a:r>
                        <a:rPr kumimoji="0" lang="en-US" sz="1600" b="0" i="0" u="none" strike="noStrike" cap="none" spc="0" normalizeH="0" baseline="30000" dirty="0" smtClean="0">
                          <a:ln w="1905"/>
                          <a:solidFill>
                            <a:schemeClr val="tx1"/>
                          </a:solidFill>
                          <a:effectLst>
                            <a:outerShdw blurRad="38100" dist="38100" dir="2700000" algn="tl">
                              <a:srgbClr val="000000">
                                <a:alpha val="43137"/>
                              </a:srgbClr>
                            </a:outerShdw>
                          </a:effectLst>
                          <a:latin typeface="Calibri" pitchFamily="34" charset="0"/>
                        </a:rPr>
                        <a:t> </a:t>
                      </a:r>
                      <a:endParaRPr kumimoji="0" lang="en-US" sz="16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endParaRP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600" b="1" i="0" u="none" strike="noStrike" cap="none" spc="0" normalizeH="0" baseline="0" smtClean="0">
                          <a:ln w="1905"/>
                          <a:solidFill>
                            <a:srgbClr val="FFB601"/>
                          </a:solidFill>
                          <a:effectLst>
                            <a:outerShdw blurRad="38100" dist="38100" dir="2700000" algn="tl">
                              <a:srgbClr val="000000">
                                <a:alpha val="43137"/>
                              </a:srgbClr>
                            </a:outerShdw>
                          </a:effectLst>
                          <a:latin typeface="Calibri" pitchFamily="34" charset="0"/>
                        </a:rPr>
                        <a:t>Yes</a:t>
                      </a:r>
                      <a:endParaRPr kumimoji="0" lang="en-US" sz="16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endParaRP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600" b="1" i="0" u="none" strike="noStrike" cap="none" spc="0" normalizeH="0" baseline="0" smtClean="0">
                          <a:ln w="1905"/>
                          <a:solidFill>
                            <a:srgbClr val="FFB601"/>
                          </a:solidFill>
                          <a:effectLst>
                            <a:outerShdw blurRad="38100" dist="38100" dir="2700000" algn="tl">
                              <a:srgbClr val="000000">
                                <a:alpha val="43137"/>
                              </a:srgbClr>
                            </a:outerShdw>
                          </a:effectLst>
                          <a:latin typeface="Calibri" pitchFamily="34" charset="0"/>
                        </a:rPr>
                        <a:t>Yes</a:t>
                      </a:r>
                      <a:endParaRPr kumimoji="0" lang="en-US" sz="16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endParaRP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600" b="1" i="0" u="none" strike="noStrike" cap="none" spc="0" normalizeH="0" baseline="0" smtClean="0">
                          <a:ln w="1905"/>
                          <a:solidFill>
                            <a:srgbClr val="FFB601"/>
                          </a:solidFill>
                          <a:effectLst>
                            <a:outerShdw blurRad="38100" dist="38100" dir="2700000" algn="tl">
                              <a:srgbClr val="000000">
                                <a:alpha val="43137"/>
                              </a:srgbClr>
                            </a:outerShdw>
                          </a:effectLst>
                          <a:latin typeface="Calibri" pitchFamily="34" charset="0"/>
                        </a:rPr>
                        <a:t>Yes</a:t>
                      </a:r>
                      <a:endParaRPr kumimoji="0" lang="en-US" sz="16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endParaRP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600" b="1" i="0" u="none" strike="noStrike" cap="none" spc="0" normalizeH="0" baseline="0" dirty="0" smtClean="0">
                          <a:ln w="1905"/>
                          <a:solidFill>
                            <a:schemeClr val="accent1"/>
                          </a:solidFill>
                          <a:effectLst>
                            <a:outerShdw blurRad="38100" dist="38100" dir="2700000" algn="tl">
                              <a:srgbClr val="000000">
                                <a:alpha val="43137"/>
                              </a:srgbClr>
                            </a:outerShdw>
                          </a:effectLst>
                          <a:latin typeface="Calibri" pitchFamily="34" charset="0"/>
                        </a:rPr>
                        <a:t>No</a:t>
                      </a:r>
                      <a:r>
                        <a:rPr kumimoji="0" lang="en-US" sz="1600" b="0" i="0" u="none" strike="noStrike" cap="none" spc="0" normalizeH="0" baseline="30000" dirty="0" smtClean="0">
                          <a:ln w="1905"/>
                          <a:solidFill>
                            <a:schemeClr val="tx1"/>
                          </a:solidFill>
                          <a:effectLst>
                            <a:outerShdw blurRad="38100" dist="38100" dir="2700000" algn="tl">
                              <a:srgbClr val="000000">
                                <a:alpha val="43137"/>
                              </a:srgbClr>
                            </a:outerShdw>
                          </a:effectLst>
                          <a:latin typeface="Calibri" pitchFamily="34" charset="0"/>
                        </a:rPr>
                        <a:t> 1</a:t>
                      </a:r>
                      <a:endParaRPr kumimoji="0" lang="en-US" sz="16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endParaRP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600" b="1" i="0" u="none" strike="noStrike" cap="none" spc="0" normalizeH="0" baseline="0" smtClean="0">
                          <a:ln w="1905"/>
                          <a:solidFill>
                            <a:srgbClr val="FFB601"/>
                          </a:solidFill>
                          <a:effectLst>
                            <a:outerShdw blurRad="38100" dist="38100" dir="2700000" algn="tl">
                              <a:srgbClr val="000000">
                                <a:alpha val="43137"/>
                              </a:srgbClr>
                            </a:outerShdw>
                          </a:effectLst>
                          <a:latin typeface="Calibri" pitchFamily="34" charset="0"/>
                        </a:rPr>
                        <a:t>Yes</a:t>
                      </a:r>
                      <a:endParaRPr kumimoji="0" lang="en-US" sz="16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endParaRP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6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endParaRPr kumimoji="0" lang="en-US" sz="16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endParaRP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r>
            </a:tbl>
          </a:graphicData>
        </a:graphic>
      </p:graphicFrame>
      <p:sp>
        <p:nvSpPr>
          <p:cNvPr id="7" name="Rectangle 6"/>
          <p:cNvSpPr/>
          <p:nvPr/>
        </p:nvSpPr>
        <p:spPr>
          <a:xfrm>
            <a:off x="0" y="45720"/>
            <a:ext cx="9144000" cy="1077218"/>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l" rtl="0" fontAlgn="base">
              <a:spcBef>
                <a:spcPct val="0"/>
              </a:spcBef>
              <a:spcAft>
                <a:spcPct val="0"/>
              </a:spcAft>
            </a:pPr>
            <a:r>
              <a:rPr lang="en-US" sz="4400" b="1" i="1" kern="1200" dirty="0">
                <a:ln w="11430"/>
                <a:solidFill>
                  <a:srgbClr val="FFC000"/>
                </a:solidFill>
                <a:effectLst>
                  <a:outerShdw blurRad="50800" dist="39000" dir="5460000" algn="tl">
                    <a:srgbClr val="000000">
                      <a:alpha val="38000"/>
                    </a:srgbClr>
                  </a:outerShdw>
                </a:effectLst>
                <a:latin typeface="Arial" charset="0"/>
                <a:ea typeface="+mn-ea"/>
                <a:cs typeface="+mn-cs"/>
              </a:rPr>
              <a:t>Detection and Deployment</a:t>
            </a:r>
          </a:p>
          <a:p>
            <a:pPr algn="l" rtl="0" fontAlgn="base">
              <a:spcBef>
                <a:spcPct val="0"/>
              </a:spcBef>
              <a:spcAft>
                <a:spcPct val="0"/>
              </a:spcAft>
            </a:pPr>
            <a:r>
              <a:rPr lang="en-US" sz="2000" b="1" i="1" kern="1200" dirty="0">
                <a:solidFill>
                  <a:srgbClr val="FFFF99"/>
                </a:solidFill>
                <a:effectLst>
                  <a:outerShdw blurRad="38100" dist="38100" dir="2700000" algn="tl">
                    <a:srgbClr val="000000"/>
                  </a:outerShdw>
                </a:effectLst>
                <a:latin typeface="Arial"/>
                <a:ea typeface="+mn-ea"/>
                <a:cs typeface="+mn-cs"/>
              </a:rPr>
              <a:t>Manageability Tools Reference</a:t>
            </a:r>
            <a:endParaRPr lang="en-US" sz="4400" b="1" i="1" kern="1200" dirty="0">
              <a:ln w="11430"/>
              <a:solidFill>
                <a:srgbClr val="FFC000"/>
              </a:solidFill>
              <a:effectLst>
                <a:outerShdw blurRad="50800" dist="39000" dir="5460000" algn="tl">
                  <a:srgbClr val="000000">
                    <a:alpha val="38000"/>
                  </a:srgbClr>
                </a:outerShdw>
              </a:effectLst>
              <a:latin typeface="Arial" charset="0"/>
              <a:ea typeface="+mn-ea"/>
              <a:cs typeface="+mn-cs"/>
            </a:endParaRPr>
          </a:p>
        </p:txBody>
      </p:sp>
      <p:sp>
        <p:nvSpPr>
          <p:cNvPr id="6" name="Rectangle 2"/>
          <p:cNvSpPr txBox="1">
            <a:spLocks noChangeArrowheads="1"/>
          </p:cNvSpPr>
          <p:nvPr/>
        </p:nvSpPr>
        <p:spPr bwMode="auto">
          <a:xfrm>
            <a:off x="304800" y="5029200"/>
            <a:ext cx="8686800" cy="12157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l" rtl="0" fontAlgn="base">
              <a:spcBef>
                <a:spcPct val="0"/>
              </a:spcBef>
              <a:spcAft>
                <a:spcPct val="0"/>
              </a:spcAft>
              <a:buFont typeface="+mj-lt"/>
              <a:buAutoNum type="arabicPeriod"/>
              <a:defRPr/>
            </a:pPr>
            <a:r>
              <a:rPr lang="en-US" sz="1600" i="1" kern="1200" dirty="0">
                <a:solidFill>
                  <a:srgbClr val="FFFFFF"/>
                </a:solidFill>
                <a:effectLst>
                  <a:outerShdw blurRad="38100" dist="38100" dir="2700000" algn="tl">
                    <a:srgbClr val="000000">
                      <a:alpha val="43137"/>
                    </a:srgbClr>
                  </a:outerShdw>
                </a:effectLst>
                <a:latin typeface="Calibri" pitchFamily="34" charset="0"/>
                <a:ea typeface="+mn-ea"/>
                <a:cs typeface="+mn-cs"/>
              </a:rPr>
              <a:t>SMS SUSFP does not support Internet Explorer 7, Internet Explorer 8, Office System 2007, Works 8.5 &amp; 9.0, ISA </a:t>
            </a:r>
            <a:r>
              <a:rPr lang="en-US" sz="1600" i="1" kern="1200" dirty="0" smtClean="0">
                <a:solidFill>
                  <a:srgbClr val="FFFFFF"/>
                </a:solidFill>
                <a:effectLst>
                  <a:outerShdw blurRad="38100" dist="38100" dir="2700000" algn="tl">
                    <a:srgbClr val="000000">
                      <a:alpha val="43137"/>
                    </a:srgbClr>
                  </a:outerShdw>
                </a:effectLst>
                <a:latin typeface="Calibri" pitchFamily="34" charset="0"/>
                <a:ea typeface="+mn-ea"/>
                <a:cs typeface="+mn-cs"/>
              </a:rPr>
              <a:t>2006, DirectX, </a:t>
            </a:r>
            <a:r>
              <a:rPr lang="en-US" sz="1600" i="1" kern="1200" dirty="0">
                <a:solidFill>
                  <a:srgbClr val="FFFFFF"/>
                </a:solidFill>
                <a:effectLst>
                  <a:outerShdw blurRad="38100" dist="38100" dir="2700000" algn="tl">
                    <a:srgbClr val="000000">
                      <a:alpha val="43137"/>
                    </a:srgbClr>
                  </a:outerShdw>
                </a:effectLst>
                <a:latin typeface="Calibri" pitchFamily="34" charset="0"/>
                <a:ea typeface="+mn-ea"/>
                <a:cs typeface="+mn-cs"/>
              </a:rPr>
              <a:t>Virtual PC and Virtual Server, Windows Vista, Windows Server 2008, or any Windows x64  or Windows ia64 systems</a:t>
            </a:r>
            <a:br>
              <a:rPr lang="en-US" sz="1600" i="1" kern="1200" dirty="0">
                <a:solidFill>
                  <a:srgbClr val="FFFFFF"/>
                </a:solidFill>
                <a:effectLst>
                  <a:outerShdw blurRad="38100" dist="38100" dir="2700000" algn="tl">
                    <a:srgbClr val="000000">
                      <a:alpha val="43137"/>
                    </a:srgbClr>
                  </a:outerShdw>
                </a:effectLst>
                <a:latin typeface="Calibri" pitchFamily="34" charset="0"/>
                <a:ea typeface="+mn-ea"/>
                <a:cs typeface="+mn-cs"/>
              </a:rPr>
            </a:br>
            <a:endParaRPr lang="en-US" sz="500" i="1" kern="1200" dirty="0">
              <a:solidFill>
                <a:srgbClr val="FFFFFF"/>
              </a:solidFill>
              <a:effectLst>
                <a:outerShdw blurRad="38100" dist="38100" dir="2700000" algn="tl">
                  <a:srgbClr val="000000">
                    <a:alpha val="43137"/>
                  </a:srgbClr>
                </a:outerShdw>
              </a:effectLst>
              <a:latin typeface="Calibri" pitchFamily="34" charset="0"/>
              <a:ea typeface="+mn-ea"/>
              <a:cs typeface="+mn-cs"/>
            </a:endParaRPr>
          </a:p>
          <a:p>
            <a:pPr marL="342900" indent="-342900" algn="l" rtl="0" fontAlgn="base">
              <a:spcBef>
                <a:spcPct val="0"/>
              </a:spcBef>
              <a:spcAft>
                <a:spcPct val="0"/>
              </a:spcAft>
              <a:buFont typeface="+mj-lt"/>
              <a:buAutoNum type="arabicPeriod"/>
              <a:defRPr/>
            </a:pPr>
            <a:r>
              <a:rPr lang="en-US" sz="1600" i="1" kern="1200" dirty="0">
                <a:solidFill>
                  <a:srgbClr val="FFFFFF"/>
                </a:solidFill>
                <a:effectLst>
                  <a:outerShdw blurRad="38100" dist="38100" dir="2700000" algn="tl">
                    <a:srgbClr val="000000">
                      <a:alpha val="43137"/>
                    </a:srgbClr>
                  </a:outerShdw>
                </a:effectLst>
                <a:latin typeface="Calibri" pitchFamily="34" charset="0"/>
                <a:ea typeface="+mn-ea"/>
                <a:cs typeface="+mn-cs"/>
              </a:rPr>
              <a:t>Windows Update only supports native Windows Security Update packages </a:t>
            </a:r>
            <a:r>
              <a:rPr lang="en-US" sz="1400" i="1" kern="1200" dirty="0">
                <a:solidFill>
                  <a:srgbClr val="FFFFFF"/>
                </a:solidFill>
                <a:effectLst>
                  <a:outerShdw blurRad="38100" dist="38100" dir="2700000" algn="tl">
                    <a:srgbClr val="000000">
                      <a:alpha val="43137"/>
                    </a:srgbClr>
                  </a:outerShdw>
                </a:effectLst>
                <a:latin typeface="Arial" charset="0"/>
                <a:ea typeface="+mn-ea"/>
                <a:cs typeface="+mn-cs"/>
              </a:rPr>
              <a:t/>
            </a:r>
            <a:br>
              <a:rPr lang="en-US" sz="1400" i="1" kern="1200" dirty="0">
                <a:solidFill>
                  <a:srgbClr val="FFFFFF"/>
                </a:solidFill>
                <a:effectLst>
                  <a:outerShdw blurRad="38100" dist="38100" dir="2700000" algn="tl">
                    <a:srgbClr val="000000">
                      <a:alpha val="43137"/>
                    </a:srgbClr>
                  </a:outerShdw>
                </a:effectLst>
                <a:latin typeface="Arial" charset="0"/>
                <a:ea typeface="+mn-ea"/>
                <a:cs typeface="+mn-cs"/>
              </a:rPr>
            </a:br>
            <a:endParaRPr lang="en-US" sz="400" i="1" kern="1200" dirty="0">
              <a:solidFill>
                <a:srgbClr val="FFFFFF"/>
              </a:solidFill>
              <a:effectLst>
                <a:outerShdw blurRad="38100" dist="38100" dir="2700000" algn="tl">
                  <a:srgbClr val="000000">
                    <a:alpha val="43137"/>
                  </a:srgbClr>
                </a:outerShdw>
              </a:effectLst>
              <a:latin typeface="Arial" charset="0"/>
              <a:ea typeface="+mn-ea"/>
              <a:cs typeface="+mn-cs"/>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45720"/>
            <a:ext cx="9144000" cy="113877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l" rtl="0" fontAlgn="base">
              <a:spcBef>
                <a:spcPct val="0"/>
              </a:spcBef>
              <a:spcAft>
                <a:spcPct val="0"/>
              </a:spcAft>
            </a:pPr>
            <a:r>
              <a:rPr lang="en-US" sz="4400" b="1" i="1" kern="1200" dirty="0" smtClean="0">
                <a:ln w="11430"/>
                <a:solidFill>
                  <a:srgbClr val="FFC000"/>
                </a:solidFill>
                <a:effectLst>
                  <a:outerShdw blurRad="50800" dist="39000" dir="5460000" algn="tl">
                    <a:srgbClr val="000000">
                      <a:alpha val="38000"/>
                    </a:srgbClr>
                  </a:outerShdw>
                </a:effectLst>
                <a:latin typeface="Arial" charset="0"/>
                <a:ea typeface="+mn-ea"/>
                <a:cs typeface="+mn-cs"/>
              </a:rPr>
              <a:t>July 2009 Out-of-Band ATL </a:t>
            </a:r>
            <a:r>
              <a:rPr lang="en-US" sz="4400" b="1" i="1" kern="1200" dirty="0">
                <a:ln w="11430"/>
                <a:solidFill>
                  <a:srgbClr val="FFC000"/>
                </a:solidFill>
                <a:effectLst>
                  <a:outerShdw blurRad="50800" dist="39000" dir="5460000" algn="tl">
                    <a:srgbClr val="000000">
                      <a:alpha val="38000"/>
                    </a:srgbClr>
                  </a:outerShdw>
                </a:effectLst>
                <a:latin typeface="Arial" charset="0"/>
                <a:ea typeface="+mn-ea"/>
                <a:cs typeface="+mn-cs"/>
              </a:rPr>
              <a:t>Links</a:t>
            </a:r>
          </a:p>
          <a:p>
            <a:pPr algn="l" rtl="0" fontAlgn="base">
              <a:spcBef>
                <a:spcPct val="0"/>
              </a:spcBef>
              <a:spcAft>
                <a:spcPct val="0"/>
              </a:spcAft>
            </a:pPr>
            <a:r>
              <a:rPr lang="en-US" sz="2400" b="1" i="1" kern="1200" dirty="0">
                <a:solidFill>
                  <a:srgbClr val="FFFF99"/>
                </a:solidFill>
                <a:effectLst>
                  <a:outerShdw blurRad="38100" dist="38100" dir="2700000" algn="tl">
                    <a:srgbClr val="000000"/>
                  </a:outerShdw>
                </a:effectLst>
                <a:latin typeface="Arial"/>
                <a:ea typeface="+mn-ea"/>
                <a:cs typeface="+mn-cs"/>
              </a:rPr>
              <a:t>Public Security Links and </a:t>
            </a:r>
            <a:r>
              <a:rPr lang="en-US" sz="2400" b="1" i="1" kern="1200" dirty="0" smtClean="0">
                <a:solidFill>
                  <a:srgbClr val="FFFF99"/>
                </a:solidFill>
                <a:effectLst>
                  <a:outerShdw blurRad="38100" dist="38100" dir="2700000" algn="tl">
                    <a:srgbClr val="000000"/>
                  </a:outerShdw>
                </a:effectLst>
                <a:latin typeface="Arial"/>
                <a:ea typeface="+mn-ea"/>
                <a:cs typeface="+mn-cs"/>
              </a:rPr>
              <a:t>Resources</a:t>
            </a:r>
            <a:endParaRPr lang="en-US" sz="4400" b="1" i="1" kern="1200" dirty="0">
              <a:ln w="11430"/>
              <a:solidFill>
                <a:srgbClr val="FFC000"/>
              </a:solidFill>
              <a:effectLst>
                <a:outerShdw blurRad="50800" dist="39000" dir="5460000" algn="tl">
                  <a:srgbClr val="000000">
                    <a:alpha val="38000"/>
                  </a:srgbClr>
                </a:outerShdw>
              </a:effectLst>
              <a:latin typeface="Arial" charset="0"/>
              <a:ea typeface="+mn-ea"/>
              <a:cs typeface="+mn-cs"/>
            </a:endParaRPr>
          </a:p>
        </p:txBody>
      </p:sp>
      <p:sp>
        <p:nvSpPr>
          <p:cNvPr id="7" name="Rectangle 3"/>
          <p:cNvSpPr txBox="1">
            <a:spLocks noChangeArrowheads="1"/>
          </p:cNvSpPr>
          <p:nvPr/>
        </p:nvSpPr>
        <p:spPr bwMode="auto">
          <a:xfrm>
            <a:off x="228600" y="1524000"/>
            <a:ext cx="891540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indent="-342900">
              <a:spcBef>
                <a:spcPct val="20000"/>
              </a:spcBef>
              <a:buFontTx/>
              <a:buChar char="•"/>
              <a:defRPr/>
            </a:pPr>
            <a:r>
              <a:rPr lang="en-US" sz="1600" kern="0" dirty="0" smtClean="0">
                <a:solidFill>
                  <a:schemeClr val="tx1"/>
                </a:solidFill>
                <a:effectLst>
                  <a:outerShdw blurRad="38100" dist="38100" dir="2700000" algn="tl">
                    <a:srgbClr val="000000"/>
                  </a:outerShdw>
                </a:effectLst>
                <a:latin typeface="Calibri" pitchFamily="34" charset="0"/>
              </a:rPr>
              <a:t>ATL Issue Landing Page | </a:t>
            </a:r>
            <a:r>
              <a:rPr lang="en-US" sz="1600" kern="0" dirty="0" smtClean="0">
                <a:solidFill>
                  <a:schemeClr val="tx1"/>
                </a:solidFill>
                <a:effectLst>
                  <a:outerShdw blurRad="38100" dist="38100" dir="2700000" algn="tl">
                    <a:srgbClr val="000000"/>
                  </a:outerShdw>
                </a:effectLst>
                <a:latin typeface="Calibri" pitchFamily="34" charset="0"/>
                <a:hlinkClick r:id="rId2"/>
              </a:rPr>
              <a:t>http://www.microsoft.com/atl</a:t>
            </a:r>
            <a:r>
              <a:rPr lang="en-US" sz="1600" kern="0" dirty="0" smtClean="0">
                <a:solidFill>
                  <a:schemeClr val="tx1"/>
                </a:solidFill>
                <a:effectLst>
                  <a:outerShdw blurRad="38100" dist="38100" dir="2700000" algn="tl">
                    <a:srgbClr val="000000"/>
                  </a:outerShdw>
                </a:effectLst>
                <a:latin typeface="Calibri" pitchFamily="34" charset="0"/>
              </a:rPr>
              <a:t>  </a:t>
            </a:r>
            <a:endParaRPr kumimoji="0" lang="en-US" sz="16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Calibri" pitchFamily="34" charset="0"/>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US" sz="16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Calibri" pitchFamily="34" charset="0"/>
              </a:rPr>
              <a:t>Security Bulletin</a:t>
            </a:r>
            <a:r>
              <a:rPr kumimoji="0" lang="en-US" sz="1600" b="0" i="0" u="none" strike="noStrike" kern="0" cap="none" spc="0" normalizeH="0" noProof="0" dirty="0" smtClean="0">
                <a:ln>
                  <a:noFill/>
                </a:ln>
                <a:solidFill>
                  <a:schemeClr val="tx1"/>
                </a:solidFill>
                <a:effectLst>
                  <a:outerShdw blurRad="38100" dist="38100" dir="2700000" algn="tl">
                    <a:srgbClr val="000000"/>
                  </a:outerShdw>
                </a:effectLst>
                <a:uLnTx/>
                <a:uFillTx/>
                <a:latin typeface="Calibri" pitchFamily="34" charset="0"/>
              </a:rPr>
              <a:t> </a:t>
            </a:r>
            <a:r>
              <a:rPr kumimoji="0" lang="en-US" sz="16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Calibri" pitchFamily="34" charset="0"/>
              </a:rPr>
              <a:t>MS09-034 | </a:t>
            </a:r>
            <a:r>
              <a:rPr lang="en-US" sz="1600" kern="0" dirty="0" smtClean="0">
                <a:solidFill>
                  <a:schemeClr val="tx1"/>
                </a:solidFill>
                <a:effectLst>
                  <a:outerShdw blurRad="38100" dist="38100" dir="2700000" algn="tl">
                    <a:srgbClr val="000000"/>
                  </a:outerShdw>
                </a:effectLst>
                <a:latin typeface="Calibri" pitchFamily="34" charset="0"/>
                <a:hlinkClick r:id="rId3"/>
              </a:rPr>
              <a:t>http://www.microsoft.com/technet/security/Bulletin/MS09-034.mspx</a:t>
            </a:r>
            <a:endParaRPr lang="en-US" sz="1600" kern="0" dirty="0" smtClean="0">
              <a:solidFill>
                <a:schemeClr val="tx1"/>
              </a:solidFill>
              <a:effectLst>
                <a:outerShdw blurRad="38100" dist="38100" dir="2700000" algn="tl">
                  <a:srgbClr val="000000"/>
                </a:outerShdw>
              </a:effectLst>
              <a:latin typeface="Calibri" pitchFamily="34" charset="0"/>
            </a:endParaRPr>
          </a:p>
          <a:p>
            <a:pPr marL="800100" lvl="1" indent="-342900">
              <a:spcBef>
                <a:spcPct val="20000"/>
              </a:spcBef>
              <a:buFont typeface="Wingdings" pitchFamily="2" charset="2"/>
              <a:buChar char="ü"/>
              <a:defRPr/>
            </a:pPr>
            <a:r>
              <a:rPr lang="en-US" sz="1600" kern="0" dirty="0" smtClean="0">
                <a:solidFill>
                  <a:schemeClr val="tx1"/>
                </a:solidFill>
                <a:effectLst>
                  <a:outerShdw blurRad="38100" dist="38100" dir="2700000" algn="tl">
                    <a:srgbClr val="000000"/>
                  </a:outerShdw>
                </a:effectLst>
                <a:latin typeface="Calibri" pitchFamily="34" charset="0"/>
              </a:rPr>
              <a:t>Knowledge Base Article (972260) | </a:t>
            </a:r>
            <a:r>
              <a:rPr lang="en-US" sz="1600" kern="0" dirty="0" smtClean="0">
                <a:solidFill>
                  <a:schemeClr val="tx1"/>
                </a:solidFill>
                <a:effectLst>
                  <a:outerShdw blurRad="38100" dist="38100" dir="2700000" algn="tl">
                    <a:srgbClr val="000000"/>
                  </a:outerShdw>
                </a:effectLst>
                <a:latin typeface="Calibri" pitchFamily="34" charset="0"/>
                <a:hlinkClick r:id="rId4"/>
              </a:rPr>
              <a:t>http://support.microsoft.com/kb/972260</a:t>
            </a:r>
            <a:r>
              <a:rPr lang="en-US" sz="1600" kern="0" dirty="0" smtClean="0">
                <a:solidFill>
                  <a:schemeClr val="tx1"/>
                </a:solidFill>
                <a:effectLst>
                  <a:outerShdw blurRad="38100" dist="38100" dir="2700000" algn="tl">
                    <a:srgbClr val="000000"/>
                  </a:outerShdw>
                </a:effectLst>
                <a:latin typeface="Calibri" pitchFamily="34" charset="0"/>
              </a:rPr>
              <a:t> </a:t>
            </a:r>
            <a:endParaRPr kumimoji="0" lang="en-US" sz="16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Calibri" pitchFamily="34" charset="0"/>
            </a:endParaRPr>
          </a:p>
          <a:p>
            <a:pPr marL="342900" indent="-342900">
              <a:spcBef>
                <a:spcPct val="20000"/>
              </a:spcBef>
              <a:buFontTx/>
              <a:buChar char="•"/>
              <a:defRPr/>
            </a:pPr>
            <a:r>
              <a:rPr lang="en-US" sz="1600" kern="0" dirty="0" smtClean="0">
                <a:solidFill>
                  <a:schemeClr val="tx1"/>
                </a:solidFill>
                <a:effectLst>
                  <a:outerShdw blurRad="38100" dist="38100" dir="2700000" algn="tl">
                    <a:srgbClr val="000000"/>
                  </a:outerShdw>
                </a:effectLst>
                <a:latin typeface="Calibri" pitchFamily="34" charset="0"/>
              </a:rPr>
              <a:t>Security Bulletin MS09-035 | </a:t>
            </a:r>
            <a:r>
              <a:rPr lang="en-US" sz="1600" kern="0" dirty="0" smtClean="0">
                <a:solidFill>
                  <a:schemeClr val="tx1"/>
                </a:solidFill>
                <a:effectLst>
                  <a:outerShdw blurRad="38100" dist="38100" dir="2700000" algn="tl">
                    <a:srgbClr val="000000"/>
                  </a:outerShdw>
                </a:effectLst>
                <a:latin typeface="Calibri" pitchFamily="34" charset="0"/>
                <a:hlinkClick r:id="rId5"/>
              </a:rPr>
              <a:t>http://www.microsoft.com/technet/security/Bulletin/MS09-035.mspx</a:t>
            </a:r>
            <a:endParaRPr lang="en-US" sz="1600" kern="0" dirty="0" smtClean="0">
              <a:solidFill>
                <a:schemeClr val="tx1"/>
              </a:solidFill>
              <a:effectLst>
                <a:outerShdw blurRad="38100" dist="38100" dir="2700000" algn="tl">
                  <a:srgbClr val="000000"/>
                </a:outerShdw>
              </a:effectLst>
              <a:latin typeface="Calibri" pitchFamily="34" charset="0"/>
            </a:endParaRPr>
          </a:p>
          <a:p>
            <a:pPr marL="800100" lvl="1" indent="-342900">
              <a:spcBef>
                <a:spcPct val="20000"/>
              </a:spcBef>
              <a:buFont typeface="Wingdings" pitchFamily="2" charset="2"/>
              <a:buChar char="ü"/>
              <a:defRPr/>
            </a:pPr>
            <a:r>
              <a:rPr lang="en-US" sz="1600" kern="0" dirty="0" smtClean="0">
                <a:solidFill>
                  <a:schemeClr val="tx1"/>
                </a:solidFill>
                <a:effectLst>
                  <a:outerShdw blurRad="38100" dist="38100" dir="2700000" algn="tl">
                    <a:srgbClr val="000000"/>
                  </a:outerShdw>
                </a:effectLst>
                <a:latin typeface="Calibri" pitchFamily="34" charset="0"/>
              </a:rPr>
              <a:t>Knowledge Base Article (969706) | </a:t>
            </a:r>
            <a:r>
              <a:rPr lang="en-US" sz="1600" kern="0" dirty="0" smtClean="0">
                <a:solidFill>
                  <a:schemeClr val="tx1"/>
                </a:solidFill>
                <a:effectLst>
                  <a:outerShdw blurRad="38100" dist="38100" dir="2700000" algn="tl">
                    <a:srgbClr val="000000"/>
                  </a:outerShdw>
                </a:effectLst>
                <a:latin typeface="Calibri" pitchFamily="34" charset="0"/>
                <a:hlinkClick r:id="rId6"/>
              </a:rPr>
              <a:t>http://support.microsoft.com/kb/969706</a:t>
            </a:r>
            <a:r>
              <a:rPr lang="en-US" sz="1600" kern="0" dirty="0" smtClean="0">
                <a:solidFill>
                  <a:schemeClr val="tx1"/>
                </a:solidFill>
                <a:effectLst>
                  <a:outerShdw blurRad="38100" dist="38100" dir="2700000" algn="tl">
                    <a:srgbClr val="000000"/>
                  </a:outerShdw>
                </a:effectLst>
                <a:latin typeface="Calibri" pitchFamily="34" charset="0"/>
              </a:rPr>
              <a:t> </a:t>
            </a:r>
            <a:endParaRPr kumimoji="0" lang="en-US" sz="16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Calibri" pitchFamily="34" charset="0"/>
            </a:endParaRPr>
          </a:p>
          <a:p>
            <a:pPr marL="342900" indent="-342900">
              <a:spcBef>
                <a:spcPct val="20000"/>
              </a:spcBef>
              <a:buFontTx/>
              <a:buChar char="•"/>
              <a:defRPr/>
            </a:pPr>
            <a:r>
              <a:rPr lang="en-US" sz="1600" kern="0" dirty="0" smtClean="0">
                <a:solidFill>
                  <a:schemeClr val="tx1"/>
                </a:solidFill>
                <a:effectLst>
                  <a:outerShdw blurRad="38100" dist="38100" dir="2700000" algn="tl">
                    <a:srgbClr val="000000"/>
                  </a:outerShdw>
                </a:effectLst>
                <a:latin typeface="Calibri" pitchFamily="34" charset="0"/>
              </a:rPr>
              <a:t>Security Advisory 973882 |  </a:t>
            </a:r>
            <a:r>
              <a:rPr lang="en-US" sz="1600" kern="0" dirty="0" smtClean="0">
                <a:solidFill>
                  <a:schemeClr val="tx1"/>
                </a:solidFill>
                <a:effectLst>
                  <a:outerShdw blurRad="38100" dist="38100" dir="2700000" algn="tl">
                    <a:srgbClr val="000000"/>
                  </a:outerShdw>
                </a:effectLst>
                <a:latin typeface="Calibri" pitchFamily="34" charset="0"/>
                <a:hlinkClick r:id="rId7"/>
              </a:rPr>
              <a:t>http://www.microsoft.com/technet/security/advisory/973882.mspx</a:t>
            </a:r>
            <a:r>
              <a:rPr lang="en-US" sz="1600" kern="0" dirty="0" smtClean="0">
                <a:solidFill>
                  <a:schemeClr val="tx1"/>
                </a:solidFill>
                <a:effectLst>
                  <a:outerShdw blurRad="38100" dist="38100" dir="2700000" algn="tl">
                    <a:srgbClr val="000000"/>
                  </a:outerShdw>
                </a:effectLst>
                <a:latin typeface="Calibri" pitchFamily="34" charset="0"/>
              </a:rPr>
              <a:t> </a:t>
            </a:r>
          </a:p>
          <a:p>
            <a:pPr marL="800100" lvl="1" indent="-342900">
              <a:spcBef>
                <a:spcPct val="20000"/>
              </a:spcBef>
              <a:buFont typeface="Wingdings" pitchFamily="2" charset="2"/>
              <a:buChar char="ü"/>
              <a:defRPr/>
            </a:pPr>
            <a:r>
              <a:rPr lang="en-US" sz="1600" kern="0" dirty="0" smtClean="0">
                <a:solidFill>
                  <a:schemeClr val="tx1"/>
                </a:solidFill>
                <a:effectLst>
                  <a:outerShdw blurRad="38100" dist="38100" dir="2700000" algn="tl">
                    <a:srgbClr val="000000"/>
                  </a:outerShdw>
                </a:effectLst>
                <a:latin typeface="Calibri" pitchFamily="34" charset="0"/>
              </a:rPr>
              <a:t>Knowledge Base Article (973882) | </a:t>
            </a:r>
            <a:r>
              <a:rPr lang="en-US" sz="1600" kern="0" dirty="0" smtClean="0">
                <a:solidFill>
                  <a:schemeClr val="tx1"/>
                </a:solidFill>
                <a:effectLst>
                  <a:outerShdw blurRad="38100" dist="38100" dir="2700000" algn="tl">
                    <a:srgbClr val="000000"/>
                  </a:outerShdw>
                </a:effectLst>
                <a:latin typeface="Calibri" pitchFamily="34" charset="0"/>
                <a:hlinkClick r:id="rId8"/>
              </a:rPr>
              <a:t>http://support.microsoft.com/kb/973882</a:t>
            </a:r>
            <a:r>
              <a:rPr lang="en-US" sz="1600" kern="0" dirty="0" smtClean="0">
                <a:solidFill>
                  <a:schemeClr val="tx1"/>
                </a:solidFill>
                <a:effectLst>
                  <a:outerShdw blurRad="38100" dist="38100" dir="2700000" algn="tl">
                    <a:srgbClr val="000000"/>
                  </a:outerShdw>
                </a:effectLst>
                <a:latin typeface="Calibri" pitchFamily="34" charset="0"/>
              </a:rPr>
              <a:t> </a:t>
            </a:r>
          </a:p>
          <a:p>
            <a:pPr marL="342900" indent="-342900">
              <a:spcBef>
                <a:spcPct val="20000"/>
              </a:spcBef>
              <a:buFontTx/>
              <a:buChar char="•"/>
              <a:defRPr/>
            </a:pPr>
            <a:r>
              <a:rPr lang="en-US" sz="1600" kern="0" dirty="0" smtClean="0">
                <a:solidFill>
                  <a:schemeClr val="tx1"/>
                </a:solidFill>
                <a:effectLst>
                  <a:outerShdw blurRad="38100" dist="38100" dir="2700000" algn="tl">
                    <a:srgbClr val="000000"/>
                  </a:outerShdw>
                </a:effectLst>
                <a:latin typeface="Calibri" pitchFamily="34" charset="0"/>
              </a:rPr>
              <a:t>MSDN ATL Guidance | </a:t>
            </a:r>
            <a:r>
              <a:rPr lang="en-US" sz="1600" kern="0" dirty="0" smtClean="0">
                <a:solidFill>
                  <a:schemeClr val="tx1"/>
                </a:solidFill>
                <a:effectLst>
                  <a:outerShdw blurRad="38100" dist="38100" dir="2700000" algn="tl">
                    <a:srgbClr val="000000"/>
                  </a:outerShdw>
                </a:effectLst>
                <a:latin typeface="Calibri" pitchFamily="34" charset="0"/>
                <a:hlinkClick r:id="rId9"/>
              </a:rPr>
              <a:t>http://msdn.microsoft.com/en-us/library/3ax346b7(VS.71).aspx</a:t>
            </a:r>
            <a:r>
              <a:rPr lang="en-US" sz="1600" kern="0" dirty="0" smtClean="0">
                <a:solidFill>
                  <a:schemeClr val="tx1"/>
                </a:solidFill>
                <a:effectLst>
                  <a:outerShdw blurRad="38100" dist="38100" dir="2700000" algn="tl">
                    <a:srgbClr val="000000"/>
                  </a:outerShdw>
                </a:effectLst>
                <a:latin typeface="Calibri" pitchFamily="34" charset="0"/>
              </a:rPr>
              <a:t> </a:t>
            </a:r>
          </a:p>
          <a:p>
            <a:pPr marL="342900" indent="-342900">
              <a:spcBef>
                <a:spcPct val="20000"/>
              </a:spcBef>
              <a:buFontTx/>
              <a:buChar char="•"/>
              <a:defRPr/>
            </a:pPr>
            <a:r>
              <a:rPr lang="en-US" sz="1600" kern="0" dirty="0" smtClean="0">
                <a:solidFill>
                  <a:schemeClr val="tx1"/>
                </a:solidFill>
                <a:effectLst>
                  <a:outerShdw blurRad="38100" dist="38100" dir="2700000" algn="tl">
                    <a:srgbClr val="000000"/>
                  </a:outerShdw>
                </a:effectLst>
                <a:latin typeface="Calibri" pitchFamily="34" charset="0"/>
              </a:rPr>
              <a:t>ICASI / Verizon Business ATL Scan Tool | </a:t>
            </a:r>
            <a:r>
              <a:rPr lang="en-US" sz="1600" kern="0" dirty="0" smtClean="0">
                <a:solidFill>
                  <a:schemeClr val="tx1"/>
                </a:solidFill>
                <a:effectLst>
                  <a:outerShdw blurRad="38100" dist="38100" dir="2700000" algn="tl">
                    <a:srgbClr val="000000"/>
                  </a:outerShdw>
                </a:effectLst>
                <a:latin typeface="Calibri" pitchFamily="34" charset="0"/>
                <a:hlinkClick r:id="rId10"/>
              </a:rPr>
              <a:t>http://www.icasi.org/</a:t>
            </a:r>
            <a:r>
              <a:rPr lang="en-US" sz="1600" kern="0" dirty="0" smtClean="0">
                <a:solidFill>
                  <a:schemeClr val="tx1"/>
                </a:solidFill>
                <a:effectLst>
                  <a:outerShdw blurRad="38100" dist="38100" dir="2700000" algn="tl">
                    <a:srgbClr val="000000"/>
                  </a:outerShdw>
                </a:effectLst>
                <a:latin typeface="Calibri" pitchFamily="34" charset="0"/>
              </a:rPr>
              <a:t> </a:t>
            </a:r>
          </a:p>
          <a:p>
            <a:pPr marL="342900" indent="-342900">
              <a:spcBef>
                <a:spcPct val="20000"/>
              </a:spcBef>
              <a:buFontTx/>
              <a:buChar char="•"/>
              <a:defRPr/>
            </a:pPr>
            <a:r>
              <a:rPr lang="en-US" sz="1600" kern="0" dirty="0" smtClean="0">
                <a:solidFill>
                  <a:schemeClr val="tx1"/>
                </a:solidFill>
                <a:effectLst>
                  <a:outerShdw blurRad="38100" dist="38100" dir="2700000" algn="tl">
                    <a:srgbClr val="000000"/>
                  </a:outerShdw>
                </a:effectLst>
                <a:latin typeface="Calibri" pitchFamily="34" charset="0"/>
              </a:rPr>
              <a:t>The Microsoft Security Response Center (MSRC) Blog | </a:t>
            </a:r>
            <a:r>
              <a:rPr lang="en-US" sz="1600" kern="0" dirty="0" smtClean="0">
                <a:solidFill>
                  <a:schemeClr val="tx1"/>
                </a:solidFill>
                <a:effectLst>
                  <a:outerShdw blurRad="38100" dist="38100" dir="2700000" algn="tl">
                    <a:srgbClr val="000000"/>
                  </a:outerShdw>
                </a:effectLst>
                <a:latin typeface="Calibri" pitchFamily="34" charset="0"/>
                <a:hlinkClick r:id="rId11"/>
              </a:rPr>
              <a:t>http://blogs.technet.com/msrc</a:t>
            </a:r>
            <a:r>
              <a:rPr lang="en-US" sz="1600" kern="0" dirty="0" smtClean="0">
                <a:solidFill>
                  <a:schemeClr val="tx1"/>
                </a:solidFill>
                <a:effectLst>
                  <a:outerShdw blurRad="38100" dist="38100" dir="2700000" algn="tl">
                    <a:srgbClr val="000000"/>
                  </a:outerShdw>
                </a:effectLst>
                <a:latin typeface="Calibri" pitchFamily="34" charset="0"/>
              </a:rPr>
              <a:t> </a:t>
            </a:r>
          </a:p>
          <a:p>
            <a:pPr marL="342900" indent="-342900">
              <a:spcBef>
                <a:spcPct val="20000"/>
              </a:spcBef>
              <a:buFontTx/>
              <a:buChar char="•"/>
              <a:defRPr/>
            </a:pPr>
            <a:r>
              <a:rPr lang="en-US" sz="1600" kern="0" dirty="0" smtClean="0">
                <a:solidFill>
                  <a:schemeClr val="tx1"/>
                </a:solidFill>
                <a:effectLst>
                  <a:outerShdw blurRad="38100" dist="38100" dir="2700000" algn="tl">
                    <a:srgbClr val="000000"/>
                  </a:outerShdw>
                </a:effectLst>
                <a:latin typeface="Calibri" pitchFamily="34" charset="0"/>
              </a:rPr>
              <a:t>Security Research &amp; Defense Blog | </a:t>
            </a:r>
            <a:r>
              <a:rPr lang="en-US" sz="1600" dirty="0" smtClean="0">
                <a:solidFill>
                  <a:srgbClr val="FFB601"/>
                </a:solidFill>
                <a:effectLst>
                  <a:outerShdw blurRad="38100" dist="38100" dir="2700000" algn="tl">
                    <a:srgbClr val="000000"/>
                  </a:outerShdw>
                </a:effectLst>
                <a:latin typeface="Calibri" pitchFamily="34" charset="0"/>
                <a:hlinkClick r:id="rId12"/>
              </a:rPr>
              <a:t>http://blogs.technet.com/srd</a:t>
            </a:r>
            <a:r>
              <a:rPr lang="en-US" sz="1600" dirty="0" smtClean="0">
                <a:solidFill>
                  <a:srgbClr val="FFB601"/>
                </a:solidFill>
                <a:effectLst>
                  <a:outerShdw blurRad="38100" dist="38100" dir="2700000" algn="tl">
                    <a:srgbClr val="000000"/>
                  </a:outerShdw>
                </a:effectLst>
                <a:latin typeface="Calibri" pitchFamily="34" charset="0"/>
              </a:rPr>
              <a:t> </a:t>
            </a:r>
            <a:endParaRPr lang="en-US" sz="1600" kern="0" dirty="0" smtClean="0">
              <a:solidFill>
                <a:schemeClr val="tx1"/>
              </a:solidFill>
              <a:effectLst>
                <a:outerShdw blurRad="38100" dist="38100" dir="2700000" algn="tl">
                  <a:srgbClr val="000000"/>
                </a:outerShdw>
              </a:effectLst>
              <a:latin typeface="Calibri" pitchFamily="34" charset="0"/>
            </a:endParaRPr>
          </a:p>
          <a:p>
            <a:pPr marL="342900" indent="-342900">
              <a:spcBef>
                <a:spcPct val="20000"/>
              </a:spcBef>
              <a:buFontTx/>
              <a:buChar char="•"/>
              <a:defRPr/>
            </a:pPr>
            <a:r>
              <a:rPr lang="en-US" sz="1600" kern="0" dirty="0" smtClean="0">
                <a:solidFill>
                  <a:schemeClr val="tx1"/>
                </a:solidFill>
                <a:effectLst>
                  <a:outerShdw blurRad="38100" dist="38100" dir="2700000" algn="tl">
                    <a:srgbClr val="000000"/>
                  </a:outerShdw>
                </a:effectLst>
                <a:latin typeface="Calibri" pitchFamily="34" charset="0"/>
              </a:rPr>
              <a:t>The Security Development Lifecycle Blog | </a:t>
            </a:r>
            <a:r>
              <a:rPr lang="en-US" sz="1600" dirty="0" smtClean="0">
                <a:solidFill>
                  <a:srgbClr val="FFB601"/>
                </a:solidFill>
                <a:effectLst>
                  <a:outerShdw blurRad="38100" dist="38100" dir="2700000" algn="tl">
                    <a:srgbClr val="000000"/>
                  </a:outerShdw>
                </a:effectLst>
                <a:latin typeface="Calibri" pitchFamily="34" charset="0"/>
                <a:hlinkClick r:id="rId13"/>
              </a:rPr>
              <a:t>http://blogs.technet.com/sdl</a:t>
            </a:r>
            <a:r>
              <a:rPr lang="en-US" sz="1600" dirty="0" smtClean="0">
                <a:solidFill>
                  <a:srgbClr val="FFB601"/>
                </a:solidFill>
                <a:effectLst>
                  <a:outerShdw blurRad="38100" dist="38100" dir="2700000" algn="tl">
                    <a:srgbClr val="000000"/>
                  </a:outerShdw>
                </a:effectLst>
                <a:latin typeface="Calibri" pitchFamily="34" charset="0"/>
              </a:rPr>
              <a:t>  </a:t>
            </a:r>
            <a:endParaRPr lang="en-US" sz="1600" kern="0" dirty="0" smtClean="0">
              <a:solidFill>
                <a:schemeClr val="tx1"/>
              </a:solidFill>
              <a:effectLst>
                <a:outerShdw blurRad="38100" dist="38100" dir="2700000" algn="tl">
                  <a:srgbClr val="000000"/>
                </a:outerShdw>
              </a:effectLst>
              <a:latin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xfrm>
            <a:off x="7010400" y="0"/>
            <a:ext cx="2133600" cy="476250"/>
          </a:xfrm>
          <a:noFill/>
        </p:spPr>
        <p:txBody>
          <a:bodyPr/>
          <a:lstStyle/>
          <a:p>
            <a:pPr algn="r" rtl="0" fontAlgn="base">
              <a:spcBef>
                <a:spcPct val="0"/>
              </a:spcBef>
              <a:spcAft>
                <a:spcPct val="0"/>
              </a:spcAft>
            </a:pPr>
            <a:fld id="{4205D486-1CDC-41AA-B267-94F056161CCA}" type="slidenum">
              <a:rPr lang="en-US" sz="1400" kern="1200">
                <a:solidFill>
                  <a:srgbClr val="FFFFFF"/>
                </a:solidFill>
                <a:latin typeface="Arial" charset="0"/>
                <a:ea typeface="+mn-ea"/>
                <a:cs typeface="+mn-cs"/>
              </a:rPr>
              <a:pPr algn="r" rtl="0" fontAlgn="base">
                <a:spcBef>
                  <a:spcPct val="0"/>
                </a:spcBef>
                <a:spcAft>
                  <a:spcPct val="0"/>
                </a:spcAft>
              </a:pPr>
              <a:t>2</a:t>
            </a:fld>
            <a:endParaRPr lang="en-US" sz="1400" kern="1200" dirty="0">
              <a:solidFill>
                <a:srgbClr val="FFFFFF"/>
              </a:solidFill>
              <a:latin typeface="Arial" charset="0"/>
              <a:ea typeface="+mn-ea"/>
              <a:cs typeface="+mn-cs"/>
            </a:endParaRPr>
          </a:p>
        </p:txBody>
      </p:sp>
      <p:sp>
        <p:nvSpPr>
          <p:cNvPr id="72707" name="Rectangle 3"/>
          <p:cNvSpPr>
            <a:spLocks noGrp="1" noChangeArrowheads="1"/>
          </p:cNvSpPr>
          <p:nvPr>
            <p:ph type="body" idx="1"/>
          </p:nvPr>
        </p:nvSpPr>
        <p:spPr>
          <a:xfrm>
            <a:off x="127000" y="1295400"/>
            <a:ext cx="8229600" cy="5105400"/>
          </a:xfrm>
        </p:spPr>
        <p:txBody>
          <a:bodyPr/>
          <a:lstStyle/>
          <a:p>
            <a:pPr eaLnBrk="1" hangingPunct="1">
              <a:lnSpc>
                <a:spcPct val="90000"/>
              </a:lnSpc>
              <a:defRPr/>
            </a:pPr>
            <a:r>
              <a:rPr lang="en-US" sz="2800" dirty="0" smtClean="0"/>
              <a:t>New Security Bulletins and Advisories</a:t>
            </a:r>
            <a:endParaRPr lang="en-US" sz="2400" dirty="0" smtClean="0"/>
          </a:p>
          <a:p>
            <a:pPr lvl="1" eaLnBrk="1" hangingPunct="1">
              <a:lnSpc>
                <a:spcPct val="90000"/>
              </a:lnSpc>
              <a:defRPr/>
            </a:pPr>
            <a:r>
              <a:rPr lang="en-US" sz="2400" i="1" dirty="0" smtClean="0">
                <a:solidFill>
                  <a:srgbClr val="FFC000"/>
                </a:solidFill>
              </a:rPr>
              <a:t>1 New Security Advisory</a:t>
            </a:r>
          </a:p>
          <a:p>
            <a:pPr lvl="1" eaLnBrk="1" hangingPunct="1">
              <a:lnSpc>
                <a:spcPct val="90000"/>
              </a:lnSpc>
              <a:defRPr/>
            </a:pPr>
            <a:r>
              <a:rPr lang="en-US" sz="2400" i="1" dirty="0" smtClean="0">
                <a:solidFill>
                  <a:srgbClr val="FFC000"/>
                </a:solidFill>
              </a:rPr>
              <a:t>1 New Critical Bulletin</a:t>
            </a:r>
          </a:p>
          <a:p>
            <a:pPr lvl="1" eaLnBrk="1" hangingPunct="1">
              <a:lnSpc>
                <a:spcPct val="90000"/>
              </a:lnSpc>
              <a:defRPr/>
            </a:pPr>
            <a:r>
              <a:rPr lang="en-US" sz="2400" i="1" dirty="0" smtClean="0">
                <a:solidFill>
                  <a:srgbClr val="FFC000"/>
                </a:solidFill>
              </a:rPr>
              <a:t>1 New Moderate Bulletin</a:t>
            </a:r>
            <a:br>
              <a:rPr lang="en-US" sz="2400" i="1" dirty="0" smtClean="0">
                <a:solidFill>
                  <a:srgbClr val="FFC000"/>
                </a:solidFill>
              </a:rPr>
            </a:br>
            <a:endParaRPr lang="en-US" sz="1000" i="1" dirty="0" smtClean="0">
              <a:solidFill>
                <a:srgbClr val="FFC000"/>
              </a:solidFill>
            </a:endParaRPr>
          </a:p>
          <a:p>
            <a:pPr eaLnBrk="1" hangingPunct="1">
              <a:lnSpc>
                <a:spcPct val="90000"/>
              </a:lnSpc>
              <a:defRPr/>
            </a:pPr>
            <a:r>
              <a:rPr lang="en-US" sz="2800" dirty="0" smtClean="0"/>
              <a:t>Other Security Resources</a:t>
            </a:r>
          </a:p>
          <a:p>
            <a:pPr lvl="1" eaLnBrk="1" hangingPunct="1">
              <a:lnSpc>
                <a:spcPct val="90000"/>
              </a:lnSpc>
              <a:defRPr/>
            </a:pPr>
            <a:r>
              <a:rPr lang="en-US" sz="2400" i="1" dirty="0" smtClean="0">
                <a:solidFill>
                  <a:srgbClr val="FFC000"/>
                </a:solidFill>
              </a:rPr>
              <a:t>Detection and Deployment</a:t>
            </a:r>
          </a:p>
          <a:p>
            <a:pPr lvl="1" eaLnBrk="1" hangingPunct="1">
              <a:lnSpc>
                <a:spcPct val="90000"/>
              </a:lnSpc>
              <a:defRPr/>
            </a:pPr>
            <a:r>
              <a:rPr lang="en-US" sz="2400" i="1" dirty="0" smtClean="0">
                <a:solidFill>
                  <a:srgbClr val="FFC000"/>
                </a:solidFill>
              </a:rPr>
              <a:t>Links</a:t>
            </a:r>
            <a:br>
              <a:rPr lang="en-US" sz="2400" i="1" dirty="0" smtClean="0">
                <a:solidFill>
                  <a:srgbClr val="FFC000"/>
                </a:solidFill>
              </a:rPr>
            </a:br>
            <a:endParaRPr lang="en-US" sz="1000" dirty="0" smtClean="0"/>
          </a:p>
          <a:p>
            <a:pPr eaLnBrk="1" hangingPunct="1">
              <a:lnSpc>
                <a:spcPct val="90000"/>
              </a:lnSpc>
              <a:defRPr/>
            </a:pPr>
            <a:r>
              <a:rPr lang="en-US" sz="2800" dirty="0" smtClean="0"/>
              <a:t>Contact Information</a:t>
            </a:r>
          </a:p>
        </p:txBody>
      </p:sp>
      <p:sp>
        <p:nvSpPr>
          <p:cNvPr id="5" name="Rectangle 4"/>
          <p:cNvSpPr/>
          <p:nvPr/>
        </p:nvSpPr>
        <p:spPr>
          <a:xfrm>
            <a:off x="0" y="45720"/>
            <a:ext cx="9144000" cy="113877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l" rtl="0" fontAlgn="base">
              <a:spcBef>
                <a:spcPct val="0"/>
              </a:spcBef>
              <a:spcAft>
                <a:spcPct val="0"/>
              </a:spcAft>
            </a:pPr>
            <a:r>
              <a:rPr lang="en-US" sz="4400" b="1" i="1" kern="1200" dirty="0">
                <a:ln w="11430"/>
                <a:solidFill>
                  <a:srgbClr val="FFC000"/>
                </a:solidFill>
                <a:effectLst>
                  <a:outerShdw blurRad="50800" dist="39000" dir="5460000" algn="tl">
                    <a:srgbClr val="000000">
                      <a:alpha val="38000"/>
                    </a:srgbClr>
                  </a:outerShdw>
                </a:effectLst>
                <a:latin typeface="Arial"/>
                <a:ea typeface="+mn-ea"/>
                <a:cs typeface="+mn-cs"/>
              </a:rPr>
              <a:t>What We Will Cover</a:t>
            </a:r>
            <a:endParaRPr lang="en-US" sz="4800" b="1" i="1" kern="1200" dirty="0">
              <a:ln w="11430"/>
              <a:solidFill>
                <a:srgbClr val="FFC000"/>
              </a:solidFill>
              <a:effectLst>
                <a:outerShdw blurRad="50800" dist="39000" dir="5460000" algn="tl">
                  <a:srgbClr val="000000">
                    <a:alpha val="38000"/>
                  </a:srgbClr>
                </a:outerShdw>
              </a:effectLst>
              <a:latin typeface="Arial"/>
              <a:ea typeface="+mn-ea"/>
              <a:cs typeface="+mn-cs"/>
            </a:endParaRPr>
          </a:p>
          <a:p>
            <a:pPr algn="l" rtl="0" fontAlgn="base">
              <a:spcBef>
                <a:spcPct val="0"/>
              </a:spcBef>
              <a:spcAft>
                <a:spcPct val="0"/>
              </a:spcAft>
            </a:pPr>
            <a:r>
              <a:rPr lang="en-US" sz="2400" b="1" i="1" kern="1200" dirty="0">
                <a:solidFill>
                  <a:srgbClr val="FFFF99"/>
                </a:solidFill>
                <a:effectLst>
                  <a:outerShdw blurRad="38100" dist="38100" dir="2700000" algn="tl">
                    <a:srgbClr val="000000"/>
                  </a:outerShdw>
                </a:effectLst>
                <a:latin typeface="Arial"/>
                <a:ea typeface="+mn-ea"/>
                <a:cs typeface="+mn-cs"/>
              </a:rPr>
              <a:t> July 2009 </a:t>
            </a:r>
            <a:r>
              <a:rPr lang="en-US" sz="2400" b="1" i="1" kern="1200" dirty="0" smtClean="0">
                <a:solidFill>
                  <a:srgbClr val="FFFF99"/>
                </a:solidFill>
                <a:effectLst>
                  <a:outerShdw blurRad="38100" dist="38100" dir="2700000" algn="tl">
                    <a:srgbClr val="000000"/>
                  </a:outerShdw>
                </a:effectLst>
                <a:latin typeface="Arial"/>
                <a:ea typeface="+mn-ea"/>
                <a:cs typeface="+mn-cs"/>
              </a:rPr>
              <a:t>(Out-of-Band) Agenda</a:t>
            </a:r>
            <a:endParaRPr lang="en-US" sz="4400" b="1" i="1" kern="1200" dirty="0">
              <a:ln w="11430"/>
              <a:solidFill>
                <a:srgbClr val="FFC000"/>
              </a:solidFill>
              <a:effectLst>
                <a:outerShdw blurRad="50800" dist="39000" dir="5460000" algn="tl">
                  <a:srgbClr val="000000">
                    <a:alpha val="38000"/>
                  </a:srgbClr>
                </a:outerShdw>
              </a:effectLst>
              <a:latin typeface="Arial" charset="0"/>
              <a:ea typeface="+mn-ea"/>
              <a:cs typeface="+mn-cs"/>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3" name="Rectangle 3"/>
          <p:cNvSpPr>
            <a:spLocks noGrp="1" noChangeArrowheads="1"/>
          </p:cNvSpPr>
          <p:nvPr>
            <p:ph type="body" idx="4294967295"/>
          </p:nvPr>
        </p:nvSpPr>
        <p:spPr>
          <a:xfrm>
            <a:off x="0" y="1371600"/>
            <a:ext cx="9144000" cy="5105400"/>
          </a:xfrm>
        </p:spPr>
        <p:txBody>
          <a:bodyPr/>
          <a:lstStyle/>
          <a:p>
            <a:pPr marL="114300" lvl="1" indent="0" eaLnBrk="1" hangingPunct="1">
              <a:lnSpc>
                <a:spcPct val="90000"/>
              </a:lnSpc>
              <a:buFont typeface="Wingdings" pitchFamily="2" charset="2"/>
              <a:buChar char="ü"/>
              <a:tabLst>
                <a:tab pos="0" algn="l"/>
              </a:tabLst>
              <a:defRPr/>
            </a:pPr>
            <a:r>
              <a:rPr lang="en-US" sz="2400" b="1" dirty="0" smtClean="0">
                <a:latin typeface="Calibri" pitchFamily="34" charset="0"/>
              </a:rPr>
              <a:t>  Bulletins Links:</a:t>
            </a:r>
            <a:br>
              <a:rPr lang="en-US" sz="2400" b="1" dirty="0" smtClean="0">
                <a:latin typeface="Calibri" pitchFamily="34" charset="0"/>
              </a:rPr>
            </a:br>
            <a:endParaRPr lang="en-US" sz="700" b="1" dirty="0" smtClean="0">
              <a:latin typeface="Calibri" pitchFamily="34" charset="0"/>
            </a:endParaRPr>
          </a:p>
          <a:p>
            <a:pPr marL="514350" lvl="2" indent="0" eaLnBrk="1" hangingPunct="1">
              <a:lnSpc>
                <a:spcPct val="90000"/>
              </a:lnSpc>
              <a:buFont typeface="Arial" pitchFamily="34" charset="0"/>
              <a:buChar char="•"/>
              <a:tabLst>
                <a:tab pos="0" algn="l"/>
              </a:tabLst>
              <a:defRPr/>
            </a:pPr>
            <a:r>
              <a:rPr lang="en-US" sz="1400" dirty="0" smtClean="0">
                <a:latin typeface="Calibri" pitchFamily="34" charset="0"/>
              </a:rPr>
              <a:t>   Security Bulletins Search</a:t>
            </a:r>
            <a:br>
              <a:rPr lang="en-US" sz="1400" dirty="0" smtClean="0">
                <a:latin typeface="Calibri" pitchFamily="34" charset="0"/>
              </a:rPr>
            </a:br>
            <a:r>
              <a:rPr lang="en-US" sz="1400" dirty="0" smtClean="0">
                <a:latin typeface="Calibri" pitchFamily="34" charset="0"/>
              </a:rPr>
              <a:t>    </a:t>
            </a:r>
            <a:r>
              <a:rPr lang="en-US" sz="1400" dirty="0" smtClean="0">
                <a:solidFill>
                  <a:schemeClr val="tx2"/>
                </a:solidFill>
                <a:latin typeface="Calibri" pitchFamily="34" charset="0"/>
                <a:hlinkClick r:id="rId3"/>
              </a:rPr>
              <a:t>http://www.microsoft.com/technet/security/current.aspx</a:t>
            </a:r>
            <a:r>
              <a:rPr lang="en-US" sz="1400" dirty="0" smtClean="0">
                <a:solidFill>
                  <a:schemeClr val="tx2"/>
                </a:solidFill>
                <a:latin typeface="Calibri" pitchFamily="34" charset="0"/>
              </a:rPr>
              <a:t/>
            </a:r>
            <a:br>
              <a:rPr lang="en-US" sz="1400" dirty="0" smtClean="0">
                <a:solidFill>
                  <a:schemeClr val="tx2"/>
                </a:solidFill>
                <a:latin typeface="Calibri" pitchFamily="34" charset="0"/>
              </a:rPr>
            </a:br>
            <a:endParaRPr lang="en-US" sz="700" dirty="0" smtClean="0">
              <a:solidFill>
                <a:schemeClr val="tx2"/>
              </a:solidFill>
              <a:latin typeface="Calibri" pitchFamily="34" charset="0"/>
            </a:endParaRPr>
          </a:p>
          <a:p>
            <a:pPr marL="514350" lvl="2" indent="0" eaLnBrk="1" hangingPunct="1">
              <a:lnSpc>
                <a:spcPct val="90000"/>
              </a:lnSpc>
              <a:buFont typeface="Arial" pitchFamily="34" charset="0"/>
              <a:buChar char="•"/>
              <a:tabLst>
                <a:tab pos="0" algn="l"/>
              </a:tabLst>
              <a:defRPr/>
            </a:pPr>
            <a:r>
              <a:rPr lang="en-US" sz="1400" dirty="0" smtClean="0">
                <a:latin typeface="Calibri" pitchFamily="34" charset="0"/>
              </a:rPr>
              <a:t>   Security Advisories</a:t>
            </a:r>
            <a:br>
              <a:rPr lang="en-US" sz="1400" dirty="0" smtClean="0">
                <a:latin typeface="Calibri" pitchFamily="34" charset="0"/>
              </a:rPr>
            </a:br>
            <a:r>
              <a:rPr lang="en-US" sz="1400" dirty="0" smtClean="0">
                <a:latin typeface="Calibri" pitchFamily="34" charset="0"/>
              </a:rPr>
              <a:t>    </a:t>
            </a:r>
            <a:r>
              <a:rPr lang="en-US" sz="1400" dirty="0" smtClean="0">
                <a:solidFill>
                  <a:schemeClr val="tx2"/>
                </a:solidFill>
                <a:latin typeface="Calibri" pitchFamily="34" charset="0"/>
                <a:hlinkClick r:id="rId4"/>
              </a:rPr>
              <a:t>http://www.microsoft.com/technet/security/advisory</a:t>
            </a:r>
            <a:r>
              <a:rPr lang="en-US" sz="1400" dirty="0" smtClean="0">
                <a:solidFill>
                  <a:schemeClr val="tx2"/>
                </a:solidFill>
                <a:latin typeface="Calibri" pitchFamily="34" charset="0"/>
              </a:rPr>
              <a:t/>
            </a:r>
            <a:br>
              <a:rPr lang="en-US" sz="1400" dirty="0" smtClean="0">
                <a:solidFill>
                  <a:schemeClr val="tx2"/>
                </a:solidFill>
                <a:latin typeface="Calibri" pitchFamily="34" charset="0"/>
              </a:rPr>
            </a:br>
            <a:endParaRPr lang="en-US" sz="700" dirty="0" smtClean="0">
              <a:solidFill>
                <a:schemeClr val="tx2"/>
              </a:solidFill>
              <a:latin typeface="Calibri" pitchFamily="34" charset="0"/>
            </a:endParaRPr>
          </a:p>
          <a:p>
            <a:pPr marL="514350" lvl="2" indent="0" eaLnBrk="1" hangingPunct="1">
              <a:lnSpc>
                <a:spcPct val="90000"/>
              </a:lnSpc>
              <a:buFont typeface="Arial" pitchFamily="34" charset="0"/>
              <a:buChar char="•"/>
              <a:tabLst>
                <a:tab pos="0" algn="l"/>
              </a:tabLst>
              <a:defRPr/>
            </a:pPr>
            <a:r>
              <a:rPr lang="en-US" sz="1400" dirty="0" smtClean="0">
                <a:latin typeface="Calibri" pitchFamily="34" charset="0"/>
              </a:rPr>
              <a:t>   Microsoft Security Bulletin Summary for July 2009</a:t>
            </a:r>
          </a:p>
          <a:p>
            <a:pPr marL="514350" lvl="2" indent="0" eaLnBrk="1" hangingPunct="1">
              <a:lnSpc>
                <a:spcPct val="90000"/>
              </a:lnSpc>
              <a:buNone/>
              <a:tabLst>
                <a:tab pos="0" algn="l"/>
              </a:tabLst>
              <a:defRPr/>
            </a:pPr>
            <a:r>
              <a:rPr lang="en-US" sz="1400" dirty="0" smtClean="0">
                <a:latin typeface="Calibri" pitchFamily="34" charset="0"/>
              </a:rPr>
              <a:t>     </a:t>
            </a:r>
            <a:r>
              <a:rPr lang="en-US" sz="1400" dirty="0" smtClean="0">
                <a:latin typeface="Calibri" pitchFamily="34" charset="0"/>
                <a:hlinkClick r:id="rId5"/>
              </a:rPr>
              <a:t>http://www.microsoft.com/technet/security/bulletin/ms09-jul.mspx</a:t>
            </a:r>
            <a:r>
              <a:rPr lang="en-US" sz="1400" dirty="0" smtClean="0">
                <a:latin typeface="Calibri" pitchFamily="34" charset="0"/>
              </a:rPr>
              <a:t> </a:t>
            </a:r>
          </a:p>
          <a:p>
            <a:pPr marL="514350" lvl="2" indent="0" eaLnBrk="1" hangingPunct="1">
              <a:lnSpc>
                <a:spcPct val="90000"/>
              </a:lnSpc>
              <a:buNone/>
              <a:tabLst>
                <a:tab pos="0" algn="l"/>
              </a:tabLst>
              <a:defRPr/>
            </a:pPr>
            <a:endParaRPr lang="en-US" sz="500" dirty="0" smtClean="0">
              <a:solidFill>
                <a:schemeClr val="tx2"/>
              </a:solidFill>
              <a:latin typeface="Calibri" pitchFamily="34" charset="0"/>
            </a:endParaRPr>
          </a:p>
          <a:p>
            <a:pPr marL="514350" lvl="2" indent="0" eaLnBrk="1" hangingPunct="1">
              <a:lnSpc>
                <a:spcPct val="90000"/>
              </a:lnSpc>
              <a:buNone/>
              <a:tabLst>
                <a:tab pos="0" algn="l"/>
              </a:tabLst>
              <a:defRPr/>
            </a:pPr>
            <a:endParaRPr lang="en-US" sz="500" dirty="0" smtClean="0">
              <a:solidFill>
                <a:schemeClr val="tx2"/>
              </a:solidFill>
              <a:latin typeface="Calibri" pitchFamily="34" charset="0"/>
            </a:endParaRPr>
          </a:p>
          <a:p>
            <a:pPr marL="514350" lvl="2" indent="0" eaLnBrk="1" hangingPunct="1">
              <a:lnSpc>
                <a:spcPct val="90000"/>
              </a:lnSpc>
              <a:buNone/>
              <a:tabLst>
                <a:tab pos="0" algn="l"/>
              </a:tabLst>
              <a:defRPr/>
            </a:pPr>
            <a:endParaRPr lang="en-US" sz="500" dirty="0" smtClean="0">
              <a:solidFill>
                <a:schemeClr val="tx2"/>
              </a:solidFill>
              <a:latin typeface="Calibri" pitchFamily="34" charset="0"/>
            </a:endParaRPr>
          </a:p>
          <a:p>
            <a:pPr marL="114300" lvl="1" indent="0" eaLnBrk="1" hangingPunct="1">
              <a:lnSpc>
                <a:spcPct val="90000"/>
              </a:lnSpc>
              <a:buNone/>
              <a:tabLst>
                <a:tab pos="0" algn="l"/>
              </a:tabLst>
              <a:defRPr/>
            </a:pPr>
            <a:endParaRPr lang="en-US" sz="500" dirty="0" smtClean="0">
              <a:solidFill>
                <a:schemeClr val="tx2"/>
              </a:solidFill>
              <a:latin typeface="Calibri" pitchFamily="34" charset="0"/>
            </a:endParaRPr>
          </a:p>
          <a:p>
            <a:pPr marL="457200" lvl="1" indent="-342900" eaLnBrk="1" hangingPunct="1">
              <a:lnSpc>
                <a:spcPct val="90000"/>
              </a:lnSpc>
              <a:buFont typeface="Wingdings" pitchFamily="2" charset="2"/>
              <a:buChar char="ü"/>
              <a:tabLst>
                <a:tab pos="0" algn="l"/>
              </a:tabLst>
              <a:defRPr/>
            </a:pPr>
            <a:r>
              <a:rPr lang="en-US" sz="2200" b="1" dirty="0" smtClean="0">
                <a:solidFill>
                  <a:srgbClr val="FFFFFF"/>
                </a:solidFill>
                <a:latin typeface="Calibri" pitchFamily="34" charset="0"/>
              </a:rPr>
              <a:t>Supplemental updated monthly reference articles:</a:t>
            </a:r>
            <a:br>
              <a:rPr lang="en-US" sz="2200" b="1" dirty="0" smtClean="0">
                <a:solidFill>
                  <a:srgbClr val="FFFFFF"/>
                </a:solidFill>
                <a:latin typeface="Calibri" pitchFamily="34" charset="0"/>
              </a:rPr>
            </a:br>
            <a:endParaRPr lang="en-US" sz="700" dirty="0" smtClean="0">
              <a:solidFill>
                <a:schemeClr val="tx2"/>
              </a:solidFill>
              <a:latin typeface="Calibri" pitchFamily="34" charset="0"/>
            </a:endParaRPr>
          </a:p>
          <a:p>
            <a:pPr marL="514350" lvl="2" indent="0" eaLnBrk="1" hangingPunct="1">
              <a:lnSpc>
                <a:spcPct val="90000"/>
              </a:lnSpc>
              <a:buFont typeface="Arial" pitchFamily="34" charset="0"/>
              <a:buChar char="•"/>
              <a:tabLst>
                <a:tab pos="0" algn="l"/>
              </a:tabLst>
              <a:defRPr/>
            </a:pPr>
            <a:r>
              <a:rPr lang="en-US" sz="1300" b="1" dirty="0" smtClean="0">
                <a:latin typeface="Calibri" pitchFamily="34" charset="0"/>
              </a:rPr>
              <a:t>   </a:t>
            </a:r>
            <a:r>
              <a:rPr lang="en-US" sz="1300" dirty="0" smtClean="0">
                <a:latin typeface="Calibri" pitchFamily="34" charset="0"/>
              </a:rPr>
              <a:t>KB961747 Detection and deployment guidance for Microsoft Security Updates</a:t>
            </a:r>
            <a:br>
              <a:rPr lang="en-US" sz="1300" dirty="0" smtClean="0">
                <a:latin typeface="Calibri" pitchFamily="34" charset="0"/>
              </a:rPr>
            </a:br>
            <a:r>
              <a:rPr lang="en-US" sz="1300" dirty="0" smtClean="0">
                <a:latin typeface="Calibri" pitchFamily="34" charset="0"/>
              </a:rPr>
              <a:t>     </a:t>
            </a:r>
            <a:r>
              <a:rPr lang="en-US" sz="1300" dirty="0" smtClean="0">
                <a:solidFill>
                  <a:srgbClr val="FFC000"/>
                </a:solidFill>
                <a:latin typeface="Calibri" pitchFamily="34" charset="0"/>
                <a:hlinkClick r:id="rId6"/>
              </a:rPr>
              <a:t>http://support.microsoft.com/kb/961747</a:t>
            </a:r>
            <a:r>
              <a:rPr lang="en-US" sz="1300" dirty="0" smtClean="0">
                <a:solidFill>
                  <a:srgbClr val="FFC000"/>
                </a:solidFill>
                <a:latin typeface="Calibri" pitchFamily="34" charset="0"/>
              </a:rPr>
              <a:t>      </a:t>
            </a:r>
            <a:br>
              <a:rPr lang="en-US" sz="1300" dirty="0" smtClean="0">
                <a:solidFill>
                  <a:srgbClr val="FFC000"/>
                </a:solidFill>
                <a:latin typeface="Calibri" pitchFamily="34" charset="0"/>
              </a:rPr>
            </a:br>
            <a:endParaRPr lang="en-US" sz="600" dirty="0" smtClean="0">
              <a:solidFill>
                <a:srgbClr val="FFC000"/>
              </a:solidFill>
              <a:latin typeface="Calibri" pitchFamily="34" charset="0"/>
            </a:endParaRPr>
          </a:p>
          <a:p>
            <a:pPr marL="514350" lvl="2" indent="0" eaLnBrk="1" hangingPunct="1">
              <a:lnSpc>
                <a:spcPct val="90000"/>
              </a:lnSpc>
              <a:buFont typeface="Arial" pitchFamily="34" charset="0"/>
              <a:buChar char="•"/>
              <a:tabLst>
                <a:tab pos="0" algn="l"/>
              </a:tabLst>
              <a:defRPr/>
            </a:pPr>
            <a:r>
              <a:rPr lang="en-US" sz="1300" b="1" dirty="0" smtClean="0">
                <a:latin typeface="Calibri" pitchFamily="34" charset="0"/>
              </a:rPr>
              <a:t>   </a:t>
            </a:r>
            <a:r>
              <a:rPr lang="en-US" sz="1300" dirty="0" smtClean="0">
                <a:latin typeface="Calibri" pitchFamily="34" charset="0"/>
              </a:rPr>
              <a:t>KB894199 Description of Software Update Services and Windows Server Update Services changes in content for 2009</a:t>
            </a:r>
            <a:br>
              <a:rPr lang="en-US" sz="1300" dirty="0" smtClean="0">
                <a:latin typeface="Calibri" pitchFamily="34" charset="0"/>
              </a:rPr>
            </a:br>
            <a:r>
              <a:rPr lang="en-US" sz="1300" dirty="0" smtClean="0">
                <a:latin typeface="Calibri" pitchFamily="34" charset="0"/>
              </a:rPr>
              <a:t>     </a:t>
            </a:r>
            <a:r>
              <a:rPr lang="en-US" sz="1300" dirty="0" smtClean="0">
                <a:solidFill>
                  <a:srgbClr val="FFC000"/>
                </a:solidFill>
                <a:latin typeface="Calibri" pitchFamily="34" charset="0"/>
                <a:hlinkClick r:id="rId7"/>
              </a:rPr>
              <a:t>http://support.microsoft.com/kb/894199</a:t>
            </a:r>
            <a:r>
              <a:rPr lang="en-US" sz="1300" dirty="0" smtClean="0">
                <a:solidFill>
                  <a:srgbClr val="FFC000"/>
                </a:solidFill>
                <a:latin typeface="Calibri" pitchFamily="34" charset="0"/>
              </a:rPr>
              <a:t>   </a:t>
            </a:r>
            <a:br>
              <a:rPr lang="en-US" sz="1300" dirty="0" smtClean="0">
                <a:solidFill>
                  <a:srgbClr val="FFC000"/>
                </a:solidFill>
                <a:latin typeface="Calibri" pitchFamily="34" charset="0"/>
              </a:rPr>
            </a:br>
            <a:endParaRPr lang="en-US" sz="600" dirty="0" smtClean="0">
              <a:solidFill>
                <a:srgbClr val="FFC000"/>
              </a:solidFill>
              <a:latin typeface="Calibri" pitchFamily="34" charset="0"/>
            </a:endParaRPr>
          </a:p>
          <a:p>
            <a:pPr marL="514350" lvl="2" indent="0" eaLnBrk="1" hangingPunct="1">
              <a:lnSpc>
                <a:spcPct val="90000"/>
              </a:lnSpc>
              <a:buFont typeface="Arial" pitchFamily="34" charset="0"/>
              <a:buChar char="•"/>
              <a:tabLst>
                <a:tab pos="0" algn="l"/>
              </a:tabLst>
              <a:defRPr/>
            </a:pPr>
            <a:r>
              <a:rPr lang="en-US" sz="1300" b="1" dirty="0" smtClean="0">
                <a:latin typeface="Calibri" pitchFamily="34" charset="0"/>
              </a:rPr>
              <a:t>   </a:t>
            </a:r>
            <a:r>
              <a:rPr lang="en-US" sz="1300" dirty="0" smtClean="0">
                <a:latin typeface="Calibri" pitchFamily="34" charset="0"/>
              </a:rPr>
              <a:t>New, Revised, and Rereleased Updates for Microsoft Products other than Microsoft Windows</a:t>
            </a:r>
            <a:br>
              <a:rPr lang="en-US" sz="1300" dirty="0" smtClean="0">
                <a:latin typeface="Calibri" pitchFamily="34" charset="0"/>
              </a:rPr>
            </a:br>
            <a:r>
              <a:rPr lang="en-US" sz="1300" dirty="0" smtClean="0">
                <a:latin typeface="Calibri" pitchFamily="34" charset="0"/>
              </a:rPr>
              <a:t>     </a:t>
            </a:r>
            <a:r>
              <a:rPr lang="en-US" sz="1300" dirty="0" smtClean="0">
                <a:solidFill>
                  <a:srgbClr val="FFC000"/>
                </a:solidFill>
                <a:latin typeface="Calibri" pitchFamily="34" charset="0"/>
                <a:hlinkClick r:id="rId8"/>
              </a:rPr>
              <a:t>http://technet.microsoft.com/en-us/wsus/bb466214.aspx</a:t>
            </a:r>
            <a:r>
              <a:rPr lang="en-US" sz="1300" b="1" dirty="0" smtClean="0">
                <a:latin typeface="Calibri" pitchFamily="34" charset="0"/>
              </a:rPr>
              <a:t>   </a:t>
            </a:r>
            <a:br>
              <a:rPr lang="en-US" sz="1300" b="1" dirty="0" smtClean="0">
                <a:latin typeface="Calibri" pitchFamily="34" charset="0"/>
              </a:rPr>
            </a:br>
            <a:endParaRPr lang="en-US" sz="600" b="1" dirty="0" smtClean="0">
              <a:latin typeface="Calibri" pitchFamily="34" charset="0"/>
            </a:endParaRPr>
          </a:p>
          <a:p>
            <a:pPr marL="514350" lvl="2" indent="0" eaLnBrk="1" hangingPunct="1">
              <a:lnSpc>
                <a:spcPct val="90000"/>
              </a:lnSpc>
              <a:buFont typeface="Arial" pitchFamily="34" charset="0"/>
              <a:buChar char="•"/>
              <a:tabLst>
                <a:tab pos="0" algn="l"/>
              </a:tabLst>
              <a:defRPr/>
            </a:pPr>
            <a:r>
              <a:rPr lang="en-US" sz="1300" b="1" dirty="0" smtClean="0">
                <a:latin typeface="Calibri" pitchFamily="34" charset="0"/>
              </a:rPr>
              <a:t>   </a:t>
            </a:r>
            <a:r>
              <a:rPr lang="en-US" sz="1300" dirty="0" smtClean="0">
                <a:latin typeface="Calibri" pitchFamily="34" charset="0"/>
              </a:rPr>
              <a:t>KB890830 The Microsoft Windows Malicious Software Removal Tool helps remove specific, prevalent malicious software </a:t>
            </a:r>
            <a:br>
              <a:rPr lang="en-US" sz="1300" dirty="0" smtClean="0">
                <a:latin typeface="Calibri" pitchFamily="34" charset="0"/>
              </a:rPr>
            </a:br>
            <a:r>
              <a:rPr lang="en-US" sz="1300" dirty="0" smtClean="0">
                <a:latin typeface="Calibri" pitchFamily="34" charset="0"/>
              </a:rPr>
              <a:t>     from computers that are running Windows Vista, Windows Server 2003, Windows XP, or Windows 2000</a:t>
            </a:r>
            <a:br>
              <a:rPr lang="en-US" sz="1300" dirty="0" smtClean="0">
                <a:latin typeface="Calibri" pitchFamily="34" charset="0"/>
              </a:rPr>
            </a:br>
            <a:r>
              <a:rPr lang="en-US" sz="1300" dirty="0" smtClean="0">
                <a:latin typeface="Calibri" pitchFamily="34" charset="0"/>
              </a:rPr>
              <a:t>     </a:t>
            </a:r>
            <a:r>
              <a:rPr lang="en-US" sz="1300" dirty="0" smtClean="0">
                <a:solidFill>
                  <a:srgbClr val="FFC000"/>
                </a:solidFill>
                <a:latin typeface="Calibri" pitchFamily="34" charset="0"/>
                <a:hlinkClick r:id="rId9"/>
              </a:rPr>
              <a:t>http://support.microsoft.com/kb/890830</a:t>
            </a:r>
            <a:r>
              <a:rPr lang="en-US" sz="1300" dirty="0" smtClean="0">
                <a:solidFill>
                  <a:srgbClr val="FFC000"/>
                </a:solidFill>
                <a:latin typeface="Calibri" pitchFamily="34" charset="0"/>
              </a:rPr>
              <a:t>   </a:t>
            </a:r>
          </a:p>
        </p:txBody>
      </p:sp>
      <p:sp>
        <p:nvSpPr>
          <p:cNvPr id="6" name="Rectangle 5"/>
          <p:cNvSpPr/>
          <p:nvPr/>
        </p:nvSpPr>
        <p:spPr>
          <a:xfrm>
            <a:off x="0" y="45720"/>
            <a:ext cx="9144000" cy="113877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l" rtl="0" fontAlgn="base">
              <a:spcBef>
                <a:spcPct val="0"/>
              </a:spcBef>
              <a:spcAft>
                <a:spcPct val="0"/>
              </a:spcAft>
            </a:pPr>
            <a:r>
              <a:rPr lang="en-US" sz="4400" b="1" i="1" kern="1200" dirty="0">
                <a:ln w="11430"/>
                <a:solidFill>
                  <a:srgbClr val="FFC000"/>
                </a:solidFill>
                <a:effectLst>
                  <a:outerShdw blurRad="50800" dist="39000" dir="5460000" algn="tl">
                    <a:srgbClr val="000000">
                      <a:alpha val="38000"/>
                    </a:srgbClr>
                  </a:outerShdw>
                </a:effectLst>
                <a:latin typeface="Arial" charset="0"/>
                <a:ea typeface="+mn-ea"/>
                <a:cs typeface="+mn-cs"/>
              </a:rPr>
              <a:t>Useful Links</a:t>
            </a:r>
          </a:p>
          <a:p>
            <a:pPr algn="l" rtl="0" fontAlgn="base">
              <a:spcBef>
                <a:spcPct val="0"/>
              </a:spcBef>
              <a:spcAft>
                <a:spcPct val="0"/>
              </a:spcAft>
            </a:pPr>
            <a:r>
              <a:rPr lang="en-US" sz="2400" b="1" i="1" kern="1200" dirty="0">
                <a:solidFill>
                  <a:srgbClr val="FFFF99"/>
                </a:solidFill>
                <a:effectLst>
                  <a:outerShdw blurRad="38100" dist="38100" dir="2700000" algn="tl">
                    <a:srgbClr val="000000"/>
                  </a:outerShdw>
                </a:effectLst>
                <a:latin typeface="Arial"/>
                <a:ea typeface="+mn-ea"/>
                <a:cs typeface="+mn-cs"/>
              </a:rPr>
              <a:t>Public Security Links and Resources</a:t>
            </a:r>
            <a:endParaRPr lang="en-US" sz="4400" b="1" i="1" kern="1200" dirty="0">
              <a:ln w="11430"/>
              <a:solidFill>
                <a:srgbClr val="FFC000"/>
              </a:solidFill>
              <a:effectLst>
                <a:outerShdw blurRad="50800" dist="39000" dir="5460000" algn="tl">
                  <a:srgbClr val="000000">
                    <a:alpha val="38000"/>
                  </a:srgbClr>
                </a:outerShdw>
              </a:effectLst>
              <a:latin typeface="Arial" charset="0"/>
              <a:ea typeface="+mn-ea"/>
              <a:cs typeface="+mn-cs"/>
            </a:endParaRPr>
          </a:p>
        </p:txBody>
      </p:sp>
      <p:sp>
        <p:nvSpPr>
          <p:cNvPr id="4" name="Rectangle 3"/>
          <p:cNvSpPr txBox="1">
            <a:spLocks noChangeArrowheads="1"/>
          </p:cNvSpPr>
          <p:nvPr/>
        </p:nvSpPr>
        <p:spPr bwMode="auto">
          <a:xfrm>
            <a:off x="5486400" y="1066800"/>
            <a:ext cx="3657600" cy="28651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514350" lvl="2" algn="l" rtl="0" fontAlgn="base">
              <a:lnSpc>
                <a:spcPct val="90000"/>
              </a:lnSpc>
              <a:spcBef>
                <a:spcPct val="20000"/>
              </a:spcBef>
              <a:spcAft>
                <a:spcPct val="0"/>
              </a:spcAft>
              <a:tabLst>
                <a:tab pos="0" algn="l"/>
              </a:tabLst>
              <a:defRPr/>
            </a:pPr>
            <a:endParaRPr lang="en-US" sz="500" dirty="0">
              <a:solidFill>
                <a:srgbClr val="FFB601"/>
              </a:solidFill>
              <a:effectLst>
                <a:outerShdw blurRad="38100" dist="38100" dir="2700000" algn="tl">
                  <a:srgbClr val="000000"/>
                </a:outerShdw>
              </a:effectLst>
              <a:latin typeface="Calibri" pitchFamily="34" charset="0"/>
              <a:ea typeface="+mn-ea"/>
              <a:cs typeface="+mn-cs"/>
            </a:endParaRPr>
          </a:p>
          <a:p>
            <a:pPr marL="114300" lvl="1" algn="l" rtl="0" fontAlgn="base">
              <a:lnSpc>
                <a:spcPct val="90000"/>
              </a:lnSpc>
              <a:spcBef>
                <a:spcPct val="20000"/>
              </a:spcBef>
              <a:spcAft>
                <a:spcPct val="0"/>
              </a:spcAft>
              <a:buFont typeface="Wingdings" pitchFamily="2" charset="2"/>
              <a:buChar char="ü"/>
              <a:tabLst>
                <a:tab pos="0" algn="l"/>
              </a:tabLst>
              <a:defRPr/>
            </a:pPr>
            <a:r>
              <a:rPr lang="en-US" sz="2200" b="1" dirty="0">
                <a:solidFill>
                  <a:srgbClr val="FFFFFF"/>
                </a:solidFill>
                <a:effectLst>
                  <a:outerShdw blurRad="38100" dist="38100" dir="2700000" algn="tl">
                    <a:srgbClr val="000000"/>
                  </a:outerShdw>
                </a:effectLst>
                <a:latin typeface="Calibri" pitchFamily="34" charset="0"/>
                <a:ea typeface="+mn-ea"/>
                <a:cs typeface="+mn-cs"/>
              </a:rPr>
              <a:t>  </a:t>
            </a:r>
            <a:r>
              <a:rPr lang="en-US" sz="2400" b="1" dirty="0">
                <a:solidFill>
                  <a:srgbClr val="FFFFFF"/>
                </a:solidFill>
                <a:effectLst>
                  <a:outerShdw blurRad="38100" dist="38100" dir="2700000" algn="tl">
                    <a:srgbClr val="000000"/>
                  </a:outerShdw>
                </a:effectLst>
                <a:latin typeface="Calibri" pitchFamily="34" charset="0"/>
                <a:ea typeface="+mn-ea"/>
                <a:cs typeface="+mn-cs"/>
              </a:rPr>
              <a:t>Blogs:</a:t>
            </a:r>
            <a:br>
              <a:rPr lang="en-US" sz="2400" b="1" dirty="0">
                <a:solidFill>
                  <a:srgbClr val="FFFFFF"/>
                </a:solidFill>
                <a:effectLst>
                  <a:outerShdw blurRad="38100" dist="38100" dir="2700000" algn="tl">
                    <a:srgbClr val="000000"/>
                  </a:outerShdw>
                </a:effectLst>
                <a:latin typeface="Calibri" pitchFamily="34" charset="0"/>
                <a:ea typeface="+mn-ea"/>
                <a:cs typeface="+mn-cs"/>
              </a:rPr>
            </a:br>
            <a:endParaRPr lang="en-US" sz="700" b="1" dirty="0">
              <a:solidFill>
                <a:srgbClr val="FFB601"/>
              </a:solidFill>
              <a:effectLst>
                <a:outerShdw blurRad="38100" dist="38100" dir="2700000" algn="tl">
                  <a:srgbClr val="000000"/>
                </a:outerShdw>
              </a:effectLst>
              <a:latin typeface="Calibri" pitchFamily="34" charset="0"/>
              <a:ea typeface="+mn-ea"/>
              <a:cs typeface="+mn-cs"/>
            </a:endParaRPr>
          </a:p>
          <a:p>
            <a:pPr marL="514350" lvl="2" algn="l" rtl="0" fontAlgn="base">
              <a:lnSpc>
                <a:spcPct val="90000"/>
              </a:lnSpc>
              <a:spcBef>
                <a:spcPct val="20000"/>
              </a:spcBef>
              <a:spcAft>
                <a:spcPct val="0"/>
              </a:spcAft>
              <a:buFont typeface="Arial" pitchFamily="34" charset="0"/>
              <a:buChar char="•"/>
              <a:tabLst>
                <a:tab pos="0" algn="l"/>
              </a:tabLst>
              <a:defRPr/>
            </a:pPr>
            <a:r>
              <a:rPr lang="en-US" sz="1400" dirty="0">
                <a:solidFill>
                  <a:srgbClr val="FFFFFF"/>
                </a:solidFill>
                <a:effectLst>
                  <a:outerShdw blurRad="38100" dist="38100" dir="2700000" algn="tl">
                    <a:srgbClr val="000000"/>
                  </a:outerShdw>
                </a:effectLst>
                <a:latin typeface="Calibri" pitchFamily="34" charset="0"/>
                <a:ea typeface="+mn-ea"/>
                <a:cs typeface="+mn-cs"/>
              </a:rPr>
              <a:t>   MSRC Blog</a:t>
            </a:r>
            <a:br>
              <a:rPr lang="en-US" sz="1400" dirty="0">
                <a:solidFill>
                  <a:srgbClr val="FFFFFF"/>
                </a:solidFill>
                <a:effectLst>
                  <a:outerShdw blurRad="38100" dist="38100" dir="2700000" algn="tl">
                    <a:srgbClr val="000000"/>
                  </a:outerShdw>
                </a:effectLst>
                <a:latin typeface="Calibri" pitchFamily="34" charset="0"/>
                <a:ea typeface="+mn-ea"/>
                <a:cs typeface="+mn-cs"/>
              </a:rPr>
            </a:br>
            <a:r>
              <a:rPr lang="en-US" sz="1400" dirty="0">
                <a:solidFill>
                  <a:srgbClr val="FFFFFF"/>
                </a:solidFill>
                <a:effectLst>
                  <a:outerShdw blurRad="38100" dist="38100" dir="2700000" algn="tl">
                    <a:srgbClr val="000000"/>
                  </a:outerShdw>
                </a:effectLst>
                <a:latin typeface="Calibri" pitchFamily="34" charset="0"/>
                <a:ea typeface="+mn-ea"/>
                <a:cs typeface="+mn-cs"/>
              </a:rPr>
              <a:t>    </a:t>
            </a:r>
            <a:r>
              <a:rPr lang="en-US" sz="1400" dirty="0">
                <a:solidFill>
                  <a:srgbClr val="FFB601"/>
                </a:solidFill>
                <a:effectLst>
                  <a:outerShdw blurRad="38100" dist="38100" dir="2700000" algn="tl">
                    <a:srgbClr val="000000"/>
                  </a:outerShdw>
                </a:effectLst>
                <a:latin typeface="Calibri" pitchFamily="34" charset="0"/>
                <a:ea typeface="+mn-ea"/>
                <a:cs typeface="+mn-cs"/>
                <a:hlinkClick r:id="rId10"/>
              </a:rPr>
              <a:t>http://</a:t>
            </a:r>
            <a:r>
              <a:rPr lang="en-US" sz="1400" dirty="0" smtClean="0">
                <a:solidFill>
                  <a:srgbClr val="FFB601"/>
                </a:solidFill>
                <a:effectLst>
                  <a:outerShdw blurRad="38100" dist="38100" dir="2700000" algn="tl">
                    <a:srgbClr val="000000"/>
                  </a:outerShdw>
                </a:effectLst>
                <a:latin typeface="Calibri" pitchFamily="34" charset="0"/>
                <a:ea typeface="+mn-ea"/>
                <a:cs typeface="+mn-cs"/>
                <a:hlinkClick r:id="rId10"/>
              </a:rPr>
              <a:t>blogs.technet.com/msrc</a:t>
            </a:r>
            <a:endParaRPr lang="en-US" sz="700" dirty="0">
              <a:solidFill>
                <a:srgbClr val="FFB601"/>
              </a:solidFill>
              <a:effectLst>
                <a:outerShdw blurRad="38100" dist="38100" dir="2700000" algn="tl">
                  <a:srgbClr val="000000"/>
                </a:outerShdw>
              </a:effectLst>
              <a:latin typeface="Calibri" pitchFamily="34" charset="0"/>
              <a:ea typeface="+mn-ea"/>
              <a:cs typeface="+mn-cs"/>
            </a:endParaRPr>
          </a:p>
          <a:p>
            <a:pPr marL="514350" lvl="2" algn="l" rtl="0" fontAlgn="base">
              <a:lnSpc>
                <a:spcPct val="90000"/>
              </a:lnSpc>
              <a:spcBef>
                <a:spcPct val="20000"/>
              </a:spcBef>
              <a:spcAft>
                <a:spcPct val="0"/>
              </a:spcAft>
              <a:buFont typeface="Arial" pitchFamily="34" charset="0"/>
              <a:buChar char="•"/>
              <a:tabLst>
                <a:tab pos="0" algn="l"/>
              </a:tabLst>
              <a:defRPr/>
            </a:pPr>
            <a:r>
              <a:rPr lang="en-US" sz="1400" dirty="0">
                <a:solidFill>
                  <a:srgbClr val="FFFFFF"/>
                </a:solidFill>
                <a:effectLst>
                  <a:outerShdw blurRad="38100" dist="38100" dir="2700000" algn="tl">
                    <a:srgbClr val="000000"/>
                  </a:outerShdw>
                </a:effectLst>
                <a:latin typeface="Calibri" pitchFamily="34" charset="0"/>
                <a:ea typeface="+mn-ea"/>
                <a:cs typeface="+mn-cs"/>
              </a:rPr>
              <a:t>   </a:t>
            </a:r>
            <a:r>
              <a:rPr lang="en-US" sz="1400" dirty="0" smtClean="0">
                <a:solidFill>
                  <a:srgbClr val="FFFFFF"/>
                </a:solidFill>
                <a:effectLst>
                  <a:outerShdw blurRad="38100" dist="38100" dir="2700000" algn="tl">
                    <a:srgbClr val="000000"/>
                  </a:outerShdw>
                </a:effectLst>
                <a:latin typeface="Calibri" pitchFamily="34" charset="0"/>
                <a:ea typeface="+mn-ea"/>
                <a:cs typeface="+mn-cs"/>
              </a:rPr>
              <a:t>SRD </a:t>
            </a:r>
            <a:r>
              <a:rPr lang="en-US" sz="1400" dirty="0">
                <a:solidFill>
                  <a:srgbClr val="FFFFFF"/>
                </a:solidFill>
                <a:effectLst>
                  <a:outerShdw blurRad="38100" dist="38100" dir="2700000" algn="tl">
                    <a:srgbClr val="000000"/>
                  </a:outerShdw>
                </a:effectLst>
                <a:latin typeface="Calibri" pitchFamily="34" charset="0"/>
                <a:ea typeface="+mn-ea"/>
                <a:cs typeface="+mn-cs"/>
              </a:rPr>
              <a:t>Team Blog</a:t>
            </a:r>
          </a:p>
          <a:p>
            <a:pPr marL="514350" lvl="2" algn="l" rtl="0" fontAlgn="base">
              <a:lnSpc>
                <a:spcPct val="90000"/>
              </a:lnSpc>
              <a:spcBef>
                <a:spcPct val="20000"/>
              </a:spcBef>
              <a:spcAft>
                <a:spcPct val="0"/>
              </a:spcAft>
              <a:tabLst>
                <a:tab pos="0" algn="l"/>
              </a:tabLst>
              <a:defRPr/>
            </a:pPr>
            <a:r>
              <a:rPr lang="en-US" sz="1400" dirty="0" smtClean="0">
                <a:solidFill>
                  <a:srgbClr val="FFB601"/>
                </a:solidFill>
                <a:effectLst>
                  <a:outerShdw blurRad="38100" dist="38100" dir="2700000" algn="tl">
                    <a:srgbClr val="000000"/>
                  </a:outerShdw>
                </a:effectLst>
                <a:latin typeface="Calibri" pitchFamily="34" charset="0"/>
                <a:ea typeface="+mn-ea"/>
                <a:cs typeface="+mn-cs"/>
              </a:rPr>
              <a:t>    </a:t>
            </a:r>
            <a:r>
              <a:rPr lang="en-US" sz="1400" dirty="0">
                <a:solidFill>
                  <a:srgbClr val="FFB601"/>
                </a:solidFill>
                <a:effectLst>
                  <a:outerShdw blurRad="38100" dist="38100" dir="2700000" algn="tl">
                    <a:srgbClr val="000000"/>
                  </a:outerShdw>
                </a:effectLst>
                <a:latin typeface="Calibri" pitchFamily="34" charset="0"/>
                <a:ea typeface="+mn-ea"/>
                <a:cs typeface="+mn-cs"/>
                <a:hlinkClick r:id="rId11"/>
              </a:rPr>
              <a:t>http://</a:t>
            </a:r>
            <a:r>
              <a:rPr lang="en-US" sz="1400" dirty="0" smtClean="0">
                <a:solidFill>
                  <a:srgbClr val="FFB601"/>
                </a:solidFill>
                <a:effectLst>
                  <a:outerShdw blurRad="38100" dist="38100" dir="2700000" algn="tl">
                    <a:srgbClr val="000000"/>
                  </a:outerShdw>
                </a:effectLst>
                <a:latin typeface="Calibri" pitchFamily="34" charset="0"/>
                <a:ea typeface="+mn-ea"/>
                <a:cs typeface="+mn-cs"/>
                <a:hlinkClick r:id="rId11"/>
              </a:rPr>
              <a:t>blogs.technet.com/srd</a:t>
            </a:r>
            <a:r>
              <a:rPr lang="en-US" sz="1400" dirty="0" smtClean="0">
                <a:solidFill>
                  <a:srgbClr val="FFB601"/>
                </a:solidFill>
                <a:effectLst>
                  <a:outerShdw blurRad="38100" dist="38100" dir="2700000" algn="tl">
                    <a:srgbClr val="000000"/>
                  </a:outerShdw>
                </a:effectLst>
                <a:latin typeface="Calibri" pitchFamily="34" charset="0"/>
                <a:ea typeface="+mn-ea"/>
                <a:cs typeface="+mn-cs"/>
              </a:rPr>
              <a:t> </a:t>
            </a:r>
            <a:endParaRPr lang="en-US" sz="700" dirty="0">
              <a:solidFill>
                <a:srgbClr val="FFB601"/>
              </a:solidFill>
              <a:effectLst>
                <a:outerShdw blurRad="38100" dist="38100" dir="2700000" algn="tl">
                  <a:srgbClr val="000000"/>
                </a:outerShdw>
              </a:effectLst>
              <a:latin typeface="Calibri" pitchFamily="34" charset="0"/>
              <a:ea typeface="+mn-ea"/>
              <a:cs typeface="+mn-cs"/>
            </a:endParaRPr>
          </a:p>
          <a:p>
            <a:pPr marL="514350" lvl="2">
              <a:lnSpc>
                <a:spcPct val="90000"/>
              </a:lnSpc>
              <a:spcBef>
                <a:spcPct val="20000"/>
              </a:spcBef>
              <a:buFont typeface="Arial" pitchFamily="34" charset="0"/>
              <a:buChar char="•"/>
              <a:tabLst>
                <a:tab pos="0" algn="l"/>
              </a:tabLst>
              <a:defRPr/>
            </a:pPr>
            <a:r>
              <a:rPr lang="en-US" sz="1400" b="1" i="1" dirty="0">
                <a:solidFill>
                  <a:srgbClr val="FFFFFF"/>
                </a:solidFill>
                <a:effectLst>
                  <a:outerShdw blurRad="38100" dist="38100" dir="2700000" algn="tl">
                    <a:srgbClr val="000000"/>
                  </a:outerShdw>
                </a:effectLst>
                <a:latin typeface="Calibri" pitchFamily="34" charset="0"/>
                <a:ea typeface="+mn-ea"/>
                <a:cs typeface="+mn-cs"/>
              </a:rPr>
              <a:t>   </a:t>
            </a:r>
            <a:r>
              <a:rPr lang="en-US" sz="1400" dirty="0" smtClean="0">
                <a:solidFill>
                  <a:srgbClr val="FFFFFF"/>
                </a:solidFill>
                <a:effectLst>
                  <a:outerShdw blurRad="38100" dist="38100" dir="2700000" algn="tl">
                    <a:srgbClr val="000000"/>
                  </a:outerShdw>
                </a:effectLst>
                <a:latin typeface="Calibri" pitchFamily="34" charset="0"/>
              </a:rPr>
              <a:t>MSRC Ecosystem Strategy Team</a:t>
            </a:r>
            <a:br>
              <a:rPr lang="en-US" sz="1400" dirty="0" smtClean="0">
                <a:solidFill>
                  <a:srgbClr val="FFFFFF"/>
                </a:solidFill>
                <a:effectLst>
                  <a:outerShdw blurRad="38100" dist="38100" dir="2700000" algn="tl">
                    <a:srgbClr val="000000"/>
                  </a:outerShdw>
                </a:effectLst>
                <a:latin typeface="Calibri" pitchFamily="34" charset="0"/>
              </a:rPr>
            </a:br>
            <a:r>
              <a:rPr lang="en-US" sz="1400" dirty="0" smtClean="0">
                <a:solidFill>
                  <a:srgbClr val="FFFFFF"/>
                </a:solidFill>
                <a:effectLst>
                  <a:outerShdw blurRad="38100" dist="38100" dir="2700000" algn="tl">
                    <a:srgbClr val="000000"/>
                  </a:outerShdw>
                </a:effectLst>
                <a:latin typeface="Calibri" pitchFamily="34" charset="0"/>
              </a:rPr>
              <a:t>     </a:t>
            </a:r>
            <a:r>
              <a:rPr lang="en-US" sz="1400" dirty="0" smtClean="0">
                <a:solidFill>
                  <a:srgbClr val="FFFFFF"/>
                </a:solidFill>
                <a:effectLst>
                  <a:outerShdw blurRad="38100" dist="38100" dir="2700000" algn="tl">
                    <a:srgbClr val="000000"/>
                  </a:outerShdw>
                </a:effectLst>
                <a:latin typeface="Calibri" pitchFamily="34" charset="0"/>
                <a:hlinkClick r:id="rId12"/>
              </a:rPr>
              <a:t>http://blogs.technet.com/ecostrat</a:t>
            </a:r>
            <a:r>
              <a:rPr lang="en-US" sz="1400" dirty="0" smtClean="0">
                <a:solidFill>
                  <a:srgbClr val="FFFFFF"/>
                </a:solidFill>
                <a:effectLst>
                  <a:outerShdw blurRad="38100" dist="38100" dir="2700000" algn="tl">
                    <a:srgbClr val="000000"/>
                  </a:outerShdw>
                </a:effectLst>
                <a:latin typeface="Calibri" pitchFamily="34" charset="0"/>
              </a:rPr>
              <a:t> </a:t>
            </a:r>
            <a:endParaRPr lang="en-US" sz="1400" dirty="0" smtClean="0">
              <a:solidFill>
                <a:srgbClr val="FFFFFF"/>
              </a:solidFill>
              <a:effectLst>
                <a:outerShdw blurRad="38100" dist="38100" dir="2700000" algn="tl">
                  <a:srgbClr val="000000"/>
                </a:outerShdw>
              </a:effectLst>
              <a:latin typeface="Calibri" pitchFamily="34" charset="0"/>
              <a:ea typeface="+mn-ea"/>
              <a:cs typeface="+mn-cs"/>
            </a:endParaRPr>
          </a:p>
          <a:p>
            <a:pPr marL="514350" lvl="2" algn="l" rtl="0" fontAlgn="base">
              <a:lnSpc>
                <a:spcPct val="90000"/>
              </a:lnSpc>
              <a:spcBef>
                <a:spcPct val="20000"/>
              </a:spcBef>
              <a:spcAft>
                <a:spcPct val="0"/>
              </a:spcAft>
              <a:buFont typeface="Arial" pitchFamily="34" charset="0"/>
              <a:buChar char="•"/>
              <a:tabLst>
                <a:tab pos="0" algn="l"/>
              </a:tabLst>
              <a:defRPr/>
            </a:pPr>
            <a:r>
              <a:rPr lang="en-US" sz="1400" b="1" i="1" dirty="0" smtClean="0">
                <a:solidFill>
                  <a:srgbClr val="FFFFFF"/>
                </a:solidFill>
                <a:effectLst>
                  <a:outerShdw blurRad="38100" dist="38100" dir="2700000" algn="tl">
                    <a:srgbClr val="000000"/>
                  </a:outerShdw>
                </a:effectLst>
                <a:latin typeface="Calibri" pitchFamily="34" charset="0"/>
              </a:rPr>
              <a:t>   </a:t>
            </a:r>
            <a:r>
              <a:rPr lang="en-US" sz="1400" dirty="0" smtClean="0">
                <a:solidFill>
                  <a:srgbClr val="FFFFFF"/>
                </a:solidFill>
                <a:effectLst>
                  <a:outerShdw blurRad="38100" dist="38100" dir="2700000" algn="tl">
                    <a:srgbClr val="000000"/>
                  </a:outerShdw>
                </a:effectLst>
                <a:latin typeface="Calibri" pitchFamily="34" charset="0"/>
                <a:ea typeface="+mn-ea"/>
                <a:cs typeface="+mn-cs"/>
              </a:rPr>
              <a:t>MMPC </a:t>
            </a:r>
            <a:r>
              <a:rPr lang="en-US" sz="1400" dirty="0">
                <a:solidFill>
                  <a:srgbClr val="FFFFFF"/>
                </a:solidFill>
                <a:effectLst>
                  <a:outerShdw blurRad="38100" dist="38100" dir="2700000" algn="tl">
                    <a:srgbClr val="000000"/>
                  </a:outerShdw>
                </a:effectLst>
                <a:latin typeface="Calibri" pitchFamily="34" charset="0"/>
                <a:ea typeface="+mn-ea"/>
                <a:cs typeface="+mn-cs"/>
              </a:rPr>
              <a:t>Team Blog</a:t>
            </a:r>
          </a:p>
          <a:p>
            <a:pPr marL="514350" lvl="2" algn="l" rtl="0" fontAlgn="base">
              <a:lnSpc>
                <a:spcPct val="90000"/>
              </a:lnSpc>
              <a:spcBef>
                <a:spcPct val="20000"/>
              </a:spcBef>
              <a:spcAft>
                <a:spcPct val="0"/>
              </a:spcAft>
              <a:tabLst>
                <a:tab pos="0" algn="l"/>
              </a:tabLst>
              <a:defRPr/>
            </a:pPr>
            <a:r>
              <a:rPr lang="en-US" sz="1400" dirty="0">
                <a:solidFill>
                  <a:srgbClr val="FFB601"/>
                </a:solidFill>
                <a:effectLst>
                  <a:outerShdw blurRad="38100" dist="38100" dir="2700000" algn="tl">
                    <a:srgbClr val="000000"/>
                  </a:outerShdw>
                </a:effectLst>
                <a:latin typeface="Calibri" pitchFamily="34" charset="0"/>
                <a:ea typeface="+mn-ea"/>
                <a:cs typeface="+mn-cs"/>
              </a:rPr>
              <a:t>     </a:t>
            </a:r>
            <a:r>
              <a:rPr lang="en-US" sz="1400" dirty="0">
                <a:solidFill>
                  <a:srgbClr val="FFB601"/>
                </a:solidFill>
                <a:effectLst>
                  <a:outerShdw blurRad="38100" dist="38100" dir="2700000" algn="tl">
                    <a:srgbClr val="000000"/>
                  </a:outerShdw>
                </a:effectLst>
                <a:latin typeface="Calibri" pitchFamily="34" charset="0"/>
                <a:ea typeface="+mn-ea"/>
                <a:cs typeface="+mn-cs"/>
                <a:hlinkClick r:id="rId13"/>
              </a:rPr>
              <a:t>http://blogs.technet.com/mmpc</a:t>
            </a:r>
            <a:endParaRPr lang="en-US" sz="1400" dirty="0">
              <a:solidFill>
                <a:srgbClr val="FFB601"/>
              </a:solidFill>
              <a:effectLst>
                <a:outerShdw blurRad="38100" dist="38100" dir="2700000" algn="tl">
                  <a:srgbClr val="000000"/>
                </a:outerShdw>
              </a:effectLst>
              <a:latin typeface="Calibri" pitchFamily="34" charset="0"/>
              <a:ea typeface="+mn-ea"/>
              <a:cs typeface="+mn-cs"/>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152400" y="1219196"/>
          <a:ext cx="8854752" cy="3842955"/>
        </p:xfrm>
        <a:graphic>
          <a:graphicData uri="http://schemas.openxmlformats.org/drawingml/2006/table">
            <a:tbl>
              <a:tblPr firstRow="1" bandRow="1">
                <a:tableStyleId>{5C22544A-7EE6-4342-B048-85BDC9FD1C3A}</a:tableStyleId>
              </a:tblPr>
              <a:tblGrid>
                <a:gridCol w="1295400"/>
                <a:gridCol w="990601"/>
                <a:gridCol w="1219199"/>
                <a:gridCol w="1676400"/>
                <a:gridCol w="3673152"/>
              </a:tblGrid>
              <a:tr h="1147119">
                <a:tc>
                  <a:txBody>
                    <a:bodyPr/>
                    <a:lstStyle/>
                    <a:p>
                      <a:pPr algn="ctr" fontAlgn="b"/>
                      <a:r>
                        <a:rPr lang="en-US" sz="1600" b="1" i="0" u="none" strike="noStrike" cap="none" spc="0" dirty="0" smtClean="0">
                          <a:ln w="1905"/>
                          <a:solidFill>
                            <a:schemeClr val="tx1"/>
                          </a:solidFill>
                          <a:effectLst>
                            <a:innerShdw blurRad="69850" dist="43180" dir="5400000">
                              <a:srgbClr val="000000">
                                <a:alpha val="65000"/>
                              </a:srgbClr>
                            </a:innerShdw>
                          </a:effectLst>
                          <a:latin typeface="Calibri" pitchFamily="34" charset="0"/>
                        </a:rPr>
                        <a:t> Bulletin</a:t>
                      </a:r>
                      <a:r>
                        <a:rPr lang="en-US" sz="1600" b="1" i="0" u="none" strike="noStrike" cap="none" spc="0" baseline="0" dirty="0" smtClean="0">
                          <a:ln w="1905"/>
                          <a:solidFill>
                            <a:schemeClr val="tx1"/>
                          </a:solidFill>
                          <a:effectLst>
                            <a:innerShdw blurRad="69850" dist="43180" dir="5400000">
                              <a:srgbClr val="000000">
                                <a:alpha val="65000"/>
                              </a:srgbClr>
                            </a:innerShdw>
                          </a:effectLst>
                          <a:latin typeface="Calibri" pitchFamily="34" charset="0"/>
                        </a:rPr>
                        <a:t> ID</a:t>
                      </a:r>
                      <a:endParaRPr lang="en-US" sz="1600" b="1" i="0" u="none" strike="noStrike" cap="none" spc="0" dirty="0">
                        <a:ln w="1905"/>
                        <a:solidFill>
                          <a:schemeClr val="tx1"/>
                        </a:solidFill>
                        <a:effectLst>
                          <a:innerShdw blurRad="69850" dist="43180" dir="5400000">
                            <a:srgbClr val="000000">
                              <a:alpha val="65000"/>
                            </a:srgbClr>
                          </a:innerShdw>
                        </a:effectLst>
                        <a:latin typeface="Calibri" pitchFamily="34" charset="0"/>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solidFill>
                      <a:srgbClr val="000099"/>
                    </a:solidFill>
                  </a:tcPr>
                </a:tc>
                <a:tc>
                  <a:txBody>
                    <a:bodyPr/>
                    <a:lstStyle/>
                    <a:p>
                      <a:pPr algn="ctr" fontAlgn="b"/>
                      <a:r>
                        <a:rPr lang="en-US" sz="1600" b="1" i="0" u="none" strike="noStrike" cap="none" spc="0" dirty="0" smtClean="0">
                          <a:ln w="1905"/>
                          <a:solidFill>
                            <a:schemeClr val="tx1"/>
                          </a:solidFill>
                          <a:effectLst>
                            <a:innerShdw blurRad="69850" dist="43180" dir="5400000">
                              <a:srgbClr val="000000">
                                <a:alpha val="65000"/>
                              </a:srgbClr>
                            </a:innerShdw>
                          </a:effectLst>
                          <a:latin typeface="Calibri" pitchFamily="34" charset="0"/>
                        </a:rPr>
                        <a:t>KB Article</a:t>
                      </a:r>
                      <a:endParaRPr lang="en-US" sz="1600" b="1" i="0" u="none" strike="noStrike" cap="none" spc="0" dirty="0">
                        <a:ln w="1905"/>
                        <a:solidFill>
                          <a:schemeClr val="tx1"/>
                        </a:solidFill>
                        <a:effectLst>
                          <a:innerShdw blurRad="69850" dist="43180" dir="5400000">
                            <a:srgbClr val="000000">
                              <a:alpha val="65000"/>
                            </a:srgbClr>
                          </a:innerShdw>
                        </a:effectLst>
                        <a:latin typeface="Calibri" pitchFamily="34" charset="0"/>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solidFill>
                      <a:srgbClr val="000099"/>
                    </a:solidFill>
                  </a:tcPr>
                </a:tc>
                <a:tc>
                  <a:txBody>
                    <a:bodyPr/>
                    <a:lstStyle/>
                    <a:p>
                      <a:pPr algn="ctr" fontAlgn="b"/>
                      <a:r>
                        <a:rPr lang="en-US" sz="1600" b="1" i="0" u="none" strike="noStrike" cap="none" spc="0" dirty="0" smtClean="0">
                          <a:ln w="1905"/>
                          <a:solidFill>
                            <a:schemeClr val="tx1"/>
                          </a:solidFill>
                          <a:effectLst>
                            <a:innerShdw blurRad="69850" dist="43180" dir="5400000">
                              <a:srgbClr val="000000">
                                <a:alpha val="65000"/>
                              </a:srgbClr>
                            </a:innerShdw>
                          </a:effectLst>
                          <a:latin typeface="Calibri" pitchFamily="34" charset="0"/>
                        </a:rPr>
                        <a:t>Severity Rating</a:t>
                      </a:r>
                      <a:endParaRPr lang="en-US" sz="1600" b="1" i="0" u="none" strike="noStrike" cap="none" spc="0" dirty="0">
                        <a:ln w="1905"/>
                        <a:solidFill>
                          <a:schemeClr val="tx1"/>
                        </a:solidFill>
                        <a:effectLst>
                          <a:innerShdw blurRad="69850" dist="43180" dir="5400000">
                            <a:srgbClr val="000000">
                              <a:alpha val="65000"/>
                            </a:srgbClr>
                          </a:innerShdw>
                        </a:effectLst>
                        <a:latin typeface="Calibri" pitchFamily="34" charset="0"/>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solidFill>
                      <a:srgbClr val="000099"/>
                    </a:solidFill>
                  </a:tcPr>
                </a:tc>
                <a:tc>
                  <a:txBody>
                    <a:bodyPr/>
                    <a:lstStyle/>
                    <a:p>
                      <a:pPr algn="ctr" fontAlgn="b"/>
                      <a:r>
                        <a:rPr lang="en-US" sz="1600" b="1" i="0" u="none" strike="noStrike" cap="none" spc="0" dirty="0" smtClean="0">
                          <a:ln w="1905"/>
                          <a:solidFill>
                            <a:schemeClr val="tx1"/>
                          </a:solidFill>
                          <a:effectLst>
                            <a:innerShdw blurRad="69850" dist="43180" dir="5400000">
                              <a:srgbClr val="000000">
                                <a:alpha val="65000"/>
                              </a:srgbClr>
                            </a:innerShdw>
                          </a:effectLst>
                          <a:latin typeface="Calibri" pitchFamily="34" charset="0"/>
                        </a:rPr>
                        <a:t>Product</a:t>
                      </a:r>
                      <a:endParaRPr lang="en-US" sz="1600" b="1" i="0" u="none" strike="noStrike" cap="none" spc="0" dirty="0">
                        <a:ln w="1905"/>
                        <a:solidFill>
                          <a:schemeClr val="tx1"/>
                        </a:solidFill>
                        <a:effectLst>
                          <a:innerShdw blurRad="69850" dist="43180" dir="5400000">
                            <a:srgbClr val="000000">
                              <a:alpha val="65000"/>
                            </a:srgbClr>
                          </a:innerShdw>
                        </a:effectLst>
                        <a:latin typeface="Calibri" pitchFamily="34" charset="0"/>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solidFill>
                      <a:srgbClr val="000099"/>
                    </a:solidFill>
                  </a:tcPr>
                </a:tc>
                <a:tc>
                  <a:txBody>
                    <a:bodyPr/>
                    <a:lstStyle/>
                    <a:p>
                      <a:pPr algn="ctr" fontAlgn="b"/>
                      <a:r>
                        <a:rPr lang="en-US" sz="1600" b="1" i="0" u="none" strike="noStrike" cap="none" spc="0" dirty="0" smtClean="0">
                          <a:ln w="1905"/>
                          <a:solidFill>
                            <a:schemeClr val="tx1"/>
                          </a:solidFill>
                          <a:effectLst>
                            <a:innerShdw blurRad="69850" dist="43180" dir="5400000">
                              <a:srgbClr val="000000">
                                <a:alpha val="65000"/>
                              </a:srgbClr>
                            </a:innerShdw>
                          </a:effectLst>
                          <a:latin typeface="Calibri" pitchFamily="34" charset="0"/>
                        </a:rPr>
                        <a:t>Affected Software</a:t>
                      </a:r>
                      <a:endParaRPr lang="en-US" sz="1600" b="1" i="0" u="none" strike="noStrike" cap="none" spc="0" dirty="0">
                        <a:ln w="1905"/>
                        <a:solidFill>
                          <a:schemeClr val="tx1"/>
                        </a:solidFill>
                        <a:effectLst>
                          <a:innerShdw blurRad="69850" dist="43180" dir="5400000">
                            <a:srgbClr val="000000">
                              <a:alpha val="65000"/>
                            </a:srgbClr>
                          </a:innerShdw>
                        </a:effectLst>
                        <a:latin typeface="Calibri" pitchFamily="34" charset="0"/>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solidFill>
                      <a:srgbClr val="000099"/>
                    </a:solidFill>
                  </a:tcPr>
                </a:tc>
              </a:tr>
              <a:tr h="1138885">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0" i="0" u="none" strike="noStrike" cap="none" spc="0" dirty="0" smtClean="0">
                          <a:ln w="1905"/>
                          <a:solidFill>
                            <a:schemeClr val="tx1"/>
                          </a:solidFill>
                          <a:effectLst>
                            <a:outerShdw blurRad="38100" dist="38100" dir="2700000" algn="tl">
                              <a:srgbClr val="000000">
                                <a:alpha val="43137"/>
                              </a:srgbClr>
                            </a:outerShdw>
                          </a:effectLst>
                          <a:latin typeface="Calibri" pitchFamily="34" charset="0"/>
                        </a:rPr>
                        <a:t>MS09-034</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0" cap="none" spc="0" dirty="0" smtClean="0">
                          <a:ln w="1905"/>
                          <a:solidFill>
                            <a:schemeClr val="tx1"/>
                          </a:solidFill>
                          <a:effectLst>
                            <a:outerShdw blurRad="38100" dist="38100" dir="2700000" algn="tl">
                              <a:srgbClr val="000000">
                                <a:alpha val="43137"/>
                              </a:srgbClr>
                            </a:outerShdw>
                          </a:effectLst>
                          <a:latin typeface="Calibri" pitchFamily="34" charset="0"/>
                        </a:rPr>
                        <a:t>972260</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1" i="0" u="none" strike="noStrike"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38100" dist="38100" dir="2700000" algn="tl">
                              <a:srgbClr val="000000">
                                <a:alpha val="43137"/>
                              </a:srgbClr>
                            </a:outerShdw>
                          </a:effectLst>
                          <a:latin typeface="Calibri" pitchFamily="34" charset="0"/>
                        </a:rPr>
                        <a:t>Critical</a:t>
                      </a:r>
                      <a:endParaRPr lang="en-US" sz="1600" b="1" i="0" u="none" strike="noStrike"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38100" dist="38100" dir="2700000" algn="tl">
                            <a:srgbClr val="000000">
                              <a:alpha val="43137"/>
                            </a:srgbClr>
                          </a:outerShdw>
                        </a:effectLst>
                        <a:latin typeface="Calibri"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solidFill>
                      <a:srgbClr val="FF000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0" i="0" u="none" strike="noStrike" cap="none" spc="0" dirty="0" smtClean="0">
                          <a:ln w="1905"/>
                          <a:solidFill>
                            <a:schemeClr val="tx1"/>
                          </a:solidFill>
                          <a:effectLst>
                            <a:outerShdw blurRad="38100" dist="38100" dir="2700000" algn="tl">
                              <a:srgbClr val="000000">
                                <a:alpha val="43137"/>
                              </a:srgbClr>
                            </a:outerShdw>
                          </a:effectLst>
                          <a:latin typeface="Calibri" pitchFamily="34" charset="0"/>
                        </a:rPr>
                        <a:t>Internet Explorer</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marL="0" marR="0" lvl="0" indent="0" algn="l" defTabSz="914400" rtl="0" eaLnBrk="1" fontAlgn="base" latinLnBrk="0" hangingPunct="1">
                        <a:lnSpc>
                          <a:spcPct val="100000"/>
                        </a:lnSpc>
                        <a:spcBef>
                          <a:spcPct val="40000"/>
                        </a:spcBef>
                        <a:spcAft>
                          <a:spcPct val="0"/>
                        </a:spcAft>
                        <a:buClrTx/>
                        <a:buSzTx/>
                        <a:buFontTx/>
                        <a:buNone/>
                        <a:tabLst/>
                        <a:defRPr/>
                      </a:pPr>
                      <a:r>
                        <a:rPr kumimoji="0" lang="en-US" sz="1600" b="0"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rPr>
                        <a:t>Internet Explorer on Windows 2000, Windows XP, Windows Server 2003, Windows Vista and Windows Server 2008</a:t>
                      </a:r>
                      <a:endParaRPr kumimoji="0" lang="nn-NO" sz="1600" b="0"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r>
              <a:tr h="1556951">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0" i="0" u="none" strike="noStrike" cap="none" spc="0" dirty="0" smtClean="0">
                          <a:ln w="1905"/>
                          <a:solidFill>
                            <a:schemeClr val="tx1"/>
                          </a:solidFill>
                          <a:effectLst>
                            <a:outerShdw blurRad="38100" dist="38100" dir="2700000" algn="tl">
                              <a:srgbClr val="000000">
                                <a:alpha val="43137"/>
                              </a:srgbClr>
                            </a:outerShdw>
                          </a:effectLst>
                          <a:latin typeface="Calibri" pitchFamily="34" charset="0"/>
                        </a:rPr>
                        <a:t>MS09-035</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0" cap="none" spc="0" dirty="0" smtClean="0">
                          <a:ln w="1905"/>
                          <a:solidFill>
                            <a:schemeClr val="tx1"/>
                          </a:solidFill>
                          <a:effectLst>
                            <a:outerShdw blurRad="38100" dist="38100" dir="2700000" algn="tl">
                              <a:srgbClr val="000000">
                                <a:alpha val="43137"/>
                              </a:srgbClr>
                            </a:outerShdw>
                          </a:effectLst>
                          <a:latin typeface="Calibri" pitchFamily="34" charset="0"/>
                        </a:rPr>
                        <a:t>969706</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1" i="0" u="none" strike="noStrike"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38100" dist="38100" dir="2700000" algn="tl">
                              <a:srgbClr val="000000">
                                <a:alpha val="43137"/>
                              </a:srgbClr>
                            </a:outerShdw>
                          </a:effectLst>
                          <a:latin typeface="Calibri" pitchFamily="34" charset="0"/>
                        </a:rPr>
                        <a:t>Moderate</a:t>
                      </a:r>
                      <a:endParaRPr lang="en-US" sz="1600" b="1" i="0" u="none" strike="noStrike"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38100" dist="38100" dir="2700000" algn="tl">
                            <a:srgbClr val="000000">
                              <a:alpha val="43137"/>
                            </a:srgbClr>
                          </a:outerShdw>
                        </a:effectLst>
                        <a:latin typeface="Calibri"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solidFill>
                      <a:srgbClr val="00B0F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0" i="0" u="none" strike="noStrike" cap="none" spc="0" dirty="0" smtClean="0">
                          <a:ln w="1905"/>
                          <a:solidFill>
                            <a:schemeClr val="tx1"/>
                          </a:solidFill>
                          <a:effectLst>
                            <a:outerShdw blurRad="38100" dist="38100" dir="2700000" algn="tl">
                              <a:srgbClr val="000000">
                                <a:alpha val="43137"/>
                              </a:srgbClr>
                            </a:outerShdw>
                          </a:effectLst>
                          <a:latin typeface="Calibri" pitchFamily="34" charset="0"/>
                        </a:rPr>
                        <a:t>Visual Studio</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marL="0" marR="0" lvl="0" indent="0" algn="l" defTabSz="914400" rtl="0" eaLnBrk="1" fontAlgn="base" latinLnBrk="0" hangingPunct="1">
                        <a:lnSpc>
                          <a:spcPct val="100000"/>
                        </a:lnSpc>
                        <a:spcBef>
                          <a:spcPct val="40000"/>
                        </a:spcBef>
                        <a:spcAft>
                          <a:spcPct val="0"/>
                        </a:spcAft>
                        <a:buClrTx/>
                        <a:buSzTx/>
                        <a:buFontTx/>
                        <a:buNone/>
                        <a:tabLst/>
                        <a:defRPr/>
                      </a:pPr>
                      <a:r>
                        <a:rPr kumimoji="0" lang="en-US" sz="1600" b="0"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rPr>
                        <a:t>Microsoft Visual Studio .NET 2003, Microsoft Visual Studio 2005, Microsoft Visual Studio 2008, Microsoft Visual C++ 2005, Microsoft Visual C++ 2008</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r>
            </a:tbl>
          </a:graphicData>
        </a:graphic>
      </p:graphicFrame>
      <p:sp>
        <p:nvSpPr>
          <p:cNvPr id="5" name="Rectangle 4"/>
          <p:cNvSpPr/>
          <p:nvPr/>
        </p:nvSpPr>
        <p:spPr>
          <a:xfrm>
            <a:off x="0" y="45720"/>
            <a:ext cx="9144000" cy="113877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l" rtl="0" fontAlgn="base">
              <a:spcBef>
                <a:spcPct val="0"/>
              </a:spcBef>
              <a:spcAft>
                <a:spcPct val="0"/>
              </a:spcAft>
            </a:pPr>
            <a:r>
              <a:rPr lang="en-US" sz="4400" b="1" i="1" kern="1200" dirty="0">
                <a:ln w="11430"/>
                <a:solidFill>
                  <a:srgbClr val="FFC000"/>
                </a:solidFill>
                <a:effectLst>
                  <a:outerShdw blurRad="50800" dist="39000" dir="5460000" algn="tl">
                    <a:srgbClr val="000000">
                      <a:alpha val="38000"/>
                    </a:srgbClr>
                  </a:outerShdw>
                </a:effectLst>
                <a:latin typeface="Arial" charset="0"/>
                <a:ea typeface="+mn-ea"/>
                <a:cs typeface="+mn-cs"/>
              </a:rPr>
              <a:t>July </a:t>
            </a:r>
            <a:r>
              <a:rPr lang="en-US" sz="4400" b="1" i="1" kern="1200" dirty="0" smtClean="0">
                <a:ln w="11430"/>
                <a:solidFill>
                  <a:srgbClr val="FFC000"/>
                </a:solidFill>
                <a:effectLst>
                  <a:outerShdw blurRad="50800" dist="39000" dir="5460000" algn="tl">
                    <a:srgbClr val="000000">
                      <a:alpha val="38000"/>
                    </a:srgbClr>
                  </a:outerShdw>
                </a:effectLst>
                <a:latin typeface="Arial" charset="0"/>
                <a:ea typeface="+mn-ea"/>
                <a:cs typeface="+mn-cs"/>
              </a:rPr>
              <a:t>(OOB) Security </a:t>
            </a:r>
            <a:r>
              <a:rPr lang="en-US" sz="4400" b="1" i="1" kern="1200" dirty="0">
                <a:ln w="11430"/>
                <a:solidFill>
                  <a:srgbClr val="FFC000"/>
                </a:solidFill>
                <a:effectLst>
                  <a:outerShdw blurRad="50800" dist="39000" dir="5460000" algn="tl">
                    <a:srgbClr val="000000">
                      <a:alpha val="38000"/>
                    </a:srgbClr>
                  </a:outerShdw>
                </a:effectLst>
                <a:latin typeface="Arial" charset="0"/>
                <a:ea typeface="+mn-ea"/>
                <a:cs typeface="+mn-cs"/>
              </a:rPr>
              <a:t>Bulletins</a:t>
            </a:r>
          </a:p>
          <a:p>
            <a:pPr algn="l" rtl="0" fontAlgn="base">
              <a:spcBef>
                <a:spcPct val="0"/>
              </a:spcBef>
              <a:spcAft>
                <a:spcPct val="0"/>
              </a:spcAft>
            </a:pPr>
            <a:r>
              <a:rPr lang="en-US" sz="2400" b="1" i="1" kern="1200" dirty="0">
                <a:solidFill>
                  <a:srgbClr val="FFFF99"/>
                </a:solidFill>
                <a:effectLst>
                  <a:outerShdw blurRad="38100" dist="38100" dir="2700000" algn="tl">
                    <a:srgbClr val="000000"/>
                  </a:outerShdw>
                </a:effectLst>
                <a:latin typeface="Arial"/>
                <a:ea typeface="+mn-ea"/>
                <a:cs typeface="+mn-cs"/>
              </a:rPr>
              <a:t> Updates at a Glance</a:t>
            </a:r>
            <a:endParaRPr lang="en-US" sz="4400" b="1" i="1" kern="1200" dirty="0">
              <a:ln w="11430"/>
              <a:solidFill>
                <a:srgbClr val="FFC000"/>
              </a:solidFill>
              <a:effectLst>
                <a:outerShdw blurRad="50800" dist="39000" dir="5460000" algn="tl">
                  <a:srgbClr val="000000">
                    <a:alpha val="38000"/>
                  </a:srgbClr>
                </a:outerShdw>
              </a:effectLst>
              <a:latin typeface="Arial" charset="0"/>
              <a:ea typeface="+mn-ea"/>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17506" name="Group 258"/>
          <p:cNvGraphicFramePr>
            <a:graphicFrameLocks noGrp="1"/>
          </p:cNvGraphicFramePr>
          <p:nvPr>
            <p:ph idx="1"/>
          </p:nvPr>
        </p:nvGraphicFramePr>
        <p:xfrm>
          <a:off x="88900" y="1219199"/>
          <a:ext cx="8890000" cy="4924434"/>
        </p:xfrm>
        <a:graphic>
          <a:graphicData uri="http://schemas.openxmlformats.org/drawingml/2006/table">
            <a:tbl>
              <a:tblPr/>
              <a:tblGrid>
                <a:gridCol w="1960563"/>
                <a:gridCol w="6929437"/>
              </a:tblGrid>
              <a:tr h="68580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Title &amp; KB Article:</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Vulnerabilities in Microsoft Active Template Library (ATL) Could Allow Remote Code Execution</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5087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Affected Software:</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All  controls and components created using vulnerable Active Template Library</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935056">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Purpose of Advisory: </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This advisory provides customers with Workarounds, Mitigating Factors, and Suggested Actions for the publicly disclosed vulnerabilities that are discussed Security Bulletins MS09-032, MS09-034, and MS09-035 </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143429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ATL Information:</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0"/>
                        </a:spcBef>
                        <a:spcAft>
                          <a:spcPct val="0"/>
                        </a:spcAft>
                        <a:buClrTx/>
                        <a:buSzTx/>
                        <a:buFontTx/>
                        <a:buChar char="•"/>
                        <a:tabLst/>
                        <a:defRPr/>
                      </a:pPr>
                      <a:r>
                        <a:rPr lang="en-US" sz="1600" b="0" kern="1200" dirty="0" smtClean="0">
                          <a:solidFill>
                            <a:schemeClr val="tx1"/>
                          </a:solidFill>
                          <a:latin typeface="Calibri" pitchFamily="34" charset="0"/>
                          <a:ea typeface="+mn-ea"/>
                          <a:cs typeface="+mn-cs"/>
                        </a:rPr>
                        <a:t>The Active Template Library (ATL) is a set of template-based C++ classes that lets you create small, fast Component Object Model (COM) objects. ATL has special support for key COM features, including stock implementations, dual interfaces, standard COM enumerator interfaces, connection points, tear-off interfaces, and ActiveX controls. </a:t>
                      </a:r>
                      <a:endParaRPr kumimoji="0" lang="en-US" sz="1400" b="0" i="1"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endParaRP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1218406">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ATL Vulnerability:</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The issue is caused in some cases by the way ATL is used, and in other cases by the ATL code itself. In these cases, data streams may be handled incorrectly, which can lead to memory corruption, information disclosure, and instantiation of objects without regard to security policy. </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cxnSp>
        <p:nvCxnSpPr>
          <p:cNvPr id="6" name="Straight Connector 5"/>
          <p:cNvCxnSpPr/>
          <p:nvPr/>
        </p:nvCxnSpPr>
        <p:spPr bwMode="auto">
          <a:xfrm>
            <a:off x="0" y="5791200"/>
            <a:ext cx="9144000" cy="76200"/>
          </a:xfrm>
          <a:prstGeom prst="line">
            <a:avLst/>
          </a:prstGeom>
          <a:noFill/>
          <a:ln w="9525" cap="flat" cmpd="sng" algn="ctr">
            <a:prstDash val="solid"/>
            <a:round/>
            <a:headEnd type="none" w="med" len="med"/>
            <a:tailEnd type="none" w="med" len="med"/>
          </a:ln>
          <a:effectLst/>
        </p:spPr>
      </p:cxnSp>
      <p:sp>
        <p:nvSpPr>
          <p:cNvPr id="8" name="Rectangle 7"/>
          <p:cNvSpPr/>
          <p:nvPr/>
        </p:nvSpPr>
        <p:spPr>
          <a:xfrm>
            <a:off x="0" y="109728"/>
            <a:ext cx="9144000"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4000" b="1" i="1" dirty="0" smtClean="0">
                <a:ln w="11430"/>
                <a:solidFill>
                  <a:srgbClr val="FFC000"/>
                </a:solidFill>
                <a:effectLst>
                  <a:outerShdw blurRad="50800" dist="39000" dir="5460000" algn="tl">
                    <a:srgbClr val="000000">
                      <a:alpha val="38000"/>
                    </a:srgbClr>
                  </a:outerShdw>
                </a:effectLst>
              </a:rPr>
              <a:t>Security Advisory (973882) </a:t>
            </a:r>
            <a:r>
              <a:rPr lang="en-US" sz="4000" b="1" i="1" dirty="0" smtClean="0">
                <a:ln w="11430"/>
                <a:solidFill>
                  <a:srgbClr val="000099"/>
                </a:solidFill>
                <a:effectLst>
                  <a:outerShdw blurRad="50800" dist="39000" dir="5460000" algn="tl">
                    <a:srgbClr val="000000">
                      <a:alpha val="38000"/>
                    </a:srgbClr>
                  </a:outerShdw>
                </a:effectLst>
              </a:rPr>
              <a:t>|</a:t>
            </a:r>
            <a:r>
              <a:rPr lang="en-US" sz="4000" b="1" i="1" dirty="0" smtClean="0">
                <a:ln w="11430"/>
                <a:solidFill>
                  <a:srgbClr val="FFC000"/>
                </a:solidFill>
                <a:effectLst>
                  <a:outerShdw blurRad="50800" dist="39000" dir="5460000" algn="tl">
                    <a:srgbClr val="000000">
                      <a:alpha val="38000"/>
                    </a:srgbClr>
                  </a:outerShdw>
                </a:effectLst>
              </a:rPr>
              <a:t> </a:t>
            </a:r>
            <a:r>
              <a:rPr lang="en-US" sz="4400" b="1" i="1" kern="1200" dirty="0">
                <a:ln w="11430"/>
                <a:solidFill>
                  <a:srgbClr val="FFC000"/>
                </a:solidFill>
                <a:effectLst>
                  <a:outerShdw blurRad="50800" dist="39000" dir="5460000" algn="tl">
                    <a:srgbClr val="000000">
                      <a:alpha val="38000"/>
                    </a:srgbClr>
                  </a:outerShdw>
                </a:effectLst>
                <a:latin typeface="Arial" charset="0"/>
                <a:ea typeface="+mn-ea"/>
                <a:cs typeface="+mn-cs"/>
              </a:rPr>
              <a:t/>
            </a:r>
            <a:br>
              <a:rPr lang="en-US" sz="4400" b="1" i="1" kern="1200" dirty="0">
                <a:ln w="11430"/>
                <a:solidFill>
                  <a:srgbClr val="FFC000"/>
                </a:solidFill>
                <a:effectLst>
                  <a:outerShdw blurRad="50800" dist="39000" dir="5460000" algn="tl">
                    <a:srgbClr val="000000">
                      <a:alpha val="38000"/>
                    </a:srgbClr>
                  </a:outerShdw>
                </a:effectLst>
                <a:latin typeface="Arial" charset="0"/>
                <a:ea typeface="+mn-ea"/>
                <a:cs typeface="+mn-cs"/>
              </a:rPr>
            </a:br>
            <a:r>
              <a:rPr lang="en-US" sz="2000" b="1" i="1" kern="1200" dirty="0">
                <a:solidFill>
                  <a:srgbClr val="FFFF99"/>
                </a:solidFill>
                <a:effectLst>
                  <a:outerShdw blurRad="38100" dist="38100" dir="2700000" algn="tl">
                    <a:srgbClr val="000000">
                      <a:alpha val="43137"/>
                    </a:srgbClr>
                  </a:outerShdw>
                </a:effectLst>
                <a:latin typeface="Arial" charset="0"/>
                <a:ea typeface="+mn-ea"/>
                <a:cs typeface="+mn-cs"/>
              </a:rPr>
              <a:t>General Information</a:t>
            </a:r>
            <a:endParaRPr lang="en-US" sz="4400" b="1" i="1" kern="1200" dirty="0">
              <a:ln w="11430"/>
              <a:solidFill>
                <a:srgbClr val="FFC000"/>
              </a:solidFill>
              <a:effectLst>
                <a:outerShdw blurRad="50800" dist="39000" dir="5460000" algn="tl">
                  <a:srgbClr val="000000">
                    <a:alpha val="38000"/>
                  </a:srgbClr>
                </a:outerShdw>
              </a:effectLst>
              <a:latin typeface="Arial" charset="0"/>
              <a:ea typeface="+mn-ea"/>
              <a:cs typeface="+mn-cs"/>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17506" name="Group 258"/>
          <p:cNvGraphicFramePr>
            <a:graphicFrameLocks noGrp="1"/>
          </p:cNvGraphicFramePr>
          <p:nvPr>
            <p:ph idx="1"/>
          </p:nvPr>
        </p:nvGraphicFramePr>
        <p:xfrm>
          <a:off x="88900" y="1219199"/>
          <a:ext cx="8890000" cy="4369788"/>
        </p:xfrm>
        <a:graphic>
          <a:graphicData uri="http://schemas.openxmlformats.org/drawingml/2006/table">
            <a:tbl>
              <a:tblPr/>
              <a:tblGrid>
                <a:gridCol w="1960563"/>
                <a:gridCol w="6929437"/>
              </a:tblGrid>
              <a:tr h="68580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Title &amp; KB Article:</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Vulnerabilities in Visual Studio Active Template Library Could Allow Remote Code Execution (969706)</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14617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Affected Software:</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Visual Studio .NET 2003 SP1</a:t>
                      </a:r>
                    </a:p>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Visual Studio 2005 SP1 and Visual Studio 2005 SP1 64-bit Hosted Visual C++ Tools</a:t>
                      </a:r>
                    </a:p>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Visual Studio 2008 and Visual Studio 2008 SP1</a:t>
                      </a:r>
                    </a:p>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Visual C++ 2005 SP1 Redistributable Package</a:t>
                      </a:r>
                    </a:p>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Visual C++ 2008 and Visual C++ 2008 SP1 Redistributable Package</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7040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Replaced Updates:</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None</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96345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Vulnerabilities:</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1"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rPr>
                        <a:t> </a:t>
                      </a:r>
                      <a:r>
                        <a:rPr kumimoji="0" lang="en-US" sz="1600" b="0" i="1"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Calibri" pitchFamily="34" charset="0"/>
                          <a:ea typeface="+mn-ea"/>
                          <a:cs typeface="+mn-cs"/>
                        </a:rPr>
                        <a:t>CVE-2009-0901</a:t>
                      </a:r>
                      <a:r>
                        <a:rPr kumimoji="0" lang="en-US" sz="1600" b="0" i="1"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rPr>
                        <a:t> | ATL Uninitialized Object Vulnerability</a:t>
                      </a:r>
                    </a:p>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1"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rPr>
                        <a:t> </a:t>
                      </a:r>
                      <a:r>
                        <a:rPr kumimoji="0" lang="en-US" sz="1600" b="0" i="1"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Calibri" pitchFamily="34" charset="0"/>
                          <a:ea typeface="+mn-ea"/>
                          <a:cs typeface="+mn-cs"/>
                        </a:rPr>
                        <a:t>CVE-2009-2493</a:t>
                      </a:r>
                      <a:r>
                        <a:rPr kumimoji="0" lang="en-US" sz="1600" b="0" i="1"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rPr>
                        <a:t> | ATL COM Initialization Vulnerability</a:t>
                      </a:r>
                    </a:p>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1"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rPr>
                        <a:t> </a:t>
                      </a:r>
                      <a:r>
                        <a:rPr kumimoji="0" lang="en-US" sz="1600" b="0" i="1" u="none" strike="noStrike" kern="1200" cap="none" spc="0" normalizeH="0" baseline="0" noProof="0" dirty="0" smtClean="0">
                          <a:ln>
                            <a:noFill/>
                          </a:ln>
                          <a:solidFill>
                            <a:srgbClr val="00FFFF"/>
                          </a:solidFill>
                          <a:effectLst>
                            <a:outerShdw blurRad="38100" dist="38100" dir="2700000" algn="tl">
                              <a:srgbClr val="000000">
                                <a:alpha val="43137"/>
                              </a:srgbClr>
                            </a:outerShdw>
                          </a:effectLst>
                          <a:uLnTx/>
                          <a:uFillTx/>
                          <a:latin typeface="Calibri" pitchFamily="34" charset="0"/>
                          <a:ea typeface="+mn-ea"/>
                          <a:cs typeface="+mn-cs"/>
                        </a:rPr>
                        <a:t>CVE-2009-2495</a:t>
                      </a:r>
                      <a:r>
                        <a:rPr kumimoji="0" lang="en-US" sz="1600" b="0" i="1"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rPr>
                        <a:t> | ATL Null String Vulnerability</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713942">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Publicly Disclosed / and/or Exploited:</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These vulnerabilities have not been publicly disclosed prior to release</a:t>
                      </a:r>
                    </a:p>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These vulnerabilities have not been exploited in the wild at release</a:t>
                      </a:r>
                    </a:p>
                  </a:txBody>
                  <a:tcPr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cxnSp>
        <p:nvCxnSpPr>
          <p:cNvPr id="6" name="Straight Connector 5"/>
          <p:cNvCxnSpPr/>
          <p:nvPr/>
        </p:nvCxnSpPr>
        <p:spPr bwMode="auto">
          <a:xfrm>
            <a:off x="0" y="5791200"/>
            <a:ext cx="9144000" cy="76200"/>
          </a:xfrm>
          <a:prstGeom prst="line">
            <a:avLst/>
          </a:prstGeom>
          <a:noFill/>
          <a:ln w="9525" cap="flat" cmpd="sng" algn="ctr">
            <a:prstDash val="solid"/>
            <a:round/>
            <a:headEnd type="none" w="med" len="med"/>
            <a:tailEnd type="none" w="med" len="med"/>
          </a:ln>
          <a:effectLst/>
        </p:spPr>
      </p:cxnSp>
      <p:sp>
        <p:nvSpPr>
          <p:cNvPr id="7" name="TextBox 6"/>
          <p:cNvSpPr txBox="1"/>
          <p:nvPr/>
        </p:nvSpPr>
        <p:spPr>
          <a:xfrm>
            <a:off x="533400" y="6324600"/>
            <a:ext cx="8610600" cy="304699"/>
          </a:xfrm>
          <a:prstGeom prst="rect">
            <a:avLst/>
          </a:prstGeom>
          <a:noFill/>
        </p:spPr>
        <p:txBody>
          <a:bodyPr wrap="square" rtlCol="0">
            <a:spAutoFit/>
          </a:bodyPr>
          <a:lstStyle/>
          <a:p>
            <a:pPr marL="228600" indent="-228600" algn="r">
              <a:lnSpc>
                <a:spcPct val="115000"/>
              </a:lnSpc>
              <a:spcBef>
                <a:spcPts val="0"/>
              </a:spcBef>
              <a:spcAft>
                <a:spcPts val="0"/>
              </a:spcAft>
            </a:pPr>
            <a:r>
              <a:rPr lang="en-US" sz="1100" b="1" i="1" dirty="0" smtClean="0">
                <a:solidFill>
                  <a:srgbClr val="FFFFFF"/>
                </a:solidFill>
                <a:effectLst>
                  <a:outerShdw blurRad="50800" dist="38100" algn="tr" rotWithShape="0">
                    <a:prstClr val="black">
                      <a:alpha val="40000"/>
                    </a:prstClr>
                  </a:outerShdw>
                </a:effectLst>
                <a:latin typeface="Calibri"/>
              </a:rPr>
              <a:t>Exploitability Index:</a:t>
            </a:r>
            <a:r>
              <a:rPr lang="en-US" sz="1100" b="1" dirty="0" smtClean="0">
                <a:solidFill>
                  <a:srgbClr val="FFFFFF"/>
                </a:solidFill>
                <a:effectLst>
                  <a:outerShdw blurRad="50800" dist="38100" algn="tr" rotWithShape="0">
                    <a:prstClr val="black">
                      <a:alpha val="40000"/>
                    </a:prstClr>
                  </a:outerShdw>
                </a:effectLst>
                <a:latin typeface="Calibri"/>
              </a:rPr>
              <a:t>  </a:t>
            </a:r>
            <a:r>
              <a:rPr lang="en-US" sz="1100" b="1" dirty="0" smtClean="0">
                <a:solidFill>
                  <a:srgbClr val="FF0000"/>
                </a:solidFill>
                <a:effectLst>
                  <a:outerShdw blurRad="50800" dist="38100" algn="tr" rotWithShape="0">
                    <a:prstClr val="black">
                      <a:alpha val="40000"/>
                    </a:prstClr>
                  </a:outerShdw>
                </a:effectLst>
                <a:highlight>
                  <a:srgbClr val="FF0000"/>
                </a:highlight>
                <a:latin typeface="Calibri"/>
                <a:ea typeface="Calibri"/>
                <a:cs typeface="Times New Roman"/>
              </a:rPr>
              <a:t>__</a:t>
            </a:r>
            <a:r>
              <a:rPr lang="en-US" sz="1100" dirty="0" smtClean="0">
                <a:solidFill>
                  <a:srgbClr val="FFFFFF"/>
                </a:solidFill>
                <a:effectLst>
                  <a:outerShdw blurRad="50800" dist="38100" algn="tr" rotWithShape="0">
                    <a:prstClr val="black">
                      <a:alpha val="40000"/>
                    </a:prstClr>
                  </a:outerShdw>
                </a:effectLst>
                <a:latin typeface="Calibri"/>
              </a:rPr>
              <a:t> 1 - Consistent exploit code likely </a:t>
            </a:r>
            <a:r>
              <a:rPr lang="en-US" sz="1100" b="1" dirty="0" smtClean="0">
                <a:solidFill>
                  <a:srgbClr val="FFFFFF"/>
                </a:solidFill>
                <a:effectLst>
                  <a:outerShdw blurRad="50800" dist="38100" algn="tr" rotWithShape="0">
                    <a:prstClr val="black">
                      <a:alpha val="40000"/>
                    </a:prstClr>
                  </a:outerShdw>
                </a:effectLst>
                <a:latin typeface="Calibri"/>
              </a:rPr>
              <a:t>| </a:t>
            </a:r>
            <a:r>
              <a:rPr lang="en-US" sz="1100" b="1" dirty="0" smtClean="0">
                <a:solidFill>
                  <a:srgbClr val="00863D"/>
                </a:solidFill>
                <a:effectLst>
                  <a:outerShdw blurRad="50800" dist="38100" algn="tr" rotWithShape="0">
                    <a:prstClr val="black">
                      <a:alpha val="40000"/>
                    </a:prstClr>
                  </a:outerShdw>
                </a:effectLst>
                <a:highlight>
                  <a:srgbClr val="008000"/>
                </a:highlight>
                <a:latin typeface="Calibri"/>
                <a:ea typeface="Calibri"/>
                <a:cs typeface="Times New Roman"/>
              </a:rPr>
              <a:t>__</a:t>
            </a:r>
            <a:r>
              <a:rPr lang="en-US" sz="1100" b="1" dirty="0" smtClean="0">
                <a:solidFill>
                  <a:srgbClr val="00B050"/>
                </a:solidFill>
                <a:effectLst>
                  <a:outerShdw blurRad="50800" dist="38100" algn="tr" rotWithShape="0">
                    <a:prstClr val="black">
                      <a:alpha val="40000"/>
                    </a:prstClr>
                  </a:outerShdw>
                </a:effectLst>
                <a:latin typeface="Calibri"/>
                <a:ea typeface="Calibri"/>
                <a:cs typeface="Times New Roman"/>
              </a:rPr>
              <a:t> </a:t>
            </a:r>
            <a:r>
              <a:rPr lang="en-US" sz="1100" dirty="0" smtClean="0">
                <a:solidFill>
                  <a:srgbClr val="FFFFFF"/>
                </a:solidFill>
                <a:effectLst>
                  <a:outerShdw blurRad="50800" dist="38100" algn="tr" rotWithShape="0">
                    <a:prstClr val="black">
                      <a:alpha val="40000"/>
                    </a:prstClr>
                  </a:outerShdw>
                </a:effectLst>
                <a:latin typeface="Calibri"/>
              </a:rPr>
              <a:t>2 - Inconsistent exploit code likely </a:t>
            </a:r>
            <a:r>
              <a:rPr lang="en-US" sz="1100" b="1" dirty="0" smtClean="0">
                <a:solidFill>
                  <a:srgbClr val="FFFFFF"/>
                </a:solidFill>
                <a:effectLst>
                  <a:outerShdw blurRad="50800" dist="38100" algn="tr" rotWithShape="0">
                    <a:prstClr val="black">
                      <a:alpha val="40000"/>
                    </a:prstClr>
                  </a:outerShdw>
                </a:effectLst>
                <a:latin typeface="Calibri"/>
              </a:rPr>
              <a:t>|</a:t>
            </a:r>
            <a:r>
              <a:rPr lang="en-US" sz="1100" dirty="0" smtClean="0">
                <a:solidFill>
                  <a:srgbClr val="FFFFFF"/>
                </a:solidFill>
                <a:effectLst>
                  <a:outerShdw blurRad="50800" dist="38100" algn="tr" rotWithShape="0">
                    <a:prstClr val="black">
                      <a:alpha val="40000"/>
                    </a:prstClr>
                  </a:outerShdw>
                </a:effectLst>
                <a:latin typeface="Calibri"/>
              </a:rPr>
              <a:t> </a:t>
            </a:r>
            <a:r>
              <a:rPr lang="en-US" sz="1100" b="1" dirty="0" smtClean="0">
                <a:solidFill>
                  <a:srgbClr val="39E7F9"/>
                </a:solidFill>
                <a:effectLst>
                  <a:outerShdw blurRad="50800" dist="38100" algn="tr" rotWithShape="0">
                    <a:prstClr val="black">
                      <a:alpha val="40000"/>
                    </a:prstClr>
                  </a:outerShdw>
                </a:effectLst>
                <a:highlight>
                  <a:srgbClr val="00FFFF"/>
                </a:highlight>
                <a:latin typeface="Calibri"/>
                <a:ea typeface="Calibri"/>
                <a:cs typeface="Times New Roman"/>
              </a:rPr>
              <a:t>__</a:t>
            </a:r>
            <a:r>
              <a:rPr lang="en-US" sz="1100" dirty="0" smtClean="0">
                <a:solidFill>
                  <a:srgbClr val="FFFFFF"/>
                </a:solidFill>
                <a:effectLst>
                  <a:outerShdw blurRad="50800" dist="38100" algn="tr" rotWithShape="0">
                    <a:prstClr val="black">
                      <a:alpha val="40000"/>
                    </a:prstClr>
                  </a:outerShdw>
                </a:effectLst>
                <a:latin typeface="Calibri"/>
              </a:rPr>
              <a:t> 3 - Functioning exploit code </a:t>
            </a:r>
            <a:r>
              <a:rPr lang="en-US" sz="1200" dirty="0" smtClean="0">
                <a:solidFill>
                  <a:srgbClr val="FFFFFF"/>
                </a:solidFill>
                <a:effectLst>
                  <a:outerShdw blurRad="50800" dist="38100" algn="tr" rotWithShape="0">
                    <a:prstClr val="black">
                      <a:alpha val="40000"/>
                    </a:prstClr>
                  </a:outerShdw>
                </a:effectLst>
                <a:latin typeface="Calibri"/>
              </a:rPr>
              <a:t>unlikely </a:t>
            </a:r>
            <a:endParaRPr lang="en-US" sz="1200" dirty="0" smtClean="0">
              <a:solidFill>
                <a:srgbClr val="FFCC00"/>
              </a:solidFill>
              <a:latin typeface="Calibri" pitchFamily="34" charset="0"/>
              <a:ea typeface="Calibri"/>
              <a:cs typeface="Times New Roman"/>
            </a:endParaRPr>
          </a:p>
        </p:txBody>
      </p:sp>
      <p:sp>
        <p:nvSpPr>
          <p:cNvPr id="8" name="Rectangle 7"/>
          <p:cNvSpPr/>
          <p:nvPr/>
        </p:nvSpPr>
        <p:spPr>
          <a:xfrm>
            <a:off x="0" y="109728"/>
            <a:ext cx="9144000"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4000" b="1" i="1" dirty="0" smtClean="0">
                <a:ln w="11430"/>
                <a:solidFill>
                  <a:srgbClr val="FFC000"/>
                </a:solidFill>
                <a:effectLst>
                  <a:outerShdw blurRad="50800" dist="39000" dir="5460000" algn="tl">
                    <a:srgbClr val="000000">
                      <a:alpha val="38000"/>
                    </a:srgbClr>
                  </a:outerShdw>
                </a:effectLst>
              </a:rPr>
              <a:t>MS09-035: Visual Studio </a:t>
            </a:r>
            <a:r>
              <a:rPr lang="en-US" sz="4000" b="1" i="1" dirty="0" smtClean="0">
                <a:ln w="11430"/>
                <a:solidFill>
                  <a:srgbClr val="000099"/>
                </a:solidFill>
                <a:effectLst>
                  <a:outerShdw blurRad="50800" dist="39000" dir="5460000" algn="tl">
                    <a:srgbClr val="000000">
                      <a:alpha val="38000"/>
                    </a:srgbClr>
                  </a:outerShdw>
                </a:effectLst>
              </a:rPr>
              <a:t>|</a:t>
            </a:r>
            <a:r>
              <a:rPr lang="en-US" sz="4000" b="1" i="1" dirty="0" smtClean="0">
                <a:ln w="11430"/>
                <a:solidFill>
                  <a:srgbClr val="FFC000"/>
                </a:solidFill>
                <a:effectLst>
                  <a:outerShdw blurRad="50800" dist="39000" dir="5460000" algn="tl">
                    <a:srgbClr val="000000">
                      <a:alpha val="38000"/>
                    </a:srgbClr>
                  </a:outerShdw>
                </a:effectLst>
              </a:rPr>
              <a:t> </a:t>
            </a:r>
            <a:r>
              <a:rPr lang="en-US" sz="4000" b="1" i="1" dirty="0" smtClean="0">
                <a:ln w="11430"/>
                <a:solidFill>
                  <a:srgbClr val="00B0F0"/>
                </a:solidFill>
                <a:effectLst>
                  <a:outerShdw blurRad="50800" dist="39000" dir="5460000" algn="tl">
                    <a:srgbClr val="000000">
                      <a:alpha val="38000"/>
                    </a:srgbClr>
                  </a:outerShdw>
                </a:effectLst>
              </a:rPr>
              <a:t>Moderate</a:t>
            </a:r>
            <a:r>
              <a:rPr lang="en-US" sz="4400" b="1" i="1" kern="1200" dirty="0">
                <a:ln w="11430"/>
                <a:solidFill>
                  <a:srgbClr val="FFC000"/>
                </a:solidFill>
                <a:effectLst>
                  <a:outerShdw blurRad="50800" dist="39000" dir="5460000" algn="tl">
                    <a:srgbClr val="000000">
                      <a:alpha val="38000"/>
                    </a:srgbClr>
                  </a:outerShdw>
                </a:effectLst>
                <a:latin typeface="Arial" charset="0"/>
                <a:ea typeface="+mn-ea"/>
                <a:cs typeface="+mn-cs"/>
              </a:rPr>
              <a:t/>
            </a:r>
            <a:br>
              <a:rPr lang="en-US" sz="4400" b="1" i="1" kern="1200" dirty="0">
                <a:ln w="11430"/>
                <a:solidFill>
                  <a:srgbClr val="FFC000"/>
                </a:solidFill>
                <a:effectLst>
                  <a:outerShdw blurRad="50800" dist="39000" dir="5460000" algn="tl">
                    <a:srgbClr val="000000">
                      <a:alpha val="38000"/>
                    </a:srgbClr>
                  </a:outerShdw>
                </a:effectLst>
                <a:latin typeface="Arial" charset="0"/>
                <a:ea typeface="+mn-ea"/>
                <a:cs typeface="+mn-cs"/>
              </a:rPr>
            </a:br>
            <a:r>
              <a:rPr lang="en-US" sz="2000" b="1" i="1" kern="1200" dirty="0">
                <a:solidFill>
                  <a:srgbClr val="FFFF99"/>
                </a:solidFill>
                <a:effectLst>
                  <a:outerShdw blurRad="38100" dist="38100" dir="2700000" algn="tl">
                    <a:srgbClr val="000000">
                      <a:alpha val="43137"/>
                    </a:srgbClr>
                  </a:outerShdw>
                </a:effectLst>
                <a:latin typeface="Arial" charset="0"/>
                <a:ea typeface="+mn-ea"/>
                <a:cs typeface="+mn-cs"/>
              </a:rPr>
              <a:t>General Information</a:t>
            </a:r>
            <a:endParaRPr lang="en-US" sz="4400" b="1" i="1" kern="1200" dirty="0">
              <a:ln w="11430"/>
              <a:solidFill>
                <a:srgbClr val="FFC000"/>
              </a:solidFill>
              <a:effectLst>
                <a:outerShdw blurRad="50800" dist="39000" dir="5460000" algn="tl">
                  <a:srgbClr val="000000">
                    <a:alpha val="38000"/>
                  </a:srgbClr>
                </a:outerShdw>
              </a:effectLst>
              <a:latin typeface="Arial" charset="0"/>
              <a:ea typeface="+mn-ea"/>
              <a:cs typeface="+mn-cs"/>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6035" name="Group 115"/>
          <p:cNvGraphicFramePr>
            <a:graphicFrameLocks noGrp="1"/>
          </p:cNvGraphicFramePr>
          <p:nvPr>
            <p:ph idx="1"/>
          </p:nvPr>
        </p:nvGraphicFramePr>
        <p:xfrm>
          <a:off x="88900" y="1219199"/>
          <a:ext cx="8890000" cy="5132390"/>
        </p:xfrm>
        <a:graphic>
          <a:graphicData uri="http://schemas.openxmlformats.org/drawingml/2006/table">
            <a:tbl>
              <a:tblPr/>
              <a:tblGrid>
                <a:gridCol w="1960563"/>
                <a:gridCol w="6929437"/>
              </a:tblGrid>
              <a:tr h="247514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Vulnerability Summary:</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A remote code execution vulnerability exists in the Microsoft Active Template Library (ATL) due to an issue in the ATL headers that could allow an attacker to force </a:t>
                      </a:r>
                      <a:r>
                        <a:rPr kumimoji="0" lang="en-US" sz="1600" b="0" i="0" u="none" strike="noStrike" cap="none" normalizeH="0" baseline="0" dirty="0" err="1"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VariantClear</a:t>
                      </a: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 to be called on a VARIANT that has not been correctly initialized. Because of this, the attacker can control what happens when </a:t>
                      </a:r>
                      <a:r>
                        <a:rPr kumimoji="0" lang="en-US" sz="1600" b="0" i="0" u="none" strike="noStrike" cap="none" normalizeH="0" baseline="0" dirty="0" err="1"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VariantClear</a:t>
                      </a: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 is called during handling of an error by supplying a corrupt stream. This vulnerability only directly affects systems with components and controls installed that were built using Visual Studio ATL. This issue could allow a remote, unauthenticated user to perform remote code execution on an affected system. </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6409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Attack Vectors:</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lang="en-US" sz="1600" dirty="0" smtClean="0">
                          <a:solidFill>
                            <a:schemeClr val="tx1"/>
                          </a:solidFill>
                          <a:effectLst>
                            <a:outerShdw blurRad="38100" dist="38100" dir="2700000" algn="tl">
                              <a:srgbClr val="000000">
                                <a:alpha val="43137"/>
                              </a:srgbClr>
                            </a:outerShdw>
                          </a:effectLst>
                          <a:latin typeface="Calibri" pitchFamily="34" charset="0"/>
                        </a:rPr>
                        <a:t>Maliciously Crafted Web Page</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14696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Mitigations:</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lang="en-US" sz="1600" dirty="0" smtClean="0">
                          <a:solidFill>
                            <a:schemeClr val="tx1"/>
                          </a:solidFill>
                          <a:effectLst>
                            <a:outerShdw blurRad="38100" dist="38100" dir="2700000" algn="tl">
                              <a:srgbClr val="000000">
                                <a:alpha val="43137"/>
                              </a:srgbClr>
                            </a:outerShdw>
                          </a:effectLst>
                          <a:latin typeface="Calibri" pitchFamily="34" charset="0"/>
                        </a:rPr>
                        <a:t>By default, Visual Studio as a product is not vulnerable to this issue. Instead, components and controls built with the vulnerable versions of ATL may be vulnerable</a:t>
                      </a:r>
                    </a:p>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lang="en-US" sz="1600" dirty="0" smtClean="0">
                          <a:solidFill>
                            <a:schemeClr val="tx1"/>
                          </a:solidFill>
                          <a:effectLst>
                            <a:outerShdw blurRad="38100" dist="38100" dir="2700000" algn="tl">
                              <a:srgbClr val="000000">
                                <a:alpha val="43137"/>
                              </a:srgbClr>
                            </a:outerShdw>
                          </a:effectLst>
                          <a:latin typeface="Calibri" pitchFamily="34" charset="0"/>
                        </a:rPr>
                        <a:t>Mitigating factors and Workarounds for potentially vulnerable components and controls are located in Microsoft Security Advisory (973882)</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72353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Workaround:</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Mitigating factors and Workarounds for potentially vulnerable components and controls are located in Microsoft Security Advisory (973882)</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Rectangle 3"/>
          <p:cNvSpPr/>
          <p:nvPr/>
        </p:nvSpPr>
        <p:spPr>
          <a:xfrm>
            <a:off x="0" y="45720"/>
            <a:ext cx="9144000" cy="117348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4000" b="1" i="1" dirty="0" smtClean="0">
                <a:ln w="11430"/>
                <a:solidFill>
                  <a:srgbClr val="FFC000"/>
                </a:solidFill>
                <a:effectLst>
                  <a:outerShdw blurRad="50800" dist="39000" dir="5460000" algn="tl">
                    <a:srgbClr val="000000">
                      <a:alpha val="38000"/>
                    </a:srgbClr>
                  </a:outerShdw>
                </a:effectLst>
              </a:rPr>
              <a:t>MS09-035: Visual Studio </a:t>
            </a:r>
            <a:r>
              <a:rPr lang="en-US" sz="4000" b="1" i="1" dirty="0" smtClean="0">
                <a:ln w="11430"/>
                <a:solidFill>
                  <a:srgbClr val="000099"/>
                </a:solidFill>
                <a:effectLst>
                  <a:outerShdw blurRad="50800" dist="39000" dir="5460000" algn="tl">
                    <a:srgbClr val="000000">
                      <a:alpha val="38000"/>
                    </a:srgbClr>
                  </a:outerShdw>
                </a:effectLst>
              </a:rPr>
              <a:t>|</a:t>
            </a:r>
            <a:r>
              <a:rPr lang="en-US" sz="4000" b="1" i="1" dirty="0" smtClean="0">
                <a:ln w="11430"/>
                <a:solidFill>
                  <a:srgbClr val="FFC000"/>
                </a:solidFill>
                <a:effectLst>
                  <a:outerShdw blurRad="50800" dist="39000" dir="5460000" algn="tl">
                    <a:srgbClr val="000000">
                      <a:alpha val="38000"/>
                    </a:srgbClr>
                  </a:outerShdw>
                </a:effectLst>
              </a:rPr>
              <a:t> </a:t>
            </a:r>
            <a:r>
              <a:rPr lang="en-US" sz="4000" b="1" i="1" dirty="0" smtClean="0">
                <a:ln w="11430"/>
                <a:solidFill>
                  <a:srgbClr val="00B0F0"/>
                </a:solidFill>
                <a:effectLst>
                  <a:outerShdw blurRad="50800" dist="39000" dir="5460000" algn="tl">
                    <a:srgbClr val="000000">
                      <a:alpha val="38000"/>
                    </a:srgbClr>
                  </a:outerShdw>
                </a:effectLst>
              </a:rPr>
              <a:t>Moderate</a:t>
            </a:r>
            <a:r>
              <a:rPr lang="en-US" sz="4800" b="1" dirty="0" smtClean="0">
                <a:ln w="11430"/>
                <a:solidFill>
                  <a:srgbClr val="92D050"/>
                </a:solidFill>
                <a:effectLst>
                  <a:outerShdw blurRad="50800" dist="39000" dir="5460000" algn="tl">
                    <a:srgbClr val="000000">
                      <a:alpha val="38000"/>
                    </a:srgbClr>
                  </a:outerShdw>
                </a:effectLst>
                <a:latin typeface="Calibri" pitchFamily="34" charset="0"/>
              </a:rPr>
              <a:t> </a:t>
            </a:r>
            <a:r>
              <a:rPr lang="en-US" sz="2000" b="1" i="1" dirty="0" smtClean="0">
                <a:solidFill>
                  <a:srgbClr val="FFFF99"/>
                </a:solidFill>
                <a:latin typeface="Calibri" pitchFamily="34" charset="0"/>
              </a:rPr>
              <a:t>Vulnerability Details: </a:t>
            </a:r>
            <a:r>
              <a:rPr lang="en-US" sz="2000" b="1" i="1" dirty="0" smtClean="0">
                <a:solidFill>
                  <a:srgbClr val="FF0000"/>
                </a:solidFill>
                <a:latin typeface="Calibri" pitchFamily="34" charset="0"/>
              </a:rPr>
              <a:t>CVE-2009-0901</a:t>
            </a:r>
            <a:endParaRPr lang="en-US" sz="3600" b="1" dirty="0">
              <a:ln w="11430"/>
              <a:solidFill>
                <a:srgbClr val="FF0000"/>
              </a:solidFill>
              <a:effectLst>
                <a:outerShdw blurRad="50800" dist="39000" dir="5460000" algn="tl">
                  <a:srgbClr val="000000">
                    <a:alpha val="38000"/>
                  </a:srgbClr>
                </a:outerShdw>
              </a:effectLst>
              <a:latin typeface="Calibri" pitchFamily="34"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6035" name="Group 115"/>
          <p:cNvGraphicFramePr>
            <a:graphicFrameLocks noGrp="1"/>
          </p:cNvGraphicFramePr>
          <p:nvPr>
            <p:ph idx="1"/>
          </p:nvPr>
        </p:nvGraphicFramePr>
        <p:xfrm>
          <a:off x="88900" y="1219201"/>
          <a:ext cx="8890000" cy="4701362"/>
        </p:xfrm>
        <a:graphic>
          <a:graphicData uri="http://schemas.openxmlformats.org/drawingml/2006/table">
            <a:tbl>
              <a:tblPr/>
              <a:tblGrid>
                <a:gridCol w="1960563"/>
                <a:gridCol w="6929437"/>
              </a:tblGrid>
              <a:tr h="198119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Vulnerability Summary:</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A remote code execution vulnerability exists in the Microsoft Active Template Library (ATL) due to issues in the ATL headers that handle instantiation of an object from data streams. This vulnerability only directly affects systems with components and controls installed that were built using Visual Studio ATL. For components and controls built using ATL, unsafe usage of </a:t>
                      </a:r>
                      <a:r>
                        <a:rPr kumimoji="0" lang="en-US" sz="1600" b="0" i="0" u="none" strike="noStrike" cap="none" normalizeH="0" baseline="0" dirty="0" err="1"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OleLoadFromStream</a:t>
                      </a: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 could allow the instantiation of arbitrary objects which can bypass related security policy, such as kill bits within Internet Explorer. </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Attack Vectors:</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lang="en-US" sz="1600" dirty="0" smtClean="0">
                          <a:solidFill>
                            <a:schemeClr val="tx1"/>
                          </a:solidFill>
                          <a:effectLst>
                            <a:outerShdw blurRad="38100" dist="38100" dir="2700000" algn="tl">
                              <a:srgbClr val="000000">
                                <a:alpha val="43137"/>
                              </a:srgbClr>
                            </a:outerShdw>
                          </a:effectLst>
                          <a:latin typeface="Calibri" pitchFamily="34" charset="0"/>
                        </a:rPr>
                        <a:t>Maliciously Crafted Web Page</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1524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Mitigations:</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lang="en-US" sz="1600" dirty="0" smtClean="0">
                          <a:solidFill>
                            <a:schemeClr val="tx1"/>
                          </a:solidFill>
                          <a:effectLst>
                            <a:outerShdw blurRad="38100" dist="38100" dir="2700000" algn="tl">
                              <a:srgbClr val="000000">
                                <a:alpha val="43137"/>
                              </a:srgbClr>
                            </a:outerShdw>
                          </a:effectLst>
                          <a:latin typeface="Calibri" pitchFamily="34" charset="0"/>
                        </a:rPr>
                        <a:t>By default, Visual Studio as a product is not vulnerable to this issue. Instead, components and controls built with the vulnerable versions of ATL may be vulnerable</a:t>
                      </a:r>
                    </a:p>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lang="en-US" sz="1600" dirty="0" smtClean="0">
                          <a:solidFill>
                            <a:schemeClr val="tx1"/>
                          </a:solidFill>
                          <a:effectLst>
                            <a:outerShdw blurRad="38100" dist="38100" dir="2700000" algn="tl">
                              <a:srgbClr val="000000">
                                <a:alpha val="43137"/>
                              </a:srgbClr>
                            </a:outerShdw>
                          </a:effectLst>
                          <a:latin typeface="Calibri" pitchFamily="34" charset="0"/>
                        </a:rPr>
                        <a:t>Mitigating factors and Workarounds for potentially vulnerable components and controls are located in Microsoft Security Advisory (973882)</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7389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Workaround:</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Mitigating factors and Workarounds for potentially vulnerable components and controls are located in Microsoft Security Advisory (973882)</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Rectangle 3"/>
          <p:cNvSpPr/>
          <p:nvPr/>
        </p:nvSpPr>
        <p:spPr>
          <a:xfrm>
            <a:off x="0" y="45720"/>
            <a:ext cx="9144000" cy="113877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4000" b="1" i="1" dirty="0" smtClean="0">
                <a:ln w="11430"/>
                <a:solidFill>
                  <a:srgbClr val="FFC000"/>
                </a:solidFill>
                <a:effectLst>
                  <a:outerShdw blurRad="50800" dist="39000" dir="5460000" algn="tl">
                    <a:srgbClr val="000000">
                      <a:alpha val="38000"/>
                    </a:srgbClr>
                  </a:outerShdw>
                </a:effectLst>
              </a:rPr>
              <a:t>MS09-035: Visual Studio </a:t>
            </a:r>
            <a:r>
              <a:rPr lang="en-US" sz="4000" b="1" i="1" dirty="0" smtClean="0">
                <a:ln w="11430"/>
                <a:solidFill>
                  <a:srgbClr val="000099"/>
                </a:solidFill>
                <a:effectLst>
                  <a:outerShdw blurRad="50800" dist="39000" dir="5460000" algn="tl">
                    <a:srgbClr val="000000">
                      <a:alpha val="38000"/>
                    </a:srgbClr>
                  </a:outerShdw>
                </a:effectLst>
              </a:rPr>
              <a:t>|</a:t>
            </a:r>
            <a:r>
              <a:rPr lang="en-US" sz="4000" b="1" i="1" dirty="0" smtClean="0">
                <a:ln w="11430"/>
                <a:solidFill>
                  <a:srgbClr val="FFC000"/>
                </a:solidFill>
                <a:effectLst>
                  <a:outerShdw blurRad="50800" dist="39000" dir="5460000" algn="tl">
                    <a:srgbClr val="000000">
                      <a:alpha val="38000"/>
                    </a:srgbClr>
                  </a:outerShdw>
                </a:effectLst>
              </a:rPr>
              <a:t> </a:t>
            </a:r>
            <a:r>
              <a:rPr lang="en-US" sz="4000" b="1" i="1" dirty="0" smtClean="0">
                <a:ln w="11430"/>
                <a:solidFill>
                  <a:srgbClr val="00B0F0"/>
                </a:solidFill>
                <a:effectLst>
                  <a:outerShdw blurRad="50800" dist="39000" dir="5460000" algn="tl">
                    <a:srgbClr val="000000">
                      <a:alpha val="38000"/>
                    </a:srgbClr>
                  </a:outerShdw>
                </a:effectLst>
              </a:rPr>
              <a:t>Moderate</a:t>
            </a:r>
            <a:r>
              <a:rPr lang="en-US" sz="4800" b="1" dirty="0" smtClean="0">
                <a:ln w="11430"/>
                <a:solidFill>
                  <a:srgbClr val="92D050"/>
                </a:solidFill>
                <a:effectLst>
                  <a:outerShdw blurRad="50800" dist="39000" dir="5460000" algn="tl">
                    <a:srgbClr val="000000">
                      <a:alpha val="38000"/>
                    </a:srgbClr>
                  </a:outerShdw>
                </a:effectLst>
                <a:latin typeface="Calibri" pitchFamily="34" charset="0"/>
              </a:rPr>
              <a:t> </a:t>
            </a:r>
            <a:r>
              <a:rPr lang="en-US" sz="2000" b="1" i="1" dirty="0" smtClean="0">
                <a:solidFill>
                  <a:srgbClr val="FFFF99"/>
                </a:solidFill>
                <a:latin typeface="Calibri" pitchFamily="34" charset="0"/>
              </a:rPr>
              <a:t>Vulnerability Details: </a:t>
            </a:r>
            <a:r>
              <a:rPr lang="en-US" sz="2000" b="1" i="1" dirty="0" smtClean="0">
                <a:solidFill>
                  <a:srgbClr val="FF0000"/>
                </a:solidFill>
                <a:latin typeface="Calibri" pitchFamily="34" charset="0"/>
              </a:rPr>
              <a:t>CVE-2009-2493</a:t>
            </a:r>
            <a:endParaRPr lang="en-US" sz="3600" b="1" dirty="0">
              <a:ln w="11430"/>
              <a:solidFill>
                <a:srgbClr val="FF0000"/>
              </a:solidFill>
              <a:effectLst>
                <a:outerShdw blurRad="50800" dist="39000" dir="5460000" algn="tl">
                  <a:srgbClr val="000000">
                    <a:alpha val="38000"/>
                  </a:srgbClr>
                </a:outerShdw>
              </a:effectLst>
              <a:latin typeface="Calibri" pitchFamily="34"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6035" name="Group 115"/>
          <p:cNvGraphicFramePr>
            <a:graphicFrameLocks noGrp="1"/>
          </p:cNvGraphicFramePr>
          <p:nvPr>
            <p:ph idx="1"/>
          </p:nvPr>
        </p:nvGraphicFramePr>
        <p:xfrm>
          <a:off x="88900" y="1219201"/>
          <a:ext cx="8890000" cy="4196838"/>
        </p:xfrm>
        <a:graphic>
          <a:graphicData uri="http://schemas.openxmlformats.org/drawingml/2006/table">
            <a:tbl>
              <a:tblPr/>
              <a:tblGrid>
                <a:gridCol w="1960563"/>
                <a:gridCol w="6929437"/>
              </a:tblGrid>
              <a:tr h="121919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Vulnerability Summary:</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ea typeface="PMingLiU" charset="-120"/>
                          <a:cs typeface="Times New Roman" pitchFamily="18" charset="0"/>
                        </a:rPr>
                        <a:t>An information disclosure vulnerability exists in the Microsoft Active Template Library (ATL) that could allow a string to be read without a terminating NULL character. An attacker could manipulate this string to read extra data beyond the end of the string and thus disclose information in memory. </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53821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Attack Vectors:</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lang="en-US" sz="1600" dirty="0" smtClean="0">
                          <a:solidFill>
                            <a:schemeClr val="tx1"/>
                          </a:solidFill>
                          <a:effectLst>
                            <a:outerShdw blurRad="38100" dist="38100" dir="2700000" algn="tl">
                              <a:srgbClr val="000000">
                                <a:alpha val="43137"/>
                              </a:srgbClr>
                            </a:outerShdw>
                          </a:effectLst>
                          <a:latin typeface="Calibri" pitchFamily="34" charset="0"/>
                        </a:rPr>
                        <a:t>Maliciously Crafted Web Page</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16214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Mitigations:</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lang="en-US" sz="1600" dirty="0" smtClean="0">
                          <a:solidFill>
                            <a:schemeClr val="tx1"/>
                          </a:solidFill>
                          <a:effectLst>
                            <a:outerShdw blurRad="38100" dist="38100" dir="2700000" algn="tl">
                              <a:srgbClr val="000000">
                                <a:alpha val="43137"/>
                              </a:srgbClr>
                            </a:outerShdw>
                          </a:effectLst>
                          <a:latin typeface="Calibri" pitchFamily="34" charset="0"/>
                        </a:rPr>
                        <a:t>By default, Visual Studio as a product is not vulnerable to this issue. Instead, components and controls built with the vulnerable versions of ATL may be vulnerable</a:t>
                      </a:r>
                    </a:p>
                    <a:p>
                      <a:pPr marL="339725" marR="0" lvl="0" indent="-339725" algn="l" defTabSz="914400" rtl="0" eaLnBrk="1" fontAlgn="base" latinLnBrk="0" hangingPunct="1">
                        <a:lnSpc>
                          <a:spcPct val="100000"/>
                        </a:lnSpc>
                        <a:spcBef>
                          <a:spcPct val="20000"/>
                        </a:spcBef>
                        <a:spcAft>
                          <a:spcPct val="0"/>
                        </a:spcAft>
                        <a:buClrTx/>
                        <a:buSzTx/>
                        <a:buFontTx/>
                        <a:buChar char="•"/>
                        <a:tabLst/>
                        <a:defRPr/>
                      </a:pPr>
                      <a:r>
                        <a:rPr lang="en-US" sz="1600" dirty="0" smtClean="0">
                          <a:solidFill>
                            <a:schemeClr val="tx1"/>
                          </a:solidFill>
                          <a:effectLst>
                            <a:outerShdw blurRad="38100" dist="38100" dir="2700000" algn="tl">
                              <a:srgbClr val="000000">
                                <a:alpha val="43137"/>
                              </a:srgbClr>
                            </a:outerShdw>
                          </a:effectLst>
                          <a:latin typeface="Calibri" pitchFamily="34" charset="0"/>
                        </a:rPr>
                        <a:t>Mitigating factors and Workarounds for potentially vulnerable components and controls are located in Microsoft Security Advisory (973882)</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81798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Workaround:</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39725" marR="0" lvl="0" indent="-339725" algn="l" defTabSz="914400" rtl="0" eaLnBrk="1" fontAlgn="base" latinLnBrk="0" hangingPunct="1">
                        <a:lnSpc>
                          <a:spcPct val="100000"/>
                        </a:lnSpc>
                        <a:spcBef>
                          <a:spcPct val="0"/>
                        </a:spcBef>
                        <a:spcAft>
                          <a:spcPct val="0"/>
                        </a:spcAft>
                        <a:buClrTx/>
                        <a:buSzTx/>
                        <a:buFontTx/>
                        <a:buChar char="•"/>
                        <a:tabLst/>
                        <a:defRPr/>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Calibri" pitchFamily="34" charset="0"/>
                        </a:rPr>
                        <a:t>Mitigating factors and Workarounds for potentially vulnerable components and controls are located in Microsoft Security Advisory (973882)</a:t>
                      </a:r>
                    </a:p>
                  </a:txBody>
                  <a:tcPr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Rectangle 3"/>
          <p:cNvSpPr/>
          <p:nvPr/>
        </p:nvSpPr>
        <p:spPr>
          <a:xfrm>
            <a:off x="0" y="45720"/>
            <a:ext cx="9144000" cy="113877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4000" b="1" i="1" dirty="0" smtClean="0">
                <a:ln w="11430"/>
                <a:solidFill>
                  <a:srgbClr val="FFC000"/>
                </a:solidFill>
                <a:effectLst>
                  <a:outerShdw blurRad="50800" dist="39000" dir="5460000" algn="tl">
                    <a:srgbClr val="000000">
                      <a:alpha val="38000"/>
                    </a:srgbClr>
                  </a:outerShdw>
                </a:effectLst>
              </a:rPr>
              <a:t>MS09-035: Visual Studio </a:t>
            </a:r>
            <a:r>
              <a:rPr lang="en-US" sz="4000" b="1" i="1" dirty="0" smtClean="0">
                <a:ln w="11430"/>
                <a:solidFill>
                  <a:srgbClr val="000099"/>
                </a:solidFill>
                <a:effectLst>
                  <a:outerShdw blurRad="50800" dist="39000" dir="5460000" algn="tl">
                    <a:srgbClr val="000000">
                      <a:alpha val="38000"/>
                    </a:srgbClr>
                  </a:outerShdw>
                </a:effectLst>
              </a:rPr>
              <a:t>|</a:t>
            </a:r>
            <a:r>
              <a:rPr lang="en-US" sz="4000" b="1" i="1" dirty="0" smtClean="0">
                <a:ln w="11430"/>
                <a:solidFill>
                  <a:srgbClr val="FFC000"/>
                </a:solidFill>
                <a:effectLst>
                  <a:outerShdw blurRad="50800" dist="39000" dir="5460000" algn="tl">
                    <a:srgbClr val="000000">
                      <a:alpha val="38000"/>
                    </a:srgbClr>
                  </a:outerShdw>
                </a:effectLst>
              </a:rPr>
              <a:t> </a:t>
            </a:r>
            <a:r>
              <a:rPr lang="en-US" sz="4000" b="1" i="1" dirty="0" smtClean="0">
                <a:ln w="11430"/>
                <a:solidFill>
                  <a:srgbClr val="00B0F0"/>
                </a:solidFill>
                <a:effectLst>
                  <a:outerShdw blurRad="50800" dist="39000" dir="5460000" algn="tl">
                    <a:srgbClr val="000000">
                      <a:alpha val="38000"/>
                    </a:srgbClr>
                  </a:outerShdw>
                </a:effectLst>
              </a:rPr>
              <a:t>Moderate</a:t>
            </a:r>
            <a:r>
              <a:rPr lang="en-US" sz="4800" b="1" dirty="0" smtClean="0">
                <a:ln w="11430"/>
                <a:solidFill>
                  <a:srgbClr val="92D050"/>
                </a:solidFill>
                <a:effectLst>
                  <a:outerShdw blurRad="50800" dist="39000" dir="5460000" algn="tl">
                    <a:srgbClr val="000000">
                      <a:alpha val="38000"/>
                    </a:srgbClr>
                  </a:outerShdw>
                </a:effectLst>
                <a:latin typeface="Calibri" pitchFamily="34" charset="0"/>
              </a:rPr>
              <a:t> </a:t>
            </a:r>
            <a:r>
              <a:rPr lang="en-US" sz="2000" b="1" i="1" dirty="0" smtClean="0">
                <a:solidFill>
                  <a:srgbClr val="FFFF99"/>
                </a:solidFill>
                <a:latin typeface="Calibri" pitchFamily="34" charset="0"/>
              </a:rPr>
              <a:t>Vulnerability Details: </a:t>
            </a:r>
            <a:r>
              <a:rPr lang="en-US" sz="2000" b="1" i="1" dirty="0" smtClean="0">
                <a:solidFill>
                  <a:srgbClr val="00FFFF"/>
                </a:solidFill>
                <a:latin typeface="Calibri" pitchFamily="34" charset="0"/>
              </a:rPr>
              <a:t>CVE-2009-2495</a:t>
            </a:r>
            <a:endParaRPr lang="en-US" sz="3600" b="1" dirty="0">
              <a:ln w="11430"/>
              <a:solidFill>
                <a:srgbClr val="00FFFF"/>
              </a:solidFill>
              <a:effectLst>
                <a:outerShdw blurRad="50800" dist="39000" dir="5460000" algn="tl">
                  <a:srgbClr val="000000">
                    <a:alpha val="38000"/>
                  </a:srgbClr>
                </a:outerShdw>
              </a:effectLst>
              <a:latin typeface="Calibri" pitchFamily="34"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 y="45720"/>
            <a:ext cx="9144000" cy="113877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4000" b="1" i="1" dirty="0" smtClean="0">
                <a:ln w="11430"/>
                <a:solidFill>
                  <a:srgbClr val="FFC000"/>
                </a:solidFill>
                <a:effectLst>
                  <a:outerShdw blurRad="50800" dist="39000" dir="5460000" algn="tl">
                    <a:srgbClr val="000000">
                      <a:alpha val="38000"/>
                    </a:srgbClr>
                  </a:outerShdw>
                </a:effectLst>
              </a:rPr>
              <a:t>MS09-035: Visual Studio </a:t>
            </a:r>
            <a:r>
              <a:rPr lang="en-US" sz="4000" b="1" i="1" dirty="0" smtClean="0">
                <a:ln w="11430"/>
                <a:solidFill>
                  <a:srgbClr val="000099"/>
                </a:solidFill>
                <a:effectLst>
                  <a:outerShdw blurRad="50800" dist="39000" dir="5460000" algn="tl">
                    <a:srgbClr val="000000">
                      <a:alpha val="38000"/>
                    </a:srgbClr>
                  </a:outerShdw>
                </a:effectLst>
              </a:rPr>
              <a:t>|</a:t>
            </a:r>
            <a:r>
              <a:rPr lang="en-US" sz="4000" b="1" i="1" dirty="0" smtClean="0">
                <a:ln w="11430"/>
                <a:solidFill>
                  <a:srgbClr val="FFC000"/>
                </a:solidFill>
                <a:effectLst>
                  <a:outerShdw blurRad="50800" dist="39000" dir="5460000" algn="tl">
                    <a:srgbClr val="000000">
                      <a:alpha val="38000"/>
                    </a:srgbClr>
                  </a:outerShdw>
                </a:effectLst>
              </a:rPr>
              <a:t> </a:t>
            </a:r>
            <a:r>
              <a:rPr lang="en-US" sz="4000" b="1" i="1" dirty="0" smtClean="0">
                <a:ln w="11430"/>
                <a:solidFill>
                  <a:srgbClr val="00B0F0"/>
                </a:solidFill>
                <a:effectLst>
                  <a:outerShdw blurRad="50800" dist="39000" dir="5460000" algn="tl">
                    <a:srgbClr val="000000">
                      <a:alpha val="38000"/>
                    </a:srgbClr>
                  </a:outerShdw>
                </a:effectLst>
              </a:rPr>
              <a:t>Moderate</a:t>
            </a:r>
            <a:r>
              <a:rPr lang="en-US" sz="4800" b="1" dirty="0" smtClean="0">
                <a:ln w="11430"/>
                <a:solidFill>
                  <a:srgbClr val="92D050"/>
                </a:solidFill>
                <a:effectLst>
                  <a:outerShdw blurRad="50800" dist="39000" dir="5460000" algn="tl">
                    <a:srgbClr val="000000">
                      <a:alpha val="38000"/>
                    </a:srgbClr>
                  </a:outerShdw>
                </a:effectLst>
                <a:latin typeface="Calibri" pitchFamily="34" charset="0"/>
              </a:rPr>
              <a:t> </a:t>
            </a:r>
            <a:r>
              <a:rPr lang="en-US" sz="2000" b="1" i="1" dirty="0" smtClean="0">
                <a:solidFill>
                  <a:srgbClr val="FFFF99"/>
                </a:solidFill>
                <a:latin typeface="Calibri" pitchFamily="34" charset="0"/>
              </a:rPr>
              <a:t>Detection </a:t>
            </a:r>
            <a:r>
              <a:rPr lang="en-US" sz="2000" b="1" i="1" dirty="0">
                <a:solidFill>
                  <a:srgbClr val="FFFF99"/>
                </a:solidFill>
                <a:latin typeface="Calibri" pitchFamily="34" charset="0"/>
              </a:rPr>
              <a:t>and Deployment Tools and </a:t>
            </a:r>
            <a:r>
              <a:rPr lang="en-US" sz="2000" b="1" i="1" dirty="0" smtClean="0">
                <a:solidFill>
                  <a:srgbClr val="FFFF99"/>
                </a:solidFill>
                <a:latin typeface="Calibri" pitchFamily="34" charset="0"/>
              </a:rPr>
              <a:t>Guidance </a:t>
            </a:r>
            <a:endParaRPr lang="en-US" sz="4000" b="1" dirty="0">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Calibri" pitchFamily="34" charset="0"/>
            </a:endParaRPr>
          </a:p>
        </p:txBody>
      </p:sp>
      <p:graphicFrame>
        <p:nvGraphicFramePr>
          <p:cNvPr id="6" name="Group 150"/>
          <p:cNvGraphicFramePr>
            <a:graphicFrameLocks noGrp="1"/>
          </p:cNvGraphicFramePr>
          <p:nvPr>
            <p:ph type="tbl" idx="1"/>
          </p:nvPr>
        </p:nvGraphicFramePr>
        <p:xfrm>
          <a:off x="228600" y="1295401"/>
          <a:ext cx="8763001" cy="4191000"/>
        </p:xfrm>
        <a:graphic>
          <a:graphicData uri="http://schemas.openxmlformats.org/drawingml/2006/table">
            <a:tbl>
              <a:tblPr/>
              <a:tblGrid>
                <a:gridCol w="1817511"/>
                <a:gridCol w="1051790"/>
                <a:gridCol w="1085681"/>
                <a:gridCol w="775487"/>
                <a:gridCol w="1085681"/>
                <a:gridCol w="1008133"/>
                <a:gridCol w="930584"/>
                <a:gridCol w="1008134"/>
              </a:tblGrid>
              <a:tr h="48570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rPr>
                        <a:t>Affected Platform</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rPr>
                        <a:t>Windows Update</a:t>
                      </a:r>
                    </a:p>
                  </a:txBody>
                  <a:tcPr marL="45720" marR="4572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rPr>
                        <a:t>Microsoft Update</a:t>
                      </a:r>
                    </a:p>
                  </a:txBody>
                  <a:tcPr marL="45720" marR="4572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rPr>
                        <a:t>MBSA 2.1</a:t>
                      </a:r>
                    </a:p>
                  </a:txBody>
                  <a:tcPr marL="45720" marR="4572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rPr>
                        <a:t> WSUS 3.0</a:t>
                      </a:r>
                    </a:p>
                  </a:txBody>
                  <a:tcPr marL="45720" marR="4572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rPr>
                        <a:t>SMS SUSFP</a:t>
                      </a:r>
                    </a:p>
                  </a:txBody>
                  <a:tcPr marL="45720" marR="4572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rPr>
                        <a:t>SMS ITMU</a:t>
                      </a:r>
                    </a:p>
                  </a:txBody>
                  <a:tcPr marL="45720" marR="4572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rPr>
                        <a:t>SCCM 2007</a:t>
                      </a:r>
                    </a:p>
                  </a:txBody>
                  <a:tcPr marL="45720" marR="4572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rgbClr val="000099"/>
                    </a:solidFill>
                  </a:tcPr>
                </a:tc>
              </a:tr>
              <a:tr h="231812">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sz="1500" b="0" cap="none" spc="0" dirty="0" smtClean="0">
                          <a:ln w="1905"/>
                          <a:solidFill>
                            <a:schemeClr val="tx1"/>
                          </a:solidFill>
                          <a:effectLst>
                            <a:outerShdw blurRad="38100" dist="38100" dir="2700000" algn="tl">
                              <a:srgbClr val="000000">
                                <a:alpha val="43137"/>
                              </a:srgbClr>
                            </a:outerShdw>
                          </a:effectLst>
                          <a:latin typeface="Calibri" pitchFamily="34" charset="0"/>
                        </a:rPr>
                        <a:t>Visual Studio .NET 2003</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smtClean="0">
                          <a:ln w="1905"/>
                          <a:solidFill>
                            <a:srgbClr val="FF0000"/>
                          </a:solidFill>
                          <a:effectLst>
                            <a:outerShdw blurRad="38100" dist="38100" dir="2700000" algn="tl">
                              <a:srgbClr val="000000">
                                <a:alpha val="43137"/>
                              </a:srgbClr>
                            </a:outerShdw>
                          </a:effectLst>
                          <a:latin typeface="Calibri" pitchFamily="34" charset="0"/>
                        </a:rPr>
                        <a:t>No </a:t>
                      </a:r>
                      <a:endPar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smtClean="0">
                          <a:ln w="1905"/>
                          <a:solidFill>
                            <a:srgbClr val="FF0000"/>
                          </a:solidFill>
                          <a:effectLst>
                            <a:outerShdw blurRad="38100" dist="38100" dir="2700000" algn="tl">
                              <a:srgbClr val="000000">
                                <a:alpha val="43137"/>
                              </a:srgbClr>
                            </a:outerShdw>
                          </a:effectLst>
                          <a:latin typeface="Calibri" pitchFamily="34" charset="0"/>
                        </a:rPr>
                        <a:t>No </a:t>
                      </a:r>
                      <a:endPar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smtClean="0">
                          <a:ln w="1905"/>
                          <a:solidFill>
                            <a:srgbClr val="FF0000"/>
                          </a:solidFill>
                          <a:effectLst>
                            <a:outerShdw blurRad="38100" dist="38100" dir="2700000" algn="tl">
                              <a:srgbClr val="000000">
                                <a:alpha val="43137"/>
                              </a:srgbClr>
                            </a:outerShdw>
                          </a:effectLst>
                          <a:latin typeface="Calibri" pitchFamily="34" charset="0"/>
                        </a:rPr>
                        <a:t>No </a:t>
                      </a:r>
                      <a:endPar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rPr>
                        <a:t>No </a:t>
                      </a:r>
                      <a:endPar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smtClean="0">
                          <a:ln w="1905"/>
                          <a:solidFill>
                            <a:srgbClr val="FF0000"/>
                          </a:solidFill>
                          <a:effectLst>
                            <a:outerShdw blurRad="38100" dist="38100" dir="2700000" algn="tl">
                              <a:srgbClr val="000000">
                                <a:alpha val="43137"/>
                              </a:srgbClr>
                            </a:outerShdw>
                          </a:effectLst>
                          <a:latin typeface="Calibri" pitchFamily="34" charset="0"/>
                        </a:rPr>
                        <a:t>No </a:t>
                      </a:r>
                      <a:endPar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rPr>
                        <a:t>No </a:t>
                      </a:r>
                      <a:endPar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r>
              <a:tr h="231812">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500" b="0" cap="none" spc="0" dirty="0" smtClean="0">
                          <a:ln w="1905"/>
                          <a:solidFill>
                            <a:schemeClr val="tx1"/>
                          </a:solidFill>
                          <a:effectLst>
                            <a:outerShdw blurRad="38100" dist="38100" dir="2700000" algn="tl">
                              <a:srgbClr val="000000">
                                <a:alpha val="43137"/>
                              </a:srgbClr>
                            </a:outerShdw>
                          </a:effectLst>
                          <a:latin typeface="Calibri" pitchFamily="34" charset="0"/>
                        </a:rPr>
                        <a:t>Visual Studio 2005</a:t>
                      </a:r>
                      <a:endParaRPr kumimoji="0" lang="en-US" sz="1500" b="0"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smtClean="0">
                          <a:ln w="1905"/>
                          <a:solidFill>
                            <a:srgbClr val="FF0000"/>
                          </a:solidFill>
                          <a:effectLst>
                            <a:outerShdw blurRad="38100" dist="38100" dir="2700000" algn="tl">
                              <a:srgbClr val="000000">
                                <a:alpha val="43137"/>
                              </a:srgbClr>
                            </a:outerShdw>
                          </a:effectLst>
                          <a:latin typeface="Calibri" pitchFamily="34" charset="0"/>
                        </a:rPr>
                        <a:t>No </a:t>
                      </a:r>
                      <a:endPar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smtClean="0">
                          <a:ln w="1905"/>
                          <a:solidFill>
                            <a:srgbClr val="FF0000"/>
                          </a:solidFill>
                          <a:effectLst>
                            <a:outerShdw blurRad="38100" dist="38100" dir="2700000" algn="tl">
                              <a:srgbClr val="000000">
                                <a:alpha val="43137"/>
                              </a:srgbClr>
                            </a:outerShdw>
                          </a:effectLst>
                          <a:latin typeface="Calibri" pitchFamily="34" charset="0"/>
                        </a:rPr>
                        <a:t>No </a:t>
                      </a:r>
                      <a:endPar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r>
              <a:tr h="232337">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500" b="0" cap="none" spc="0" dirty="0" smtClean="0">
                          <a:ln w="1905"/>
                          <a:solidFill>
                            <a:schemeClr val="tx1"/>
                          </a:solidFill>
                          <a:effectLst>
                            <a:outerShdw blurRad="38100" dist="38100" dir="2700000" algn="tl">
                              <a:srgbClr val="000000">
                                <a:alpha val="43137"/>
                              </a:srgbClr>
                            </a:outerShdw>
                          </a:effectLst>
                          <a:latin typeface="Calibri" pitchFamily="34" charset="0"/>
                        </a:rPr>
                        <a:t>Visual Studio 2005 64-bit Hosted Visual C++ Tools</a:t>
                      </a:r>
                      <a:endParaRPr kumimoji="0" lang="en-US" sz="1500" b="0"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smtClean="0">
                          <a:ln w="1905"/>
                          <a:solidFill>
                            <a:srgbClr val="FF0000"/>
                          </a:solidFill>
                          <a:effectLst>
                            <a:outerShdw blurRad="38100" dist="38100" dir="2700000" algn="tl">
                              <a:srgbClr val="000000">
                                <a:alpha val="43137"/>
                              </a:srgbClr>
                            </a:outerShdw>
                          </a:effectLst>
                          <a:latin typeface="Calibri" pitchFamily="34" charset="0"/>
                        </a:rPr>
                        <a:t>No </a:t>
                      </a:r>
                      <a:endPar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smtClean="0">
                          <a:ln w="1905"/>
                          <a:solidFill>
                            <a:srgbClr val="FF0000"/>
                          </a:solidFill>
                          <a:effectLst>
                            <a:outerShdw blurRad="38100" dist="38100" dir="2700000" algn="tl">
                              <a:srgbClr val="000000">
                                <a:alpha val="43137"/>
                              </a:srgbClr>
                            </a:outerShdw>
                          </a:effectLst>
                          <a:latin typeface="Calibri" pitchFamily="34" charset="0"/>
                        </a:rPr>
                        <a:t>No </a:t>
                      </a:r>
                      <a:endPar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r>
              <a:tr h="232337">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500" b="0" cap="none" spc="0" dirty="0" smtClean="0">
                          <a:ln w="1905"/>
                          <a:solidFill>
                            <a:schemeClr val="tx1"/>
                          </a:solidFill>
                          <a:effectLst>
                            <a:outerShdw blurRad="38100" dist="38100" dir="2700000" algn="tl">
                              <a:srgbClr val="000000">
                                <a:alpha val="43137"/>
                              </a:srgbClr>
                            </a:outerShdw>
                          </a:effectLst>
                          <a:latin typeface="Calibri" pitchFamily="34" charset="0"/>
                        </a:rPr>
                        <a:t>Visual Studio 2008</a:t>
                      </a:r>
                      <a:endParaRPr kumimoji="0" lang="en-US" sz="1500" b="0"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smtClean="0">
                          <a:ln w="1905"/>
                          <a:solidFill>
                            <a:srgbClr val="FF0000"/>
                          </a:solidFill>
                          <a:effectLst>
                            <a:outerShdw blurRad="38100" dist="38100" dir="2700000" algn="tl">
                              <a:srgbClr val="000000">
                                <a:alpha val="43137"/>
                              </a:srgbClr>
                            </a:outerShdw>
                          </a:effectLst>
                          <a:latin typeface="Calibri" pitchFamily="34" charset="0"/>
                        </a:rPr>
                        <a:t>No </a:t>
                      </a:r>
                      <a:endPar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rPr>
                        <a:t>No </a:t>
                      </a:r>
                      <a:endPar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r>
              <a:tr h="321699">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s-ES" sz="1500" b="0" cap="none" spc="0" dirty="0" smtClean="0">
                          <a:ln w="1905"/>
                          <a:solidFill>
                            <a:schemeClr val="tx1"/>
                          </a:solidFill>
                          <a:effectLst>
                            <a:outerShdw blurRad="38100" dist="38100" dir="2700000" algn="tl">
                              <a:srgbClr val="000000">
                                <a:alpha val="43137"/>
                              </a:srgbClr>
                            </a:outerShdw>
                          </a:effectLst>
                          <a:latin typeface="Calibri" pitchFamily="34" charset="0"/>
                        </a:rPr>
                        <a:t>Visual C++ 2005 </a:t>
                      </a:r>
                      <a:r>
                        <a:rPr lang="es-ES" sz="1500" b="0" cap="none" spc="0" dirty="0" err="1" smtClean="0">
                          <a:ln w="1905"/>
                          <a:solidFill>
                            <a:schemeClr val="tx1"/>
                          </a:solidFill>
                          <a:effectLst>
                            <a:outerShdw blurRad="38100" dist="38100" dir="2700000" algn="tl">
                              <a:srgbClr val="000000">
                                <a:alpha val="43137"/>
                              </a:srgbClr>
                            </a:outerShdw>
                          </a:effectLst>
                          <a:latin typeface="Calibri" pitchFamily="34" charset="0"/>
                        </a:rPr>
                        <a:t>Redistributable</a:t>
                      </a:r>
                      <a:r>
                        <a:rPr lang="es-ES" sz="1500" b="0" cap="none" spc="0" dirty="0" smtClean="0">
                          <a:ln w="1905"/>
                          <a:solidFill>
                            <a:schemeClr val="tx1"/>
                          </a:solidFill>
                          <a:effectLst>
                            <a:outerShdw blurRad="38100" dist="38100" dir="2700000" algn="tl">
                              <a:srgbClr val="000000">
                                <a:alpha val="43137"/>
                              </a:srgbClr>
                            </a:outerShdw>
                          </a:effectLst>
                          <a:latin typeface="Calibri" pitchFamily="34" charset="0"/>
                        </a:rPr>
                        <a:t> </a:t>
                      </a:r>
                      <a:r>
                        <a:rPr lang="es-ES" sz="1500" b="0" cap="none" spc="0" dirty="0" err="1" smtClean="0">
                          <a:ln w="1905"/>
                          <a:solidFill>
                            <a:schemeClr val="tx1"/>
                          </a:solidFill>
                          <a:effectLst>
                            <a:outerShdw blurRad="38100" dist="38100" dir="2700000" algn="tl">
                              <a:srgbClr val="000000">
                                <a:alpha val="43137"/>
                              </a:srgbClr>
                            </a:outerShdw>
                          </a:effectLst>
                          <a:latin typeface="Calibri" pitchFamily="34" charset="0"/>
                        </a:rPr>
                        <a:t>Package</a:t>
                      </a:r>
                      <a:endParaRPr kumimoji="0" lang="en-US" sz="1500" b="0"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smtClean="0">
                          <a:ln w="1905"/>
                          <a:solidFill>
                            <a:srgbClr val="FF0000"/>
                          </a:solidFill>
                          <a:effectLst>
                            <a:outerShdw blurRad="38100" dist="38100" dir="2700000" algn="tl">
                              <a:srgbClr val="000000">
                                <a:alpha val="43137"/>
                              </a:srgbClr>
                            </a:outerShdw>
                          </a:effectLst>
                          <a:latin typeface="Calibri" pitchFamily="34" charset="0"/>
                        </a:rPr>
                        <a:t>No </a:t>
                      </a:r>
                      <a:endPar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500" b="1" i="0" u="none" strike="noStrike" cap="none" spc="0" normalizeH="0" baseline="0" smtClean="0">
                          <a:ln w="1905"/>
                          <a:solidFill>
                            <a:srgbClr val="FF0000"/>
                          </a:solidFill>
                          <a:effectLst>
                            <a:outerShdw blurRad="38100" dist="38100" dir="2700000" algn="tl">
                              <a:srgbClr val="000000">
                                <a:alpha val="43137"/>
                              </a:srgbClr>
                            </a:outerShdw>
                          </a:effectLst>
                          <a:latin typeface="Calibri" pitchFamily="34" charset="0"/>
                        </a:rPr>
                        <a:t>No </a:t>
                      </a:r>
                      <a:endParaRPr kumimoji="0" lang="en-US" sz="1500" b="1" i="0" u="none" strike="noStrike" cap="none" spc="0"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r>
              <a:tr h="321699">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s-ES" sz="1500" b="0" cap="none" spc="0" dirty="0" smtClean="0">
                          <a:ln w="1905"/>
                          <a:solidFill>
                            <a:schemeClr val="tx1"/>
                          </a:solidFill>
                          <a:effectLst>
                            <a:outerShdw blurRad="38100" dist="38100" dir="2700000" algn="tl">
                              <a:srgbClr val="000000">
                                <a:alpha val="43137"/>
                              </a:srgbClr>
                            </a:outerShdw>
                          </a:effectLst>
                          <a:latin typeface="Calibri" pitchFamily="34" charset="0"/>
                        </a:rPr>
                        <a:t>Visual C++ 2008 </a:t>
                      </a:r>
                      <a:r>
                        <a:rPr lang="es-ES" sz="1500" b="0" cap="none" spc="0" dirty="0" err="1" smtClean="0">
                          <a:ln w="1905"/>
                          <a:solidFill>
                            <a:schemeClr val="tx1"/>
                          </a:solidFill>
                          <a:effectLst>
                            <a:outerShdw blurRad="38100" dist="38100" dir="2700000" algn="tl">
                              <a:srgbClr val="000000">
                                <a:alpha val="43137"/>
                              </a:srgbClr>
                            </a:outerShdw>
                          </a:effectLst>
                          <a:latin typeface="Calibri" pitchFamily="34" charset="0"/>
                        </a:rPr>
                        <a:t>Redistributable</a:t>
                      </a:r>
                      <a:r>
                        <a:rPr lang="es-ES" sz="1500" b="0" cap="none" spc="0" dirty="0" smtClean="0">
                          <a:ln w="1905"/>
                          <a:solidFill>
                            <a:schemeClr val="tx1"/>
                          </a:solidFill>
                          <a:effectLst>
                            <a:outerShdw blurRad="38100" dist="38100" dir="2700000" algn="tl">
                              <a:srgbClr val="000000">
                                <a:alpha val="43137"/>
                              </a:srgbClr>
                            </a:outerShdw>
                          </a:effectLst>
                          <a:latin typeface="Calibri" pitchFamily="34" charset="0"/>
                        </a:rPr>
                        <a:t> </a:t>
                      </a:r>
                      <a:r>
                        <a:rPr lang="es-ES" sz="1500" b="0" cap="none" spc="0" dirty="0" err="1" smtClean="0">
                          <a:ln w="1905"/>
                          <a:solidFill>
                            <a:schemeClr val="tx1"/>
                          </a:solidFill>
                          <a:effectLst>
                            <a:outerShdw blurRad="38100" dist="38100" dir="2700000" algn="tl">
                              <a:srgbClr val="000000">
                                <a:alpha val="43137"/>
                              </a:srgbClr>
                            </a:outerShdw>
                          </a:effectLst>
                          <a:latin typeface="Calibri" pitchFamily="34" charset="0"/>
                        </a:rPr>
                        <a:t>Package</a:t>
                      </a:r>
                      <a:endParaRPr kumimoji="0" lang="en-US" sz="1500" b="0" i="0" u="none" strike="noStrike" cap="none" spc="0" normalizeH="0" baseline="0" dirty="0" smtClean="0">
                        <a:ln w="1905"/>
                        <a:solidFill>
                          <a:schemeClr val="tx1"/>
                        </a:solidFill>
                        <a:effectLst>
                          <a:outerShdw blurRad="38100" dist="38100" dir="2700000" algn="tl">
                            <a:srgbClr val="000000">
                              <a:alpha val="43137"/>
                            </a:srgbClr>
                          </a:outerShdw>
                        </a:effectLst>
                        <a:latin typeface="Calibri" pitchFamily="34"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rPr>
                        <a:t>No </a:t>
                      </a:r>
                      <a:endPar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0000"/>
                          </a:solidFill>
                          <a:effectLst>
                            <a:outerShdw blurRad="38100" dist="38100" dir="2700000" algn="tl">
                              <a:srgbClr val="000000">
                                <a:alpha val="43137"/>
                              </a:srgbClr>
                            </a:outerShdw>
                          </a:effectLst>
                          <a:latin typeface="Calibri" pitchFamily="34" charset="0"/>
                        </a:rPr>
                        <a:t>No </a:t>
                      </a:r>
                      <a:endPar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endParaRP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500" b="1" i="0" u="none" strike="noStrike" cap="none" spc="0" normalizeH="0" baseline="0" dirty="0" smtClean="0">
                          <a:ln w="1905"/>
                          <a:solidFill>
                            <a:srgbClr val="FFB601"/>
                          </a:solidFill>
                          <a:effectLst>
                            <a:outerShdw blurRad="38100" dist="38100" dir="2700000" algn="tl">
                              <a:srgbClr val="000000">
                                <a:alpha val="43137"/>
                              </a:srgbClr>
                            </a:outerShdw>
                          </a:effectLst>
                          <a:latin typeface="Calibri" pitchFamily="34" charset="0"/>
                        </a:rPr>
                        <a:t>Yes</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no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4_Default Design">
  <a:themeElements>
    <a:clrScheme name="">
      <a:dk1>
        <a:srgbClr val="000000"/>
      </a:dk1>
      <a:lt1>
        <a:srgbClr val="FFFFFF"/>
      </a:lt1>
      <a:dk2>
        <a:srgbClr val="336699"/>
      </a:dk2>
      <a:lt2>
        <a:srgbClr val="FFB601"/>
      </a:lt2>
      <a:accent1>
        <a:srgbClr val="F63D1E"/>
      </a:accent1>
      <a:accent2>
        <a:srgbClr val="333399"/>
      </a:accent2>
      <a:accent3>
        <a:srgbClr val="ADB8CA"/>
      </a:accent3>
      <a:accent4>
        <a:srgbClr val="DADADA"/>
      </a:accent4>
      <a:accent5>
        <a:srgbClr val="FAAFAB"/>
      </a:accent5>
      <a:accent6>
        <a:srgbClr val="2D2D8A"/>
      </a:accent6>
      <a:hlink>
        <a:srgbClr val="FFCC00"/>
      </a:hlink>
      <a:folHlink>
        <a:srgbClr val="FF66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smtClean="0">
            <a:ln>
              <a:noFill/>
            </a:ln>
            <a:solidFill>
              <a:schemeClr val="hlink"/>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smtClean="0">
            <a:ln>
              <a:noFill/>
            </a:ln>
            <a:solidFill>
              <a:schemeClr val="hlink"/>
            </a:solidFill>
            <a:effectLst>
              <a:outerShdw blurRad="38100" dist="38100" dir="2700000" algn="tl">
                <a:srgbClr val="000000">
                  <a:alpha val="43137"/>
                </a:srgbClr>
              </a:outerShdw>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FFCC00"/>
        </a:dk2>
        <a:lt2>
          <a:srgbClr val="808080"/>
        </a:lt2>
        <a:accent1>
          <a:srgbClr val="F63D1E"/>
        </a:accent1>
        <a:accent2>
          <a:srgbClr val="333399"/>
        </a:accent2>
        <a:accent3>
          <a:srgbClr val="FFFFFF"/>
        </a:accent3>
        <a:accent4>
          <a:srgbClr val="000000"/>
        </a:accent4>
        <a:accent5>
          <a:srgbClr val="FAAFAB"/>
        </a:accent5>
        <a:accent6>
          <a:srgbClr val="2D2D8A"/>
        </a:accent6>
        <a:hlink>
          <a:srgbClr val="FFCC00"/>
        </a:hlink>
        <a:folHlink>
          <a:srgbClr val="FF6600"/>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FFFFFF"/>
        </a:dk2>
        <a:lt2>
          <a:srgbClr val="808080"/>
        </a:lt2>
        <a:accent1>
          <a:srgbClr val="F63D1E"/>
        </a:accent1>
        <a:accent2>
          <a:srgbClr val="333399"/>
        </a:accent2>
        <a:accent3>
          <a:srgbClr val="FFFFFF"/>
        </a:accent3>
        <a:accent4>
          <a:srgbClr val="000000"/>
        </a:accent4>
        <a:accent5>
          <a:srgbClr val="FAAFAB"/>
        </a:accent5>
        <a:accent6>
          <a:srgbClr val="2D2D8A"/>
        </a:accent6>
        <a:hlink>
          <a:srgbClr val="FFCC00"/>
        </a:hlink>
        <a:folHlink>
          <a:srgbClr val="FF6600"/>
        </a:folHlink>
      </a:clrScheme>
      <a:clrMap bg1="lt1" tx1="dk1" bg2="lt2" tx2="dk2" accent1="accent1" accent2="accent2" accent3="accent3" accent4="accent4" accent5="accent5" accent6="accent6" hlink="hlink" folHlink="folHlink"/>
    </a:extraClrScheme>
    <a:extraClrScheme>
      <a:clrScheme name="Default Design 15">
        <a:dk1>
          <a:srgbClr val="000000"/>
        </a:dk1>
        <a:lt1>
          <a:srgbClr val="FFFFFF"/>
        </a:lt1>
        <a:dk2>
          <a:srgbClr val="FFFFFF"/>
        </a:dk2>
        <a:lt2>
          <a:srgbClr val="000000"/>
        </a:lt2>
        <a:accent1>
          <a:srgbClr val="F63D1E"/>
        </a:accent1>
        <a:accent2>
          <a:srgbClr val="333399"/>
        </a:accent2>
        <a:accent3>
          <a:srgbClr val="FFFFFF"/>
        </a:accent3>
        <a:accent4>
          <a:srgbClr val="000000"/>
        </a:accent4>
        <a:accent5>
          <a:srgbClr val="FAAFAB"/>
        </a:accent5>
        <a:accent6>
          <a:srgbClr val="2D2D8A"/>
        </a:accent6>
        <a:hlink>
          <a:srgbClr val="FFCC00"/>
        </a:hlink>
        <a:folHlink>
          <a:srgbClr val="FF6600"/>
        </a:folHlink>
      </a:clrScheme>
      <a:clrMap bg1="lt1" tx1="dk1" bg2="lt2" tx2="dk2" accent1="accent1" accent2="accent2" accent3="accent3" accent4="accent4" accent5="accent5" accent6="accent6" hlink="hlink" folHlink="folHlink"/>
    </a:extraClrScheme>
    <a:extraClrScheme>
      <a:clrScheme name="Default Design 16">
        <a:dk1>
          <a:srgbClr val="000000"/>
        </a:dk1>
        <a:lt1>
          <a:srgbClr val="FFFFFF"/>
        </a:lt1>
        <a:dk2>
          <a:srgbClr val="000000"/>
        </a:dk2>
        <a:lt2>
          <a:srgbClr val="FFFFFF"/>
        </a:lt2>
        <a:accent1>
          <a:srgbClr val="F63D1E"/>
        </a:accent1>
        <a:accent2>
          <a:srgbClr val="333399"/>
        </a:accent2>
        <a:accent3>
          <a:srgbClr val="FFFFFF"/>
        </a:accent3>
        <a:accent4>
          <a:srgbClr val="000000"/>
        </a:accent4>
        <a:accent5>
          <a:srgbClr val="FAAFAB"/>
        </a:accent5>
        <a:accent6>
          <a:srgbClr val="2D2D8A"/>
        </a:accent6>
        <a:hlink>
          <a:srgbClr val="FFCC00"/>
        </a:hlink>
        <a:folHlink>
          <a:srgbClr val="FF66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8_Default Design">
  <a:themeElements>
    <a:clrScheme name="">
      <a:dk1>
        <a:srgbClr val="000000"/>
      </a:dk1>
      <a:lt1>
        <a:srgbClr val="FFFFFF"/>
      </a:lt1>
      <a:dk2>
        <a:srgbClr val="336699"/>
      </a:dk2>
      <a:lt2>
        <a:srgbClr val="FFB601"/>
      </a:lt2>
      <a:accent1>
        <a:srgbClr val="F63D1E"/>
      </a:accent1>
      <a:accent2>
        <a:srgbClr val="333399"/>
      </a:accent2>
      <a:accent3>
        <a:srgbClr val="ADB8CA"/>
      </a:accent3>
      <a:accent4>
        <a:srgbClr val="DADADA"/>
      </a:accent4>
      <a:accent5>
        <a:srgbClr val="FAAFAB"/>
      </a:accent5>
      <a:accent6>
        <a:srgbClr val="2D2D8A"/>
      </a:accent6>
      <a:hlink>
        <a:srgbClr val="FFCC00"/>
      </a:hlink>
      <a:folHlink>
        <a:srgbClr val="FF66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smtClean="0">
            <a:ln>
              <a:noFill/>
            </a:ln>
            <a:solidFill>
              <a:schemeClr val="hlink"/>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smtClean="0">
            <a:ln>
              <a:noFill/>
            </a:ln>
            <a:solidFill>
              <a:schemeClr val="hlink"/>
            </a:solidFill>
            <a:effectLst>
              <a:outerShdw blurRad="38100" dist="38100" dir="2700000" algn="tl">
                <a:srgbClr val="000000">
                  <a:alpha val="43137"/>
                </a:srgbClr>
              </a:outerShdw>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FFCC00"/>
        </a:dk2>
        <a:lt2>
          <a:srgbClr val="808080"/>
        </a:lt2>
        <a:accent1>
          <a:srgbClr val="F63D1E"/>
        </a:accent1>
        <a:accent2>
          <a:srgbClr val="333399"/>
        </a:accent2>
        <a:accent3>
          <a:srgbClr val="FFFFFF"/>
        </a:accent3>
        <a:accent4>
          <a:srgbClr val="000000"/>
        </a:accent4>
        <a:accent5>
          <a:srgbClr val="FAAFAB"/>
        </a:accent5>
        <a:accent6>
          <a:srgbClr val="2D2D8A"/>
        </a:accent6>
        <a:hlink>
          <a:srgbClr val="FFCC00"/>
        </a:hlink>
        <a:folHlink>
          <a:srgbClr val="FF6600"/>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FFFFFF"/>
        </a:dk2>
        <a:lt2>
          <a:srgbClr val="808080"/>
        </a:lt2>
        <a:accent1>
          <a:srgbClr val="F63D1E"/>
        </a:accent1>
        <a:accent2>
          <a:srgbClr val="333399"/>
        </a:accent2>
        <a:accent3>
          <a:srgbClr val="FFFFFF"/>
        </a:accent3>
        <a:accent4>
          <a:srgbClr val="000000"/>
        </a:accent4>
        <a:accent5>
          <a:srgbClr val="FAAFAB"/>
        </a:accent5>
        <a:accent6>
          <a:srgbClr val="2D2D8A"/>
        </a:accent6>
        <a:hlink>
          <a:srgbClr val="FFCC00"/>
        </a:hlink>
        <a:folHlink>
          <a:srgbClr val="FF6600"/>
        </a:folHlink>
      </a:clrScheme>
      <a:clrMap bg1="lt1" tx1="dk1" bg2="lt2" tx2="dk2" accent1="accent1" accent2="accent2" accent3="accent3" accent4="accent4" accent5="accent5" accent6="accent6" hlink="hlink" folHlink="folHlink"/>
    </a:extraClrScheme>
    <a:extraClrScheme>
      <a:clrScheme name="Default Design 15">
        <a:dk1>
          <a:srgbClr val="000000"/>
        </a:dk1>
        <a:lt1>
          <a:srgbClr val="FFFFFF"/>
        </a:lt1>
        <a:dk2>
          <a:srgbClr val="FFFFFF"/>
        </a:dk2>
        <a:lt2>
          <a:srgbClr val="000000"/>
        </a:lt2>
        <a:accent1>
          <a:srgbClr val="F63D1E"/>
        </a:accent1>
        <a:accent2>
          <a:srgbClr val="333399"/>
        </a:accent2>
        <a:accent3>
          <a:srgbClr val="FFFFFF"/>
        </a:accent3>
        <a:accent4>
          <a:srgbClr val="000000"/>
        </a:accent4>
        <a:accent5>
          <a:srgbClr val="FAAFAB"/>
        </a:accent5>
        <a:accent6>
          <a:srgbClr val="2D2D8A"/>
        </a:accent6>
        <a:hlink>
          <a:srgbClr val="FFCC00"/>
        </a:hlink>
        <a:folHlink>
          <a:srgbClr val="FF6600"/>
        </a:folHlink>
      </a:clrScheme>
      <a:clrMap bg1="lt1" tx1="dk1" bg2="lt2" tx2="dk2" accent1="accent1" accent2="accent2" accent3="accent3" accent4="accent4" accent5="accent5" accent6="accent6" hlink="hlink" folHlink="folHlink"/>
    </a:extraClrScheme>
    <a:extraClrScheme>
      <a:clrScheme name="Default Design 16">
        <a:dk1>
          <a:srgbClr val="000000"/>
        </a:dk1>
        <a:lt1>
          <a:srgbClr val="FFFFFF"/>
        </a:lt1>
        <a:dk2>
          <a:srgbClr val="000000"/>
        </a:dk2>
        <a:lt2>
          <a:srgbClr val="FFFFFF"/>
        </a:lt2>
        <a:accent1>
          <a:srgbClr val="F63D1E"/>
        </a:accent1>
        <a:accent2>
          <a:srgbClr val="333399"/>
        </a:accent2>
        <a:accent3>
          <a:srgbClr val="FFFFFF"/>
        </a:accent3>
        <a:accent4>
          <a:srgbClr val="000000"/>
        </a:accent4>
        <a:accent5>
          <a:srgbClr val="FAAFAB"/>
        </a:accent5>
        <a:accent6>
          <a:srgbClr val="2D2D8A"/>
        </a:accent6>
        <a:hlink>
          <a:srgbClr val="FFCC00"/>
        </a:hlink>
        <a:folHlink>
          <a:srgbClr val="FF66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Default Design">
  <a:themeElements>
    <a:clrScheme name="">
      <a:dk1>
        <a:srgbClr val="000000"/>
      </a:dk1>
      <a:lt1>
        <a:srgbClr val="FFFFFF"/>
      </a:lt1>
      <a:dk2>
        <a:srgbClr val="336699"/>
      </a:dk2>
      <a:lt2>
        <a:srgbClr val="FFB601"/>
      </a:lt2>
      <a:accent1>
        <a:srgbClr val="F63D1E"/>
      </a:accent1>
      <a:accent2>
        <a:srgbClr val="333399"/>
      </a:accent2>
      <a:accent3>
        <a:srgbClr val="ADB8CA"/>
      </a:accent3>
      <a:accent4>
        <a:srgbClr val="DADADA"/>
      </a:accent4>
      <a:accent5>
        <a:srgbClr val="FAAFAB"/>
      </a:accent5>
      <a:accent6>
        <a:srgbClr val="2D2D8A"/>
      </a:accent6>
      <a:hlink>
        <a:srgbClr val="FFCC00"/>
      </a:hlink>
      <a:folHlink>
        <a:srgbClr val="FF66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smtClean="0">
            <a:ln>
              <a:noFill/>
            </a:ln>
            <a:solidFill>
              <a:schemeClr val="hlink"/>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smtClean="0">
            <a:ln>
              <a:noFill/>
            </a:ln>
            <a:solidFill>
              <a:schemeClr val="hlink"/>
            </a:solidFill>
            <a:effectLst>
              <a:outerShdw blurRad="38100" dist="38100" dir="2700000" algn="tl">
                <a:srgbClr val="000000">
                  <a:alpha val="43137"/>
                </a:srgbClr>
              </a:outerShdw>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FFCC00"/>
        </a:dk2>
        <a:lt2>
          <a:srgbClr val="808080"/>
        </a:lt2>
        <a:accent1>
          <a:srgbClr val="F63D1E"/>
        </a:accent1>
        <a:accent2>
          <a:srgbClr val="333399"/>
        </a:accent2>
        <a:accent3>
          <a:srgbClr val="FFFFFF"/>
        </a:accent3>
        <a:accent4>
          <a:srgbClr val="000000"/>
        </a:accent4>
        <a:accent5>
          <a:srgbClr val="FAAFAB"/>
        </a:accent5>
        <a:accent6>
          <a:srgbClr val="2D2D8A"/>
        </a:accent6>
        <a:hlink>
          <a:srgbClr val="FFCC00"/>
        </a:hlink>
        <a:folHlink>
          <a:srgbClr val="FF6600"/>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FFFFFF"/>
        </a:dk2>
        <a:lt2>
          <a:srgbClr val="808080"/>
        </a:lt2>
        <a:accent1>
          <a:srgbClr val="F63D1E"/>
        </a:accent1>
        <a:accent2>
          <a:srgbClr val="333399"/>
        </a:accent2>
        <a:accent3>
          <a:srgbClr val="FFFFFF"/>
        </a:accent3>
        <a:accent4>
          <a:srgbClr val="000000"/>
        </a:accent4>
        <a:accent5>
          <a:srgbClr val="FAAFAB"/>
        </a:accent5>
        <a:accent6>
          <a:srgbClr val="2D2D8A"/>
        </a:accent6>
        <a:hlink>
          <a:srgbClr val="FFCC00"/>
        </a:hlink>
        <a:folHlink>
          <a:srgbClr val="FF6600"/>
        </a:folHlink>
      </a:clrScheme>
      <a:clrMap bg1="lt1" tx1="dk1" bg2="lt2" tx2="dk2" accent1="accent1" accent2="accent2" accent3="accent3" accent4="accent4" accent5="accent5" accent6="accent6" hlink="hlink" folHlink="folHlink"/>
    </a:extraClrScheme>
    <a:extraClrScheme>
      <a:clrScheme name="Default Design 15">
        <a:dk1>
          <a:srgbClr val="000000"/>
        </a:dk1>
        <a:lt1>
          <a:srgbClr val="FFFFFF"/>
        </a:lt1>
        <a:dk2>
          <a:srgbClr val="FFFFFF"/>
        </a:dk2>
        <a:lt2>
          <a:srgbClr val="000000"/>
        </a:lt2>
        <a:accent1>
          <a:srgbClr val="F63D1E"/>
        </a:accent1>
        <a:accent2>
          <a:srgbClr val="333399"/>
        </a:accent2>
        <a:accent3>
          <a:srgbClr val="FFFFFF"/>
        </a:accent3>
        <a:accent4>
          <a:srgbClr val="000000"/>
        </a:accent4>
        <a:accent5>
          <a:srgbClr val="FAAFAB"/>
        </a:accent5>
        <a:accent6>
          <a:srgbClr val="2D2D8A"/>
        </a:accent6>
        <a:hlink>
          <a:srgbClr val="FFCC00"/>
        </a:hlink>
        <a:folHlink>
          <a:srgbClr val="FF6600"/>
        </a:folHlink>
      </a:clrScheme>
      <a:clrMap bg1="lt1" tx1="dk1" bg2="lt2" tx2="dk2" accent1="accent1" accent2="accent2" accent3="accent3" accent4="accent4" accent5="accent5" accent6="accent6" hlink="hlink" folHlink="folHlink"/>
    </a:extraClrScheme>
    <a:extraClrScheme>
      <a:clrScheme name="Default Design 16">
        <a:dk1>
          <a:srgbClr val="000000"/>
        </a:dk1>
        <a:lt1>
          <a:srgbClr val="FFFFFF"/>
        </a:lt1>
        <a:dk2>
          <a:srgbClr val="000000"/>
        </a:dk2>
        <a:lt2>
          <a:srgbClr val="FFFFFF"/>
        </a:lt2>
        <a:accent1>
          <a:srgbClr val="F63D1E"/>
        </a:accent1>
        <a:accent2>
          <a:srgbClr val="333399"/>
        </a:accent2>
        <a:accent3>
          <a:srgbClr val="FFFFFF"/>
        </a:accent3>
        <a:accent4>
          <a:srgbClr val="000000"/>
        </a:accent4>
        <a:accent5>
          <a:srgbClr val="FAAFAB"/>
        </a:accent5>
        <a:accent6>
          <a:srgbClr val="2D2D8A"/>
        </a:accent6>
        <a:hlink>
          <a:srgbClr val="FFCC00"/>
        </a:hlink>
        <a:folHlink>
          <a:srgbClr val="FF66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Default Design">
  <a:themeElements>
    <a:clrScheme name="">
      <a:dk1>
        <a:srgbClr val="000000"/>
      </a:dk1>
      <a:lt1>
        <a:srgbClr val="FFFFFF"/>
      </a:lt1>
      <a:dk2>
        <a:srgbClr val="336699"/>
      </a:dk2>
      <a:lt2>
        <a:srgbClr val="FFB601"/>
      </a:lt2>
      <a:accent1>
        <a:srgbClr val="F63D1E"/>
      </a:accent1>
      <a:accent2>
        <a:srgbClr val="333399"/>
      </a:accent2>
      <a:accent3>
        <a:srgbClr val="ADB8CA"/>
      </a:accent3>
      <a:accent4>
        <a:srgbClr val="DADADA"/>
      </a:accent4>
      <a:accent5>
        <a:srgbClr val="FAAFAB"/>
      </a:accent5>
      <a:accent6>
        <a:srgbClr val="2D2D8A"/>
      </a:accent6>
      <a:hlink>
        <a:srgbClr val="FFCC00"/>
      </a:hlink>
      <a:folHlink>
        <a:srgbClr val="FF66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smtClean="0">
            <a:ln>
              <a:noFill/>
            </a:ln>
            <a:solidFill>
              <a:schemeClr val="hlink"/>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smtClean="0">
            <a:ln>
              <a:noFill/>
            </a:ln>
            <a:solidFill>
              <a:schemeClr val="hlink"/>
            </a:solidFill>
            <a:effectLst>
              <a:outerShdw blurRad="38100" dist="38100" dir="2700000" algn="tl">
                <a:srgbClr val="000000">
                  <a:alpha val="43137"/>
                </a:srgbClr>
              </a:outerShdw>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FFCC00"/>
        </a:dk2>
        <a:lt2>
          <a:srgbClr val="808080"/>
        </a:lt2>
        <a:accent1>
          <a:srgbClr val="F63D1E"/>
        </a:accent1>
        <a:accent2>
          <a:srgbClr val="333399"/>
        </a:accent2>
        <a:accent3>
          <a:srgbClr val="FFFFFF"/>
        </a:accent3>
        <a:accent4>
          <a:srgbClr val="000000"/>
        </a:accent4>
        <a:accent5>
          <a:srgbClr val="FAAFAB"/>
        </a:accent5>
        <a:accent6>
          <a:srgbClr val="2D2D8A"/>
        </a:accent6>
        <a:hlink>
          <a:srgbClr val="FFCC00"/>
        </a:hlink>
        <a:folHlink>
          <a:srgbClr val="FF6600"/>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FFFFFF"/>
        </a:dk2>
        <a:lt2>
          <a:srgbClr val="808080"/>
        </a:lt2>
        <a:accent1>
          <a:srgbClr val="F63D1E"/>
        </a:accent1>
        <a:accent2>
          <a:srgbClr val="333399"/>
        </a:accent2>
        <a:accent3>
          <a:srgbClr val="FFFFFF"/>
        </a:accent3>
        <a:accent4>
          <a:srgbClr val="000000"/>
        </a:accent4>
        <a:accent5>
          <a:srgbClr val="FAAFAB"/>
        </a:accent5>
        <a:accent6>
          <a:srgbClr val="2D2D8A"/>
        </a:accent6>
        <a:hlink>
          <a:srgbClr val="FFCC00"/>
        </a:hlink>
        <a:folHlink>
          <a:srgbClr val="FF6600"/>
        </a:folHlink>
      </a:clrScheme>
      <a:clrMap bg1="lt1" tx1="dk1" bg2="lt2" tx2="dk2" accent1="accent1" accent2="accent2" accent3="accent3" accent4="accent4" accent5="accent5" accent6="accent6" hlink="hlink" folHlink="folHlink"/>
    </a:extraClrScheme>
    <a:extraClrScheme>
      <a:clrScheme name="Default Design 15">
        <a:dk1>
          <a:srgbClr val="000000"/>
        </a:dk1>
        <a:lt1>
          <a:srgbClr val="FFFFFF"/>
        </a:lt1>
        <a:dk2>
          <a:srgbClr val="FFFFFF"/>
        </a:dk2>
        <a:lt2>
          <a:srgbClr val="000000"/>
        </a:lt2>
        <a:accent1>
          <a:srgbClr val="F63D1E"/>
        </a:accent1>
        <a:accent2>
          <a:srgbClr val="333399"/>
        </a:accent2>
        <a:accent3>
          <a:srgbClr val="FFFFFF"/>
        </a:accent3>
        <a:accent4>
          <a:srgbClr val="000000"/>
        </a:accent4>
        <a:accent5>
          <a:srgbClr val="FAAFAB"/>
        </a:accent5>
        <a:accent6>
          <a:srgbClr val="2D2D8A"/>
        </a:accent6>
        <a:hlink>
          <a:srgbClr val="FFCC00"/>
        </a:hlink>
        <a:folHlink>
          <a:srgbClr val="FF6600"/>
        </a:folHlink>
      </a:clrScheme>
      <a:clrMap bg1="lt1" tx1="dk1" bg2="lt2" tx2="dk2" accent1="accent1" accent2="accent2" accent3="accent3" accent4="accent4" accent5="accent5" accent6="accent6" hlink="hlink" folHlink="folHlink"/>
    </a:extraClrScheme>
    <a:extraClrScheme>
      <a:clrScheme name="Default Design 16">
        <a:dk1>
          <a:srgbClr val="000000"/>
        </a:dk1>
        <a:lt1>
          <a:srgbClr val="FFFFFF"/>
        </a:lt1>
        <a:dk2>
          <a:srgbClr val="000000"/>
        </a:dk2>
        <a:lt2>
          <a:srgbClr val="FFFFFF"/>
        </a:lt2>
        <a:accent1>
          <a:srgbClr val="F63D1E"/>
        </a:accent1>
        <a:accent2>
          <a:srgbClr val="333399"/>
        </a:accent2>
        <a:accent3>
          <a:srgbClr val="FFFFFF"/>
        </a:accent3>
        <a:accent4>
          <a:srgbClr val="000000"/>
        </a:accent4>
        <a:accent5>
          <a:srgbClr val="FAAFAB"/>
        </a:accent5>
        <a:accent6>
          <a:srgbClr val="2D2D8A"/>
        </a:accent6>
        <a:hlink>
          <a:srgbClr val="FFCC00"/>
        </a:hlink>
        <a:folHlink>
          <a:srgbClr val="FF66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documentManagement>
    <Release_x0020_Date xmlns="2d18aa69-6ab2-4417-9045-d7675364e4f5" xsi:nil="true"/>
    <Status xmlns="2d18aa69-6ab2-4417-9045-d7675364e4f5">Final</Status>
  </documentManagement>
</p:properties>
</file>

<file path=customXml/item2.xml><?xml version="1.0" encoding="utf-8"?>
<LongProperties xmlns="http://schemas.microsoft.com/office/2006/metadata/long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4AE73E4700EE64BB1EA899929385BD0" ma:contentTypeVersion="2" ma:contentTypeDescription="Create a new document." ma:contentTypeScope="" ma:versionID="c029ec9eeadb168e041b332e1b4bf559">
  <xsd:schema xmlns:xsd="http://www.w3.org/2001/XMLSchema" xmlns:p="http://schemas.microsoft.com/office/2006/metadata/properties" xmlns:ns2="2d18aa69-6ab2-4417-9045-d7675364e4f5" targetNamespace="http://schemas.microsoft.com/office/2006/metadata/properties" ma:root="true" ma:fieldsID="e74c1e4c0ea7b96ed6e09c37f0a17433" ns2:_="">
    <xsd:import namespace="2d18aa69-6ab2-4417-9045-d7675364e4f5"/>
    <xsd:element name="properties">
      <xsd:complexType>
        <xsd:sequence>
          <xsd:element name="documentManagement">
            <xsd:complexType>
              <xsd:all>
                <xsd:element ref="ns2:Release_x0020_Date" minOccurs="0"/>
                <xsd:element ref="ns2:Status" minOccurs="0"/>
              </xsd:all>
            </xsd:complexType>
          </xsd:element>
        </xsd:sequence>
      </xsd:complexType>
    </xsd:element>
  </xsd:schema>
  <xsd:schema xmlns:xsd="http://www.w3.org/2001/XMLSchema" xmlns:dms="http://schemas.microsoft.com/office/2006/documentManagement/types" targetNamespace="2d18aa69-6ab2-4417-9045-d7675364e4f5" elementFormDefault="qualified">
    <xsd:import namespace="http://schemas.microsoft.com/office/2006/documentManagement/types"/>
    <xsd:element name="Release_x0020_Date" ma:index="8" nillable="true" ma:displayName="Release Date" ma:internalName="Release_x0020_Date">
      <xsd:simpleType>
        <xsd:restriction base="dms:Text">
          <xsd:maxLength value="255"/>
        </xsd:restriction>
      </xsd:simpleType>
    </xsd:element>
    <xsd:element name="Status" ma:index="9" nillable="true" ma:displayName="Status" ma:default="Final" ma:format="RadioButtons" ma:internalName="Status">
      <xsd:simpleType>
        <xsd:restriction base="dms:Choice">
          <xsd:enumeration value="Draft"/>
          <xsd:enumeration value="Final"/>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522F38D-DD4C-43E3-BB4E-02C1EFB109CA}">
  <ds:schemaRefs>
    <ds:schemaRef ds:uri="http://schemas.microsoft.com/office/2006/metadata/properties"/>
    <ds:schemaRef ds:uri="2d18aa69-6ab2-4417-9045-d7675364e4f5"/>
  </ds:schemaRefs>
</ds:datastoreItem>
</file>

<file path=customXml/itemProps2.xml><?xml version="1.0" encoding="utf-8"?>
<ds:datastoreItem xmlns:ds="http://schemas.openxmlformats.org/officeDocument/2006/customXml" ds:itemID="{AE3939A6-60ED-472F-97D6-2B8E44C53D14}">
  <ds:schemaRefs>
    <ds:schemaRef ds:uri="http://schemas.microsoft.com/office/2006/metadata/longProperties"/>
  </ds:schemaRefs>
</ds:datastoreItem>
</file>

<file path=customXml/itemProps3.xml><?xml version="1.0" encoding="utf-8"?>
<ds:datastoreItem xmlns:ds="http://schemas.openxmlformats.org/officeDocument/2006/customXml" ds:itemID="{CC821A1D-A7F4-41E4-AF26-3CA417319A2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d18aa69-6ab2-4417-9045-d7675364e4f5"/>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4.xml><?xml version="1.0" encoding="utf-8"?>
<ds:datastoreItem xmlns:ds="http://schemas.openxmlformats.org/officeDocument/2006/customXml" ds:itemID="{2AF27A4B-58DA-46F1-963A-C8DDCA650B2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11468</TotalTime>
  <Words>2252</Words>
  <Application>Microsoft Office PowerPoint</Application>
  <PresentationFormat>On-screen Show (4:3)</PresentationFormat>
  <Paragraphs>386</Paragraphs>
  <Slides>20</Slides>
  <Notes>8</Notes>
  <HiddenSlides>0</HiddenSlides>
  <MMClips>0</MMClips>
  <ScaleCrop>false</ScaleCrop>
  <HeadingPairs>
    <vt:vector size="4" baseType="variant">
      <vt:variant>
        <vt:lpstr>Theme</vt:lpstr>
      </vt:variant>
      <vt:variant>
        <vt:i4>4</vt:i4>
      </vt:variant>
      <vt:variant>
        <vt:lpstr>Slide Titles</vt:lpstr>
      </vt:variant>
      <vt:variant>
        <vt:i4>20</vt:i4>
      </vt:variant>
    </vt:vector>
  </HeadingPairs>
  <TitlesOfParts>
    <vt:vector size="24" baseType="lpstr">
      <vt:lpstr>4_Default Design</vt:lpstr>
      <vt:lpstr>8_Default Design</vt:lpstr>
      <vt:lpstr>3_Default Design</vt:lpstr>
      <vt:lpstr>2_Default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Used for building SIRRG, PSSSEc and Premier presentations</dc:title>
  <dc:creator>Greg Lenti</dc:creator>
  <cp:lastModifiedBy>Mathieu MALAISE</cp:lastModifiedBy>
  <cp:revision>1404</cp:revision>
  <dcterms:created xsi:type="dcterms:W3CDTF">2006-04-10T17:14:14Z</dcterms:created>
  <dcterms:modified xsi:type="dcterms:W3CDTF">2009-07-29T12:24:56Z</dcterms:modified>
  <cp:contentType>Document</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Form</vt:lpwstr>
  </property>
  <property fmtid="{D5CDD505-2E9C-101B-9397-08002B2CF9AE}" pid="3" name="ContentTypeId">
    <vt:lpwstr>0x010100D4AE73E4700EE64BB1EA899929385BD0</vt:lpwstr>
  </property>
</Properties>
</file>