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258" r:id="rId2"/>
    <p:sldId id="259" r:id="rId3"/>
    <p:sldId id="268" r:id="rId4"/>
    <p:sldId id="400" r:id="rId5"/>
    <p:sldId id="276" r:id="rId6"/>
    <p:sldId id="277" r:id="rId7"/>
    <p:sldId id="408" r:id="rId8"/>
    <p:sldId id="401" r:id="rId9"/>
    <p:sldId id="407" r:id="rId10"/>
    <p:sldId id="350" r:id="rId11"/>
    <p:sldId id="38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09" autoAdjust="0"/>
  </p:normalViewPr>
  <p:slideViewPr>
    <p:cSldViewPr snapToGrid="0" showGuides="1">
      <p:cViewPr varScale="1">
        <p:scale>
          <a:sx n="80" d="100"/>
          <a:sy n="80" d="100"/>
        </p:scale>
        <p:origin x="-10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66"/>
    </p:cViewPr>
  </p:outlin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E837A-B98E-4878-B745-F652FAEC952C}" type="datetimeFigureOut">
              <a:rPr lang="en-US" smtClean="0"/>
              <a:t>5/13/2010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FC6B5-3F29-4EB9-B5F2-3D7DF936316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FC6B5-3F29-4EB9-B5F2-3D7DF9363162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175" y="981075"/>
            <a:ext cx="7772400" cy="1571625"/>
          </a:xfrm>
        </p:spPr>
        <p:txBody>
          <a:bodyPr anchor="ctr"/>
          <a:lstStyle>
            <a:lvl1pPr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5" y="4418013"/>
            <a:ext cx="7861300" cy="585787"/>
          </a:xfrm>
        </p:spPr>
        <p:txBody>
          <a:bodyPr anchor="ctr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4500" y="127000"/>
            <a:ext cx="2228850" cy="3671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27000"/>
            <a:ext cx="6534150" cy="3671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A808C1-CE7E-4FF3-B7AC-C2093BFED3C8}" type="datetimeFigureOut">
              <a:rPr lang="en-US" smtClean="0"/>
              <a:pPr/>
              <a:t>5/13/2010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A6C153-38FD-458D-A050-38F14922EB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" y="1584325"/>
            <a:ext cx="4381500" cy="221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584325"/>
            <a:ext cx="4381500" cy="221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" y="127000"/>
            <a:ext cx="88709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Title Slide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584325"/>
            <a:ext cx="89154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460375" indent="-4603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55663" indent="-3937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258888" indent="-4016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595438" indent="-334963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19097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3669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8241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2813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7385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7095"/>
            <a:ext cx="8229600" cy="1143000"/>
          </a:xfrm>
        </p:spPr>
        <p:txBody>
          <a:bodyPr>
            <a:normAutofit fontScale="90000"/>
          </a:bodyPr>
          <a:lstStyle/>
          <a:p>
            <a:pPr marR="0" algn="ctr" rtl="0"/>
            <a:r>
              <a:rPr lang="en-US" dirty="0" smtClean="0"/>
              <a:t>Extending Interface</a:t>
            </a:r>
            <a:r>
              <a:rPr lang="en-US" b="1" dirty="0" smtClean="0"/>
              <a:t> Based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Design Challenges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107949" y="1584325"/>
            <a:ext cx="8846045" cy="44245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effectLst/>
                <a:cs typeface="Times New Roman" pitchFamily="18" charset="0"/>
              </a:rPr>
              <a:t>Assembly Management</a:t>
            </a:r>
          </a:p>
          <a:p>
            <a:pPr>
              <a:buNone/>
            </a:pPr>
            <a:r>
              <a:rPr lang="en-US" sz="3200" dirty="0" smtClean="0">
                <a:effectLst/>
                <a:cs typeface="Times New Roman" pitchFamily="18" charset="0"/>
              </a:rPr>
              <a:t>Reduced Encapsulation</a:t>
            </a:r>
          </a:p>
          <a:p>
            <a:pPr>
              <a:buNone/>
            </a:pPr>
            <a:r>
              <a:rPr lang="en-US" sz="3200" dirty="0" smtClean="0">
                <a:effectLst/>
                <a:cs typeface="Times New Roman" pitchFamily="18" charset="0"/>
              </a:rPr>
              <a:t>Performance Problems</a:t>
            </a:r>
          </a:p>
          <a:p>
            <a:pPr>
              <a:buNone/>
            </a:pPr>
            <a:r>
              <a:rPr lang="en-US" sz="3200" dirty="0" smtClean="0">
                <a:effectLst/>
                <a:cs typeface="Times New Roman" pitchFamily="18" charset="0"/>
              </a:rPr>
              <a:t>Probability of Change</a:t>
            </a:r>
            <a:endParaRPr lang="en-US" sz="3200" dirty="0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en-US" b="1" baseline="0" dirty="0" smtClean="0"/>
              <a:t>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" y="1584325"/>
            <a:ext cx="8915400" cy="230832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Partition based on: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Fundamental Types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Patterns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Test Dependencies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algn="ctr" rtl="0"/>
            <a:r>
              <a:rPr lang="en-US" dirty="0" smtClean="0"/>
              <a:t>Logical vs. Physical Design</a:t>
            </a:r>
            <a:endParaRPr lang="en-US" b="1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" y="1584325"/>
            <a:ext cx="8915400" cy="408111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Logical Design</a:t>
            </a:r>
          </a:p>
          <a:p>
            <a:pPr>
              <a:buNone/>
            </a:pPr>
            <a:r>
              <a:rPr lang="en-US" dirty="0" smtClean="0"/>
              <a:t>	Essential vs. Inessential Coupling</a:t>
            </a:r>
          </a:p>
          <a:p>
            <a:pPr>
              <a:buNone/>
            </a:pPr>
            <a:r>
              <a:rPr lang="en-US" dirty="0" smtClean="0"/>
              <a:t>	Interface as Type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Design Patterns</a:t>
            </a:r>
          </a:p>
          <a:p>
            <a:pPr>
              <a:buNone/>
            </a:pPr>
            <a:r>
              <a:rPr lang="en-US" dirty="0" smtClean="0"/>
              <a:t>Physical Design</a:t>
            </a:r>
          </a:p>
          <a:p>
            <a:pPr>
              <a:buNone/>
            </a:pPr>
            <a:r>
              <a:rPr lang="en-US" dirty="0" smtClean="0"/>
              <a:t>	Assemblies</a:t>
            </a:r>
          </a:p>
          <a:p>
            <a:pPr>
              <a:buNone/>
            </a:pPr>
            <a:r>
              <a:rPr lang="en-US" dirty="0" smtClean="0"/>
              <a:t>	Versioning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algn="ctr" rtl="0"/>
            <a:r>
              <a:rPr lang="en-US" baseline="0" dirty="0" smtClean="0">
                <a:latin typeface="Times New Roman"/>
              </a:rPr>
              <a:t>Goals of Physical</a:t>
            </a:r>
            <a:r>
              <a:rPr lang="en-US" dirty="0" smtClean="0">
                <a:latin typeface="Times New Roman"/>
              </a:rPr>
              <a:t> Design</a:t>
            </a:r>
            <a:endParaRPr lang="en-US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" y="1584325"/>
            <a:ext cx="8915400" cy="230832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Easier to test and change smaller units</a:t>
            </a:r>
          </a:p>
          <a:p>
            <a:pPr>
              <a:buNone/>
            </a:pPr>
            <a:r>
              <a:rPr lang="en-US" dirty="0" smtClean="0"/>
              <a:t>Faster unit tests</a:t>
            </a:r>
          </a:p>
          <a:p>
            <a:pPr>
              <a:buNone/>
            </a:pPr>
            <a:r>
              <a:rPr lang="en-US" dirty="0" smtClean="0"/>
              <a:t>Easier parallel development</a:t>
            </a:r>
          </a:p>
          <a:p>
            <a:pPr>
              <a:buNone/>
            </a:pPr>
            <a:r>
              <a:rPr lang="en-US" dirty="0" smtClean="0"/>
              <a:t>Easier change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Assembly Partitioning Concepts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" y="1584325"/>
            <a:ext cx="8915400" cy="171739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Look for application fault lines</a:t>
            </a:r>
          </a:p>
          <a:p>
            <a:pPr>
              <a:buNone/>
            </a:pPr>
            <a:r>
              <a:rPr lang="en-US" dirty="0" smtClean="0"/>
              <a:t>Treat Interfaces as fundamental types</a:t>
            </a:r>
          </a:p>
          <a:p>
            <a:pPr>
              <a:buNone/>
            </a:pPr>
            <a:r>
              <a:rPr lang="en-US" dirty="0" smtClean="0"/>
              <a:t>Design Patterns indicate application partitions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en-US" dirty="0" smtClean="0">
                <a:latin typeface="Times New Roman"/>
              </a:rPr>
              <a:t>Interfaces as Fundamental Types</a:t>
            </a:r>
            <a:endParaRPr lang="en-US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509" y="1572965"/>
            <a:ext cx="8478982" cy="371207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Interfaces are behavior, not implementation</a:t>
            </a:r>
          </a:p>
          <a:p>
            <a:pPr>
              <a:buNone/>
            </a:pPr>
            <a:r>
              <a:rPr lang="en-US" dirty="0" smtClean="0"/>
              <a:t>Treat as fundamental types</a:t>
            </a:r>
          </a:p>
          <a:p>
            <a:pPr>
              <a:buNone/>
            </a:pPr>
            <a:r>
              <a:rPr lang="en-US" dirty="0" smtClean="0"/>
              <a:t>Place in separate assemblies</a:t>
            </a:r>
          </a:p>
          <a:p>
            <a:pPr>
              <a:buNone/>
            </a:pPr>
            <a:r>
              <a:rPr lang="en-US" dirty="0" smtClean="0"/>
              <a:t>Put implementation in separate assemblies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algn="ctr" rtl="0"/>
            <a:r>
              <a:rPr lang="en-US" dirty="0" smtClean="0">
                <a:latin typeface="Times New Roman"/>
              </a:rPr>
              <a:t>Patterns Drive Partitions</a:t>
            </a:r>
            <a:endParaRPr lang="en-US" b="1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" y="1584325"/>
            <a:ext cx="8915400" cy="248891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Code that implements the pattern</a:t>
            </a:r>
          </a:p>
          <a:p>
            <a:pPr lvl="0">
              <a:buNone/>
            </a:pPr>
            <a:r>
              <a:rPr lang="en-US" dirty="0" smtClean="0"/>
              <a:t>Code that uses the pattern</a:t>
            </a:r>
          </a:p>
          <a:p>
            <a:pPr lvl="0">
              <a:buNone/>
            </a:pPr>
            <a:r>
              <a:rPr lang="en-US" dirty="0" smtClean="0"/>
              <a:t>Code the pattern isolates</a:t>
            </a:r>
          </a:p>
          <a:p>
            <a:pPr lvl="0">
              <a:buNone/>
            </a:pPr>
            <a:r>
              <a:rPr lang="en-US" dirty="0" smtClean="0"/>
              <a:t>Indicate possible assembly partitioning</a:t>
            </a:r>
          </a:p>
          <a:p>
            <a:pPr lvl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Example: Factory Pattern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" y="1584325"/>
            <a:ext cx="8915400" cy="171739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Application</a:t>
            </a:r>
          </a:p>
          <a:p>
            <a:pPr>
              <a:buNone/>
            </a:pPr>
            <a:r>
              <a:rPr lang="en-US" dirty="0" smtClean="0"/>
              <a:t>CustomerManagerFactory</a:t>
            </a:r>
          </a:p>
          <a:p>
            <a:pPr>
              <a:buNone/>
            </a:pPr>
            <a:r>
              <a:rPr lang="en-US" dirty="0" smtClean="0"/>
              <a:t>CustomerManager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" y="127000"/>
            <a:ext cx="8870950" cy="701731"/>
          </a:xfrm>
        </p:spPr>
        <p:txBody>
          <a:bodyPr/>
          <a:lstStyle/>
          <a:p>
            <a:pPr algn="ctr"/>
            <a:r>
              <a:rPr lang="en-US" dirty="0" smtClean="0"/>
              <a:t>Assemblies As Components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608075"/>
            <a:ext cx="8915400" cy="30114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effectLst/>
                <a:cs typeface="Times New Roman" pitchFamily="18" charset="0"/>
              </a:rPr>
              <a:t>Independent evolution</a:t>
            </a:r>
            <a:endParaRPr lang="en-US" dirty="0">
              <a:solidFill>
                <a:srgbClr val="000066"/>
              </a:solidFill>
            </a:endParaRPr>
          </a:p>
          <a:p>
            <a:pPr>
              <a:buNone/>
            </a:pPr>
            <a:r>
              <a:rPr lang="en-US" dirty="0" smtClean="0">
                <a:effectLst/>
                <a:cs typeface="Times New Roman" pitchFamily="18" charset="0"/>
              </a:rPr>
              <a:t>Versioning</a:t>
            </a:r>
          </a:p>
          <a:p>
            <a:pPr>
              <a:buNone/>
            </a:pPr>
            <a:r>
              <a:rPr lang="en-US" dirty="0" smtClean="0">
                <a:effectLst/>
                <a:cs typeface="Times New Roman" pitchFamily="18" charset="0"/>
              </a:rPr>
              <a:t>Testing</a:t>
            </a:r>
          </a:p>
          <a:p>
            <a:pPr>
              <a:buNone/>
            </a:pPr>
            <a:r>
              <a:rPr lang="en-US" dirty="0" smtClean="0">
                <a:effectLst/>
                <a:cs typeface="Times New Roman" pitchFamily="18" charset="0"/>
              </a:rPr>
              <a:t>Goal is partitioning</a:t>
            </a:r>
          </a:p>
          <a:p>
            <a:pPr>
              <a:buNone/>
            </a:pPr>
            <a:r>
              <a:rPr lang="en-US" dirty="0" smtClean="0">
                <a:effectLst/>
                <a:cs typeface="Times New Roman" pitchFamily="18" charset="0"/>
              </a:rPr>
              <a:t>Reuse is possibly emergent</a:t>
            </a:r>
          </a:p>
          <a:p>
            <a:pPr>
              <a:buNone/>
            </a:pPr>
            <a:endParaRPr lang="en-US" dirty="0" smtClean="0">
              <a:effectLst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effectLst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Design For Testability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81000" y="1531917"/>
            <a:ext cx="8406740" cy="2308324"/>
          </a:xfrm>
        </p:spPr>
        <p:txBody>
          <a:bodyPr/>
          <a:lstStyle/>
          <a:p>
            <a:pPr>
              <a:buNone/>
            </a:pPr>
            <a:r>
              <a:rPr lang="en-US" sz="3200" dirty="0" smtClean="0"/>
              <a:t>Test smaller units of functionality</a:t>
            </a:r>
          </a:p>
          <a:p>
            <a:pPr>
              <a:buNone/>
            </a:pPr>
            <a:r>
              <a:rPr lang="en-US" sz="3200" dirty="0" smtClean="0"/>
              <a:t>Faster unit tests</a:t>
            </a:r>
          </a:p>
          <a:p>
            <a:pPr>
              <a:buNone/>
            </a:pPr>
            <a:r>
              <a:rPr lang="en-US" sz="3200" dirty="0" smtClean="0"/>
              <a:t>Minimize test dependencies</a:t>
            </a:r>
          </a:p>
          <a:p>
            <a:pPr>
              <a:buNone/>
            </a:pPr>
            <a:r>
              <a:rPr lang="en-US" sz="3200" dirty="0" smtClean="0"/>
              <a:t>Partitioning for testability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bcast Template - MSDN">
  <a:themeElements>
    <a:clrScheme name="Webcast Template - MSDN 1">
      <a:dk1>
        <a:srgbClr val="000000"/>
      </a:dk1>
      <a:lt1>
        <a:srgbClr val="FFFFFF"/>
      </a:lt1>
      <a:dk2>
        <a:srgbClr val="00478E"/>
      </a:dk2>
      <a:lt2>
        <a:srgbClr val="FFD34F"/>
      </a:lt2>
      <a:accent1>
        <a:srgbClr val="FCEB98"/>
      </a:accent1>
      <a:accent2>
        <a:srgbClr val="EB7C35"/>
      </a:accent2>
      <a:accent3>
        <a:srgbClr val="AAB1C6"/>
      </a:accent3>
      <a:accent4>
        <a:srgbClr val="DADADA"/>
      </a:accent4>
      <a:accent5>
        <a:srgbClr val="FDF3CA"/>
      </a:accent5>
      <a:accent6>
        <a:srgbClr val="D5702F"/>
      </a:accent6>
      <a:hlink>
        <a:srgbClr val="FFCC00"/>
      </a:hlink>
      <a:folHlink>
        <a:srgbClr val="6294CD"/>
      </a:folHlink>
    </a:clrScheme>
    <a:fontScheme name="Webcast Template - MSD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Franklin Gothic Medium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Franklin Gothic Medium" pitchFamily="34" charset="0"/>
          </a:defRPr>
        </a:defPPr>
      </a:lstStyle>
    </a:lnDef>
  </a:objectDefaults>
  <a:extraClrSchemeLst>
    <a:extraClrScheme>
      <a:clrScheme name="Webcast Template - MSDN 1">
        <a:dk1>
          <a:srgbClr val="000000"/>
        </a:dk1>
        <a:lt1>
          <a:srgbClr val="FFFFFF"/>
        </a:lt1>
        <a:dk2>
          <a:srgbClr val="00478E"/>
        </a:dk2>
        <a:lt2>
          <a:srgbClr val="FFD34F"/>
        </a:lt2>
        <a:accent1>
          <a:srgbClr val="FCEB98"/>
        </a:accent1>
        <a:accent2>
          <a:srgbClr val="EB7C35"/>
        </a:accent2>
        <a:accent3>
          <a:srgbClr val="AAB1C6"/>
        </a:accent3>
        <a:accent4>
          <a:srgbClr val="DADADA"/>
        </a:accent4>
        <a:accent5>
          <a:srgbClr val="FDF3CA"/>
        </a:accent5>
        <a:accent6>
          <a:srgbClr val="D5702F"/>
        </a:accent6>
        <a:hlink>
          <a:srgbClr val="FFCC00"/>
        </a:hlink>
        <a:folHlink>
          <a:srgbClr val="6294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01WebParts</Template>
  <TotalTime>395</TotalTime>
  <Words>149</Words>
  <Application>Microsoft Office PowerPoint</Application>
  <PresentationFormat>On-screen Show (4:3)</PresentationFormat>
  <Paragraphs>54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Webcast Template - MSDN</vt:lpstr>
      <vt:lpstr>Extending Interface Based Design</vt:lpstr>
      <vt:lpstr>Logical vs. Physical Design</vt:lpstr>
      <vt:lpstr>Goals of Physical Design</vt:lpstr>
      <vt:lpstr>Assembly Partitioning Concepts </vt:lpstr>
      <vt:lpstr>Interfaces as Fundamental Types</vt:lpstr>
      <vt:lpstr>Patterns Drive Partitions</vt:lpstr>
      <vt:lpstr>Example: Factory Pattern</vt:lpstr>
      <vt:lpstr>Assemblies As Components</vt:lpstr>
      <vt:lpstr>Design For Testability</vt:lpstr>
      <vt:lpstr>Physical Design Challenges</vt:lpstr>
      <vt:lpstr>Summary</vt:lpstr>
    </vt:vector>
  </TitlesOfParts>
  <Company>Reliable Software,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Partitioning and Layering Fundamentals</dc:title>
  <dc:creator>Michael Stiefel</dc:creator>
  <cp:lastModifiedBy>Michael Stiefel</cp:lastModifiedBy>
  <cp:revision>196</cp:revision>
  <dcterms:created xsi:type="dcterms:W3CDTF">2010-02-10T14:27:53Z</dcterms:created>
  <dcterms:modified xsi:type="dcterms:W3CDTF">2010-05-13T14:28:13Z</dcterms:modified>
</cp:coreProperties>
</file>