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9" r:id="rId4"/>
  </p:sldMasterIdLst>
  <p:notesMasterIdLst>
    <p:notesMasterId r:id="rId16"/>
  </p:notesMasterIdLst>
  <p:sldIdLst>
    <p:sldId id="256" r:id="rId5"/>
    <p:sldId id="257" r:id="rId6"/>
    <p:sldId id="258" r:id="rId7"/>
    <p:sldId id="264" r:id="rId8"/>
    <p:sldId id="266" r:id="rId9"/>
    <p:sldId id="263" r:id="rId10"/>
    <p:sldId id="268" r:id="rId11"/>
    <p:sldId id="270" r:id="rId12"/>
    <p:sldId id="269" r:id="rId13"/>
    <p:sldId id="260" r:id="rId14"/>
    <p:sldId id="261" r:id="rId15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clrMru>
    <a:srgbClr val="33CC33"/>
    <a:srgbClr val="D5D69C"/>
    <a:srgbClr val="00B0F0"/>
    <a:srgbClr val="FFCC99"/>
    <a:srgbClr val="FFFFCC"/>
    <a:srgbClr val="6699FF"/>
    <a:srgbClr val="66CCFF"/>
    <a:srgbClr val="33CCCC"/>
    <a:srgbClr val="FFFF99"/>
    <a:srgbClr val="EEEFD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15620"/>
    <p:restoredTop sz="98483" autoAdjust="0"/>
  </p:normalViewPr>
  <p:slideViewPr>
    <p:cSldViewPr>
      <p:cViewPr>
        <p:scale>
          <a:sx n="70" d="100"/>
          <a:sy n="70" d="100"/>
        </p:scale>
        <p:origin x="78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 b="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 b="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fld id="{ABEB7E15-D74D-4E63-87F0-FF5A221A60F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28F0E2-34FA-467D-9157-25E0AFABAAF8}" type="slidenum">
              <a:rPr lang="en-US"/>
              <a:pPr/>
              <a:t>1</a:t>
            </a:fld>
            <a:endParaRPr lang="en-US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0A9172-4C42-4B8E-BC66-22EAC2B719F6}" type="slidenum">
              <a:rPr lang="en-US"/>
              <a:pPr/>
              <a:t>10</a:t>
            </a:fld>
            <a:endParaRPr lang="en-US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B30971-9EFD-4FCB-B2F5-6FAC22135A02}" type="slidenum">
              <a:rPr lang="en-US"/>
              <a:pPr/>
              <a:t>11</a:t>
            </a:fld>
            <a:endParaRPr lang="en-US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4DCFCD-448C-486A-BFC3-22A4D8E190D8}" type="slidenum">
              <a:rPr lang="en-US"/>
              <a:pPr/>
              <a:t>2</a:t>
            </a:fld>
            <a:endParaRPr lang="en-US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34F661-91E6-4DC6-9969-D2CE5615639A}" type="slidenum">
              <a:rPr lang="en-US"/>
              <a:pPr/>
              <a:t>3</a:t>
            </a:fld>
            <a:endParaRPr lang="en-US"/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EB7E15-D74D-4E63-87F0-FF5A221A60F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EB7E15-D74D-4E63-87F0-FF5A221A60F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EB7E15-D74D-4E63-87F0-FF5A221A60F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EB7E15-D74D-4E63-87F0-FF5A221A60F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CE21CB-B6EF-4A01-8813-6ECBA0A92EF2}" type="slidenum">
              <a:rPr lang="en-US"/>
              <a:pPr/>
              <a:t>8</a:t>
            </a:fld>
            <a:endParaRPr lang="en-US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EB7E15-D74D-4E63-87F0-FF5A221A60F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PT_Deck_Finish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838200"/>
            <a:ext cx="7620000" cy="5715000"/>
          </a:xfrm>
          <a:prstGeom prst="rect">
            <a:avLst/>
          </a:prstGeom>
          <a:noFill/>
        </p:spPr>
      </p:pic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28738" y="1863725"/>
            <a:ext cx="6443662" cy="3113088"/>
          </a:xfrm>
        </p:spPr>
        <p:txBody>
          <a:bodyPr/>
          <a:lstStyle>
            <a:lvl1pPr algn="ctr">
              <a:defRPr sz="5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20800" y="4965700"/>
            <a:ext cx="6451600" cy="6731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81750" y="77788"/>
            <a:ext cx="1847850" cy="6064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7788"/>
            <a:ext cx="5391150" cy="6064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50925" y="1447800"/>
            <a:ext cx="3436938" cy="4694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447800"/>
            <a:ext cx="3436937" cy="4694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PT_Deck_Finished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762000" y="838200"/>
            <a:ext cx="7620000" cy="5715000"/>
          </a:xfrm>
          <a:prstGeom prst="rect">
            <a:avLst/>
          </a:prstGeom>
          <a:noFill/>
        </p:spPr>
      </p:pic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77788"/>
            <a:ext cx="7391400" cy="68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Slide Title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50925" y="1447800"/>
            <a:ext cx="7026275" cy="469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Body 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buClr>
          <a:srgbClr val="DC0081"/>
        </a:buClr>
        <a:buFont typeface="Wingdings" pitchFamily="2" charset="2"/>
        <a:defRPr sz="3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buClr>
          <a:srgbClr val="DC0081"/>
        </a:buClr>
        <a:buFont typeface="Wingdings" pitchFamily="2" charset="2"/>
        <a:defRPr sz="3000" b="1">
          <a:solidFill>
            <a:schemeClr val="tx2"/>
          </a:solidFill>
          <a:latin typeface="Arial Narrow" pitchFamily="34" charset="0"/>
        </a:defRPr>
      </a:lvl2pPr>
      <a:lvl3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buClr>
          <a:srgbClr val="DC0081"/>
        </a:buClr>
        <a:buFont typeface="Wingdings" pitchFamily="2" charset="2"/>
        <a:defRPr sz="3000" b="1">
          <a:solidFill>
            <a:schemeClr val="tx2"/>
          </a:solidFill>
          <a:latin typeface="Arial Narrow" pitchFamily="34" charset="0"/>
        </a:defRPr>
      </a:lvl3pPr>
      <a:lvl4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buClr>
          <a:srgbClr val="DC0081"/>
        </a:buClr>
        <a:buFont typeface="Wingdings" pitchFamily="2" charset="2"/>
        <a:defRPr sz="3000" b="1">
          <a:solidFill>
            <a:schemeClr val="tx2"/>
          </a:solidFill>
          <a:latin typeface="Arial Narrow" pitchFamily="34" charset="0"/>
        </a:defRPr>
      </a:lvl4pPr>
      <a:lvl5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buClr>
          <a:srgbClr val="DC0081"/>
        </a:buClr>
        <a:buFont typeface="Wingdings" pitchFamily="2" charset="2"/>
        <a:defRPr sz="3000" b="1">
          <a:solidFill>
            <a:schemeClr val="tx2"/>
          </a:solidFill>
          <a:latin typeface="Arial Narrow" pitchFamily="34" charset="0"/>
        </a:defRPr>
      </a:lvl5pPr>
      <a:lvl6pPr marL="457200"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buClr>
          <a:srgbClr val="DC0081"/>
        </a:buClr>
        <a:buFont typeface="Wingdings" pitchFamily="2" charset="2"/>
        <a:defRPr sz="3000" b="1">
          <a:solidFill>
            <a:schemeClr val="tx2"/>
          </a:solidFill>
          <a:latin typeface="Arial Narrow" pitchFamily="34" charset="0"/>
        </a:defRPr>
      </a:lvl6pPr>
      <a:lvl7pPr marL="914400"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buClr>
          <a:srgbClr val="DC0081"/>
        </a:buClr>
        <a:buFont typeface="Wingdings" pitchFamily="2" charset="2"/>
        <a:defRPr sz="3000" b="1">
          <a:solidFill>
            <a:schemeClr val="tx2"/>
          </a:solidFill>
          <a:latin typeface="Arial Narrow" pitchFamily="34" charset="0"/>
        </a:defRPr>
      </a:lvl7pPr>
      <a:lvl8pPr marL="1371600"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buClr>
          <a:srgbClr val="DC0081"/>
        </a:buClr>
        <a:buFont typeface="Wingdings" pitchFamily="2" charset="2"/>
        <a:defRPr sz="3000" b="1">
          <a:solidFill>
            <a:schemeClr val="tx2"/>
          </a:solidFill>
          <a:latin typeface="Arial Narrow" pitchFamily="34" charset="0"/>
        </a:defRPr>
      </a:lvl8pPr>
      <a:lvl9pPr marL="1828800"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buClr>
          <a:srgbClr val="DC0081"/>
        </a:buClr>
        <a:buFont typeface="Wingdings" pitchFamily="2" charset="2"/>
        <a:defRPr sz="3000" b="1">
          <a:solidFill>
            <a:schemeClr val="tx2"/>
          </a:solidFill>
          <a:latin typeface="Arial Narrow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8DACD0"/>
        </a:buClr>
        <a:buSzPct val="70000"/>
        <a:buFont typeface="Wingdings" pitchFamily="2" charset="2"/>
        <a:buBlip>
          <a:blip r:embed="rId14"/>
        </a:buBlip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31825" indent="-174625" algn="l" rtl="0" eaLnBrk="0" fontAlgn="base" hangingPunct="0">
        <a:spcBef>
          <a:spcPct val="40000"/>
        </a:spcBef>
        <a:spcAft>
          <a:spcPct val="0"/>
        </a:spcAft>
        <a:buClr>
          <a:srgbClr val="8DACD0"/>
        </a:buClr>
        <a:buFont typeface="Wingdings" pitchFamily="2" charset="2"/>
        <a:buChar char=""/>
        <a:defRPr sz="2400">
          <a:solidFill>
            <a:schemeClr val="tx1"/>
          </a:solidFill>
          <a:latin typeface="+mn-lt"/>
        </a:defRPr>
      </a:lvl2pPr>
      <a:lvl3pPr marL="860425" indent="-635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3pPr>
      <a:lvl4pPr marL="1089025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4pPr>
      <a:lvl5pPr marL="1312863" indent="-1588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5pPr>
      <a:lvl6pPr marL="1770063" indent="-1588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6pPr>
      <a:lvl7pPr marL="2227263" indent="-1588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7pPr>
      <a:lvl8pPr marL="2684463" indent="-1588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8pPr>
      <a:lvl9pPr marL="3141663" indent="-1588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763588" y="609600"/>
            <a:ext cx="7524750" cy="5219700"/>
          </a:xfrm>
          <a:noFill/>
          <a:ln/>
        </p:spPr>
        <p:txBody>
          <a:bodyPr lIns="90488" tIns="44450" rIns="90488" bIns="44450"/>
          <a:lstStyle/>
          <a:p>
            <a:pPr algn="ctr">
              <a:lnSpc>
                <a:spcPct val="95000"/>
              </a:lnSpc>
            </a:pPr>
            <a:r>
              <a:rPr lang="en-US" sz="5400" dirty="0">
                <a:latin typeface="Times New Roman" charset="0"/>
              </a:rPr>
              <a:t>Module </a:t>
            </a:r>
            <a:r>
              <a:rPr lang="en-US" sz="5400" dirty="0" smtClean="0">
                <a:latin typeface="Times New Roman" charset="0"/>
              </a:rPr>
              <a:t>1:</a:t>
            </a:r>
            <a:br>
              <a:rPr lang="en-US" sz="5400" dirty="0" smtClean="0">
                <a:latin typeface="Times New Roman" charset="0"/>
              </a:rPr>
            </a:br>
            <a:r>
              <a:rPr lang="en-US" sz="5400" dirty="0" smtClean="0">
                <a:latin typeface="Times New Roman" charset="0"/>
              </a:rPr>
              <a:t>Database </a:t>
            </a:r>
            <a:r>
              <a:rPr lang="en-US" sz="5400" dirty="0">
                <a:latin typeface="Times New Roman" charset="0"/>
              </a:rPr>
              <a:t>and Instance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52400"/>
            <a:ext cx="7391400" cy="684212"/>
          </a:xfrm>
        </p:spPr>
        <p:txBody>
          <a:bodyPr/>
          <a:lstStyle/>
          <a:p>
            <a:r>
              <a:rPr lang="en-US" dirty="0"/>
              <a:t>Database </a:t>
            </a:r>
            <a:r>
              <a:rPr lang="en-US" dirty="0" smtClean="0"/>
              <a:t>Capacities</a:t>
            </a:r>
            <a:endParaRPr lang="en-US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50925" y="5410200"/>
            <a:ext cx="7026275" cy="731838"/>
          </a:xfrm>
        </p:spPr>
        <p:txBody>
          <a:bodyPr/>
          <a:lstStyle/>
          <a:p>
            <a:r>
              <a:rPr lang="en-US" dirty="0"/>
              <a:t>A brief look at Oracle and SQL Server </a:t>
            </a:r>
            <a:r>
              <a:rPr lang="en-US" dirty="0" smtClean="0"/>
              <a:t>2008 </a:t>
            </a:r>
            <a:r>
              <a:rPr lang="en-US" dirty="0"/>
              <a:t>maximum capacity specifications</a:t>
            </a:r>
          </a:p>
        </p:txBody>
      </p:sp>
      <p:graphicFrame>
        <p:nvGraphicFramePr>
          <p:cNvPr id="14340" name="Group 4"/>
          <p:cNvGraphicFramePr>
            <a:graphicFrameLocks noGrp="1"/>
          </p:cNvGraphicFramePr>
          <p:nvPr/>
        </p:nvGraphicFramePr>
        <p:xfrm>
          <a:off x="914400" y="1295401"/>
          <a:ext cx="7122795" cy="3840905"/>
        </p:xfrm>
        <a:graphic>
          <a:graphicData uri="http://schemas.openxmlformats.org/drawingml/2006/table">
            <a:tbl>
              <a:tblPr/>
              <a:tblGrid>
                <a:gridCol w="3017520"/>
                <a:gridCol w="2209800"/>
                <a:gridCol w="1895475"/>
              </a:tblGrid>
              <a:tr h="457199">
                <a:tc>
                  <a:txBody>
                    <a:bodyPr/>
                    <a:lstStyle/>
                    <a:p>
                      <a:pPr marL="45720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Database 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Capacities on Windows Server 2003 (x86, x64, or IA64)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CDE3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Oracle 10g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CDE3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SQL Server 2008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CDE3"/>
                    </a:solidFill>
                  </a:tcPr>
                </a:tc>
              </a:tr>
              <a:tr h="189098">
                <a:tc>
                  <a:txBody>
                    <a:bodyPr/>
                    <a:lstStyle/>
                    <a:p>
                      <a:pPr marL="45720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Minimum data block size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EEEFD7"/>
                        </a:gs>
                        <a:gs pos="100000">
                          <a:srgbClr val="D5D69C"/>
                        </a:gs>
                      </a:gsLst>
                      <a:lin ang="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>
                          <a:latin typeface="Times New Roman"/>
                          <a:ea typeface="Times New Roman"/>
                          <a:cs typeface="Times New Roman"/>
                        </a:rPr>
                        <a:t>2 KB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>
                          <a:latin typeface="Times New Roman"/>
                          <a:ea typeface="Times New Roman"/>
                          <a:cs typeface="Times New Roman"/>
                        </a:rPr>
                        <a:t>8 KB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89098">
                <a:tc>
                  <a:txBody>
                    <a:bodyPr/>
                    <a:lstStyle/>
                    <a:p>
                      <a:pPr marL="45720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Maximum data block size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EEEFD7"/>
                        </a:gs>
                        <a:gs pos="100000">
                          <a:srgbClr val="D5D69C"/>
                        </a:gs>
                      </a:gsLst>
                      <a:lin ang="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>
                          <a:latin typeface="Times New Roman"/>
                          <a:ea typeface="Times New Roman"/>
                          <a:cs typeface="Times New Roman"/>
                        </a:rPr>
                        <a:t>16 KB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>
                          <a:latin typeface="Times New Roman"/>
                          <a:ea typeface="Times New Roman"/>
                          <a:cs typeface="Times New Roman"/>
                        </a:rPr>
                        <a:t>8 KB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9098">
                <a:tc>
                  <a:txBody>
                    <a:bodyPr/>
                    <a:lstStyle/>
                    <a:p>
                      <a:pPr marL="45720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Maximum file size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EEEFD7"/>
                        </a:gs>
                        <a:gs pos="100000">
                          <a:srgbClr val="D5D69C"/>
                        </a:gs>
                      </a:gsLst>
                      <a:lin ang="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>
                          <a:latin typeface="Times New Roman"/>
                          <a:ea typeface="Times New Roman"/>
                          <a:cs typeface="Times New Roman"/>
                        </a:rPr>
                        <a:t>64 GB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>
                          <a:latin typeface="Times New Roman"/>
                          <a:ea typeface="Times New Roman"/>
                          <a:cs typeface="Times New Roman"/>
                        </a:rPr>
                        <a:t>16 TB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89098">
                <a:tc>
                  <a:txBody>
                    <a:bodyPr/>
                    <a:lstStyle/>
                    <a:p>
                      <a:pPr marL="45720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Maximum number of files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EEEFD7"/>
                        </a:gs>
                        <a:gs pos="100000">
                          <a:srgbClr val="D5D69C"/>
                        </a:gs>
                      </a:gsLst>
                      <a:lin ang="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>
                          <a:latin typeface="Times New Roman"/>
                          <a:ea typeface="Times New Roman"/>
                          <a:cs typeface="Times New Roman"/>
                        </a:rPr>
                        <a:t>65,536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>
                          <a:latin typeface="Times New Roman"/>
                          <a:ea typeface="Times New Roman"/>
                          <a:cs typeface="Times New Roman"/>
                        </a:rPr>
                        <a:t>32,767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0692">
                <a:tc>
                  <a:txBody>
                    <a:bodyPr/>
                    <a:lstStyle/>
                    <a:p>
                      <a:pPr marL="45720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Maximum database size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EEEFD7"/>
                        </a:gs>
                        <a:gs pos="100000">
                          <a:srgbClr val="D5D69C"/>
                        </a:gs>
                      </a:gsLst>
                      <a:lin ang="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>
                          <a:latin typeface="Times New Roman"/>
                          <a:ea typeface="Times New Roman"/>
                          <a:cs typeface="Times New Roman"/>
                        </a:rPr>
                        <a:t>4 PB</a:t>
                      </a:r>
                    </a:p>
                    <a:p>
                      <a:pPr marL="45720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>
                          <a:latin typeface="Times New Roman"/>
                          <a:ea typeface="Times New Roman"/>
                          <a:cs typeface="Times New Roman"/>
                        </a:rPr>
                        <a:t>(65,536 * 64 GB)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>
                          <a:latin typeface="Times New Roman"/>
                          <a:ea typeface="Times New Roman"/>
                          <a:cs typeface="Times New Roman"/>
                        </a:rPr>
                        <a:t>524 PB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14502">
                <a:tc>
                  <a:txBody>
                    <a:bodyPr/>
                    <a:lstStyle/>
                    <a:p>
                      <a:pPr marL="45720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Maximum control file size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EEEFD7"/>
                        </a:gs>
                        <a:gs pos="100000">
                          <a:srgbClr val="D5D69C"/>
                        </a:gs>
                      </a:gsLst>
                      <a:lin ang="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>
                          <a:latin typeface="Times New Roman"/>
                          <a:ea typeface="Times New Roman"/>
                          <a:cs typeface="Times New Roman"/>
                        </a:rPr>
                        <a:t>20,000 data blocks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>
                          <a:latin typeface="Times New Roman"/>
                          <a:ea typeface="Times New Roman"/>
                          <a:cs typeface="Times New Roman"/>
                        </a:rPr>
                        <a:t>N/A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4432">
                <a:tc>
                  <a:txBody>
                    <a:bodyPr/>
                    <a:lstStyle/>
                    <a:p>
                      <a:pPr marL="45720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Instances per server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EEEFD7"/>
                        </a:gs>
                        <a:gs pos="100000">
                          <a:srgbClr val="D5D69C"/>
                        </a:gs>
                      </a:gsLst>
                      <a:lin ang="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>
                          <a:latin typeface="Times New Roman"/>
                          <a:ea typeface="Times New Roman"/>
                          <a:cs typeface="Times New Roman"/>
                        </a:rPr>
                        <a:t>Limited by host resources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>
                          <a:latin typeface="Times New Roman"/>
                          <a:ea typeface="Times New Roman"/>
                          <a:cs typeface="Times New Roman"/>
                        </a:rPr>
                        <a:t>50 – Standard and Enterprise Edition</a:t>
                      </a:r>
                    </a:p>
                    <a:p>
                      <a:pPr marL="45720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>
                          <a:latin typeface="Times New Roman"/>
                          <a:ea typeface="Times New Roman"/>
                          <a:cs typeface="Times New Roman"/>
                        </a:rPr>
                        <a:t>16 or less on other editions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40304">
                <a:tc>
                  <a:txBody>
                    <a:bodyPr/>
                    <a:lstStyle/>
                    <a:p>
                      <a:pPr marL="45720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Maximum database extent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EEEFD7"/>
                        </a:gs>
                        <a:gs pos="100000">
                          <a:srgbClr val="D5D69C"/>
                        </a:gs>
                      </a:gsLst>
                      <a:lin ang="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>
                          <a:latin typeface="Times New Roman"/>
                          <a:ea typeface="Times New Roman"/>
                          <a:cs typeface="Times New Roman"/>
                        </a:rPr>
                        <a:t>4GB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>
                          <a:latin typeface="Times New Roman"/>
                          <a:ea typeface="Times New Roman"/>
                          <a:cs typeface="Times New Roman"/>
                        </a:rPr>
                        <a:t>64 KB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944">
                <a:tc>
                  <a:txBody>
                    <a:bodyPr/>
                    <a:lstStyle/>
                    <a:p>
                      <a:pPr marL="45720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Maximum number of tablespaces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EEEFD7"/>
                        </a:gs>
                        <a:gs pos="100000">
                          <a:srgbClr val="D5D69C"/>
                        </a:gs>
                      </a:gsLst>
                      <a:lin ang="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>
                          <a:latin typeface="Times New Roman"/>
                          <a:ea typeface="Times New Roman"/>
                          <a:cs typeface="Times New Roman"/>
                        </a:rPr>
                        <a:t>65,536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>
                          <a:latin typeface="Times New Roman"/>
                          <a:ea typeface="Times New Roman"/>
                          <a:cs typeface="Times New Roman"/>
                        </a:rPr>
                        <a:t>32,767 </a:t>
                      </a:r>
                      <a:r>
                        <a:rPr lang="en-US" sz="900" dirty="0"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n-US" sz="900" dirty="0" err="1">
                          <a:latin typeface="Times New Roman"/>
                          <a:ea typeface="Times New Roman"/>
                          <a:cs typeface="Times New Roman"/>
                        </a:rPr>
                        <a:t>filegroups</a:t>
                      </a:r>
                      <a:r>
                        <a:rPr lang="en-US" sz="900" dirty="0">
                          <a:latin typeface="Times New Roman"/>
                          <a:ea typeface="Times New Roman"/>
                          <a:cs typeface="Times New Roman"/>
                        </a:rPr>
                        <a:t> – see Module 2)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89098">
                <a:tc>
                  <a:txBody>
                    <a:bodyPr/>
                    <a:lstStyle/>
                    <a:p>
                      <a:pPr marL="45720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Maximum log file size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EEEFD7"/>
                        </a:gs>
                        <a:gs pos="100000">
                          <a:srgbClr val="D5D69C"/>
                        </a:gs>
                      </a:gsLst>
                      <a:lin ang="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>
                          <a:latin typeface="Times New Roman"/>
                          <a:ea typeface="Times New Roman"/>
                          <a:cs typeface="Times New Roman"/>
                        </a:rPr>
                        <a:t>64 GB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>
                          <a:latin typeface="Times New Roman"/>
                          <a:ea typeface="Times New Roman"/>
                          <a:cs typeface="Times New Roman"/>
                        </a:rPr>
                        <a:t>2 TB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Review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Provided a definition for the database and how it is more specialized than normal file system.</a:t>
            </a:r>
          </a:p>
          <a:p>
            <a:r>
              <a:rPr lang="en-US" dirty="0" smtClean="0"/>
              <a:t>Differentiated the instance from the database and looked at the high level components of each DBMS.</a:t>
            </a:r>
          </a:p>
          <a:p>
            <a:r>
              <a:rPr lang="en-US" dirty="0" smtClean="0"/>
              <a:t>Both DBMS systems rely on network protocols, listeners, and client software that allow communications in a database environment.</a:t>
            </a:r>
          </a:p>
          <a:p>
            <a:r>
              <a:rPr lang="en-US" dirty="0" smtClean="0"/>
              <a:t>Each of the DBMS provide large resource capacities for applications using the Microsoft Windows operating system.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Defining </a:t>
            </a:r>
            <a:r>
              <a:rPr lang="en-US" dirty="0" smtClean="0"/>
              <a:t>a Database </a:t>
            </a:r>
            <a:r>
              <a:rPr lang="en-US" dirty="0"/>
              <a:t>and </a:t>
            </a:r>
            <a:r>
              <a:rPr lang="en-US" dirty="0" smtClean="0"/>
              <a:t>an Instance</a:t>
            </a:r>
            <a:endParaRPr lang="en-US" dirty="0"/>
          </a:p>
          <a:p>
            <a:r>
              <a:rPr lang="en-US" dirty="0" smtClean="0"/>
              <a:t>Introduce Microsoft’s and Oracle’s Implementations of a Database and an Instance</a:t>
            </a:r>
            <a:endParaRPr lang="en-US" dirty="0"/>
          </a:p>
          <a:p>
            <a:r>
              <a:rPr lang="en-US" dirty="0" smtClean="0"/>
              <a:t>Understand Client Interaction </a:t>
            </a:r>
            <a:endParaRPr lang="en-US" dirty="0"/>
          </a:p>
          <a:p>
            <a:r>
              <a:rPr lang="en-US" dirty="0" smtClean="0"/>
              <a:t>Key Database and Instance Limitations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914400" y="1219200"/>
            <a:ext cx="7162800" cy="3124200"/>
          </a:xfrm>
          <a:prstGeom prst="rect">
            <a:avLst/>
          </a:prstGeom>
          <a:gradFill>
            <a:gsLst>
              <a:gs pos="0">
                <a:srgbClr val="EEEFD7"/>
              </a:gs>
              <a:gs pos="100000">
                <a:srgbClr val="D5D69C"/>
              </a:gs>
            </a:gsLst>
            <a:lin ang="0" scaled="0"/>
          </a:gradFill>
          <a:ln w="9525" cap="flat" cmpd="sng" algn="ctr">
            <a:solidFill>
              <a:srgbClr val="33333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Concept of Database and Instance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4495800"/>
            <a:ext cx="7026275" cy="2057400"/>
          </a:xfrm>
        </p:spPr>
        <p:txBody>
          <a:bodyPr>
            <a:normAutofit/>
          </a:bodyPr>
          <a:lstStyle/>
          <a:p>
            <a:pPr>
              <a:lnSpc>
                <a:spcPts val="1900"/>
              </a:lnSpc>
            </a:pPr>
            <a:r>
              <a:rPr lang="en-US" sz="1800" dirty="0"/>
              <a:t>Database Management System </a:t>
            </a:r>
            <a:r>
              <a:rPr lang="en-US" sz="1800" dirty="0" smtClean="0"/>
              <a:t>(DBMS</a:t>
            </a:r>
            <a:r>
              <a:rPr lang="en-US" sz="1800" dirty="0"/>
              <a:t>) encompasses database and instance</a:t>
            </a:r>
          </a:p>
          <a:p>
            <a:pPr>
              <a:lnSpc>
                <a:spcPts val="1900"/>
              </a:lnSpc>
            </a:pPr>
            <a:r>
              <a:rPr lang="en-US" sz="1800" dirty="0" smtClean="0"/>
              <a:t>A Database </a:t>
            </a:r>
            <a:r>
              <a:rPr lang="en-US" sz="1800" dirty="0"/>
              <a:t>is </a:t>
            </a:r>
            <a:r>
              <a:rPr lang="en-US" sz="1800" dirty="0" smtClean="0"/>
              <a:t>a set of physical </a:t>
            </a:r>
            <a:r>
              <a:rPr lang="en-US" sz="1800" dirty="0"/>
              <a:t>files that store application and system data</a:t>
            </a:r>
          </a:p>
          <a:p>
            <a:pPr>
              <a:lnSpc>
                <a:spcPts val="1900"/>
              </a:lnSpc>
            </a:pPr>
            <a:r>
              <a:rPr lang="en-US" sz="1800" dirty="0" smtClean="0"/>
              <a:t>An instance consists of the hardware resources of the system (primarily memory </a:t>
            </a:r>
            <a:r>
              <a:rPr lang="en-US" sz="1800" dirty="0"/>
              <a:t>and </a:t>
            </a:r>
            <a:r>
              <a:rPr lang="en-US" sz="1800" dirty="0" smtClean="0"/>
              <a:t>CPU utilization) that facilitates </a:t>
            </a:r>
            <a:r>
              <a:rPr lang="en-US" sz="1800" dirty="0"/>
              <a:t>data access for the end-user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1295400" y="1219200"/>
          <a:ext cx="6324600" cy="3121025"/>
        </p:xfrm>
        <a:graphic>
          <a:graphicData uri="http://schemas.openxmlformats.org/presentationml/2006/ole">
            <p:oleObj spid="_x0000_s10244" name="Visio" r:id="rId4" imgW="4582973" imgH="2336963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PT_Deck_Finishe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838200"/>
            <a:ext cx="7620000" cy="5715000"/>
          </a:xfrm>
          <a:prstGeom prst="rect">
            <a:avLst/>
          </a:prstGeom>
          <a:noFill/>
        </p:spPr>
      </p:pic>
      <p:pic>
        <p:nvPicPr>
          <p:cNvPr id="53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23027" y="1262062"/>
            <a:ext cx="3497947" cy="491013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8200" y="77788"/>
            <a:ext cx="7391400" cy="684212"/>
          </a:xfrm>
        </p:spPr>
        <p:txBody>
          <a:bodyPr/>
          <a:lstStyle/>
          <a:p>
            <a:r>
              <a:rPr lang="en-US" dirty="0" smtClean="0"/>
              <a:t>Database and Instance Implementations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PT_Deck_Finishe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838200"/>
            <a:ext cx="7620000" cy="5715000"/>
          </a:xfrm>
          <a:prstGeom prst="rect">
            <a:avLst/>
          </a:prstGeom>
          <a:noFill/>
        </p:spPr>
      </p:pic>
      <p:pic>
        <p:nvPicPr>
          <p:cNvPr id="53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14400" y="1563624"/>
            <a:ext cx="2304488" cy="323420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scene3d>
            <a:camera prst="perspectiveRight"/>
            <a:lightRig rig="threePt" dir="t"/>
          </a:scene3d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25496" y="1261872"/>
            <a:ext cx="3502152" cy="491505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77788"/>
            <a:ext cx="7391400" cy="684212"/>
          </a:xfrm>
        </p:spPr>
        <p:txBody>
          <a:bodyPr/>
          <a:lstStyle/>
          <a:p>
            <a:r>
              <a:rPr lang="en-US" dirty="0" smtClean="0"/>
              <a:t>Database and Instance Implementations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PT_Deck_Finishe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838200"/>
            <a:ext cx="7620000" cy="5715000"/>
          </a:xfrm>
          <a:prstGeom prst="rect">
            <a:avLst/>
          </a:prstGeom>
          <a:noFill/>
        </p:spPr>
      </p:pic>
      <p:pic>
        <p:nvPicPr>
          <p:cNvPr id="53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14400" y="1566391"/>
            <a:ext cx="2304488" cy="323420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scene3d>
            <a:camera prst="perspectiveRight"/>
            <a:lightRig rig="threePt" dir="t"/>
          </a:scene3d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91200" y="1566391"/>
            <a:ext cx="2304488" cy="3234209"/>
          </a:xfrm>
          <a:prstGeom prst="roundRect">
            <a:avLst>
              <a:gd name="adj" fmla="val 8963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825496" y="1261872"/>
            <a:ext cx="3498782" cy="491032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838200" y="77788"/>
            <a:ext cx="7391400" cy="684212"/>
          </a:xfrm>
        </p:spPr>
        <p:txBody>
          <a:bodyPr/>
          <a:lstStyle/>
          <a:p>
            <a:r>
              <a:rPr lang="en-US" dirty="0" smtClean="0"/>
              <a:t>Database and Instance Implementations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738" name="Rectangle 2"/>
          <p:cNvSpPr>
            <a:spLocks noChangeArrowheads="1"/>
          </p:cNvSpPr>
          <p:nvPr/>
        </p:nvSpPr>
        <p:spPr bwMode="auto">
          <a:xfrm>
            <a:off x="647700" y="163513"/>
            <a:ext cx="8189913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>
              <a:lnSpc>
                <a:spcPct val="85000"/>
              </a:lnSpc>
              <a:buClr>
                <a:srgbClr val="DC0081"/>
              </a:buClr>
              <a:buFont typeface="Wingdings" pitchFamily="2" charset="2"/>
              <a:buNone/>
            </a:pPr>
            <a:endParaRPr lang="en-US" sz="2800">
              <a:solidFill>
                <a:schemeClr val="tx2"/>
              </a:solidFill>
            </a:endParaRPr>
          </a:p>
        </p:txBody>
      </p:sp>
      <p:sp>
        <p:nvSpPr>
          <p:cNvPr id="628739" name="Rectangle 3"/>
          <p:cNvSpPr>
            <a:spLocks noGrp="1" noChangeArrowheads="1"/>
          </p:cNvSpPr>
          <p:nvPr>
            <p:ph type="title"/>
          </p:nvPr>
        </p:nvSpPr>
        <p:spPr>
          <a:xfrm>
            <a:off x="830263" y="-1588"/>
            <a:ext cx="7399337" cy="841376"/>
          </a:xfrm>
        </p:spPr>
        <p:txBody>
          <a:bodyPr/>
          <a:lstStyle/>
          <a:p>
            <a:r>
              <a:rPr lang="en-US" dirty="0" smtClean="0"/>
              <a:t>Demonstration: Understanding the SQL Server Instance Environment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6287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743200" y="1371600"/>
            <a:ext cx="5410200" cy="4676775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In this demonstration you will see how to:</a:t>
            </a:r>
          </a:p>
          <a:p>
            <a:r>
              <a:rPr lang="en-US" sz="2000" dirty="0" smtClean="0"/>
              <a:t>Stop and start service using the SQL Server Configuration Manager</a:t>
            </a:r>
          </a:p>
          <a:p>
            <a:r>
              <a:rPr lang="en-US" sz="2000" dirty="0" smtClean="0"/>
              <a:t>Stop and start services using the command prompt</a:t>
            </a:r>
          </a:p>
          <a:p>
            <a:r>
              <a:rPr lang="en-US" sz="2000" dirty="0" smtClean="0"/>
              <a:t>Connect to a database engine</a:t>
            </a:r>
          </a:p>
          <a:p>
            <a:r>
              <a:rPr lang="en-US" sz="2000" dirty="0" smtClean="0"/>
              <a:t>View the properties of an instance in Configuration Manager</a:t>
            </a:r>
          </a:p>
          <a:p>
            <a:r>
              <a:rPr lang="en-US" sz="2000" dirty="0" smtClean="0"/>
              <a:t>Review a database in object explorer</a:t>
            </a:r>
          </a:p>
          <a:p>
            <a:r>
              <a:rPr lang="en-US" sz="2000" dirty="0" smtClean="0"/>
              <a:t>Connect to another database engine</a:t>
            </a:r>
          </a:p>
          <a:p>
            <a:r>
              <a:rPr lang="en-US" sz="2000" dirty="0" smtClean="0"/>
              <a:t>Review associated registry keys for SQL Server installations</a:t>
            </a:r>
            <a:endParaRPr lang="en-US" sz="2000" dirty="0"/>
          </a:p>
        </p:txBody>
      </p:sp>
      <p:pic>
        <p:nvPicPr>
          <p:cNvPr id="628741" name="Picture 5" descr="demonstratio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0263" y="1179513"/>
            <a:ext cx="1654175" cy="51657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7391400" cy="684212"/>
          </a:xfrm>
        </p:spPr>
        <p:txBody>
          <a:bodyPr/>
          <a:lstStyle/>
          <a:p>
            <a:r>
              <a:rPr lang="en-US" dirty="0"/>
              <a:t>Client </a:t>
            </a:r>
            <a:r>
              <a:rPr lang="en-US" dirty="0" smtClean="0"/>
              <a:t>Interaction </a:t>
            </a:r>
            <a:r>
              <a:rPr lang="en-US" dirty="0"/>
              <a:t>with Database and Instance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5663874"/>
            <a:ext cx="7026275" cy="554363"/>
          </a:xfrm>
        </p:spPr>
        <p:txBody>
          <a:bodyPr/>
          <a:lstStyle/>
          <a:p>
            <a:r>
              <a:rPr lang="en-US" sz="2000" dirty="0"/>
              <a:t>Key components in the interaction of the user (client) with the database environment</a:t>
            </a:r>
          </a:p>
        </p:txBody>
      </p:sp>
      <p:grpSp>
        <p:nvGrpSpPr>
          <p:cNvPr id="2" name="Group 62"/>
          <p:cNvGrpSpPr/>
          <p:nvPr/>
        </p:nvGrpSpPr>
        <p:grpSpPr>
          <a:xfrm>
            <a:off x="2057400" y="3581265"/>
            <a:ext cx="5867400" cy="2057399"/>
            <a:chOff x="2057400" y="3581265"/>
            <a:chExt cx="5867400" cy="2057399"/>
          </a:xfrm>
        </p:grpSpPr>
        <p:sp>
          <p:nvSpPr>
            <p:cNvPr id="35" name="Rectangle 66"/>
            <p:cNvSpPr>
              <a:spLocks noChangeArrowheads="1"/>
            </p:cNvSpPr>
            <p:nvPr/>
          </p:nvSpPr>
          <p:spPr bwMode="auto">
            <a:xfrm>
              <a:off x="2057400" y="3581400"/>
              <a:ext cx="5867400" cy="2017714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" name="Group 42"/>
            <p:cNvGrpSpPr>
              <a:grpSpLocks/>
            </p:cNvGrpSpPr>
            <p:nvPr/>
          </p:nvGrpSpPr>
          <p:grpSpPr bwMode="auto">
            <a:xfrm>
              <a:off x="2133804" y="3581265"/>
              <a:ext cx="5714740" cy="2057399"/>
              <a:chOff x="2389" y="5804"/>
              <a:chExt cx="8209" cy="3387"/>
            </a:xfrm>
          </p:grpSpPr>
          <p:grpSp>
            <p:nvGrpSpPr>
              <p:cNvPr id="4" name="Group 62"/>
              <p:cNvGrpSpPr>
                <a:grpSpLocks/>
              </p:cNvGrpSpPr>
              <p:nvPr/>
            </p:nvGrpSpPr>
            <p:grpSpPr bwMode="auto">
              <a:xfrm>
                <a:off x="2389" y="6055"/>
                <a:ext cx="2955" cy="2834"/>
                <a:chOff x="2389" y="6055"/>
                <a:chExt cx="2955" cy="2834"/>
              </a:xfrm>
            </p:grpSpPr>
            <p:sp>
              <p:nvSpPr>
                <p:cNvPr id="57" name="Rectangle 65"/>
                <p:cNvSpPr>
                  <a:spLocks noChangeArrowheads="1"/>
                </p:cNvSpPr>
                <p:nvPr/>
              </p:nvSpPr>
              <p:spPr bwMode="auto">
                <a:xfrm>
                  <a:off x="4249" y="6055"/>
                  <a:ext cx="1095" cy="2834"/>
                </a:xfrm>
                <a:prstGeom prst="rect">
                  <a:avLst/>
                </a:prstGeom>
                <a:solidFill>
                  <a:srgbClr val="EEEFD7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ea typeface="Times New Roman" pitchFamily="18" charset="0"/>
                      <a:cs typeface="Arial" pitchFamily="34" charset="0"/>
                    </a:rPr>
                    <a:t>Application Layer</a:t>
                  </a:r>
                  <a:endParaRPr kumimoji="0" lang="en-US" sz="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ea typeface="Times New Roman" pitchFamily="18" charset="0"/>
                      <a:cs typeface="Arial" pitchFamily="34" charset="0"/>
                    </a:rPr>
                    <a:t>-------------</a:t>
                  </a:r>
                  <a:endParaRPr kumimoji="0" lang="en-US" sz="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ea typeface="Times New Roman" pitchFamily="18" charset="0"/>
                      <a:cs typeface="Arial" pitchFamily="34" charset="0"/>
                    </a:rPr>
                    <a:t>SQL Server Network Interface protocol </a:t>
                  </a:r>
                  <a:endParaRPr kumimoji="0" lang="en-US" sz="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ea typeface="Times New Roman" pitchFamily="18" charset="0"/>
                      <a:cs typeface="Arial" pitchFamily="34" charset="0"/>
                    </a:rPr>
                    <a:t>layer</a:t>
                  </a:r>
                  <a:endParaRPr kumimoji="0" lang="en-US" sz="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ea typeface="Times New Roman" pitchFamily="18" charset="0"/>
                      <a:cs typeface="Arial" pitchFamily="34" charset="0"/>
                    </a:rPr>
                    <a:t>-------------</a:t>
                  </a:r>
                  <a:endParaRPr kumimoji="0" lang="en-US" sz="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ea typeface="Times New Roman" pitchFamily="18" charset="0"/>
                      <a:cs typeface="Arial" pitchFamily="34" charset="0"/>
                    </a:rPr>
                    <a:t>SNAC network libraries</a:t>
                  </a:r>
                  <a:endParaRPr kumimoji="0" lang="en-US" sz="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8" name="AutoShape 64"/>
                <p:cNvSpPr>
                  <a:spLocks noChangeArrowheads="1"/>
                </p:cNvSpPr>
                <p:nvPr/>
              </p:nvSpPr>
              <p:spPr bwMode="auto">
                <a:xfrm>
                  <a:off x="2389" y="6306"/>
                  <a:ext cx="1184" cy="831"/>
                </a:xfrm>
                <a:prstGeom prst="bevel">
                  <a:avLst>
                    <a:gd name="adj" fmla="val 12500"/>
                  </a:avLst>
                </a:prstGeom>
                <a:solidFill>
                  <a:srgbClr val="FFFF99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9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ea typeface="Times New Roman" pitchFamily="18" charset="0"/>
                      <a:cs typeface="Arial" pitchFamily="34" charset="0"/>
                    </a:rPr>
                    <a:t>Client</a:t>
                  </a:r>
                  <a:endParaRPr kumimoji="0" lang="en-US" sz="9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9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ea typeface="Times New Roman" pitchFamily="18" charset="0"/>
                      <a:cs typeface="Arial" pitchFamily="34" charset="0"/>
                    </a:rPr>
                    <a:t>Person</a:t>
                  </a:r>
                  <a:endParaRPr kumimoji="0" lang="en-US" sz="9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9" name="AutoShape 63"/>
                <p:cNvSpPr>
                  <a:spLocks noChangeArrowheads="1"/>
                </p:cNvSpPr>
                <p:nvPr/>
              </p:nvSpPr>
              <p:spPr bwMode="auto">
                <a:xfrm>
                  <a:off x="2389" y="7811"/>
                  <a:ext cx="1204" cy="960"/>
                </a:xfrm>
                <a:prstGeom prst="bevel">
                  <a:avLst>
                    <a:gd name="adj" fmla="val 12500"/>
                  </a:avLst>
                </a:prstGeom>
                <a:gradFill flip="none" rotWithShape="1">
                  <a:gsLst>
                    <a:gs pos="0">
                      <a:srgbClr val="00B0F0">
                        <a:tint val="66000"/>
                        <a:satMod val="160000"/>
                      </a:srgbClr>
                    </a:gs>
                    <a:gs pos="50000">
                      <a:srgbClr val="00B0F0">
                        <a:tint val="44500"/>
                        <a:satMod val="160000"/>
                      </a:srgbClr>
                    </a:gs>
                    <a:gs pos="100000">
                      <a:srgbClr val="00B0F0">
                        <a:tint val="23500"/>
                        <a:satMod val="160000"/>
                      </a:srgbClr>
                    </a:gs>
                  </a:gsLst>
                  <a:lin ang="2700000" scaled="1"/>
                  <a:tileRect/>
                </a:gra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9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ea typeface="Times New Roman" pitchFamily="18" charset="0"/>
                      <a:cs typeface="Arial" pitchFamily="34" charset="0"/>
                    </a:rPr>
                    <a:t>Client</a:t>
                  </a:r>
                  <a:endParaRPr kumimoji="0" lang="en-US" sz="9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9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ea typeface="Times New Roman" pitchFamily="18" charset="0"/>
                      <a:cs typeface="Arial" pitchFamily="34" charset="0"/>
                    </a:rPr>
                    <a:t>System</a:t>
                  </a:r>
                  <a:endParaRPr kumimoji="0" lang="en-US" sz="9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5" name="Group 43"/>
              <p:cNvGrpSpPr>
                <a:grpSpLocks/>
              </p:cNvGrpSpPr>
              <p:nvPr/>
            </p:nvGrpSpPr>
            <p:grpSpPr bwMode="auto">
              <a:xfrm>
                <a:off x="3593" y="5804"/>
                <a:ext cx="7005" cy="3387"/>
                <a:chOff x="3593" y="5804"/>
                <a:chExt cx="7005" cy="3387"/>
              </a:xfrm>
            </p:grpSpPr>
            <p:grpSp>
              <p:nvGrpSpPr>
                <p:cNvPr id="6" name="Group 54"/>
                <p:cNvGrpSpPr>
                  <a:grpSpLocks/>
                </p:cNvGrpSpPr>
                <p:nvPr/>
              </p:nvGrpSpPr>
              <p:grpSpPr bwMode="auto">
                <a:xfrm>
                  <a:off x="5782" y="5930"/>
                  <a:ext cx="4816" cy="3079"/>
                  <a:chOff x="5782" y="5930"/>
                  <a:chExt cx="4816" cy="3079"/>
                </a:xfrm>
              </p:grpSpPr>
              <p:grpSp>
                <p:nvGrpSpPr>
                  <p:cNvPr id="7" name="Group 58"/>
                  <p:cNvGrpSpPr>
                    <a:grpSpLocks/>
                  </p:cNvGrpSpPr>
                  <p:nvPr/>
                </p:nvGrpSpPr>
                <p:grpSpPr bwMode="auto">
                  <a:xfrm>
                    <a:off x="5782" y="5930"/>
                    <a:ext cx="3390" cy="3079"/>
                    <a:chOff x="6072" y="10813"/>
                    <a:chExt cx="3390" cy="3079"/>
                  </a:xfrm>
                </p:grpSpPr>
                <p:sp>
                  <p:nvSpPr>
                    <p:cNvPr id="54" name="Rectangle 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072" y="10813"/>
                      <a:ext cx="3390" cy="3079"/>
                    </a:xfrm>
                    <a:prstGeom prst="rect">
                      <a:avLst/>
                    </a:prstGeom>
                    <a:solidFill>
                      <a:schemeClr val="accent2">
                        <a:lumMod val="40000"/>
                        <a:lumOff val="60000"/>
                      </a:schemeClr>
                    </a:solidFill>
                    <a:ln>
                      <a:headEnd/>
                      <a:tailEnd/>
                    </a:ln>
                    <a:scene3d>
                      <a:camera prst="orthographicFront">
                        <a:rot lat="0" lon="0" rev="0"/>
                      </a:camera>
                      <a:lightRig rig="threePt" dir="t">
                        <a:rot lat="0" lon="0" rev="1200000"/>
                      </a:lightRig>
                    </a:scene3d>
                    <a:sp3d>
                      <a:bevelT h="25400"/>
                    </a:sp3d>
                  </p:spPr>
                  <p:style>
                    <a:lnRef idx="0">
                      <a:schemeClr val="accent5"/>
                    </a:lnRef>
                    <a:fillRef idx="3">
                      <a:schemeClr val="accent5"/>
                    </a:fillRef>
                    <a:effectRef idx="3">
                      <a:schemeClr val="accent5"/>
                    </a:effectRef>
                    <a:fontRef idx="minor">
                      <a:schemeClr val="lt1"/>
                    </a:fontRef>
                  </p:style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Database Server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Engine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55" name="Rectangle 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291" y="11691"/>
                      <a:ext cx="1423" cy="1756"/>
                    </a:xfrm>
                    <a:prstGeom prst="rect">
                      <a:avLst/>
                    </a:prstGeom>
                    <a:solidFill>
                      <a:srgbClr val="FFFFCC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scene3d>
                      <a:camera prst="orthographicFront"/>
                      <a:lightRig rig="threePt" dir="t"/>
                    </a:scene3d>
                    <a:sp3d>
                      <a:bevelT/>
                    </a:sp3d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TDS Endpoint</a:t>
                      </a:r>
                      <a:endParaRPr kumimoji="0" lang="en-US" sz="8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56" name="Rectangle 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933" y="10938"/>
                      <a:ext cx="1313" cy="2773"/>
                    </a:xfrm>
                    <a:prstGeom prst="rect">
                      <a:avLst/>
                    </a:prstGeom>
                    <a:solidFill>
                      <a:srgbClr val="FFCC99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scene3d>
                      <a:camera prst="orthographicFront"/>
                      <a:lightRig rig="threePt" dir="t"/>
                    </a:scene3d>
                    <a:sp3d>
                      <a:bevelT/>
                    </a:sp3d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Relational Engine</a:t>
                      </a:r>
                      <a:endParaRPr kumimoji="0" lang="en-US" sz="8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--------------</a:t>
                      </a:r>
                      <a:endParaRPr kumimoji="0" lang="en-US" sz="8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Tabular Data Stream  (TDS) Packet</a:t>
                      </a:r>
                      <a:endParaRPr kumimoji="0" lang="en-US" sz="8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------------</a:t>
                      </a:r>
                      <a:endParaRPr kumimoji="0" lang="en-US" sz="8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SQL Server Network Interface (SNI)</a:t>
                      </a:r>
                      <a:endParaRPr kumimoji="0" lang="en-US" sz="8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Layer</a:t>
                      </a:r>
                      <a:endParaRPr kumimoji="0" lang="en-US" sz="8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</p:grpSp>
              <p:grpSp>
                <p:nvGrpSpPr>
                  <p:cNvPr id="8" name="Group 55"/>
                  <p:cNvGrpSpPr>
                    <a:grpSpLocks/>
                  </p:cNvGrpSpPr>
                  <p:nvPr/>
                </p:nvGrpSpPr>
                <p:grpSpPr bwMode="auto">
                  <a:xfrm>
                    <a:off x="9394" y="5930"/>
                    <a:ext cx="1204" cy="2405"/>
                    <a:chOff x="9394" y="5930"/>
                    <a:chExt cx="1204" cy="2405"/>
                  </a:xfrm>
                </p:grpSpPr>
                <p:sp>
                  <p:nvSpPr>
                    <p:cNvPr id="52" name="Rectangle 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394" y="5930"/>
                      <a:ext cx="1204" cy="2405"/>
                    </a:xfrm>
                    <a:prstGeom prst="rect">
                      <a:avLst/>
                    </a:prstGeom>
                    <a:solidFill>
                      <a:srgbClr val="00B0F0">
                        <a:alpha val="58824"/>
                      </a:srgbClr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scene3d>
                      <a:camera prst="orthographicFront"/>
                      <a:lightRig rig="threePt" dir="t"/>
                    </a:scene3d>
                    <a:sp3d>
                      <a:bevelT/>
                    </a:sp3d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Storage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System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53" name="Rectangle 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613" y="7310"/>
                      <a:ext cx="876" cy="636"/>
                    </a:xfrm>
                    <a:prstGeom prst="rect">
                      <a:avLst/>
                    </a:prstGeom>
                    <a:solidFill>
                      <a:srgbClr val="D5D69C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scene3d>
                      <a:camera prst="orthographicFront"/>
                      <a:lightRig rig="threePt" dir="t"/>
                    </a:scene3d>
                    <a:sp3d>
                      <a:bevelT/>
                    </a:sp3d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Data Storage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</p:grpSp>
            </p:grpSp>
            <p:grpSp>
              <p:nvGrpSpPr>
                <p:cNvPr id="9" name="Group 44"/>
                <p:cNvGrpSpPr>
                  <a:grpSpLocks/>
                </p:cNvGrpSpPr>
                <p:nvPr/>
              </p:nvGrpSpPr>
              <p:grpSpPr bwMode="auto">
                <a:xfrm>
                  <a:off x="3593" y="5804"/>
                  <a:ext cx="6091" cy="3387"/>
                  <a:chOff x="3593" y="5804"/>
                  <a:chExt cx="6091" cy="3387"/>
                </a:xfrm>
              </p:grpSpPr>
              <p:sp>
                <p:nvSpPr>
                  <p:cNvPr id="41" name="AutoShape 5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5563" y="5804"/>
                    <a:ext cx="0" cy="3387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 type="triangle" w="med" len="med"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2" name="AutoShape 5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593" y="6431"/>
                    <a:ext cx="657" cy="125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 type="triangle" w="med" len="med"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3" name="AutoShape 5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593" y="7807"/>
                    <a:ext cx="633" cy="381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 type="triangle" w="med" len="med"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4" name="AutoShape 5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344" y="7234"/>
                    <a:ext cx="438" cy="0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 type="triangle" w="med" len="med"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5" name="AutoShape 49"/>
                  <p:cNvSpPr>
                    <a:spLocks noChangeShapeType="1"/>
                  </p:cNvSpPr>
                  <p:nvPr/>
                </p:nvSpPr>
                <p:spPr bwMode="auto">
                  <a:xfrm>
                    <a:off x="7314" y="7059"/>
                    <a:ext cx="309" cy="0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 type="triangle" w="med" len="med"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7" name="AutoShape 4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8814" y="6431"/>
                    <a:ext cx="580" cy="496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 type="triangle" w="med" len="med"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8" name="AutoShape 4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8956" y="7184"/>
                    <a:ext cx="184" cy="0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 type="triangle" w="med" len="med"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9" name="AutoShape 4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394" y="7560"/>
                    <a:ext cx="290" cy="10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 type="triangle" w="med" len="med"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6" name="AutoShape 4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782" y="6877"/>
                    <a:ext cx="219" cy="0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 type="triangle" w="med" len="med"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61" name="AutoShape 4"/>
            <p:cNvSpPr>
              <a:spLocks noChangeShapeType="1"/>
            </p:cNvSpPr>
            <p:nvPr/>
          </p:nvSpPr>
          <p:spPr bwMode="auto">
            <a:xfrm flipH="1">
              <a:off x="6934200" y="3581400"/>
              <a:ext cx="6351" cy="197680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0" name="Group 93"/>
          <p:cNvGrpSpPr/>
          <p:nvPr/>
        </p:nvGrpSpPr>
        <p:grpSpPr>
          <a:xfrm>
            <a:off x="2057400" y="1371600"/>
            <a:ext cx="5867400" cy="2057401"/>
            <a:chOff x="2057400" y="1371600"/>
            <a:chExt cx="5867400" cy="2057401"/>
          </a:xfrm>
        </p:grpSpPr>
        <p:sp>
          <p:nvSpPr>
            <p:cNvPr id="65" name="Rectangle 66"/>
            <p:cNvSpPr>
              <a:spLocks noChangeArrowheads="1"/>
            </p:cNvSpPr>
            <p:nvPr/>
          </p:nvSpPr>
          <p:spPr bwMode="auto">
            <a:xfrm>
              <a:off x="2057400" y="1371735"/>
              <a:ext cx="5867400" cy="2017714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1" name="Group 62"/>
            <p:cNvGrpSpPr>
              <a:grpSpLocks/>
            </p:cNvGrpSpPr>
            <p:nvPr/>
          </p:nvGrpSpPr>
          <p:grpSpPr bwMode="auto">
            <a:xfrm>
              <a:off x="2133804" y="1524070"/>
              <a:ext cx="2057139" cy="1721486"/>
              <a:chOff x="2389" y="6055"/>
              <a:chExt cx="2955" cy="2834"/>
            </a:xfrm>
          </p:grpSpPr>
          <p:sp>
            <p:nvSpPr>
              <p:cNvPr id="88" name="Rectangle 65"/>
              <p:cNvSpPr>
                <a:spLocks noChangeArrowheads="1"/>
              </p:cNvSpPr>
              <p:nvPr/>
            </p:nvSpPr>
            <p:spPr bwMode="auto">
              <a:xfrm>
                <a:off x="4249" y="6055"/>
                <a:ext cx="1095" cy="2834"/>
              </a:xfrm>
              <a:prstGeom prst="rect">
                <a:avLst/>
              </a:prstGeom>
              <a:solidFill>
                <a:srgbClr val="EEEFD7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Application Layer</a:t>
                </a:r>
                <a:endParaRPr kumimoji="0" lang="en-US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-------------</a:t>
                </a:r>
                <a:endParaRPr kumimoji="0" lang="en-US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Oracle Net Foundation</a:t>
                </a:r>
                <a:r>
                  <a:rPr kumimoji="0" lang="en-US" sz="800" b="0" i="0" u="none" strike="noStrike" cap="none" normalizeH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Layer</a:t>
                </a:r>
                <a:endParaRPr kumimoji="0" lang="en-US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-------------</a:t>
                </a:r>
                <a:endParaRPr kumimoji="0" lang="en-US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Oracle Protocol</a:t>
                </a:r>
                <a:r>
                  <a:rPr kumimoji="0" lang="en-US" sz="800" b="0" i="0" u="none" strike="noStrike" cap="none" normalizeH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Support Layer</a:t>
                </a:r>
                <a:endParaRPr kumimoji="0" lang="en-US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9" name="AutoShape 64"/>
              <p:cNvSpPr>
                <a:spLocks noChangeArrowheads="1"/>
              </p:cNvSpPr>
              <p:nvPr/>
            </p:nvSpPr>
            <p:spPr bwMode="auto">
              <a:xfrm>
                <a:off x="2389" y="6306"/>
                <a:ext cx="1184" cy="831"/>
              </a:xfrm>
              <a:prstGeom prst="bevel">
                <a:avLst>
                  <a:gd name="adj" fmla="val 12500"/>
                </a:avLst>
              </a:prstGeom>
              <a:solidFill>
                <a:srgbClr val="FFFF99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Client</a:t>
                </a:r>
                <a:endPara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Person</a:t>
                </a:r>
                <a:endPara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0" name="AutoShape 63"/>
              <p:cNvSpPr>
                <a:spLocks noChangeArrowheads="1"/>
              </p:cNvSpPr>
              <p:nvPr/>
            </p:nvSpPr>
            <p:spPr bwMode="auto">
              <a:xfrm>
                <a:off x="2389" y="7811"/>
                <a:ext cx="1204" cy="960"/>
              </a:xfrm>
              <a:prstGeom prst="bevel">
                <a:avLst>
                  <a:gd name="adj" fmla="val 12500"/>
                </a:avLst>
              </a:prstGeom>
              <a:gradFill flip="none" rotWithShape="1">
                <a:gsLst>
                  <a:gs pos="0">
                    <a:srgbClr val="00B0F0">
                      <a:tint val="66000"/>
                      <a:satMod val="160000"/>
                    </a:srgbClr>
                  </a:gs>
                  <a:gs pos="50000">
                    <a:srgbClr val="00B0F0">
                      <a:tint val="44500"/>
                      <a:satMod val="160000"/>
                    </a:srgbClr>
                  </a:gs>
                  <a:gs pos="100000">
                    <a:srgbClr val="00B0F0">
                      <a:tint val="23500"/>
                      <a:satMod val="160000"/>
                    </a:srgbClr>
                  </a:gs>
                </a:gsLst>
                <a:lin ang="2700000" scaled="1"/>
                <a:tileRect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Client</a:t>
                </a:r>
                <a:endPara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System</a:t>
                </a:r>
                <a:endPara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2" name="Group 43"/>
            <p:cNvGrpSpPr>
              <a:grpSpLocks/>
            </p:cNvGrpSpPr>
            <p:nvPr/>
          </p:nvGrpSpPr>
          <p:grpSpPr bwMode="auto">
            <a:xfrm>
              <a:off x="2971800" y="1371600"/>
              <a:ext cx="4876568" cy="2057401"/>
              <a:chOff x="3593" y="5804"/>
              <a:chExt cx="7005" cy="3387"/>
            </a:xfrm>
          </p:grpSpPr>
          <p:grpSp>
            <p:nvGrpSpPr>
              <p:cNvPr id="13" name="Group 54"/>
              <p:cNvGrpSpPr>
                <a:grpSpLocks/>
              </p:cNvGrpSpPr>
              <p:nvPr/>
            </p:nvGrpSpPr>
            <p:grpSpPr bwMode="auto">
              <a:xfrm>
                <a:off x="5782" y="5930"/>
                <a:ext cx="4816" cy="3079"/>
                <a:chOff x="5782" y="5930"/>
                <a:chExt cx="4816" cy="3079"/>
              </a:xfrm>
            </p:grpSpPr>
            <p:grpSp>
              <p:nvGrpSpPr>
                <p:cNvPr id="14" name="Group 58"/>
                <p:cNvGrpSpPr>
                  <a:grpSpLocks/>
                </p:cNvGrpSpPr>
                <p:nvPr/>
              </p:nvGrpSpPr>
              <p:grpSpPr bwMode="auto">
                <a:xfrm>
                  <a:off x="5782" y="5930"/>
                  <a:ext cx="3390" cy="3079"/>
                  <a:chOff x="6072" y="10813"/>
                  <a:chExt cx="3390" cy="3079"/>
                </a:xfrm>
              </p:grpSpPr>
              <p:sp>
                <p:nvSpPr>
                  <p:cNvPr id="85" name="Rectangle 61"/>
                  <p:cNvSpPr>
                    <a:spLocks noChangeArrowheads="1"/>
                  </p:cNvSpPr>
                  <p:nvPr/>
                </p:nvSpPr>
                <p:spPr bwMode="auto">
                  <a:xfrm>
                    <a:off x="6072" y="10813"/>
                    <a:ext cx="3390" cy="3079"/>
                  </a:xfrm>
                  <a:prstGeom prst="rect">
                    <a:avLst/>
                  </a:prstGeom>
                  <a:solidFill>
                    <a:schemeClr val="accent2">
                      <a:lumMod val="40000"/>
                      <a:lumOff val="60000"/>
                    </a:schemeClr>
                  </a:solidFill>
                  <a:ln>
                    <a:headEnd/>
                    <a:tailEnd/>
                  </a:ln>
                  <a:scene3d>
                    <a:camera prst="orthographicFront">
                      <a:rot lat="0" lon="0" rev="0"/>
                    </a:camera>
                    <a:lightRig rig="threePt" dir="t">
                      <a:rot lat="0" lon="0" rev="1200000"/>
                    </a:lightRig>
                  </a:scene3d>
                  <a:sp3d>
                    <a:bevelT h="25400"/>
                  </a:sp3d>
                </p:spPr>
                <p:style>
                  <a:lnRef idx="0">
                    <a:schemeClr val="accent5"/>
                  </a:lnRef>
                  <a:fillRef idx="3">
                    <a:schemeClr val="accent5"/>
                  </a:fillRef>
                  <a:effectRef idx="3">
                    <a:schemeClr val="accent5"/>
                  </a:effectRef>
                  <a:fontRef idx="minor">
                    <a:schemeClr val="lt1"/>
                  </a:fontRef>
                </p:style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rPr>
                      <a:t>Database Server</a:t>
                    </a:r>
                  </a:p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rPr>
                      <a:t> </a:t>
                    </a:r>
                    <a:endParaRPr kumimoji="0" lang="en-US" sz="1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6" name="Rectangle 60"/>
                  <p:cNvSpPr>
                    <a:spLocks noChangeArrowheads="1"/>
                  </p:cNvSpPr>
                  <p:nvPr/>
                </p:nvSpPr>
                <p:spPr bwMode="auto">
                  <a:xfrm>
                    <a:off x="6291" y="11691"/>
                    <a:ext cx="1423" cy="1756"/>
                  </a:xfrm>
                  <a:prstGeom prst="rect">
                    <a:avLst/>
                  </a:prstGeom>
                  <a:solidFill>
                    <a:srgbClr val="FFFFCC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8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rPr>
                      <a:t>Listener (defined by listener.ora,</a:t>
                    </a:r>
                  </a:p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8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rPr>
                      <a:t>may implement TNSnames.ora)</a:t>
                    </a:r>
                    <a:endParaRPr kumimoji="0" lang="en-US" sz="85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7" name="Rectangle 59"/>
                  <p:cNvSpPr>
                    <a:spLocks noChangeArrowheads="1"/>
                  </p:cNvSpPr>
                  <p:nvPr/>
                </p:nvSpPr>
                <p:spPr bwMode="auto">
                  <a:xfrm>
                    <a:off x="7933" y="10938"/>
                    <a:ext cx="1313" cy="2773"/>
                  </a:xfrm>
                  <a:prstGeom prst="rect">
                    <a:avLst/>
                  </a:prstGeom>
                  <a:solidFill>
                    <a:srgbClr val="FFCC99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8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rPr>
                      <a:t>Oracle Instance</a:t>
                    </a:r>
                    <a:endParaRPr kumimoji="0" lang="en-US" sz="85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8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rPr>
                      <a:t>--------------</a:t>
                    </a:r>
                    <a:endParaRPr kumimoji="0" lang="en-US" sz="85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8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rPr>
                      <a:t>Oracle Net Foundation Layer</a:t>
                    </a:r>
                    <a:endParaRPr kumimoji="0" lang="en-US" sz="85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8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rPr>
                      <a:t>------------</a:t>
                    </a:r>
                    <a:endParaRPr kumimoji="0" lang="en-US" sz="85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8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rPr>
                      <a:t>Oracle Protocol Support</a:t>
                    </a:r>
                    <a:endParaRPr kumimoji="0" lang="en-US" sz="85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8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rPr>
                      <a:t>Layer</a:t>
                    </a:r>
                    <a:endParaRPr kumimoji="0" lang="en-US" sz="85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5" name="Group 55"/>
                <p:cNvGrpSpPr>
                  <a:grpSpLocks/>
                </p:cNvGrpSpPr>
                <p:nvPr/>
              </p:nvGrpSpPr>
              <p:grpSpPr bwMode="auto">
                <a:xfrm>
                  <a:off x="9394" y="5930"/>
                  <a:ext cx="1204" cy="2405"/>
                  <a:chOff x="9394" y="5930"/>
                  <a:chExt cx="1204" cy="2405"/>
                </a:xfrm>
              </p:grpSpPr>
              <p:sp>
                <p:nvSpPr>
                  <p:cNvPr id="83" name="Rectangle 57"/>
                  <p:cNvSpPr>
                    <a:spLocks noChangeArrowheads="1"/>
                  </p:cNvSpPr>
                  <p:nvPr/>
                </p:nvSpPr>
                <p:spPr bwMode="auto">
                  <a:xfrm>
                    <a:off x="9394" y="5930"/>
                    <a:ext cx="1204" cy="2405"/>
                  </a:xfrm>
                  <a:prstGeom prst="rect">
                    <a:avLst/>
                  </a:prstGeom>
                  <a:solidFill>
                    <a:srgbClr val="00B0F0">
                      <a:alpha val="58824"/>
                    </a:srgbClr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rPr>
                      <a:t>Storage</a:t>
                    </a:r>
                    <a:endParaRPr kumimoji="0" lang="en-US" sz="10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rPr>
                      <a:t>System</a:t>
                    </a:r>
                    <a:endParaRPr kumimoji="0" lang="en-US" sz="10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" name="Rectangle 56"/>
                  <p:cNvSpPr>
                    <a:spLocks noChangeArrowheads="1"/>
                  </p:cNvSpPr>
                  <p:nvPr/>
                </p:nvSpPr>
                <p:spPr bwMode="auto">
                  <a:xfrm>
                    <a:off x="9613" y="7310"/>
                    <a:ext cx="876" cy="636"/>
                  </a:xfrm>
                  <a:prstGeom prst="rect">
                    <a:avLst/>
                  </a:prstGeom>
                  <a:solidFill>
                    <a:srgbClr val="D5D69C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rPr>
                      <a:t>Data Storage</a:t>
                    </a:r>
                    <a:endParaRPr kumimoji="0" lang="en-US" sz="9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</p:grpSp>
          <p:grpSp>
            <p:nvGrpSpPr>
              <p:cNvPr id="16" name="Group 44"/>
              <p:cNvGrpSpPr>
                <a:grpSpLocks/>
              </p:cNvGrpSpPr>
              <p:nvPr/>
            </p:nvGrpSpPr>
            <p:grpSpPr bwMode="auto">
              <a:xfrm>
                <a:off x="3593" y="5804"/>
                <a:ext cx="6091" cy="3387"/>
                <a:chOff x="3593" y="5804"/>
                <a:chExt cx="6091" cy="3387"/>
              </a:xfrm>
            </p:grpSpPr>
            <p:sp>
              <p:nvSpPr>
                <p:cNvPr id="72" name="AutoShape 53"/>
                <p:cNvSpPr>
                  <a:spLocks noChangeShapeType="1"/>
                </p:cNvSpPr>
                <p:nvPr/>
              </p:nvSpPr>
              <p:spPr bwMode="auto">
                <a:xfrm flipH="1">
                  <a:off x="5563" y="5804"/>
                  <a:ext cx="0" cy="3387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3" name="AutoShape 52"/>
                <p:cNvSpPr>
                  <a:spLocks noChangeShapeType="1"/>
                </p:cNvSpPr>
                <p:nvPr/>
              </p:nvSpPr>
              <p:spPr bwMode="auto">
                <a:xfrm flipV="1">
                  <a:off x="3593" y="6431"/>
                  <a:ext cx="657" cy="125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4" name="AutoShape 51"/>
                <p:cNvSpPr>
                  <a:spLocks noChangeShapeType="1"/>
                </p:cNvSpPr>
                <p:nvPr/>
              </p:nvSpPr>
              <p:spPr bwMode="auto">
                <a:xfrm flipV="1">
                  <a:off x="3593" y="7807"/>
                  <a:ext cx="633" cy="38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5" name="AutoShape 50"/>
                <p:cNvSpPr>
                  <a:spLocks noChangeShapeType="1"/>
                </p:cNvSpPr>
                <p:nvPr/>
              </p:nvSpPr>
              <p:spPr bwMode="auto">
                <a:xfrm flipV="1">
                  <a:off x="5344" y="7234"/>
                  <a:ext cx="438" cy="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6" name="AutoShape 49"/>
                <p:cNvSpPr>
                  <a:spLocks noChangeShapeType="1"/>
                </p:cNvSpPr>
                <p:nvPr/>
              </p:nvSpPr>
              <p:spPr bwMode="auto">
                <a:xfrm>
                  <a:off x="7314" y="7059"/>
                  <a:ext cx="309" cy="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7" name="AutoShape 47"/>
                <p:cNvSpPr>
                  <a:spLocks noChangeShapeType="1"/>
                </p:cNvSpPr>
                <p:nvPr/>
              </p:nvSpPr>
              <p:spPr bwMode="auto">
                <a:xfrm flipV="1">
                  <a:off x="8814" y="6431"/>
                  <a:ext cx="580" cy="496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8" name="AutoShape 46"/>
                <p:cNvSpPr>
                  <a:spLocks noChangeShapeType="1"/>
                </p:cNvSpPr>
                <p:nvPr/>
              </p:nvSpPr>
              <p:spPr bwMode="auto">
                <a:xfrm flipV="1">
                  <a:off x="8956" y="7184"/>
                  <a:ext cx="184" cy="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9" name="AutoShape 45"/>
                <p:cNvSpPr>
                  <a:spLocks noChangeShapeType="1"/>
                </p:cNvSpPr>
                <p:nvPr/>
              </p:nvSpPr>
              <p:spPr bwMode="auto">
                <a:xfrm flipV="1">
                  <a:off x="9394" y="7560"/>
                  <a:ext cx="290" cy="1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0" name="AutoShape 48"/>
                <p:cNvSpPr>
                  <a:spLocks noChangeShapeType="1"/>
                </p:cNvSpPr>
                <p:nvPr/>
              </p:nvSpPr>
              <p:spPr bwMode="auto">
                <a:xfrm flipV="1">
                  <a:off x="5782" y="6877"/>
                  <a:ext cx="219" cy="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67" name="AutoShape 4"/>
            <p:cNvSpPr>
              <a:spLocks noChangeShapeType="1"/>
            </p:cNvSpPr>
            <p:nvPr/>
          </p:nvSpPr>
          <p:spPr bwMode="auto">
            <a:xfrm flipH="1">
              <a:off x="6934200" y="1371735"/>
              <a:ext cx="6351" cy="197680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91" name="TextBox 90"/>
          <p:cNvSpPr txBox="1"/>
          <p:nvPr/>
        </p:nvSpPr>
        <p:spPr>
          <a:xfrm>
            <a:off x="990600" y="18288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Oracle</a:t>
            </a:r>
          </a:p>
          <a:p>
            <a:r>
              <a:rPr lang="en-US" sz="1400" dirty="0" smtClean="0"/>
              <a:t>Connections</a:t>
            </a:r>
            <a:endParaRPr lang="en-US" sz="1400" dirty="0"/>
          </a:p>
        </p:txBody>
      </p:sp>
      <p:sp>
        <p:nvSpPr>
          <p:cNvPr id="92" name="Rectangle 91"/>
          <p:cNvSpPr/>
          <p:nvPr/>
        </p:nvSpPr>
        <p:spPr>
          <a:xfrm>
            <a:off x="914400" y="3886200"/>
            <a:ext cx="1143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SQL Server</a:t>
            </a:r>
          </a:p>
          <a:p>
            <a:r>
              <a:rPr lang="en-US" sz="1400" dirty="0" smtClean="0"/>
              <a:t>Connections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738" name="Rectangle 2"/>
          <p:cNvSpPr>
            <a:spLocks noChangeArrowheads="1"/>
          </p:cNvSpPr>
          <p:nvPr/>
        </p:nvSpPr>
        <p:spPr bwMode="auto">
          <a:xfrm>
            <a:off x="647700" y="163513"/>
            <a:ext cx="8189913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>
              <a:lnSpc>
                <a:spcPct val="85000"/>
              </a:lnSpc>
              <a:buClr>
                <a:srgbClr val="DC0081"/>
              </a:buClr>
              <a:buFont typeface="Wingdings" pitchFamily="2" charset="2"/>
              <a:buNone/>
            </a:pPr>
            <a:endParaRPr lang="en-US" sz="2800">
              <a:solidFill>
                <a:schemeClr val="tx2"/>
              </a:solidFill>
            </a:endParaRPr>
          </a:p>
        </p:txBody>
      </p:sp>
      <p:sp>
        <p:nvSpPr>
          <p:cNvPr id="628739" name="Rectangle 3"/>
          <p:cNvSpPr>
            <a:spLocks noGrp="1" noChangeArrowheads="1"/>
          </p:cNvSpPr>
          <p:nvPr>
            <p:ph type="title"/>
          </p:nvPr>
        </p:nvSpPr>
        <p:spPr>
          <a:xfrm>
            <a:off x="830263" y="-1588"/>
            <a:ext cx="7399337" cy="841376"/>
          </a:xfrm>
        </p:spPr>
        <p:txBody>
          <a:bodyPr/>
          <a:lstStyle/>
          <a:p>
            <a:r>
              <a:rPr lang="en-US" dirty="0" smtClean="0"/>
              <a:t>Demonstration: Reviewing Network Connections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6287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705100" y="1463675"/>
            <a:ext cx="5219700" cy="4676775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In this demonstration you will see how to:</a:t>
            </a:r>
          </a:p>
          <a:p>
            <a:r>
              <a:rPr lang="en-US" dirty="0" smtClean="0"/>
              <a:t>Analyze network protocols</a:t>
            </a:r>
          </a:p>
          <a:p>
            <a:r>
              <a:rPr lang="en-US" dirty="0" smtClean="0"/>
              <a:t>Review TCP/IP settings</a:t>
            </a:r>
          </a:p>
          <a:p>
            <a:r>
              <a:rPr lang="en-US" dirty="0" smtClean="0"/>
              <a:t>Analyze client protocols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628741" name="Picture 5" descr="demonstratio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0263" y="1179513"/>
            <a:ext cx="1654175" cy="51657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kbkdes">
  <a:themeElements>
    <a:clrScheme name="Wkbkdes 9">
      <a:dk1>
        <a:srgbClr val="000000"/>
      </a:dk1>
      <a:lt1>
        <a:srgbClr val="FFFFFF"/>
      </a:lt1>
      <a:dk2>
        <a:srgbClr val="000000"/>
      </a:dk2>
      <a:lt2>
        <a:srgbClr val="C0C0C0"/>
      </a:lt2>
      <a:accent1>
        <a:srgbClr val="FFFFFF"/>
      </a:accent1>
      <a:accent2>
        <a:srgbClr val="8DACD0"/>
      </a:accent2>
      <a:accent3>
        <a:srgbClr val="FFFFFF"/>
      </a:accent3>
      <a:accent4>
        <a:srgbClr val="000000"/>
      </a:accent4>
      <a:accent5>
        <a:srgbClr val="FFFFFF"/>
      </a:accent5>
      <a:accent6>
        <a:srgbClr val="7F9BBC"/>
      </a:accent6>
      <a:hlink>
        <a:srgbClr val="618FFD"/>
      </a:hlink>
      <a:folHlink>
        <a:srgbClr val="CECECE"/>
      </a:folHlink>
    </a:clrScheme>
    <a:fontScheme name="Wkbkdes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rgbClr val="333333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rgbClr val="333333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Wkbk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kbkd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kbkd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kbkd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kbkd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kbkd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kbkd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kbkdes 8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C1FEF9"/>
        </a:accent1>
        <a:accent2>
          <a:srgbClr val="DC0081"/>
        </a:accent2>
        <a:accent3>
          <a:srgbClr val="FFFFFF"/>
        </a:accent3>
        <a:accent4>
          <a:srgbClr val="000000"/>
        </a:accent4>
        <a:accent5>
          <a:srgbClr val="DDFEFB"/>
        </a:accent5>
        <a:accent6>
          <a:srgbClr val="C70074"/>
        </a:accent6>
        <a:hlink>
          <a:srgbClr val="618FFD"/>
        </a:hlink>
        <a:folHlink>
          <a:srgbClr val="CECE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kbkdes 9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FFFFFF"/>
        </a:accent1>
        <a:accent2>
          <a:srgbClr val="8DACD0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7F9BBC"/>
        </a:accent6>
        <a:hlink>
          <a:srgbClr val="618FFD"/>
        </a:hlink>
        <a:folHlink>
          <a:srgbClr val="CECEC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54F89E9BC85244BCA0EA24B9BE5B44" ma:contentTypeVersion="2" ma:contentTypeDescription="Create a new document." ma:contentTypeScope="" ma:versionID="e6f2181d42cd41862ff54d023837efcf">
  <xsd:schema xmlns:xsd="http://www.w3.org/2001/XMLSchema" xmlns:p="http://schemas.microsoft.com/office/2006/metadata/properties" targetNamespace="http://schemas.microsoft.com/office/2006/metadata/properties" ma:root="true" ma:fieldsID="6c180769a9e002a26eb47b88ca114d86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3D4A773C-4009-4B7E-96A0-D3E93C969F7F}">
  <ds:schemaRefs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www.w3.org/XML/1998/namespace"/>
    <ds:schemaRef ds:uri="http://schemas.microsoft.com/office/2006/metadata/propertie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A92CFD2D-EA4F-4F75-9D0E-4D46A0B17DD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A562708-7024-4C7E-A163-2BAC561B31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WKBKDES</Template>
  <TotalTime>0</TotalTime>
  <Words>515</Words>
  <Application>Microsoft Office PowerPoint</Application>
  <PresentationFormat>On-screen Show (4:3)</PresentationFormat>
  <Paragraphs>131</Paragraphs>
  <Slides>11</Slides>
  <Notes>11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Wkbkdes</vt:lpstr>
      <vt:lpstr>Visio</vt:lpstr>
      <vt:lpstr>Module 1: Database and Instance </vt:lpstr>
      <vt:lpstr>Overview</vt:lpstr>
      <vt:lpstr>Concept of Database and Instance</vt:lpstr>
      <vt:lpstr>Database and Instance Implementations</vt:lpstr>
      <vt:lpstr>Database and Instance Implementations</vt:lpstr>
      <vt:lpstr>Database and Instance Implementations</vt:lpstr>
      <vt:lpstr>Demonstration: Understanding the SQL Server Instance Environment</vt:lpstr>
      <vt:lpstr>Client Interaction with Database and Instance</vt:lpstr>
      <vt:lpstr>Demonstration: Reviewing Network Connections</vt:lpstr>
      <vt:lpstr>Database Capacities</vt:lpstr>
      <vt:lpstr>Review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01 Database and Instance</dc:title>
  <dc:creator/>
  <cp:lastModifiedBy/>
  <cp:revision>1</cp:revision>
  <dcterms:created xsi:type="dcterms:W3CDTF">2008-08-25T15:52:55Z</dcterms:created>
  <dcterms:modified xsi:type="dcterms:W3CDTF">2008-11-23T21:43:47Z</dcterms:modified>
  <cp:contentType>Document</cp:contentTyp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0x010100C154F89E9BC85244BCA0EA24B9BE5B44</vt:lpwstr>
  </property>
</Properties>
</file>