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8" r:id="rId12"/>
    <p:sldId id="266" r:id="rId13"/>
    <p:sldId id="267" r:id="rId14"/>
    <p:sldId id="270" r:id="rId15"/>
    <p:sldId id="272" r:id="rId16"/>
    <p:sldId id="273" r:id="rId17"/>
    <p:sldId id="269" r:id="rId18"/>
    <p:sldId id="274" r:id="rId19"/>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C0C0C0"/>
    <a:srgbClr val="F8F8F8"/>
    <a:srgbClr val="0080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6" autoAdjust="0"/>
    <p:restoredTop sz="54183" autoAdjust="0"/>
  </p:normalViewPr>
  <p:slideViewPr>
    <p:cSldViewPr>
      <p:cViewPr varScale="1">
        <p:scale>
          <a:sx n="52" d="100"/>
          <a:sy n="52" d="100"/>
        </p:scale>
        <p:origin x="-576"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fondo-power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5" name="3 Marcador de fecha"/>
          <p:cNvSpPr>
            <a:spLocks noGrp="1"/>
          </p:cNvSpPr>
          <p:nvPr>
            <p:ph type="dt" sz="half" idx="10"/>
          </p:nvPr>
        </p:nvSpPr>
        <p:spPr/>
        <p:txBody>
          <a:bodyPr/>
          <a:lstStyle>
            <a:lvl1pPr>
              <a:defRPr/>
            </a:lvl1pPr>
          </a:lstStyle>
          <a:p>
            <a:pPr>
              <a:defRPr/>
            </a:pPr>
            <a:fld id="{D1DF57CA-5D5C-4AAB-8F28-AA117B3FFDD2}" type="datetimeFigureOut">
              <a:rPr lang="es-ES"/>
              <a:pPr>
                <a:defRPr/>
              </a:pPr>
              <a:t>05/12/2008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9786654-4B02-450C-AB93-F01ACC455BB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35869DD-FB1D-4D92-B05E-5E0505760F87}" type="datetimeFigureOut">
              <a:rPr lang="es-ES"/>
              <a:pPr>
                <a:defRPr/>
              </a:pPr>
              <a:t>05/12/2008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5321569-1328-44F1-B5E9-1608009BEC0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38FFC69-726D-4E0F-B3FA-DF1878D0C468}" type="datetimeFigureOut">
              <a:rPr lang="es-ES"/>
              <a:pPr>
                <a:defRPr/>
              </a:pPr>
              <a:t>05/12/2008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061EE9E-CE73-430B-AC90-CE511AB8C4A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fondo-pow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3 Marcador de fecha"/>
          <p:cNvSpPr>
            <a:spLocks noGrp="1"/>
          </p:cNvSpPr>
          <p:nvPr>
            <p:ph type="dt" sz="half" idx="10"/>
          </p:nvPr>
        </p:nvSpPr>
        <p:spPr/>
        <p:txBody>
          <a:bodyPr/>
          <a:lstStyle>
            <a:lvl1pPr>
              <a:defRPr/>
            </a:lvl1pPr>
          </a:lstStyle>
          <a:p>
            <a:pPr>
              <a:defRPr/>
            </a:pPr>
            <a:fld id="{C78E7BF8-0687-4735-96BE-68A6F6873F67}" type="datetimeFigureOut">
              <a:rPr lang="es-ES"/>
              <a:pPr>
                <a:defRPr/>
              </a:pPr>
              <a:t>05/12/2008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2A1D088-505A-4646-9510-B782FEDA7BF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291B3CB-C237-49C9-8579-958CC18CEB5D}" type="datetimeFigureOut">
              <a:rPr lang="es-ES"/>
              <a:pPr>
                <a:defRPr/>
              </a:pPr>
              <a:t>05/12/2008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146C585-E1C3-4350-86AA-C3FF3E11C56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EF7FC58-F797-4DB4-9ACC-DEA9A6034C95}" type="datetimeFigureOut">
              <a:rPr lang="es-ES"/>
              <a:pPr>
                <a:defRPr/>
              </a:pPr>
              <a:t>05/12/2008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32C743-2890-48AA-8BE7-9B774B09BC3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5E5F0D1-0907-45EB-9C62-F353762FF6EF}" type="datetimeFigureOut">
              <a:rPr lang="es-ES"/>
              <a:pPr>
                <a:defRPr/>
              </a:pPr>
              <a:t>05/12/2008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021E051-F48D-4AC9-9E82-235030B6758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F9427FC9-ADC7-4F1E-B10E-A19FA74C57D6}" type="datetimeFigureOut">
              <a:rPr lang="es-ES"/>
              <a:pPr>
                <a:defRPr/>
              </a:pPr>
              <a:t>05/12/2008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3AD066A1-4F08-49F3-B479-A27BE472AE8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7B1118B-8A08-420E-95D7-20F0466CAE97}" type="datetimeFigureOut">
              <a:rPr lang="es-ES"/>
              <a:pPr>
                <a:defRPr/>
              </a:pPr>
              <a:t>05/12/2008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2501D89-47C6-4475-9963-B7C4B5E70C7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D16E4E7-0003-4F80-A19D-9B9F178675EC}" type="datetimeFigureOut">
              <a:rPr lang="es-ES"/>
              <a:pPr>
                <a:defRPr/>
              </a:pPr>
              <a:t>05/12/2008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5DC37E4-A01B-4C3B-AE34-F6F0AF74530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E07541A-81F1-45ED-AD79-0AE4CCAFC16F}" type="datetimeFigureOut">
              <a:rPr lang="es-ES"/>
              <a:pPr>
                <a:defRPr/>
              </a:pPr>
              <a:t>05/12/2008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FCEFC63-0418-4AF3-86B4-9C135FAB042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B57DF15-87E5-400A-B753-B0EACBA9906D}" type="datetimeFigureOut">
              <a:rPr lang="es-ES"/>
              <a:pPr>
                <a:defRPr/>
              </a:pPr>
              <a:t>05/12/2008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F80D2A02-8154-4804-85CD-67207131865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37.png"/><Relationship Id="rId7"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4.emf"/><Relationship Id="rId7" Type="http://schemas.openxmlformats.org/officeDocument/2006/relationships/image" Target="../media/image48.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es/imgres?imgurl=http://www.fuciweb.org/LIBRERIA/papeles.jpg&amp;imgrefurl=http://dosmundos2006.blogspot.com/2007/12/papeles.html&amp;h=189&amp;w=224&amp;sz=16&amp;hl=es&amp;start=5&amp;um=1&amp;usg=__pxp8yM49m09qXzvTakKGozirLw4=&amp;tbnid=XW0kFtjKi6srGM:&amp;tbnh=91&amp;tbnw=108&amp;prev=/images?q=papeles&amp;um=1&amp;hl=es" TargetMode="External"/><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22.emf"/><Relationship Id="rId4" Type="http://schemas.openxmlformats.org/officeDocument/2006/relationships/image" Target="../media/image17.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ctrTitle"/>
          </p:nvPr>
        </p:nvSpPr>
        <p:spPr/>
        <p:txBody>
          <a:bodyPr/>
          <a:lstStyle/>
          <a:p>
            <a:pPr eaLnBrk="1" hangingPunct="1"/>
            <a:r>
              <a:rPr lang="es-ES" sz="4000" b="1" smtClean="0"/>
              <a:t>Importancia de BizTalk Server en proyectos de Administración Pública</a:t>
            </a:r>
            <a:r>
              <a:rPr lang="en-US" sz="4000" smtClean="0"/>
              <a:t> </a:t>
            </a:r>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4608" name="Text Box 32"/>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Servicio de valor añadido</a:t>
            </a:r>
            <a:r>
              <a:rPr lang="es-ES_tradnl" b="0">
                <a:solidFill>
                  <a:schemeClr val="accent1"/>
                </a:solidFill>
                <a:latin typeface="Calibri" pitchFamily="34" charset="0"/>
              </a:rPr>
              <a:t>: Preselección de vehículos sin autorización de transporte</a:t>
            </a:r>
            <a:endParaRPr lang="en-US" b="0">
              <a:solidFill>
                <a:schemeClr val="accent1"/>
              </a:solidFill>
              <a:latin typeface="Calibri" pitchFamily="34" charset="0"/>
            </a:endParaRPr>
          </a:p>
        </p:txBody>
      </p:sp>
      <p:pic>
        <p:nvPicPr>
          <p:cNvPr id="22531" name="Picture 33"/>
          <p:cNvPicPr>
            <a:picLocks noChangeAspect="1" noChangeArrowheads="1"/>
          </p:cNvPicPr>
          <p:nvPr/>
        </p:nvPicPr>
        <p:blipFill>
          <a:blip r:embed="rId2"/>
          <a:srcRect r="18" b="-76"/>
          <a:stretch>
            <a:fillRect/>
          </a:stretch>
        </p:blipFill>
        <p:spPr bwMode="auto">
          <a:xfrm>
            <a:off x="3132138" y="1825625"/>
            <a:ext cx="2913062" cy="2406650"/>
          </a:xfrm>
          <a:prstGeom prst="rect">
            <a:avLst/>
          </a:prstGeom>
          <a:noFill/>
          <a:ln w="9525">
            <a:noFill/>
            <a:miter lim="800000"/>
            <a:headEnd/>
            <a:tailEnd/>
          </a:ln>
        </p:spPr>
      </p:pic>
      <p:sp>
        <p:nvSpPr>
          <p:cNvPr id="22532" name="Text Box 34"/>
          <p:cNvSpPr txBox="1">
            <a:spLocks noChangeArrowheads="1"/>
          </p:cNvSpPr>
          <p:nvPr/>
        </p:nvSpPr>
        <p:spPr bwMode="auto">
          <a:xfrm>
            <a:off x="179388" y="4200525"/>
            <a:ext cx="2736850" cy="66833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s-ES_tradnl" sz="1400">
                <a:solidFill>
                  <a:schemeClr val="accent1"/>
                </a:solidFill>
                <a:latin typeface="Calibri" pitchFamily="34" charset="0"/>
              </a:rPr>
              <a:t>Vehículo de inspección con el dispositivo de captura de matrículas operativo</a:t>
            </a:r>
          </a:p>
        </p:txBody>
      </p:sp>
      <p:sp>
        <p:nvSpPr>
          <p:cNvPr id="22533" name="Text Box 35"/>
          <p:cNvSpPr txBox="1">
            <a:spLocks noChangeArrowheads="1"/>
          </p:cNvSpPr>
          <p:nvPr/>
        </p:nvSpPr>
        <p:spPr bwMode="auto">
          <a:xfrm>
            <a:off x="6527800" y="4200525"/>
            <a:ext cx="2365375" cy="476250"/>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s-ES_tradnl" sz="1400">
                <a:solidFill>
                  <a:schemeClr val="accent1"/>
                </a:solidFill>
                <a:latin typeface="Calibri" pitchFamily="34" charset="0"/>
              </a:rPr>
              <a:t>PC industrial en el que reside el SW</a:t>
            </a:r>
          </a:p>
        </p:txBody>
      </p:sp>
      <p:sp>
        <p:nvSpPr>
          <p:cNvPr id="22534" name="Text Box 36"/>
          <p:cNvSpPr txBox="1">
            <a:spLocks noChangeArrowheads="1"/>
          </p:cNvSpPr>
          <p:nvPr/>
        </p:nvSpPr>
        <p:spPr bwMode="auto">
          <a:xfrm>
            <a:off x="3070225" y="4200525"/>
            <a:ext cx="2921000" cy="668338"/>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s-ES_tradnl" sz="1400">
                <a:solidFill>
                  <a:schemeClr val="accent1"/>
                </a:solidFill>
                <a:latin typeface="Calibri" pitchFamily="34" charset="0"/>
              </a:rPr>
              <a:t>Dispositivo capturando la matrícula de un vehículo de transporte de mercancías</a:t>
            </a:r>
          </a:p>
        </p:txBody>
      </p:sp>
      <p:pic>
        <p:nvPicPr>
          <p:cNvPr id="22535" name="Picture 37" descr="P1010015-2"/>
          <p:cNvPicPr>
            <a:picLocks noChangeAspect="1" noChangeArrowheads="1"/>
          </p:cNvPicPr>
          <p:nvPr/>
        </p:nvPicPr>
        <p:blipFill>
          <a:blip r:embed="rId3"/>
          <a:srcRect/>
          <a:stretch>
            <a:fillRect/>
          </a:stretch>
        </p:blipFill>
        <p:spPr bwMode="auto">
          <a:xfrm>
            <a:off x="6156325" y="1825625"/>
            <a:ext cx="2911475" cy="2401888"/>
          </a:xfrm>
          <a:prstGeom prst="rect">
            <a:avLst/>
          </a:prstGeom>
          <a:noFill/>
          <a:ln w="9525">
            <a:noFill/>
            <a:miter lim="800000"/>
            <a:headEnd/>
            <a:tailEnd/>
          </a:ln>
        </p:spPr>
      </p:pic>
      <p:pic>
        <p:nvPicPr>
          <p:cNvPr id="22536" name="Picture 38" descr="P1010079-2"/>
          <p:cNvPicPr>
            <a:picLocks noChangeAspect="1" noChangeArrowheads="1"/>
          </p:cNvPicPr>
          <p:nvPr/>
        </p:nvPicPr>
        <p:blipFill>
          <a:blip r:embed="rId4">
            <a:lum bright="6000"/>
          </a:blip>
          <a:srcRect r="-47" b="9"/>
          <a:stretch>
            <a:fillRect/>
          </a:stretch>
        </p:blipFill>
        <p:spPr bwMode="auto">
          <a:xfrm>
            <a:off x="107950" y="1825625"/>
            <a:ext cx="2890838"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7651"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Servicio de valor añadido</a:t>
            </a:r>
            <a:r>
              <a:rPr lang="es-ES_tradnl" b="0">
                <a:solidFill>
                  <a:schemeClr val="accent1"/>
                </a:solidFill>
                <a:latin typeface="Calibri" pitchFamily="34" charset="0"/>
              </a:rPr>
              <a:t>: Preselección de vehículos sin autorización de transporte</a:t>
            </a:r>
            <a:endParaRPr lang="en-US" b="0">
              <a:solidFill>
                <a:schemeClr val="accent1"/>
              </a:solidFill>
              <a:latin typeface="Calibri" pitchFamily="34" charset="0"/>
            </a:endParaRPr>
          </a:p>
        </p:txBody>
      </p:sp>
      <p:pic>
        <p:nvPicPr>
          <p:cNvPr id="23555" name="Picture 10"/>
          <p:cNvPicPr>
            <a:picLocks noChangeAspect="1" noChangeArrowheads="1"/>
          </p:cNvPicPr>
          <p:nvPr/>
        </p:nvPicPr>
        <p:blipFill>
          <a:blip r:embed="rId2"/>
          <a:srcRect/>
          <a:stretch>
            <a:fillRect/>
          </a:stretch>
        </p:blipFill>
        <p:spPr bwMode="gray">
          <a:xfrm>
            <a:off x="177800" y="1724025"/>
            <a:ext cx="5454650" cy="3503613"/>
          </a:xfrm>
          <a:prstGeom prst="rect">
            <a:avLst/>
          </a:prstGeom>
          <a:noFill/>
          <a:ln w="19050" algn="ctr">
            <a:solidFill>
              <a:srgbClr val="969696"/>
            </a:solidFill>
            <a:miter lim="800000"/>
            <a:headEnd/>
            <a:tailEnd/>
          </a:ln>
        </p:spPr>
      </p:pic>
      <p:pic>
        <p:nvPicPr>
          <p:cNvPr id="23556" name="Picture 11"/>
          <p:cNvPicPr>
            <a:picLocks noChangeAspect="1" noChangeArrowheads="1"/>
          </p:cNvPicPr>
          <p:nvPr/>
        </p:nvPicPr>
        <p:blipFill>
          <a:blip r:embed="rId3"/>
          <a:srcRect/>
          <a:stretch>
            <a:fillRect/>
          </a:stretch>
        </p:blipFill>
        <p:spPr bwMode="gray">
          <a:xfrm>
            <a:off x="5845175" y="1709738"/>
            <a:ext cx="3019425" cy="3687762"/>
          </a:xfrm>
          <a:prstGeom prst="rect">
            <a:avLst/>
          </a:prstGeom>
          <a:noFill/>
          <a:ln w="19050" algn="ctr">
            <a:solidFill>
              <a:srgbClr val="969696"/>
            </a:solidFill>
            <a:miter lim="800000"/>
            <a:headEnd/>
            <a:tailEnd/>
          </a:ln>
        </p:spPr>
      </p:pic>
      <p:sp>
        <p:nvSpPr>
          <p:cNvPr id="23557" name="Rectangle 12"/>
          <p:cNvSpPr>
            <a:spLocks noChangeArrowheads="1"/>
          </p:cNvSpPr>
          <p:nvPr/>
        </p:nvSpPr>
        <p:spPr bwMode="auto">
          <a:xfrm>
            <a:off x="153988" y="3427413"/>
            <a:ext cx="3078162" cy="777875"/>
          </a:xfrm>
          <a:prstGeom prst="rect">
            <a:avLst/>
          </a:prstGeom>
          <a:noFill/>
          <a:ln w="25400">
            <a:solidFill>
              <a:srgbClr val="FF0000"/>
            </a:solidFill>
            <a:miter lim="800000"/>
            <a:headEnd/>
            <a:tailEnd/>
          </a:ln>
        </p:spPr>
        <p:txBody>
          <a:bodyPr wrap="none" anchor="ctr"/>
          <a:lstStyle/>
          <a:p>
            <a:endParaRPr lang="es-ES_tradnl"/>
          </a:p>
        </p:txBody>
      </p:sp>
      <p:sp>
        <p:nvSpPr>
          <p:cNvPr id="23558" name="Rectangle 13"/>
          <p:cNvSpPr>
            <a:spLocks noChangeArrowheads="1"/>
          </p:cNvSpPr>
          <p:nvPr/>
        </p:nvSpPr>
        <p:spPr bwMode="auto">
          <a:xfrm>
            <a:off x="222250" y="4032250"/>
            <a:ext cx="465138" cy="146050"/>
          </a:xfrm>
          <a:prstGeom prst="rect">
            <a:avLst/>
          </a:prstGeom>
          <a:noFill/>
          <a:ln w="25400">
            <a:solidFill>
              <a:srgbClr val="FF0000"/>
            </a:solidFill>
            <a:miter lim="800000"/>
            <a:headEnd/>
            <a:tailEnd/>
          </a:ln>
        </p:spPr>
        <p:txBody>
          <a:bodyPr wrap="none" anchor="ctr"/>
          <a:lstStyle/>
          <a:p>
            <a:endParaRPr lang="es-ES_tradnl"/>
          </a:p>
        </p:txBody>
      </p:sp>
      <p:sp>
        <p:nvSpPr>
          <p:cNvPr id="23559" name="Line 14"/>
          <p:cNvSpPr>
            <a:spLocks noChangeShapeType="1"/>
          </p:cNvSpPr>
          <p:nvPr/>
        </p:nvSpPr>
        <p:spPr bwMode="auto">
          <a:xfrm flipV="1">
            <a:off x="722313" y="3633788"/>
            <a:ext cx="5186362" cy="414337"/>
          </a:xfrm>
          <a:prstGeom prst="line">
            <a:avLst/>
          </a:prstGeom>
          <a:noFill/>
          <a:ln w="25400">
            <a:solidFill>
              <a:srgbClr val="FF0000"/>
            </a:solidFill>
            <a:round/>
            <a:headEnd/>
            <a:tailEnd type="triangle" w="lg" len="lg"/>
          </a:ln>
        </p:spPr>
        <p:txBody>
          <a:bodyPr/>
          <a:lstStyle/>
          <a:p>
            <a:endParaRPr lang="es-ES_tradnl"/>
          </a:p>
        </p:txBody>
      </p:sp>
      <p:sp>
        <p:nvSpPr>
          <p:cNvPr id="23560" name="Rectangle 15"/>
          <p:cNvSpPr>
            <a:spLocks noChangeArrowheads="1"/>
          </p:cNvSpPr>
          <p:nvPr/>
        </p:nvSpPr>
        <p:spPr bwMode="auto">
          <a:xfrm>
            <a:off x="6169025" y="5473700"/>
            <a:ext cx="2389188" cy="458788"/>
          </a:xfrm>
          <a:prstGeom prst="rect">
            <a:avLst/>
          </a:prstGeom>
          <a:noFill/>
          <a:ln w="12700">
            <a:noFill/>
            <a:miter lim="800000"/>
            <a:headEnd type="none" w="sm" len="sm"/>
            <a:tailEnd type="none" w="sm" len="sm"/>
          </a:ln>
        </p:spPr>
        <p:txBody>
          <a:bodyPr>
            <a:spAutoFit/>
          </a:bodyPr>
          <a:lstStyle/>
          <a:p>
            <a:pPr marL="88900" indent="-88900" algn="ctr" eaLnBrk="0" hangingPunct="0">
              <a:lnSpc>
                <a:spcPct val="80000"/>
              </a:lnSpc>
              <a:spcBef>
                <a:spcPct val="50000"/>
              </a:spcBef>
            </a:pPr>
            <a:r>
              <a:rPr lang="es-ES_tradnl" sz="1000">
                <a:latin typeface="Calibri" pitchFamily="34" charset="0"/>
              </a:rPr>
              <a:t>Detalle de la información recuperada sobre el vehículo de SITRANS y de la DGT</a:t>
            </a:r>
          </a:p>
        </p:txBody>
      </p:sp>
      <p:sp>
        <p:nvSpPr>
          <p:cNvPr id="23561" name="Rectangle 16"/>
          <p:cNvSpPr>
            <a:spLocks noChangeArrowheads="1"/>
          </p:cNvSpPr>
          <p:nvPr/>
        </p:nvSpPr>
        <p:spPr bwMode="auto">
          <a:xfrm>
            <a:off x="481013" y="4275138"/>
            <a:ext cx="2389187" cy="336550"/>
          </a:xfrm>
          <a:prstGeom prst="rect">
            <a:avLst/>
          </a:prstGeom>
          <a:noFill/>
          <a:ln w="12700">
            <a:noFill/>
            <a:miter lim="800000"/>
            <a:headEnd type="none" w="sm" len="sm"/>
            <a:tailEnd type="none" w="sm" len="sm"/>
          </a:ln>
        </p:spPr>
        <p:txBody>
          <a:bodyPr>
            <a:spAutoFit/>
          </a:bodyPr>
          <a:lstStyle/>
          <a:p>
            <a:pPr marL="88900" indent="-88900" algn="ctr" eaLnBrk="0" hangingPunct="0">
              <a:lnSpc>
                <a:spcPct val="80000"/>
              </a:lnSpc>
              <a:spcBef>
                <a:spcPct val="50000"/>
              </a:spcBef>
            </a:pPr>
            <a:r>
              <a:rPr lang="es-ES_tradnl" sz="1000">
                <a:latin typeface="Calibri" pitchFamily="34" charset="0"/>
              </a:rPr>
              <a:t>Parte del aplicativo donde aparecen los vehículos sancionables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323850" y="1624013"/>
            <a:ext cx="8494713" cy="1157287"/>
          </a:xfrm>
          <a:prstGeom prst="rect">
            <a:avLst/>
          </a:prstGeom>
          <a:solidFill>
            <a:srgbClr val="F8F8F8"/>
          </a:solidFill>
          <a:ln w="9525">
            <a:solidFill>
              <a:srgbClr val="C0C0C0"/>
            </a:solidFill>
            <a:miter lim="800000"/>
            <a:headEnd/>
            <a:tailEnd/>
          </a:ln>
        </p:spPr>
        <p:txBody>
          <a:bodyPr wrap="none" anchor="ctr"/>
          <a:lstStyle/>
          <a:p>
            <a:endParaRPr lang="es-ES_tradnl"/>
          </a:p>
        </p:txBody>
      </p:sp>
      <p:sp>
        <p:nvSpPr>
          <p:cNvPr id="24578"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5604" name="Text Box 4"/>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Remisión trimestral de datos de explotación</a:t>
            </a:r>
            <a:endParaRPr lang="en-US" b="0">
              <a:solidFill>
                <a:schemeClr val="accent1"/>
              </a:solidFill>
              <a:latin typeface="Calibri" pitchFamily="34" charset="0"/>
            </a:endParaRPr>
          </a:p>
        </p:txBody>
      </p:sp>
      <p:sp>
        <p:nvSpPr>
          <p:cNvPr id="24580" name="Rectangle 5"/>
          <p:cNvSpPr>
            <a:spLocks noChangeArrowheads="1"/>
          </p:cNvSpPr>
          <p:nvPr/>
        </p:nvSpPr>
        <p:spPr bwMode="auto">
          <a:xfrm>
            <a:off x="395288" y="1628775"/>
            <a:ext cx="8497887" cy="4051300"/>
          </a:xfrm>
          <a:prstGeom prst="rect">
            <a:avLst/>
          </a:prstGeom>
          <a:noFill/>
          <a:ln w="12700">
            <a:noFill/>
            <a:miter lim="800000"/>
            <a:headEnd type="none" w="sm" len="sm"/>
            <a:tailEnd type="none" w="sm" len="sm"/>
          </a:ln>
        </p:spPr>
        <p:txBody>
          <a:bodyPr>
            <a:spAutoFit/>
          </a:bodyPr>
          <a:lstStyle/>
          <a:p>
            <a:pPr eaLnBrk="0" hangingPunct="0">
              <a:spcBef>
                <a:spcPct val="30000"/>
              </a:spcBef>
            </a:pPr>
            <a:r>
              <a:rPr lang="es-ES_tradnl" sz="1600" b="0">
                <a:solidFill>
                  <a:schemeClr val="accent1"/>
                </a:solidFill>
                <a:latin typeface="Calibri" pitchFamily="34" charset="0"/>
              </a:rPr>
              <a:t>Necesidad:</a:t>
            </a:r>
            <a:r>
              <a:rPr lang="es-ES_tradnl" sz="1600" b="0">
                <a:latin typeface="Calibri" pitchFamily="34" charset="0"/>
              </a:rPr>
              <a:t> </a:t>
            </a:r>
          </a:p>
          <a:p>
            <a:pPr eaLnBrk="0" hangingPunct="0">
              <a:spcBef>
                <a:spcPct val="30000"/>
              </a:spcBef>
            </a:pPr>
            <a:r>
              <a:rPr lang="es-ES_tradnl" sz="1600" b="0">
                <a:latin typeface="Calibri" pitchFamily="34" charset="0"/>
              </a:rPr>
              <a:t>Poner en </a:t>
            </a:r>
            <a:r>
              <a:rPr lang="es-ES_tradnl" sz="1600">
                <a:latin typeface="Calibri" pitchFamily="34" charset="0"/>
              </a:rPr>
              <a:t>Internet</a:t>
            </a:r>
            <a:r>
              <a:rPr lang="es-ES_tradnl" sz="1600" b="0">
                <a:latin typeface="Calibri" pitchFamily="34" charset="0"/>
              </a:rPr>
              <a:t> un procedimiento que permita a las empresas concesionarias de transporte de viajeros por carretera a enviar información trimestral sobre su explotación en ficheros .TXT (soporte físico, CD-R/CD-RW o disquete 3 ½“) y una serie de datos globales en formato papel.</a:t>
            </a:r>
          </a:p>
          <a:p>
            <a:pPr eaLnBrk="0" hangingPunct="0">
              <a:spcBef>
                <a:spcPct val="30000"/>
              </a:spcBef>
            </a:pPr>
            <a:endParaRPr lang="es-ES_tradnl" sz="800" b="0">
              <a:latin typeface="Calibri" pitchFamily="34" charset="0"/>
            </a:endParaRPr>
          </a:p>
          <a:p>
            <a:pPr eaLnBrk="0" hangingPunct="0">
              <a:spcBef>
                <a:spcPct val="30000"/>
              </a:spcBef>
            </a:pPr>
            <a:r>
              <a:rPr lang="es-ES_tradnl" sz="1600" b="0">
                <a:solidFill>
                  <a:schemeClr val="accent1"/>
                </a:solidFill>
                <a:latin typeface="Calibri" pitchFamily="34" charset="0"/>
              </a:rPr>
              <a:t>Problemas existentes:</a:t>
            </a:r>
            <a:r>
              <a:rPr lang="es-ES_tradnl" sz="1600" b="0">
                <a:latin typeface="Calibri" pitchFamily="34" charset="0"/>
              </a:rPr>
              <a:t> </a:t>
            </a:r>
          </a:p>
          <a:p>
            <a:pPr eaLnBrk="0" hangingPunct="0">
              <a:spcBef>
                <a:spcPct val="30000"/>
              </a:spcBef>
            </a:pPr>
            <a:r>
              <a:rPr lang="es-ES_tradnl" sz="1600" b="0">
                <a:latin typeface="Calibri" pitchFamily="34" charset="0"/>
              </a:rPr>
              <a:t>- Elevado volumen de información y formatos físicos que dificultan el procesado de la información recibida, esto implica mucho trabajo administrativo por parte del gestor, ya que hay que introducir manualmente la información en el aplicativo de gestión.</a:t>
            </a:r>
          </a:p>
          <a:p>
            <a:r>
              <a:rPr lang="es-ES_tradnl" sz="1600" b="0">
                <a:latin typeface="Calibri" pitchFamily="34" charset="0"/>
              </a:rPr>
              <a:t>- Elevado número de subsanaciones por envío inconsistente e incorrecto de la información.</a:t>
            </a:r>
          </a:p>
          <a:p>
            <a:pPr eaLnBrk="0" hangingPunct="0">
              <a:spcBef>
                <a:spcPct val="30000"/>
              </a:spcBef>
            </a:pPr>
            <a:endParaRPr lang="es-ES_tradnl" sz="800" b="0">
              <a:latin typeface="Calibri" pitchFamily="34" charset="0"/>
            </a:endParaRPr>
          </a:p>
          <a:p>
            <a:pPr>
              <a:spcBef>
                <a:spcPct val="30000"/>
              </a:spcBef>
            </a:pPr>
            <a:r>
              <a:rPr lang="es-ES_tradnl" sz="1600" b="0">
                <a:solidFill>
                  <a:schemeClr val="accent1"/>
                </a:solidFill>
                <a:latin typeface="Calibri" pitchFamily="34" charset="0"/>
              </a:rPr>
              <a:t>Sistemas de información existentes: </a:t>
            </a:r>
          </a:p>
          <a:p>
            <a:pPr>
              <a:spcBef>
                <a:spcPct val="30000"/>
              </a:spcBef>
            </a:pPr>
            <a:r>
              <a:rPr lang="es-ES_tradnl" sz="1600" b="0">
                <a:latin typeface="Calibri" pitchFamily="34" charset="0"/>
              </a:rPr>
              <a:t>- Aplicativo de gestión a medida de desarrollado en JAVA y en BBDD Oracle (D.G. de Transportes por Carretera del M. Fomento)</a:t>
            </a:r>
          </a:p>
          <a:p>
            <a:pPr eaLnBrk="0" hangingPunct="0">
              <a:lnSpc>
                <a:spcPct val="90000"/>
              </a:lnSpc>
              <a:spcBef>
                <a:spcPct val="50000"/>
              </a:spcBef>
            </a:pPr>
            <a:endParaRPr lang="es-ES_tradnl" sz="1600" b="0">
              <a:latin typeface="Calibri" pitchFamily="34" charset="0"/>
            </a:endParaRPr>
          </a:p>
        </p:txBody>
      </p:sp>
      <p:sp>
        <p:nvSpPr>
          <p:cNvPr id="24581" name="AutoShape 11"/>
          <p:cNvSpPr>
            <a:spLocks noChangeAspect="1" noChangeArrowheads="1"/>
          </p:cNvSpPr>
          <p:nvPr/>
        </p:nvSpPr>
        <p:spPr bwMode="auto">
          <a:xfrm>
            <a:off x="7164388" y="5546725"/>
            <a:ext cx="1908175" cy="546100"/>
          </a:xfrm>
          <a:prstGeom prst="flowChartAlternateProcess">
            <a:avLst/>
          </a:prstGeom>
          <a:solidFill>
            <a:srgbClr val="F8F8F8"/>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24582" name="WordArt 85"/>
          <p:cNvSpPr>
            <a:spLocks noChangeArrowheads="1" noChangeShapeType="1" noTextEdit="1"/>
          </p:cNvSpPr>
          <p:nvPr/>
        </p:nvSpPr>
        <p:spPr bwMode="auto">
          <a:xfrm>
            <a:off x="7223125" y="5810250"/>
            <a:ext cx="1885950" cy="628650"/>
          </a:xfrm>
          <a:prstGeom prst="rect">
            <a:avLst/>
          </a:prstGeom>
        </p:spPr>
        <p:txBody>
          <a:bodyPr spcFirstLastPara="1" wrap="none" fromWordArt="1">
            <a:prstTxWarp prst="textArchUp">
              <a:avLst>
                <a:gd name="adj" fmla="val 11593676"/>
              </a:avLst>
            </a:prstTxWarp>
          </a:bodyPr>
          <a:lstStyle/>
          <a:p>
            <a:pPr algn="ctr"/>
            <a:r>
              <a:rPr lang="es-ES_tradnl" sz="1200" kern="10">
                <a:ln w="3175" cap="rnd">
                  <a:noFill/>
                  <a:round/>
                  <a:headEnd type="none" w="sm" len="sm"/>
                  <a:tailEnd type="none" w="sm" len="sm"/>
                </a:ln>
                <a:solidFill>
                  <a:srgbClr val="000000"/>
                </a:solidFill>
                <a:latin typeface="Trebuchet MS"/>
              </a:rPr>
              <a:t>Servicio en fase de pruebas</a:t>
            </a:r>
          </a:p>
          <a:p>
            <a:pPr algn="ctr"/>
            <a:r>
              <a:rPr lang="es-ES_tradnl" sz="1200" kern="10">
                <a:ln w="3175" cap="rnd">
                  <a:noFill/>
                  <a:round/>
                  <a:headEnd type="none" w="sm" len="sm"/>
                  <a:tailEnd type="none" w="sm" len="sm"/>
                </a:ln>
                <a:solidFill>
                  <a:srgbClr val="000000"/>
                </a:solidFill>
                <a:latin typeface="Trebuchet MS"/>
              </a:rPr>
              <a:t>NO DISPONIBLE TODAVIA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6628" name="Text Box 4"/>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Remisión trimestral de datos de explotación</a:t>
            </a:r>
            <a:endParaRPr lang="en-US" b="0">
              <a:solidFill>
                <a:schemeClr val="accent1"/>
              </a:solidFill>
              <a:latin typeface="Calibri" pitchFamily="34" charset="0"/>
            </a:endParaRPr>
          </a:p>
        </p:txBody>
      </p:sp>
      <p:sp>
        <p:nvSpPr>
          <p:cNvPr id="25603" name="Rectangle 26"/>
          <p:cNvSpPr>
            <a:spLocks noChangeArrowheads="1"/>
          </p:cNvSpPr>
          <p:nvPr/>
        </p:nvSpPr>
        <p:spPr bwMode="auto">
          <a:xfrm>
            <a:off x="209550" y="1979613"/>
            <a:ext cx="2968625" cy="2170112"/>
          </a:xfrm>
          <a:prstGeom prst="rect">
            <a:avLst/>
          </a:prstGeom>
          <a:solidFill>
            <a:srgbClr val="FFFFCC"/>
          </a:solidFill>
          <a:ln w="9525">
            <a:noFill/>
            <a:miter lim="800000"/>
            <a:headEnd/>
            <a:tailEnd/>
          </a:ln>
          <a:effectLst>
            <a:prstShdw prst="shdw17" dist="17961" dir="13500000">
              <a:srgbClr val="99997A"/>
            </a:prstShdw>
          </a:effectLst>
        </p:spPr>
        <p:txBody>
          <a:bodyPr wrap="none" anchor="ctr"/>
          <a:lstStyle/>
          <a:p>
            <a:endParaRPr lang="es-ES_tradnl" sz="2400" b="0">
              <a:latin typeface="Calibri" pitchFamily="34" charset="0"/>
              <a:ea typeface="ＭＳ Ｐゴシック"/>
              <a:cs typeface="ＭＳ Ｐゴシック"/>
            </a:endParaRPr>
          </a:p>
        </p:txBody>
      </p:sp>
      <p:sp>
        <p:nvSpPr>
          <p:cNvPr id="25604" name="AutoShape 28"/>
          <p:cNvSpPr>
            <a:spLocks noChangeArrowheads="1"/>
          </p:cNvSpPr>
          <p:nvPr/>
        </p:nvSpPr>
        <p:spPr bwMode="auto">
          <a:xfrm>
            <a:off x="3609975" y="1989138"/>
            <a:ext cx="1511300" cy="2808287"/>
          </a:xfrm>
          <a:prstGeom prst="roundRect">
            <a:avLst>
              <a:gd name="adj" fmla="val 9255"/>
            </a:avLst>
          </a:prstGeom>
          <a:noFill/>
          <a:ln w="12700" algn="ctr">
            <a:solidFill>
              <a:srgbClr val="808080"/>
            </a:solidFill>
            <a:round/>
            <a:headEnd type="none" w="sm" len="sm"/>
            <a:tailEnd type="none" w="sm" len="sm"/>
          </a:ln>
        </p:spPr>
        <p:txBody>
          <a:bodyPr wrap="none" anchor="ctr"/>
          <a:lstStyle/>
          <a:p>
            <a:pPr algn="ctr"/>
            <a:endParaRPr lang="es-ES_tradnl" sz="2400" b="0">
              <a:latin typeface="Calibri" pitchFamily="34" charset="0"/>
              <a:ea typeface="ＭＳ Ｐゴシック"/>
              <a:cs typeface="ＭＳ Ｐゴシック"/>
            </a:endParaRPr>
          </a:p>
        </p:txBody>
      </p:sp>
      <p:sp>
        <p:nvSpPr>
          <p:cNvPr id="25605" name="Text Box 50"/>
          <p:cNvSpPr txBox="1">
            <a:spLocks noChangeArrowheads="1"/>
          </p:cNvSpPr>
          <p:nvPr/>
        </p:nvSpPr>
        <p:spPr bwMode="auto">
          <a:xfrm>
            <a:off x="2176463" y="3622675"/>
            <a:ext cx="915987" cy="384175"/>
          </a:xfrm>
          <a:prstGeom prst="rect">
            <a:avLst/>
          </a:prstGeom>
          <a:solidFill>
            <a:schemeClr val="accent1"/>
          </a:solidFill>
          <a:ln w="9525" algn="ctr">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Registro Telemático</a:t>
            </a:r>
          </a:p>
        </p:txBody>
      </p:sp>
      <p:sp>
        <p:nvSpPr>
          <p:cNvPr id="25606" name="Text Box 50"/>
          <p:cNvSpPr txBox="1">
            <a:spLocks noChangeArrowheads="1"/>
          </p:cNvSpPr>
          <p:nvPr/>
        </p:nvSpPr>
        <p:spPr bwMode="auto">
          <a:xfrm>
            <a:off x="250825" y="3625850"/>
            <a:ext cx="1003300" cy="384175"/>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Certificación Digital</a:t>
            </a:r>
          </a:p>
        </p:txBody>
      </p:sp>
      <p:pic>
        <p:nvPicPr>
          <p:cNvPr id="25607" name="Picture 33"/>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379413" y="3270250"/>
            <a:ext cx="2349500" cy="338138"/>
          </a:xfrm>
          <a:prstGeom prst="rect">
            <a:avLst/>
          </a:prstGeom>
          <a:noFill/>
          <a:ln w="9525">
            <a:noFill/>
            <a:miter lim="800000"/>
            <a:headEnd/>
            <a:tailEnd/>
          </a:ln>
        </p:spPr>
      </p:pic>
      <p:sp>
        <p:nvSpPr>
          <p:cNvPr id="25608" name="Text Box 35"/>
          <p:cNvSpPr txBox="1">
            <a:spLocks noChangeArrowheads="1"/>
          </p:cNvSpPr>
          <p:nvPr/>
        </p:nvSpPr>
        <p:spPr bwMode="auto">
          <a:xfrm>
            <a:off x="5064125" y="2863850"/>
            <a:ext cx="1257300" cy="21590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400">
                <a:solidFill>
                  <a:srgbClr val="000000"/>
                </a:solidFill>
                <a:latin typeface="Calibri" pitchFamily="34" charset="0"/>
                <a:ea typeface="ＭＳ Ｐゴシック"/>
                <a:cs typeface="ＭＳ Ｐゴシック"/>
              </a:rPr>
              <a:t>Fichero .TXT requerido en SITRANBUS</a:t>
            </a:r>
            <a:r>
              <a:rPr lang="es-ES_tradnl" sz="1200">
                <a:solidFill>
                  <a:srgbClr val="000000"/>
                </a:solidFill>
                <a:latin typeface="Calibri" pitchFamily="34" charset="0"/>
                <a:ea typeface="ＭＳ Ｐゴシック"/>
                <a:cs typeface="ＭＳ Ｐゴシック"/>
              </a:rPr>
              <a:t> </a:t>
            </a:r>
          </a:p>
          <a:p>
            <a:pPr algn="ctr" eaLnBrk="0" hangingPunct="0">
              <a:lnSpc>
                <a:spcPct val="80000"/>
              </a:lnSpc>
              <a:spcBef>
                <a:spcPct val="50000"/>
              </a:spcBef>
            </a:pPr>
            <a:r>
              <a:rPr lang="es-ES_tradnl" sz="1000" b="0">
                <a:solidFill>
                  <a:srgbClr val="000000"/>
                </a:solidFill>
                <a:latin typeface="Calibri" pitchFamily="34" charset="0"/>
                <a:ea typeface="ＭＳ Ｐゴシック"/>
                <a:cs typeface="ＭＳ Ｐゴシック"/>
              </a:rPr>
              <a:t>ENVIO FICHEROS Y FORMULARIOS</a:t>
            </a:r>
          </a:p>
          <a:p>
            <a:pPr algn="ctr" eaLnBrk="0" hangingPunct="0">
              <a:lnSpc>
                <a:spcPct val="80000"/>
              </a:lnSpc>
              <a:spcBef>
                <a:spcPct val="50000"/>
              </a:spcBef>
            </a:pPr>
            <a:r>
              <a:rPr lang="es-ES_tradnl" sz="1000" b="0">
                <a:solidFill>
                  <a:srgbClr val="000000"/>
                </a:solidFill>
                <a:latin typeface="Calibri" pitchFamily="34" charset="0"/>
                <a:ea typeface="ＭＳ Ｐゴシック"/>
                <a:cs typeface="ＭＳ Ｐゴシック"/>
              </a:rPr>
              <a:t> COMUNICACIONES A REALIZAR A LAS EMPRESAS</a:t>
            </a:r>
          </a:p>
          <a:p>
            <a:pPr algn="ctr" eaLnBrk="0" hangingPunct="0">
              <a:lnSpc>
                <a:spcPct val="80000"/>
              </a:lnSpc>
              <a:spcBef>
                <a:spcPct val="50000"/>
              </a:spcBef>
            </a:pPr>
            <a:r>
              <a:rPr lang="es-ES_tradnl" sz="1000" b="0">
                <a:solidFill>
                  <a:srgbClr val="000000"/>
                </a:solidFill>
                <a:latin typeface="Calibri" pitchFamily="34" charset="0"/>
                <a:ea typeface="ＭＳ Ｐゴシック"/>
                <a:cs typeface="ＭＳ Ｐゴシック"/>
              </a:rPr>
              <a:t>DATOS HISTÓRICOS</a:t>
            </a:r>
          </a:p>
          <a:p>
            <a:pPr algn="ctr" eaLnBrk="0" hangingPunct="0">
              <a:lnSpc>
                <a:spcPct val="80000"/>
              </a:lnSpc>
              <a:spcBef>
                <a:spcPct val="50000"/>
              </a:spcBef>
            </a:pPr>
            <a:r>
              <a:rPr lang="es-ES_tradnl" sz="1000" b="0">
                <a:solidFill>
                  <a:srgbClr val="000000"/>
                </a:solidFill>
                <a:latin typeface="Calibri" pitchFamily="34" charset="0"/>
                <a:ea typeface="ＭＳ Ｐゴシック"/>
                <a:cs typeface="ＭＳ Ｐゴシック"/>
              </a:rPr>
              <a:t>ETC…</a:t>
            </a:r>
          </a:p>
          <a:p>
            <a:pPr algn="ctr" eaLnBrk="0" hangingPunct="0">
              <a:lnSpc>
                <a:spcPct val="80000"/>
              </a:lnSpc>
              <a:spcBef>
                <a:spcPct val="50000"/>
              </a:spcBef>
            </a:pPr>
            <a:endParaRPr lang="es-ES_tradnl" sz="1000" b="0">
              <a:solidFill>
                <a:srgbClr val="000000"/>
              </a:solidFill>
              <a:latin typeface="Calibri" pitchFamily="34" charset="0"/>
              <a:ea typeface="ＭＳ Ｐゴシック"/>
              <a:cs typeface="ＭＳ Ｐゴシック"/>
            </a:endParaRPr>
          </a:p>
          <a:p>
            <a:pPr algn="ctr" eaLnBrk="0" hangingPunct="0">
              <a:lnSpc>
                <a:spcPct val="80000"/>
              </a:lnSpc>
              <a:spcBef>
                <a:spcPct val="50000"/>
              </a:spcBef>
            </a:pPr>
            <a:endParaRPr lang="es-ES_tradnl" sz="1000" b="0">
              <a:solidFill>
                <a:srgbClr val="000000"/>
              </a:solidFill>
              <a:latin typeface="Calibri" pitchFamily="34" charset="0"/>
              <a:ea typeface="ＭＳ Ｐゴシック"/>
              <a:cs typeface="ＭＳ Ｐゴシック"/>
            </a:endParaRPr>
          </a:p>
        </p:txBody>
      </p:sp>
      <p:sp>
        <p:nvSpPr>
          <p:cNvPr id="25609" name="AutoShape 36"/>
          <p:cNvSpPr>
            <a:spLocks noChangeArrowheads="1"/>
          </p:cNvSpPr>
          <p:nvPr/>
        </p:nvSpPr>
        <p:spPr bwMode="auto">
          <a:xfrm>
            <a:off x="6284913" y="2238375"/>
            <a:ext cx="2622550" cy="1982788"/>
          </a:xfrm>
          <a:prstGeom prst="roundRect">
            <a:avLst>
              <a:gd name="adj" fmla="val 9255"/>
            </a:avLst>
          </a:prstGeom>
          <a:noFill/>
          <a:ln w="19050" cap="rnd" algn="ctr">
            <a:solidFill>
              <a:srgbClr val="808080"/>
            </a:solidFill>
            <a:prstDash val="sysDot"/>
            <a:round/>
            <a:headEnd type="none" w="sm" len="sm"/>
            <a:tailEnd type="none" w="sm" len="sm"/>
          </a:ln>
        </p:spPr>
        <p:txBody>
          <a:bodyPr wrap="none" anchor="ctr"/>
          <a:lstStyle/>
          <a:p>
            <a:pPr algn="ctr"/>
            <a:endParaRPr lang="es-ES_tradnl" sz="1200" b="0">
              <a:latin typeface="Calibri" pitchFamily="34" charset="0"/>
              <a:ea typeface="ＭＳ Ｐゴシック"/>
              <a:cs typeface="ＭＳ Ｐゴシック"/>
            </a:endParaRPr>
          </a:p>
        </p:txBody>
      </p:sp>
      <p:sp>
        <p:nvSpPr>
          <p:cNvPr id="25610" name="Rectangle 37"/>
          <p:cNvSpPr>
            <a:spLocks noChangeArrowheads="1"/>
          </p:cNvSpPr>
          <p:nvPr/>
        </p:nvSpPr>
        <p:spPr bwMode="auto">
          <a:xfrm>
            <a:off x="6513513" y="1995488"/>
            <a:ext cx="2174875" cy="492125"/>
          </a:xfrm>
          <a:prstGeom prst="rect">
            <a:avLst/>
          </a:prstGeom>
          <a:solidFill>
            <a:schemeClr val="accent1"/>
          </a:solidFill>
          <a:ln w="9525">
            <a:noFill/>
            <a:miter lim="800000"/>
            <a:headEnd/>
            <a:tailEnd/>
          </a:ln>
          <a:effectLst>
            <a:prstShdw prst="shdw17" dist="17961" dir="13500000">
              <a:srgbClr val="003D5C"/>
            </a:prstShdw>
          </a:effectLst>
        </p:spPr>
        <p:txBody>
          <a:bodyPr wrap="none" anchor="ctr"/>
          <a:lstStyle/>
          <a:p>
            <a:pPr algn="ctr" eaLnBrk="0" hangingPunct="0">
              <a:lnSpc>
                <a:spcPct val="80000"/>
              </a:lnSpc>
            </a:pPr>
            <a:r>
              <a:rPr lang="es-ES_tradnl" sz="1200">
                <a:solidFill>
                  <a:schemeClr val="bg1"/>
                </a:solidFill>
                <a:latin typeface="Calibri" pitchFamily="34" charset="0"/>
                <a:ea typeface="ＭＳ Ｐゴシック"/>
                <a:cs typeface="ＭＳ Ｐゴシック"/>
              </a:rPr>
              <a:t>Aplicativo de gestión</a:t>
            </a:r>
          </a:p>
          <a:p>
            <a:pPr algn="ctr" eaLnBrk="0" hangingPunct="0">
              <a:lnSpc>
                <a:spcPct val="80000"/>
              </a:lnSpc>
            </a:pPr>
            <a:r>
              <a:rPr lang="es-ES_tradnl" sz="1200">
                <a:solidFill>
                  <a:schemeClr val="bg1"/>
                </a:solidFill>
                <a:latin typeface="Calibri" pitchFamily="34" charset="0"/>
                <a:ea typeface="ＭＳ Ｐゴシック"/>
                <a:cs typeface="ＭＳ Ｐゴシック"/>
              </a:rPr>
              <a:t>existente: SITRANBUS</a:t>
            </a:r>
          </a:p>
        </p:txBody>
      </p:sp>
      <p:pic>
        <p:nvPicPr>
          <p:cNvPr id="25611" name="Picture 38"/>
          <p:cNvPicPr>
            <a:picLocks noChangeAspect="1" noChangeArrowheads="1"/>
          </p:cNvPicPr>
          <p:nvPr/>
        </p:nvPicPr>
        <p:blipFill>
          <a:blip r:embed="rId3" cstate="screen"/>
          <a:srcRect/>
          <a:stretch>
            <a:fillRect/>
          </a:stretch>
        </p:blipFill>
        <p:spPr bwMode="auto">
          <a:xfrm>
            <a:off x="6346825" y="2541588"/>
            <a:ext cx="912813" cy="774700"/>
          </a:xfrm>
          <a:prstGeom prst="rect">
            <a:avLst/>
          </a:prstGeom>
          <a:noFill/>
          <a:ln w="9525">
            <a:noFill/>
            <a:miter lim="800000"/>
            <a:headEnd/>
            <a:tailEnd/>
          </a:ln>
        </p:spPr>
      </p:pic>
      <p:pic>
        <p:nvPicPr>
          <p:cNvPr id="25612" name="Picture 39" descr="Min Fomento"/>
          <p:cNvPicPr>
            <a:picLocks noChangeAspect="1" noChangeArrowheads="1"/>
          </p:cNvPicPr>
          <p:nvPr/>
        </p:nvPicPr>
        <p:blipFill>
          <a:blip r:embed="rId4"/>
          <a:srcRect/>
          <a:stretch>
            <a:fillRect/>
          </a:stretch>
        </p:blipFill>
        <p:spPr bwMode="auto">
          <a:xfrm>
            <a:off x="7307263" y="2827338"/>
            <a:ext cx="596900" cy="271462"/>
          </a:xfrm>
          <a:prstGeom prst="rect">
            <a:avLst/>
          </a:prstGeom>
          <a:noFill/>
          <a:ln w="9525">
            <a:noFill/>
            <a:miter lim="800000"/>
            <a:headEnd/>
            <a:tailEnd/>
          </a:ln>
        </p:spPr>
      </p:pic>
      <p:sp>
        <p:nvSpPr>
          <p:cNvPr id="25613" name="Text Box 40"/>
          <p:cNvSpPr txBox="1">
            <a:spLocks noChangeArrowheads="1"/>
          </p:cNvSpPr>
          <p:nvPr/>
        </p:nvSpPr>
        <p:spPr bwMode="auto">
          <a:xfrm>
            <a:off x="7858125" y="2754313"/>
            <a:ext cx="1135063" cy="530225"/>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200" b="0">
                <a:solidFill>
                  <a:srgbClr val="000000"/>
                </a:solidFill>
                <a:latin typeface="Calibri" pitchFamily="34" charset="0"/>
                <a:ea typeface="ＭＳ Ｐゴシック"/>
                <a:cs typeface="ＭＳ Ｐゴシック"/>
              </a:rPr>
              <a:t>S.D.G. Transportes por Carretera</a:t>
            </a:r>
          </a:p>
        </p:txBody>
      </p:sp>
      <p:sp>
        <p:nvSpPr>
          <p:cNvPr id="25614" name="Rectangle 41"/>
          <p:cNvSpPr>
            <a:spLocks noChangeArrowheads="1"/>
          </p:cNvSpPr>
          <p:nvPr/>
        </p:nvSpPr>
        <p:spPr bwMode="auto">
          <a:xfrm>
            <a:off x="6570663" y="3340100"/>
            <a:ext cx="2117725" cy="676275"/>
          </a:xfrm>
          <a:prstGeom prst="rect">
            <a:avLst/>
          </a:prstGeom>
          <a:noFill/>
          <a:ln w="12700">
            <a:noFill/>
            <a:miter lim="800000"/>
            <a:headEnd type="none" w="sm" len="sm"/>
            <a:tailEnd type="none" w="sm" len="sm"/>
          </a:ln>
        </p:spPr>
        <p:txBody>
          <a:bodyPr>
            <a:spAutoFit/>
          </a:bodyPr>
          <a:lstStyle/>
          <a:p>
            <a:pPr algn="ctr" eaLnBrk="0" hangingPunct="0">
              <a:lnSpc>
                <a:spcPct val="80000"/>
              </a:lnSpc>
              <a:spcBef>
                <a:spcPct val="50000"/>
              </a:spcBef>
            </a:pPr>
            <a:r>
              <a:rPr lang="es-ES_tradnl" sz="1200">
                <a:solidFill>
                  <a:srgbClr val="006699"/>
                </a:solidFill>
                <a:latin typeface="Calibri" pitchFamily="34" charset="0"/>
                <a:ea typeface="ＭＳ Ｐゴシック"/>
                <a:cs typeface="ＭＳ Ｐゴシック"/>
              </a:rPr>
              <a:t>Aplicativo de gestión de la S.D.G. de Transportes por Carretera desarrollado en JAVA y con BBDD Oracle</a:t>
            </a:r>
          </a:p>
        </p:txBody>
      </p:sp>
      <p:sp>
        <p:nvSpPr>
          <p:cNvPr id="25615" name="AutoShape 42"/>
          <p:cNvSpPr>
            <a:spLocks noChangeArrowheads="1"/>
          </p:cNvSpPr>
          <p:nvPr/>
        </p:nvSpPr>
        <p:spPr bwMode="auto">
          <a:xfrm>
            <a:off x="5121275" y="2493963"/>
            <a:ext cx="1223963" cy="304800"/>
          </a:xfrm>
          <a:prstGeom prst="leftRightArrow">
            <a:avLst>
              <a:gd name="adj1" fmla="val 50000"/>
              <a:gd name="adj2" fmla="val 80313"/>
            </a:avLst>
          </a:prstGeom>
          <a:solidFill>
            <a:srgbClr val="CCCCFF"/>
          </a:solidFill>
          <a:ln w="9525" algn="ctr">
            <a:noFill/>
            <a:miter lim="800000"/>
            <a:headEnd/>
            <a:tailEnd/>
          </a:ln>
        </p:spPr>
        <p:txBody>
          <a:bodyPr wrap="none" anchor="ctr"/>
          <a:lstStyle/>
          <a:p>
            <a:endParaRPr lang="es-ES_tradnl" sz="900" b="0">
              <a:latin typeface="Calibri" pitchFamily="34" charset="0"/>
              <a:ea typeface="ＭＳ Ｐゴシック"/>
              <a:cs typeface="ＭＳ Ｐゴシック"/>
            </a:endParaRPr>
          </a:p>
        </p:txBody>
      </p:sp>
      <p:sp>
        <p:nvSpPr>
          <p:cNvPr id="25616" name="AutoShape 43"/>
          <p:cNvSpPr>
            <a:spLocks noChangeArrowheads="1"/>
          </p:cNvSpPr>
          <p:nvPr/>
        </p:nvSpPr>
        <p:spPr bwMode="auto">
          <a:xfrm>
            <a:off x="2765425" y="2495550"/>
            <a:ext cx="901700" cy="304800"/>
          </a:xfrm>
          <a:prstGeom prst="leftRightArrow">
            <a:avLst>
              <a:gd name="adj1" fmla="val 50000"/>
              <a:gd name="adj2" fmla="val 59167"/>
            </a:avLst>
          </a:prstGeom>
          <a:solidFill>
            <a:srgbClr val="99CCFF"/>
          </a:solidFill>
          <a:ln w="9525" algn="ctr">
            <a:noFill/>
            <a:miter lim="800000"/>
            <a:headEnd/>
            <a:tailEnd/>
          </a:ln>
        </p:spPr>
        <p:txBody>
          <a:bodyPr wrap="none" anchor="ctr"/>
          <a:lstStyle/>
          <a:p>
            <a:endParaRPr lang="es-ES_tradnl" sz="900" b="0">
              <a:latin typeface="Calibri" pitchFamily="34" charset="0"/>
              <a:ea typeface="ＭＳ Ｐゴシック"/>
              <a:cs typeface="ＭＳ Ｐゴシック"/>
            </a:endParaRPr>
          </a:p>
        </p:txBody>
      </p:sp>
      <p:pic>
        <p:nvPicPr>
          <p:cNvPr id="25617" name="Picture 45"/>
          <p:cNvPicPr>
            <a:picLocks noChangeAspect="1" noChangeArrowheads="1"/>
          </p:cNvPicPr>
          <p:nvPr/>
        </p:nvPicPr>
        <p:blipFill>
          <a:blip r:embed="rId5" cstate="screen"/>
          <a:srcRect/>
          <a:stretch>
            <a:fillRect/>
          </a:stretch>
        </p:blipFill>
        <p:spPr bwMode="gray">
          <a:xfrm>
            <a:off x="309563" y="2038350"/>
            <a:ext cx="1203325" cy="1012825"/>
          </a:xfrm>
          <a:prstGeom prst="rect">
            <a:avLst/>
          </a:prstGeom>
          <a:noFill/>
          <a:ln w="9525" algn="ctr">
            <a:noFill/>
            <a:miter lim="800000"/>
            <a:headEnd/>
            <a:tailEnd/>
          </a:ln>
        </p:spPr>
      </p:pic>
      <p:pic>
        <p:nvPicPr>
          <p:cNvPr id="25618" name="Picture 46"/>
          <p:cNvPicPr>
            <a:picLocks noChangeAspect="1" noChangeArrowheads="1"/>
          </p:cNvPicPr>
          <p:nvPr/>
        </p:nvPicPr>
        <p:blipFill>
          <a:blip r:embed="rId6" cstate="screen"/>
          <a:srcRect/>
          <a:stretch>
            <a:fillRect/>
          </a:stretch>
        </p:blipFill>
        <p:spPr bwMode="gray">
          <a:xfrm>
            <a:off x="1552575" y="2043113"/>
            <a:ext cx="1190625" cy="1239837"/>
          </a:xfrm>
          <a:prstGeom prst="rect">
            <a:avLst/>
          </a:prstGeom>
          <a:noFill/>
          <a:ln w="9525" algn="ctr">
            <a:noFill/>
            <a:miter lim="800000"/>
            <a:headEnd/>
            <a:tailEnd/>
          </a:ln>
        </p:spPr>
      </p:pic>
      <p:sp>
        <p:nvSpPr>
          <p:cNvPr id="25619" name="Text Box 50"/>
          <p:cNvSpPr txBox="1">
            <a:spLocks noChangeArrowheads="1"/>
          </p:cNvSpPr>
          <p:nvPr/>
        </p:nvSpPr>
        <p:spPr bwMode="auto">
          <a:xfrm>
            <a:off x="107950" y="1773238"/>
            <a:ext cx="2947988" cy="261937"/>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400">
                <a:solidFill>
                  <a:schemeClr val="accent1"/>
                </a:solidFill>
                <a:latin typeface="Calibri" pitchFamily="34" charset="0"/>
                <a:ea typeface="ＭＳ Ｐゴシック"/>
                <a:cs typeface="ＭＳ Ｐゴシック"/>
              </a:rPr>
              <a:t>Portal Ministerio de Fomento</a:t>
            </a:r>
            <a:endParaRPr lang="en-US" sz="1400">
              <a:solidFill>
                <a:schemeClr val="accent1"/>
              </a:solidFill>
              <a:latin typeface="Calibri" pitchFamily="34" charset="0"/>
              <a:ea typeface="ＭＳ Ｐゴシック"/>
              <a:cs typeface="ＭＳ Ｐゴシック"/>
            </a:endParaRPr>
          </a:p>
        </p:txBody>
      </p:sp>
      <p:sp>
        <p:nvSpPr>
          <p:cNvPr id="25620" name="Text Box 50"/>
          <p:cNvSpPr txBox="1">
            <a:spLocks noChangeArrowheads="1"/>
          </p:cNvSpPr>
          <p:nvPr/>
        </p:nvSpPr>
        <p:spPr bwMode="auto">
          <a:xfrm>
            <a:off x="1292225" y="3625850"/>
            <a:ext cx="863600" cy="384175"/>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Sellado de tiempo </a:t>
            </a:r>
          </a:p>
        </p:txBody>
      </p:sp>
      <p:pic>
        <p:nvPicPr>
          <p:cNvPr id="25621" name="Picture 32" descr="r2"/>
          <p:cNvPicPr>
            <a:picLocks noChangeAspect="1" noChangeArrowheads="1"/>
          </p:cNvPicPr>
          <p:nvPr/>
        </p:nvPicPr>
        <p:blipFill>
          <a:blip r:embed="rId7"/>
          <a:srcRect r="29716" b="2040"/>
          <a:stretch>
            <a:fillRect/>
          </a:stretch>
        </p:blipFill>
        <p:spPr bwMode="auto">
          <a:xfrm>
            <a:off x="3752850" y="1846263"/>
            <a:ext cx="1219200" cy="288925"/>
          </a:xfrm>
          <a:prstGeom prst="rect">
            <a:avLst/>
          </a:prstGeom>
          <a:noFill/>
          <a:ln w="9525">
            <a:noFill/>
            <a:miter lim="800000"/>
            <a:headEnd/>
            <a:tailEnd/>
          </a:ln>
        </p:spPr>
      </p:pic>
      <p:sp>
        <p:nvSpPr>
          <p:cNvPr id="25622" name="Text Box 35"/>
          <p:cNvSpPr txBox="1">
            <a:spLocks noChangeArrowheads="1"/>
          </p:cNvSpPr>
          <p:nvPr/>
        </p:nvSpPr>
        <p:spPr bwMode="auto">
          <a:xfrm>
            <a:off x="3581400" y="3689350"/>
            <a:ext cx="1584325" cy="12223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000">
                <a:solidFill>
                  <a:srgbClr val="000000"/>
                </a:solidFill>
                <a:latin typeface="Calibri" pitchFamily="34" charset="0"/>
                <a:ea typeface="ＭＳ Ｐゴシック"/>
                <a:cs typeface="ＭＳ Ｐゴシック"/>
              </a:rPr>
              <a:t>Validaciones de formato, de duplicidad, de cálculo, de datos, etc.</a:t>
            </a:r>
          </a:p>
          <a:p>
            <a:pPr algn="ctr" eaLnBrk="0" hangingPunct="0">
              <a:lnSpc>
                <a:spcPct val="80000"/>
              </a:lnSpc>
              <a:spcBef>
                <a:spcPct val="50000"/>
              </a:spcBef>
            </a:pPr>
            <a:r>
              <a:rPr lang="es-ES_tradnl" sz="1000">
                <a:solidFill>
                  <a:srgbClr val="000000"/>
                </a:solidFill>
                <a:latin typeface="Calibri" pitchFamily="34" charset="0"/>
                <a:ea typeface="ＭＳ Ｐゴシック"/>
                <a:cs typeface="ＭＳ Ｐゴシック"/>
              </a:rPr>
              <a:t>Además de: orquestación, adaptación mensajería, trazabilidad, monitorización, etc.</a:t>
            </a:r>
          </a:p>
          <a:p>
            <a:pPr algn="ctr" eaLnBrk="0" hangingPunct="0">
              <a:lnSpc>
                <a:spcPct val="80000"/>
              </a:lnSpc>
              <a:spcBef>
                <a:spcPct val="50000"/>
              </a:spcBef>
            </a:pPr>
            <a:endParaRPr lang="es-ES_tradnl" sz="1000">
              <a:solidFill>
                <a:srgbClr val="000000"/>
              </a:solidFill>
              <a:latin typeface="Calibri" pitchFamily="34" charset="0"/>
              <a:ea typeface="ＭＳ Ｐゴシック"/>
              <a:cs typeface="ＭＳ Ｐゴシック"/>
            </a:endParaRPr>
          </a:p>
        </p:txBody>
      </p:sp>
      <p:sp>
        <p:nvSpPr>
          <p:cNvPr id="25623" name="Text Box 30"/>
          <p:cNvSpPr txBox="1">
            <a:spLocks noChangeArrowheads="1"/>
          </p:cNvSpPr>
          <p:nvPr/>
        </p:nvSpPr>
        <p:spPr bwMode="auto">
          <a:xfrm>
            <a:off x="2559050" y="2863850"/>
            <a:ext cx="1244600" cy="431800"/>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400">
                <a:solidFill>
                  <a:srgbClr val="000000"/>
                </a:solidFill>
                <a:latin typeface="Calibri" pitchFamily="34" charset="0"/>
                <a:ea typeface="ＭＳ Ｐゴシック"/>
                <a:cs typeface="ＭＳ Ｐゴシック"/>
              </a:rPr>
              <a:t>XML estructurado</a:t>
            </a:r>
          </a:p>
        </p:txBody>
      </p:sp>
      <p:sp>
        <p:nvSpPr>
          <p:cNvPr id="26659" name="Text Box 35"/>
          <p:cNvSpPr txBox="1">
            <a:spLocks noChangeArrowheads="1"/>
          </p:cNvSpPr>
          <p:nvPr/>
        </p:nvSpPr>
        <p:spPr bwMode="auto">
          <a:xfrm>
            <a:off x="6184900" y="4221163"/>
            <a:ext cx="3024188" cy="942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400" b="0"/>
              <a:t>Principal ventaja para el tramitador: Entrada de información en formato electrónico y con muchos menos errores (menos subsanaciones).</a:t>
            </a:r>
            <a:endParaRPr lang="en-US" sz="1400" b="0"/>
          </a:p>
        </p:txBody>
      </p:sp>
      <p:sp>
        <p:nvSpPr>
          <p:cNvPr id="26660" name="Text Box 36"/>
          <p:cNvSpPr txBox="1">
            <a:spLocks noChangeArrowheads="1"/>
          </p:cNvSpPr>
          <p:nvPr/>
        </p:nvSpPr>
        <p:spPr bwMode="auto">
          <a:xfrm>
            <a:off x="222250" y="4121150"/>
            <a:ext cx="3241675" cy="13684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400" b="0"/>
              <a:t>Principales ventajas para el usuario: Nuevo canal, evita envío de información en formato físico, permite consulta on-line del estado de tramitación y permite consultar los datos enviados históricamente.</a:t>
            </a:r>
            <a:endParaRPr lang="en-US" sz="1400" b="0"/>
          </a:p>
        </p:txBody>
      </p:sp>
      <p:pic>
        <p:nvPicPr>
          <p:cNvPr id="25626" name="Picture 37"/>
          <p:cNvPicPr>
            <a:picLocks noChangeAspect="1" noChangeArrowheads="1"/>
          </p:cNvPicPr>
          <p:nvPr/>
        </p:nvPicPr>
        <p:blipFill>
          <a:blip r:embed="rId8"/>
          <a:srcRect/>
          <a:stretch>
            <a:fillRect/>
          </a:stretch>
        </p:blipFill>
        <p:spPr bwMode="auto">
          <a:xfrm>
            <a:off x="4138613" y="2247900"/>
            <a:ext cx="438150" cy="1352550"/>
          </a:xfrm>
          <a:prstGeom prst="rect">
            <a:avLst/>
          </a:prstGeom>
          <a:noFill/>
          <a:ln w="19050" algn="ctr">
            <a:noFill/>
            <a:miter lim="800000"/>
            <a:headEnd/>
            <a:tailEnd/>
          </a:ln>
        </p:spPr>
      </p:pic>
      <p:sp>
        <p:nvSpPr>
          <p:cNvPr id="26662" name="Text Box 38"/>
          <p:cNvSpPr txBox="1">
            <a:spLocks noChangeArrowheads="1"/>
          </p:cNvSpPr>
          <p:nvPr/>
        </p:nvSpPr>
        <p:spPr bwMode="auto">
          <a:xfrm rot="5400000">
            <a:off x="4114007" y="2807494"/>
            <a:ext cx="1479550" cy="27463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200">
                <a:solidFill>
                  <a:schemeClr val="bg1"/>
                </a:solidFill>
                <a:latin typeface="Calibri" pitchFamily="34" charset="0"/>
              </a:rPr>
              <a:t>ADAPTADOR</a:t>
            </a:r>
            <a:endParaRPr lang="en-US" sz="1200">
              <a:solidFill>
                <a:schemeClr val="bg1"/>
              </a:solidFill>
              <a:latin typeface="Calibri" pitchFamily="34" charset="0"/>
            </a:endParaRPr>
          </a:p>
        </p:txBody>
      </p:sp>
      <p:sp>
        <p:nvSpPr>
          <p:cNvPr id="26663" name="Text Box 39"/>
          <p:cNvSpPr txBox="1">
            <a:spLocks noChangeArrowheads="1"/>
          </p:cNvSpPr>
          <p:nvPr/>
        </p:nvSpPr>
        <p:spPr bwMode="auto">
          <a:xfrm rot="16200000">
            <a:off x="3187700" y="2801938"/>
            <a:ext cx="1481137" cy="2746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200">
                <a:solidFill>
                  <a:schemeClr val="bg1"/>
                </a:solidFill>
                <a:latin typeface="Calibri" pitchFamily="34" charset="0"/>
              </a:rPr>
              <a:t>ADAPTADOR</a:t>
            </a:r>
            <a:endParaRPr lang="en-US" sz="1200">
              <a:solidFill>
                <a:schemeClr val="bg1"/>
              </a:solidFill>
              <a:latin typeface="Calibri" pitchFamily="34" charset="0"/>
            </a:endParaRPr>
          </a:p>
        </p:txBody>
      </p:sp>
      <p:sp>
        <p:nvSpPr>
          <p:cNvPr id="25629" name="AutoShape 11"/>
          <p:cNvSpPr>
            <a:spLocks noChangeAspect="1" noChangeArrowheads="1"/>
          </p:cNvSpPr>
          <p:nvPr/>
        </p:nvSpPr>
        <p:spPr bwMode="auto">
          <a:xfrm>
            <a:off x="7164388" y="5546725"/>
            <a:ext cx="1908175" cy="546100"/>
          </a:xfrm>
          <a:prstGeom prst="flowChartAlternateProcess">
            <a:avLst/>
          </a:prstGeom>
          <a:solidFill>
            <a:srgbClr val="F8F8F8"/>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25630" name="WordArt 85"/>
          <p:cNvSpPr>
            <a:spLocks noChangeArrowheads="1" noChangeShapeType="1" noTextEdit="1"/>
          </p:cNvSpPr>
          <p:nvPr/>
        </p:nvSpPr>
        <p:spPr bwMode="auto">
          <a:xfrm>
            <a:off x="7223125" y="5810250"/>
            <a:ext cx="1885950" cy="628650"/>
          </a:xfrm>
          <a:prstGeom prst="rect">
            <a:avLst/>
          </a:prstGeom>
        </p:spPr>
        <p:txBody>
          <a:bodyPr spcFirstLastPara="1" wrap="none" fromWordArt="1">
            <a:prstTxWarp prst="textArchUp">
              <a:avLst>
                <a:gd name="adj" fmla="val 11593676"/>
              </a:avLst>
            </a:prstTxWarp>
          </a:bodyPr>
          <a:lstStyle/>
          <a:p>
            <a:pPr algn="ctr"/>
            <a:r>
              <a:rPr lang="es-ES_tradnl" sz="1200" kern="10">
                <a:ln w="3175" cap="rnd">
                  <a:noFill/>
                  <a:round/>
                  <a:headEnd type="none" w="sm" len="sm"/>
                  <a:tailEnd type="none" w="sm" len="sm"/>
                </a:ln>
                <a:solidFill>
                  <a:srgbClr val="000000"/>
                </a:solidFill>
                <a:latin typeface="Trebuchet MS"/>
              </a:rPr>
              <a:t>Servicio en fase de pruebas</a:t>
            </a:r>
          </a:p>
          <a:p>
            <a:pPr algn="ctr"/>
            <a:r>
              <a:rPr lang="es-ES_tradnl" sz="1200" kern="10">
                <a:ln w="3175" cap="rnd">
                  <a:noFill/>
                  <a:round/>
                  <a:headEnd type="none" w="sm" len="sm"/>
                  <a:tailEnd type="none" w="sm" len="sm"/>
                </a:ln>
                <a:solidFill>
                  <a:srgbClr val="000000"/>
                </a:solidFill>
                <a:latin typeface="Trebuchet MS"/>
              </a:rPr>
              <a:t>NO DISPONIBLE TODAVIA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30723"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Remisión trimestral de datos de explotación</a:t>
            </a:r>
            <a:endParaRPr lang="en-US" b="0">
              <a:solidFill>
                <a:schemeClr val="accent1"/>
              </a:solidFill>
              <a:latin typeface="Calibri" pitchFamily="34" charset="0"/>
            </a:endParaRPr>
          </a:p>
        </p:txBody>
      </p:sp>
      <p:grpSp>
        <p:nvGrpSpPr>
          <p:cNvPr id="26627" name="Group 34"/>
          <p:cNvGrpSpPr>
            <a:grpSpLocks/>
          </p:cNvGrpSpPr>
          <p:nvPr/>
        </p:nvGrpSpPr>
        <p:grpSpPr bwMode="auto">
          <a:xfrm>
            <a:off x="1714500" y="1484313"/>
            <a:ext cx="5665788" cy="4768850"/>
            <a:chOff x="1080" y="935"/>
            <a:chExt cx="3569" cy="3004"/>
          </a:xfrm>
        </p:grpSpPr>
        <p:pic>
          <p:nvPicPr>
            <p:cNvPr id="26628" name="Picture 28"/>
            <p:cNvPicPr>
              <a:picLocks noChangeAspect="1" noChangeArrowheads="1"/>
            </p:cNvPicPr>
            <p:nvPr/>
          </p:nvPicPr>
          <p:blipFill>
            <a:blip r:embed="rId2"/>
            <a:srcRect/>
            <a:stretch>
              <a:fillRect/>
            </a:stretch>
          </p:blipFill>
          <p:spPr bwMode="gray">
            <a:xfrm>
              <a:off x="1080" y="935"/>
              <a:ext cx="3569" cy="3004"/>
            </a:xfrm>
            <a:prstGeom prst="rect">
              <a:avLst/>
            </a:prstGeom>
            <a:noFill/>
            <a:ln w="19050" algn="ctr">
              <a:solidFill>
                <a:srgbClr val="969696"/>
              </a:solidFill>
              <a:miter lim="800000"/>
              <a:headEnd/>
              <a:tailEnd/>
            </a:ln>
          </p:spPr>
        </p:pic>
        <p:sp>
          <p:nvSpPr>
            <p:cNvPr id="30751" name="Rectangle 31"/>
            <p:cNvSpPr>
              <a:spLocks noChangeArrowheads="1"/>
            </p:cNvSpPr>
            <p:nvPr/>
          </p:nvSpPr>
          <p:spPr bwMode="auto">
            <a:xfrm>
              <a:off x="1851" y="1244"/>
              <a:ext cx="2086" cy="95"/>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0752" name="Rectangle 32"/>
            <p:cNvSpPr>
              <a:spLocks noChangeArrowheads="1"/>
            </p:cNvSpPr>
            <p:nvPr/>
          </p:nvSpPr>
          <p:spPr bwMode="auto">
            <a:xfrm>
              <a:off x="1125" y="1443"/>
              <a:ext cx="635" cy="127"/>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0753" name="Rectangle 33"/>
            <p:cNvSpPr>
              <a:spLocks noChangeArrowheads="1"/>
            </p:cNvSpPr>
            <p:nvPr/>
          </p:nvSpPr>
          <p:spPr bwMode="auto">
            <a:xfrm>
              <a:off x="1125" y="1651"/>
              <a:ext cx="635" cy="82"/>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32771"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Remisión trimestral de datos de explotación</a:t>
            </a:r>
            <a:endParaRPr lang="en-US" b="0">
              <a:solidFill>
                <a:schemeClr val="accent1"/>
              </a:solidFill>
              <a:latin typeface="Calibri" pitchFamily="34" charset="0"/>
            </a:endParaRPr>
          </a:p>
        </p:txBody>
      </p:sp>
      <p:pic>
        <p:nvPicPr>
          <p:cNvPr id="27651" name="Picture 8"/>
          <p:cNvPicPr>
            <a:picLocks noChangeAspect="1" noChangeArrowheads="1"/>
          </p:cNvPicPr>
          <p:nvPr/>
        </p:nvPicPr>
        <p:blipFill>
          <a:blip r:embed="rId2"/>
          <a:srcRect r="31"/>
          <a:stretch>
            <a:fillRect/>
          </a:stretch>
        </p:blipFill>
        <p:spPr bwMode="gray">
          <a:xfrm>
            <a:off x="2339975" y="1484313"/>
            <a:ext cx="4895850" cy="5095875"/>
          </a:xfrm>
          <a:prstGeom prst="rect">
            <a:avLst/>
          </a:prstGeom>
          <a:noFill/>
          <a:ln w="19050" algn="ctr">
            <a:solidFill>
              <a:srgbClr val="969696"/>
            </a:solidFill>
            <a:miter lim="800000"/>
            <a:headEnd/>
            <a:tailEnd/>
          </a:ln>
        </p:spPr>
      </p:pic>
      <p:sp>
        <p:nvSpPr>
          <p:cNvPr id="32777" name="Rectangle 9"/>
          <p:cNvSpPr>
            <a:spLocks noChangeArrowheads="1"/>
          </p:cNvSpPr>
          <p:nvPr/>
        </p:nvSpPr>
        <p:spPr bwMode="auto">
          <a:xfrm>
            <a:off x="3419475" y="1916113"/>
            <a:ext cx="2736850" cy="73025"/>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2778" name="Rectangle 10"/>
          <p:cNvSpPr>
            <a:spLocks noChangeArrowheads="1"/>
          </p:cNvSpPr>
          <p:nvPr/>
        </p:nvSpPr>
        <p:spPr bwMode="auto">
          <a:xfrm flipV="1">
            <a:off x="2397125" y="2190750"/>
            <a:ext cx="865188" cy="71438"/>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rot="10800000"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2779" name="Rectangle 11"/>
          <p:cNvSpPr>
            <a:spLocks noChangeArrowheads="1"/>
          </p:cNvSpPr>
          <p:nvPr/>
        </p:nvSpPr>
        <p:spPr bwMode="auto">
          <a:xfrm flipV="1">
            <a:off x="2411413" y="2420938"/>
            <a:ext cx="865187" cy="71437"/>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rot="10800000"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33795"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Remisión trimestral de datos de explotación</a:t>
            </a:r>
            <a:endParaRPr lang="en-US" b="0">
              <a:solidFill>
                <a:schemeClr val="accent1"/>
              </a:solidFill>
              <a:latin typeface="Calibri" pitchFamily="34" charset="0"/>
            </a:endParaRPr>
          </a:p>
        </p:txBody>
      </p:sp>
      <p:pic>
        <p:nvPicPr>
          <p:cNvPr id="28675" name="Picture 9"/>
          <p:cNvPicPr>
            <a:picLocks noChangeAspect="1" noChangeArrowheads="1"/>
          </p:cNvPicPr>
          <p:nvPr/>
        </p:nvPicPr>
        <p:blipFill>
          <a:blip r:embed="rId2"/>
          <a:srcRect/>
          <a:stretch>
            <a:fillRect/>
          </a:stretch>
        </p:blipFill>
        <p:spPr bwMode="gray">
          <a:xfrm>
            <a:off x="1763713" y="1557338"/>
            <a:ext cx="5551487" cy="4779962"/>
          </a:xfrm>
          <a:prstGeom prst="rect">
            <a:avLst/>
          </a:prstGeom>
          <a:noFill/>
          <a:ln w="19050" algn="ctr">
            <a:solidFill>
              <a:srgbClr val="969696"/>
            </a:solidFill>
            <a:miter lim="800000"/>
            <a:headEnd/>
            <a:tailEnd/>
          </a:ln>
        </p:spPr>
      </p:pic>
      <p:sp>
        <p:nvSpPr>
          <p:cNvPr id="33802" name="Rectangle 10"/>
          <p:cNvSpPr>
            <a:spLocks noChangeArrowheads="1"/>
          </p:cNvSpPr>
          <p:nvPr/>
        </p:nvSpPr>
        <p:spPr bwMode="auto">
          <a:xfrm>
            <a:off x="2987675" y="2060575"/>
            <a:ext cx="3097213" cy="87313"/>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3803" name="Rectangle 11"/>
          <p:cNvSpPr>
            <a:spLocks noChangeArrowheads="1"/>
          </p:cNvSpPr>
          <p:nvPr/>
        </p:nvSpPr>
        <p:spPr bwMode="auto">
          <a:xfrm>
            <a:off x="1806575" y="2363788"/>
            <a:ext cx="936625" cy="158750"/>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3804" name="Rectangle 12"/>
          <p:cNvSpPr>
            <a:spLocks noChangeArrowheads="1"/>
          </p:cNvSpPr>
          <p:nvPr/>
        </p:nvSpPr>
        <p:spPr bwMode="auto">
          <a:xfrm>
            <a:off x="1820863" y="2679700"/>
            <a:ext cx="936625" cy="158750"/>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9699"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Ayudas a transportistas</a:t>
            </a:r>
            <a:endParaRPr lang="en-US" b="0">
              <a:solidFill>
                <a:schemeClr val="accent1"/>
              </a:solidFill>
              <a:latin typeface="Calibri" pitchFamily="34" charset="0"/>
            </a:endParaRPr>
          </a:p>
        </p:txBody>
      </p:sp>
      <p:sp>
        <p:nvSpPr>
          <p:cNvPr id="2" name="Rectangle 5"/>
          <p:cNvSpPr>
            <a:spLocks noChangeArrowheads="1"/>
          </p:cNvSpPr>
          <p:nvPr/>
        </p:nvSpPr>
        <p:spPr bwMode="auto">
          <a:xfrm>
            <a:off x="277813" y="2085975"/>
            <a:ext cx="2968625" cy="1714500"/>
          </a:xfrm>
          <a:prstGeom prst="rect">
            <a:avLst/>
          </a:prstGeom>
          <a:solidFill>
            <a:srgbClr val="FFFFCC"/>
          </a:solidFill>
          <a:ln w="9525">
            <a:noFill/>
            <a:miter lim="800000"/>
            <a:headEnd/>
            <a:tailEnd/>
          </a:ln>
          <a:effectLst>
            <a:prstShdw prst="shdw17" dist="17961" dir="13500000">
              <a:srgbClr val="99997A"/>
            </a:prstShdw>
          </a:effectLst>
        </p:spPr>
        <p:txBody>
          <a:bodyPr wrap="none" anchor="ctr"/>
          <a:lstStyle/>
          <a:p>
            <a:endParaRPr lang="es-ES_tradnl" sz="2400" b="0">
              <a:ea typeface="ＭＳ Ｐゴシック"/>
              <a:cs typeface="ＭＳ Ｐゴシック"/>
            </a:endParaRPr>
          </a:p>
        </p:txBody>
      </p:sp>
      <p:sp>
        <p:nvSpPr>
          <p:cNvPr id="29700" name="Text Box 11"/>
          <p:cNvSpPr txBox="1">
            <a:spLocks noChangeArrowheads="1"/>
          </p:cNvSpPr>
          <p:nvPr/>
        </p:nvSpPr>
        <p:spPr bwMode="auto">
          <a:xfrm>
            <a:off x="2641600" y="2795588"/>
            <a:ext cx="1066800"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200">
                <a:latin typeface="Calibri" pitchFamily="34" charset="0"/>
                <a:ea typeface="ＭＳ Ｐゴシック"/>
                <a:cs typeface="ＭＳ Ｐゴシック"/>
              </a:rPr>
              <a:t>XML estructurado</a:t>
            </a:r>
            <a:endParaRPr lang="en-US" sz="1200">
              <a:latin typeface="Calibri" pitchFamily="34" charset="0"/>
              <a:ea typeface="ＭＳ Ｐゴシック"/>
              <a:cs typeface="ＭＳ Ｐゴシック"/>
            </a:endParaRPr>
          </a:p>
        </p:txBody>
      </p:sp>
      <p:pic>
        <p:nvPicPr>
          <p:cNvPr id="29701" name="Picture 14"/>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47675" y="3030538"/>
            <a:ext cx="2349500" cy="338137"/>
          </a:xfrm>
          <a:prstGeom prst="rect">
            <a:avLst/>
          </a:prstGeom>
          <a:noFill/>
          <a:ln w="9525">
            <a:noFill/>
            <a:miter lim="800000"/>
            <a:headEnd/>
            <a:tailEnd/>
          </a:ln>
        </p:spPr>
      </p:pic>
      <p:pic>
        <p:nvPicPr>
          <p:cNvPr id="29702" name="Picture 16"/>
          <p:cNvPicPr>
            <a:picLocks noChangeAspect="1" noChangeArrowheads="1"/>
          </p:cNvPicPr>
          <p:nvPr/>
        </p:nvPicPr>
        <p:blipFill>
          <a:blip r:embed="rId3"/>
          <a:srcRect/>
          <a:stretch>
            <a:fillRect/>
          </a:stretch>
        </p:blipFill>
        <p:spPr bwMode="auto">
          <a:xfrm>
            <a:off x="573088" y="2197100"/>
            <a:ext cx="2479675" cy="866775"/>
          </a:xfrm>
          <a:prstGeom prst="rect">
            <a:avLst/>
          </a:prstGeom>
          <a:noFill/>
          <a:ln w="9525">
            <a:noFill/>
            <a:miter lim="800000"/>
            <a:headEnd/>
            <a:tailEnd/>
          </a:ln>
        </p:spPr>
      </p:pic>
      <p:sp>
        <p:nvSpPr>
          <p:cNvPr id="29703" name="Text Box 17"/>
          <p:cNvSpPr txBox="1">
            <a:spLocks noChangeArrowheads="1"/>
          </p:cNvSpPr>
          <p:nvPr/>
        </p:nvSpPr>
        <p:spPr bwMode="auto">
          <a:xfrm>
            <a:off x="4467225" y="4254500"/>
            <a:ext cx="857250" cy="274638"/>
          </a:xfrm>
          <a:prstGeom prst="rect">
            <a:avLst/>
          </a:prstGeom>
          <a:noFill/>
          <a:ln w="12700">
            <a:noFill/>
            <a:miter lim="800000"/>
            <a:headEnd type="none" w="sm" len="sm"/>
            <a:tailEnd type="none" w="sm" len="sm"/>
          </a:ln>
        </p:spPr>
        <p:txBody>
          <a:bodyPr>
            <a:spAutoFit/>
          </a:bodyPr>
          <a:lstStyle/>
          <a:p>
            <a:r>
              <a:rPr lang="es-ES_tradnl" sz="1200">
                <a:solidFill>
                  <a:srgbClr val="4D4D4D"/>
                </a:solidFill>
                <a:latin typeface="Calibri" pitchFamily="34" charset="0"/>
                <a:ea typeface="ＭＳ Ｐゴシック"/>
                <a:cs typeface="ＭＳ Ｐゴシック"/>
              </a:rPr>
              <a:t>AEAT</a:t>
            </a:r>
            <a:endParaRPr lang="en-US" sz="1200">
              <a:solidFill>
                <a:srgbClr val="4D4D4D"/>
              </a:solidFill>
              <a:latin typeface="Calibri" pitchFamily="34" charset="0"/>
              <a:ea typeface="ＭＳ Ｐゴシック"/>
              <a:cs typeface="ＭＳ Ｐゴシック"/>
            </a:endParaRPr>
          </a:p>
        </p:txBody>
      </p:sp>
      <p:sp>
        <p:nvSpPr>
          <p:cNvPr id="29704" name="Rectangle 18"/>
          <p:cNvSpPr>
            <a:spLocks noChangeArrowheads="1"/>
          </p:cNvSpPr>
          <p:nvPr/>
        </p:nvSpPr>
        <p:spPr bwMode="auto">
          <a:xfrm>
            <a:off x="5140325" y="4576763"/>
            <a:ext cx="920750" cy="360362"/>
          </a:xfrm>
          <a:prstGeom prst="rect">
            <a:avLst/>
          </a:prstGeom>
          <a:solidFill>
            <a:schemeClr val="bg1"/>
          </a:solidFill>
          <a:ln w="12700">
            <a:solidFill>
              <a:srgbClr val="B2B2B2"/>
            </a:solidFill>
            <a:miter lim="800000"/>
            <a:headEnd type="none" w="sm" len="sm"/>
            <a:tailEnd type="none" w="sm" len="sm"/>
          </a:ln>
        </p:spPr>
        <p:txBody>
          <a:bodyPr anchor="ctr"/>
          <a:lstStyle/>
          <a:p>
            <a:pPr algn="ctr"/>
            <a:r>
              <a:rPr lang="es-ES_tradnl" sz="1000" b="0">
                <a:latin typeface="Calibri" pitchFamily="34" charset="0"/>
                <a:ea typeface="ＭＳ Ｐゴシック"/>
                <a:cs typeface="ＭＳ Ｐゴシック"/>
              </a:rPr>
              <a:t>Vida Laboral</a:t>
            </a:r>
          </a:p>
          <a:p>
            <a:pPr algn="ctr"/>
            <a:r>
              <a:rPr lang="es-ES_tradnl" sz="1000" b="0">
                <a:latin typeface="Calibri" pitchFamily="34" charset="0"/>
                <a:ea typeface="ＭＳ Ｐゴシック"/>
                <a:cs typeface="ＭＳ Ｐゴシック"/>
              </a:rPr>
              <a:t>Deudas</a:t>
            </a:r>
            <a:endParaRPr lang="en-US" sz="1000" b="0">
              <a:latin typeface="Calibri" pitchFamily="34" charset="0"/>
              <a:ea typeface="ＭＳ Ｐゴシック"/>
              <a:cs typeface="ＭＳ Ｐゴシック"/>
            </a:endParaRPr>
          </a:p>
        </p:txBody>
      </p:sp>
      <p:sp>
        <p:nvSpPr>
          <p:cNvPr id="29705" name="Rectangle 19"/>
          <p:cNvSpPr>
            <a:spLocks noChangeArrowheads="1"/>
          </p:cNvSpPr>
          <p:nvPr/>
        </p:nvSpPr>
        <p:spPr bwMode="auto">
          <a:xfrm>
            <a:off x="4064000" y="4581525"/>
            <a:ext cx="1033463" cy="360363"/>
          </a:xfrm>
          <a:prstGeom prst="rect">
            <a:avLst/>
          </a:prstGeom>
          <a:solidFill>
            <a:schemeClr val="bg1"/>
          </a:solidFill>
          <a:ln w="12700">
            <a:solidFill>
              <a:srgbClr val="B2B2B2"/>
            </a:solidFill>
            <a:miter lim="800000"/>
            <a:headEnd type="none" w="sm" len="sm"/>
            <a:tailEnd type="none" w="sm" len="sm"/>
          </a:ln>
        </p:spPr>
        <p:txBody>
          <a:bodyPr anchor="ctr"/>
          <a:lstStyle/>
          <a:p>
            <a:pPr algn="ctr"/>
            <a:r>
              <a:rPr lang="es-ES_tradnl" sz="1000" b="0">
                <a:latin typeface="Calibri" pitchFamily="34" charset="0"/>
                <a:ea typeface="ＭＳ Ｐゴシック"/>
                <a:cs typeface="ＭＳ Ｐゴシック"/>
              </a:rPr>
              <a:t>Certificados corriente pago</a:t>
            </a:r>
            <a:endParaRPr lang="en-US" sz="1000" b="0">
              <a:latin typeface="Calibri" pitchFamily="34" charset="0"/>
              <a:ea typeface="ＭＳ Ｐゴシック"/>
              <a:cs typeface="ＭＳ Ｐゴシック"/>
            </a:endParaRPr>
          </a:p>
        </p:txBody>
      </p:sp>
      <p:sp>
        <p:nvSpPr>
          <p:cNvPr id="29706" name="Rectangle 20"/>
          <p:cNvSpPr>
            <a:spLocks noChangeArrowheads="1"/>
          </p:cNvSpPr>
          <p:nvPr/>
        </p:nvSpPr>
        <p:spPr bwMode="auto">
          <a:xfrm>
            <a:off x="3092450" y="4579938"/>
            <a:ext cx="931863" cy="349250"/>
          </a:xfrm>
          <a:prstGeom prst="rect">
            <a:avLst/>
          </a:prstGeom>
          <a:solidFill>
            <a:schemeClr val="bg1"/>
          </a:solidFill>
          <a:ln w="12700">
            <a:solidFill>
              <a:srgbClr val="B2B2B2"/>
            </a:solidFill>
            <a:miter lim="800000"/>
            <a:headEnd type="none" w="sm" len="sm"/>
            <a:tailEnd type="none" w="sm" len="sm"/>
          </a:ln>
        </p:spPr>
        <p:txBody>
          <a:bodyPr anchor="ctr"/>
          <a:lstStyle/>
          <a:p>
            <a:pPr algn="ctr"/>
            <a:r>
              <a:rPr lang="es-ES_tradnl" sz="1000" b="0">
                <a:latin typeface="Calibri" pitchFamily="34" charset="0"/>
                <a:ea typeface="ＭＳ Ｐゴシック"/>
                <a:cs typeface="ＭＳ Ｐゴシック"/>
              </a:rPr>
              <a:t>Información del DNI</a:t>
            </a:r>
            <a:endParaRPr lang="en-US" sz="1000" b="0">
              <a:latin typeface="Calibri" pitchFamily="34" charset="0"/>
              <a:ea typeface="ＭＳ Ｐゴシック"/>
              <a:cs typeface="ＭＳ Ｐゴシック"/>
            </a:endParaRPr>
          </a:p>
        </p:txBody>
      </p:sp>
      <p:sp>
        <p:nvSpPr>
          <p:cNvPr id="29707" name="Text Box 21"/>
          <p:cNvSpPr txBox="1">
            <a:spLocks noChangeArrowheads="1"/>
          </p:cNvSpPr>
          <p:nvPr/>
        </p:nvSpPr>
        <p:spPr bwMode="auto">
          <a:xfrm>
            <a:off x="5519738" y="4246563"/>
            <a:ext cx="593725" cy="274637"/>
          </a:xfrm>
          <a:prstGeom prst="rect">
            <a:avLst/>
          </a:prstGeom>
          <a:noFill/>
          <a:ln w="12700">
            <a:noFill/>
            <a:miter lim="800000"/>
            <a:headEnd type="none" w="sm" len="sm"/>
            <a:tailEnd type="none" w="sm" len="sm"/>
          </a:ln>
        </p:spPr>
        <p:txBody>
          <a:bodyPr>
            <a:spAutoFit/>
          </a:bodyPr>
          <a:lstStyle/>
          <a:p>
            <a:r>
              <a:rPr lang="es-ES_tradnl" sz="1200">
                <a:solidFill>
                  <a:srgbClr val="4D4D4D"/>
                </a:solidFill>
                <a:latin typeface="Calibri" pitchFamily="34" charset="0"/>
                <a:ea typeface="ＭＳ Ｐゴシック"/>
                <a:cs typeface="ＭＳ Ｐゴシック"/>
              </a:rPr>
              <a:t>TGSS</a:t>
            </a:r>
            <a:endParaRPr lang="en-US" sz="1200">
              <a:solidFill>
                <a:srgbClr val="4D4D4D"/>
              </a:solidFill>
              <a:latin typeface="Calibri" pitchFamily="34" charset="0"/>
              <a:ea typeface="ＭＳ Ｐゴシック"/>
              <a:cs typeface="ＭＳ Ｐゴシック"/>
            </a:endParaRPr>
          </a:p>
        </p:txBody>
      </p:sp>
      <p:sp>
        <p:nvSpPr>
          <p:cNvPr id="29708" name="Text Box 22"/>
          <p:cNvSpPr txBox="1">
            <a:spLocks noChangeArrowheads="1"/>
          </p:cNvSpPr>
          <p:nvPr/>
        </p:nvSpPr>
        <p:spPr bwMode="auto">
          <a:xfrm>
            <a:off x="3611563" y="4243388"/>
            <a:ext cx="519112" cy="274637"/>
          </a:xfrm>
          <a:prstGeom prst="rect">
            <a:avLst/>
          </a:prstGeom>
          <a:noFill/>
          <a:ln w="12700">
            <a:noFill/>
            <a:miter lim="800000"/>
            <a:headEnd type="none" w="sm" len="sm"/>
            <a:tailEnd type="none" w="sm" len="sm"/>
          </a:ln>
        </p:spPr>
        <p:txBody>
          <a:bodyPr>
            <a:spAutoFit/>
          </a:bodyPr>
          <a:lstStyle/>
          <a:p>
            <a:r>
              <a:rPr lang="es-ES_tradnl" sz="1200">
                <a:solidFill>
                  <a:srgbClr val="4D4D4D"/>
                </a:solidFill>
                <a:latin typeface="Calibri" pitchFamily="34" charset="0"/>
                <a:ea typeface="ＭＳ Ｐゴシック"/>
                <a:cs typeface="ＭＳ Ｐゴシック"/>
              </a:rPr>
              <a:t>DGP</a:t>
            </a:r>
            <a:endParaRPr lang="en-US" sz="1200">
              <a:solidFill>
                <a:srgbClr val="4D4D4D"/>
              </a:solidFill>
              <a:latin typeface="Calibri" pitchFamily="34" charset="0"/>
              <a:ea typeface="ＭＳ Ｐゴシック"/>
              <a:cs typeface="ＭＳ Ｐゴシック"/>
            </a:endParaRPr>
          </a:p>
        </p:txBody>
      </p:sp>
      <p:pic>
        <p:nvPicPr>
          <p:cNvPr id="29709" name="Picture 25" descr="Office_MainOffice01"/>
          <p:cNvPicPr>
            <a:picLocks noChangeAspect="1" noChangeArrowheads="1"/>
          </p:cNvPicPr>
          <p:nvPr/>
        </p:nvPicPr>
        <p:blipFill>
          <a:blip r:embed="rId4" cstate="screen"/>
          <a:srcRect/>
          <a:stretch>
            <a:fillRect/>
          </a:stretch>
        </p:blipFill>
        <p:spPr bwMode="auto">
          <a:xfrm>
            <a:off x="3276600" y="4075113"/>
            <a:ext cx="395288" cy="479425"/>
          </a:xfrm>
          <a:prstGeom prst="rect">
            <a:avLst/>
          </a:prstGeom>
          <a:noFill/>
          <a:ln w="9525">
            <a:noFill/>
            <a:miter lim="800000"/>
            <a:headEnd/>
            <a:tailEnd/>
          </a:ln>
        </p:spPr>
      </p:pic>
      <p:pic>
        <p:nvPicPr>
          <p:cNvPr id="29710" name="Picture 26" descr="Office_MainOffice01"/>
          <p:cNvPicPr>
            <a:picLocks noChangeAspect="1" noChangeArrowheads="1"/>
          </p:cNvPicPr>
          <p:nvPr/>
        </p:nvPicPr>
        <p:blipFill>
          <a:blip r:embed="rId4" cstate="screen"/>
          <a:srcRect/>
          <a:stretch>
            <a:fillRect/>
          </a:stretch>
        </p:blipFill>
        <p:spPr bwMode="auto">
          <a:xfrm>
            <a:off x="4083050" y="4087813"/>
            <a:ext cx="395288" cy="479425"/>
          </a:xfrm>
          <a:prstGeom prst="rect">
            <a:avLst/>
          </a:prstGeom>
          <a:noFill/>
          <a:ln w="9525">
            <a:noFill/>
            <a:miter lim="800000"/>
            <a:headEnd/>
            <a:tailEnd/>
          </a:ln>
        </p:spPr>
      </p:pic>
      <p:pic>
        <p:nvPicPr>
          <p:cNvPr id="29711" name="Picture 27" descr="Office_MainOffice01"/>
          <p:cNvPicPr>
            <a:picLocks noChangeAspect="1" noChangeArrowheads="1"/>
          </p:cNvPicPr>
          <p:nvPr/>
        </p:nvPicPr>
        <p:blipFill>
          <a:blip r:embed="rId4" cstate="screen"/>
          <a:srcRect/>
          <a:stretch>
            <a:fillRect/>
          </a:stretch>
        </p:blipFill>
        <p:spPr bwMode="auto">
          <a:xfrm>
            <a:off x="5124450" y="4087813"/>
            <a:ext cx="395288" cy="479425"/>
          </a:xfrm>
          <a:prstGeom prst="rect">
            <a:avLst/>
          </a:prstGeom>
          <a:noFill/>
          <a:ln w="9525">
            <a:noFill/>
            <a:miter lim="800000"/>
            <a:headEnd/>
            <a:tailEnd/>
          </a:ln>
        </p:spPr>
      </p:pic>
      <p:sp>
        <p:nvSpPr>
          <p:cNvPr id="29712" name="AutoShape 32"/>
          <p:cNvSpPr>
            <a:spLocks noChangeArrowheads="1"/>
          </p:cNvSpPr>
          <p:nvPr/>
        </p:nvSpPr>
        <p:spPr bwMode="auto">
          <a:xfrm>
            <a:off x="6346825" y="2154238"/>
            <a:ext cx="2432050" cy="2930525"/>
          </a:xfrm>
          <a:prstGeom prst="roundRect">
            <a:avLst>
              <a:gd name="adj" fmla="val 9255"/>
            </a:avLst>
          </a:prstGeom>
          <a:solidFill>
            <a:srgbClr val="EAEAEA"/>
          </a:solidFill>
          <a:ln w="19050" cap="rnd" algn="ctr">
            <a:solidFill>
              <a:srgbClr val="808080"/>
            </a:solidFill>
            <a:prstDash val="sysDot"/>
            <a:round/>
            <a:headEnd type="none" w="sm" len="sm"/>
            <a:tailEnd type="none" w="sm" len="sm"/>
          </a:ln>
        </p:spPr>
        <p:txBody>
          <a:bodyPr wrap="none" anchor="ctr"/>
          <a:lstStyle/>
          <a:p>
            <a:pPr algn="ctr"/>
            <a:endParaRPr lang="es-ES_tradnl" sz="2400" b="0">
              <a:ea typeface="ＭＳ Ｐゴシック"/>
              <a:cs typeface="ＭＳ Ｐゴシック"/>
            </a:endParaRPr>
          </a:p>
        </p:txBody>
      </p:sp>
      <p:pic>
        <p:nvPicPr>
          <p:cNvPr id="29713" name="Picture 33"/>
          <p:cNvPicPr>
            <a:picLocks noChangeAspect="1" noChangeArrowheads="1"/>
          </p:cNvPicPr>
          <p:nvPr/>
        </p:nvPicPr>
        <p:blipFill>
          <a:blip r:embed="rId5">
            <a:clrChange>
              <a:clrFrom>
                <a:srgbClr val="FFFFFF"/>
              </a:clrFrom>
              <a:clrTo>
                <a:srgbClr val="FFFFFF">
                  <a:alpha val="0"/>
                </a:srgbClr>
              </a:clrTo>
            </a:clrChange>
          </a:blip>
          <a:srcRect b="146"/>
          <a:stretch>
            <a:fillRect/>
          </a:stretch>
        </p:blipFill>
        <p:spPr bwMode="auto">
          <a:xfrm>
            <a:off x="6946900" y="2578100"/>
            <a:ext cx="1217613" cy="339725"/>
          </a:xfrm>
          <a:prstGeom prst="rect">
            <a:avLst/>
          </a:prstGeom>
          <a:noFill/>
          <a:ln w="9525">
            <a:noFill/>
            <a:miter lim="800000"/>
            <a:headEnd/>
            <a:tailEnd/>
          </a:ln>
        </p:spPr>
      </p:pic>
      <p:sp>
        <p:nvSpPr>
          <p:cNvPr id="29714" name="Rectangle 34"/>
          <p:cNvSpPr>
            <a:spLocks noChangeArrowheads="1"/>
          </p:cNvSpPr>
          <p:nvPr/>
        </p:nvSpPr>
        <p:spPr bwMode="auto">
          <a:xfrm>
            <a:off x="6461125" y="1916113"/>
            <a:ext cx="2174875" cy="401637"/>
          </a:xfrm>
          <a:prstGeom prst="rect">
            <a:avLst/>
          </a:prstGeom>
          <a:solidFill>
            <a:schemeClr val="accent1"/>
          </a:solidFill>
          <a:ln w="9525" algn="ctr">
            <a:noFill/>
            <a:miter lim="800000"/>
            <a:headEnd/>
            <a:tailEnd/>
          </a:ln>
        </p:spPr>
        <p:txBody>
          <a:bodyPr>
            <a:spAutoFit/>
          </a:bodyPr>
          <a:lstStyle/>
          <a:p>
            <a:pPr algn="ctr" eaLnBrk="0" hangingPunct="0">
              <a:lnSpc>
                <a:spcPct val="55000"/>
              </a:lnSpc>
              <a:spcBef>
                <a:spcPct val="35000"/>
              </a:spcBef>
            </a:pPr>
            <a:r>
              <a:rPr lang="es-ES_tradnl" sz="1400">
                <a:solidFill>
                  <a:schemeClr val="bg1"/>
                </a:solidFill>
                <a:latin typeface="Calibri" pitchFamily="34" charset="0"/>
                <a:ea typeface="ＭＳ Ｐゴシック"/>
                <a:cs typeface="ＭＳ Ｐゴシック"/>
              </a:rPr>
              <a:t>Aplicativo de gestión </a:t>
            </a:r>
          </a:p>
          <a:p>
            <a:pPr algn="ctr" eaLnBrk="0" hangingPunct="0">
              <a:lnSpc>
                <a:spcPct val="55000"/>
              </a:lnSpc>
              <a:spcBef>
                <a:spcPct val="35000"/>
              </a:spcBef>
            </a:pPr>
            <a:r>
              <a:rPr lang="es-ES_tradnl" sz="1400">
                <a:solidFill>
                  <a:schemeClr val="bg1"/>
                </a:solidFill>
                <a:latin typeface="Calibri" pitchFamily="34" charset="0"/>
                <a:ea typeface="ＭＳ Ｐゴシック"/>
                <a:cs typeface="ＭＳ Ｐゴシック"/>
              </a:rPr>
              <a:t>en la Intranet</a:t>
            </a:r>
          </a:p>
        </p:txBody>
      </p:sp>
      <p:sp>
        <p:nvSpPr>
          <p:cNvPr id="29715" name="Text Box 36"/>
          <p:cNvSpPr txBox="1">
            <a:spLocks noChangeArrowheads="1"/>
          </p:cNvSpPr>
          <p:nvPr/>
        </p:nvSpPr>
        <p:spPr bwMode="auto">
          <a:xfrm>
            <a:off x="5278438" y="2795588"/>
            <a:ext cx="1093787"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200">
                <a:latin typeface="Calibri" pitchFamily="34" charset="0"/>
                <a:ea typeface="ＭＳ Ｐゴシック"/>
                <a:cs typeface="ＭＳ Ｐゴシック"/>
              </a:rPr>
              <a:t>XML estructurado</a:t>
            </a:r>
            <a:endParaRPr lang="en-US" sz="1200">
              <a:latin typeface="Calibri" pitchFamily="34" charset="0"/>
              <a:ea typeface="ＭＳ Ｐゴシック"/>
              <a:cs typeface="ＭＳ Ｐゴシック"/>
            </a:endParaRPr>
          </a:p>
        </p:txBody>
      </p:sp>
      <p:pic>
        <p:nvPicPr>
          <p:cNvPr id="29716" name="Picture 73" descr="FormularioAltaExpediente.JPG"/>
          <p:cNvPicPr>
            <a:picLocks noChangeAspect="1"/>
          </p:cNvPicPr>
          <p:nvPr/>
        </p:nvPicPr>
        <p:blipFill>
          <a:blip r:embed="rId6" cstate="screen"/>
          <a:srcRect/>
          <a:stretch>
            <a:fillRect/>
          </a:stretch>
        </p:blipFill>
        <p:spPr bwMode="auto">
          <a:xfrm>
            <a:off x="6445250" y="2903538"/>
            <a:ext cx="1098550" cy="736600"/>
          </a:xfrm>
          <a:prstGeom prst="rect">
            <a:avLst/>
          </a:prstGeom>
          <a:noFill/>
          <a:ln w="9525">
            <a:noFill/>
            <a:miter lim="800000"/>
            <a:headEnd/>
            <a:tailEnd/>
          </a:ln>
        </p:spPr>
      </p:pic>
      <p:pic>
        <p:nvPicPr>
          <p:cNvPr id="29717" name="Picture 7" descr="FormularioExpediente.JPG"/>
          <p:cNvPicPr>
            <a:picLocks noChangeAspect="1"/>
          </p:cNvPicPr>
          <p:nvPr/>
        </p:nvPicPr>
        <p:blipFill>
          <a:blip r:embed="rId7" cstate="screen"/>
          <a:srcRect/>
          <a:stretch>
            <a:fillRect/>
          </a:stretch>
        </p:blipFill>
        <p:spPr bwMode="auto">
          <a:xfrm>
            <a:off x="6451600" y="3667125"/>
            <a:ext cx="939800" cy="1243013"/>
          </a:xfrm>
          <a:prstGeom prst="rect">
            <a:avLst/>
          </a:prstGeom>
          <a:noFill/>
          <a:ln w="9525">
            <a:noFill/>
            <a:miter lim="800000"/>
            <a:headEnd/>
            <a:tailEnd/>
          </a:ln>
        </p:spPr>
      </p:pic>
      <p:sp>
        <p:nvSpPr>
          <p:cNvPr id="29718" name="Rectangle 39"/>
          <p:cNvSpPr>
            <a:spLocks noChangeArrowheads="1"/>
          </p:cNvSpPr>
          <p:nvPr/>
        </p:nvSpPr>
        <p:spPr bwMode="auto">
          <a:xfrm>
            <a:off x="7546975" y="2963863"/>
            <a:ext cx="1101725" cy="822325"/>
          </a:xfrm>
          <a:prstGeom prst="rect">
            <a:avLst/>
          </a:prstGeom>
          <a:noFill/>
          <a:ln w="12700">
            <a:noFill/>
            <a:miter lim="800000"/>
            <a:headEnd type="none" w="sm" len="sm"/>
            <a:tailEnd type="none" w="sm" len="sm"/>
          </a:ln>
        </p:spPr>
        <p:txBody>
          <a:bodyPr>
            <a:spAutoFit/>
          </a:bodyPr>
          <a:lstStyle/>
          <a:p>
            <a:pPr eaLnBrk="0" hangingPunct="0">
              <a:lnSpc>
                <a:spcPct val="80000"/>
              </a:lnSpc>
              <a:spcBef>
                <a:spcPct val="50000"/>
              </a:spcBef>
            </a:pPr>
            <a:r>
              <a:rPr lang="es-ES_tradnl" sz="1200">
                <a:solidFill>
                  <a:srgbClr val="006699"/>
                </a:solidFill>
                <a:latin typeface="Calibri" pitchFamily="34" charset="0"/>
                <a:ea typeface="ＭＳ Ｐゴシック"/>
                <a:cs typeface="ＭＳ Ｐゴシック"/>
              </a:rPr>
              <a:t>Alta de expedientes que llegan por canal presencial</a:t>
            </a:r>
          </a:p>
        </p:txBody>
      </p:sp>
      <p:sp>
        <p:nvSpPr>
          <p:cNvPr id="29719" name="Rectangle 40"/>
          <p:cNvSpPr>
            <a:spLocks noChangeArrowheads="1"/>
          </p:cNvSpPr>
          <p:nvPr/>
        </p:nvSpPr>
        <p:spPr bwMode="auto">
          <a:xfrm>
            <a:off x="7546975" y="4094163"/>
            <a:ext cx="1216025" cy="968375"/>
          </a:xfrm>
          <a:prstGeom prst="rect">
            <a:avLst/>
          </a:prstGeom>
          <a:noFill/>
          <a:ln w="12700">
            <a:noFill/>
            <a:miter lim="800000"/>
            <a:headEnd type="none" w="sm" len="sm"/>
            <a:tailEnd type="none" w="sm" len="sm"/>
          </a:ln>
        </p:spPr>
        <p:txBody>
          <a:bodyPr>
            <a:spAutoFit/>
          </a:bodyPr>
          <a:lstStyle/>
          <a:p>
            <a:pPr eaLnBrk="0" hangingPunct="0">
              <a:lnSpc>
                <a:spcPct val="80000"/>
              </a:lnSpc>
              <a:spcBef>
                <a:spcPct val="50000"/>
              </a:spcBef>
            </a:pPr>
            <a:r>
              <a:rPr lang="es-ES_tradnl" sz="1200">
                <a:solidFill>
                  <a:srgbClr val="006699"/>
                </a:solidFill>
                <a:latin typeface="Calibri" pitchFamily="34" charset="0"/>
                <a:ea typeface="ＭＳ Ｐゴシック"/>
                <a:cs typeface="ＭＳ Ｐゴシック"/>
              </a:rPr>
              <a:t>Gestión de los diferentes expedientes (estados, documentación, etc)</a:t>
            </a:r>
          </a:p>
        </p:txBody>
      </p:sp>
      <p:sp>
        <p:nvSpPr>
          <p:cNvPr id="29720" name="Text Box 50"/>
          <p:cNvSpPr txBox="1">
            <a:spLocks noChangeArrowheads="1"/>
          </p:cNvSpPr>
          <p:nvPr/>
        </p:nvSpPr>
        <p:spPr bwMode="auto">
          <a:xfrm>
            <a:off x="2287588" y="3402013"/>
            <a:ext cx="915987" cy="384175"/>
          </a:xfrm>
          <a:prstGeom prst="rect">
            <a:avLst/>
          </a:prstGeom>
          <a:solidFill>
            <a:schemeClr val="accent1"/>
          </a:solidFill>
          <a:ln w="9525" algn="ctr">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Registro Telemático</a:t>
            </a:r>
          </a:p>
        </p:txBody>
      </p:sp>
      <p:sp>
        <p:nvSpPr>
          <p:cNvPr id="29721" name="Text Box 50"/>
          <p:cNvSpPr txBox="1">
            <a:spLocks noChangeArrowheads="1"/>
          </p:cNvSpPr>
          <p:nvPr/>
        </p:nvSpPr>
        <p:spPr bwMode="auto">
          <a:xfrm>
            <a:off x="361950" y="3405188"/>
            <a:ext cx="1003300" cy="384175"/>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Certificación Digital</a:t>
            </a:r>
          </a:p>
        </p:txBody>
      </p:sp>
      <p:sp>
        <p:nvSpPr>
          <p:cNvPr id="29722" name="Text Box 50"/>
          <p:cNvSpPr txBox="1">
            <a:spLocks noChangeArrowheads="1"/>
          </p:cNvSpPr>
          <p:nvPr/>
        </p:nvSpPr>
        <p:spPr bwMode="auto">
          <a:xfrm>
            <a:off x="1403350" y="3405188"/>
            <a:ext cx="863600" cy="384175"/>
          </a:xfrm>
          <a:prstGeom prst="rect">
            <a:avLst/>
          </a:prstGeom>
          <a:solidFill>
            <a:schemeClr val="accent1"/>
          </a:solidFill>
          <a:ln w="9525">
            <a:noFill/>
            <a:miter lim="800000"/>
            <a:headEnd/>
            <a:tailEnd/>
          </a:ln>
        </p:spPr>
        <p:txBody>
          <a:bodyPr>
            <a:spAutoFit/>
          </a:bodyPr>
          <a:lstStyle/>
          <a:p>
            <a:pPr algn="ctr" eaLnBrk="0" hangingPunct="0">
              <a:lnSpc>
                <a:spcPct val="80000"/>
              </a:lnSpc>
              <a:spcBef>
                <a:spcPct val="50000"/>
              </a:spcBef>
            </a:pPr>
            <a:r>
              <a:rPr lang="es-ES_tradnl" sz="1200">
                <a:solidFill>
                  <a:schemeClr val="bg1"/>
                </a:solidFill>
                <a:latin typeface="Calibri" pitchFamily="34" charset="0"/>
                <a:ea typeface="ＭＳ Ｐゴシック"/>
                <a:cs typeface="ＭＳ Ｐゴシック"/>
              </a:rPr>
              <a:t>Sellado de tiempo </a:t>
            </a:r>
          </a:p>
        </p:txBody>
      </p:sp>
      <p:sp>
        <p:nvSpPr>
          <p:cNvPr id="29723" name="Text Box 50"/>
          <p:cNvSpPr txBox="1">
            <a:spLocks noChangeArrowheads="1"/>
          </p:cNvSpPr>
          <p:nvPr/>
        </p:nvSpPr>
        <p:spPr bwMode="auto">
          <a:xfrm>
            <a:off x="136525" y="1871663"/>
            <a:ext cx="2947988" cy="261937"/>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400">
                <a:solidFill>
                  <a:schemeClr val="accent1"/>
                </a:solidFill>
                <a:latin typeface="Calibri" pitchFamily="34" charset="0"/>
                <a:ea typeface="ＭＳ Ｐゴシック"/>
                <a:cs typeface="ＭＳ Ｐゴシック"/>
              </a:rPr>
              <a:t>Portal Ministerio de Fomento</a:t>
            </a:r>
            <a:endParaRPr lang="en-US" sz="1400">
              <a:solidFill>
                <a:schemeClr val="accent1"/>
              </a:solidFill>
              <a:latin typeface="Calibri" pitchFamily="34" charset="0"/>
              <a:ea typeface="ＭＳ Ｐゴシック"/>
              <a:cs typeface="ＭＳ Ｐゴシック"/>
            </a:endParaRPr>
          </a:p>
        </p:txBody>
      </p:sp>
      <p:sp>
        <p:nvSpPr>
          <p:cNvPr id="29724" name="AutoShape 28"/>
          <p:cNvSpPr>
            <a:spLocks noChangeArrowheads="1"/>
          </p:cNvSpPr>
          <p:nvPr/>
        </p:nvSpPr>
        <p:spPr bwMode="auto">
          <a:xfrm>
            <a:off x="3609975" y="1700213"/>
            <a:ext cx="1511300" cy="1728787"/>
          </a:xfrm>
          <a:prstGeom prst="roundRect">
            <a:avLst>
              <a:gd name="adj" fmla="val 9255"/>
            </a:avLst>
          </a:prstGeom>
          <a:noFill/>
          <a:ln w="12700" algn="ctr">
            <a:solidFill>
              <a:srgbClr val="808080"/>
            </a:solidFill>
            <a:round/>
            <a:headEnd type="none" w="sm" len="sm"/>
            <a:tailEnd type="none" w="sm" len="sm"/>
          </a:ln>
        </p:spPr>
        <p:txBody>
          <a:bodyPr wrap="none" anchor="ctr"/>
          <a:lstStyle/>
          <a:p>
            <a:pPr algn="ctr"/>
            <a:endParaRPr lang="es-ES_tradnl" sz="2400" b="0">
              <a:latin typeface="Calibri" pitchFamily="34" charset="0"/>
              <a:ea typeface="ＭＳ Ｐゴシック"/>
              <a:cs typeface="ＭＳ Ｐゴシック"/>
            </a:endParaRPr>
          </a:p>
        </p:txBody>
      </p:sp>
      <p:pic>
        <p:nvPicPr>
          <p:cNvPr id="29725" name="Picture 32" descr="r2"/>
          <p:cNvPicPr>
            <a:picLocks noChangeAspect="1" noChangeArrowheads="1"/>
          </p:cNvPicPr>
          <p:nvPr/>
        </p:nvPicPr>
        <p:blipFill>
          <a:blip r:embed="rId8"/>
          <a:srcRect r="29716" b="2040"/>
          <a:stretch>
            <a:fillRect/>
          </a:stretch>
        </p:blipFill>
        <p:spPr bwMode="auto">
          <a:xfrm>
            <a:off x="3752850" y="1484313"/>
            <a:ext cx="1219200" cy="288925"/>
          </a:xfrm>
          <a:prstGeom prst="rect">
            <a:avLst/>
          </a:prstGeom>
          <a:noFill/>
          <a:ln w="9525">
            <a:noFill/>
            <a:miter lim="800000"/>
            <a:headEnd/>
            <a:tailEnd/>
          </a:ln>
        </p:spPr>
      </p:pic>
      <p:sp>
        <p:nvSpPr>
          <p:cNvPr id="29726" name="AutoShape 42"/>
          <p:cNvSpPr>
            <a:spLocks noChangeArrowheads="1"/>
          </p:cNvSpPr>
          <p:nvPr/>
        </p:nvSpPr>
        <p:spPr bwMode="auto">
          <a:xfrm>
            <a:off x="5121275" y="2493963"/>
            <a:ext cx="1223963" cy="304800"/>
          </a:xfrm>
          <a:prstGeom prst="leftRightArrow">
            <a:avLst>
              <a:gd name="adj1" fmla="val 50000"/>
              <a:gd name="adj2" fmla="val 80313"/>
            </a:avLst>
          </a:prstGeom>
          <a:solidFill>
            <a:srgbClr val="CCCCFF"/>
          </a:solidFill>
          <a:ln w="9525" algn="ctr">
            <a:noFill/>
            <a:miter lim="800000"/>
            <a:headEnd/>
            <a:tailEnd/>
          </a:ln>
        </p:spPr>
        <p:txBody>
          <a:bodyPr wrap="none" anchor="ctr"/>
          <a:lstStyle/>
          <a:p>
            <a:endParaRPr lang="es-ES_tradnl" sz="1200" b="0">
              <a:latin typeface="Calibri" pitchFamily="34" charset="0"/>
              <a:ea typeface="ＭＳ Ｐゴシック"/>
              <a:cs typeface="ＭＳ Ｐゴシック"/>
            </a:endParaRPr>
          </a:p>
        </p:txBody>
      </p:sp>
      <p:sp>
        <p:nvSpPr>
          <p:cNvPr id="29727" name="AutoShape 43"/>
          <p:cNvSpPr>
            <a:spLocks noChangeArrowheads="1"/>
          </p:cNvSpPr>
          <p:nvPr/>
        </p:nvSpPr>
        <p:spPr bwMode="auto">
          <a:xfrm>
            <a:off x="2779713" y="2495550"/>
            <a:ext cx="901700" cy="304800"/>
          </a:xfrm>
          <a:prstGeom prst="leftRightArrow">
            <a:avLst>
              <a:gd name="adj1" fmla="val 50000"/>
              <a:gd name="adj2" fmla="val 59167"/>
            </a:avLst>
          </a:prstGeom>
          <a:solidFill>
            <a:srgbClr val="99CCFF"/>
          </a:solidFill>
          <a:ln w="9525" algn="ctr">
            <a:noFill/>
            <a:miter lim="800000"/>
            <a:headEnd/>
            <a:tailEnd/>
          </a:ln>
        </p:spPr>
        <p:txBody>
          <a:bodyPr wrap="none" anchor="ctr"/>
          <a:lstStyle/>
          <a:p>
            <a:endParaRPr lang="es-ES_tradnl" sz="1200" b="0">
              <a:latin typeface="Calibri" pitchFamily="34" charset="0"/>
              <a:ea typeface="ＭＳ Ｐゴシック"/>
              <a:cs typeface="ＭＳ Ｐゴシック"/>
            </a:endParaRPr>
          </a:p>
        </p:txBody>
      </p:sp>
      <p:sp>
        <p:nvSpPr>
          <p:cNvPr id="29728" name="AutoShape 42"/>
          <p:cNvSpPr>
            <a:spLocks noChangeArrowheads="1"/>
          </p:cNvSpPr>
          <p:nvPr/>
        </p:nvSpPr>
        <p:spPr bwMode="auto">
          <a:xfrm rot="3420000">
            <a:off x="4248150" y="3608388"/>
            <a:ext cx="1150938" cy="157162"/>
          </a:xfrm>
          <a:prstGeom prst="leftRightArrow">
            <a:avLst>
              <a:gd name="adj1" fmla="val 50000"/>
              <a:gd name="adj2" fmla="val 146465"/>
            </a:avLst>
          </a:prstGeom>
          <a:solidFill>
            <a:srgbClr val="FFFF00"/>
          </a:solidFill>
          <a:ln w="9525" algn="ctr">
            <a:solidFill>
              <a:schemeClr val="accent1"/>
            </a:solidFill>
            <a:miter lim="800000"/>
            <a:headEnd/>
            <a:tailEnd/>
          </a:ln>
        </p:spPr>
        <p:txBody>
          <a:bodyPr rot="10800000" vert="eaVert" wrap="none" anchor="ctr"/>
          <a:lstStyle/>
          <a:p>
            <a:endParaRPr lang="es-ES_tradnl" sz="1200" b="0">
              <a:latin typeface="Calibri" pitchFamily="34" charset="0"/>
              <a:ea typeface="ＭＳ Ｐゴシック"/>
              <a:cs typeface="ＭＳ Ｐゴシック"/>
            </a:endParaRPr>
          </a:p>
        </p:txBody>
      </p:sp>
      <p:sp>
        <p:nvSpPr>
          <p:cNvPr id="29729" name="AutoShape 42"/>
          <p:cNvSpPr>
            <a:spLocks noChangeArrowheads="1"/>
          </p:cNvSpPr>
          <p:nvPr/>
        </p:nvSpPr>
        <p:spPr bwMode="auto">
          <a:xfrm rot="5400000">
            <a:off x="3829844" y="3680619"/>
            <a:ext cx="1065213" cy="130175"/>
          </a:xfrm>
          <a:prstGeom prst="leftRightArrow">
            <a:avLst>
              <a:gd name="adj1" fmla="val 50000"/>
              <a:gd name="adj2" fmla="val 163659"/>
            </a:avLst>
          </a:prstGeom>
          <a:solidFill>
            <a:srgbClr val="FFFF00"/>
          </a:solidFill>
          <a:ln w="9525" algn="ctr">
            <a:solidFill>
              <a:schemeClr val="accent1"/>
            </a:solidFill>
            <a:miter lim="800000"/>
            <a:headEnd/>
            <a:tailEnd/>
          </a:ln>
        </p:spPr>
        <p:txBody>
          <a:bodyPr rot="10800000" vert="eaVert" wrap="none" anchor="ctr"/>
          <a:lstStyle/>
          <a:p>
            <a:endParaRPr lang="es-ES_tradnl" sz="1200" b="0">
              <a:latin typeface="Calibri" pitchFamily="34" charset="0"/>
              <a:ea typeface="ＭＳ Ｐゴシック"/>
              <a:cs typeface="ＭＳ Ｐゴシック"/>
            </a:endParaRPr>
          </a:p>
        </p:txBody>
      </p:sp>
      <p:sp>
        <p:nvSpPr>
          <p:cNvPr id="29730" name="AutoShape 42"/>
          <p:cNvSpPr>
            <a:spLocks noChangeArrowheads="1"/>
          </p:cNvSpPr>
          <p:nvPr/>
        </p:nvSpPr>
        <p:spPr bwMode="auto">
          <a:xfrm rot="8100000">
            <a:off x="3289300" y="3573463"/>
            <a:ext cx="1152525" cy="144462"/>
          </a:xfrm>
          <a:prstGeom prst="leftRightArrow">
            <a:avLst>
              <a:gd name="adj1" fmla="val 50000"/>
              <a:gd name="adj2" fmla="val 159561"/>
            </a:avLst>
          </a:prstGeom>
          <a:solidFill>
            <a:srgbClr val="FFFF00"/>
          </a:solidFill>
          <a:ln w="9525" algn="ctr">
            <a:solidFill>
              <a:schemeClr val="accent1"/>
            </a:solidFill>
            <a:miter lim="800000"/>
            <a:headEnd/>
            <a:tailEnd/>
          </a:ln>
        </p:spPr>
        <p:txBody>
          <a:bodyPr rot="10800000" wrap="none" anchor="ctr"/>
          <a:lstStyle/>
          <a:p>
            <a:endParaRPr lang="es-ES_tradnl" sz="1200" b="0">
              <a:latin typeface="Calibri" pitchFamily="34" charset="0"/>
              <a:ea typeface="ＭＳ Ｐゴシック"/>
              <a:cs typeface="ＭＳ Ｐゴシック"/>
            </a:endParaRPr>
          </a:p>
        </p:txBody>
      </p:sp>
      <p:sp>
        <p:nvSpPr>
          <p:cNvPr id="29771" name="Text Box 75"/>
          <p:cNvSpPr txBox="1">
            <a:spLocks noChangeArrowheads="1"/>
          </p:cNvSpPr>
          <p:nvPr/>
        </p:nvSpPr>
        <p:spPr bwMode="auto">
          <a:xfrm>
            <a:off x="222250" y="4121150"/>
            <a:ext cx="2333625" cy="1581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400" b="0"/>
              <a:t>Parte de la documentación necesaria es gestionada a través de servicios Web de BizTalk Server que consultan información disponible en servicios de la red SARA del MAP.</a:t>
            </a:r>
            <a:endParaRPr lang="en-US" sz="1400" b="0"/>
          </a:p>
        </p:txBody>
      </p:sp>
      <p:pic>
        <p:nvPicPr>
          <p:cNvPr id="29732" name="Picture 76"/>
          <p:cNvPicPr>
            <a:picLocks noChangeAspect="1" noChangeArrowheads="1"/>
          </p:cNvPicPr>
          <p:nvPr/>
        </p:nvPicPr>
        <p:blipFill>
          <a:blip r:embed="rId9"/>
          <a:srcRect/>
          <a:stretch>
            <a:fillRect/>
          </a:stretch>
        </p:blipFill>
        <p:spPr bwMode="auto">
          <a:xfrm>
            <a:off x="4138613" y="1893888"/>
            <a:ext cx="438150" cy="1352550"/>
          </a:xfrm>
          <a:prstGeom prst="rect">
            <a:avLst/>
          </a:prstGeom>
          <a:noFill/>
          <a:ln w="19050" algn="ctr">
            <a:noFill/>
            <a:miter lim="800000"/>
            <a:headEnd/>
            <a:tailEnd/>
          </a:ln>
        </p:spPr>
      </p:pic>
      <p:sp>
        <p:nvSpPr>
          <p:cNvPr id="29773" name="Text Box 77"/>
          <p:cNvSpPr txBox="1">
            <a:spLocks noChangeArrowheads="1"/>
          </p:cNvSpPr>
          <p:nvPr/>
        </p:nvSpPr>
        <p:spPr bwMode="auto">
          <a:xfrm rot="5400000">
            <a:off x="4114007" y="2453481"/>
            <a:ext cx="1479550" cy="27463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200">
                <a:solidFill>
                  <a:schemeClr val="bg1"/>
                </a:solidFill>
                <a:latin typeface="Calibri" pitchFamily="34" charset="0"/>
              </a:rPr>
              <a:t>ADAPTADOR</a:t>
            </a:r>
            <a:endParaRPr lang="en-US" sz="1200">
              <a:solidFill>
                <a:schemeClr val="bg1"/>
              </a:solidFill>
              <a:latin typeface="Calibri" pitchFamily="34" charset="0"/>
            </a:endParaRPr>
          </a:p>
        </p:txBody>
      </p:sp>
      <p:sp>
        <p:nvSpPr>
          <p:cNvPr id="29774" name="Text Box 78"/>
          <p:cNvSpPr txBox="1">
            <a:spLocks noChangeArrowheads="1"/>
          </p:cNvSpPr>
          <p:nvPr/>
        </p:nvSpPr>
        <p:spPr bwMode="auto">
          <a:xfrm rot="16200000">
            <a:off x="3187700" y="2447925"/>
            <a:ext cx="1481138" cy="2746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200">
                <a:solidFill>
                  <a:schemeClr val="bg1"/>
                </a:solidFill>
                <a:latin typeface="Calibri" pitchFamily="34" charset="0"/>
              </a:rPr>
              <a:t>ADAPTADOR</a:t>
            </a:r>
            <a:endParaRPr lang="en-US" sz="1200">
              <a:solidFill>
                <a:schemeClr val="bg1"/>
              </a:solidFill>
              <a:latin typeface="Calibri" pitchFamily="34" charset="0"/>
            </a:endParaRPr>
          </a:p>
        </p:txBody>
      </p:sp>
      <p:sp>
        <p:nvSpPr>
          <p:cNvPr id="29735" name="AutoShape 11"/>
          <p:cNvSpPr>
            <a:spLocks noChangeAspect="1" noChangeArrowheads="1"/>
          </p:cNvSpPr>
          <p:nvPr/>
        </p:nvSpPr>
        <p:spPr bwMode="auto">
          <a:xfrm>
            <a:off x="7164388" y="5546725"/>
            <a:ext cx="1908175" cy="546100"/>
          </a:xfrm>
          <a:prstGeom prst="flowChartAlternateProcess">
            <a:avLst/>
          </a:prstGeom>
          <a:solidFill>
            <a:srgbClr val="F8F8F8"/>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29736" name="WordArt 85"/>
          <p:cNvSpPr>
            <a:spLocks noChangeArrowheads="1" noChangeShapeType="1" noTextEdit="1"/>
          </p:cNvSpPr>
          <p:nvPr/>
        </p:nvSpPr>
        <p:spPr bwMode="auto">
          <a:xfrm>
            <a:off x="7223125" y="5810250"/>
            <a:ext cx="1885950" cy="628650"/>
          </a:xfrm>
          <a:prstGeom prst="rect">
            <a:avLst/>
          </a:prstGeom>
        </p:spPr>
        <p:txBody>
          <a:bodyPr spcFirstLastPara="1" wrap="none" fromWordArt="1">
            <a:prstTxWarp prst="textArchUp">
              <a:avLst>
                <a:gd name="adj" fmla="val 11593676"/>
              </a:avLst>
            </a:prstTxWarp>
          </a:bodyPr>
          <a:lstStyle/>
          <a:p>
            <a:pPr algn="ctr"/>
            <a:r>
              <a:rPr lang="es-ES_tradnl" sz="1200" kern="10">
                <a:ln w="3175" cap="rnd">
                  <a:noFill/>
                  <a:round/>
                  <a:headEnd type="none" w="sm" len="sm"/>
                  <a:tailEnd type="none" w="sm" len="sm"/>
                </a:ln>
                <a:solidFill>
                  <a:srgbClr val="000000"/>
                </a:solidFill>
                <a:latin typeface="Trebuchet MS"/>
              </a:rPr>
              <a:t>Servicio en fase de pruebas</a:t>
            </a:r>
          </a:p>
          <a:p>
            <a:pPr algn="ctr"/>
            <a:r>
              <a:rPr lang="es-ES_tradnl" sz="1200" kern="10">
                <a:ln w="3175" cap="rnd">
                  <a:noFill/>
                  <a:round/>
                  <a:headEnd type="none" w="sm" len="sm"/>
                  <a:tailEnd type="none" w="sm" len="sm"/>
                </a:ln>
                <a:solidFill>
                  <a:srgbClr val="000000"/>
                </a:solidFill>
                <a:latin typeface="Trebuchet MS"/>
              </a:rPr>
              <a:t>NO DISPONIBLE TODAVIA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34819" name="Text Box 3"/>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Procedimiento adaptado a LAECSP</a:t>
            </a:r>
            <a:r>
              <a:rPr lang="es-ES_tradnl" b="0">
                <a:solidFill>
                  <a:schemeClr val="accent1"/>
                </a:solidFill>
                <a:latin typeface="Calibri" pitchFamily="34" charset="0"/>
              </a:rPr>
              <a:t>: Ayudas a transportistas</a:t>
            </a:r>
            <a:endParaRPr lang="en-US" b="0">
              <a:solidFill>
                <a:schemeClr val="accent1"/>
              </a:solidFill>
              <a:latin typeface="Calibri" pitchFamily="34" charset="0"/>
            </a:endParaRPr>
          </a:p>
        </p:txBody>
      </p:sp>
      <p:sp>
        <p:nvSpPr>
          <p:cNvPr id="30723" name="Text Box 37"/>
          <p:cNvSpPr txBox="1">
            <a:spLocks noChangeArrowheads="1"/>
          </p:cNvSpPr>
          <p:nvPr/>
        </p:nvSpPr>
        <p:spPr bwMode="auto">
          <a:xfrm>
            <a:off x="266700" y="2424113"/>
            <a:ext cx="1085850" cy="703262"/>
          </a:xfrm>
          <a:prstGeom prst="rect">
            <a:avLst/>
          </a:prstGeom>
          <a:solidFill>
            <a:schemeClr val="bg1"/>
          </a:solidFill>
          <a:ln w="9525">
            <a:noFill/>
            <a:miter lim="800000"/>
            <a:headEnd/>
            <a:tailEnd/>
          </a:ln>
        </p:spPr>
        <p:txBody>
          <a:bodyPr>
            <a:spAutoFit/>
          </a:bodyPr>
          <a:lstStyle/>
          <a:p>
            <a:pPr algn="ctr" eaLnBrk="0" hangingPunct="0">
              <a:lnSpc>
                <a:spcPct val="80000"/>
              </a:lnSpc>
              <a:spcBef>
                <a:spcPct val="50000"/>
              </a:spcBef>
            </a:pPr>
            <a:r>
              <a:rPr lang="es-ES_tradnl" sz="1000">
                <a:latin typeface="Calibri" pitchFamily="34" charset="0"/>
              </a:rPr>
              <a:t>Datos del Solicitante (recuperado del certificado digital)</a:t>
            </a:r>
          </a:p>
        </p:txBody>
      </p:sp>
      <p:pic>
        <p:nvPicPr>
          <p:cNvPr id="30724" name="Picture 38"/>
          <p:cNvPicPr>
            <a:picLocks noChangeAspect="1" noChangeArrowheads="1"/>
          </p:cNvPicPr>
          <p:nvPr/>
        </p:nvPicPr>
        <p:blipFill>
          <a:blip r:embed="rId2"/>
          <a:srcRect/>
          <a:stretch>
            <a:fillRect/>
          </a:stretch>
        </p:blipFill>
        <p:spPr bwMode="auto">
          <a:xfrm>
            <a:off x="1290638" y="1557338"/>
            <a:ext cx="6454775" cy="4821237"/>
          </a:xfrm>
          <a:prstGeom prst="rect">
            <a:avLst/>
          </a:prstGeom>
          <a:noFill/>
          <a:ln w="9525">
            <a:noFill/>
            <a:miter lim="800000"/>
            <a:headEnd/>
            <a:tailEnd/>
          </a:ln>
        </p:spPr>
      </p:pic>
      <p:sp>
        <p:nvSpPr>
          <p:cNvPr id="30725" name="Rectangle 39"/>
          <p:cNvSpPr>
            <a:spLocks noChangeArrowheads="1"/>
          </p:cNvSpPr>
          <p:nvPr/>
        </p:nvSpPr>
        <p:spPr bwMode="auto">
          <a:xfrm>
            <a:off x="1293813" y="2157413"/>
            <a:ext cx="1320800" cy="990600"/>
          </a:xfrm>
          <a:prstGeom prst="rect">
            <a:avLst/>
          </a:prstGeom>
          <a:noFill/>
          <a:ln w="25400">
            <a:solidFill>
              <a:srgbClr val="FF0000"/>
            </a:solidFill>
            <a:miter lim="800000"/>
            <a:headEnd/>
            <a:tailEnd/>
          </a:ln>
        </p:spPr>
        <p:txBody>
          <a:bodyPr wrap="none" anchor="ctr"/>
          <a:lstStyle/>
          <a:p>
            <a:endParaRPr lang="es-ES_tradnl"/>
          </a:p>
        </p:txBody>
      </p:sp>
      <p:sp>
        <p:nvSpPr>
          <p:cNvPr id="30726" name="Rectangle 40"/>
          <p:cNvSpPr>
            <a:spLocks noChangeArrowheads="1"/>
          </p:cNvSpPr>
          <p:nvPr/>
        </p:nvSpPr>
        <p:spPr bwMode="auto">
          <a:xfrm>
            <a:off x="2947988" y="4375150"/>
            <a:ext cx="4673600" cy="220663"/>
          </a:xfrm>
          <a:prstGeom prst="rect">
            <a:avLst/>
          </a:prstGeom>
          <a:noFill/>
          <a:ln w="25400">
            <a:solidFill>
              <a:srgbClr val="FF0000"/>
            </a:solidFill>
            <a:miter lim="800000"/>
            <a:headEnd/>
            <a:tailEnd/>
          </a:ln>
        </p:spPr>
        <p:txBody>
          <a:bodyPr wrap="none" anchor="ctr"/>
          <a:lstStyle/>
          <a:p>
            <a:endParaRPr lang="es-ES_tradnl"/>
          </a:p>
        </p:txBody>
      </p:sp>
      <p:sp>
        <p:nvSpPr>
          <p:cNvPr id="30727" name="Text Box 41"/>
          <p:cNvSpPr txBox="1">
            <a:spLocks noChangeArrowheads="1"/>
          </p:cNvSpPr>
          <p:nvPr/>
        </p:nvSpPr>
        <p:spPr bwMode="auto">
          <a:xfrm>
            <a:off x="1771650" y="4270375"/>
            <a:ext cx="1085850" cy="779463"/>
          </a:xfrm>
          <a:prstGeom prst="rect">
            <a:avLst/>
          </a:prstGeom>
          <a:solidFill>
            <a:schemeClr val="bg1"/>
          </a:solidFill>
          <a:ln w="9525">
            <a:noFill/>
            <a:miter lim="800000"/>
            <a:headEnd/>
            <a:tailEnd/>
          </a:ln>
        </p:spPr>
        <p:txBody>
          <a:bodyPr>
            <a:spAutoFit/>
          </a:bodyPr>
          <a:lstStyle/>
          <a:p>
            <a:pPr algn="ctr" eaLnBrk="0" hangingPunct="0">
              <a:lnSpc>
                <a:spcPct val="80000"/>
              </a:lnSpc>
              <a:spcBef>
                <a:spcPct val="50000"/>
              </a:spcBef>
            </a:pPr>
            <a:r>
              <a:rPr lang="es-ES_tradnl" sz="1000">
                <a:latin typeface="Calibri" pitchFamily="34" charset="0"/>
              </a:rPr>
              <a:t>Información recuperada de la D.G. de Policía a partir del NIF</a:t>
            </a:r>
          </a:p>
          <a:p>
            <a:pPr algn="ctr" eaLnBrk="0" hangingPunct="0">
              <a:lnSpc>
                <a:spcPct val="80000"/>
              </a:lnSpc>
              <a:spcBef>
                <a:spcPct val="50000"/>
              </a:spcBef>
            </a:pPr>
            <a:endParaRPr lang="es-ES_tradnl" sz="1000">
              <a:latin typeface="Calibri" pitchFamily="34" charset="0"/>
            </a:endParaRPr>
          </a:p>
        </p:txBody>
      </p:sp>
      <p:sp>
        <p:nvSpPr>
          <p:cNvPr id="34858" name="Rectangle 42"/>
          <p:cNvSpPr>
            <a:spLocks noChangeArrowheads="1"/>
          </p:cNvSpPr>
          <p:nvPr/>
        </p:nvSpPr>
        <p:spPr bwMode="auto">
          <a:xfrm>
            <a:off x="2655888" y="2133600"/>
            <a:ext cx="3816350" cy="431800"/>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4860" name="Rectangle 44"/>
          <p:cNvSpPr>
            <a:spLocks noChangeArrowheads="1"/>
          </p:cNvSpPr>
          <p:nvPr/>
        </p:nvSpPr>
        <p:spPr bwMode="auto">
          <a:xfrm>
            <a:off x="4225925" y="4221163"/>
            <a:ext cx="201613" cy="87312"/>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
        <p:nvSpPr>
          <p:cNvPr id="34861" name="Rectangle 45"/>
          <p:cNvSpPr>
            <a:spLocks noChangeArrowheads="1"/>
          </p:cNvSpPr>
          <p:nvPr/>
        </p:nvSpPr>
        <p:spPr bwMode="auto">
          <a:xfrm>
            <a:off x="1360488" y="2870200"/>
            <a:ext cx="187325" cy="69850"/>
          </a:xfrm>
          <a:prstGeom prst="rect">
            <a:avLst/>
          </a:prstGeom>
          <a:solidFill>
            <a:schemeClr val="bg1"/>
          </a:solidFill>
          <a:ln w="19050" algn="ctr">
            <a:solidFill>
              <a:schemeClr val="bg1"/>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endParaRPr lang="es-ES_tradnl" sz="1200">
              <a:solidFill>
                <a:srgbClr val="E689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idx="4294967295"/>
          </p:nvPr>
        </p:nvSpPr>
        <p:spPr/>
        <p:txBody>
          <a:bodyPr/>
          <a:lstStyle/>
          <a:p>
            <a:pPr eaLnBrk="1" hangingPunct="1"/>
            <a:r>
              <a:rPr lang="es-ES_tradnl" smtClean="0"/>
              <a:t>Ley 11/2007 (LAECSP)</a:t>
            </a:r>
            <a:endParaRPr lang="en-US" smtClean="0"/>
          </a:p>
        </p:txBody>
      </p:sp>
      <p:sp>
        <p:nvSpPr>
          <p:cNvPr id="14338" name="Rectangle 4"/>
          <p:cNvSpPr>
            <a:spLocks noChangeArrowheads="1"/>
          </p:cNvSpPr>
          <p:nvPr/>
        </p:nvSpPr>
        <p:spPr bwMode="auto">
          <a:xfrm>
            <a:off x="744538" y="1268413"/>
            <a:ext cx="5791200" cy="172720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endParaRPr lang="es-ES_tradnl" b="0"/>
          </a:p>
        </p:txBody>
      </p:sp>
      <p:pic>
        <p:nvPicPr>
          <p:cNvPr id="15363" name="Rectangle 5"/>
          <p:cNvPicPr>
            <a:picLocks noChangeArrowheads="1"/>
          </p:cNvPicPr>
          <p:nvPr/>
        </p:nvPicPr>
        <p:blipFill>
          <a:blip r:embed="rId2"/>
          <a:srcRect/>
          <a:stretch>
            <a:fillRect/>
          </a:stretch>
        </p:blipFill>
        <p:spPr bwMode="auto">
          <a:xfrm>
            <a:off x="238125" y="3048000"/>
            <a:ext cx="8723313" cy="3475038"/>
          </a:xfrm>
          <a:prstGeom prst="rect">
            <a:avLst/>
          </a:prstGeom>
          <a:noFill/>
          <a:ln w="9525">
            <a:noFill/>
            <a:miter lim="800000"/>
            <a:headEnd/>
            <a:tailEnd/>
          </a:ln>
        </p:spPr>
      </p:pic>
      <p:sp>
        <p:nvSpPr>
          <p:cNvPr id="15364" name="Text Box 4"/>
          <p:cNvSpPr txBox="1">
            <a:spLocks noChangeArrowheads="1"/>
          </p:cNvSpPr>
          <p:nvPr/>
        </p:nvSpPr>
        <p:spPr bwMode="auto">
          <a:xfrm>
            <a:off x="301625" y="3084513"/>
            <a:ext cx="8607425" cy="3365500"/>
          </a:xfrm>
          <a:prstGeom prst="rect">
            <a:avLst/>
          </a:prstGeom>
          <a:solidFill>
            <a:srgbClr val="CCECFF"/>
          </a:solidFill>
          <a:ln w="9525">
            <a:noFill/>
            <a:miter lim="800000"/>
            <a:headEnd/>
            <a:tailEnd/>
          </a:ln>
        </p:spPr>
        <p:txBody>
          <a:bodyPr anchor="ctr"/>
          <a:lstStyle/>
          <a:p>
            <a:pPr eaLnBrk="0" hangingPunct="0">
              <a:buFont typeface="Arial" charset="0"/>
              <a:buNone/>
            </a:pPr>
            <a:endParaRPr lang="es-ES_tradnl" sz="2400" b="0">
              <a:latin typeface="Calibri" pitchFamily="34" charset="0"/>
              <a:ea typeface="ＭＳ Ｐゴシック"/>
              <a:cs typeface="ＭＳ Ｐゴシック"/>
            </a:endParaRPr>
          </a:p>
        </p:txBody>
      </p:sp>
      <p:sp>
        <p:nvSpPr>
          <p:cNvPr id="14341" name="Rectangle 14"/>
          <p:cNvSpPr>
            <a:spLocks noChangeArrowheads="1"/>
          </p:cNvSpPr>
          <p:nvPr/>
        </p:nvSpPr>
        <p:spPr bwMode="gray">
          <a:xfrm>
            <a:off x="1963738" y="1462088"/>
            <a:ext cx="4724400" cy="381000"/>
          </a:xfrm>
          <a:prstGeom prst="rect">
            <a:avLst/>
          </a:prstGeom>
          <a:noFill/>
          <a:ln w="12700">
            <a:noFill/>
            <a:miter lim="800000"/>
            <a:headEnd/>
            <a:tailEnd/>
          </a:ln>
        </p:spPr>
        <p:txBody>
          <a:bodyPr lIns="0" tIns="0" rIns="0" bIns="0"/>
          <a:lstStyle/>
          <a:p>
            <a:pPr>
              <a:spcBef>
                <a:spcPct val="20000"/>
              </a:spcBef>
              <a:buClr>
                <a:srgbClr val="7EC84C"/>
              </a:buClr>
              <a:buFont typeface="Wingdings 2" pitchFamily="18" charset="2"/>
              <a:buNone/>
            </a:pPr>
            <a:r>
              <a:rPr lang="en-US" sz="1600">
                <a:solidFill>
                  <a:srgbClr val="E68900"/>
                </a:solidFill>
                <a:latin typeface="Calibri" pitchFamily="34" charset="0"/>
                <a:ea typeface="ＭＳ Ｐゴシック"/>
                <a:cs typeface="ＭＳ Ｐゴシック"/>
              </a:rPr>
              <a:t>Ley 11/2007, de 22 de junio, de acceso electrónico de los ciudadanos a los Servicios Públicos</a:t>
            </a:r>
            <a:endParaRPr lang="es-ES_tradnl" sz="1400">
              <a:solidFill>
                <a:srgbClr val="E68900"/>
              </a:solidFill>
              <a:latin typeface="Calibri" pitchFamily="34" charset="0"/>
              <a:ea typeface="ＭＳ Ｐゴシック"/>
              <a:cs typeface="ＭＳ Ｐゴシック"/>
            </a:endParaRPr>
          </a:p>
          <a:p>
            <a:pPr>
              <a:spcBef>
                <a:spcPct val="20000"/>
              </a:spcBef>
              <a:buClr>
                <a:srgbClr val="7EC84C"/>
              </a:buClr>
              <a:buFont typeface="Wingdings 2" pitchFamily="18" charset="2"/>
              <a:buNone/>
            </a:pPr>
            <a:r>
              <a:rPr lang="en-US" sz="1400" b="0" i="1">
                <a:latin typeface="Calibri" pitchFamily="34" charset="0"/>
                <a:ea typeface="ＭＳ Ｐゴシック"/>
                <a:cs typeface="ＭＳ Ｐゴシック"/>
              </a:rPr>
              <a:t>Reconoce el </a:t>
            </a:r>
            <a:r>
              <a:rPr lang="en-US" sz="1400" i="1">
                <a:latin typeface="Calibri" pitchFamily="34" charset="0"/>
                <a:ea typeface="ＭＳ Ｐゴシック"/>
                <a:cs typeface="ＭＳ Ｐゴシック"/>
              </a:rPr>
              <a:t>derecho de los ciudadanos a relacionarse por medios electrónicos</a:t>
            </a:r>
            <a:r>
              <a:rPr lang="en-US" sz="1400" b="0" i="1">
                <a:latin typeface="Calibri" pitchFamily="34" charset="0"/>
                <a:ea typeface="ＭＳ Ｐゴシック"/>
                <a:cs typeface="ＭＳ Ｐゴシック"/>
              </a:rPr>
              <a:t> con las Administraciones Públicas y </a:t>
            </a:r>
            <a:r>
              <a:rPr lang="en-US" sz="1400" i="1">
                <a:latin typeface="Calibri" pitchFamily="34" charset="0"/>
                <a:ea typeface="ＭＳ Ｐゴシック"/>
                <a:cs typeface="ＭＳ Ｐゴシック"/>
              </a:rPr>
              <a:t>regula los aspectos básicos de la utilización de las tecnologías de la información</a:t>
            </a:r>
            <a:r>
              <a:rPr lang="en-US" sz="1400" b="0" i="1">
                <a:latin typeface="Calibri" pitchFamily="34" charset="0"/>
                <a:ea typeface="ＭＳ Ｐゴシック"/>
                <a:cs typeface="ＭＳ Ｐゴシック"/>
              </a:rPr>
              <a:t> en la actividad administrativa.</a:t>
            </a:r>
            <a:endParaRPr lang="es-ES_tradnl" sz="1400" b="0" i="1">
              <a:latin typeface="Calibri" pitchFamily="34" charset="0"/>
              <a:ea typeface="ＭＳ Ｐゴシック"/>
              <a:cs typeface="ＭＳ Ｐゴシック"/>
            </a:endParaRPr>
          </a:p>
        </p:txBody>
      </p:sp>
      <p:pic>
        <p:nvPicPr>
          <p:cNvPr id="14342" name="Picture 15"/>
          <p:cNvPicPr>
            <a:picLocks noChangeAspect="1" noChangeArrowheads="1"/>
          </p:cNvPicPr>
          <p:nvPr/>
        </p:nvPicPr>
        <p:blipFill>
          <a:blip r:embed="rId3"/>
          <a:srcRect/>
          <a:stretch>
            <a:fillRect/>
          </a:stretch>
        </p:blipFill>
        <p:spPr bwMode="auto">
          <a:xfrm>
            <a:off x="287338" y="1404938"/>
            <a:ext cx="1544637" cy="1433512"/>
          </a:xfrm>
          <a:prstGeom prst="rect">
            <a:avLst/>
          </a:prstGeom>
          <a:noFill/>
          <a:ln w="9525">
            <a:noFill/>
            <a:miter lim="800000"/>
            <a:headEnd/>
            <a:tailEnd/>
          </a:ln>
        </p:spPr>
      </p:pic>
      <p:sp>
        <p:nvSpPr>
          <p:cNvPr id="385042" name="Rectangle 4"/>
          <p:cNvSpPr>
            <a:spLocks noChangeArrowheads="1"/>
          </p:cNvSpPr>
          <p:nvPr/>
        </p:nvSpPr>
        <p:spPr bwMode="gray">
          <a:xfrm>
            <a:off x="452438" y="2825750"/>
            <a:ext cx="8305800" cy="3206750"/>
          </a:xfrm>
          <a:prstGeom prst="rect">
            <a:avLst/>
          </a:prstGeom>
          <a:noFill/>
          <a:ln w="12700">
            <a:noFill/>
            <a:miter lim="800000"/>
            <a:headEnd/>
            <a:tailEnd/>
          </a:ln>
        </p:spPr>
        <p:txBody>
          <a:bodyPr lIns="0" tIns="0" rIns="0" bIns="0"/>
          <a:lstStyle/>
          <a:p>
            <a:pPr marL="742950" lvl="1" indent="-285750" algn="just">
              <a:spcBef>
                <a:spcPct val="20000"/>
              </a:spcBef>
              <a:buClr>
                <a:srgbClr val="7EC84C"/>
              </a:buClr>
              <a:buSzPct val="90000"/>
              <a:buFont typeface="Wingdings 2" pitchFamily="18" charset="2"/>
              <a:buNone/>
            </a:pPr>
            <a:endParaRPr lang="es-ES_tradnl" sz="2000" b="0">
              <a:solidFill>
                <a:srgbClr val="333333"/>
              </a:solidFill>
              <a:latin typeface="Calibri" pitchFamily="34" charset="0"/>
              <a:ea typeface="ＭＳ Ｐゴシック"/>
              <a:cs typeface="ＭＳ Ｐゴシック"/>
            </a:endParaRPr>
          </a:p>
          <a:p>
            <a:pPr marL="342900" indent="-342900">
              <a:spcBef>
                <a:spcPct val="20000"/>
              </a:spcBef>
              <a:buClr>
                <a:schemeClr val="accent1"/>
              </a:buClr>
              <a:buFontTx/>
              <a:buChar char="•"/>
            </a:pPr>
            <a:r>
              <a:rPr lang="en-US" sz="1600" b="0">
                <a:latin typeface="Calibri" pitchFamily="34" charset="0"/>
                <a:ea typeface="ＭＳ Ｐゴシック"/>
                <a:cs typeface="ＭＳ Ｐゴシック"/>
              </a:rPr>
              <a:t>La Administración será </a:t>
            </a:r>
            <a:r>
              <a:rPr lang="en-US" sz="1600">
                <a:latin typeface="Calibri" pitchFamily="34" charset="0"/>
                <a:ea typeface="ＭＳ Ｐゴシック"/>
                <a:cs typeface="ＭＳ Ｐゴシック"/>
              </a:rPr>
              <a:t>más fácil, más ágil y más eficaz</a:t>
            </a:r>
            <a:r>
              <a:rPr lang="en-US" sz="1600" b="0">
                <a:latin typeface="Calibri" pitchFamily="34" charset="0"/>
                <a:ea typeface="ＭＳ Ｐゴシック"/>
                <a:cs typeface="ＭＳ Ｐゴシック"/>
              </a:rPr>
              <a:t> </a:t>
            </a:r>
          </a:p>
          <a:p>
            <a:pPr marL="342900" indent="-342900">
              <a:spcBef>
                <a:spcPct val="20000"/>
              </a:spcBef>
              <a:buClr>
                <a:schemeClr val="accent1"/>
              </a:buClr>
              <a:buFontTx/>
              <a:buChar char="•"/>
            </a:pPr>
            <a:r>
              <a:rPr lang="en-US" sz="1600" b="0">
                <a:latin typeface="Calibri" pitchFamily="34" charset="0"/>
                <a:ea typeface="ＭＳ Ｐゴシック"/>
                <a:cs typeface="ＭＳ Ｐゴシック"/>
              </a:rPr>
              <a:t>Los ciudadanos verán reconocidos </a:t>
            </a:r>
            <a:r>
              <a:rPr lang="en-US" sz="1600">
                <a:latin typeface="Calibri" pitchFamily="34" charset="0"/>
                <a:ea typeface="ＭＳ Ｐゴシック"/>
                <a:cs typeface="ＭＳ Ｐゴシック"/>
              </a:rPr>
              <a:t>nuevos derechos</a:t>
            </a:r>
            <a:r>
              <a:rPr lang="en-US" sz="1600" b="0">
                <a:latin typeface="Calibri" pitchFamily="34" charset="0"/>
                <a:ea typeface="ＭＳ Ｐゴシック"/>
                <a:cs typeface="ＭＳ Ｐゴシック"/>
              </a:rPr>
              <a:t> en sus relaciones con las Administraciones Públicas</a:t>
            </a:r>
          </a:p>
          <a:p>
            <a:pPr marL="342900" indent="-342900">
              <a:spcBef>
                <a:spcPct val="20000"/>
              </a:spcBef>
              <a:buClr>
                <a:schemeClr val="accent1"/>
              </a:buClr>
              <a:buFontTx/>
              <a:buChar char="•"/>
            </a:pPr>
            <a:r>
              <a:rPr lang="es-ES" sz="1600" b="0">
                <a:latin typeface="Calibri" pitchFamily="34" charset="0"/>
                <a:ea typeface="ＭＳ Ｐゴシック"/>
                <a:cs typeface="ＭＳ Ｐゴシック"/>
              </a:rPr>
              <a:t>La aplicación de </a:t>
            </a:r>
            <a:r>
              <a:rPr lang="es-ES" sz="1600">
                <a:latin typeface="Calibri" pitchFamily="34" charset="0"/>
                <a:ea typeface="ＭＳ Ｐゴシック"/>
                <a:cs typeface="ＭＳ Ｐゴシック"/>
              </a:rPr>
              <a:t>medios electrónicos</a:t>
            </a:r>
            <a:r>
              <a:rPr lang="es-ES" sz="1600" b="0">
                <a:latin typeface="Calibri" pitchFamily="34" charset="0"/>
                <a:ea typeface="ＭＳ Ｐゴシック"/>
                <a:cs typeface="ＭＳ Ｐゴシック"/>
              </a:rPr>
              <a:t> deberá ser precedida de un </a:t>
            </a:r>
            <a:r>
              <a:rPr lang="es-ES" sz="1600">
                <a:latin typeface="Calibri" pitchFamily="34" charset="0"/>
                <a:ea typeface="ＭＳ Ｐゴシック"/>
                <a:cs typeface="ＭＳ Ｐゴシック"/>
              </a:rPr>
              <a:t>rediseño funcional y de una simplificación</a:t>
            </a:r>
            <a:r>
              <a:rPr lang="es-ES" sz="1600" b="0">
                <a:latin typeface="Calibri" pitchFamily="34" charset="0"/>
                <a:ea typeface="ＭＳ Ｐゴシック"/>
                <a:cs typeface="ＭＳ Ｐゴシック"/>
              </a:rPr>
              <a:t> de los trámites administrativos</a:t>
            </a:r>
          </a:p>
          <a:p>
            <a:pPr marL="342900" indent="-342900">
              <a:spcBef>
                <a:spcPct val="20000"/>
              </a:spcBef>
              <a:buClr>
                <a:schemeClr val="accent1"/>
              </a:buClr>
              <a:buFontTx/>
              <a:buChar char="•"/>
            </a:pPr>
            <a:r>
              <a:rPr lang="en-US" sz="1600" b="0">
                <a:latin typeface="Calibri" pitchFamily="34" charset="0"/>
                <a:ea typeface="ＭＳ Ｐゴシック"/>
                <a:cs typeface="ＭＳ Ｐゴシック"/>
              </a:rPr>
              <a:t>Los trámites y gestiones podrán hacerse desde </a:t>
            </a:r>
            <a:r>
              <a:rPr lang="en-US" sz="1600">
                <a:latin typeface="Calibri" pitchFamily="34" charset="0"/>
                <a:ea typeface="ＭＳ Ｐゴシック"/>
                <a:cs typeface="ＭＳ Ｐゴシック"/>
              </a:rPr>
              <a:t>cualquier lugar</a:t>
            </a:r>
            <a:r>
              <a:rPr lang="en-US" sz="1600" b="0">
                <a:latin typeface="Calibri" pitchFamily="34" charset="0"/>
                <a:ea typeface="ＭＳ Ｐゴシック"/>
                <a:cs typeface="ＭＳ Ｐゴシック"/>
              </a:rPr>
              <a:t>, en </a:t>
            </a:r>
            <a:r>
              <a:rPr lang="en-US" sz="1600">
                <a:latin typeface="Calibri" pitchFamily="34" charset="0"/>
                <a:ea typeface="ＭＳ Ｐゴシック"/>
                <a:cs typeface="ＭＳ Ｐゴシック"/>
              </a:rPr>
              <a:t>cualquier momento</a:t>
            </a:r>
            <a:r>
              <a:rPr lang="en-US" sz="1600" b="0">
                <a:latin typeface="Calibri" pitchFamily="34" charset="0"/>
                <a:ea typeface="ＭＳ Ｐゴシック"/>
                <a:cs typeface="ＭＳ Ｐゴシック"/>
              </a:rPr>
              <a:t> y desde diferentes canales (</a:t>
            </a:r>
            <a:r>
              <a:rPr lang="es-ES" sz="1600" b="0">
                <a:latin typeface="Calibri" pitchFamily="34" charset="0"/>
                <a:ea typeface="ＭＳ Ｐゴシック"/>
                <a:cs typeface="ＭＳ Ｐゴシック"/>
              </a:rPr>
              <a:t>Internet, móviles o cualquier medio electrónico futuro)</a:t>
            </a:r>
          </a:p>
          <a:p>
            <a:pPr marL="342900" indent="-342900">
              <a:spcBef>
                <a:spcPct val="20000"/>
              </a:spcBef>
              <a:buClr>
                <a:schemeClr val="accent1"/>
              </a:buClr>
              <a:buFontTx/>
              <a:buChar char="•"/>
            </a:pPr>
            <a:r>
              <a:rPr lang="en-US" sz="1600" b="0">
                <a:latin typeface="Calibri" pitchFamily="34" charset="0"/>
                <a:ea typeface="ＭＳ Ｐゴシック"/>
                <a:cs typeface="ＭＳ Ｐゴシック"/>
              </a:rPr>
              <a:t>Es una </a:t>
            </a:r>
            <a:r>
              <a:rPr lang="en-US" sz="1600">
                <a:latin typeface="Calibri" pitchFamily="34" charset="0"/>
                <a:ea typeface="ＭＳ Ｐゴシック"/>
                <a:cs typeface="ＭＳ Ｐゴシック"/>
              </a:rPr>
              <a:t>Ley de consenso</a:t>
            </a:r>
            <a:r>
              <a:rPr lang="en-US" sz="1600" b="0">
                <a:latin typeface="Calibri" pitchFamily="34" charset="0"/>
                <a:ea typeface="ＭＳ Ｐゴシック"/>
                <a:cs typeface="ＭＳ Ｐゴシック"/>
              </a:rPr>
              <a:t>, en su elaboración han participado todas las Administraciones, ciudadanos, partidos, empresas y asociaciones </a:t>
            </a:r>
          </a:p>
          <a:p>
            <a:pPr marL="342900" indent="-342900">
              <a:spcBef>
                <a:spcPct val="20000"/>
              </a:spcBef>
              <a:buClr>
                <a:schemeClr val="accent1"/>
              </a:buClr>
              <a:buFontTx/>
              <a:buChar char="•"/>
            </a:pPr>
            <a:r>
              <a:rPr lang="es-ES" sz="1600" b="0">
                <a:latin typeface="Calibri" pitchFamily="34" charset="0"/>
                <a:ea typeface="ＭＳ Ｐゴシック"/>
                <a:cs typeface="ＭＳ Ｐゴシック"/>
              </a:rPr>
              <a:t>Sitúa </a:t>
            </a:r>
            <a:r>
              <a:rPr lang="es-ES" sz="1600">
                <a:latin typeface="Calibri" pitchFamily="34" charset="0"/>
                <a:ea typeface="ＭＳ Ｐゴシック"/>
                <a:cs typeface="ＭＳ Ｐゴシック"/>
              </a:rPr>
              <a:t>España a la vanguardia mundial</a:t>
            </a:r>
            <a:r>
              <a:rPr lang="es-ES" sz="1600" b="0">
                <a:latin typeface="Calibri" pitchFamily="34" charset="0"/>
                <a:ea typeface="ＭＳ Ｐゴシック"/>
                <a:cs typeface="ＭＳ Ｐゴシック"/>
              </a:rPr>
              <a:t>: sólo tienen una norma similar Italia y Estados Unido</a:t>
            </a:r>
          </a:p>
          <a:p>
            <a:pPr marL="342900" indent="-342900">
              <a:spcBef>
                <a:spcPct val="20000"/>
              </a:spcBef>
              <a:buClr>
                <a:schemeClr val="accent1"/>
              </a:buClr>
              <a:buFontTx/>
              <a:buChar char="•"/>
            </a:pPr>
            <a:r>
              <a:rPr lang="en-US" sz="1600" b="0">
                <a:latin typeface="Calibri" pitchFamily="34" charset="0"/>
                <a:ea typeface="ＭＳ Ｐゴシック"/>
                <a:cs typeface="ＭＳ Ｐゴシック"/>
              </a:rPr>
              <a:t>Las Administración General del Estado tendrá la </a:t>
            </a:r>
            <a:r>
              <a:rPr lang="en-US" sz="1600">
                <a:latin typeface="Calibri" pitchFamily="34" charset="0"/>
                <a:ea typeface="ＭＳ Ｐゴシック"/>
                <a:cs typeface="ＭＳ Ｐゴシック"/>
              </a:rPr>
              <a:t>obligación de hacer estos derechos efectivos a partir del</a:t>
            </a:r>
            <a:r>
              <a:rPr lang="es-ES" sz="1600">
                <a:solidFill>
                  <a:srgbClr val="333333"/>
                </a:solidFill>
                <a:latin typeface="Calibri" pitchFamily="34" charset="0"/>
                <a:ea typeface="ＭＳ Ｐゴシック"/>
                <a:cs typeface="ＭＳ Ｐゴシック"/>
              </a:rPr>
              <a:t> </a:t>
            </a:r>
            <a:r>
              <a:rPr lang="es-ES" sz="1600">
                <a:solidFill>
                  <a:schemeClr val="accent1"/>
                </a:solidFill>
                <a:latin typeface="Calibri" pitchFamily="34" charset="0"/>
                <a:ea typeface="ＭＳ Ｐゴシック"/>
                <a:cs typeface="ＭＳ Ｐゴシック"/>
              </a:rPr>
              <a:t>1 de Enero de 2010</a:t>
            </a:r>
          </a:p>
        </p:txBody>
      </p:sp>
      <p:grpSp>
        <p:nvGrpSpPr>
          <p:cNvPr id="17419" name="Group 11"/>
          <p:cNvGrpSpPr>
            <a:grpSpLocks/>
          </p:cNvGrpSpPr>
          <p:nvPr/>
        </p:nvGrpSpPr>
        <p:grpSpPr bwMode="auto">
          <a:xfrm>
            <a:off x="6916738" y="1276350"/>
            <a:ext cx="1905000" cy="1600200"/>
            <a:chOff x="4320" y="720"/>
            <a:chExt cx="1200" cy="1008"/>
          </a:xfrm>
        </p:grpSpPr>
        <p:sp>
          <p:nvSpPr>
            <p:cNvPr id="14345" name="Oval 12"/>
            <p:cNvSpPr>
              <a:spLocks noChangeArrowheads="1"/>
            </p:cNvSpPr>
            <p:nvPr/>
          </p:nvSpPr>
          <p:spPr bwMode="auto">
            <a:xfrm>
              <a:off x="4320" y="720"/>
              <a:ext cx="1200" cy="1008"/>
            </a:xfrm>
            <a:prstGeom prst="ellipse">
              <a:avLst/>
            </a:prstGeom>
            <a:solidFill>
              <a:srgbClr val="FFCC99"/>
            </a:solidFill>
            <a:ln w="9525">
              <a:noFill/>
              <a:round/>
              <a:headEnd/>
              <a:tailEnd/>
            </a:ln>
            <a:effectLst>
              <a:prstShdw prst="shdw17" dist="17961" dir="2700000">
                <a:srgbClr val="997A5C"/>
              </a:prstShdw>
            </a:effectLst>
          </p:spPr>
          <p:txBody>
            <a:bodyPr wrap="none" anchor="ctr"/>
            <a:lstStyle/>
            <a:p>
              <a:endParaRPr lang="es-ES_tradnl" b="0"/>
            </a:p>
          </p:txBody>
        </p:sp>
        <p:sp>
          <p:nvSpPr>
            <p:cNvPr id="14346" name="WordArt 13"/>
            <p:cNvSpPr>
              <a:spLocks noChangeArrowheads="1" noChangeShapeType="1" noTextEdit="1"/>
            </p:cNvSpPr>
            <p:nvPr/>
          </p:nvSpPr>
          <p:spPr bwMode="auto">
            <a:xfrm>
              <a:off x="4464" y="1008"/>
              <a:ext cx="864" cy="264"/>
            </a:xfrm>
            <a:prstGeom prst="rect">
              <a:avLst/>
            </a:prstGeom>
          </p:spPr>
          <p:txBody>
            <a:bodyPr spcFirstLastPara="1" wrap="none" fromWordArt="1">
              <a:prstTxWarp prst="textArchUp">
                <a:avLst>
                  <a:gd name="adj" fmla="val 11090156"/>
                </a:avLst>
              </a:prstTxWarp>
            </a:bodyPr>
            <a:lstStyle/>
            <a:p>
              <a:pPr algn="ctr"/>
              <a:r>
                <a:rPr lang="es-ES_tradnl" sz="1200" kern="10">
                  <a:ln w="3175" cap="rnd">
                    <a:noFill/>
                    <a:round/>
                    <a:headEnd type="none" w="sm" len="sm"/>
                    <a:tailEnd type="none" w="sm" len="sm"/>
                  </a:ln>
                  <a:solidFill>
                    <a:srgbClr val="000000"/>
                  </a:solidFill>
                  <a:latin typeface="Trebuchet MS"/>
                </a:rPr>
                <a:t>MÁXIMA</a:t>
              </a:r>
            </a:p>
            <a:p>
              <a:pPr algn="ctr"/>
              <a:r>
                <a:rPr lang="es-ES_tradnl" sz="1200" kern="10">
                  <a:ln w="3175" cap="rnd">
                    <a:noFill/>
                    <a:round/>
                    <a:headEnd type="none" w="sm" len="sm"/>
                    <a:tailEnd type="none" w="sm" len="sm"/>
                  </a:ln>
                  <a:solidFill>
                    <a:srgbClr val="000000"/>
                  </a:solidFill>
                  <a:latin typeface="Trebuchet MS"/>
                </a:rPr>
                <a:t>PRIORIDAD</a:t>
              </a:r>
            </a:p>
          </p:txBody>
        </p:sp>
        <p:pic>
          <p:nvPicPr>
            <p:cNvPr id="14347" name="Picture 14" descr="sello-urgente-rojo2"/>
            <p:cNvPicPr>
              <a:picLocks noChangeAspect="1" noChangeArrowheads="1"/>
            </p:cNvPicPr>
            <p:nvPr/>
          </p:nvPicPr>
          <p:blipFill>
            <a:blip r:embed="rId4" cstate="screen"/>
            <a:srcRect/>
            <a:stretch>
              <a:fillRect/>
            </a:stretch>
          </p:blipFill>
          <p:spPr bwMode="auto">
            <a:xfrm>
              <a:off x="4512" y="1248"/>
              <a:ext cx="816" cy="23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linds(horizontal)">
                                      <p:cBhvr>
                                        <p:cTn id="10" dur="500"/>
                                        <p:tgtEl>
                                          <p:spTgt spid="1536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5042"/>
                                        </p:tgtEl>
                                        <p:attrNameLst>
                                          <p:attrName>style.visibility</p:attrName>
                                        </p:attrNameLst>
                                      </p:cBhvr>
                                      <p:to>
                                        <p:strVal val="visible"/>
                                      </p:to>
                                    </p:set>
                                    <p:animEffect transition="in" filter="blinds(horizontal)">
                                      <p:cBhvr>
                                        <p:cTn id="13" dur="500"/>
                                        <p:tgtEl>
                                          <p:spTgt spid="3850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9"/>
                                        </p:tgtEl>
                                        <p:attrNameLst>
                                          <p:attrName>style.visibility</p:attrName>
                                        </p:attrNameLst>
                                      </p:cBhvr>
                                      <p:to>
                                        <p:strVal val="visible"/>
                                      </p:to>
                                    </p:set>
                                    <p:anim calcmode="lin" valueType="num">
                                      <p:cBhvr additive="base">
                                        <p:cTn id="18" dur="500" fill="hold"/>
                                        <p:tgtEl>
                                          <p:spTgt spid="17419"/>
                                        </p:tgtEl>
                                        <p:attrNameLst>
                                          <p:attrName>ppt_x</p:attrName>
                                        </p:attrNameLst>
                                      </p:cBhvr>
                                      <p:tavLst>
                                        <p:tav tm="0">
                                          <p:val>
                                            <p:strVal val="#ppt_x"/>
                                          </p:val>
                                        </p:tav>
                                        <p:tav tm="100000">
                                          <p:val>
                                            <p:strVal val="#ppt_x"/>
                                          </p:val>
                                        </p:tav>
                                      </p:tavLst>
                                    </p:anim>
                                    <p:anim calcmode="lin" valueType="num">
                                      <p:cBhvr additive="base">
                                        <p:cTn id="19"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3850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pPr eaLnBrk="1" hangingPunct="1"/>
            <a:r>
              <a:rPr lang="es-ES_tradnl" smtClean="0"/>
              <a:t>Ley 11/2007 (LAECSP)</a:t>
            </a:r>
            <a:endParaRPr lang="en-US" smtClean="0"/>
          </a:p>
        </p:txBody>
      </p:sp>
      <p:grpSp>
        <p:nvGrpSpPr>
          <p:cNvPr id="6" name="Rectangle 5"/>
          <p:cNvGrpSpPr>
            <a:grpSpLocks/>
          </p:cNvGrpSpPr>
          <p:nvPr/>
        </p:nvGrpSpPr>
        <p:grpSpPr bwMode="auto">
          <a:xfrm>
            <a:off x="292100" y="1279525"/>
            <a:ext cx="3994150" cy="4683125"/>
            <a:chOff x="184" y="806"/>
            <a:chExt cx="2516" cy="2950"/>
          </a:xfrm>
        </p:grpSpPr>
        <p:pic>
          <p:nvPicPr>
            <p:cNvPr id="15383" name="Rectangle 5"/>
            <p:cNvPicPr>
              <a:picLocks noChangeArrowheads="1"/>
            </p:cNvPicPr>
            <p:nvPr/>
          </p:nvPicPr>
          <p:blipFill>
            <a:blip r:embed="rId2"/>
            <a:srcRect/>
            <a:stretch>
              <a:fillRect/>
            </a:stretch>
          </p:blipFill>
          <p:spPr bwMode="auto">
            <a:xfrm>
              <a:off x="184" y="806"/>
              <a:ext cx="2516" cy="2950"/>
            </a:xfrm>
            <a:prstGeom prst="rect">
              <a:avLst/>
            </a:prstGeom>
            <a:solidFill>
              <a:srgbClr val="CCFFFF"/>
            </a:solidFill>
            <a:ln w="9525">
              <a:noFill/>
              <a:miter lim="800000"/>
              <a:headEnd/>
              <a:tailEnd/>
            </a:ln>
          </p:spPr>
        </p:pic>
        <p:sp>
          <p:nvSpPr>
            <p:cNvPr id="15384" name="Text Box 3"/>
            <p:cNvSpPr txBox="1">
              <a:spLocks noChangeArrowheads="1"/>
            </p:cNvSpPr>
            <p:nvPr/>
          </p:nvSpPr>
          <p:spPr bwMode="auto">
            <a:xfrm>
              <a:off x="221" y="829"/>
              <a:ext cx="2445" cy="2879"/>
            </a:xfrm>
            <a:prstGeom prst="rect">
              <a:avLst/>
            </a:prstGeom>
            <a:solidFill>
              <a:srgbClr val="CCFFFF"/>
            </a:solidFill>
            <a:ln w="9525">
              <a:noFill/>
              <a:miter lim="800000"/>
              <a:headEnd/>
              <a:tailEnd/>
            </a:ln>
          </p:spPr>
          <p:txBody>
            <a:bodyPr anchor="ctr"/>
            <a:lstStyle/>
            <a:p>
              <a:pPr eaLnBrk="0" hangingPunct="0">
                <a:buFont typeface="Arial" charset="0"/>
                <a:buNone/>
              </a:pPr>
              <a:endParaRPr lang="es-ES_tradnl" sz="2400" b="0">
                <a:latin typeface="Calibri" pitchFamily="34" charset="0"/>
                <a:ea typeface="ＭＳ Ｐゴシック"/>
                <a:cs typeface="ＭＳ Ｐゴシック"/>
              </a:endParaRPr>
            </a:p>
          </p:txBody>
        </p:sp>
      </p:grpSp>
      <p:pic>
        <p:nvPicPr>
          <p:cNvPr id="380933" name="Picture 5"/>
          <p:cNvPicPr>
            <a:picLocks noChangeAspect="1" noChangeArrowheads="1"/>
          </p:cNvPicPr>
          <p:nvPr/>
        </p:nvPicPr>
        <p:blipFill>
          <a:blip r:embed="rId3" cstate="screen"/>
          <a:srcRect/>
          <a:stretch>
            <a:fillRect/>
          </a:stretch>
        </p:blipFill>
        <p:spPr bwMode="auto">
          <a:xfrm>
            <a:off x="971550" y="2349500"/>
            <a:ext cx="2481263" cy="3384550"/>
          </a:xfrm>
          <a:prstGeom prst="rect">
            <a:avLst/>
          </a:prstGeom>
          <a:noFill/>
          <a:ln w="3175">
            <a:solidFill>
              <a:schemeClr val="tx1"/>
            </a:solidFill>
            <a:miter lim="800000"/>
            <a:headEnd/>
            <a:tailEnd/>
          </a:ln>
        </p:spPr>
      </p:pic>
      <p:sp>
        <p:nvSpPr>
          <p:cNvPr id="380935" name="Rectangle 4"/>
          <p:cNvSpPr>
            <a:spLocks noChangeArrowheads="1"/>
          </p:cNvSpPr>
          <p:nvPr/>
        </p:nvSpPr>
        <p:spPr bwMode="gray">
          <a:xfrm>
            <a:off x="541338" y="1054100"/>
            <a:ext cx="4094162" cy="3429000"/>
          </a:xfrm>
          <a:prstGeom prst="rect">
            <a:avLst/>
          </a:prstGeom>
          <a:noFill/>
          <a:ln w="12700">
            <a:noFill/>
            <a:miter lim="800000"/>
            <a:headEnd/>
            <a:tailEnd/>
          </a:ln>
        </p:spPr>
        <p:txBody>
          <a:bodyPr lIns="0" tIns="0" rIns="0" bIns="0"/>
          <a:lstStyle/>
          <a:p>
            <a:pPr marL="822325" lvl="1" indent="-285750" algn="just">
              <a:spcBef>
                <a:spcPct val="20000"/>
              </a:spcBef>
              <a:buClr>
                <a:srgbClr val="7EC84C"/>
              </a:buClr>
              <a:buSzPct val="90000"/>
              <a:buFont typeface="Wingdings 2" pitchFamily="18" charset="2"/>
              <a:buNone/>
            </a:pPr>
            <a:endParaRPr lang="es-ES_tradnl" sz="2000" b="0">
              <a:solidFill>
                <a:srgbClr val="333333"/>
              </a:solidFill>
              <a:latin typeface="Verdana" pitchFamily="34" charset="0"/>
              <a:ea typeface="ＭＳ Ｐゴシック"/>
              <a:cs typeface="ＭＳ Ｐゴシック"/>
            </a:endParaRPr>
          </a:p>
          <a:p>
            <a:pPr>
              <a:spcBef>
                <a:spcPct val="20000"/>
              </a:spcBef>
              <a:buClr>
                <a:srgbClr val="E68900"/>
              </a:buClr>
              <a:buFont typeface="Wingdings 2" pitchFamily="18" charset="2"/>
              <a:buNone/>
            </a:pPr>
            <a:r>
              <a:rPr lang="en-US" sz="1600" b="0">
                <a:solidFill>
                  <a:srgbClr val="333333"/>
                </a:solidFill>
                <a:latin typeface="Calibri" pitchFamily="34" charset="0"/>
                <a:ea typeface="ＭＳ Ｐゴシック"/>
                <a:cs typeface="ＭＳ Ｐゴシック"/>
              </a:rPr>
              <a:t>Así, para su puesta en marcha, el MAP ha definido un </a:t>
            </a:r>
            <a:r>
              <a:rPr lang="en-US" sz="1600" b="0">
                <a:solidFill>
                  <a:srgbClr val="E68900"/>
                </a:solidFill>
                <a:latin typeface="Calibri" pitchFamily="34" charset="0"/>
                <a:ea typeface="ＭＳ Ｐゴシック"/>
                <a:cs typeface="ＭＳ Ｐゴシック"/>
              </a:rPr>
              <a:t>Plan de Actuación de la LAECSP</a:t>
            </a:r>
            <a:r>
              <a:rPr lang="en-US" sz="1600" b="0">
                <a:solidFill>
                  <a:srgbClr val="333333"/>
                </a:solidFill>
                <a:latin typeface="Calibri" pitchFamily="34" charset="0"/>
                <a:ea typeface="ＭＳ Ｐゴシック"/>
                <a:cs typeface="ＭＳ Ｐゴシック"/>
              </a:rPr>
              <a:t>:</a:t>
            </a:r>
            <a:endParaRPr lang="es-ES" sz="1600" b="0">
              <a:solidFill>
                <a:srgbClr val="333333"/>
              </a:solidFill>
              <a:latin typeface="Calibri" pitchFamily="34" charset="0"/>
              <a:ea typeface="ＭＳ Ｐゴシック"/>
              <a:cs typeface="ＭＳ Ｐゴシック"/>
            </a:endParaRPr>
          </a:p>
          <a:p>
            <a:pPr>
              <a:spcBef>
                <a:spcPct val="20000"/>
              </a:spcBef>
              <a:buClr>
                <a:srgbClr val="E68900"/>
              </a:buClr>
              <a:buFont typeface="Wingdings 2" pitchFamily="18" charset="2"/>
              <a:buChar char=""/>
            </a:pPr>
            <a:endParaRPr lang="es-ES" b="0">
              <a:solidFill>
                <a:srgbClr val="333333"/>
              </a:solidFill>
              <a:latin typeface="Verdana" pitchFamily="34" charset="0"/>
              <a:ea typeface="ＭＳ Ｐゴシック"/>
              <a:cs typeface="ＭＳ Ｐゴシック"/>
            </a:endParaRPr>
          </a:p>
        </p:txBody>
      </p:sp>
      <p:sp>
        <p:nvSpPr>
          <p:cNvPr id="537605" name="AutoShape 7"/>
          <p:cNvSpPr>
            <a:spLocks noChangeArrowheads="1"/>
          </p:cNvSpPr>
          <p:nvPr/>
        </p:nvSpPr>
        <p:spPr bwMode="auto">
          <a:xfrm>
            <a:off x="5118100" y="1477963"/>
            <a:ext cx="1244600" cy="4038600"/>
          </a:xfrm>
          <a:prstGeom prst="roundRect">
            <a:avLst>
              <a:gd name="adj" fmla="val 16667"/>
            </a:avLst>
          </a:prstGeom>
          <a:solidFill>
            <a:srgbClr val="E68900"/>
          </a:solidFill>
          <a:ln w="9525">
            <a:noFill/>
            <a:round/>
            <a:headEnd/>
            <a:tailEnd/>
          </a:ln>
          <a:effectLst>
            <a:prstShdw prst="shdw17" dist="17961" dir="2700000">
              <a:srgbClr val="8A5200"/>
            </a:prstShdw>
          </a:effectLst>
        </p:spPr>
        <p:txBody>
          <a:bodyPr wrap="none" anchor="ctr"/>
          <a:lstStyle/>
          <a:p>
            <a:endParaRPr lang="es-ES_tradnl" sz="2400" b="0">
              <a:latin typeface="Calibri" pitchFamily="34" charset="0"/>
              <a:ea typeface="ＭＳ Ｐゴシック"/>
              <a:cs typeface="ＭＳ Ｐゴシック"/>
            </a:endParaRPr>
          </a:p>
        </p:txBody>
      </p:sp>
      <p:sp>
        <p:nvSpPr>
          <p:cNvPr id="537606" name="AutoShape 8"/>
          <p:cNvSpPr>
            <a:spLocks noChangeArrowheads="1"/>
          </p:cNvSpPr>
          <p:nvPr/>
        </p:nvSpPr>
        <p:spPr bwMode="auto">
          <a:xfrm>
            <a:off x="7721600" y="1477963"/>
            <a:ext cx="1244600" cy="4038600"/>
          </a:xfrm>
          <a:prstGeom prst="roundRect">
            <a:avLst>
              <a:gd name="adj" fmla="val 16667"/>
            </a:avLst>
          </a:prstGeom>
          <a:solidFill>
            <a:srgbClr val="E68900"/>
          </a:solidFill>
          <a:ln w="9525">
            <a:noFill/>
            <a:round/>
            <a:headEnd/>
            <a:tailEnd/>
          </a:ln>
          <a:effectLst>
            <a:prstShdw prst="shdw17" dist="17961" dir="2700000">
              <a:srgbClr val="8A5200"/>
            </a:prstShdw>
          </a:effectLst>
        </p:spPr>
        <p:txBody>
          <a:bodyPr wrap="none" anchor="ctr"/>
          <a:lstStyle/>
          <a:p>
            <a:endParaRPr lang="es-ES_tradnl" sz="2400" b="0">
              <a:latin typeface="Calibri" pitchFamily="34" charset="0"/>
              <a:ea typeface="ＭＳ Ｐゴシック"/>
              <a:cs typeface="ＭＳ Ｐゴシック"/>
            </a:endParaRPr>
          </a:p>
        </p:txBody>
      </p:sp>
      <p:sp>
        <p:nvSpPr>
          <p:cNvPr id="537607" name="AutoShape 9"/>
          <p:cNvSpPr>
            <a:spLocks noChangeArrowheads="1"/>
          </p:cNvSpPr>
          <p:nvPr/>
        </p:nvSpPr>
        <p:spPr bwMode="auto">
          <a:xfrm>
            <a:off x="6426200" y="1477963"/>
            <a:ext cx="1241425" cy="4038600"/>
          </a:xfrm>
          <a:prstGeom prst="roundRect">
            <a:avLst>
              <a:gd name="adj" fmla="val 16667"/>
            </a:avLst>
          </a:prstGeom>
          <a:solidFill>
            <a:srgbClr val="E68900"/>
          </a:solidFill>
          <a:ln w="9525">
            <a:noFill/>
            <a:round/>
            <a:headEnd/>
            <a:tailEnd/>
          </a:ln>
          <a:effectLst>
            <a:prstShdw prst="shdw17" dist="17961" dir="2700000">
              <a:srgbClr val="8A5200"/>
            </a:prstShdw>
          </a:effectLst>
        </p:spPr>
        <p:txBody>
          <a:bodyPr wrap="none" anchor="ctr"/>
          <a:lstStyle/>
          <a:p>
            <a:endParaRPr lang="es-ES_tradnl" sz="2400" b="0">
              <a:latin typeface="Calibri" pitchFamily="34" charset="0"/>
              <a:ea typeface="ＭＳ Ｐゴシック"/>
              <a:cs typeface="ＭＳ Ｐゴシック"/>
            </a:endParaRPr>
          </a:p>
        </p:txBody>
      </p:sp>
      <p:sp>
        <p:nvSpPr>
          <p:cNvPr id="440330" name="AutoShape 10"/>
          <p:cNvSpPr>
            <a:spLocks noChangeArrowheads="1"/>
          </p:cNvSpPr>
          <p:nvPr/>
        </p:nvSpPr>
        <p:spPr bwMode="auto">
          <a:xfrm>
            <a:off x="4991100" y="3827463"/>
            <a:ext cx="4064000" cy="457200"/>
          </a:xfrm>
          <a:prstGeom prst="roundRect">
            <a:avLst>
              <a:gd name="adj" fmla="val 16667"/>
            </a:avLst>
          </a:prstGeom>
          <a:solidFill>
            <a:schemeClr val="accent1">
              <a:alpha val="47058"/>
            </a:schemeClr>
          </a:solidFill>
          <a:ln w="9525">
            <a:noFill/>
            <a:round/>
            <a:headEnd/>
            <a:tailEnd/>
          </a:ln>
          <a:effectLst>
            <a:prstShdw prst="shdw17" dist="17961" dir="2700000">
              <a:srgbClr val="708688"/>
            </a:prstShdw>
          </a:effectLst>
        </p:spPr>
        <p:txBody>
          <a:bodyPr wrap="none" anchor="ctr"/>
          <a:lstStyle/>
          <a:p>
            <a:endParaRPr lang="es-ES_tradnl" sz="2400" b="0">
              <a:latin typeface="Calibri" pitchFamily="34" charset="0"/>
              <a:ea typeface="ＭＳ Ｐゴシック"/>
              <a:cs typeface="ＭＳ Ｐゴシック"/>
            </a:endParaRPr>
          </a:p>
        </p:txBody>
      </p:sp>
      <p:sp>
        <p:nvSpPr>
          <p:cNvPr id="440332" name="Text Box 12"/>
          <p:cNvSpPr txBox="1">
            <a:spLocks noChangeArrowheads="1"/>
          </p:cNvSpPr>
          <p:nvPr/>
        </p:nvSpPr>
        <p:spPr bwMode="auto">
          <a:xfrm>
            <a:off x="5143500" y="1630363"/>
            <a:ext cx="114300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200">
                <a:solidFill>
                  <a:schemeClr val="bg1"/>
                </a:solidFill>
                <a:latin typeface="Calibri" pitchFamily="34" charset="0"/>
                <a:ea typeface="ＭＳ Ｐゴシック"/>
                <a:cs typeface="ＭＳ Ｐゴシック"/>
              </a:rPr>
              <a:t>Servicios Públicos centrados en los ciudadanos</a:t>
            </a:r>
            <a:endParaRPr lang="en-US" sz="1200">
              <a:solidFill>
                <a:schemeClr val="bg1"/>
              </a:solidFill>
              <a:latin typeface="Calibri" pitchFamily="34" charset="0"/>
              <a:ea typeface="ＭＳ Ｐゴシック"/>
              <a:cs typeface="ＭＳ Ｐゴシック"/>
            </a:endParaRPr>
          </a:p>
        </p:txBody>
      </p:sp>
      <p:sp>
        <p:nvSpPr>
          <p:cNvPr id="2" name="Text Box 12"/>
          <p:cNvSpPr txBox="1">
            <a:spLocks noChangeArrowheads="1"/>
          </p:cNvSpPr>
          <p:nvPr/>
        </p:nvSpPr>
        <p:spPr bwMode="auto">
          <a:xfrm>
            <a:off x="7658100" y="1641475"/>
            <a:ext cx="1371600" cy="10048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200">
                <a:solidFill>
                  <a:schemeClr val="bg1"/>
                </a:solidFill>
                <a:latin typeface="Calibri" pitchFamily="34" charset="0"/>
                <a:ea typeface="ＭＳ Ｐゴシック"/>
                <a:cs typeface="ＭＳ Ｐゴシック"/>
              </a:rPr>
              <a:t>Adaptación y simplificación de los procedimientos administrativos</a:t>
            </a:r>
            <a:endParaRPr lang="en-US" sz="1200">
              <a:solidFill>
                <a:schemeClr val="bg1"/>
              </a:solidFill>
              <a:latin typeface="Calibri" pitchFamily="34" charset="0"/>
              <a:ea typeface="ＭＳ Ｐゴシック"/>
              <a:cs typeface="ＭＳ Ｐゴシック"/>
            </a:endParaRPr>
          </a:p>
        </p:txBody>
      </p:sp>
      <p:sp>
        <p:nvSpPr>
          <p:cNvPr id="3" name="Text Box 12"/>
          <p:cNvSpPr txBox="1">
            <a:spLocks noChangeArrowheads="1"/>
          </p:cNvSpPr>
          <p:nvPr/>
        </p:nvSpPr>
        <p:spPr bwMode="auto">
          <a:xfrm>
            <a:off x="6350000" y="1630363"/>
            <a:ext cx="1371600" cy="639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200">
                <a:solidFill>
                  <a:schemeClr val="bg1"/>
                </a:solidFill>
                <a:latin typeface="Calibri" pitchFamily="34" charset="0"/>
                <a:ea typeface="ＭＳ Ｐゴシック"/>
                <a:cs typeface="ＭＳ Ｐゴシック"/>
              </a:rPr>
              <a:t>Disponibilidad de infraestructuras y servicios comunes</a:t>
            </a:r>
            <a:endParaRPr lang="en-US" sz="1200">
              <a:solidFill>
                <a:schemeClr val="bg1"/>
              </a:solidFill>
              <a:latin typeface="Calibri" pitchFamily="34" charset="0"/>
              <a:ea typeface="ＭＳ Ｐゴシック"/>
              <a:cs typeface="ＭＳ Ｐゴシック"/>
            </a:endParaRPr>
          </a:p>
        </p:txBody>
      </p:sp>
      <p:sp>
        <p:nvSpPr>
          <p:cNvPr id="537614" name="Rectangle 8"/>
          <p:cNvSpPr>
            <a:spLocks noChangeArrowheads="1"/>
          </p:cNvSpPr>
          <p:nvPr/>
        </p:nvSpPr>
        <p:spPr bwMode="auto">
          <a:xfrm>
            <a:off x="5321300" y="1211263"/>
            <a:ext cx="31115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7EC84C"/>
              </a:buClr>
              <a:buFont typeface="Wingdings 2" pitchFamily="18" charset="2"/>
              <a:buNone/>
            </a:pPr>
            <a:r>
              <a:rPr lang="es-ES_tradnl" sz="1200">
                <a:solidFill>
                  <a:srgbClr val="E68900"/>
                </a:solidFill>
                <a:latin typeface="Calibri" pitchFamily="34" charset="0"/>
                <a:ea typeface="ＭＳ Ｐゴシック"/>
                <a:cs typeface="ＭＳ Ｐゴシック"/>
              </a:rPr>
              <a:t>Líneas de Actuación Verticales</a:t>
            </a:r>
          </a:p>
          <a:p>
            <a:pPr marL="342900" indent="-342900" eaLnBrk="0" hangingPunct="0">
              <a:spcBef>
                <a:spcPct val="20000"/>
              </a:spcBef>
              <a:buClr>
                <a:srgbClr val="7EC84C"/>
              </a:buClr>
              <a:buFont typeface="Wingdings 2" pitchFamily="18" charset="2"/>
              <a:buNone/>
            </a:pPr>
            <a:endParaRPr lang="es-ES_tradnl" sz="1400" b="0" i="1">
              <a:solidFill>
                <a:srgbClr val="000000"/>
              </a:solidFill>
              <a:latin typeface="Calibri" pitchFamily="34" charset="0"/>
              <a:ea typeface="ＭＳ Ｐゴシック"/>
              <a:cs typeface="ＭＳ Ｐゴシック"/>
            </a:endParaRPr>
          </a:p>
        </p:txBody>
      </p:sp>
      <p:sp>
        <p:nvSpPr>
          <p:cNvPr id="4" name="AutoShape 10"/>
          <p:cNvSpPr>
            <a:spLocks noChangeArrowheads="1"/>
          </p:cNvSpPr>
          <p:nvPr/>
        </p:nvSpPr>
        <p:spPr bwMode="auto">
          <a:xfrm>
            <a:off x="4991100" y="4360863"/>
            <a:ext cx="4064000" cy="457200"/>
          </a:xfrm>
          <a:prstGeom prst="roundRect">
            <a:avLst>
              <a:gd name="adj" fmla="val 16667"/>
            </a:avLst>
          </a:prstGeom>
          <a:solidFill>
            <a:schemeClr val="accent1">
              <a:alpha val="47058"/>
            </a:schemeClr>
          </a:solidFill>
          <a:ln w="9525">
            <a:noFill/>
            <a:round/>
            <a:headEnd/>
            <a:tailEnd/>
          </a:ln>
          <a:effectLst>
            <a:prstShdw prst="shdw17" dist="17961" dir="2700000">
              <a:srgbClr val="708688"/>
            </a:prstShdw>
          </a:effectLst>
        </p:spPr>
        <p:txBody>
          <a:bodyPr wrap="none" anchor="ctr"/>
          <a:lstStyle/>
          <a:p>
            <a:endParaRPr lang="es-ES_tradnl" sz="2400" b="0">
              <a:latin typeface="Calibri" pitchFamily="34" charset="0"/>
              <a:ea typeface="ＭＳ Ｐゴシック"/>
              <a:cs typeface="ＭＳ Ｐゴシック"/>
            </a:endParaRPr>
          </a:p>
        </p:txBody>
      </p:sp>
      <p:sp>
        <p:nvSpPr>
          <p:cNvPr id="5" name="AutoShape 10"/>
          <p:cNvSpPr>
            <a:spLocks noChangeArrowheads="1"/>
          </p:cNvSpPr>
          <p:nvPr/>
        </p:nvSpPr>
        <p:spPr bwMode="auto">
          <a:xfrm>
            <a:off x="4991100" y="2773363"/>
            <a:ext cx="4064000" cy="457200"/>
          </a:xfrm>
          <a:prstGeom prst="roundRect">
            <a:avLst>
              <a:gd name="adj" fmla="val 16667"/>
            </a:avLst>
          </a:prstGeom>
          <a:solidFill>
            <a:schemeClr val="accent1">
              <a:alpha val="47058"/>
            </a:schemeClr>
          </a:solidFill>
          <a:ln w="9525">
            <a:noFill/>
            <a:round/>
            <a:headEnd/>
            <a:tailEnd/>
          </a:ln>
          <a:effectLst>
            <a:prstShdw prst="shdw17" dist="17961" dir="2700000">
              <a:srgbClr val="708688"/>
            </a:prstShdw>
          </a:effectLst>
        </p:spPr>
        <p:txBody>
          <a:bodyPr wrap="none" anchor="ctr"/>
          <a:lstStyle/>
          <a:p>
            <a:endParaRPr lang="es-ES_tradnl" sz="2400" b="0">
              <a:latin typeface="Calibri" pitchFamily="34" charset="0"/>
              <a:ea typeface="ＭＳ Ｐゴシック"/>
              <a:cs typeface="ＭＳ Ｐゴシック"/>
            </a:endParaRPr>
          </a:p>
        </p:txBody>
      </p:sp>
      <p:sp>
        <p:nvSpPr>
          <p:cNvPr id="13" name="AutoShape 10"/>
          <p:cNvSpPr>
            <a:spLocks noChangeArrowheads="1"/>
          </p:cNvSpPr>
          <p:nvPr/>
        </p:nvSpPr>
        <p:spPr bwMode="auto">
          <a:xfrm>
            <a:off x="4991100" y="3306763"/>
            <a:ext cx="4064000" cy="457200"/>
          </a:xfrm>
          <a:prstGeom prst="roundRect">
            <a:avLst>
              <a:gd name="adj" fmla="val 16667"/>
            </a:avLst>
          </a:prstGeom>
          <a:solidFill>
            <a:schemeClr val="accent1">
              <a:alpha val="47058"/>
            </a:schemeClr>
          </a:solidFill>
          <a:ln w="9525">
            <a:noFill/>
            <a:round/>
            <a:headEnd/>
            <a:tailEnd/>
          </a:ln>
          <a:effectLst>
            <a:prstShdw prst="shdw17" dist="17961" dir="2700000">
              <a:srgbClr val="708688"/>
            </a:prstShdw>
          </a:effectLst>
        </p:spPr>
        <p:txBody>
          <a:bodyPr wrap="none" anchor="ctr"/>
          <a:lstStyle/>
          <a:p>
            <a:endParaRPr lang="es-ES_tradnl" sz="2400" b="0">
              <a:latin typeface="Calibri" pitchFamily="34" charset="0"/>
              <a:ea typeface="ＭＳ Ｐゴシック"/>
              <a:cs typeface="ＭＳ Ｐゴシック"/>
            </a:endParaRPr>
          </a:p>
        </p:txBody>
      </p:sp>
      <p:sp>
        <p:nvSpPr>
          <p:cNvPr id="7" name="AutoShape 10"/>
          <p:cNvSpPr>
            <a:spLocks noChangeArrowheads="1"/>
          </p:cNvSpPr>
          <p:nvPr/>
        </p:nvSpPr>
        <p:spPr bwMode="auto">
          <a:xfrm>
            <a:off x="4991100" y="4894263"/>
            <a:ext cx="4064000" cy="457200"/>
          </a:xfrm>
          <a:prstGeom prst="roundRect">
            <a:avLst>
              <a:gd name="adj" fmla="val 16667"/>
            </a:avLst>
          </a:prstGeom>
          <a:solidFill>
            <a:schemeClr val="accent1">
              <a:alpha val="47058"/>
            </a:schemeClr>
          </a:solidFill>
          <a:ln w="9525">
            <a:noFill/>
            <a:round/>
            <a:headEnd/>
            <a:tailEnd/>
          </a:ln>
          <a:effectLst>
            <a:prstShdw prst="shdw17" dist="17961" dir="2700000">
              <a:srgbClr val="708688"/>
            </a:prstShdw>
          </a:effectLst>
        </p:spPr>
        <p:txBody>
          <a:bodyPr wrap="none" anchor="ctr"/>
          <a:lstStyle/>
          <a:p>
            <a:endParaRPr lang="es-ES_tradnl" sz="2400" b="0">
              <a:latin typeface="Calibri" pitchFamily="34" charset="0"/>
              <a:ea typeface="ＭＳ Ｐゴシック"/>
              <a:cs typeface="ＭＳ Ｐゴシック"/>
            </a:endParaRPr>
          </a:p>
        </p:txBody>
      </p:sp>
      <p:sp>
        <p:nvSpPr>
          <p:cNvPr id="537619" name="Rectangle 8"/>
          <p:cNvSpPr>
            <a:spLocks noChangeArrowheads="1"/>
          </p:cNvSpPr>
          <p:nvPr/>
        </p:nvSpPr>
        <p:spPr bwMode="auto">
          <a:xfrm rot="-5400000">
            <a:off x="3346450" y="3719513"/>
            <a:ext cx="31115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buClr>
                <a:srgbClr val="7EC84C"/>
              </a:buClr>
              <a:buFont typeface="Wingdings 2" pitchFamily="18" charset="2"/>
              <a:buNone/>
            </a:pPr>
            <a:r>
              <a:rPr lang="es-ES_tradnl" sz="1200">
                <a:solidFill>
                  <a:schemeClr val="accent1"/>
                </a:solidFill>
                <a:latin typeface="Calibri" pitchFamily="34" charset="0"/>
                <a:ea typeface="ＭＳ Ｐゴシック"/>
                <a:cs typeface="ＭＳ Ｐゴシック"/>
              </a:rPr>
              <a:t>Líneas de Actuación Horizontales</a:t>
            </a:r>
          </a:p>
          <a:p>
            <a:pPr marL="342900" indent="-342900" eaLnBrk="0" hangingPunct="0">
              <a:spcBef>
                <a:spcPct val="20000"/>
              </a:spcBef>
              <a:buClr>
                <a:srgbClr val="7EC84C"/>
              </a:buClr>
              <a:buFont typeface="Wingdings 2" pitchFamily="18" charset="2"/>
              <a:buNone/>
            </a:pPr>
            <a:endParaRPr lang="es-ES_tradnl" sz="1400" b="0" i="1">
              <a:solidFill>
                <a:srgbClr val="000000"/>
              </a:solidFill>
              <a:latin typeface="Calibri" pitchFamily="34" charset="0"/>
              <a:ea typeface="ＭＳ Ｐゴシック"/>
              <a:cs typeface="ＭＳ Ｐゴシック"/>
            </a:endParaRPr>
          </a:p>
        </p:txBody>
      </p:sp>
      <p:sp>
        <p:nvSpPr>
          <p:cNvPr id="8" name="Text Box 12"/>
          <p:cNvSpPr txBox="1">
            <a:spLocks noChangeArrowheads="1"/>
          </p:cNvSpPr>
          <p:nvPr/>
        </p:nvSpPr>
        <p:spPr bwMode="auto">
          <a:xfrm>
            <a:off x="5397500" y="2887663"/>
            <a:ext cx="31242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400">
                <a:solidFill>
                  <a:schemeClr val="bg1"/>
                </a:solidFill>
                <a:latin typeface="Calibri" pitchFamily="34" charset="0"/>
                <a:ea typeface="ＭＳ Ｐゴシック"/>
                <a:cs typeface="ＭＳ Ｐゴシック"/>
              </a:rPr>
              <a:t>Interoperabilidad y la seguridad</a:t>
            </a:r>
            <a:endParaRPr lang="en-US" sz="1400">
              <a:solidFill>
                <a:schemeClr val="bg1"/>
              </a:solidFill>
              <a:latin typeface="Calibri" pitchFamily="34" charset="0"/>
              <a:ea typeface="ＭＳ Ｐゴシック"/>
              <a:cs typeface="ＭＳ Ｐゴシック"/>
            </a:endParaRPr>
          </a:p>
        </p:txBody>
      </p:sp>
      <p:sp>
        <p:nvSpPr>
          <p:cNvPr id="9" name="Text Box 12"/>
          <p:cNvSpPr txBox="1">
            <a:spLocks noChangeArrowheads="1"/>
          </p:cNvSpPr>
          <p:nvPr/>
        </p:nvSpPr>
        <p:spPr bwMode="auto">
          <a:xfrm>
            <a:off x="5537200" y="3354388"/>
            <a:ext cx="26289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000">
                <a:solidFill>
                  <a:schemeClr val="bg1"/>
                </a:solidFill>
                <a:latin typeface="Calibri" pitchFamily="34" charset="0"/>
                <a:ea typeface="ＭＳ Ｐゴシック"/>
                <a:cs typeface="ＭＳ Ｐゴシック"/>
              </a:rPr>
              <a:t>Formación y capacitación de los empleados públicos</a:t>
            </a:r>
            <a:endParaRPr lang="en-US" sz="1000">
              <a:solidFill>
                <a:schemeClr val="bg1"/>
              </a:solidFill>
              <a:latin typeface="Calibri" pitchFamily="34" charset="0"/>
              <a:ea typeface="ＭＳ Ｐゴシック"/>
              <a:cs typeface="ＭＳ Ｐゴシック"/>
            </a:endParaRPr>
          </a:p>
        </p:txBody>
      </p:sp>
      <p:sp>
        <p:nvSpPr>
          <p:cNvPr id="10" name="Text Box 12"/>
          <p:cNvSpPr txBox="1">
            <a:spLocks noChangeArrowheads="1"/>
          </p:cNvSpPr>
          <p:nvPr/>
        </p:nvSpPr>
        <p:spPr bwMode="auto">
          <a:xfrm>
            <a:off x="5537200" y="3890963"/>
            <a:ext cx="26289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000">
                <a:solidFill>
                  <a:schemeClr val="bg1"/>
                </a:solidFill>
                <a:latin typeface="Calibri" pitchFamily="34" charset="0"/>
                <a:ea typeface="ＭＳ Ｐゴシック"/>
                <a:cs typeface="ＭＳ Ｐゴシック"/>
              </a:rPr>
              <a:t>Gestión y seguimiento del Plan</a:t>
            </a:r>
            <a:endParaRPr lang="en-US" sz="1000">
              <a:solidFill>
                <a:schemeClr val="bg1"/>
              </a:solidFill>
              <a:latin typeface="Calibri" pitchFamily="34" charset="0"/>
              <a:ea typeface="ＭＳ Ｐゴシック"/>
              <a:cs typeface="ＭＳ Ｐゴシック"/>
            </a:endParaRPr>
          </a:p>
        </p:txBody>
      </p:sp>
      <p:sp>
        <p:nvSpPr>
          <p:cNvPr id="11" name="Text Box 12"/>
          <p:cNvSpPr txBox="1">
            <a:spLocks noChangeArrowheads="1"/>
          </p:cNvSpPr>
          <p:nvPr/>
        </p:nvSpPr>
        <p:spPr bwMode="auto">
          <a:xfrm>
            <a:off x="5499100" y="4398963"/>
            <a:ext cx="26289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000">
                <a:solidFill>
                  <a:schemeClr val="bg1"/>
                </a:solidFill>
                <a:latin typeface="Calibri" pitchFamily="34" charset="0"/>
                <a:ea typeface="ＭＳ Ｐゴシック"/>
                <a:cs typeface="ＭＳ Ｐゴシック"/>
              </a:rPr>
              <a:t>Reutilización de aplicaciones entre Administraciones</a:t>
            </a:r>
            <a:endParaRPr lang="en-US" sz="1000">
              <a:solidFill>
                <a:schemeClr val="bg1"/>
              </a:solidFill>
              <a:latin typeface="Calibri" pitchFamily="34" charset="0"/>
              <a:ea typeface="ＭＳ Ｐゴシック"/>
              <a:cs typeface="ＭＳ Ｐゴシック"/>
            </a:endParaRPr>
          </a:p>
        </p:txBody>
      </p:sp>
      <p:sp>
        <p:nvSpPr>
          <p:cNvPr id="12" name="Text Box 12"/>
          <p:cNvSpPr txBox="1">
            <a:spLocks noChangeArrowheads="1"/>
          </p:cNvSpPr>
          <p:nvPr/>
        </p:nvSpPr>
        <p:spPr bwMode="auto">
          <a:xfrm>
            <a:off x="5270500" y="4903788"/>
            <a:ext cx="30480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000">
                <a:solidFill>
                  <a:schemeClr val="bg1"/>
                </a:solidFill>
                <a:latin typeface="Calibri" pitchFamily="34" charset="0"/>
                <a:ea typeface="ＭＳ Ｐゴシック"/>
                <a:cs typeface="ＭＳ Ｐゴシック"/>
              </a:rPr>
              <a:t>Elaboración de informes sobre el desarrollo de la Administración electrónica en España</a:t>
            </a:r>
            <a:endParaRPr lang="en-US" sz="1000">
              <a:solidFill>
                <a:schemeClr val="bg1"/>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0933"/>
                                        </p:tgtEl>
                                        <p:attrNameLst>
                                          <p:attrName>style.visibility</p:attrName>
                                        </p:attrNameLst>
                                      </p:cBhvr>
                                      <p:to>
                                        <p:strVal val="visible"/>
                                      </p:to>
                                    </p:set>
                                    <p:anim calcmode="lin" valueType="num">
                                      <p:cBhvr additive="base">
                                        <p:cTn id="11" dur="1000" fill="hold"/>
                                        <p:tgtEl>
                                          <p:spTgt spid="380933"/>
                                        </p:tgtEl>
                                        <p:attrNameLst>
                                          <p:attrName>ppt_x</p:attrName>
                                        </p:attrNameLst>
                                      </p:cBhvr>
                                      <p:tavLst>
                                        <p:tav tm="0">
                                          <p:val>
                                            <p:strVal val="#ppt_x"/>
                                          </p:val>
                                        </p:tav>
                                        <p:tav tm="100000">
                                          <p:val>
                                            <p:strVal val="#ppt_x"/>
                                          </p:val>
                                        </p:tav>
                                      </p:tavLst>
                                    </p:anim>
                                    <p:anim calcmode="lin" valueType="num">
                                      <p:cBhvr additive="base">
                                        <p:cTn id="12" dur="1000" fill="hold"/>
                                        <p:tgtEl>
                                          <p:spTgt spid="3809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0935"/>
                                        </p:tgtEl>
                                        <p:attrNameLst>
                                          <p:attrName>style.visibility</p:attrName>
                                        </p:attrNameLst>
                                      </p:cBhvr>
                                      <p:to>
                                        <p:strVal val="visible"/>
                                      </p:to>
                                    </p:set>
                                    <p:anim calcmode="lin" valueType="num">
                                      <p:cBhvr additive="base">
                                        <p:cTn id="15" dur="1000" fill="hold"/>
                                        <p:tgtEl>
                                          <p:spTgt spid="380935"/>
                                        </p:tgtEl>
                                        <p:attrNameLst>
                                          <p:attrName>ppt_x</p:attrName>
                                        </p:attrNameLst>
                                      </p:cBhvr>
                                      <p:tavLst>
                                        <p:tav tm="0">
                                          <p:val>
                                            <p:strVal val="#ppt_x"/>
                                          </p:val>
                                        </p:tav>
                                        <p:tav tm="100000">
                                          <p:val>
                                            <p:strVal val="#ppt_x"/>
                                          </p:val>
                                        </p:tav>
                                      </p:tavLst>
                                    </p:anim>
                                    <p:anim calcmode="lin" valueType="num">
                                      <p:cBhvr additive="base">
                                        <p:cTn id="16" dur="1000" fill="hold"/>
                                        <p:tgtEl>
                                          <p:spTgt spid="3809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37614"/>
                                        </p:tgtEl>
                                        <p:attrNameLst>
                                          <p:attrName>style.visibility</p:attrName>
                                        </p:attrNameLst>
                                      </p:cBhvr>
                                      <p:to>
                                        <p:strVal val="visible"/>
                                      </p:to>
                                    </p:set>
                                    <p:animEffect transition="in" filter="blinds(horizontal)">
                                      <p:cBhvr>
                                        <p:cTn id="21" dur="500"/>
                                        <p:tgtEl>
                                          <p:spTgt spid="5376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40332"/>
                                        </p:tgtEl>
                                        <p:attrNameLst>
                                          <p:attrName>style.visibility</p:attrName>
                                        </p:attrNameLst>
                                      </p:cBhvr>
                                      <p:to>
                                        <p:strVal val="visible"/>
                                      </p:to>
                                    </p:set>
                                    <p:animEffect transition="in" filter="blinds(horizontal)">
                                      <p:cBhvr>
                                        <p:cTn id="27" dur="500"/>
                                        <p:tgtEl>
                                          <p:spTgt spid="44033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37607"/>
                                        </p:tgtEl>
                                        <p:attrNameLst>
                                          <p:attrName>style.visibility</p:attrName>
                                        </p:attrNameLst>
                                      </p:cBhvr>
                                      <p:to>
                                        <p:strVal val="visible"/>
                                      </p:to>
                                    </p:set>
                                    <p:animEffect transition="in" filter="blinds(horizontal)">
                                      <p:cBhvr>
                                        <p:cTn id="33" dur="500"/>
                                        <p:tgtEl>
                                          <p:spTgt spid="53760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37606"/>
                                        </p:tgtEl>
                                        <p:attrNameLst>
                                          <p:attrName>style.visibility</p:attrName>
                                        </p:attrNameLst>
                                      </p:cBhvr>
                                      <p:to>
                                        <p:strVal val="visible"/>
                                      </p:to>
                                    </p:set>
                                    <p:animEffect transition="in" filter="blinds(horizontal)">
                                      <p:cBhvr>
                                        <p:cTn id="36" dur="500"/>
                                        <p:tgtEl>
                                          <p:spTgt spid="53760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37605"/>
                                        </p:tgtEl>
                                        <p:attrNameLst>
                                          <p:attrName>style.visibility</p:attrName>
                                        </p:attrNameLst>
                                      </p:cBhvr>
                                      <p:to>
                                        <p:strVal val="visible"/>
                                      </p:to>
                                    </p:set>
                                    <p:animEffect transition="in" filter="blinds(horizontal)">
                                      <p:cBhvr>
                                        <p:cTn id="39" dur="500"/>
                                        <p:tgtEl>
                                          <p:spTgt spid="537605"/>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440330"/>
                                        </p:tgtEl>
                                        <p:attrNameLst>
                                          <p:attrName>style.visibility</p:attrName>
                                        </p:attrNameLst>
                                      </p:cBhvr>
                                      <p:to>
                                        <p:strVal val="visible"/>
                                      </p:to>
                                    </p:set>
                                    <p:animEffect transition="in" filter="wedge">
                                      <p:cBhvr>
                                        <p:cTn id="44" dur="2000"/>
                                        <p:tgtEl>
                                          <p:spTgt spid="440330"/>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edge">
                                      <p:cBhvr>
                                        <p:cTn id="47" dur="2000"/>
                                        <p:tgtEl>
                                          <p:spTgt spid="4"/>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edge">
                                      <p:cBhvr>
                                        <p:cTn id="50" dur="2000"/>
                                        <p:tgtEl>
                                          <p:spTgt spid="5"/>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edge">
                                      <p:cBhvr>
                                        <p:cTn id="53" dur="2000"/>
                                        <p:tgtEl>
                                          <p:spTgt spid="13"/>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edge">
                                      <p:cBhvr>
                                        <p:cTn id="56" dur="2000"/>
                                        <p:tgtEl>
                                          <p:spTgt spid="7"/>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edge">
                                      <p:cBhvr>
                                        <p:cTn id="59" dur="2000"/>
                                        <p:tgtEl>
                                          <p:spTgt spid="8"/>
                                        </p:tgtEl>
                                      </p:cBhvr>
                                    </p:animEffect>
                                  </p:childTnLst>
                                </p:cTn>
                              </p:par>
                              <p:par>
                                <p:cTn id="60" presetID="2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edge">
                                      <p:cBhvr>
                                        <p:cTn id="62" dur="2000"/>
                                        <p:tgtEl>
                                          <p:spTgt spid="9"/>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edge">
                                      <p:cBhvr>
                                        <p:cTn id="65" dur="2000"/>
                                        <p:tgtEl>
                                          <p:spTgt spid="10"/>
                                        </p:tgtEl>
                                      </p:cBhvr>
                                    </p:animEffect>
                                  </p:childTnLst>
                                </p:cTn>
                              </p:par>
                              <p:par>
                                <p:cTn id="66" presetID="2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edge">
                                      <p:cBhvr>
                                        <p:cTn id="68" dur="2000"/>
                                        <p:tgtEl>
                                          <p:spTgt spid="11"/>
                                        </p:tgtEl>
                                      </p:cBhvr>
                                    </p:animEffect>
                                  </p:childTnLst>
                                </p:cTn>
                              </p:par>
                              <p:par>
                                <p:cTn id="69" presetID="2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edge">
                                      <p:cBhvr>
                                        <p:cTn id="71" dur="2000"/>
                                        <p:tgtEl>
                                          <p:spTgt spid="12"/>
                                        </p:tgtEl>
                                      </p:cBhvr>
                                    </p:animEffect>
                                  </p:childTnLst>
                                </p:cTn>
                              </p:par>
                              <p:par>
                                <p:cTn id="72" presetID="20" presetClass="entr" presetSubtype="0" fill="hold" grpId="0" nodeType="withEffect">
                                  <p:stCondLst>
                                    <p:cond delay="0"/>
                                  </p:stCondLst>
                                  <p:childTnLst>
                                    <p:set>
                                      <p:cBhvr>
                                        <p:cTn id="73" dur="1" fill="hold">
                                          <p:stCondLst>
                                            <p:cond delay="0"/>
                                          </p:stCondLst>
                                        </p:cTn>
                                        <p:tgtEl>
                                          <p:spTgt spid="537619"/>
                                        </p:tgtEl>
                                        <p:attrNameLst>
                                          <p:attrName>style.visibility</p:attrName>
                                        </p:attrNameLst>
                                      </p:cBhvr>
                                      <p:to>
                                        <p:strVal val="visible"/>
                                      </p:to>
                                    </p:set>
                                    <p:animEffect transition="in" filter="wedge">
                                      <p:cBhvr>
                                        <p:cTn id="74" dur="2000"/>
                                        <p:tgtEl>
                                          <p:spTgt spid="53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5" grpId="0"/>
      <p:bldP spid="537605" grpId="0" animBg="1"/>
      <p:bldP spid="537606" grpId="0" animBg="1"/>
      <p:bldP spid="537607" grpId="0" animBg="1"/>
      <p:bldP spid="440330" grpId="0" animBg="1"/>
      <p:bldP spid="440332" grpId="0"/>
      <p:bldP spid="2" grpId="0"/>
      <p:bldP spid="3" grpId="0"/>
      <p:bldP spid="537614" grpId="0"/>
      <p:bldP spid="4" grpId="0" animBg="1"/>
      <p:bldP spid="5" grpId="0" animBg="1"/>
      <p:bldP spid="13" grpId="0" animBg="1"/>
      <p:bldP spid="7" grpId="0" animBg="1"/>
      <p:bldP spid="537619"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idx="4294967295"/>
          </p:nvPr>
        </p:nvSpPr>
        <p:spPr/>
        <p:txBody>
          <a:bodyPr/>
          <a:lstStyle/>
          <a:p>
            <a:pPr eaLnBrk="1" hangingPunct="1"/>
            <a:r>
              <a:rPr lang="es-ES_tradnl" smtClean="0"/>
              <a:t>Ley 11/2007 (LAECSP)</a:t>
            </a:r>
            <a:endParaRPr lang="en-US" smtClean="0"/>
          </a:p>
        </p:txBody>
      </p:sp>
      <p:sp>
        <p:nvSpPr>
          <p:cNvPr id="16386" name="Rectangle 26"/>
          <p:cNvSpPr>
            <a:spLocks noChangeArrowheads="1"/>
          </p:cNvSpPr>
          <p:nvPr/>
        </p:nvSpPr>
        <p:spPr bwMode="auto">
          <a:xfrm>
            <a:off x="1752600" y="4394200"/>
            <a:ext cx="7086600" cy="1482725"/>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endParaRPr lang="es-ES_tradnl"/>
          </a:p>
        </p:txBody>
      </p:sp>
      <p:sp>
        <p:nvSpPr>
          <p:cNvPr id="16387" name="Rectangle 14"/>
          <p:cNvSpPr>
            <a:spLocks noChangeArrowheads="1"/>
          </p:cNvSpPr>
          <p:nvPr/>
        </p:nvSpPr>
        <p:spPr bwMode="gray">
          <a:xfrm>
            <a:off x="1905000" y="1295400"/>
            <a:ext cx="6934200" cy="381000"/>
          </a:xfrm>
          <a:prstGeom prst="rect">
            <a:avLst/>
          </a:prstGeom>
          <a:noFill/>
          <a:ln w="12700">
            <a:noFill/>
            <a:miter lim="800000"/>
            <a:headEnd/>
            <a:tailEnd/>
          </a:ln>
        </p:spPr>
        <p:txBody>
          <a:bodyPr lIns="0" tIns="0" rIns="0" bIns="0"/>
          <a:lstStyle/>
          <a:p>
            <a:pPr>
              <a:spcBef>
                <a:spcPct val="20000"/>
              </a:spcBef>
              <a:buClr>
                <a:srgbClr val="7EC84C"/>
              </a:buClr>
              <a:buFont typeface="Wingdings 2" pitchFamily="18" charset="2"/>
              <a:buNone/>
            </a:pPr>
            <a:r>
              <a:rPr lang="en-US" sz="1600">
                <a:solidFill>
                  <a:srgbClr val="E68900"/>
                </a:solidFill>
                <a:latin typeface="Calibri" pitchFamily="34" charset="0"/>
                <a:ea typeface="ＭＳ Ｐゴシック"/>
                <a:cs typeface="ＭＳ Ｐゴシック"/>
              </a:rPr>
              <a:t>Interoperabilidad en la LAECSP</a:t>
            </a:r>
          </a:p>
          <a:p>
            <a:pPr>
              <a:spcBef>
                <a:spcPct val="20000"/>
              </a:spcBef>
              <a:buClr>
                <a:srgbClr val="7EC84C"/>
              </a:buClr>
              <a:buFont typeface="Wingdings 2" pitchFamily="18" charset="2"/>
              <a:buNone/>
            </a:pPr>
            <a:r>
              <a:rPr lang="en-US" sz="1600" b="0">
                <a:latin typeface="Calibri" pitchFamily="34" charset="0"/>
                <a:ea typeface="ＭＳ Ｐゴシック"/>
                <a:cs typeface="ＭＳ Ｐゴシック"/>
              </a:rPr>
              <a:t>El Plan contempla los instrumentos descritos en la Ley y los incorpora dentro de un marco estratégico y de actuación, a desarrollar en los próximos años, en el ámbito de la Administración General del Estado. </a:t>
            </a:r>
          </a:p>
          <a:p>
            <a:pPr>
              <a:spcBef>
                <a:spcPct val="20000"/>
              </a:spcBef>
              <a:buClr>
                <a:srgbClr val="7EC84C"/>
              </a:buClr>
              <a:buFont typeface="Wingdings 2" pitchFamily="18" charset="2"/>
              <a:buNone/>
            </a:pPr>
            <a:r>
              <a:rPr lang="en-US" sz="1600" b="0">
                <a:latin typeface="Calibri" pitchFamily="34" charset="0"/>
                <a:ea typeface="ＭＳ Ｐゴシック"/>
                <a:cs typeface="ＭＳ Ｐゴシック"/>
              </a:rPr>
              <a:t>De esta manera define el conjunto de acciones específicas necesarias para garantizar, en condiciones de eficacia y eficiencia, la aplicación de la Ley incorporando tanto las actuaciones particulares de cada Ministerio como aquellas otras desarrolladas de manera colectiva encaminadas a la creación de </a:t>
            </a:r>
            <a:r>
              <a:rPr lang="en-US" sz="1600">
                <a:latin typeface="Calibri" pitchFamily="34" charset="0"/>
                <a:ea typeface="ＭＳ Ｐゴシック"/>
                <a:cs typeface="ＭＳ Ｐゴシック"/>
              </a:rPr>
              <a:t>infraestructuras y servicios comunes que faciliten el desarrollo de nuevos servicios y la interoperabilidad de los existentes</a:t>
            </a:r>
            <a:r>
              <a:rPr lang="en-US" sz="1600" b="0">
                <a:latin typeface="Calibri" pitchFamily="34" charset="0"/>
                <a:ea typeface="ＭＳ Ｐゴシック"/>
                <a:cs typeface="ＭＳ Ｐゴシック"/>
              </a:rPr>
              <a:t>.</a:t>
            </a:r>
          </a:p>
          <a:p>
            <a:pPr>
              <a:spcBef>
                <a:spcPct val="20000"/>
              </a:spcBef>
              <a:buClr>
                <a:srgbClr val="7EC84C"/>
              </a:buClr>
              <a:buFont typeface="Wingdings 2" pitchFamily="18" charset="2"/>
              <a:buNone/>
            </a:pPr>
            <a:endParaRPr lang="es-ES_tradnl" sz="800" b="0">
              <a:latin typeface="Calibri" pitchFamily="34" charset="0"/>
              <a:ea typeface="ＭＳ Ｐゴシック"/>
              <a:cs typeface="ＭＳ Ｐゴシック"/>
            </a:endParaRPr>
          </a:p>
          <a:p>
            <a:pPr>
              <a:spcBef>
                <a:spcPct val="20000"/>
              </a:spcBef>
              <a:buClr>
                <a:srgbClr val="7EC84C"/>
              </a:buClr>
              <a:buFont typeface="Wingdings 2" pitchFamily="18" charset="2"/>
              <a:buNone/>
            </a:pPr>
            <a:r>
              <a:rPr lang="es-ES_tradnl" sz="1600" b="0">
                <a:latin typeface="Calibri" pitchFamily="34" charset="0"/>
                <a:ea typeface="ＭＳ Ｐゴシック"/>
                <a:cs typeface="ＭＳ Ｐゴシック"/>
              </a:rPr>
              <a:t>Así, uno de los 3 objetivos más importantes del Plan es: </a:t>
            </a:r>
          </a:p>
          <a:p>
            <a:pPr>
              <a:spcBef>
                <a:spcPct val="20000"/>
              </a:spcBef>
              <a:buClr>
                <a:srgbClr val="7EC84C"/>
              </a:buClr>
              <a:buFont typeface="Wingdings 2" pitchFamily="18" charset="2"/>
              <a:buNone/>
            </a:pPr>
            <a:endParaRPr lang="en-US" sz="800" b="0">
              <a:latin typeface="Calibri" pitchFamily="34" charset="0"/>
              <a:ea typeface="ＭＳ Ｐゴシック"/>
              <a:cs typeface="ＭＳ Ｐゴシック"/>
            </a:endParaRPr>
          </a:p>
          <a:p>
            <a:r>
              <a:rPr lang="es-ES_tradnl" sz="1600" i="1">
                <a:latin typeface="Calibri" pitchFamily="34" charset="0"/>
                <a:ea typeface="ＭＳ Ｐゴシック"/>
                <a:cs typeface="ＭＳ Ｐゴシック"/>
              </a:rPr>
              <a:t>Disponibilidad de </a:t>
            </a:r>
            <a:r>
              <a:rPr lang="es-ES_tradnl" sz="1600" i="1" u="sng">
                <a:latin typeface="Calibri" pitchFamily="34" charset="0"/>
                <a:ea typeface="ＭＳ Ｐゴシック"/>
                <a:cs typeface="ＭＳ Ｐゴシック"/>
              </a:rPr>
              <a:t>infraestructuras y servicios comunes</a:t>
            </a:r>
            <a:r>
              <a:rPr lang="es-ES_tradnl" sz="1600" i="1">
                <a:latin typeface="Calibri" pitchFamily="34" charset="0"/>
                <a:ea typeface="ＭＳ Ｐゴシック"/>
                <a:cs typeface="ＭＳ Ｐゴシック"/>
              </a:rPr>
              <a:t> que faciliten el desarrollo de </a:t>
            </a:r>
            <a:r>
              <a:rPr lang="es-ES_tradnl" sz="1600" i="1" u="sng">
                <a:latin typeface="Calibri" pitchFamily="34" charset="0"/>
                <a:ea typeface="ＭＳ Ｐゴシック"/>
                <a:cs typeface="ＭＳ Ｐゴシック"/>
              </a:rPr>
              <a:t>nuevos servicios y la interoperabilidad</a:t>
            </a:r>
            <a:r>
              <a:rPr lang="es-ES_tradnl" sz="1600" i="1">
                <a:latin typeface="Calibri" pitchFamily="34" charset="0"/>
                <a:ea typeface="ＭＳ Ｐゴシック"/>
                <a:cs typeface="ＭＳ Ｐゴシック"/>
              </a:rPr>
              <a:t> de los existentes, aprovechando las sinergias que se derivan del trabajo cooperativo en áreas de actuación similares y que respete el principio de subsidiaridad, de manera que las soluciones tecnológicas estén al servicio de los procesos de gestión y se maximize la rentabilidad de las inversiones en tecnología.</a:t>
            </a:r>
          </a:p>
        </p:txBody>
      </p:sp>
      <p:pic>
        <p:nvPicPr>
          <p:cNvPr id="16388" name="Picture 5"/>
          <p:cNvPicPr>
            <a:picLocks noChangeAspect="1" noChangeArrowheads="1"/>
          </p:cNvPicPr>
          <p:nvPr/>
        </p:nvPicPr>
        <p:blipFill>
          <a:blip r:embed="rId2" cstate="screen"/>
          <a:srcRect/>
          <a:stretch>
            <a:fillRect/>
          </a:stretch>
        </p:blipFill>
        <p:spPr bwMode="auto">
          <a:xfrm>
            <a:off x="152400" y="1371600"/>
            <a:ext cx="1508125" cy="2057400"/>
          </a:xfrm>
          <a:prstGeom prst="rect">
            <a:avLst/>
          </a:prstGeom>
          <a:noFill/>
          <a:ln w="3175">
            <a:solidFill>
              <a:schemeClr val="tx1"/>
            </a:solidFill>
            <a:miter lim="800000"/>
            <a:headEnd/>
            <a:tailEnd/>
          </a:ln>
        </p:spPr>
      </p:pic>
      <p:grpSp>
        <p:nvGrpSpPr>
          <p:cNvPr id="18464" name="Group 32"/>
          <p:cNvGrpSpPr>
            <a:grpSpLocks/>
          </p:cNvGrpSpPr>
          <p:nvPr/>
        </p:nvGrpSpPr>
        <p:grpSpPr bwMode="auto">
          <a:xfrm>
            <a:off x="1762125" y="4394200"/>
            <a:ext cx="7086600" cy="1482725"/>
            <a:chOff x="1066" y="1661"/>
            <a:chExt cx="4464" cy="934"/>
          </a:xfrm>
        </p:grpSpPr>
        <p:sp>
          <p:nvSpPr>
            <p:cNvPr id="18463" name="Rectangle 31"/>
            <p:cNvSpPr>
              <a:spLocks noChangeArrowheads="1"/>
            </p:cNvSpPr>
            <p:nvPr/>
          </p:nvSpPr>
          <p:spPr bwMode="auto">
            <a:xfrm>
              <a:off x="1066" y="1661"/>
              <a:ext cx="4464" cy="934"/>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defRPr/>
              </a:pPr>
              <a:endParaRPr lang="es-ES_tradnl"/>
            </a:p>
          </p:txBody>
        </p:sp>
        <p:sp>
          <p:nvSpPr>
            <p:cNvPr id="16391" name="Rectangle 4"/>
            <p:cNvSpPr>
              <a:spLocks noChangeArrowheads="1"/>
            </p:cNvSpPr>
            <p:nvPr/>
          </p:nvSpPr>
          <p:spPr bwMode="gray">
            <a:xfrm>
              <a:off x="1538" y="1887"/>
              <a:ext cx="2256" cy="432"/>
            </a:xfrm>
            <a:prstGeom prst="rect">
              <a:avLst/>
            </a:prstGeom>
            <a:noFill/>
            <a:ln w="12700">
              <a:noFill/>
              <a:miter lim="800000"/>
              <a:headEnd/>
              <a:tailEnd/>
            </a:ln>
          </p:spPr>
          <p:txBody>
            <a:bodyPr lIns="0" tIns="0" rIns="0" bIns="0"/>
            <a:lstStyle/>
            <a:p>
              <a:pPr marL="822325" lvl="1" indent="-285750" algn="just">
                <a:spcBef>
                  <a:spcPct val="20000"/>
                </a:spcBef>
                <a:buClr>
                  <a:srgbClr val="7EC84C"/>
                </a:buClr>
                <a:buSzPct val="90000"/>
                <a:buFont typeface="Wingdings 2" pitchFamily="18" charset="2"/>
                <a:buNone/>
              </a:pPr>
              <a:endParaRPr lang="es-ES_tradnl" sz="1400" b="0">
                <a:solidFill>
                  <a:srgbClr val="333333"/>
                </a:solidFill>
                <a:latin typeface="Calibri" pitchFamily="34" charset="0"/>
                <a:ea typeface="ＭＳ Ｐゴシック"/>
                <a:cs typeface="ＭＳ Ｐゴシック"/>
              </a:endParaRPr>
            </a:p>
            <a:p>
              <a:pPr>
                <a:spcBef>
                  <a:spcPct val="20000"/>
                </a:spcBef>
                <a:buClr>
                  <a:srgbClr val="E68900"/>
                </a:buClr>
                <a:buFont typeface="Wingdings 2" pitchFamily="18" charset="2"/>
                <a:buNone/>
              </a:pPr>
              <a:r>
                <a:rPr lang="en-US" sz="1600" b="0">
                  <a:latin typeface="Calibri" pitchFamily="34" charset="0"/>
                  <a:ea typeface="ＭＳ Ｐゴシック"/>
                  <a:cs typeface="ＭＳ Ｐゴシック"/>
                </a:rPr>
                <a:t>GRAN FACILITADOR:</a:t>
              </a:r>
              <a:endParaRPr lang="es-ES" sz="1600" b="0">
                <a:latin typeface="Calibri" pitchFamily="34" charset="0"/>
                <a:ea typeface="ＭＳ Ｐゴシック"/>
                <a:cs typeface="ＭＳ Ｐゴシック"/>
              </a:endParaRPr>
            </a:p>
            <a:p>
              <a:pPr>
                <a:spcBef>
                  <a:spcPct val="20000"/>
                </a:spcBef>
                <a:buClr>
                  <a:srgbClr val="E68900"/>
                </a:buClr>
                <a:buFont typeface="Wingdings 2" pitchFamily="18" charset="2"/>
                <a:buChar char=""/>
              </a:pPr>
              <a:endParaRPr lang="es-ES" sz="1400" b="0">
                <a:latin typeface="Calibri" pitchFamily="34" charset="0"/>
                <a:ea typeface="ＭＳ Ｐゴシック"/>
                <a:cs typeface="ＭＳ Ｐゴシック"/>
              </a:endParaRPr>
            </a:p>
          </p:txBody>
        </p:sp>
        <p:pic>
          <p:nvPicPr>
            <p:cNvPr id="16392" name="Picture 32" descr="r2"/>
            <p:cNvPicPr>
              <a:picLocks noChangeAspect="1" noChangeArrowheads="1"/>
            </p:cNvPicPr>
            <p:nvPr/>
          </p:nvPicPr>
          <p:blipFill>
            <a:blip r:embed="rId3"/>
            <a:srcRect/>
            <a:stretch>
              <a:fillRect/>
            </a:stretch>
          </p:blipFill>
          <p:spPr bwMode="auto">
            <a:xfrm>
              <a:off x="2744" y="1933"/>
              <a:ext cx="2162" cy="3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64"/>
                                        </p:tgtEl>
                                        <p:attrNameLst>
                                          <p:attrName>style.visibility</p:attrName>
                                        </p:attrNameLst>
                                      </p:cBhvr>
                                      <p:to>
                                        <p:strVal val="visible"/>
                                      </p:to>
                                    </p:set>
                                    <p:animEffect transition="in" filter="box(in)">
                                      <p:cBhvr>
                                        <p:cTn id="7"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idx="4294967295"/>
          </p:nvPr>
        </p:nvSpPr>
        <p:spPr/>
        <p:txBody>
          <a:bodyPr/>
          <a:lstStyle/>
          <a:p>
            <a:pPr eaLnBrk="1" hangingPunct="1"/>
            <a:r>
              <a:rPr lang="es-ES_tradnl" smtClean="0"/>
              <a:t>BizTalk en la Administración</a:t>
            </a:r>
            <a:endParaRPr lang="en-US" smtClean="0"/>
          </a:p>
        </p:txBody>
      </p:sp>
      <p:sp>
        <p:nvSpPr>
          <p:cNvPr id="17410" name="Rectangle 26"/>
          <p:cNvSpPr>
            <a:spLocks noChangeArrowheads="1"/>
          </p:cNvSpPr>
          <p:nvPr/>
        </p:nvSpPr>
        <p:spPr bwMode="auto">
          <a:xfrm>
            <a:off x="234950" y="1319213"/>
            <a:ext cx="8642350" cy="1042987"/>
          </a:xfrm>
          <a:prstGeom prst="rect">
            <a:avLst/>
          </a:prstGeom>
          <a:solidFill>
            <a:srgbClr val="FFFFCC"/>
          </a:solidFill>
          <a:ln w="9525">
            <a:solidFill>
              <a:srgbClr val="FFCC00"/>
            </a:solidFill>
            <a:miter lim="800000"/>
            <a:headEnd/>
            <a:tailEnd/>
          </a:ln>
        </p:spPr>
        <p:txBody>
          <a:bodyPr wrap="none" anchor="ctr"/>
          <a:lstStyle/>
          <a:p>
            <a:endParaRPr lang="es-ES_tradnl"/>
          </a:p>
        </p:txBody>
      </p:sp>
      <p:sp>
        <p:nvSpPr>
          <p:cNvPr id="17411" name="Text Box 28"/>
          <p:cNvSpPr txBox="1">
            <a:spLocks noChangeArrowheads="1"/>
          </p:cNvSpPr>
          <p:nvPr/>
        </p:nvSpPr>
        <p:spPr bwMode="auto">
          <a:xfrm>
            <a:off x="203200" y="1323975"/>
            <a:ext cx="8794750" cy="995363"/>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600" b="0">
                <a:latin typeface="Calibri" pitchFamily="34" charset="0"/>
              </a:rPr>
              <a:t>BizTalk Server facilita la </a:t>
            </a:r>
            <a:r>
              <a:rPr lang="es-ES_tradnl" sz="1600" i="1">
                <a:latin typeface="Calibri" pitchFamily="34" charset="0"/>
              </a:rPr>
              <a:t>conexión y compartición eficiente de información</a:t>
            </a:r>
            <a:r>
              <a:rPr lang="es-ES_tradnl" sz="1600" b="0">
                <a:latin typeface="Calibri" pitchFamily="34" charset="0"/>
              </a:rPr>
              <a:t> entre diferentes aplicaciones (externas e internas al organismo) de una forma estandarizada e </a:t>
            </a:r>
            <a:r>
              <a:rPr lang="es-ES_tradnl" sz="1600">
                <a:latin typeface="Calibri" pitchFamily="34" charset="0"/>
              </a:rPr>
              <a:t>independiente de los diferentes sistemas implicados</a:t>
            </a:r>
            <a:r>
              <a:rPr lang="es-ES_tradnl" sz="1600" b="0">
                <a:latin typeface="Calibri" pitchFamily="34" charset="0"/>
              </a:rPr>
              <a:t>: </a:t>
            </a:r>
          </a:p>
          <a:p>
            <a:pPr algn="ctr" eaLnBrk="0" hangingPunct="0">
              <a:lnSpc>
                <a:spcPct val="80000"/>
              </a:lnSpc>
              <a:spcBef>
                <a:spcPct val="50000"/>
              </a:spcBef>
            </a:pPr>
            <a:r>
              <a:rPr lang="es-ES_tradnl" sz="1600" i="1">
                <a:solidFill>
                  <a:srgbClr val="FF0000"/>
                </a:solidFill>
                <a:latin typeface="Calibri" pitchFamily="34" charset="0"/>
              </a:rPr>
              <a:t>NO PEDIR DATOS NI DOCUMENTOS INNECESARIOS AL CIUDADANO</a:t>
            </a:r>
            <a:endParaRPr lang="en-US" sz="1600" b="0">
              <a:latin typeface="Calibri" pitchFamily="34" charset="0"/>
            </a:endParaRPr>
          </a:p>
        </p:txBody>
      </p:sp>
      <p:sp>
        <p:nvSpPr>
          <p:cNvPr id="17412" name="Rectangle 29"/>
          <p:cNvSpPr>
            <a:spLocks noChangeArrowheads="1"/>
          </p:cNvSpPr>
          <p:nvPr/>
        </p:nvSpPr>
        <p:spPr bwMode="auto">
          <a:xfrm>
            <a:off x="0" y="1865313"/>
            <a:ext cx="9144000" cy="88900"/>
          </a:xfrm>
          <a:prstGeom prst="rect">
            <a:avLst/>
          </a:prstGeom>
          <a:noFill/>
          <a:ln w="9525">
            <a:noFill/>
            <a:miter lim="800000"/>
            <a:headEnd/>
            <a:tailEnd/>
          </a:ln>
        </p:spPr>
        <p:txBody>
          <a:bodyPr wrap="none" anchor="ctr">
            <a:spAutoFit/>
          </a:bodyPr>
          <a:lstStyle/>
          <a:p>
            <a:endParaRPr lang="es-ES_tradnl"/>
          </a:p>
        </p:txBody>
      </p:sp>
      <p:sp>
        <p:nvSpPr>
          <p:cNvPr id="17413" name="Rectangle 30"/>
          <p:cNvSpPr>
            <a:spLocks noChangeArrowheads="1"/>
          </p:cNvSpPr>
          <p:nvPr/>
        </p:nvSpPr>
        <p:spPr bwMode="auto">
          <a:xfrm>
            <a:off x="0" y="1865313"/>
            <a:ext cx="9144000" cy="88900"/>
          </a:xfrm>
          <a:prstGeom prst="rect">
            <a:avLst/>
          </a:prstGeom>
          <a:noFill/>
          <a:ln w="9525">
            <a:noFill/>
            <a:miter lim="800000"/>
            <a:headEnd/>
            <a:tailEnd/>
          </a:ln>
        </p:spPr>
        <p:txBody>
          <a:bodyPr wrap="none" anchor="ctr">
            <a:spAutoFit/>
          </a:bodyPr>
          <a:lstStyle/>
          <a:p>
            <a:endParaRPr lang="es-ES_tradnl"/>
          </a:p>
        </p:txBody>
      </p:sp>
      <p:sp>
        <p:nvSpPr>
          <p:cNvPr id="17414" name="Text Box 31"/>
          <p:cNvSpPr txBox="1">
            <a:spLocks noChangeArrowheads="1"/>
          </p:cNvSpPr>
          <p:nvPr/>
        </p:nvSpPr>
        <p:spPr bwMode="auto">
          <a:xfrm>
            <a:off x="-28575" y="2095500"/>
            <a:ext cx="5969000" cy="3997325"/>
          </a:xfrm>
          <a:prstGeom prst="rect">
            <a:avLst/>
          </a:prstGeom>
          <a:noFill/>
          <a:ln w="9525">
            <a:noFill/>
            <a:miter lim="800000"/>
            <a:headEnd/>
            <a:tailEnd/>
          </a:ln>
        </p:spPr>
        <p:txBody>
          <a:bodyPr>
            <a:spAutoFit/>
          </a:bodyPr>
          <a:lstStyle/>
          <a:p>
            <a:pPr algn="just">
              <a:spcBef>
                <a:spcPct val="20000"/>
              </a:spcBef>
              <a:spcAft>
                <a:spcPct val="30000"/>
              </a:spcAft>
            </a:pPr>
            <a:r>
              <a:rPr lang="es-ES_tradnl" sz="1400" b="0">
                <a:solidFill>
                  <a:srgbClr val="808080"/>
                </a:solidFill>
                <a:latin typeface="Calibri" pitchFamily="34" charset="0"/>
              </a:rPr>
              <a:t>    </a:t>
            </a:r>
            <a:endParaRPr lang="es-ES_tradnl" sz="1400" b="0">
              <a:latin typeface="Calibri" pitchFamily="34" charset="0"/>
            </a:endParaRPr>
          </a:p>
          <a:p>
            <a:pPr lvl="1">
              <a:lnSpc>
                <a:spcPct val="110000"/>
              </a:lnSpc>
              <a:spcBef>
                <a:spcPct val="30000"/>
              </a:spcBef>
              <a:spcAft>
                <a:spcPct val="20000"/>
              </a:spcAft>
              <a:buClr>
                <a:schemeClr val="accent1"/>
              </a:buClr>
              <a:buFontTx/>
              <a:buChar char="•"/>
            </a:pPr>
            <a:r>
              <a:rPr lang="es-ES_tradnl" sz="1400" b="0">
                <a:latin typeface="Calibri" pitchFamily="34" charset="0"/>
              </a:rPr>
              <a:t> La </a:t>
            </a:r>
            <a:r>
              <a:rPr lang="es-ES_tradnl" sz="1400">
                <a:latin typeface="Calibri" pitchFamily="34" charset="0"/>
              </a:rPr>
              <a:t>orquestación del proceso de negocio</a:t>
            </a:r>
            <a:r>
              <a:rPr lang="es-ES_tradnl" sz="1400" b="0">
                <a:latin typeface="Calibri" pitchFamily="34" charset="0"/>
              </a:rPr>
              <a:t> independientemente del sistema o software implicados (</a:t>
            </a:r>
            <a:r>
              <a:rPr lang="es-ES_tradnl" sz="1400" b="0" i="1">
                <a:latin typeface="Calibri" pitchFamily="34" charset="0"/>
              </a:rPr>
              <a:t>Bussines Rules Engine</a:t>
            </a:r>
            <a:r>
              <a:rPr lang="es-ES_tradnl" sz="1400" b="0">
                <a:latin typeface="Calibri" pitchFamily="34" charset="0"/>
              </a:rPr>
              <a:t>).</a:t>
            </a:r>
          </a:p>
          <a:p>
            <a:pPr lvl="1">
              <a:lnSpc>
                <a:spcPct val="110000"/>
              </a:lnSpc>
              <a:spcBef>
                <a:spcPct val="30000"/>
              </a:spcBef>
              <a:spcAft>
                <a:spcPct val="20000"/>
              </a:spcAft>
              <a:buClr>
                <a:schemeClr val="accent1"/>
              </a:buClr>
              <a:buFontTx/>
              <a:buChar char="•"/>
            </a:pPr>
            <a:r>
              <a:rPr lang="es-ES_tradnl" sz="1400">
                <a:latin typeface="Calibri" pitchFamily="34" charset="0"/>
              </a:rPr>
              <a:t> Estándares y protocolos</a:t>
            </a:r>
            <a:r>
              <a:rPr lang="es-ES_tradnl" sz="1400" b="0">
                <a:latin typeface="Calibri" pitchFamily="34" charset="0"/>
              </a:rPr>
              <a:t> para la comunicación entre diferentes aplicaciones mediante adaptadores de comunicación (SOAP, HTTP, File, MSMQ, FTP, etc).</a:t>
            </a:r>
          </a:p>
          <a:p>
            <a:pPr lvl="1">
              <a:lnSpc>
                <a:spcPct val="110000"/>
              </a:lnSpc>
              <a:spcBef>
                <a:spcPct val="30000"/>
              </a:spcBef>
              <a:spcAft>
                <a:spcPct val="20000"/>
              </a:spcAft>
              <a:buClr>
                <a:schemeClr val="accent1"/>
              </a:buClr>
              <a:buFontTx/>
              <a:buChar char="•"/>
            </a:pPr>
            <a:r>
              <a:rPr lang="es-ES_tradnl" sz="1400" b="0">
                <a:latin typeface="Calibri" pitchFamily="34" charset="0"/>
              </a:rPr>
              <a:t> Diferentes mecanismos para la </a:t>
            </a:r>
            <a:r>
              <a:rPr lang="es-ES_tradnl" sz="1400">
                <a:latin typeface="Calibri" pitchFamily="34" charset="0"/>
              </a:rPr>
              <a:t>decodificación, transformación, desensamblado, validación e identificación</a:t>
            </a:r>
            <a:r>
              <a:rPr lang="es-ES_tradnl" sz="1400" b="0">
                <a:latin typeface="Calibri" pitchFamily="34" charset="0"/>
              </a:rPr>
              <a:t> del origen del mensaje en la recepción, y mecanismos de ensamblado y codificación en el envío.</a:t>
            </a:r>
          </a:p>
          <a:p>
            <a:pPr lvl="1">
              <a:lnSpc>
                <a:spcPct val="110000"/>
              </a:lnSpc>
              <a:spcBef>
                <a:spcPct val="30000"/>
              </a:spcBef>
              <a:spcAft>
                <a:spcPct val="20000"/>
              </a:spcAft>
              <a:buClr>
                <a:schemeClr val="accent1"/>
              </a:buClr>
              <a:buFontTx/>
              <a:buChar char="•"/>
            </a:pPr>
            <a:r>
              <a:rPr lang="es-ES_tradnl" sz="1400">
                <a:latin typeface="Calibri" pitchFamily="34" charset="0"/>
              </a:rPr>
              <a:t> Auditoría de mensajes</a:t>
            </a:r>
            <a:r>
              <a:rPr lang="es-ES_tradnl" sz="1400" b="0">
                <a:latin typeface="Calibri" pitchFamily="34" charset="0"/>
              </a:rPr>
              <a:t> y herramientas para la suscripción de mensajes, asegura la garantía de entrega (reintentos automáticos en el envío de información).</a:t>
            </a:r>
          </a:p>
          <a:p>
            <a:pPr lvl="1">
              <a:lnSpc>
                <a:spcPct val="110000"/>
              </a:lnSpc>
              <a:spcBef>
                <a:spcPct val="30000"/>
              </a:spcBef>
              <a:spcAft>
                <a:spcPct val="20000"/>
              </a:spcAft>
              <a:buClr>
                <a:schemeClr val="accent1"/>
              </a:buClr>
              <a:buFontTx/>
              <a:buChar char="•"/>
            </a:pPr>
            <a:r>
              <a:rPr lang="es-ES_tradnl" sz="1400">
                <a:latin typeface="Calibri" pitchFamily="34" charset="0"/>
              </a:rPr>
              <a:t> Monitorización y trazabilidad</a:t>
            </a:r>
            <a:r>
              <a:rPr lang="es-ES_tradnl" sz="1400" b="0">
                <a:latin typeface="Calibri" pitchFamily="34" charset="0"/>
              </a:rPr>
              <a:t> del servicio. </a:t>
            </a:r>
          </a:p>
          <a:p>
            <a:pPr lvl="1" algn="just">
              <a:lnSpc>
                <a:spcPct val="110000"/>
              </a:lnSpc>
              <a:spcBef>
                <a:spcPct val="30000"/>
              </a:spcBef>
              <a:spcAft>
                <a:spcPct val="20000"/>
              </a:spcAft>
              <a:buClr>
                <a:srgbClr val="006699"/>
              </a:buClr>
              <a:buFontTx/>
              <a:buChar char="•"/>
            </a:pPr>
            <a:endParaRPr lang="en-US" sz="1400" b="0">
              <a:latin typeface="Calibri" pitchFamily="34" charset="0"/>
            </a:endParaRPr>
          </a:p>
        </p:txBody>
      </p:sp>
      <p:pic>
        <p:nvPicPr>
          <p:cNvPr id="17415" name="Picture 4"/>
          <p:cNvPicPr>
            <a:picLocks noChangeAspect="1" noChangeArrowheads="1"/>
          </p:cNvPicPr>
          <p:nvPr/>
        </p:nvPicPr>
        <p:blipFill>
          <a:blip r:embed="rId2"/>
          <a:srcRect/>
          <a:stretch>
            <a:fillRect/>
          </a:stretch>
        </p:blipFill>
        <p:spPr bwMode="auto">
          <a:xfrm>
            <a:off x="5934075" y="2405063"/>
            <a:ext cx="3317875" cy="418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idx="4294967295"/>
          </p:nvPr>
        </p:nvSpPr>
        <p:spPr/>
        <p:txBody>
          <a:bodyPr/>
          <a:lstStyle/>
          <a:p>
            <a:pPr eaLnBrk="1" hangingPunct="1"/>
            <a:r>
              <a:rPr lang="es-ES_tradnl" smtClean="0"/>
              <a:t>BizTalk en la Administración</a:t>
            </a:r>
            <a:endParaRPr lang="en-US" smtClean="0"/>
          </a:p>
        </p:txBody>
      </p:sp>
      <p:sp>
        <p:nvSpPr>
          <p:cNvPr id="20489" name="Rectangle 9"/>
          <p:cNvSpPr>
            <a:spLocks noChangeArrowheads="1"/>
          </p:cNvSpPr>
          <p:nvPr/>
        </p:nvSpPr>
        <p:spPr bwMode="auto">
          <a:xfrm>
            <a:off x="6654800" y="3692525"/>
            <a:ext cx="2322513" cy="2400300"/>
          </a:xfrm>
          <a:prstGeom prst="rect">
            <a:avLst/>
          </a:prstGeom>
          <a:solidFill>
            <a:srgbClr val="CCFFCC"/>
          </a:solidFill>
          <a:ln w="19050">
            <a:solidFill>
              <a:schemeClr val="tx1"/>
            </a:solidFill>
            <a:miter lim="800000"/>
            <a:headEnd/>
            <a:tailEnd/>
          </a:ln>
          <a:effectLst>
            <a:outerShdw dist="35921" dir="2700000" algn="ctr" rotWithShape="0">
              <a:schemeClr val="bg1"/>
            </a:outerShdw>
          </a:effectLst>
        </p:spPr>
        <p:txBody>
          <a:bodyPr anchor="b"/>
          <a:lstStyle/>
          <a:p>
            <a:pPr algn="ctr">
              <a:lnSpc>
                <a:spcPct val="89000"/>
              </a:lnSpc>
              <a:spcBef>
                <a:spcPct val="50000"/>
              </a:spcBef>
              <a:defRPr/>
            </a:pPr>
            <a:r>
              <a:rPr lang="es-ES_tradnl" sz="1200">
                <a:solidFill>
                  <a:srgbClr val="008000"/>
                </a:solidFill>
                <a:latin typeface="Calibri" pitchFamily="34" charset="0"/>
              </a:rPr>
              <a:t>Sist. Información  EXTERNOS</a:t>
            </a:r>
          </a:p>
        </p:txBody>
      </p:sp>
      <p:sp>
        <p:nvSpPr>
          <p:cNvPr id="20490" name="Rectangle 10"/>
          <p:cNvSpPr>
            <a:spLocks noChangeArrowheads="1"/>
          </p:cNvSpPr>
          <p:nvPr/>
        </p:nvSpPr>
        <p:spPr bwMode="auto">
          <a:xfrm>
            <a:off x="2058988" y="1406525"/>
            <a:ext cx="4418012" cy="4686300"/>
          </a:xfrm>
          <a:prstGeom prst="rect">
            <a:avLst/>
          </a:prstGeom>
          <a:solidFill>
            <a:srgbClr val="DDDDDD"/>
          </a:solidFill>
          <a:ln w="19050">
            <a:solidFill>
              <a:schemeClr val="tx1"/>
            </a:solidFill>
            <a:miter lim="800000"/>
            <a:headEnd/>
            <a:tailEnd/>
          </a:ln>
          <a:effectLst>
            <a:outerShdw dist="35921" dir="2700000" algn="ctr" rotWithShape="0">
              <a:schemeClr val="bg1"/>
            </a:outerShdw>
          </a:effectLst>
        </p:spPr>
        <p:txBody>
          <a:bodyPr/>
          <a:lstStyle/>
          <a:p>
            <a:pPr marL="292100" indent="-292100" algn="ctr">
              <a:lnSpc>
                <a:spcPct val="89000"/>
              </a:lnSpc>
              <a:spcBef>
                <a:spcPct val="50000"/>
              </a:spcBef>
              <a:defRPr/>
            </a:pPr>
            <a:endParaRPr lang="es-ES_tradnl" sz="1000" b="0">
              <a:latin typeface="Calibri" pitchFamily="34" charset="0"/>
            </a:endParaRPr>
          </a:p>
        </p:txBody>
      </p:sp>
      <p:sp>
        <p:nvSpPr>
          <p:cNvPr id="20491" name="Rectangle 11"/>
          <p:cNvSpPr>
            <a:spLocks noChangeArrowheads="1"/>
          </p:cNvSpPr>
          <p:nvPr/>
        </p:nvSpPr>
        <p:spPr bwMode="auto">
          <a:xfrm>
            <a:off x="2249488" y="2092325"/>
            <a:ext cx="3997325" cy="3819525"/>
          </a:xfrm>
          <a:prstGeom prst="rect">
            <a:avLst/>
          </a:prstGeom>
          <a:solidFill>
            <a:srgbClr val="CCCCFF"/>
          </a:solidFill>
          <a:ln w="9525" algn="ctr">
            <a:solidFill>
              <a:schemeClr val="tx1"/>
            </a:solidFill>
            <a:miter lim="800000"/>
            <a:headEnd/>
            <a:tailEnd/>
          </a:ln>
          <a:effectLst>
            <a:outerShdw dist="35921" dir="2700000" algn="ctr" rotWithShape="0">
              <a:schemeClr val="bg1"/>
            </a:outerShdw>
          </a:effectLst>
        </p:spPr>
        <p:txBody>
          <a:bodyPr rIns="1062000"/>
          <a:lstStyle/>
          <a:p>
            <a:pPr>
              <a:lnSpc>
                <a:spcPct val="89000"/>
              </a:lnSpc>
              <a:spcBef>
                <a:spcPct val="50000"/>
              </a:spcBef>
              <a:defRPr/>
            </a:pPr>
            <a:endParaRPr lang="es-ES_tradnl" sz="1200">
              <a:solidFill>
                <a:srgbClr val="000000"/>
              </a:solidFill>
              <a:latin typeface="Calibri" pitchFamily="34" charset="0"/>
            </a:endParaRPr>
          </a:p>
        </p:txBody>
      </p:sp>
      <p:sp>
        <p:nvSpPr>
          <p:cNvPr id="20492" name="Rectangle 12"/>
          <p:cNvSpPr>
            <a:spLocks noChangeArrowheads="1"/>
          </p:cNvSpPr>
          <p:nvPr/>
        </p:nvSpPr>
        <p:spPr bwMode="auto">
          <a:xfrm>
            <a:off x="198438" y="1406525"/>
            <a:ext cx="1706562" cy="4686300"/>
          </a:xfrm>
          <a:prstGeom prst="rect">
            <a:avLst/>
          </a:prstGeom>
          <a:solidFill>
            <a:srgbClr val="FFCC99"/>
          </a:solidFill>
          <a:ln w="19050" algn="ctr">
            <a:solidFill>
              <a:srgbClr val="CC3300"/>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r>
              <a:rPr lang="es-ES_tradnl" sz="1200">
                <a:solidFill>
                  <a:srgbClr val="E68900"/>
                </a:solidFill>
                <a:latin typeface="Calibri" pitchFamily="34" charset="0"/>
              </a:rPr>
              <a:t>Sist. Información ORGANISMO A</a:t>
            </a:r>
          </a:p>
        </p:txBody>
      </p:sp>
      <p:grpSp>
        <p:nvGrpSpPr>
          <p:cNvPr id="18438" name="Group 13"/>
          <p:cNvGrpSpPr>
            <a:grpSpLocks/>
          </p:cNvGrpSpPr>
          <p:nvPr/>
        </p:nvGrpSpPr>
        <p:grpSpPr bwMode="auto">
          <a:xfrm>
            <a:off x="407988" y="2297113"/>
            <a:ext cx="1250950" cy="1368425"/>
            <a:chOff x="747" y="2075"/>
            <a:chExt cx="788" cy="862"/>
          </a:xfrm>
        </p:grpSpPr>
        <p:pic>
          <p:nvPicPr>
            <p:cNvPr id="18508" name="Picture 14"/>
            <p:cNvPicPr>
              <a:picLocks noChangeAspect="1" noChangeArrowheads="1"/>
            </p:cNvPicPr>
            <p:nvPr/>
          </p:nvPicPr>
          <p:blipFill>
            <a:blip r:embed="rId2"/>
            <a:srcRect l="41701"/>
            <a:stretch>
              <a:fillRect/>
            </a:stretch>
          </p:blipFill>
          <p:spPr bwMode="auto">
            <a:xfrm>
              <a:off x="747" y="2075"/>
              <a:ext cx="788" cy="862"/>
            </a:xfrm>
            <a:prstGeom prst="rect">
              <a:avLst/>
            </a:prstGeom>
            <a:noFill/>
            <a:ln w="9525" algn="ctr">
              <a:noFill/>
              <a:miter lim="800000"/>
              <a:headEnd/>
              <a:tailEnd/>
            </a:ln>
          </p:spPr>
        </p:pic>
        <p:sp>
          <p:nvSpPr>
            <p:cNvPr id="18509" name="Rectangle 15"/>
            <p:cNvSpPr>
              <a:spLocks noChangeArrowheads="1"/>
            </p:cNvSpPr>
            <p:nvPr/>
          </p:nvSpPr>
          <p:spPr bwMode="auto">
            <a:xfrm>
              <a:off x="748" y="2221"/>
              <a:ext cx="787" cy="173"/>
            </a:xfrm>
            <a:prstGeom prst="rect">
              <a:avLst/>
            </a:prstGeom>
            <a:noFill/>
            <a:ln w="9525" algn="ctr">
              <a:noFill/>
              <a:miter lim="800000"/>
              <a:headEnd/>
              <a:tailEnd/>
            </a:ln>
          </p:spPr>
          <p:txBody>
            <a:bodyPr/>
            <a:lstStyle/>
            <a:p>
              <a:pPr algn="ctr" eaLnBrk="0" hangingPunct="0">
                <a:spcBef>
                  <a:spcPct val="80000"/>
                </a:spcBef>
              </a:pPr>
              <a:r>
                <a:rPr lang="es-ES_tradnl" sz="1200">
                  <a:solidFill>
                    <a:srgbClr val="003366"/>
                  </a:solidFill>
                  <a:latin typeface="Calibri" pitchFamily="34" charset="0"/>
                </a:rPr>
                <a:t>Aplicativo A</a:t>
              </a:r>
            </a:p>
          </p:txBody>
        </p:sp>
        <p:sp>
          <p:nvSpPr>
            <p:cNvPr id="18510" name="AutoShape 16"/>
            <p:cNvSpPr>
              <a:spLocks noChangeArrowheads="1"/>
            </p:cNvSpPr>
            <p:nvPr/>
          </p:nvSpPr>
          <p:spPr bwMode="auto">
            <a:xfrm>
              <a:off x="900" y="2450"/>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11" name="AutoShape 17"/>
            <p:cNvSpPr>
              <a:spLocks noChangeArrowheads="1"/>
            </p:cNvSpPr>
            <p:nvPr/>
          </p:nvSpPr>
          <p:spPr bwMode="auto">
            <a:xfrm>
              <a:off x="1200" y="2394"/>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12" name="AutoShape 18"/>
            <p:cNvSpPr>
              <a:spLocks noChangeArrowheads="1"/>
            </p:cNvSpPr>
            <p:nvPr/>
          </p:nvSpPr>
          <p:spPr bwMode="auto">
            <a:xfrm>
              <a:off x="1122" y="2611"/>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grpSp>
      <p:sp>
        <p:nvSpPr>
          <p:cNvPr id="20499" name="Rectangle 19"/>
          <p:cNvSpPr>
            <a:spLocks noChangeArrowheads="1"/>
          </p:cNvSpPr>
          <p:nvPr/>
        </p:nvSpPr>
        <p:spPr bwMode="auto">
          <a:xfrm>
            <a:off x="3735388" y="2397125"/>
            <a:ext cx="987425" cy="2444750"/>
          </a:xfrm>
          <a:prstGeom prst="rect">
            <a:avLst/>
          </a:prstGeom>
          <a:solidFill>
            <a:srgbClr val="FFFFFF"/>
          </a:solidFill>
          <a:ln w="9525" algn="ctr">
            <a:solidFill>
              <a:schemeClr val="tx1"/>
            </a:solidFill>
            <a:miter lim="800000"/>
            <a:headEnd/>
            <a:tailEnd/>
          </a:ln>
          <a:effectLst>
            <a:outerShdw dist="35921" dir="2700000" algn="ctr" rotWithShape="0">
              <a:schemeClr val="bg1"/>
            </a:outerShdw>
          </a:effectLst>
        </p:spPr>
        <p:txBody>
          <a:bodyPr lIns="0" tIns="108000" rIns="0" bIns="0"/>
          <a:lstStyle/>
          <a:p>
            <a:pPr algn="ctr">
              <a:lnSpc>
                <a:spcPct val="89000"/>
              </a:lnSpc>
              <a:spcBef>
                <a:spcPct val="50000"/>
              </a:spcBef>
              <a:defRPr/>
            </a:pPr>
            <a:r>
              <a:rPr lang="es-ES_tradnl" sz="1000">
                <a:solidFill>
                  <a:srgbClr val="003366"/>
                </a:solidFill>
                <a:latin typeface="Calibri" pitchFamily="34" charset="0"/>
              </a:rPr>
              <a:t>Gestor de procesos</a:t>
            </a:r>
          </a:p>
        </p:txBody>
      </p:sp>
      <p:pic>
        <p:nvPicPr>
          <p:cNvPr id="18440" name="Picture 20"/>
          <p:cNvPicPr>
            <a:picLocks noChangeAspect="1" noChangeArrowheads="1"/>
          </p:cNvPicPr>
          <p:nvPr/>
        </p:nvPicPr>
        <p:blipFill>
          <a:blip r:embed="rId3"/>
          <a:srcRect/>
          <a:stretch>
            <a:fillRect/>
          </a:stretch>
        </p:blipFill>
        <p:spPr bwMode="auto">
          <a:xfrm>
            <a:off x="3943350" y="2868613"/>
            <a:ext cx="617538" cy="1905000"/>
          </a:xfrm>
          <a:prstGeom prst="rect">
            <a:avLst/>
          </a:prstGeom>
          <a:noFill/>
          <a:ln w="19050" algn="ctr">
            <a:noFill/>
            <a:miter lim="800000"/>
            <a:headEnd/>
            <a:tailEnd/>
          </a:ln>
        </p:spPr>
      </p:pic>
      <p:sp>
        <p:nvSpPr>
          <p:cNvPr id="20501" name="Rectangle 21"/>
          <p:cNvSpPr>
            <a:spLocks noChangeArrowheads="1"/>
          </p:cNvSpPr>
          <p:nvPr/>
        </p:nvSpPr>
        <p:spPr bwMode="auto">
          <a:xfrm>
            <a:off x="2343150" y="2397125"/>
            <a:ext cx="987425" cy="2444750"/>
          </a:xfrm>
          <a:prstGeom prst="rect">
            <a:avLst/>
          </a:prstGeom>
          <a:solidFill>
            <a:srgbClr val="FFFFFF"/>
          </a:solidFill>
          <a:ln w="9525" algn="ctr">
            <a:solidFill>
              <a:schemeClr val="tx1"/>
            </a:solidFill>
            <a:miter lim="800000"/>
            <a:headEnd/>
            <a:tailEnd/>
          </a:ln>
          <a:effectLst>
            <a:outerShdw dist="35921" dir="2700000" algn="ctr" rotWithShape="0">
              <a:schemeClr val="bg1"/>
            </a:outerShdw>
          </a:effectLst>
        </p:spPr>
        <p:txBody>
          <a:bodyPr lIns="0" tIns="108000" rIns="0" bIns="0"/>
          <a:lstStyle/>
          <a:p>
            <a:pPr algn="ctr">
              <a:lnSpc>
                <a:spcPct val="89000"/>
              </a:lnSpc>
              <a:spcBef>
                <a:spcPct val="50000"/>
              </a:spcBef>
              <a:defRPr/>
            </a:pPr>
            <a:r>
              <a:rPr lang="es-ES_tradnl" sz="1000">
                <a:solidFill>
                  <a:srgbClr val="003366"/>
                </a:solidFill>
                <a:latin typeface="Calibri" pitchFamily="34" charset="0"/>
              </a:rPr>
              <a:t>Publicación de servicios web</a:t>
            </a:r>
            <a:endParaRPr lang="es-ES_tradnl" sz="1000">
              <a:solidFill>
                <a:srgbClr val="000000"/>
              </a:solidFill>
              <a:latin typeface="Calibri" pitchFamily="34" charset="0"/>
            </a:endParaRPr>
          </a:p>
        </p:txBody>
      </p:sp>
      <p:sp>
        <p:nvSpPr>
          <p:cNvPr id="18442" name="AutoShape 22"/>
          <p:cNvSpPr>
            <a:spLocks noChangeArrowheads="1"/>
          </p:cNvSpPr>
          <p:nvPr/>
        </p:nvSpPr>
        <p:spPr bwMode="auto">
          <a:xfrm>
            <a:off x="2649538" y="3016250"/>
            <a:ext cx="373062" cy="1212850"/>
          </a:xfrm>
          <a:prstGeom prst="cube">
            <a:avLst>
              <a:gd name="adj" fmla="val 25000"/>
            </a:avLst>
          </a:prstGeom>
          <a:solidFill>
            <a:srgbClr val="CCFFFF"/>
          </a:solidFill>
          <a:ln w="9525">
            <a:solidFill>
              <a:schemeClr val="tx1"/>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WS</a:t>
            </a:r>
          </a:p>
        </p:txBody>
      </p:sp>
      <p:sp>
        <p:nvSpPr>
          <p:cNvPr id="18443" name="AutoShape 23"/>
          <p:cNvSpPr>
            <a:spLocks noChangeArrowheads="1"/>
          </p:cNvSpPr>
          <p:nvPr/>
        </p:nvSpPr>
        <p:spPr bwMode="auto">
          <a:xfrm>
            <a:off x="2649538" y="4378325"/>
            <a:ext cx="373062" cy="290513"/>
          </a:xfrm>
          <a:prstGeom prst="cube">
            <a:avLst>
              <a:gd name="adj" fmla="val 25000"/>
            </a:avLst>
          </a:prstGeom>
          <a:solidFill>
            <a:srgbClr val="CCFFFF"/>
          </a:solidFill>
          <a:ln w="9525">
            <a:solidFill>
              <a:schemeClr val="tx1"/>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HTTPS</a:t>
            </a:r>
          </a:p>
        </p:txBody>
      </p:sp>
      <p:sp>
        <p:nvSpPr>
          <p:cNvPr id="20504" name="Rectangle 24"/>
          <p:cNvSpPr>
            <a:spLocks noChangeArrowheads="1"/>
          </p:cNvSpPr>
          <p:nvPr/>
        </p:nvSpPr>
        <p:spPr bwMode="auto">
          <a:xfrm>
            <a:off x="5127625" y="2397125"/>
            <a:ext cx="987425" cy="2438400"/>
          </a:xfrm>
          <a:prstGeom prst="rect">
            <a:avLst/>
          </a:prstGeom>
          <a:solidFill>
            <a:srgbClr val="FFFFFF"/>
          </a:solidFill>
          <a:ln w="9525" algn="ctr">
            <a:solidFill>
              <a:schemeClr val="tx1"/>
            </a:solidFill>
            <a:miter lim="800000"/>
            <a:headEnd/>
            <a:tailEnd/>
          </a:ln>
          <a:effectLst>
            <a:outerShdw dist="35921" dir="2700000" algn="ctr" rotWithShape="0">
              <a:schemeClr val="bg1"/>
            </a:outerShdw>
          </a:effectLst>
        </p:spPr>
        <p:txBody>
          <a:bodyPr lIns="0" tIns="108000" rIns="0" bIns="0"/>
          <a:lstStyle/>
          <a:p>
            <a:pPr algn="ctr">
              <a:lnSpc>
                <a:spcPct val="89000"/>
              </a:lnSpc>
              <a:spcBef>
                <a:spcPct val="50000"/>
              </a:spcBef>
              <a:defRPr/>
            </a:pPr>
            <a:r>
              <a:rPr lang="es-ES_tradnl" sz="1000">
                <a:solidFill>
                  <a:srgbClr val="003366"/>
                </a:solidFill>
                <a:latin typeface="Calibri" pitchFamily="34" charset="0"/>
              </a:rPr>
              <a:t>Interfases de conexión</a:t>
            </a:r>
          </a:p>
        </p:txBody>
      </p:sp>
      <p:sp>
        <p:nvSpPr>
          <p:cNvPr id="18445" name="AutoShape 25"/>
          <p:cNvSpPr>
            <a:spLocks noChangeArrowheads="1"/>
          </p:cNvSpPr>
          <p:nvPr/>
        </p:nvSpPr>
        <p:spPr bwMode="auto">
          <a:xfrm>
            <a:off x="5435600" y="3092450"/>
            <a:ext cx="373063" cy="277813"/>
          </a:xfrm>
          <a:prstGeom prst="cube">
            <a:avLst>
              <a:gd name="adj" fmla="val 25000"/>
            </a:avLst>
          </a:prstGeom>
          <a:solidFill>
            <a:schemeClr val="accent1"/>
          </a:solidFill>
          <a:ln w="9525">
            <a:solidFill>
              <a:srgbClr val="0000FF"/>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SOAP</a:t>
            </a:r>
          </a:p>
        </p:txBody>
      </p:sp>
      <p:sp>
        <p:nvSpPr>
          <p:cNvPr id="18446" name="AutoShape 26"/>
          <p:cNvSpPr>
            <a:spLocks noChangeArrowheads="1"/>
          </p:cNvSpPr>
          <p:nvPr/>
        </p:nvSpPr>
        <p:spPr bwMode="auto">
          <a:xfrm>
            <a:off x="5435600" y="3962400"/>
            <a:ext cx="373063" cy="277813"/>
          </a:xfrm>
          <a:prstGeom prst="cube">
            <a:avLst>
              <a:gd name="adj" fmla="val 25000"/>
            </a:avLst>
          </a:prstGeom>
          <a:solidFill>
            <a:schemeClr val="accent1"/>
          </a:solidFill>
          <a:ln w="9525">
            <a:solidFill>
              <a:srgbClr val="0000FF"/>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RMI</a:t>
            </a:r>
          </a:p>
        </p:txBody>
      </p:sp>
      <p:sp>
        <p:nvSpPr>
          <p:cNvPr id="18447" name="AutoShape 27"/>
          <p:cNvSpPr>
            <a:spLocks noChangeArrowheads="1"/>
          </p:cNvSpPr>
          <p:nvPr/>
        </p:nvSpPr>
        <p:spPr bwMode="auto">
          <a:xfrm>
            <a:off x="5435600" y="4397375"/>
            <a:ext cx="373063" cy="277813"/>
          </a:xfrm>
          <a:prstGeom prst="cube">
            <a:avLst>
              <a:gd name="adj" fmla="val 25000"/>
            </a:avLst>
          </a:prstGeom>
          <a:solidFill>
            <a:schemeClr val="accent1"/>
          </a:solidFill>
          <a:ln w="9525">
            <a:solidFill>
              <a:srgbClr val="0000FF"/>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MAP</a:t>
            </a:r>
          </a:p>
        </p:txBody>
      </p:sp>
      <p:sp>
        <p:nvSpPr>
          <p:cNvPr id="18448" name="AutoShape 28"/>
          <p:cNvSpPr>
            <a:spLocks noChangeArrowheads="1"/>
          </p:cNvSpPr>
          <p:nvPr/>
        </p:nvSpPr>
        <p:spPr bwMode="auto">
          <a:xfrm>
            <a:off x="5435600" y="3527425"/>
            <a:ext cx="373063" cy="277813"/>
          </a:xfrm>
          <a:prstGeom prst="cube">
            <a:avLst>
              <a:gd name="adj" fmla="val 25000"/>
            </a:avLst>
          </a:prstGeom>
          <a:solidFill>
            <a:schemeClr val="accent1"/>
          </a:solidFill>
          <a:ln w="9525">
            <a:solidFill>
              <a:srgbClr val="0000FF"/>
            </a:solidFill>
            <a:miter lim="800000"/>
            <a:headEnd/>
            <a:tailEnd/>
          </a:ln>
        </p:spPr>
        <p:txBody>
          <a:bodyPr wrap="none" anchor="ctr"/>
          <a:lstStyle/>
          <a:p>
            <a:pPr marL="292100" indent="-292100" algn="ctr">
              <a:lnSpc>
                <a:spcPct val="50000"/>
              </a:lnSpc>
              <a:spcBef>
                <a:spcPct val="50000"/>
              </a:spcBef>
            </a:pPr>
            <a:r>
              <a:rPr lang="es-ES_tradnl" sz="900">
                <a:solidFill>
                  <a:srgbClr val="000000"/>
                </a:solidFill>
                <a:latin typeface="Calibri" pitchFamily="34" charset="0"/>
              </a:rPr>
              <a:t>JDBC</a:t>
            </a:r>
          </a:p>
        </p:txBody>
      </p:sp>
      <p:sp>
        <p:nvSpPr>
          <p:cNvPr id="20509" name="Rectangle 29"/>
          <p:cNvSpPr>
            <a:spLocks noChangeArrowheads="1"/>
          </p:cNvSpPr>
          <p:nvPr/>
        </p:nvSpPr>
        <p:spPr bwMode="auto">
          <a:xfrm>
            <a:off x="6637338" y="1406525"/>
            <a:ext cx="2339975" cy="2259013"/>
          </a:xfrm>
          <a:prstGeom prst="rect">
            <a:avLst/>
          </a:prstGeom>
          <a:solidFill>
            <a:srgbClr val="FFCC99"/>
          </a:solidFill>
          <a:ln w="19050" algn="ctr">
            <a:solidFill>
              <a:srgbClr val="CC3300"/>
            </a:solidFill>
            <a:miter lim="800000"/>
            <a:headEnd/>
            <a:tailEnd/>
          </a:ln>
          <a:effectLst>
            <a:outerShdw dist="35921" dir="2700000" algn="ctr" rotWithShape="0">
              <a:schemeClr val="bg1"/>
            </a:outerShdw>
          </a:effectLst>
        </p:spPr>
        <p:txBody>
          <a:bodyPr lIns="0" tIns="46800" rIns="0" bIns="0"/>
          <a:lstStyle/>
          <a:p>
            <a:pPr indent="4763" algn="ctr">
              <a:lnSpc>
                <a:spcPct val="89000"/>
              </a:lnSpc>
              <a:spcBef>
                <a:spcPct val="50000"/>
              </a:spcBef>
              <a:defRPr/>
            </a:pPr>
            <a:r>
              <a:rPr lang="es-ES_tradnl" sz="1200">
                <a:solidFill>
                  <a:srgbClr val="E68900"/>
                </a:solidFill>
                <a:latin typeface="Calibri" pitchFamily="34" charset="0"/>
              </a:rPr>
              <a:t>Sist. Información ORGANISMO A</a:t>
            </a:r>
          </a:p>
        </p:txBody>
      </p:sp>
      <p:grpSp>
        <p:nvGrpSpPr>
          <p:cNvPr id="18450" name="Group 30"/>
          <p:cNvGrpSpPr>
            <a:grpSpLocks/>
          </p:cNvGrpSpPr>
          <p:nvPr/>
        </p:nvGrpSpPr>
        <p:grpSpPr bwMode="auto">
          <a:xfrm>
            <a:off x="6838950" y="2752725"/>
            <a:ext cx="1239838" cy="849313"/>
            <a:chOff x="747" y="2075"/>
            <a:chExt cx="788" cy="862"/>
          </a:xfrm>
        </p:grpSpPr>
        <p:pic>
          <p:nvPicPr>
            <p:cNvPr id="18503" name="Picture 31"/>
            <p:cNvPicPr>
              <a:picLocks noChangeAspect="1" noChangeArrowheads="1"/>
            </p:cNvPicPr>
            <p:nvPr/>
          </p:nvPicPr>
          <p:blipFill>
            <a:blip r:embed="rId2"/>
            <a:srcRect l="41701"/>
            <a:stretch>
              <a:fillRect/>
            </a:stretch>
          </p:blipFill>
          <p:spPr bwMode="auto">
            <a:xfrm>
              <a:off x="747" y="2075"/>
              <a:ext cx="788" cy="862"/>
            </a:xfrm>
            <a:prstGeom prst="rect">
              <a:avLst/>
            </a:prstGeom>
            <a:noFill/>
            <a:ln w="9525" algn="ctr">
              <a:noFill/>
              <a:miter lim="800000"/>
              <a:headEnd/>
              <a:tailEnd/>
            </a:ln>
          </p:spPr>
        </p:pic>
        <p:sp>
          <p:nvSpPr>
            <p:cNvPr id="18504" name="Rectangle 32"/>
            <p:cNvSpPr>
              <a:spLocks noChangeArrowheads="1"/>
            </p:cNvSpPr>
            <p:nvPr/>
          </p:nvSpPr>
          <p:spPr bwMode="auto">
            <a:xfrm>
              <a:off x="748" y="2221"/>
              <a:ext cx="787" cy="173"/>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Aplicativo C</a:t>
              </a:r>
            </a:p>
          </p:txBody>
        </p:sp>
        <p:sp>
          <p:nvSpPr>
            <p:cNvPr id="18505" name="AutoShape 33"/>
            <p:cNvSpPr>
              <a:spLocks noChangeArrowheads="1"/>
            </p:cNvSpPr>
            <p:nvPr/>
          </p:nvSpPr>
          <p:spPr bwMode="auto">
            <a:xfrm>
              <a:off x="900" y="2450"/>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06" name="AutoShape 34"/>
            <p:cNvSpPr>
              <a:spLocks noChangeArrowheads="1"/>
            </p:cNvSpPr>
            <p:nvPr/>
          </p:nvSpPr>
          <p:spPr bwMode="auto">
            <a:xfrm>
              <a:off x="1200" y="2394"/>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07" name="AutoShape 35"/>
            <p:cNvSpPr>
              <a:spLocks noChangeArrowheads="1"/>
            </p:cNvSpPr>
            <p:nvPr/>
          </p:nvSpPr>
          <p:spPr bwMode="auto">
            <a:xfrm>
              <a:off x="1122" y="2611"/>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grpSp>
      <p:grpSp>
        <p:nvGrpSpPr>
          <p:cNvPr id="18451" name="Group 36"/>
          <p:cNvGrpSpPr>
            <a:grpSpLocks/>
          </p:cNvGrpSpPr>
          <p:nvPr/>
        </p:nvGrpSpPr>
        <p:grpSpPr bwMode="auto">
          <a:xfrm>
            <a:off x="6691313" y="1935163"/>
            <a:ext cx="1290637" cy="881062"/>
            <a:chOff x="747" y="2075"/>
            <a:chExt cx="788" cy="862"/>
          </a:xfrm>
        </p:grpSpPr>
        <p:pic>
          <p:nvPicPr>
            <p:cNvPr id="18498" name="Picture 37"/>
            <p:cNvPicPr>
              <a:picLocks noChangeAspect="1" noChangeArrowheads="1"/>
            </p:cNvPicPr>
            <p:nvPr/>
          </p:nvPicPr>
          <p:blipFill>
            <a:blip r:embed="rId2"/>
            <a:srcRect l="41701"/>
            <a:stretch>
              <a:fillRect/>
            </a:stretch>
          </p:blipFill>
          <p:spPr bwMode="auto">
            <a:xfrm>
              <a:off x="747" y="2075"/>
              <a:ext cx="788" cy="862"/>
            </a:xfrm>
            <a:prstGeom prst="rect">
              <a:avLst/>
            </a:prstGeom>
            <a:noFill/>
            <a:ln w="9525" algn="ctr">
              <a:noFill/>
              <a:miter lim="800000"/>
              <a:headEnd/>
              <a:tailEnd/>
            </a:ln>
          </p:spPr>
        </p:pic>
        <p:sp>
          <p:nvSpPr>
            <p:cNvPr id="18499" name="Rectangle 38"/>
            <p:cNvSpPr>
              <a:spLocks noChangeArrowheads="1"/>
            </p:cNvSpPr>
            <p:nvPr/>
          </p:nvSpPr>
          <p:spPr bwMode="auto">
            <a:xfrm>
              <a:off x="748" y="2221"/>
              <a:ext cx="787" cy="173"/>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Aplicativo B</a:t>
              </a:r>
            </a:p>
          </p:txBody>
        </p:sp>
        <p:sp>
          <p:nvSpPr>
            <p:cNvPr id="18500" name="AutoShape 39"/>
            <p:cNvSpPr>
              <a:spLocks noChangeArrowheads="1"/>
            </p:cNvSpPr>
            <p:nvPr/>
          </p:nvSpPr>
          <p:spPr bwMode="auto">
            <a:xfrm>
              <a:off x="900" y="2450"/>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01" name="AutoShape 40"/>
            <p:cNvSpPr>
              <a:spLocks noChangeArrowheads="1"/>
            </p:cNvSpPr>
            <p:nvPr/>
          </p:nvSpPr>
          <p:spPr bwMode="auto">
            <a:xfrm>
              <a:off x="1200" y="2394"/>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502" name="AutoShape 41"/>
            <p:cNvSpPr>
              <a:spLocks noChangeArrowheads="1"/>
            </p:cNvSpPr>
            <p:nvPr/>
          </p:nvSpPr>
          <p:spPr bwMode="auto">
            <a:xfrm>
              <a:off x="1122" y="2611"/>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grpSp>
      <p:sp>
        <p:nvSpPr>
          <p:cNvPr id="18452" name="AutoShape 42"/>
          <p:cNvSpPr>
            <a:spLocks noChangeArrowheads="1"/>
          </p:cNvSpPr>
          <p:nvPr/>
        </p:nvSpPr>
        <p:spPr bwMode="auto">
          <a:xfrm>
            <a:off x="3336925" y="3471863"/>
            <a:ext cx="400050" cy="385762"/>
          </a:xfrm>
          <a:prstGeom prst="leftRightArrow">
            <a:avLst>
              <a:gd name="adj1" fmla="val 39120"/>
              <a:gd name="adj2" fmla="val 37036"/>
            </a:avLst>
          </a:prstGeom>
          <a:solidFill>
            <a:srgbClr val="FF9966"/>
          </a:solidFill>
          <a:ln w="9525">
            <a:solidFill>
              <a:schemeClr val="tx1"/>
            </a:solidFill>
            <a:miter lim="800000"/>
            <a:headEnd/>
            <a:tailEnd/>
          </a:ln>
        </p:spPr>
        <p:txBody>
          <a:bodyPr wrap="none" anchor="ctr"/>
          <a:lstStyle/>
          <a:p>
            <a:endParaRPr lang="es-ES_tradnl"/>
          </a:p>
        </p:txBody>
      </p:sp>
      <p:sp>
        <p:nvSpPr>
          <p:cNvPr id="20523" name="Rectangle 43"/>
          <p:cNvSpPr>
            <a:spLocks noChangeArrowheads="1"/>
          </p:cNvSpPr>
          <p:nvPr/>
        </p:nvSpPr>
        <p:spPr bwMode="auto">
          <a:xfrm>
            <a:off x="2349500" y="4973638"/>
            <a:ext cx="3765550" cy="866775"/>
          </a:xfrm>
          <a:prstGeom prst="rect">
            <a:avLst/>
          </a:prstGeom>
          <a:solidFill>
            <a:schemeClr val="accent1"/>
          </a:solidFill>
          <a:ln w="9525" algn="ctr">
            <a:solidFill>
              <a:schemeClr val="tx1"/>
            </a:solidFill>
            <a:miter lim="800000"/>
            <a:headEnd/>
            <a:tailEnd/>
          </a:ln>
          <a:effectLst>
            <a:outerShdw dist="35921" dir="2700000" algn="ctr" rotWithShape="0">
              <a:schemeClr val="bg1"/>
            </a:outerShdw>
          </a:effectLst>
        </p:spPr>
        <p:txBody>
          <a:bodyPr lIns="72000" tIns="108000" rIns="0" bIns="0"/>
          <a:lstStyle/>
          <a:p>
            <a:pPr>
              <a:lnSpc>
                <a:spcPct val="89000"/>
              </a:lnSpc>
              <a:defRPr/>
            </a:pPr>
            <a:r>
              <a:rPr lang="es-ES_tradnl" sz="1000">
                <a:solidFill>
                  <a:schemeClr val="bg1"/>
                </a:solidFill>
                <a:latin typeface="Calibri" pitchFamily="34" charset="0"/>
              </a:rPr>
              <a:t>Servicios </a:t>
            </a:r>
          </a:p>
          <a:p>
            <a:pPr>
              <a:lnSpc>
                <a:spcPct val="89000"/>
              </a:lnSpc>
              <a:defRPr/>
            </a:pPr>
            <a:r>
              <a:rPr lang="es-ES_tradnl" sz="1000">
                <a:solidFill>
                  <a:schemeClr val="bg1"/>
                </a:solidFill>
                <a:latin typeface="Calibri" pitchFamily="34" charset="0"/>
              </a:rPr>
              <a:t>de soporte</a:t>
            </a:r>
          </a:p>
          <a:p>
            <a:pPr>
              <a:lnSpc>
                <a:spcPct val="89000"/>
              </a:lnSpc>
              <a:defRPr/>
            </a:pPr>
            <a:r>
              <a:rPr lang="es-ES_tradnl" sz="1000">
                <a:solidFill>
                  <a:schemeClr val="bg1"/>
                </a:solidFill>
                <a:latin typeface="Calibri" pitchFamily="34" charset="0"/>
              </a:rPr>
              <a:t>o módulos</a:t>
            </a:r>
          </a:p>
          <a:p>
            <a:pPr>
              <a:lnSpc>
                <a:spcPct val="89000"/>
              </a:lnSpc>
              <a:defRPr/>
            </a:pPr>
            <a:r>
              <a:rPr lang="es-ES_tradnl" sz="1000">
                <a:solidFill>
                  <a:schemeClr val="bg1"/>
                </a:solidFill>
                <a:latin typeface="Calibri" pitchFamily="34" charset="0"/>
              </a:rPr>
              <a:t>comunes</a:t>
            </a:r>
          </a:p>
        </p:txBody>
      </p:sp>
      <p:sp>
        <p:nvSpPr>
          <p:cNvPr id="20524" name="Rectangle 44"/>
          <p:cNvSpPr>
            <a:spLocks noChangeArrowheads="1"/>
          </p:cNvSpPr>
          <p:nvPr/>
        </p:nvSpPr>
        <p:spPr bwMode="auto">
          <a:xfrm>
            <a:off x="3163888" y="5019675"/>
            <a:ext cx="915987" cy="350838"/>
          </a:xfrm>
          <a:prstGeom prst="rect">
            <a:avLst/>
          </a:prstGeom>
          <a:solidFill>
            <a:schemeClr val="bg1"/>
          </a:solidFill>
          <a:ln w="9525" algn="ctr">
            <a:solidFill>
              <a:schemeClr val="tx1"/>
            </a:solidFill>
            <a:miter lim="800000"/>
            <a:headEnd/>
            <a:tailEnd/>
          </a:ln>
          <a:effectLst>
            <a:outerShdw dist="35921" dir="2700000" algn="ctr" rotWithShape="0">
              <a:schemeClr val="bg1"/>
            </a:outerShdw>
          </a:effectLst>
        </p:spPr>
        <p:txBody>
          <a:bodyPr lIns="0" tIns="0" rIns="0" bIns="0" anchor="ctr" anchorCtr="1"/>
          <a:lstStyle/>
          <a:p>
            <a:pPr algn="ctr">
              <a:lnSpc>
                <a:spcPct val="89000"/>
              </a:lnSpc>
              <a:defRPr/>
            </a:pPr>
            <a:r>
              <a:rPr lang="es-ES_tradnl" sz="800">
                <a:latin typeface="Calibri" pitchFamily="34" charset="0"/>
              </a:rPr>
              <a:t>Almacén de peticiones y</a:t>
            </a:r>
          </a:p>
          <a:p>
            <a:pPr algn="ctr">
              <a:lnSpc>
                <a:spcPct val="89000"/>
              </a:lnSpc>
              <a:defRPr/>
            </a:pPr>
            <a:r>
              <a:rPr lang="es-ES_tradnl" sz="800">
                <a:latin typeface="Calibri" pitchFamily="34" charset="0"/>
              </a:rPr>
              <a:t>respuestas</a:t>
            </a:r>
          </a:p>
        </p:txBody>
      </p:sp>
      <p:sp>
        <p:nvSpPr>
          <p:cNvPr id="20525" name="Rectangle 45"/>
          <p:cNvSpPr>
            <a:spLocks noChangeArrowheads="1"/>
          </p:cNvSpPr>
          <p:nvPr/>
        </p:nvSpPr>
        <p:spPr bwMode="auto">
          <a:xfrm>
            <a:off x="4140200" y="5019675"/>
            <a:ext cx="915988" cy="350838"/>
          </a:xfrm>
          <a:prstGeom prst="rect">
            <a:avLst/>
          </a:prstGeom>
          <a:solidFill>
            <a:schemeClr val="bg1"/>
          </a:solidFill>
          <a:ln w="9525" algn="ctr">
            <a:solidFill>
              <a:schemeClr val="tx1"/>
            </a:solidFill>
            <a:miter lim="800000"/>
            <a:headEnd/>
            <a:tailEnd/>
          </a:ln>
          <a:effectLst>
            <a:outerShdw dist="35921" dir="2700000" algn="ctr" rotWithShape="0">
              <a:schemeClr val="bg1"/>
            </a:outerShdw>
          </a:effectLst>
        </p:spPr>
        <p:txBody>
          <a:bodyPr lIns="0" tIns="0" rIns="0" bIns="0" anchor="ctr" anchorCtr="1"/>
          <a:lstStyle/>
          <a:p>
            <a:pPr algn="ctr">
              <a:lnSpc>
                <a:spcPct val="89000"/>
              </a:lnSpc>
              <a:spcBef>
                <a:spcPct val="50000"/>
              </a:spcBef>
              <a:defRPr/>
            </a:pPr>
            <a:r>
              <a:rPr lang="es-ES_tradnl" sz="800">
                <a:latin typeface="Calibri" pitchFamily="34" charset="0"/>
              </a:rPr>
              <a:t>Auditoria</a:t>
            </a:r>
          </a:p>
        </p:txBody>
      </p:sp>
      <p:sp>
        <p:nvSpPr>
          <p:cNvPr id="20526" name="Rectangle 46"/>
          <p:cNvSpPr>
            <a:spLocks noChangeArrowheads="1"/>
          </p:cNvSpPr>
          <p:nvPr/>
        </p:nvSpPr>
        <p:spPr bwMode="auto">
          <a:xfrm>
            <a:off x="4140200" y="5429250"/>
            <a:ext cx="915988" cy="350838"/>
          </a:xfrm>
          <a:prstGeom prst="rect">
            <a:avLst/>
          </a:prstGeom>
          <a:solidFill>
            <a:schemeClr val="bg1"/>
          </a:solidFill>
          <a:ln w="9525" algn="ctr">
            <a:solidFill>
              <a:schemeClr val="tx1"/>
            </a:solidFill>
            <a:miter lim="800000"/>
            <a:headEnd/>
            <a:tailEnd/>
          </a:ln>
          <a:effectLst>
            <a:outerShdw dist="35921" dir="2700000" algn="ctr" rotWithShape="0">
              <a:schemeClr val="bg1"/>
            </a:outerShdw>
          </a:effectLst>
        </p:spPr>
        <p:txBody>
          <a:bodyPr lIns="0" tIns="0" rIns="0" bIns="0" anchor="ctr" anchorCtr="1"/>
          <a:lstStyle/>
          <a:p>
            <a:pPr algn="ctr">
              <a:lnSpc>
                <a:spcPct val="89000"/>
              </a:lnSpc>
              <a:spcBef>
                <a:spcPct val="50000"/>
              </a:spcBef>
              <a:defRPr/>
            </a:pPr>
            <a:r>
              <a:rPr lang="es-ES_tradnl" sz="800">
                <a:latin typeface="Calibri" pitchFamily="34" charset="0"/>
              </a:rPr>
              <a:t>Seguridad</a:t>
            </a:r>
          </a:p>
        </p:txBody>
      </p:sp>
      <p:sp>
        <p:nvSpPr>
          <p:cNvPr id="20527" name="Rectangle 47"/>
          <p:cNvSpPr>
            <a:spLocks noChangeArrowheads="1"/>
          </p:cNvSpPr>
          <p:nvPr/>
        </p:nvSpPr>
        <p:spPr bwMode="auto">
          <a:xfrm>
            <a:off x="3163888" y="5427663"/>
            <a:ext cx="915987" cy="350837"/>
          </a:xfrm>
          <a:prstGeom prst="rect">
            <a:avLst/>
          </a:prstGeom>
          <a:solidFill>
            <a:schemeClr val="bg1"/>
          </a:solidFill>
          <a:ln w="9525" algn="ctr">
            <a:solidFill>
              <a:schemeClr val="tx1"/>
            </a:solidFill>
            <a:miter lim="800000"/>
            <a:headEnd/>
            <a:tailEnd/>
          </a:ln>
          <a:effectLst>
            <a:outerShdw dist="35921" dir="2700000" algn="ctr" rotWithShape="0">
              <a:schemeClr val="bg1"/>
            </a:outerShdw>
          </a:effectLst>
        </p:spPr>
        <p:txBody>
          <a:bodyPr lIns="0" tIns="0" rIns="0" bIns="0" anchor="ctr" anchorCtr="1"/>
          <a:lstStyle/>
          <a:p>
            <a:pPr algn="ctr">
              <a:lnSpc>
                <a:spcPct val="89000"/>
              </a:lnSpc>
              <a:spcBef>
                <a:spcPct val="50000"/>
              </a:spcBef>
              <a:defRPr/>
            </a:pPr>
            <a:r>
              <a:rPr lang="es-ES_tradnl" sz="800">
                <a:latin typeface="Calibri" pitchFamily="34" charset="0"/>
              </a:rPr>
              <a:t>Normalización</a:t>
            </a:r>
          </a:p>
        </p:txBody>
      </p:sp>
      <p:sp>
        <p:nvSpPr>
          <p:cNvPr id="20528" name="Rectangle 48"/>
          <p:cNvSpPr>
            <a:spLocks noChangeArrowheads="1"/>
          </p:cNvSpPr>
          <p:nvPr/>
        </p:nvSpPr>
        <p:spPr bwMode="auto">
          <a:xfrm>
            <a:off x="5114925" y="5019675"/>
            <a:ext cx="915988" cy="350838"/>
          </a:xfrm>
          <a:prstGeom prst="rect">
            <a:avLst/>
          </a:prstGeom>
          <a:solidFill>
            <a:schemeClr val="bg1"/>
          </a:solidFill>
          <a:ln w="9525" algn="ctr">
            <a:solidFill>
              <a:schemeClr val="tx1"/>
            </a:solidFill>
            <a:miter lim="800000"/>
            <a:headEnd/>
            <a:tailEnd/>
          </a:ln>
          <a:effectLst>
            <a:outerShdw dist="35921" dir="2700000" algn="ctr" rotWithShape="0">
              <a:schemeClr val="bg1"/>
            </a:outerShdw>
          </a:effectLst>
        </p:spPr>
        <p:txBody>
          <a:bodyPr lIns="0" tIns="0" rIns="0" bIns="0" anchor="ctr" anchorCtr="1"/>
          <a:lstStyle/>
          <a:p>
            <a:pPr algn="ctr">
              <a:lnSpc>
                <a:spcPct val="89000"/>
              </a:lnSpc>
              <a:spcBef>
                <a:spcPct val="50000"/>
              </a:spcBef>
              <a:defRPr/>
            </a:pPr>
            <a:r>
              <a:rPr lang="es-ES_tradnl" sz="900">
                <a:latin typeface="Calibri" pitchFamily="34" charset="0"/>
              </a:rPr>
              <a:t>…</a:t>
            </a:r>
          </a:p>
        </p:txBody>
      </p:sp>
      <p:cxnSp>
        <p:nvCxnSpPr>
          <p:cNvPr id="18459" name="AutoShape 49"/>
          <p:cNvCxnSpPr>
            <a:cxnSpLocks noChangeShapeType="1"/>
            <a:stCxn id="18511" idx="4"/>
            <a:endCxn id="18442" idx="2"/>
          </p:cNvCxnSpPr>
          <p:nvPr/>
        </p:nvCxnSpPr>
        <p:spPr bwMode="auto">
          <a:xfrm>
            <a:off x="1373188" y="2932113"/>
            <a:ext cx="1276350" cy="736600"/>
          </a:xfrm>
          <a:prstGeom prst="straightConnector1">
            <a:avLst/>
          </a:prstGeom>
          <a:noFill/>
          <a:ln w="19050">
            <a:solidFill>
              <a:schemeClr val="tx1"/>
            </a:solidFill>
            <a:prstDash val="dash"/>
            <a:round/>
            <a:headEnd type="triangle" w="med" len="med"/>
            <a:tailEnd type="triangle" w="med" len="med"/>
          </a:ln>
        </p:spPr>
      </p:cxnSp>
      <p:cxnSp>
        <p:nvCxnSpPr>
          <p:cNvPr id="18460" name="AutoShape 50"/>
          <p:cNvCxnSpPr>
            <a:cxnSpLocks noChangeShapeType="1"/>
            <a:stCxn id="18445" idx="5"/>
            <a:endCxn id="18502" idx="2"/>
          </p:cNvCxnSpPr>
          <p:nvPr/>
        </p:nvCxnSpPr>
        <p:spPr bwMode="auto">
          <a:xfrm flipV="1">
            <a:off x="5808663" y="2565400"/>
            <a:ext cx="1497012" cy="631825"/>
          </a:xfrm>
          <a:prstGeom prst="straightConnector1">
            <a:avLst/>
          </a:prstGeom>
          <a:noFill/>
          <a:ln w="19050">
            <a:solidFill>
              <a:schemeClr val="tx1"/>
            </a:solidFill>
            <a:prstDash val="dash"/>
            <a:round/>
            <a:headEnd type="triangle" w="med" len="med"/>
            <a:tailEnd type="triangle" w="med" len="med"/>
          </a:ln>
        </p:spPr>
      </p:cxnSp>
      <p:cxnSp>
        <p:nvCxnSpPr>
          <p:cNvPr id="18461" name="AutoShape 51"/>
          <p:cNvCxnSpPr>
            <a:cxnSpLocks noChangeShapeType="1"/>
            <a:stCxn id="18447" idx="5"/>
            <a:endCxn id="18484" idx="1"/>
          </p:cNvCxnSpPr>
          <p:nvPr/>
        </p:nvCxnSpPr>
        <p:spPr bwMode="auto">
          <a:xfrm>
            <a:off x="5808663" y="4502150"/>
            <a:ext cx="1314450" cy="695325"/>
          </a:xfrm>
          <a:prstGeom prst="straightConnector1">
            <a:avLst/>
          </a:prstGeom>
          <a:noFill/>
          <a:ln w="19050">
            <a:solidFill>
              <a:schemeClr val="tx1"/>
            </a:solidFill>
            <a:prstDash val="dash"/>
            <a:round/>
            <a:headEnd type="triangle" w="med" len="med"/>
            <a:tailEnd type="triangle" w="med" len="med"/>
          </a:ln>
        </p:spPr>
      </p:cxnSp>
      <p:cxnSp>
        <p:nvCxnSpPr>
          <p:cNvPr id="18462" name="AutoShape 52"/>
          <p:cNvCxnSpPr>
            <a:cxnSpLocks noChangeShapeType="1"/>
            <a:stCxn id="18448" idx="5"/>
            <a:endCxn id="18507" idx="2"/>
          </p:cNvCxnSpPr>
          <p:nvPr/>
        </p:nvCxnSpPr>
        <p:spPr bwMode="auto">
          <a:xfrm flipV="1">
            <a:off x="5808663" y="3360738"/>
            <a:ext cx="1620837" cy="271462"/>
          </a:xfrm>
          <a:prstGeom prst="straightConnector1">
            <a:avLst/>
          </a:prstGeom>
          <a:noFill/>
          <a:ln w="19050">
            <a:solidFill>
              <a:schemeClr val="tx1"/>
            </a:solidFill>
            <a:prstDash val="dash"/>
            <a:round/>
            <a:headEnd type="triangle" w="med" len="med"/>
            <a:tailEnd type="triangle" w="med" len="med"/>
          </a:ln>
        </p:spPr>
      </p:cxnSp>
      <p:grpSp>
        <p:nvGrpSpPr>
          <p:cNvPr id="18463" name="Group 53"/>
          <p:cNvGrpSpPr>
            <a:grpSpLocks/>
          </p:cNvGrpSpPr>
          <p:nvPr/>
        </p:nvGrpSpPr>
        <p:grpSpPr bwMode="auto">
          <a:xfrm>
            <a:off x="6634163" y="3794125"/>
            <a:ext cx="841375" cy="693738"/>
            <a:chOff x="4509" y="2323"/>
            <a:chExt cx="530" cy="437"/>
          </a:xfrm>
        </p:grpSpPr>
        <p:pic>
          <p:nvPicPr>
            <p:cNvPr id="18493" name="Picture 54"/>
            <p:cNvPicPr>
              <a:picLocks noChangeAspect="1" noChangeArrowheads="1"/>
            </p:cNvPicPr>
            <p:nvPr/>
          </p:nvPicPr>
          <p:blipFill>
            <a:blip r:embed="rId2"/>
            <a:srcRect l="41701"/>
            <a:stretch>
              <a:fillRect/>
            </a:stretch>
          </p:blipFill>
          <p:spPr bwMode="auto">
            <a:xfrm>
              <a:off x="4509" y="2323"/>
              <a:ext cx="530" cy="437"/>
            </a:xfrm>
            <a:prstGeom prst="rect">
              <a:avLst/>
            </a:prstGeom>
            <a:noFill/>
            <a:ln w="9525" algn="ctr">
              <a:noFill/>
              <a:miter lim="800000"/>
              <a:headEnd/>
              <a:tailEnd/>
            </a:ln>
          </p:spPr>
        </p:pic>
        <p:sp>
          <p:nvSpPr>
            <p:cNvPr id="18494" name="Rectangle 55"/>
            <p:cNvSpPr>
              <a:spLocks noChangeArrowheads="1"/>
            </p:cNvSpPr>
            <p:nvPr/>
          </p:nvSpPr>
          <p:spPr bwMode="auto">
            <a:xfrm>
              <a:off x="4510" y="2329"/>
              <a:ext cx="529" cy="107"/>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Otros</a:t>
              </a:r>
            </a:p>
          </p:txBody>
        </p:sp>
        <p:sp>
          <p:nvSpPr>
            <p:cNvPr id="18495" name="AutoShape 56"/>
            <p:cNvSpPr>
              <a:spLocks noChangeArrowheads="1"/>
            </p:cNvSpPr>
            <p:nvPr/>
          </p:nvSpPr>
          <p:spPr bwMode="auto">
            <a:xfrm>
              <a:off x="4612" y="2471"/>
              <a:ext cx="104" cy="100"/>
            </a:xfrm>
            <a:prstGeom prst="can">
              <a:avLst>
                <a:gd name="adj" fmla="val 25000"/>
              </a:avLst>
            </a:prstGeom>
            <a:solidFill>
              <a:schemeClr val="bg2"/>
            </a:solidFill>
            <a:ln w="9525">
              <a:solidFill>
                <a:schemeClr val="tx1"/>
              </a:solidFill>
              <a:round/>
              <a:headEnd/>
              <a:tailEnd/>
            </a:ln>
          </p:spPr>
          <p:txBody>
            <a:bodyPr wrap="none" anchor="ctr"/>
            <a:lstStyle/>
            <a:p>
              <a:endParaRPr lang="es-ES_tradnl"/>
            </a:p>
          </p:txBody>
        </p:sp>
        <p:sp>
          <p:nvSpPr>
            <p:cNvPr id="18496" name="AutoShape 57"/>
            <p:cNvSpPr>
              <a:spLocks noChangeArrowheads="1"/>
            </p:cNvSpPr>
            <p:nvPr/>
          </p:nvSpPr>
          <p:spPr bwMode="auto">
            <a:xfrm>
              <a:off x="4814" y="2436"/>
              <a:ext cx="104" cy="100"/>
            </a:xfrm>
            <a:prstGeom prst="can">
              <a:avLst>
                <a:gd name="adj" fmla="val 25000"/>
              </a:avLst>
            </a:prstGeom>
            <a:solidFill>
              <a:schemeClr val="bg2"/>
            </a:solidFill>
            <a:ln w="9525">
              <a:solidFill>
                <a:schemeClr val="tx1"/>
              </a:solidFill>
              <a:round/>
              <a:headEnd/>
              <a:tailEnd/>
            </a:ln>
          </p:spPr>
          <p:txBody>
            <a:bodyPr wrap="none" anchor="ctr"/>
            <a:lstStyle/>
            <a:p>
              <a:endParaRPr lang="es-ES_tradnl"/>
            </a:p>
          </p:txBody>
        </p:sp>
        <p:sp>
          <p:nvSpPr>
            <p:cNvPr id="18497" name="AutoShape 58"/>
            <p:cNvSpPr>
              <a:spLocks noChangeArrowheads="1"/>
            </p:cNvSpPr>
            <p:nvPr/>
          </p:nvSpPr>
          <p:spPr bwMode="auto">
            <a:xfrm>
              <a:off x="4761" y="2571"/>
              <a:ext cx="104" cy="100"/>
            </a:xfrm>
            <a:prstGeom prst="can">
              <a:avLst>
                <a:gd name="adj" fmla="val 25000"/>
              </a:avLst>
            </a:prstGeom>
            <a:solidFill>
              <a:schemeClr val="bg2"/>
            </a:solidFill>
            <a:ln w="9525">
              <a:solidFill>
                <a:schemeClr val="tx1"/>
              </a:solidFill>
              <a:round/>
              <a:headEnd/>
              <a:tailEnd/>
            </a:ln>
          </p:spPr>
          <p:txBody>
            <a:bodyPr wrap="none" anchor="ctr"/>
            <a:lstStyle/>
            <a:p>
              <a:endParaRPr lang="es-ES_tradnl"/>
            </a:p>
          </p:txBody>
        </p:sp>
      </p:grpSp>
      <p:pic>
        <p:nvPicPr>
          <p:cNvPr id="18464" name="Picture 59"/>
          <p:cNvPicPr>
            <a:picLocks noChangeAspect="1" noChangeArrowheads="1"/>
          </p:cNvPicPr>
          <p:nvPr/>
        </p:nvPicPr>
        <p:blipFill>
          <a:blip r:embed="rId2"/>
          <a:srcRect l="41701"/>
          <a:stretch>
            <a:fillRect/>
          </a:stretch>
        </p:blipFill>
        <p:spPr bwMode="auto">
          <a:xfrm>
            <a:off x="7127875" y="4568825"/>
            <a:ext cx="1330325" cy="1158875"/>
          </a:xfrm>
          <a:prstGeom prst="rect">
            <a:avLst/>
          </a:prstGeom>
          <a:noFill/>
          <a:ln w="9525" algn="ctr">
            <a:noFill/>
            <a:miter lim="800000"/>
            <a:headEnd/>
            <a:tailEnd/>
          </a:ln>
        </p:spPr>
      </p:pic>
      <p:grpSp>
        <p:nvGrpSpPr>
          <p:cNvPr id="18465" name="Group 60"/>
          <p:cNvGrpSpPr>
            <a:grpSpLocks/>
          </p:cNvGrpSpPr>
          <p:nvPr/>
        </p:nvGrpSpPr>
        <p:grpSpPr bwMode="auto">
          <a:xfrm>
            <a:off x="7702550" y="4767263"/>
            <a:ext cx="676275" cy="496887"/>
            <a:chOff x="4629" y="2343"/>
            <a:chExt cx="530" cy="536"/>
          </a:xfrm>
        </p:grpSpPr>
        <p:pic>
          <p:nvPicPr>
            <p:cNvPr id="18488" name="Picture 61"/>
            <p:cNvPicPr>
              <a:picLocks noChangeAspect="1" noChangeArrowheads="1"/>
            </p:cNvPicPr>
            <p:nvPr/>
          </p:nvPicPr>
          <p:blipFill>
            <a:blip r:embed="rId4"/>
            <a:srcRect l="41701"/>
            <a:stretch>
              <a:fillRect/>
            </a:stretch>
          </p:blipFill>
          <p:spPr bwMode="auto">
            <a:xfrm>
              <a:off x="4629" y="2343"/>
              <a:ext cx="530" cy="536"/>
            </a:xfrm>
            <a:prstGeom prst="rect">
              <a:avLst/>
            </a:prstGeom>
            <a:noFill/>
            <a:ln w="9525" algn="ctr">
              <a:noFill/>
              <a:miter lim="800000"/>
              <a:headEnd/>
              <a:tailEnd/>
            </a:ln>
          </p:spPr>
        </p:pic>
        <p:sp>
          <p:nvSpPr>
            <p:cNvPr id="18489" name="Rectangle 62"/>
            <p:cNvSpPr>
              <a:spLocks noChangeArrowheads="1"/>
            </p:cNvSpPr>
            <p:nvPr/>
          </p:nvSpPr>
          <p:spPr bwMode="auto">
            <a:xfrm>
              <a:off x="4630" y="2434"/>
              <a:ext cx="529" cy="107"/>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AEAT</a:t>
              </a:r>
            </a:p>
          </p:txBody>
        </p:sp>
        <p:sp>
          <p:nvSpPr>
            <p:cNvPr id="18490" name="AutoShape 63"/>
            <p:cNvSpPr>
              <a:spLocks noChangeArrowheads="1"/>
            </p:cNvSpPr>
            <p:nvPr/>
          </p:nvSpPr>
          <p:spPr bwMode="auto">
            <a:xfrm>
              <a:off x="4732" y="2576"/>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sp>
          <p:nvSpPr>
            <p:cNvPr id="18491" name="AutoShape 64"/>
            <p:cNvSpPr>
              <a:spLocks noChangeArrowheads="1"/>
            </p:cNvSpPr>
            <p:nvPr/>
          </p:nvSpPr>
          <p:spPr bwMode="auto">
            <a:xfrm>
              <a:off x="4934" y="2541"/>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sp>
          <p:nvSpPr>
            <p:cNvPr id="18492" name="AutoShape 65"/>
            <p:cNvSpPr>
              <a:spLocks noChangeArrowheads="1"/>
            </p:cNvSpPr>
            <p:nvPr/>
          </p:nvSpPr>
          <p:spPr bwMode="auto">
            <a:xfrm>
              <a:off x="4881" y="2676"/>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grpSp>
      <p:grpSp>
        <p:nvGrpSpPr>
          <p:cNvPr id="18466" name="Group 66"/>
          <p:cNvGrpSpPr>
            <a:grpSpLocks/>
          </p:cNvGrpSpPr>
          <p:nvPr/>
        </p:nvGrpSpPr>
        <p:grpSpPr bwMode="auto">
          <a:xfrm>
            <a:off x="7121525" y="5062538"/>
            <a:ext cx="676275" cy="496887"/>
            <a:chOff x="4629" y="2343"/>
            <a:chExt cx="530" cy="536"/>
          </a:xfrm>
        </p:grpSpPr>
        <p:pic>
          <p:nvPicPr>
            <p:cNvPr id="18483" name="Picture 67"/>
            <p:cNvPicPr>
              <a:picLocks noChangeAspect="1" noChangeArrowheads="1"/>
            </p:cNvPicPr>
            <p:nvPr/>
          </p:nvPicPr>
          <p:blipFill>
            <a:blip r:embed="rId5"/>
            <a:srcRect l="41701"/>
            <a:stretch>
              <a:fillRect/>
            </a:stretch>
          </p:blipFill>
          <p:spPr bwMode="auto">
            <a:xfrm>
              <a:off x="4629" y="2343"/>
              <a:ext cx="530" cy="536"/>
            </a:xfrm>
            <a:prstGeom prst="rect">
              <a:avLst/>
            </a:prstGeom>
            <a:noFill/>
            <a:ln w="9525" algn="ctr">
              <a:noFill/>
              <a:miter lim="800000"/>
              <a:headEnd/>
              <a:tailEnd/>
            </a:ln>
          </p:spPr>
        </p:pic>
        <p:sp>
          <p:nvSpPr>
            <p:cNvPr id="18484" name="Rectangle 68"/>
            <p:cNvSpPr>
              <a:spLocks noChangeArrowheads="1"/>
            </p:cNvSpPr>
            <p:nvPr/>
          </p:nvSpPr>
          <p:spPr bwMode="auto">
            <a:xfrm>
              <a:off x="4630" y="2434"/>
              <a:ext cx="529" cy="107"/>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TGSS</a:t>
              </a:r>
            </a:p>
          </p:txBody>
        </p:sp>
        <p:sp>
          <p:nvSpPr>
            <p:cNvPr id="18485" name="AutoShape 69"/>
            <p:cNvSpPr>
              <a:spLocks noChangeArrowheads="1"/>
            </p:cNvSpPr>
            <p:nvPr/>
          </p:nvSpPr>
          <p:spPr bwMode="auto">
            <a:xfrm>
              <a:off x="4732" y="2576"/>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sp>
          <p:nvSpPr>
            <p:cNvPr id="18486" name="AutoShape 70"/>
            <p:cNvSpPr>
              <a:spLocks noChangeArrowheads="1"/>
            </p:cNvSpPr>
            <p:nvPr/>
          </p:nvSpPr>
          <p:spPr bwMode="auto">
            <a:xfrm>
              <a:off x="4934" y="2541"/>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sp>
          <p:nvSpPr>
            <p:cNvPr id="18487" name="AutoShape 71"/>
            <p:cNvSpPr>
              <a:spLocks noChangeArrowheads="1"/>
            </p:cNvSpPr>
            <p:nvPr/>
          </p:nvSpPr>
          <p:spPr bwMode="auto">
            <a:xfrm>
              <a:off x="4881" y="2676"/>
              <a:ext cx="104" cy="100"/>
            </a:xfrm>
            <a:prstGeom prst="can">
              <a:avLst>
                <a:gd name="adj" fmla="val 25000"/>
              </a:avLst>
            </a:prstGeom>
            <a:solidFill>
              <a:srgbClr val="009900"/>
            </a:solidFill>
            <a:ln w="6350">
              <a:solidFill>
                <a:schemeClr val="tx1"/>
              </a:solidFill>
              <a:round/>
              <a:headEnd/>
              <a:tailEnd/>
            </a:ln>
          </p:spPr>
          <p:txBody>
            <a:bodyPr wrap="none" anchor="ctr"/>
            <a:lstStyle/>
            <a:p>
              <a:endParaRPr lang="es-ES_tradnl"/>
            </a:p>
          </p:txBody>
        </p:sp>
      </p:grpSp>
      <p:sp>
        <p:nvSpPr>
          <p:cNvPr id="18467" name="Rectangle 72"/>
          <p:cNvSpPr>
            <a:spLocks noChangeArrowheads="1"/>
          </p:cNvSpPr>
          <p:nvPr/>
        </p:nvSpPr>
        <p:spPr bwMode="auto">
          <a:xfrm>
            <a:off x="7602538" y="5326063"/>
            <a:ext cx="839787" cy="150812"/>
          </a:xfrm>
          <a:prstGeom prst="rect">
            <a:avLst/>
          </a:prstGeom>
          <a:noFill/>
          <a:ln w="9525" algn="ctr">
            <a:noFill/>
            <a:miter lim="800000"/>
            <a:headEnd/>
            <a:tailEnd/>
          </a:ln>
        </p:spPr>
        <p:txBody>
          <a:bodyPr lIns="0" tIns="0" rIns="0" bIns="0"/>
          <a:lstStyle/>
          <a:p>
            <a:pPr algn="ctr" eaLnBrk="0" hangingPunct="0">
              <a:spcBef>
                <a:spcPct val="80000"/>
              </a:spcBef>
            </a:pPr>
            <a:r>
              <a:rPr lang="es-ES_tradnl" sz="1200">
                <a:solidFill>
                  <a:srgbClr val="003366"/>
                </a:solidFill>
                <a:latin typeface="Calibri" pitchFamily="34" charset="0"/>
              </a:rPr>
              <a:t>MAP</a:t>
            </a:r>
          </a:p>
        </p:txBody>
      </p:sp>
      <p:cxnSp>
        <p:nvCxnSpPr>
          <p:cNvPr id="18468" name="AutoShape 73"/>
          <p:cNvCxnSpPr>
            <a:cxnSpLocks noChangeShapeType="1"/>
            <a:stCxn id="18447" idx="5"/>
            <a:endCxn id="18490" idx="2"/>
          </p:cNvCxnSpPr>
          <p:nvPr/>
        </p:nvCxnSpPr>
        <p:spPr bwMode="auto">
          <a:xfrm>
            <a:off x="5808663" y="4502150"/>
            <a:ext cx="2025650" cy="527050"/>
          </a:xfrm>
          <a:prstGeom prst="straightConnector1">
            <a:avLst/>
          </a:prstGeom>
          <a:noFill/>
          <a:ln w="19050">
            <a:solidFill>
              <a:schemeClr val="tx1"/>
            </a:solidFill>
            <a:prstDash val="dash"/>
            <a:round/>
            <a:headEnd type="triangle" w="med" len="med"/>
            <a:tailEnd type="triangle" w="med" len="med"/>
          </a:ln>
        </p:spPr>
      </p:cxnSp>
      <p:cxnSp>
        <p:nvCxnSpPr>
          <p:cNvPr id="18469" name="AutoShape 74"/>
          <p:cNvCxnSpPr>
            <a:cxnSpLocks noChangeShapeType="1"/>
            <a:stCxn id="18446" idx="5"/>
            <a:endCxn id="18495" idx="2"/>
          </p:cNvCxnSpPr>
          <p:nvPr/>
        </p:nvCxnSpPr>
        <p:spPr bwMode="auto">
          <a:xfrm>
            <a:off x="5808663" y="4067175"/>
            <a:ext cx="989012" cy="41275"/>
          </a:xfrm>
          <a:prstGeom prst="straightConnector1">
            <a:avLst/>
          </a:prstGeom>
          <a:noFill/>
          <a:ln w="19050">
            <a:solidFill>
              <a:schemeClr val="tx1"/>
            </a:solidFill>
            <a:prstDash val="dash"/>
            <a:round/>
            <a:headEnd type="triangle" w="med" len="med"/>
            <a:tailEnd type="triangle" w="med" len="med"/>
          </a:ln>
        </p:spPr>
      </p:cxnSp>
      <p:sp>
        <p:nvSpPr>
          <p:cNvPr id="20555" name="AutoShape 75"/>
          <p:cNvSpPr>
            <a:spLocks noChangeArrowheads="1"/>
          </p:cNvSpPr>
          <p:nvPr/>
        </p:nvSpPr>
        <p:spPr bwMode="auto">
          <a:xfrm>
            <a:off x="6313488" y="2774950"/>
            <a:ext cx="325437" cy="322263"/>
          </a:xfrm>
          <a:prstGeom prst="foldedCorner">
            <a:avLst>
              <a:gd name="adj" fmla="val 12500"/>
            </a:avLst>
          </a:prstGeom>
          <a:solidFill>
            <a:srgbClr val="DDDDDD"/>
          </a:solidFill>
          <a:ln w="19050">
            <a:solidFill>
              <a:schemeClr val="tx1"/>
            </a:solidFill>
            <a:round/>
            <a:headEnd/>
            <a:tailEnd/>
          </a:ln>
          <a:effectLst>
            <a:outerShdw dist="35921" dir="2700000" algn="ctr" rotWithShape="0">
              <a:schemeClr val="bg1"/>
            </a:outerShdw>
          </a:effectLst>
        </p:spPr>
        <p:txBody>
          <a:bodyPr lIns="0" tIns="0" rIns="0" bIns="0" anchor="ctr" anchorCtr="1"/>
          <a:lstStyle/>
          <a:p>
            <a:pPr algn="ctr">
              <a:lnSpc>
                <a:spcPct val="50000"/>
              </a:lnSpc>
              <a:spcBef>
                <a:spcPct val="50000"/>
              </a:spcBef>
              <a:defRPr/>
            </a:pPr>
            <a:r>
              <a:rPr lang="es-ES_tradnl" sz="1000">
                <a:latin typeface="Calibri" pitchFamily="34" charset="0"/>
              </a:rPr>
              <a:t>xml</a:t>
            </a:r>
          </a:p>
        </p:txBody>
      </p:sp>
      <p:sp>
        <p:nvSpPr>
          <p:cNvPr id="20556" name="AutoShape 76"/>
          <p:cNvSpPr>
            <a:spLocks noChangeArrowheads="1"/>
          </p:cNvSpPr>
          <p:nvPr/>
        </p:nvSpPr>
        <p:spPr bwMode="auto">
          <a:xfrm>
            <a:off x="6604000" y="4575175"/>
            <a:ext cx="325438" cy="322263"/>
          </a:xfrm>
          <a:prstGeom prst="foldedCorner">
            <a:avLst>
              <a:gd name="adj" fmla="val 12500"/>
            </a:avLst>
          </a:prstGeom>
          <a:solidFill>
            <a:srgbClr val="DDDDDD"/>
          </a:solidFill>
          <a:ln w="19050">
            <a:solidFill>
              <a:schemeClr val="tx1"/>
            </a:solidFill>
            <a:round/>
            <a:headEnd/>
            <a:tailEnd/>
          </a:ln>
          <a:effectLst>
            <a:outerShdw dist="35921" dir="2700000" algn="ctr" rotWithShape="0">
              <a:schemeClr val="bg1"/>
            </a:outerShdw>
          </a:effectLst>
        </p:spPr>
        <p:txBody>
          <a:bodyPr lIns="0" tIns="0" rIns="0" bIns="0" anchor="ctr" anchorCtr="1"/>
          <a:lstStyle/>
          <a:p>
            <a:pPr algn="ctr">
              <a:defRPr/>
            </a:pPr>
            <a:r>
              <a:rPr lang="es-ES_tradnl" sz="900">
                <a:latin typeface="Calibri" pitchFamily="34" charset="0"/>
              </a:rPr>
              <a:t>Xml MAP</a:t>
            </a:r>
          </a:p>
        </p:txBody>
      </p:sp>
      <p:grpSp>
        <p:nvGrpSpPr>
          <p:cNvPr id="18472" name="Group 77"/>
          <p:cNvGrpSpPr>
            <a:grpSpLocks/>
          </p:cNvGrpSpPr>
          <p:nvPr/>
        </p:nvGrpSpPr>
        <p:grpSpPr bwMode="auto">
          <a:xfrm>
            <a:off x="441325" y="3768725"/>
            <a:ext cx="1250950" cy="1368425"/>
            <a:chOff x="747" y="2075"/>
            <a:chExt cx="788" cy="862"/>
          </a:xfrm>
        </p:grpSpPr>
        <p:pic>
          <p:nvPicPr>
            <p:cNvPr id="18478" name="Picture 78"/>
            <p:cNvPicPr>
              <a:picLocks noChangeAspect="1" noChangeArrowheads="1"/>
            </p:cNvPicPr>
            <p:nvPr/>
          </p:nvPicPr>
          <p:blipFill>
            <a:blip r:embed="rId2"/>
            <a:srcRect l="41701"/>
            <a:stretch>
              <a:fillRect/>
            </a:stretch>
          </p:blipFill>
          <p:spPr bwMode="auto">
            <a:xfrm>
              <a:off x="747" y="2075"/>
              <a:ext cx="788" cy="862"/>
            </a:xfrm>
            <a:prstGeom prst="rect">
              <a:avLst/>
            </a:prstGeom>
            <a:noFill/>
            <a:ln w="9525" algn="ctr">
              <a:noFill/>
              <a:miter lim="800000"/>
              <a:headEnd/>
              <a:tailEnd/>
            </a:ln>
          </p:spPr>
        </p:pic>
        <p:sp>
          <p:nvSpPr>
            <p:cNvPr id="18479" name="Rectangle 79"/>
            <p:cNvSpPr>
              <a:spLocks noChangeArrowheads="1"/>
            </p:cNvSpPr>
            <p:nvPr/>
          </p:nvSpPr>
          <p:spPr bwMode="auto">
            <a:xfrm>
              <a:off x="748" y="2221"/>
              <a:ext cx="787" cy="173"/>
            </a:xfrm>
            <a:prstGeom prst="rect">
              <a:avLst/>
            </a:prstGeom>
            <a:noFill/>
            <a:ln w="9525" algn="ctr">
              <a:noFill/>
              <a:miter lim="800000"/>
              <a:headEnd/>
              <a:tailEnd/>
            </a:ln>
          </p:spPr>
          <p:txBody>
            <a:bodyPr/>
            <a:lstStyle/>
            <a:p>
              <a:pPr algn="ctr" eaLnBrk="0" hangingPunct="0">
                <a:spcBef>
                  <a:spcPct val="80000"/>
                </a:spcBef>
              </a:pPr>
              <a:r>
                <a:rPr lang="es-ES_tradnl" sz="1200">
                  <a:solidFill>
                    <a:srgbClr val="003366"/>
                  </a:solidFill>
                  <a:latin typeface="Calibri" pitchFamily="34" charset="0"/>
                </a:rPr>
                <a:t>Aplicativo X</a:t>
              </a:r>
            </a:p>
          </p:txBody>
        </p:sp>
        <p:sp>
          <p:nvSpPr>
            <p:cNvPr id="18480" name="AutoShape 80"/>
            <p:cNvSpPr>
              <a:spLocks noChangeArrowheads="1"/>
            </p:cNvSpPr>
            <p:nvPr/>
          </p:nvSpPr>
          <p:spPr bwMode="auto">
            <a:xfrm>
              <a:off x="900" y="2450"/>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481" name="AutoShape 81"/>
            <p:cNvSpPr>
              <a:spLocks noChangeArrowheads="1"/>
            </p:cNvSpPr>
            <p:nvPr/>
          </p:nvSpPr>
          <p:spPr bwMode="auto">
            <a:xfrm>
              <a:off x="1200" y="2394"/>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sp>
          <p:nvSpPr>
            <p:cNvPr id="18482" name="AutoShape 82"/>
            <p:cNvSpPr>
              <a:spLocks noChangeArrowheads="1"/>
            </p:cNvSpPr>
            <p:nvPr/>
          </p:nvSpPr>
          <p:spPr bwMode="auto">
            <a:xfrm>
              <a:off x="1122" y="2611"/>
              <a:ext cx="155" cy="161"/>
            </a:xfrm>
            <a:prstGeom prst="can">
              <a:avLst>
                <a:gd name="adj" fmla="val 25968"/>
              </a:avLst>
            </a:prstGeom>
            <a:solidFill>
              <a:schemeClr val="bg2"/>
            </a:solidFill>
            <a:ln w="9525">
              <a:solidFill>
                <a:schemeClr val="tx1"/>
              </a:solidFill>
              <a:round/>
              <a:headEnd/>
              <a:tailEnd/>
            </a:ln>
          </p:spPr>
          <p:txBody>
            <a:bodyPr wrap="none" anchor="ctr"/>
            <a:lstStyle/>
            <a:p>
              <a:endParaRPr lang="es-ES_tradnl"/>
            </a:p>
          </p:txBody>
        </p:sp>
      </p:grpSp>
      <p:pic>
        <p:nvPicPr>
          <p:cNvPr id="18473" name="Picture 32" descr="r2"/>
          <p:cNvPicPr>
            <a:picLocks noChangeAspect="1" noChangeArrowheads="1"/>
          </p:cNvPicPr>
          <p:nvPr/>
        </p:nvPicPr>
        <p:blipFill>
          <a:blip r:embed="rId6">
            <a:clrChange>
              <a:clrFrom>
                <a:srgbClr val="E2E2E2"/>
              </a:clrFrom>
              <a:clrTo>
                <a:srgbClr val="E2E2E2">
                  <a:alpha val="0"/>
                </a:srgbClr>
              </a:clrTo>
            </a:clrChange>
          </a:blip>
          <a:srcRect/>
          <a:stretch>
            <a:fillRect/>
          </a:stretch>
        </p:blipFill>
        <p:spPr bwMode="auto">
          <a:xfrm>
            <a:off x="2646363" y="1500188"/>
            <a:ext cx="3249612" cy="554037"/>
          </a:xfrm>
          <a:prstGeom prst="rect">
            <a:avLst/>
          </a:prstGeom>
          <a:noFill/>
          <a:ln w="9525">
            <a:noFill/>
            <a:miter lim="800000"/>
            <a:headEnd/>
            <a:tailEnd/>
          </a:ln>
        </p:spPr>
      </p:pic>
      <p:sp>
        <p:nvSpPr>
          <p:cNvPr id="18474" name="AutoShape 84"/>
          <p:cNvSpPr>
            <a:spLocks noChangeArrowheads="1"/>
          </p:cNvSpPr>
          <p:nvPr/>
        </p:nvSpPr>
        <p:spPr bwMode="auto">
          <a:xfrm>
            <a:off x="4727575" y="3463925"/>
            <a:ext cx="400050" cy="385763"/>
          </a:xfrm>
          <a:prstGeom prst="leftRightArrow">
            <a:avLst>
              <a:gd name="adj1" fmla="val 39120"/>
              <a:gd name="adj2" fmla="val 37036"/>
            </a:avLst>
          </a:prstGeom>
          <a:solidFill>
            <a:srgbClr val="FF9966"/>
          </a:solidFill>
          <a:ln w="9525">
            <a:solidFill>
              <a:schemeClr val="tx1"/>
            </a:solidFill>
            <a:miter lim="800000"/>
            <a:headEnd/>
            <a:tailEnd/>
          </a:ln>
        </p:spPr>
        <p:txBody>
          <a:bodyPr wrap="none" anchor="ctr"/>
          <a:lstStyle/>
          <a:p>
            <a:endParaRPr lang="es-ES_tradnl"/>
          </a:p>
        </p:txBody>
      </p:sp>
      <p:sp>
        <p:nvSpPr>
          <p:cNvPr id="18475" name="WordArt 85"/>
          <p:cNvSpPr>
            <a:spLocks noChangeArrowheads="1" noChangeShapeType="1" noTextEdit="1"/>
          </p:cNvSpPr>
          <p:nvPr/>
        </p:nvSpPr>
        <p:spPr bwMode="auto">
          <a:xfrm>
            <a:off x="8234363" y="3387725"/>
            <a:ext cx="666750" cy="342900"/>
          </a:xfrm>
          <a:prstGeom prst="rect">
            <a:avLst/>
          </a:prstGeom>
        </p:spPr>
        <p:txBody>
          <a:bodyPr spcFirstLastPara="1" wrap="none" fromWordArt="1">
            <a:prstTxWarp prst="textArchUp">
              <a:avLst>
                <a:gd name="adj" fmla="val 11996044"/>
              </a:avLst>
            </a:prstTxWarp>
          </a:bodyPr>
          <a:lstStyle/>
          <a:p>
            <a:pPr algn="ctr"/>
            <a:r>
              <a:rPr lang="es-ES_tradnl" sz="1000" kern="10">
                <a:ln w="3175" cap="rnd">
                  <a:noFill/>
                  <a:round/>
                  <a:headEnd type="none" w="sm" len="sm"/>
                  <a:tailEnd type="none" w="sm" len="sm"/>
                </a:ln>
                <a:solidFill>
                  <a:srgbClr val="000000"/>
                </a:solidFill>
                <a:latin typeface="Trebuchet MS"/>
              </a:rPr>
              <a:t>Información</a:t>
            </a:r>
          </a:p>
          <a:p>
            <a:pPr algn="ctr"/>
            <a:r>
              <a:rPr lang="es-ES_tradnl" sz="1000" kern="10">
                <a:ln w="3175" cap="rnd">
                  <a:noFill/>
                  <a:round/>
                  <a:headEnd type="none" w="sm" len="sm"/>
                  <a:tailEnd type="none" w="sm" len="sm"/>
                </a:ln>
                <a:solidFill>
                  <a:srgbClr val="000000"/>
                </a:solidFill>
                <a:latin typeface="Trebuchet MS"/>
              </a:rPr>
              <a:t>Interna</a:t>
            </a:r>
          </a:p>
        </p:txBody>
      </p:sp>
      <p:sp>
        <p:nvSpPr>
          <p:cNvPr id="18476" name="WordArt 86"/>
          <p:cNvSpPr>
            <a:spLocks noChangeArrowheads="1" noChangeShapeType="1" noTextEdit="1"/>
          </p:cNvSpPr>
          <p:nvPr/>
        </p:nvSpPr>
        <p:spPr bwMode="auto">
          <a:xfrm>
            <a:off x="8234363" y="3870325"/>
            <a:ext cx="666750" cy="342900"/>
          </a:xfrm>
          <a:prstGeom prst="rect">
            <a:avLst/>
          </a:prstGeom>
        </p:spPr>
        <p:txBody>
          <a:bodyPr spcFirstLastPara="1" wrap="none" fromWordArt="1">
            <a:prstTxWarp prst="textArchUp">
              <a:avLst>
                <a:gd name="adj" fmla="val 11996044"/>
              </a:avLst>
            </a:prstTxWarp>
          </a:bodyPr>
          <a:lstStyle/>
          <a:p>
            <a:pPr algn="ctr"/>
            <a:r>
              <a:rPr lang="es-ES_tradnl" sz="1000" kern="10">
                <a:ln w="3175" cap="rnd">
                  <a:noFill/>
                  <a:round/>
                  <a:headEnd type="none" w="sm" len="sm"/>
                  <a:tailEnd type="none" w="sm" len="sm"/>
                </a:ln>
                <a:solidFill>
                  <a:srgbClr val="000000"/>
                </a:solidFill>
                <a:latin typeface="Trebuchet MS"/>
              </a:rPr>
              <a:t>Información</a:t>
            </a:r>
          </a:p>
          <a:p>
            <a:pPr algn="ctr"/>
            <a:r>
              <a:rPr lang="es-ES_tradnl" sz="1000" kern="10">
                <a:ln w="3175" cap="rnd">
                  <a:noFill/>
                  <a:round/>
                  <a:headEnd type="none" w="sm" len="sm"/>
                  <a:tailEnd type="none" w="sm" len="sm"/>
                </a:ln>
                <a:solidFill>
                  <a:srgbClr val="000000"/>
                </a:solidFill>
                <a:latin typeface="Trebuchet MS"/>
              </a:rPr>
              <a:t>Externa</a:t>
            </a:r>
          </a:p>
        </p:txBody>
      </p:sp>
      <p:sp>
        <p:nvSpPr>
          <p:cNvPr id="20567" name="Text Box 87"/>
          <p:cNvSpPr txBox="1">
            <a:spLocks noChangeArrowheads="1"/>
          </p:cNvSpPr>
          <p:nvPr/>
        </p:nvSpPr>
        <p:spPr bwMode="auto">
          <a:xfrm>
            <a:off x="7235825" y="4408488"/>
            <a:ext cx="11684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000">
                <a:latin typeface="Calibri" pitchFamily="34" charset="0"/>
                <a:ea typeface="ＭＳ Ｐゴシック"/>
                <a:cs typeface="ＭＳ Ｐゴシック"/>
              </a:rPr>
              <a:t>Red SARA (MAP)</a:t>
            </a:r>
            <a:endParaRPr lang="en-US" sz="1000">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6" name="Rectangle 82"/>
          <p:cNvSpPr>
            <a:spLocks noChangeArrowheads="1"/>
          </p:cNvSpPr>
          <p:nvPr/>
        </p:nvSpPr>
        <p:spPr bwMode="auto">
          <a:xfrm>
            <a:off x="4670425" y="1406525"/>
            <a:ext cx="4246563" cy="5146675"/>
          </a:xfrm>
          <a:prstGeom prst="rect">
            <a:avLst/>
          </a:prstGeom>
          <a:solidFill>
            <a:srgbClr val="F8F8F8"/>
          </a:solidFill>
          <a:ln w="9525">
            <a:solidFill>
              <a:srgbClr val="C0C0C0"/>
            </a:solidFill>
            <a:miter lim="800000"/>
            <a:headEnd/>
            <a:tailEnd/>
          </a:ln>
        </p:spPr>
        <p:txBody>
          <a:bodyPr wrap="none" anchor="ctr"/>
          <a:lstStyle/>
          <a:p>
            <a:endParaRPr lang="es-ES_tradnl"/>
          </a:p>
        </p:txBody>
      </p:sp>
      <p:sp>
        <p:nvSpPr>
          <p:cNvPr id="21633" name="AutoShape 11"/>
          <p:cNvSpPr>
            <a:spLocks noChangeAspect="1" noChangeArrowheads="1"/>
          </p:cNvSpPr>
          <p:nvPr/>
        </p:nvSpPr>
        <p:spPr bwMode="auto">
          <a:xfrm>
            <a:off x="7342188" y="4176713"/>
            <a:ext cx="1298575" cy="938212"/>
          </a:xfrm>
          <a:prstGeom prst="flowChartAlternateProcess">
            <a:avLst/>
          </a:prstGeom>
          <a:solidFill>
            <a:schemeClr val="bg1"/>
          </a:solidFill>
          <a:ln w="9525" algn="ctr">
            <a:solidFill>
              <a:srgbClr val="969696"/>
            </a:solidFill>
            <a:prstDash val="sysDot"/>
            <a:miter lim="800000"/>
            <a:headEnd/>
            <a:tailEnd/>
          </a:ln>
        </p:spPr>
        <p:txBody>
          <a:bodyPr lIns="36000" rIns="36000" anchor="ctr" anchorCtr="1"/>
          <a:lstStyle/>
          <a:p>
            <a:pPr algn="ctr" eaLnBrk="0" hangingPunct="0">
              <a:spcBef>
                <a:spcPct val="80000"/>
              </a:spcBef>
            </a:pPr>
            <a:endParaRPr lang="es-ES_tradnl" sz="1200">
              <a:solidFill>
                <a:schemeClr val="bg1"/>
              </a:solidFill>
              <a:latin typeface="Calibri" pitchFamily="34" charset="0"/>
              <a:ea typeface="ＭＳ Ｐゴシック"/>
              <a:cs typeface="ＭＳ Ｐゴシック"/>
            </a:endParaRPr>
          </a:p>
        </p:txBody>
      </p:sp>
      <p:sp>
        <p:nvSpPr>
          <p:cNvPr id="19459" name="1 Título"/>
          <p:cNvSpPr>
            <a:spLocks noGrp="1"/>
          </p:cNvSpPr>
          <p:nvPr>
            <p:ph type="title" idx="4294967295"/>
          </p:nvPr>
        </p:nvSpPr>
        <p:spPr/>
        <p:txBody>
          <a:bodyPr/>
          <a:lstStyle/>
          <a:p>
            <a:pPr eaLnBrk="1" hangingPunct="1"/>
            <a:r>
              <a:rPr lang="es-ES_tradnl" smtClean="0"/>
              <a:t>BizTalk en la Administración</a:t>
            </a:r>
            <a:endParaRPr lang="en-US" smtClean="0"/>
          </a:p>
        </p:txBody>
      </p:sp>
      <p:sp>
        <p:nvSpPr>
          <p:cNvPr id="19460" name="Rectangle 83"/>
          <p:cNvSpPr>
            <a:spLocks noChangeArrowheads="1"/>
          </p:cNvSpPr>
          <p:nvPr/>
        </p:nvSpPr>
        <p:spPr bwMode="auto">
          <a:xfrm>
            <a:off x="211138" y="1406525"/>
            <a:ext cx="4246562" cy="5146675"/>
          </a:xfrm>
          <a:prstGeom prst="rect">
            <a:avLst/>
          </a:prstGeom>
          <a:solidFill>
            <a:srgbClr val="F8F8F8"/>
          </a:solidFill>
          <a:ln w="9525">
            <a:solidFill>
              <a:srgbClr val="C0C0C0"/>
            </a:solidFill>
            <a:miter lim="800000"/>
            <a:headEnd/>
            <a:tailEnd/>
          </a:ln>
        </p:spPr>
        <p:txBody>
          <a:bodyPr wrap="none" anchor="ctr"/>
          <a:lstStyle/>
          <a:p>
            <a:endParaRPr lang="es-ES_tradnl"/>
          </a:p>
        </p:txBody>
      </p:sp>
      <p:sp>
        <p:nvSpPr>
          <p:cNvPr id="21588" name="AutoShape 10"/>
          <p:cNvSpPr>
            <a:spLocks noChangeAspect="1" noChangeArrowheads="1"/>
          </p:cNvSpPr>
          <p:nvPr/>
        </p:nvSpPr>
        <p:spPr bwMode="auto">
          <a:xfrm>
            <a:off x="4902200" y="3405188"/>
            <a:ext cx="1671638" cy="1281112"/>
          </a:xfrm>
          <a:prstGeom prst="flowChartAlternateProcess">
            <a:avLst/>
          </a:prstGeom>
          <a:solidFill>
            <a:schemeClr val="accent1">
              <a:alpha val="70195"/>
            </a:schemeClr>
          </a:solidFill>
          <a:ln w="9525" algn="ctr">
            <a:solidFill>
              <a:schemeClr val="accent1"/>
            </a:solidFill>
            <a:miter lim="800000"/>
            <a:headEnd/>
            <a:tailEnd/>
          </a:ln>
        </p:spPr>
        <p:txBody>
          <a:bodyPr lIns="36000" rIns="36000" anchor="ctr" anchorCtr="1"/>
          <a:lstStyle/>
          <a:p>
            <a:pPr algn="ctr" eaLnBrk="0" hangingPunct="0">
              <a:spcBef>
                <a:spcPct val="25000"/>
              </a:spcBef>
            </a:pPr>
            <a:endParaRPr lang="es-ES_tradnl" sz="1200">
              <a:latin typeface="Calibri" pitchFamily="34" charset="0"/>
              <a:ea typeface="ＭＳ Ｐゴシック"/>
              <a:cs typeface="ＭＳ Ｐゴシック"/>
            </a:endParaRPr>
          </a:p>
        </p:txBody>
      </p:sp>
      <p:sp>
        <p:nvSpPr>
          <p:cNvPr id="21589" name="AutoShape 11"/>
          <p:cNvSpPr>
            <a:spLocks noChangeAspect="1" noChangeArrowheads="1"/>
          </p:cNvSpPr>
          <p:nvPr/>
        </p:nvSpPr>
        <p:spPr bwMode="auto">
          <a:xfrm>
            <a:off x="7296150" y="3362325"/>
            <a:ext cx="881063" cy="722313"/>
          </a:xfrm>
          <a:prstGeom prst="flowChartAlternateProcess">
            <a:avLst/>
          </a:prstGeom>
          <a:solidFill>
            <a:schemeClr val="hlink"/>
          </a:solidFill>
          <a:ln w="9525" algn="ctr">
            <a:noFill/>
            <a:miter lim="800000"/>
            <a:headEnd/>
            <a:tailEnd/>
          </a:ln>
        </p:spPr>
        <p:txBody>
          <a:bodyPr lIns="36000" rIns="36000" anchor="ctr" anchorCtr="1"/>
          <a:lstStyle/>
          <a:p>
            <a:pPr algn="ctr" eaLnBrk="0" hangingPunct="0">
              <a:spcBef>
                <a:spcPct val="80000"/>
              </a:spcBef>
            </a:pPr>
            <a:r>
              <a:rPr lang="es-ES_tradnl" sz="1200">
                <a:solidFill>
                  <a:schemeClr val="bg1"/>
                </a:solidFill>
                <a:latin typeface="Calibri" pitchFamily="34" charset="0"/>
                <a:ea typeface="ＭＳ Ｐゴシック"/>
                <a:cs typeface="ＭＳ Ｐゴシック"/>
              </a:rPr>
              <a:t>Plataforma de tramitación telemática</a:t>
            </a:r>
          </a:p>
        </p:txBody>
      </p:sp>
      <p:sp>
        <p:nvSpPr>
          <p:cNvPr id="21590" name="AutoShape 12"/>
          <p:cNvSpPr>
            <a:spLocks noChangeAspect="1" noChangeArrowheads="1"/>
          </p:cNvSpPr>
          <p:nvPr/>
        </p:nvSpPr>
        <p:spPr bwMode="auto">
          <a:xfrm>
            <a:off x="4902200" y="5435600"/>
            <a:ext cx="3886200" cy="1089025"/>
          </a:xfrm>
          <a:prstGeom prst="flowChartAlternateProcess">
            <a:avLst/>
          </a:prstGeom>
          <a:solidFill>
            <a:srgbClr val="EAEAEA"/>
          </a:solidFill>
          <a:ln w="9525" algn="ctr">
            <a:solidFill>
              <a:srgbClr val="808080"/>
            </a:solidFill>
            <a:miter lim="800000"/>
            <a:headEnd/>
            <a:tailEnd/>
          </a:ln>
        </p:spPr>
        <p:txBody>
          <a:bodyPr lIns="36000" rIns="36000"/>
          <a:lstStyle/>
          <a:p>
            <a:pPr eaLnBrk="0" hangingPunct="0">
              <a:spcBef>
                <a:spcPct val="80000"/>
              </a:spcBef>
            </a:pPr>
            <a:r>
              <a:rPr lang="es-ES_tradnl" sz="1200" i="1">
                <a:solidFill>
                  <a:srgbClr val="000000"/>
                </a:solidFill>
                <a:latin typeface="Calibri" pitchFamily="34" charset="0"/>
                <a:ea typeface="ＭＳ Ｐゴシック"/>
                <a:cs typeface="ＭＳ Ｐゴシック"/>
              </a:rPr>
              <a:t>Back Office – Aplicaciones Internas</a:t>
            </a:r>
          </a:p>
        </p:txBody>
      </p:sp>
      <p:grpSp>
        <p:nvGrpSpPr>
          <p:cNvPr id="21591" name="Group 31"/>
          <p:cNvGrpSpPr>
            <a:grpSpLocks noChangeAspect="1"/>
          </p:cNvGrpSpPr>
          <p:nvPr/>
        </p:nvGrpSpPr>
        <p:grpSpPr bwMode="auto">
          <a:xfrm>
            <a:off x="7253288" y="4083050"/>
            <a:ext cx="788987" cy="588963"/>
            <a:chOff x="4558" y="1933"/>
            <a:chExt cx="650" cy="268"/>
          </a:xfrm>
        </p:grpSpPr>
        <p:sp>
          <p:nvSpPr>
            <p:cNvPr id="19534" name="Rectangle 32"/>
            <p:cNvSpPr>
              <a:spLocks noChangeAspect="1" noChangeArrowheads="1"/>
            </p:cNvSpPr>
            <p:nvPr/>
          </p:nvSpPr>
          <p:spPr bwMode="auto">
            <a:xfrm>
              <a:off x="4558"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sp>
          <p:nvSpPr>
            <p:cNvPr id="19535" name="Rectangle 33"/>
            <p:cNvSpPr>
              <a:spLocks noChangeAspect="1" noChangeArrowheads="1"/>
            </p:cNvSpPr>
            <p:nvPr/>
          </p:nvSpPr>
          <p:spPr bwMode="auto">
            <a:xfrm>
              <a:off x="4883"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grpSp>
      <p:grpSp>
        <p:nvGrpSpPr>
          <p:cNvPr id="21594" name="Group 35"/>
          <p:cNvGrpSpPr>
            <a:grpSpLocks noChangeAspect="1"/>
          </p:cNvGrpSpPr>
          <p:nvPr/>
        </p:nvGrpSpPr>
        <p:grpSpPr bwMode="auto">
          <a:xfrm>
            <a:off x="5343525" y="4964113"/>
            <a:ext cx="788988" cy="325437"/>
            <a:chOff x="4558" y="1933"/>
            <a:chExt cx="650" cy="268"/>
          </a:xfrm>
        </p:grpSpPr>
        <p:sp>
          <p:nvSpPr>
            <p:cNvPr id="19532" name="Rectangle 36"/>
            <p:cNvSpPr>
              <a:spLocks noChangeAspect="1" noChangeArrowheads="1"/>
            </p:cNvSpPr>
            <p:nvPr/>
          </p:nvSpPr>
          <p:spPr bwMode="auto">
            <a:xfrm>
              <a:off x="4558"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sp>
          <p:nvSpPr>
            <p:cNvPr id="19533" name="Rectangle 37"/>
            <p:cNvSpPr>
              <a:spLocks noChangeAspect="1" noChangeArrowheads="1"/>
            </p:cNvSpPr>
            <p:nvPr/>
          </p:nvSpPr>
          <p:spPr bwMode="auto">
            <a:xfrm>
              <a:off x="4883"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grpSp>
      <p:grpSp>
        <p:nvGrpSpPr>
          <p:cNvPr id="21597" name="Group 38"/>
          <p:cNvGrpSpPr>
            <a:grpSpLocks noChangeAspect="1"/>
          </p:cNvGrpSpPr>
          <p:nvPr/>
        </p:nvGrpSpPr>
        <p:grpSpPr bwMode="auto">
          <a:xfrm>
            <a:off x="5343525" y="5435600"/>
            <a:ext cx="788988" cy="325438"/>
            <a:chOff x="4558" y="1933"/>
            <a:chExt cx="650" cy="268"/>
          </a:xfrm>
        </p:grpSpPr>
        <p:sp>
          <p:nvSpPr>
            <p:cNvPr id="19530" name="Rectangle 39"/>
            <p:cNvSpPr>
              <a:spLocks noChangeAspect="1" noChangeArrowheads="1"/>
            </p:cNvSpPr>
            <p:nvPr/>
          </p:nvSpPr>
          <p:spPr bwMode="auto">
            <a:xfrm>
              <a:off x="4558"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sp>
          <p:nvSpPr>
            <p:cNvPr id="19531" name="Rectangle 40"/>
            <p:cNvSpPr>
              <a:spLocks noChangeAspect="1" noChangeArrowheads="1"/>
            </p:cNvSpPr>
            <p:nvPr/>
          </p:nvSpPr>
          <p:spPr bwMode="auto">
            <a:xfrm>
              <a:off x="4883" y="1933"/>
              <a:ext cx="325" cy="268"/>
            </a:xfrm>
            <a:prstGeom prst="rect">
              <a:avLst/>
            </a:prstGeom>
            <a:noFill/>
            <a:ln w="6350">
              <a:noFill/>
              <a:miter lim="800000"/>
              <a:headEnd type="none" w="sm" len="sm"/>
              <a:tailEnd type="none" w="sm" len="sm"/>
            </a:ln>
          </p:spPr>
          <p:txBody>
            <a:bodyPr lIns="36000" tIns="72009" rIns="36000" bIns="72009"/>
            <a:lstStyle/>
            <a:p>
              <a:pPr>
                <a:spcBef>
                  <a:spcPct val="20000"/>
                </a:spcBef>
              </a:pPr>
              <a:endParaRPr lang="es-ES_tradnl" sz="1200">
                <a:latin typeface="Calibri" pitchFamily="34" charset="0"/>
                <a:ea typeface="ＭＳ Ｐゴシック"/>
                <a:cs typeface="ＭＳ Ｐゴシック"/>
              </a:endParaRPr>
            </a:p>
          </p:txBody>
        </p:sp>
      </p:grpSp>
      <p:sp>
        <p:nvSpPr>
          <p:cNvPr id="21600" name="AutoShape 45"/>
          <p:cNvSpPr>
            <a:spLocks noChangeAspect="1" noChangeArrowheads="1"/>
          </p:cNvSpPr>
          <p:nvPr/>
        </p:nvSpPr>
        <p:spPr bwMode="auto">
          <a:xfrm>
            <a:off x="5770563" y="3405188"/>
            <a:ext cx="803275" cy="200025"/>
          </a:xfrm>
          <a:prstGeom prst="roundRect">
            <a:avLst>
              <a:gd name="adj" fmla="val 16667"/>
            </a:avLst>
          </a:prstGeom>
          <a:noFill/>
          <a:ln w="9525" algn="ctr">
            <a:noFill/>
            <a:round/>
            <a:headEnd type="none" w="sm" len="sm"/>
            <a:tailEnd type="none" w="sm" len="sm"/>
          </a:ln>
        </p:spPr>
        <p:txBody>
          <a:bodyPr lIns="36000" rIns="36000" anchor="ctr" anchorCtr="1"/>
          <a:lstStyle/>
          <a:p>
            <a:pPr algn="ctr" eaLnBrk="0" hangingPunct="0">
              <a:spcBef>
                <a:spcPct val="80000"/>
              </a:spcBef>
            </a:pPr>
            <a:endParaRPr lang="es-ES_tradnl" sz="1200">
              <a:solidFill>
                <a:srgbClr val="000000"/>
              </a:solidFill>
              <a:latin typeface="Calibri" pitchFamily="34" charset="0"/>
              <a:ea typeface="ＭＳ Ｐゴシック"/>
              <a:cs typeface="ＭＳ Ｐゴシック"/>
            </a:endParaRPr>
          </a:p>
        </p:txBody>
      </p:sp>
      <p:sp>
        <p:nvSpPr>
          <p:cNvPr id="21601" name="AutoShape 49"/>
          <p:cNvSpPr>
            <a:spLocks noChangeAspect="1" noChangeArrowheads="1"/>
          </p:cNvSpPr>
          <p:nvPr/>
        </p:nvSpPr>
        <p:spPr bwMode="auto">
          <a:xfrm>
            <a:off x="5154613" y="4010025"/>
            <a:ext cx="1263650" cy="325438"/>
          </a:xfrm>
          <a:prstGeom prst="flowChartAlternateProcess">
            <a:avLst/>
          </a:prstGeom>
          <a:solidFill>
            <a:srgbClr val="DDDDDD"/>
          </a:solidFill>
          <a:ln w="9525" algn="ctr">
            <a:solidFill>
              <a:srgbClr val="808080"/>
            </a:solidFill>
            <a:miter lim="800000"/>
            <a:headEnd/>
            <a:tailEnd/>
          </a:ln>
        </p:spPr>
        <p:txBody>
          <a:bodyPr lIns="36000" rIns="36000" anchor="ctr"/>
          <a:lstStyle/>
          <a:p>
            <a:pPr algn="ctr" eaLnBrk="0" hangingPunct="0">
              <a:spcBef>
                <a:spcPct val="80000"/>
              </a:spcBef>
            </a:pPr>
            <a:r>
              <a:rPr lang="es-ES_tradnl" sz="1200">
                <a:solidFill>
                  <a:srgbClr val="000000"/>
                </a:solidFill>
                <a:latin typeface="Calibri" pitchFamily="34" charset="0"/>
                <a:ea typeface="ＭＳ Ｐゴシック"/>
                <a:cs typeface="ＭＳ Ｐゴシック"/>
              </a:rPr>
              <a:t>Catálogo de servicios</a:t>
            </a:r>
          </a:p>
        </p:txBody>
      </p:sp>
      <p:sp>
        <p:nvSpPr>
          <p:cNvPr id="786496" name="Text Box 64"/>
          <p:cNvSpPr txBox="1">
            <a:spLocks noChangeArrowheads="1"/>
          </p:cNvSpPr>
          <p:nvPr/>
        </p:nvSpPr>
        <p:spPr bwMode="auto">
          <a:xfrm>
            <a:off x="5213350" y="3409950"/>
            <a:ext cx="10668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s-ES_tradnl" sz="1200">
                <a:solidFill>
                  <a:schemeClr val="bg1"/>
                </a:solidFill>
                <a:latin typeface="Calibri" pitchFamily="34" charset="0"/>
                <a:ea typeface="ＭＳ Ｐゴシック"/>
                <a:cs typeface="ＭＳ Ｐゴシック"/>
              </a:rPr>
              <a:t>CRM</a:t>
            </a:r>
            <a:endParaRPr lang="en-US" sz="1200">
              <a:solidFill>
                <a:schemeClr val="bg1"/>
              </a:solidFill>
              <a:latin typeface="Calibri" pitchFamily="34" charset="0"/>
              <a:ea typeface="ＭＳ Ｐゴシック"/>
              <a:cs typeface="ＭＳ Ｐゴシック"/>
            </a:endParaRPr>
          </a:p>
        </p:txBody>
      </p:sp>
      <p:sp>
        <p:nvSpPr>
          <p:cNvPr id="21603" name="AutoShape 68"/>
          <p:cNvSpPr>
            <a:spLocks noChangeArrowheads="1"/>
          </p:cNvSpPr>
          <p:nvPr/>
        </p:nvSpPr>
        <p:spPr bwMode="auto">
          <a:xfrm>
            <a:off x="4864100" y="4991100"/>
            <a:ext cx="2057400" cy="328613"/>
          </a:xfrm>
          <a:prstGeom prst="roundRect">
            <a:avLst>
              <a:gd name="adj" fmla="val 16667"/>
            </a:avLst>
          </a:prstGeom>
          <a:solidFill>
            <a:srgbClr val="FF9900"/>
          </a:solidFill>
          <a:ln w="9525">
            <a:noFill/>
            <a:round/>
            <a:headEnd/>
            <a:tailEnd/>
          </a:ln>
          <a:effectLst>
            <a:prstShdw prst="shdw17" dist="17961" dir="2700000">
              <a:srgbClr val="99995C"/>
            </a:prstShdw>
          </a:effectLst>
        </p:spPr>
        <p:txBody>
          <a:bodyPr wrap="none" anchor="ctr"/>
          <a:lstStyle/>
          <a:p>
            <a:endParaRPr lang="es-ES_tradnl" sz="1200">
              <a:latin typeface="Calibri" pitchFamily="34" charset="0"/>
              <a:ea typeface="ＭＳ Ｐゴシック"/>
              <a:cs typeface="ＭＳ Ｐゴシック"/>
            </a:endParaRPr>
          </a:p>
        </p:txBody>
      </p:sp>
      <p:sp>
        <p:nvSpPr>
          <p:cNvPr id="21604" name="AutoShape 69"/>
          <p:cNvSpPr>
            <a:spLocks noChangeArrowheads="1"/>
          </p:cNvSpPr>
          <p:nvPr/>
        </p:nvSpPr>
        <p:spPr bwMode="auto">
          <a:xfrm>
            <a:off x="6769100" y="3352800"/>
            <a:ext cx="304800" cy="1968500"/>
          </a:xfrm>
          <a:prstGeom prst="roundRect">
            <a:avLst>
              <a:gd name="adj" fmla="val 16667"/>
            </a:avLst>
          </a:prstGeom>
          <a:solidFill>
            <a:srgbClr val="FF9900"/>
          </a:solidFill>
          <a:ln w="9525">
            <a:noFill/>
            <a:round/>
            <a:headEnd/>
            <a:tailEnd/>
          </a:ln>
          <a:effectLst>
            <a:prstShdw prst="shdw17" dist="17961" dir="2700000">
              <a:srgbClr val="99995C"/>
            </a:prstShdw>
          </a:effectLst>
        </p:spPr>
        <p:txBody>
          <a:bodyPr wrap="none" anchor="ctr"/>
          <a:lstStyle/>
          <a:p>
            <a:endParaRPr lang="es-ES_tradnl" sz="1200">
              <a:latin typeface="Calibri" pitchFamily="34" charset="0"/>
              <a:ea typeface="ＭＳ Ｐゴシック"/>
              <a:cs typeface="ＭＳ Ｐゴシック"/>
            </a:endParaRPr>
          </a:p>
        </p:txBody>
      </p:sp>
      <p:sp>
        <p:nvSpPr>
          <p:cNvPr id="786502" name="Text Box 70"/>
          <p:cNvSpPr txBox="1">
            <a:spLocks noChangeArrowheads="1"/>
          </p:cNvSpPr>
          <p:nvPr/>
        </p:nvSpPr>
        <p:spPr bwMode="auto">
          <a:xfrm>
            <a:off x="4797425" y="4964113"/>
            <a:ext cx="11461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sz="1000">
                <a:solidFill>
                  <a:schemeClr val="bg1"/>
                </a:solidFill>
                <a:latin typeface="Calibri" pitchFamily="34" charset="0"/>
                <a:ea typeface="ＭＳ Ｐゴシック"/>
                <a:cs typeface="ＭＳ Ｐゴシック"/>
              </a:rPr>
              <a:t>Plataforma de Interoperabilidad</a:t>
            </a:r>
            <a:endParaRPr lang="en-US" sz="1000">
              <a:solidFill>
                <a:schemeClr val="bg1"/>
              </a:solidFill>
              <a:latin typeface="Calibri" pitchFamily="34" charset="0"/>
              <a:ea typeface="ＭＳ Ｐゴシック"/>
              <a:cs typeface="ＭＳ Ｐゴシック"/>
            </a:endParaRPr>
          </a:p>
        </p:txBody>
      </p:sp>
      <p:sp>
        <p:nvSpPr>
          <p:cNvPr id="21606" name="Line 72"/>
          <p:cNvSpPr>
            <a:spLocks noChangeShapeType="1"/>
          </p:cNvSpPr>
          <p:nvPr/>
        </p:nvSpPr>
        <p:spPr bwMode="auto">
          <a:xfrm>
            <a:off x="5549900" y="4724400"/>
            <a:ext cx="0" cy="2286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07" name="Line 73"/>
          <p:cNvSpPr>
            <a:spLocks noChangeShapeType="1"/>
          </p:cNvSpPr>
          <p:nvPr/>
        </p:nvSpPr>
        <p:spPr bwMode="auto">
          <a:xfrm flipV="1">
            <a:off x="5880100" y="4711700"/>
            <a:ext cx="0" cy="2286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08" name="Line 74"/>
          <p:cNvSpPr>
            <a:spLocks noChangeShapeType="1"/>
          </p:cNvSpPr>
          <p:nvPr/>
        </p:nvSpPr>
        <p:spPr bwMode="auto">
          <a:xfrm>
            <a:off x="5549900" y="5321300"/>
            <a:ext cx="0" cy="2286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09" name="Line 75"/>
          <p:cNvSpPr>
            <a:spLocks noChangeShapeType="1"/>
          </p:cNvSpPr>
          <p:nvPr/>
        </p:nvSpPr>
        <p:spPr bwMode="auto">
          <a:xfrm flipV="1">
            <a:off x="5880100" y="5308600"/>
            <a:ext cx="0" cy="2286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0" name="Line 76"/>
          <p:cNvSpPr>
            <a:spLocks noChangeShapeType="1"/>
          </p:cNvSpPr>
          <p:nvPr/>
        </p:nvSpPr>
        <p:spPr bwMode="auto">
          <a:xfrm>
            <a:off x="6565900" y="37084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1" name="Line 77"/>
          <p:cNvSpPr>
            <a:spLocks noChangeShapeType="1"/>
          </p:cNvSpPr>
          <p:nvPr/>
        </p:nvSpPr>
        <p:spPr bwMode="auto">
          <a:xfrm flipH="1">
            <a:off x="6565900" y="39370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2" name="Line 78"/>
          <p:cNvSpPr>
            <a:spLocks noChangeShapeType="1"/>
          </p:cNvSpPr>
          <p:nvPr/>
        </p:nvSpPr>
        <p:spPr bwMode="auto">
          <a:xfrm>
            <a:off x="7061200" y="37084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3" name="Line 79"/>
          <p:cNvSpPr>
            <a:spLocks noChangeShapeType="1"/>
          </p:cNvSpPr>
          <p:nvPr/>
        </p:nvSpPr>
        <p:spPr bwMode="auto">
          <a:xfrm flipH="1">
            <a:off x="7061200" y="39370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4" name="Line 83"/>
          <p:cNvSpPr>
            <a:spLocks noChangeShapeType="1"/>
          </p:cNvSpPr>
          <p:nvPr/>
        </p:nvSpPr>
        <p:spPr bwMode="auto">
          <a:xfrm>
            <a:off x="5321300" y="2946400"/>
            <a:ext cx="0" cy="4445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5" name="Line 84"/>
          <p:cNvSpPr>
            <a:spLocks noChangeShapeType="1"/>
          </p:cNvSpPr>
          <p:nvPr/>
        </p:nvSpPr>
        <p:spPr bwMode="auto">
          <a:xfrm>
            <a:off x="6223000" y="2946400"/>
            <a:ext cx="0" cy="4445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16" name="Line 84"/>
          <p:cNvSpPr>
            <a:spLocks noChangeShapeType="1"/>
          </p:cNvSpPr>
          <p:nvPr/>
        </p:nvSpPr>
        <p:spPr bwMode="auto">
          <a:xfrm>
            <a:off x="7680325" y="2768600"/>
            <a:ext cx="0" cy="604838"/>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pic>
        <p:nvPicPr>
          <p:cNvPr id="21617" name="Picture 44"/>
          <p:cNvPicPr>
            <a:picLocks noChangeAspect="1" noChangeArrowheads="1"/>
          </p:cNvPicPr>
          <p:nvPr/>
        </p:nvPicPr>
        <p:blipFill>
          <a:blip r:embed="rId2" cstate="screen"/>
          <a:srcRect/>
          <a:stretch>
            <a:fillRect/>
          </a:stretch>
        </p:blipFill>
        <p:spPr bwMode="gray">
          <a:xfrm>
            <a:off x="7226300" y="2001838"/>
            <a:ext cx="950913" cy="914400"/>
          </a:xfrm>
          <a:prstGeom prst="rect">
            <a:avLst/>
          </a:prstGeom>
          <a:noFill/>
          <a:ln w="3175" algn="ctr">
            <a:solidFill>
              <a:srgbClr val="C0C0C0"/>
            </a:solidFill>
            <a:miter lim="800000"/>
            <a:headEnd/>
            <a:tailEnd/>
          </a:ln>
        </p:spPr>
      </p:pic>
      <p:pic>
        <p:nvPicPr>
          <p:cNvPr id="21618" name="Picture 46"/>
          <p:cNvPicPr>
            <a:picLocks noChangeAspect="1" noChangeArrowheads="1"/>
          </p:cNvPicPr>
          <p:nvPr/>
        </p:nvPicPr>
        <p:blipFill>
          <a:blip r:embed="rId3" cstate="screen"/>
          <a:srcRect/>
          <a:stretch>
            <a:fillRect/>
          </a:stretch>
        </p:blipFill>
        <p:spPr bwMode="auto">
          <a:xfrm>
            <a:off x="5927725" y="2001838"/>
            <a:ext cx="966788" cy="914400"/>
          </a:xfrm>
          <a:prstGeom prst="rect">
            <a:avLst/>
          </a:prstGeom>
          <a:noFill/>
          <a:ln w="3175">
            <a:solidFill>
              <a:srgbClr val="C0C0C0"/>
            </a:solidFill>
            <a:miter lim="800000"/>
            <a:headEnd/>
            <a:tailEnd/>
          </a:ln>
        </p:spPr>
      </p:pic>
      <p:pic>
        <p:nvPicPr>
          <p:cNvPr id="21619" name="Picture 48"/>
          <p:cNvPicPr>
            <a:picLocks noChangeAspect="1" noChangeArrowheads="1"/>
          </p:cNvPicPr>
          <p:nvPr/>
        </p:nvPicPr>
        <p:blipFill>
          <a:blip r:embed="rId4" cstate="screen"/>
          <a:srcRect/>
          <a:stretch>
            <a:fillRect/>
          </a:stretch>
        </p:blipFill>
        <p:spPr bwMode="auto">
          <a:xfrm>
            <a:off x="4762500" y="2014538"/>
            <a:ext cx="1066800" cy="901700"/>
          </a:xfrm>
          <a:prstGeom prst="rect">
            <a:avLst/>
          </a:prstGeom>
          <a:noFill/>
          <a:ln w="3175">
            <a:solidFill>
              <a:srgbClr val="C0C0C0"/>
            </a:solidFill>
            <a:miter lim="800000"/>
            <a:headEnd/>
            <a:tailEnd/>
          </a:ln>
        </p:spPr>
      </p:pic>
      <p:pic>
        <p:nvPicPr>
          <p:cNvPr id="21620" name="Picture 3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138738" y="5713413"/>
            <a:ext cx="561975" cy="477837"/>
          </a:xfrm>
          <a:prstGeom prst="rect">
            <a:avLst/>
          </a:prstGeom>
          <a:noFill/>
          <a:ln w="9525">
            <a:noFill/>
            <a:miter lim="800000"/>
            <a:headEnd/>
            <a:tailEnd/>
          </a:ln>
        </p:spPr>
      </p:pic>
      <p:sp>
        <p:nvSpPr>
          <p:cNvPr id="2" name="Text Box 64"/>
          <p:cNvSpPr txBox="1">
            <a:spLocks noChangeArrowheads="1"/>
          </p:cNvSpPr>
          <p:nvPr/>
        </p:nvSpPr>
        <p:spPr bwMode="auto">
          <a:xfrm>
            <a:off x="4945063" y="6145213"/>
            <a:ext cx="1066800" cy="4206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r>
              <a:rPr lang="es-ES_tradnl" sz="1200">
                <a:latin typeface="Calibri" pitchFamily="34" charset="0"/>
                <a:ea typeface="ＭＳ Ｐゴシック"/>
                <a:cs typeface="ＭＳ Ｐゴシック"/>
              </a:rPr>
              <a:t>Aplicación 1</a:t>
            </a:r>
          </a:p>
          <a:p>
            <a:pPr algn="ctr">
              <a:lnSpc>
                <a:spcPct val="75000"/>
              </a:lnSpc>
              <a:spcBef>
                <a:spcPct val="30000"/>
              </a:spcBef>
              <a:defRPr/>
            </a:pPr>
            <a:r>
              <a:rPr lang="es-ES_tradnl" sz="1200">
                <a:latin typeface="Calibri" pitchFamily="34" charset="0"/>
                <a:ea typeface="ＭＳ Ｐゴシック"/>
                <a:cs typeface="ＭＳ Ｐゴシック"/>
              </a:rPr>
              <a:t>Trámite 1</a:t>
            </a:r>
            <a:endParaRPr lang="en-US" sz="1200">
              <a:latin typeface="Calibri" pitchFamily="34" charset="0"/>
              <a:ea typeface="ＭＳ Ｐゴシック"/>
              <a:cs typeface="ＭＳ Ｐゴシック"/>
            </a:endParaRPr>
          </a:p>
        </p:txBody>
      </p:sp>
      <p:pic>
        <p:nvPicPr>
          <p:cNvPr id="21622" name="Picture 3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989638" y="5713413"/>
            <a:ext cx="561975" cy="477837"/>
          </a:xfrm>
          <a:prstGeom prst="rect">
            <a:avLst/>
          </a:prstGeom>
          <a:noFill/>
          <a:ln w="9525">
            <a:noFill/>
            <a:miter lim="800000"/>
            <a:headEnd/>
            <a:tailEnd/>
          </a:ln>
        </p:spPr>
      </p:pic>
      <p:sp>
        <p:nvSpPr>
          <p:cNvPr id="3" name="Text Box 64"/>
          <p:cNvSpPr txBox="1">
            <a:spLocks noChangeArrowheads="1"/>
          </p:cNvSpPr>
          <p:nvPr/>
        </p:nvSpPr>
        <p:spPr bwMode="auto">
          <a:xfrm>
            <a:off x="5795963" y="6145213"/>
            <a:ext cx="1066800" cy="4206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r>
              <a:rPr lang="es-ES_tradnl" sz="1200">
                <a:latin typeface="Calibri" pitchFamily="34" charset="0"/>
                <a:ea typeface="ＭＳ Ｐゴシック"/>
                <a:cs typeface="ＭＳ Ｐゴシック"/>
              </a:rPr>
              <a:t>Aplicación 2</a:t>
            </a:r>
          </a:p>
          <a:p>
            <a:pPr algn="ctr">
              <a:lnSpc>
                <a:spcPct val="75000"/>
              </a:lnSpc>
              <a:spcBef>
                <a:spcPct val="30000"/>
              </a:spcBef>
              <a:defRPr/>
            </a:pPr>
            <a:r>
              <a:rPr lang="es-ES_tradnl" sz="1200">
                <a:latin typeface="Calibri" pitchFamily="34" charset="0"/>
                <a:ea typeface="ＭＳ Ｐゴシック"/>
                <a:cs typeface="ＭＳ Ｐゴシック"/>
              </a:rPr>
              <a:t>Trámite 2</a:t>
            </a:r>
            <a:endParaRPr lang="en-US" sz="1200">
              <a:latin typeface="Calibri" pitchFamily="34" charset="0"/>
              <a:ea typeface="ＭＳ Ｐゴシック"/>
              <a:cs typeface="ＭＳ Ｐゴシック"/>
            </a:endParaRPr>
          </a:p>
        </p:txBody>
      </p:sp>
      <p:pic>
        <p:nvPicPr>
          <p:cNvPr id="21624" name="Picture 3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7056438" y="5713413"/>
            <a:ext cx="561975" cy="477837"/>
          </a:xfrm>
          <a:prstGeom prst="rect">
            <a:avLst/>
          </a:prstGeom>
          <a:noFill/>
          <a:ln w="9525">
            <a:noFill/>
            <a:miter lim="800000"/>
            <a:headEnd/>
            <a:tailEnd/>
          </a:ln>
        </p:spPr>
      </p:pic>
      <p:sp>
        <p:nvSpPr>
          <p:cNvPr id="4" name="Text Box 64"/>
          <p:cNvSpPr txBox="1">
            <a:spLocks noChangeArrowheads="1"/>
          </p:cNvSpPr>
          <p:nvPr/>
        </p:nvSpPr>
        <p:spPr bwMode="auto">
          <a:xfrm>
            <a:off x="6862763" y="6145213"/>
            <a:ext cx="1066800" cy="4206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r>
              <a:rPr lang="es-ES_tradnl" sz="1200">
                <a:latin typeface="Calibri" pitchFamily="34" charset="0"/>
                <a:ea typeface="ＭＳ Ｐゴシック"/>
                <a:cs typeface="ＭＳ Ｐゴシック"/>
              </a:rPr>
              <a:t>Aplicación N</a:t>
            </a:r>
          </a:p>
          <a:p>
            <a:pPr algn="ctr">
              <a:lnSpc>
                <a:spcPct val="75000"/>
              </a:lnSpc>
              <a:spcBef>
                <a:spcPct val="30000"/>
              </a:spcBef>
              <a:defRPr/>
            </a:pPr>
            <a:r>
              <a:rPr lang="es-ES_tradnl" sz="1200">
                <a:latin typeface="Calibri" pitchFamily="34" charset="0"/>
                <a:ea typeface="ＭＳ Ｐゴシック"/>
                <a:cs typeface="ＭＳ Ｐゴシック"/>
              </a:rPr>
              <a:t>Trámite N</a:t>
            </a:r>
            <a:endParaRPr lang="en-US" sz="1200">
              <a:latin typeface="Calibri" pitchFamily="34" charset="0"/>
              <a:ea typeface="ＭＳ Ｐゴシック"/>
              <a:cs typeface="ＭＳ Ｐゴシック"/>
            </a:endParaRPr>
          </a:p>
        </p:txBody>
      </p:sp>
      <p:pic>
        <p:nvPicPr>
          <p:cNvPr id="21626" name="Picture 38"/>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7375525" y="4251325"/>
            <a:ext cx="481013" cy="409575"/>
          </a:xfrm>
          <a:prstGeom prst="rect">
            <a:avLst/>
          </a:prstGeom>
          <a:noFill/>
          <a:ln w="9525">
            <a:noFill/>
            <a:miter lim="800000"/>
            <a:headEnd/>
            <a:tailEnd/>
          </a:ln>
        </p:spPr>
      </p:pic>
      <p:pic>
        <p:nvPicPr>
          <p:cNvPr id="21627" name="Picture 38"/>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7793038" y="4668838"/>
            <a:ext cx="481012" cy="409575"/>
          </a:xfrm>
          <a:prstGeom prst="rect">
            <a:avLst/>
          </a:prstGeom>
          <a:noFill/>
          <a:ln w="9525">
            <a:noFill/>
            <a:miter lim="800000"/>
            <a:headEnd/>
            <a:tailEnd/>
          </a:ln>
        </p:spPr>
      </p:pic>
      <p:pic>
        <p:nvPicPr>
          <p:cNvPr id="21628" name="Picture 38"/>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8058150" y="4213225"/>
            <a:ext cx="481013" cy="409575"/>
          </a:xfrm>
          <a:prstGeom prst="rect">
            <a:avLst/>
          </a:prstGeom>
          <a:noFill/>
          <a:ln w="9525">
            <a:noFill/>
            <a:miter lim="800000"/>
            <a:headEnd/>
            <a:tailEnd/>
          </a:ln>
        </p:spPr>
      </p:pic>
      <p:sp>
        <p:nvSpPr>
          <p:cNvPr id="21629" name="Line 76"/>
          <p:cNvSpPr>
            <a:spLocks noChangeShapeType="1"/>
          </p:cNvSpPr>
          <p:nvPr/>
        </p:nvSpPr>
        <p:spPr bwMode="auto">
          <a:xfrm>
            <a:off x="6540500" y="43688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30" name="Line 77"/>
          <p:cNvSpPr>
            <a:spLocks noChangeShapeType="1"/>
          </p:cNvSpPr>
          <p:nvPr/>
        </p:nvSpPr>
        <p:spPr bwMode="auto">
          <a:xfrm flipH="1">
            <a:off x="6540500" y="45974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31" name="Line 78"/>
          <p:cNvSpPr>
            <a:spLocks noChangeShapeType="1"/>
          </p:cNvSpPr>
          <p:nvPr/>
        </p:nvSpPr>
        <p:spPr bwMode="auto">
          <a:xfrm>
            <a:off x="7035800" y="43688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32" name="Line 79"/>
          <p:cNvSpPr>
            <a:spLocks noChangeShapeType="1"/>
          </p:cNvSpPr>
          <p:nvPr/>
        </p:nvSpPr>
        <p:spPr bwMode="auto">
          <a:xfrm flipH="1">
            <a:off x="7035800" y="4597400"/>
            <a:ext cx="228600" cy="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21634" name="Text Box 130"/>
          <p:cNvSpPr txBox="1">
            <a:spLocks noChangeArrowheads="1"/>
          </p:cNvSpPr>
          <p:nvPr/>
        </p:nvSpPr>
        <p:spPr bwMode="auto">
          <a:xfrm>
            <a:off x="7118350" y="5097463"/>
            <a:ext cx="1760538"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200" i="1">
                <a:solidFill>
                  <a:srgbClr val="000000"/>
                </a:solidFill>
                <a:latin typeface="Calibri" pitchFamily="34" charset="0"/>
                <a:ea typeface="ＭＳ Ｐゴシック"/>
                <a:cs typeface="ＭＳ Ｐゴシック"/>
              </a:rPr>
              <a:t>Conexión con Aplicaciones Externas</a:t>
            </a:r>
            <a:endParaRPr lang="en-US" sz="1200" i="1">
              <a:solidFill>
                <a:srgbClr val="000000"/>
              </a:solidFill>
              <a:latin typeface="Calibri" pitchFamily="34" charset="0"/>
              <a:ea typeface="ＭＳ Ｐゴシック"/>
              <a:cs typeface="ＭＳ Ｐゴシック"/>
            </a:endParaRPr>
          </a:p>
        </p:txBody>
      </p:sp>
      <p:sp>
        <p:nvSpPr>
          <p:cNvPr id="19501" name="AutoShape 11"/>
          <p:cNvSpPr>
            <a:spLocks noChangeAspect="1" noChangeArrowheads="1"/>
          </p:cNvSpPr>
          <p:nvPr/>
        </p:nvSpPr>
        <p:spPr bwMode="auto">
          <a:xfrm>
            <a:off x="808038" y="3214688"/>
            <a:ext cx="2925762" cy="1341437"/>
          </a:xfrm>
          <a:prstGeom prst="flowChartAlternateProcess">
            <a:avLst/>
          </a:prstGeom>
          <a:solidFill>
            <a:srgbClr val="CCFFFF"/>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1200">
              <a:solidFill>
                <a:schemeClr val="bg1"/>
              </a:solidFill>
              <a:latin typeface="Calibri" pitchFamily="34" charset="0"/>
              <a:ea typeface="ＭＳ Ｐゴシック"/>
              <a:cs typeface="ＭＳ Ｐゴシック"/>
            </a:endParaRPr>
          </a:p>
        </p:txBody>
      </p:sp>
      <p:sp>
        <p:nvSpPr>
          <p:cNvPr id="19502" name="Line 83"/>
          <p:cNvSpPr>
            <a:spLocks noChangeShapeType="1"/>
          </p:cNvSpPr>
          <p:nvPr/>
        </p:nvSpPr>
        <p:spPr bwMode="auto">
          <a:xfrm>
            <a:off x="2352675" y="2787650"/>
            <a:ext cx="0" cy="44450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pic>
        <p:nvPicPr>
          <p:cNvPr id="19503" name="Picture 48"/>
          <p:cNvPicPr>
            <a:picLocks noChangeAspect="1" noChangeArrowheads="1"/>
          </p:cNvPicPr>
          <p:nvPr/>
        </p:nvPicPr>
        <p:blipFill>
          <a:blip r:embed="rId4" cstate="screen"/>
          <a:srcRect/>
          <a:stretch>
            <a:fillRect/>
          </a:stretch>
        </p:blipFill>
        <p:spPr bwMode="auto">
          <a:xfrm>
            <a:off x="1806575" y="1981200"/>
            <a:ext cx="1066800" cy="901700"/>
          </a:xfrm>
          <a:prstGeom prst="rect">
            <a:avLst/>
          </a:prstGeom>
          <a:noFill/>
          <a:ln w="3175">
            <a:solidFill>
              <a:srgbClr val="C0C0C0"/>
            </a:solidFill>
            <a:miter lim="800000"/>
            <a:headEnd/>
            <a:tailEnd/>
          </a:ln>
        </p:spPr>
      </p:pic>
      <p:sp>
        <p:nvSpPr>
          <p:cNvPr id="5" name="Text Box 64"/>
          <p:cNvSpPr txBox="1">
            <a:spLocks noChangeArrowheads="1"/>
          </p:cNvSpPr>
          <p:nvPr/>
        </p:nvSpPr>
        <p:spPr bwMode="auto">
          <a:xfrm>
            <a:off x="666750" y="2698750"/>
            <a:ext cx="1066800" cy="5572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endParaRPr lang="es-ES_tradnl" sz="1200">
              <a:latin typeface="Calibri" pitchFamily="34" charset="0"/>
              <a:ea typeface="ＭＳ Ｐゴシック"/>
              <a:cs typeface="ＭＳ Ｐゴシック"/>
            </a:endParaRPr>
          </a:p>
          <a:p>
            <a:pPr algn="ctr">
              <a:lnSpc>
                <a:spcPct val="75000"/>
              </a:lnSpc>
              <a:spcBef>
                <a:spcPct val="30000"/>
              </a:spcBef>
              <a:defRPr/>
            </a:pPr>
            <a:r>
              <a:rPr lang="es-ES_tradnl" sz="1200">
                <a:latin typeface="Calibri" pitchFamily="34" charset="0"/>
                <a:ea typeface="ＭＳ Ｐゴシック"/>
                <a:cs typeface="ＭＳ Ｐゴシック"/>
              </a:rPr>
              <a:t>Trámite 1- Organismo A</a:t>
            </a:r>
            <a:endParaRPr lang="en-US" sz="1200">
              <a:latin typeface="Calibri" pitchFamily="34" charset="0"/>
              <a:ea typeface="ＭＳ Ｐゴシック"/>
              <a:cs typeface="ＭＳ Ｐゴシック"/>
            </a:endParaRPr>
          </a:p>
        </p:txBody>
      </p:sp>
      <p:sp>
        <p:nvSpPr>
          <p:cNvPr id="19505" name="AutoShape 11"/>
          <p:cNvSpPr>
            <a:spLocks noChangeAspect="1" noChangeArrowheads="1"/>
          </p:cNvSpPr>
          <p:nvPr/>
        </p:nvSpPr>
        <p:spPr bwMode="auto">
          <a:xfrm>
            <a:off x="1050925" y="5284788"/>
            <a:ext cx="1217613" cy="1193800"/>
          </a:xfrm>
          <a:prstGeom prst="flowChartAlternateProcess">
            <a:avLst/>
          </a:prstGeom>
          <a:solidFill>
            <a:srgbClr val="CCFFCC"/>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6" name="Text Box 64"/>
          <p:cNvSpPr txBox="1">
            <a:spLocks noChangeArrowheads="1"/>
          </p:cNvSpPr>
          <p:nvPr/>
        </p:nvSpPr>
        <p:spPr bwMode="auto">
          <a:xfrm>
            <a:off x="1057275" y="4772025"/>
            <a:ext cx="1066800" cy="5572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endParaRPr lang="es-ES_tradnl" sz="1200">
              <a:latin typeface="Calibri" pitchFamily="34" charset="0"/>
              <a:ea typeface="ＭＳ Ｐゴシック"/>
              <a:cs typeface="ＭＳ Ｐゴシック"/>
            </a:endParaRPr>
          </a:p>
          <a:p>
            <a:pPr algn="ctr">
              <a:lnSpc>
                <a:spcPct val="75000"/>
              </a:lnSpc>
              <a:spcBef>
                <a:spcPct val="30000"/>
              </a:spcBef>
              <a:defRPr/>
            </a:pPr>
            <a:r>
              <a:rPr lang="es-ES_tradnl" sz="1200">
                <a:latin typeface="Calibri" pitchFamily="34" charset="0"/>
                <a:ea typeface="ＭＳ Ｐゴシック"/>
                <a:cs typeface="ＭＳ Ｐゴシック"/>
              </a:rPr>
              <a:t>Trámite 2 – Organismo B</a:t>
            </a:r>
            <a:endParaRPr lang="en-US" sz="1200">
              <a:latin typeface="Calibri" pitchFamily="34" charset="0"/>
              <a:ea typeface="ＭＳ Ｐゴシック"/>
              <a:cs typeface="ＭＳ Ｐゴシック"/>
            </a:endParaRPr>
          </a:p>
        </p:txBody>
      </p:sp>
      <p:pic>
        <p:nvPicPr>
          <p:cNvPr id="19507" name="Picture 137"/>
          <p:cNvPicPr>
            <a:picLocks noChangeAspect="1" noChangeArrowheads="1"/>
          </p:cNvPicPr>
          <p:nvPr/>
        </p:nvPicPr>
        <p:blipFill>
          <a:blip r:embed="rId7"/>
          <a:srcRect/>
          <a:stretch>
            <a:fillRect/>
          </a:stretch>
        </p:blipFill>
        <p:spPr bwMode="auto">
          <a:xfrm>
            <a:off x="1225550" y="5394325"/>
            <a:ext cx="500063" cy="627063"/>
          </a:xfrm>
          <a:prstGeom prst="rect">
            <a:avLst/>
          </a:prstGeom>
          <a:noFill/>
          <a:ln w="6350" algn="ctr">
            <a:solidFill>
              <a:schemeClr val="tx1"/>
            </a:solidFill>
            <a:miter lim="800000"/>
            <a:headEnd/>
            <a:tailEnd/>
          </a:ln>
        </p:spPr>
      </p:pic>
      <p:sp>
        <p:nvSpPr>
          <p:cNvPr id="19508" name="AutoShape 11"/>
          <p:cNvSpPr>
            <a:spLocks noChangeAspect="1" noChangeArrowheads="1"/>
          </p:cNvSpPr>
          <p:nvPr/>
        </p:nvSpPr>
        <p:spPr bwMode="auto">
          <a:xfrm>
            <a:off x="2386013" y="5275263"/>
            <a:ext cx="1217612" cy="1193800"/>
          </a:xfrm>
          <a:prstGeom prst="flowChartAlternateProcess">
            <a:avLst/>
          </a:prstGeom>
          <a:solidFill>
            <a:srgbClr val="ECECEC"/>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7" name="Text Box 64"/>
          <p:cNvSpPr txBox="1">
            <a:spLocks noChangeArrowheads="1"/>
          </p:cNvSpPr>
          <p:nvPr/>
        </p:nvSpPr>
        <p:spPr bwMode="auto">
          <a:xfrm>
            <a:off x="2398713" y="4762500"/>
            <a:ext cx="1066800" cy="5572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75000"/>
              </a:lnSpc>
              <a:spcBef>
                <a:spcPct val="30000"/>
              </a:spcBef>
              <a:defRPr/>
            </a:pPr>
            <a:endParaRPr lang="es-ES_tradnl" sz="1200">
              <a:latin typeface="Calibri" pitchFamily="34" charset="0"/>
              <a:ea typeface="ＭＳ Ｐゴシック"/>
              <a:cs typeface="ＭＳ Ｐゴシック"/>
            </a:endParaRPr>
          </a:p>
          <a:p>
            <a:pPr algn="ctr">
              <a:lnSpc>
                <a:spcPct val="75000"/>
              </a:lnSpc>
              <a:spcBef>
                <a:spcPct val="30000"/>
              </a:spcBef>
              <a:defRPr/>
            </a:pPr>
            <a:r>
              <a:rPr lang="es-ES_tradnl" sz="1200">
                <a:latin typeface="Calibri" pitchFamily="34" charset="0"/>
                <a:ea typeface="ＭＳ Ｐゴシック"/>
                <a:cs typeface="ＭＳ Ｐゴシック"/>
              </a:rPr>
              <a:t>Trámite 3 – Organismo C</a:t>
            </a:r>
            <a:endParaRPr lang="en-US" sz="1200">
              <a:latin typeface="Calibri" pitchFamily="34" charset="0"/>
              <a:ea typeface="ＭＳ Ｐゴシック"/>
              <a:cs typeface="ＭＳ Ｐゴシック"/>
            </a:endParaRPr>
          </a:p>
        </p:txBody>
      </p:sp>
      <p:pic>
        <p:nvPicPr>
          <p:cNvPr id="19510" name="Picture 140"/>
          <p:cNvPicPr>
            <a:picLocks noChangeAspect="1" noChangeArrowheads="1"/>
          </p:cNvPicPr>
          <p:nvPr/>
        </p:nvPicPr>
        <p:blipFill>
          <a:blip r:embed="rId7"/>
          <a:srcRect/>
          <a:stretch>
            <a:fillRect/>
          </a:stretch>
        </p:blipFill>
        <p:spPr bwMode="auto">
          <a:xfrm>
            <a:off x="2560638" y="5384800"/>
            <a:ext cx="473075" cy="593725"/>
          </a:xfrm>
          <a:prstGeom prst="rect">
            <a:avLst/>
          </a:prstGeom>
          <a:noFill/>
          <a:ln w="6350" algn="ctr">
            <a:solidFill>
              <a:schemeClr val="tx1"/>
            </a:solidFill>
            <a:miter lim="800000"/>
            <a:headEnd/>
            <a:tailEnd/>
          </a:ln>
        </p:spPr>
      </p:pic>
      <p:sp>
        <p:nvSpPr>
          <p:cNvPr id="19511" name="Line 72"/>
          <p:cNvSpPr>
            <a:spLocks noChangeShapeType="1"/>
          </p:cNvSpPr>
          <p:nvPr/>
        </p:nvSpPr>
        <p:spPr bwMode="auto">
          <a:xfrm flipH="1">
            <a:off x="1638300" y="4652963"/>
            <a:ext cx="917575" cy="333375"/>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19512" name="Line 72"/>
          <p:cNvSpPr>
            <a:spLocks noChangeShapeType="1"/>
          </p:cNvSpPr>
          <p:nvPr/>
        </p:nvSpPr>
        <p:spPr bwMode="auto">
          <a:xfrm flipH="1">
            <a:off x="2971800" y="4721225"/>
            <a:ext cx="0" cy="298450"/>
          </a:xfrm>
          <a:prstGeom prst="line">
            <a:avLst/>
          </a:prstGeom>
          <a:noFill/>
          <a:ln w="9525">
            <a:solidFill>
              <a:srgbClr val="C0C0C0"/>
            </a:solidFill>
            <a:prstDash val="sysDot"/>
            <a:round/>
            <a:headEnd/>
            <a:tailEnd type="triangle" w="med" len="med"/>
          </a:ln>
          <a:effectLst>
            <a:prstShdw prst="shdw17" dist="17961" dir="2700000">
              <a:srgbClr val="737373"/>
            </a:prstShdw>
          </a:effectLst>
        </p:spPr>
        <p:txBody>
          <a:bodyPr/>
          <a:lstStyle/>
          <a:p>
            <a:endParaRPr lang="es-ES_tradnl"/>
          </a:p>
        </p:txBody>
      </p:sp>
      <p:sp>
        <p:nvSpPr>
          <p:cNvPr id="19513" name="AutoShape 16"/>
          <p:cNvSpPr>
            <a:spLocks noChangeAspect="1" noChangeArrowheads="1"/>
          </p:cNvSpPr>
          <p:nvPr/>
        </p:nvSpPr>
        <p:spPr bwMode="auto">
          <a:xfrm>
            <a:off x="1906588" y="2771775"/>
            <a:ext cx="804862" cy="320675"/>
          </a:xfrm>
          <a:prstGeom prst="roundRect">
            <a:avLst>
              <a:gd name="adj" fmla="val 16667"/>
            </a:avLst>
          </a:prstGeom>
          <a:solidFill>
            <a:srgbClr val="FFCC99"/>
          </a:solidFill>
          <a:ln w="12700" algn="ctr">
            <a:solidFill>
              <a:srgbClr val="FF9966"/>
            </a:solidFill>
            <a:round/>
            <a:headEnd type="none" w="sm" len="sm"/>
            <a:tailEnd type="none" w="sm" len="sm"/>
          </a:ln>
        </p:spPr>
        <p:txBody>
          <a:bodyPr lIns="36000" rIns="36000" anchor="ctr"/>
          <a:lstStyle/>
          <a:p>
            <a:pPr algn="ctr"/>
            <a:r>
              <a:rPr lang="es-ES" sz="1200">
                <a:latin typeface="Calibri" pitchFamily="34" charset="0"/>
                <a:ea typeface="ＭＳ Ｐゴシック"/>
                <a:cs typeface="ＭＳ Ｐゴシック"/>
              </a:rPr>
              <a:t>Presencial</a:t>
            </a:r>
          </a:p>
        </p:txBody>
      </p:sp>
      <p:sp>
        <p:nvSpPr>
          <p:cNvPr id="19514" name="Text Box 144"/>
          <p:cNvSpPr txBox="1">
            <a:spLocks noChangeArrowheads="1"/>
          </p:cNvSpPr>
          <p:nvPr/>
        </p:nvSpPr>
        <p:spPr bwMode="auto">
          <a:xfrm>
            <a:off x="2373313" y="6048375"/>
            <a:ext cx="1292225" cy="458788"/>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000" i="1">
                <a:solidFill>
                  <a:srgbClr val="000000"/>
                </a:solidFill>
                <a:latin typeface="Calibri" pitchFamily="34" charset="0"/>
                <a:ea typeface="ＭＳ Ｐゴシック"/>
                <a:cs typeface="ＭＳ Ｐゴシック"/>
              </a:rPr>
              <a:t>Formulario o petición datos/documentos</a:t>
            </a:r>
            <a:endParaRPr lang="en-US" sz="1000" i="1">
              <a:solidFill>
                <a:srgbClr val="000000"/>
              </a:solidFill>
              <a:latin typeface="Calibri" pitchFamily="34" charset="0"/>
              <a:ea typeface="ＭＳ Ｐゴシック"/>
              <a:cs typeface="ＭＳ Ｐゴシック"/>
            </a:endParaRPr>
          </a:p>
        </p:txBody>
      </p:sp>
      <p:sp>
        <p:nvSpPr>
          <p:cNvPr id="21649" name="AutoShape 145"/>
          <p:cNvSpPr>
            <a:spLocks noChangeArrowheads="1"/>
          </p:cNvSpPr>
          <p:nvPr/>
        </p:nvSpPr>
        <p:spPr bwMode="auto">
          <a:xfrm flipV="1">
            <a:off x="198438" y="1387475"/>
            <a:ext cx="4276725" cy="606425"/>
          </a:xfrm>
          <a:prstGeom prst="triangle">
            <a:avLst>
              <a:gd name="adj" fmla="val 50000"/>
            </a:avLst>
          </a:prstGeom>
          <a:solidFill>
            <a:schemeClr val="bg2">
              <a:alpha val="82001"/>
            </a:schemeClr>
          </a:solidFill>
          <a:ln w="9525">
            <a:solidFill>
              <a:schemeClr val="accent1"/>
            </a:solidFill>
            <a:miter lim="800000"/>
            <a:headEnd/>
            <a:tailEnd/>
          </a:ln>
          <a:effectLst>
            <a:outerShdw dist="107763" dir="2700000" algn="ctr" rotWithShape="0">
              <a:schemeClr val="bg2">
                <a:alpha val="50000"/>
              </a:schemeClr>
            </a:outerShdw>
          </a:effectLst>
        </p:spPr>
        <p:txBody>
          <a:bodyPr wrap="none" anchor="ctr"/>
          <a:lstStyle/>
          <a:p>
            <a:pPr>
              <a:defRPr/>
            </a:pPr>
            <a:endParaRPr lang="es-ES_tradnl"/>
          </a:p>
        </p:txBody>
      </p:sp>
      <p:sp>
        <p:nvSpPr>
          <p:cNvPr id="19516" name="Rectangle 146"/>
          <p:cNvSpPr>
            <a:spLocks noChangeArrowheads="1"/>
          </p:cNvSpPr>
          <p:nvPr/>
        </p:nvSpPr>
        <p:spPr bwMode="auto">
          <a:xfrm>
            <a:off x="1068388" y="1387475"/>
            <a:ext cx="2687637" cy="354013"/>
          </a:xfrm>
          <a:prstGeom prst="rect">
            <a:avLst/>
          </a:prstGeom>
          <a:noFill/>
          <a:ln w="12700">
            <a:noFill/>
            <a:miter lim="800000"/>
            <a:headEnd/>
            <a:tailEnd/>
          </a:ln>
        </p:spPr>
        <p:txBody>
          <a:bodyPr lIns="90488" tIns="44450" rIns="90488" bIns="44450"/>
          <a:lstStyle/>
          <a:p>
            <a:pPr algn="ctr" eaLnBrk="0" hangingPunct="0">
              <a:spcBef>
                <a:spcPct val="20000"/>
              </a:spcBef>
              <a:buFont typeface="Arial" charset="0"/>
              <a:buNone/>
            </a:pPr>
            <a:r>
              <a:rPr lang="es-ES_tradnl">
                <a:solidFill>
                  <a:schemeClr val="accent1"/>
                </a:solidFill>
                <a:latin typeface="Calibri" pitchFamily="34" charset="0"/>
              </a:rPr>
              <a:t>TRADICIONAL</a:t>
            </a:r>
            <a:endParaRPr lang="es-CR">
              <a:solidFill>
                <a:schemeClr val="accent1"/>
              </a:solidFill>
              <a:latin typeface="Calibri" pitchFamily="34" charset="0"/>
            </a:endParaRPr>
          </a:p>
          <a:p>
            <a:pPr algn="ctr" eaLnBrk="0" hangingPunct="0">
              <a:spcBef>
                <a:spcPct val="20000"/>
              </a:spcBef>
              <a:buFont typeface="Arial" charset="0"/>
              <a:buNone/>
            </a:pPr>
            <a:endParaRPr lang="es-ES_tradnl">
              <a:solidFill>
                <a:schemeClr val="accent1"/>
              </a:solidFill>
              <a:latin typeface="Calibri" pitchFamily="34" charset="0"/>
            </a:endParaRPr>
          </a:p>
        </p:txBody>
      </p:sp>
      <p:sp>
        <p:nvSpPr>
          <p:cNvPr id="21651" name="AutoShape 147"/>
          <p:cNvSpPr>
            <a:spLocks noChangeArrowheads="1"/>
          </p:cNvSpPr>
          <p:nvPr/>
        </p:nvSpPr>
        <p:spPr bwMode="auto">
          <a:xfrm flipV="1">
            <a:off x="4603750" y="1387475"/>
            <a:ext cx="4276725" cy="606425"/>
          </a:xfrm>
          <a:prstGeom prst="triangle">
            <a:avLst>
              <a:gd name="adj" fmla="val 50000"/>
            </a:avLst>
          </a:prstGeom>
          <a:solidFill>
            <a:schemeClr val="bg2">
              <a:alpha val="82001"/>
            </a:schemeClr>
          </a:solidFill>
          <a:ln w="9525" algn="ctr">
            <a:solidFill>
              <a:schemeClr val="accent1"/>
            </a:solidFill>
            <a:miter lim="800000"/>
            <a:headEnd/>
            <a:tailEnd/>
          </a:ln>
          <a:effectLst>
            <a:outerShdw dist="107763" dir="2700000" algn="ctr" rotWithShape="0">
              <a:schemeClr val="bg2">
                <a:alpha val="50000"/>
              </a:schemeClr>
            </a:outerShdw>
          </a:effectLst>
        </p:spPr>
        <p:txBody>
          <a:bodyPr wrap="none" anchor="ctr"/>
          <a:lstStyle/>
          <a:p>
            <a:pPr>
              <a:defRPr/>
            </a:pPr>
            <a:endParaRPr lang="es-ES_tradnl"/>
          </a:p>
        </p:txBody>
      </p:sp>
      <p:sp>
        <p:nvSpPr>
          <p:cNvPr id="21652" name="Rectangle 148"/>
          <p:cNvSpPr>
            <a:spLocks noChangeArrowheads="1"/>
          </p:cNvSpPr>
          <p:nvPr/>
        </p:nvSpPr>
        <p:spPr bwMode="auto">
          <a:xfrm>
            <a:off x="5473700" y="1387475"/>
            <a:ext cx="2687638" cy="354013"/>
          </a:xfrm>
          <a:prstGeom prst="rect">
            <a:avLst/>
          </a:prstGeom>
          <a:noFill/>
          <a:ln w="12700">
            <a:noFill/>
            <a:miter lim="800000"/>
            <a:headEnd/>
            <a:tailEnd/>
          </a:ln>
        </p:spPr>
        <p:txBody>
          <a:bodyPr lIns="90488" tIns="44450" rIns="90488" bIns="44450"/>
          <a:lstStyle/>
          <a:p>
            <a:pPr algn="ctr" eaLnBrk="0" hangingPunct="0">
              <a:spcBef>
                <a:spcPct val="20000"/>
              </a:spcBef>
              <a:buFont typeface="Arial" charset="0"/>
              <a:buNone/>
            </a:pPr>
            <a:r>
              <a:rPr lang="es-ES_tradnl" sz="1600">
                <a:solidFill>
                  <a:schemeClr val="accent1"/>
                </a:solidFill>
                <a:latin typeface="Calibri" pitchFamily="34" charset="0"/>
              </a:rPr>
              <a:t>ELECTRÓNICA / INTEROPERABLE</a:t>
            </a:r>
            <a:endParaRPr lang="es-CR" sz="1600">
              <a:solidFill>
                <a:schemeClr val="accent1"/>
              </a:solidFill>
              <a:latin typeface="Calibri" pitchFamily="34" charset="0"/>
            </a:endParaRPr>
          </a:p>
          <a:p>
            <a:pPr algn="ctr" eaLnBrk="0" hangingPunct="0">
              <a:spcBef>
                <a:spcPct val="10000"/>
              </a:spcBef>
              <a:buFont typeface="Arial" charset="0"/>
              <a:buNone/>
            </a:pPr>
            <a:endParaRPr lang="es-ES_tradnl" sz="2400">
              <a:solidFill>
                <a:schemeClr val="accent1"/>
              </a:solidFill>
              <a:latin typeface="Calibri" pitchFamily="34" charset="0"/>
            </a:endParaRPr>
          </a:p>
        </p:txBody>
      </p:sp>
      <p:sp>
        <p:nvSpPr>
          <p:cNvPr id="21653" name="AutoShape 13"/>
          <p:cNvSpPr>
            <a:spLocks noChangeAspect="1" noChangeArrowheads="1"/>
          </p:cNvSpPr>
          <p:nvPr/>
        </p:nvSpPr>
        <p:spPr bwMode="auto">
          <a:xfrm>
            <a:off x="7288213" y="2878138"/>
            <a:ext cx="803275" cy="322262"/>
          </a:xfrm>
          <a:prstGeom prst="roundRect">
            <a:avLst>
              <a:gd name="adj" fmla="val 16667"/>
            </a:avLst>
          </a:prstGeom>
          <a:solidFill>
            <a:srgbClr val="FFCC99"/>
          </a:solidFill>
          <a:ln w="12700" algn="ctr">
            <a:solidFill>
              <a:srgbClr val="FF9966"/>
            </a:solidFill>
            <a:round/>
            <a:headEnd type="none" w="sm" len="sm"/>
            <a:tailEnd type="none" w="sm" len="sm"/>
          </a:ln>
        </p:spPr>
        <p:txBody>
          <a:bodyPr lIns="36000" rIns="36000" anchor="ctr"/>
          <a:lstStyle/>
          <a:p>
            <a:pPr algn="ctr"/>
            <a:r>
              <a:rPr lang="es-ES" sz="1200">
                <a:latin typeface="Calibri" pitchFamily="34" charset="0"/>
                <a:ea typeface="ＭＳ Ｐゴシック"/>
                <a:cs typeface="ＭＳ Ｐゴシック"/>
              </a:rPr>
              <a:t>Portal Integrado</a:t>
            </a:r>
          </a:p>
        </p:txBody>
      </p:sp>
      <p:sp>
        <p:nvSpPr>
          <p:cNvPr id="21654" name="AutoShape 14"/>
          <p:cNvSpPr>
            <a:spLocks noChangeAspect="1" noChangeArrowheads="1"/>
          </p:cNvSpPr>
          <p:nvPr/>
        </p:nvSpPr>
        <p:spPr bwMode="auto">
          <a:xfrm>
            <a:off x="6022975" y="2878138"/>
            <a:ext cx="804863" cy="320675"/>
          </a:xfrm>
          <a:prstGeom prst="roundRect">
            <a:avLst>
              <a:gd name="adj" fmla="val 16667"/>
            </a:avLst>
          </a:prstGeom>
          <a:solidFill>
            <a:srgbClr val="FFCC99"/>
          </a:solidFill>
          <a:ln w="12700" algn="ctr">
            <a:solidFill>
              <a:srgbClr val="FF9966"/>
            </a:solidFill>
            <a:round/>
            <a:headEnd type="none" w="sm" len="sm"/>
            <a:tailEnd type="none" w="sm" len="sm"/>
          </a:ln>
        </p:spPr>
        <p:txBody>
          <a:bodyPr lIns="36000" rIns="36000" anchor="ctr"/>
          <a:lstStyle/>
          <a:p>
            <a:pPr algn="ctr"/>
            <a:r>
              <a:rPr lang="es-ES" sz="1200">
                <a:latin typeface="Calibri" pitchFamily="34" charset="0"/>
                <a:ea typeface="ＭＳ Ｐゴシック"/>
                <a:cs typeface="ＭＳ Ｐゴシック"/>
              </a:rPr>
              <a:t>Call Center</a:t>
            </a:r>
          </a:p>
        </p:txBody>
      </p:sp>
      <p:sp>
        <p:nvSpPr>
          <p:cNvPr id="21655" name="AutoShape 16"/>
          <p:cNvSpPr>
            <a:spLocks noChangeAspect="1" noChangeArrowheads="1"/>
          </p:cNvSpPr>
          <p:nvPr/>
        </p:nvSpPr>
        <p:spPr bwMode="auto">
          <a:xfrm>
            <a:off x="4902200" y="2878138"/>
            <a:ext cx="804863" cy="320675"/>
          </a:xfrm>
          <a:prstGeom prst="roundRect">
            <a:avLst>
              <a:gd name="adj" fmla="val 16667"/>
            </a:avLst>
          </a:prstGeom>
          <a:solidFill>
            <a:srgbClr val="FFCC99"/>
          </a:solidFill>
          <a:ln w="12700" algn="ctr">
            <a:solidFill>
              <a:srgbClr val="FF9966"/>
            </a:solidFill>
            <a:round/>
            <a:headEnd type="none" w="sm" len="sm"/>
            <a:tailEnd type="none" w="sm" len="sm"/>
          </a:ln>
        </p:spPr>
        <p:txBody>
          <a:bodyPr lIns="36000" rIns="36000" anchor="ctr"/>
          <a:lstStyle/>
          <a:p>
            <a:pPr algn="ctr"/>
            <a:r>
              <a:rPr lang="es-ES" sz="1200">
                <a:latin typeface="Calibri" pitchFamily="34" charset="0"/>
                <a:ea typeface="ＭＳ Ｐゴシック"/>
                <a:cs typeface="ＭＳ Ｐゴシック"/>
              </a:rPr>
              <a:t>Presencial</a:t>
            </a:r>
          </a:p>
        </p:txBody>
      </p:sp>
      <p:sp>
        <p:nvSpPr>
          <p:cNvPr id="19522" name="Text Box 152"/>
          <p:cNvSpPr txBox="1">
            <a:spLocks noChangeArrowheads="1"/>
          </p:cNvSpPr>
          <p:nvPr/>
        </p:nvSpPr>
        <p:spPr bwMode="auto">
          <a:xfrm>
            <a:off x="1077913" y="6048375"/>
            <a:ext cx="1292225" cy="458788"/>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000" i="1">
                <a:solidFill>
                  <a:srgbClr val="000000"/>
                </a:solidFill>
                <a:latin typeface="Calibri" pitchFamily="34" charset="0"/>
                <a:ea typeface="ＭＳ Ｐゴシック"/>
                <a:cs typeface="ＭＳ Ｐゴシック"/>
              </a:rPr>
              <a:t>Formulario o petición datos/documentos</a:t>
            </a:r>
            <a:endParaRPr lang="en-US" sz="1000" i="1">
              <a:solidFill>
                <a:srgbClr val="000000"/>
              </a:solidFill>
              <a:latin typeface="Calibri" pitchFamily="34" charset="0"/>
              <a:ea typeface="ＭＳ Ｐゴシック"/>
              <a:cs typeface="ＭＳ Ｐゴシック"/>
            </a:endParaRPr>
          </a:p>
        </p:txBody>
      </p:sp>
      <p:pic>
        <p:nvPicPr>
          <p:cNvPr id="19523" name="Picture 153" descr="papeles">
            <a:hlinkClick r:id="rId8"/>
          </p:cNvPr>
          <p:cNvPicPr>
            <a:picLocks noChangeAspect="1" noChangeArrowheads="1"/>
          </p:cNvPicPr>
          <p:nvPr/>
        </p:nvPicPr>
        <p:blipFill>
          <a:blip r:embed="rId9">
            <a:clrChange>
              <a:clrFrom>
                <a:srgbClr val="FEFEFE"/>
              </a:clrFrom>
              <a:clrTo>
                <a:srgbClr val="FEFEFE">
                  <a:alpha val="0"/>
                </a:srgbClr>
              </a:clrTo>
            </a:clrChange>
          </a:blip>
          <a:srcRect/>
          <a:stretch>
            <a:fillRect/>
          </a:stretch>
        </p:blipFill>
        <p:spPr bwMode="auto">
          <a:xfrm>
            <a:off x="2722563" y="3503613"/>
            <a:ext cx="746125" cy="628650"/>
          </a:xfrm>
          <a:prstGeom prst="rect">
            <a:avLst/>
          </a:prstGeom>
          <a:noFill/>
          <a:ln w="9525">
            <a:noFill/>
            <a:miter lim="800000"/>
            <a:headEnd/>
            <a:tailEnd/>
          </a:ln>
        </p:spPr>
      </p:pic>
      <p:pic>
        <p:nvPicPr>
          <p:cNvPr id="19524" name="Picture 154"/>
          <p:cNvPicPr>
            <a:picLocks noChangeAspect="1" noChangeArrowheads="1"/>
          </p:cNvPicPr>
          <p:nvPr/>
        </p:nvPicPr>
        <p:blipFill>
          <a:blip r:embed="rId10"/>
          <a:srcRect/>
          <a:stretch>
            <a:fillRect/>
          </a:stretch>
        </p:blipFill>
        <p:spPr bwMode="auto">
          <a:xfrm>
            <a:off x="1304925" y="3275013"/>
            <a:ext cx="923925" cy="1114425"/>
          </a:xfrm>
          <a:prstGeom prst="rect">
            <a:avLst/>
          </a:prstGeom>
          <a:noFill/>
          <a:ln w="6350" algn="ctr">
            <a:solidFill>
              <a:schemeClr val="tx1"/>
            </a:solidFill>
            <a:miter lim="800000"/>
            <a:headEnd/>
            <a:tailEnd/>
          </a:ln>
        </p:spPr>
      </p:pic>
      <p:sp>
        <p:nvSpPr>
          <p:cNvPr id="19525" name="Text Box 155"/>
          <p:cNvSpPr txBox="1">
            <a:spLocks noChangeArrowheads="1"/>
          </p:cNvSpPr>
          <p:nvPr/>
        </p:nvSpPr>
        <p:spPr bwMode="auto">
          <a:xfrm>
            <a:off x="2325688" y="3746500"/>
            <a:ext cx="739775" cy="238125"/>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200">
                <a:solidFill>
                  <a:schemeClr val="accent1"/>
                </a:solidFill>
                <a:latin typeface="Calibri" pitchFamily="34" charset="0"/>
              </a:rPr>
              <a:t>+</a:t>
            </a:r>
            <a:endParaRPr lang="en-US" sz="1200">
              <a:solidFill>
                <a:schemeClr val="accent1"/>
              </a:solidFill>
              <a:latin typeface="Calibri" pitchFamily="34" charset="0"/>
            </a:endParaRPr>
          </a:p>
        </p:txBody>
      </p:sp>
      <p:sp>
        <p:nvSpPr>
          <p:cNvPr id="19526" name="Text Box 156"/>
          <p:cNvSpPr txBox="1">
            <a:spLocks noChangeArrowheads="1"/>
          </p:cNvSpPr>
          <p:nvPr/>
        </p:nvSpPr>
        <p:spPr bwMode="auto">
          <a:xfrm>
            <a:off x="2624138" y="4149725"/>
            <a:ext cx="1760537" cy="238125"/>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200" i="1">
                <a:solidFill>
                  <a:srgbClr val="000000"/>
                </a:solidFill>
                <a:latin typeface="Calibri" pitchFamily="34" charset="0"/>
                <a:ea typeface="ＭＳ Ｐゴシック"/>
                <a:cs typeface="ＭＳ Ｐゴシック"/>
              </a:rPr>
              <a:t>Documentos</a:t>
            </a:r>
            <a:endParaRPr lang="en-US" sz="1200" i="1">
              <a:solidFill>
                <a:srgbClr val="000000"/>
              </a:solidFill>
              <a:latin typeface="Calibri" pitchFamily="34" charset="0"/>
              <a:ea typeface="ＭＳ Ｐゴシック"/>
              <a:cs typeface="ＭＳ Ｐゴシック"/>
            </a:endParaRPr>
          </a:p>
        </p:txBody>
      </p:sp>
      <p:sp>
        <p:nvSpPr>
          <p:cNvPr id="19527" name="Text Box 157"/>
          <p:cNvSpPr txBox="1">
            <a:spLocks noChangeArrowheads="1"/>
          </p:cNvSpPr>
          <p:nvPr/>
        </p:nvSpPr>
        <p:spPr bwMode="auto">
          <a:xfrm>
            <a:off x="1320800" y="4370388"/>
            <a:ext cx="1760538" cy="238125"/>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200" i="1">
                <a:solidFill>
                  <a:srgbClr val="000000"/>
                </a:solidFill>
                <a:latin typeface="Calibri" pitchFamily="34" charset="0"/>
                <a:ea typeface="ＭＳ Ｐゴシック"/>
                <a:cs typeface="ＭＳ Ｐゴシック"/>
              </a:rPr>
              <a:t>Formulario</a:t>
            </a:r>
            <a:endParaRPr lang="en-US" sz="1200" i="1">
              <a:solidFill>
                <a:srgbClr val="000000"/>
              </a:solidFill>
              <a:latin typeface="Calibri" pitchFamily="34" charset="0"/>
              <a:ea typeface="ＭＳ Ｐゴシック"/>
              <a:cs typeface="ＭＳ Ｐゴシック"/>
            </a:endParaRPr>
          </a:p>
        </p:txBody>
      </p:sp>
      <p:pic>
        <p:nvPicPr>
          <p:cNvPr id="1229856" name="Picture 32" descr="r2"/>
          <p:cNvPicPr>
            <a:picLocks noChangeAspect="1" noChangeArrowheads="1"/>
          </p:cNvPicPr>
          <p:nvPr/>
        </p:nvPicPr>
        <p:blipFill>
          <a:blip r:embed="rId11"/>
          <a:srcRect r="29716" b="2040"/>
          <a:stretch>
            <a:fillRect/>
          </a:stretch>
        </p:blipFill>
        <p:spPr bwMode="auto">
          <a:xfrm>
            <a:off x="5851525" y="4986338"/>
            <a:ext cx="1219200" cy="288925"/>
          </a:xfrm>
          <a:prstGeom prst="rect">
            <a:avLst/>
          </a:prstGeom>
          <a:noFill/>
          <a:ln w="9525">
            <a:noFill/>
            <a:miter lim="800000"/>
            <a:headEnd/>
            <a:tailEnd/>
          </a:ln>
        </p:spPr>
      </p:pic>
      <p:sp>
        <p:nvSpPr>
          <p:cNvPr id="19529" name="Text Box 159"/>
          <p:cNvSpPr txBox="1">
            <a:spLocks noChangeArrowheads="1"/>
          </p:cNvSpPr>
          <p:nvPr/>
        </p:nvSpPr>
        <p:spPr bwMode="auto">
          <a:xfrm>
            <a:off x="2513013" y="4537075"/>
            <a:ext cx="1760537" cy="238125"/>
          </a:xfrm>
          <a:prstGeom prst="rect">
            <a:avLst/>
          </a:prstGeom>
          <a:noFill/>
          <a:ln w="9525">
            <a:noFill/>
            <a:miter lim="800000"/>
            <a:headEnd/>
            <a:tailEnd/>
          </a:ln>
        </p:spPr>
        <p:txBody>
          <a:bodyPr>
            <a:spAutoFit/>
          </a:bodyPr>
          <a:lstStyle/>
          <a:p>
            <a:pPr eaLnBrk="0" hangingPunct="0">
              <a:lnSpc>
                <a:spcPct val="80000"/>
              </a:lnSpc>
              <a:spcBef>
                <a:spcPct val="50000"/>
              </a:spcBef>
            </a:pPr>
            <a:r>
              <a:rPr lang="es-ES_tradnl" sz="1200">
                <a:solidFill>
                  <a:srgbClr val="808080"/>
                </a:solidFill>
                <a:latin typeface="Calibri" pitchFamily="34" charset="0"/>
                <a:ea typeface="ＭＳ Ｐゴシック"/>
                <a:cs typeface="ＭＳ Ｐゴシック"/>
              </a:rPr>
              <a:t>Requiere…</a:t>
            </a:r>
            <a:endParaRPr lang="en-US" sz="1200">
              <a:solidFill>
                <a:srgbClr val="808080"/>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86"/>
                                        </p:tgtEl>
                                        <p:attrNameLst>
                                          <p:attrName>style.visibility</p:attrName>
                                        </p:attrNameLst>
                                      </p:cBhvr>
                                      <p:to>
                                        <p:strVal val="visible"/>
                                      </p:to>
                                    </p:set>
                                    <p:anim calcmode="lin" valueType="num">
                                      <p:cBhvr additive="base">
                                        <p:cTn id="7" dur="500" fill="hold"/>
                                        <p:tgtEl>
                                          <p:spTgt spid="21586"/>
                                        </p:tgtEl>
                                        <p:attrNameLst>
                                          <p:attrName>ppt_x</p:attrName>
                                        </p:attrNameLst>
                                      </p:cBhvr>
                                      <p:tavLst>
                                        <p:tav tm="0">
                                          <p:val>
                                            <p:strVal val="#ppt_x"/>
                                          </p:val>
                                        </p:tav>
                                        <p:tav tm="100000">
                                          <p:val>
                                            <p:strVal val="#ppt_x"/>
                                          </p:val>
                                        </p:tav>
                                      </p:tavLst>
                                    </p:anim>
                                    <p:anim calcmode="lin" valueType="num">
                                      <p:cBhvr additive="base">
                                        <p:cTn id="8" dur="500" fill="hold"/>
                                        <p:tgtEl>
                                          <p:spTgt spid="215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88"/>
                                        </p:tgtEl>
                                        <p:attrNameLst>
                                          <p:attrName>style.visibility</p:attrName>
                                        </p:attrNameLst>
                                      </p:cBhvr>
                                      <p:to>
                                        <p:strVal val="visible"/>
                                      </p:to>
                                    </p:set>
                                    <p:anim calcmode="lin" valueType="num">
                                      <p:cBhvr additive="base">
                                        <p:cTn id="11" dur="500" fill="hold"/>
                                        <p:tgtEl>
                                          <p:spTgt spid="21588"/>
                                        </p:tgtEl>
                                        <p:attrNameLst>
                                          <p:attrName>ppt_x</p:attrName>
                                        </p:attrNameLst>
                                      </p:cBhvr>
                                      <p:tavLst>
                                        <p:tav tm="0">
                                          <p:val>
                                            <p:strVal val="#ppt_x"/>
                                          </p:val>
                                        </p:tav>
                                        <p:tav tm="100000">
                                          <p:val>
                                            <p:strVal val="#ppt_x"/>
                                          </p:val>
                                        </p:tav>
                                      </p:tavLst>
                                    </p:anim>
                                    <p:anim calcmode="lin" valueType="num">
                                      <p:cBhvr additive="base">
                                        <p:cTn id="12" dur="500" fill="hold"/>
                                        <p:tgtEl>
                                          <p:spTgt spid="215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89"/>
                                        </p:tgtEl>
                                        <p:attrNameLst>
                                          <p:attrName>style.visibility</p:attrName>
                                        </p:attrNameLst>
                                      </p:cBhvr>
                                      <p:to>
                                        <p:strVal val="visible"/>
                                      </p:to>
                                    </p:set>
                                    <p:anim calcmode="lin" valueType="num">
                                      <p:cBhvr additive="base">
                                        <p:cTn id="15" dur="500" fill="hold"/>
                                        <p:tgtEl>
                                          <p:spTgt spid="21589"/>
                                        </p:tgtEl>
                                        <p:attrNameLst>
                                          <p:attrName>ppt_x</p:attrName>
                                        </p:attrNameLst>
                                      </p:cBhvr>
                                      <p:tavLst>
                                        <p:tav tm="0">
                                          <p:val>
                                            <p:strVal val="#ppt_x"/>
                                          </p:val>
                                        </p:tav>
                                        <p:tav tm="100000">
                                          <p:val>
                                            <p:strVal val="#ppt_x"/>
                                          </p:val>
                                        </p:tav>
                                      </p:tavLst>
                                    </p:anim>
                                    <p:anim calcmode="lin" valueType="num">
                                      <p:cBhvr additive="base">
                                        <p:cTn id="16" dur="500" fill="hold"/>
                                        <p:tgtEl>
                                          <p:spTgt spid="215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90"/>
                                        </p:tgtEl>
                                        <p:attrNameLst>
                                          <p:attrName>style.visibility</p:attrName>
                                        </p:attrNameLst>
                                      </p:cBhvr>
                                      <p:to>
                                        <p:strVal val="visible"/>
                                      </p:to>
                                    </p:set>
                                    <p:anim calcmode="lin" valueType="num">
                                      <p:cBhvr additive="base">
                                        <p:cTn id="19" dur="500" fill="hold"/>
                                        <p:tgtEl>
                                          <p:spTgt spid="21590"/>
                                        </p:tgtEl>
                                        <p:attrNameLst>
                                          <p:attrName>ppt_x</p:attrName>
                                        </p:attrNameLst>
                                      </p:cBhvr>
                                      <p:tavLst>
                                        <p:tav tm="0">
                                          <p:val>
                                            <p:strVal val="#ppt_x"/>
                                          </p:val>
                                        </p:tav>
                                        <p:tav tm="100000">
                                          <p:val>
                                            <p:strVal val="#ppt_x"/>
                                          </p:val>
                                        </p:tav>
                                      </p:tavLst>
                                    </p:anim>
                                    <p:anim calcmode="lin" valueType="num">
                                      <p:cBhvr additive="base">
                                        <p:cTn id="20" dur="500" fill="hold"/>
                                        <p:tgtEl>
                                          <p:spTgt spid="215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91"/>
                                        </p:tgtEl>
                                        <p:attrNameLst>
                                          <p:attrName>style.visibility</p:attrName>
                                        </p:attrNameLst>
                                      </p:cBhvr>
                                      <p:to>
                                        <p:strVal val="visible"/>
                                      </p:to>
                                    </p:set>
                                    <p:anim calcmode="lin" valueType="num">
                                      <p:cBhvr additive="base">
                                        <p:cTn id="23" dur="500" fill="hold"/>
                                        <p:tgtEl>
                                          <p:spTgt spid="21591"/>
                                        </p:tgtEl>
                                        <p:attrNameLst>
                                          <p:attrName>ppt_x</p:attrName>
                                        </p:attrNameLst>
                                      </p:cBhvr>
                                      <p:tavLst>
                                        <p:tav tm="0">
                                          <p:val>
                                            <p:strVal val="#ppt_x"/>
                                          </p:val>
                                        </p:tav>
                                        <p:tav tm="100000">
                                          <p:val>
                                            <p:strVal val="#ppt_x"/>
                                          </p:val>
                                        </p:tav>
                                      </p:tavLst>
                                    </p:anim>
                                    <p:anim calcmode="lin" valueType="num">
                                      <p:cBhvr additive="base">
                                        <p:cTn id="24" dur="500" fill="hold"/>
                                        <p:tgtEl>
                                          <p:spTgt spid="215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594"/>
                                        </p:tgtEl>
                                        <p:attrNameLst>
                                          <p:attrName>style.visibility</p:attrName>
                                        </p:attrNameLst>
                                      </p:cBhvr>
                                      <p:to>
                                        <p:strVal val="visible"/>
                                      </p:to>
                                    </p:set>
                                    <p:anim calcmode="lin" valueType="num">
                                      <p:cBhvr additive="base">
                                        <p:cTn id="27" dur="500" fill="hold"/>
                                        <p:tgtEl>
                                          <p:spTgt spid="21594"/>
                                        </p:tgtEl>
                                        <p:attrNameLst>
                                          <p:attrName>ppt_x</p:attrName>
                                        </p:attrNameLst>
                                      </p:cBhvr>
                                      <p:tavLst>
                                        <p:tav tm="0">
                                          <p:val>
                                            <p:strVal val="#ppt_x"/>
                                          </p:val>
                                        </p:tav>
                                        <p:tav tm="100000">
                                          <p:val>
                                            <p:strVal val="#ppt_x"/>
                                          </p:val>
                                        </p:tav>
                                      </p:tavLst>
                                    </p:anim>
                                    <p:anim calcmode="lin" valueType="num">
                                      <p:cBhvr additive="base">
                                        <p:cTn id="28" dur="500" fill="hold"/>
                                        <p:tgtEl>
                                          <p:spTgt spid="2159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597"/>
                                        </p:tgtEl>
                                        <p:attrNameLst>
                                          <p:attrName>style.visibility</p:attrName>
                                        </p:attrNameLst>
                                      </p:cBhvr>
                                      <p:to>
                                        <p:strVal val="visible"/>
                                      </p:to>
                                    </p:set>
                                    <p:anim calcmode="lin" valueType="num">
                                      <p:cBhvr additive="base">
                                        <p:cTn id="31" dur="500" fill="hold"/>
                                        <p:tgtEl>
                                          <p:spTgt spid="21597"/>
                                        </p:tgtEl>
                                        <p:attrNameLst>
                                          <p:attrName>ppt_x</p:attrName>
                                        </p:attrNameLst>
                                      </p:cBhvr>
                                      <p:tavLst>
                                        <p:tav tm="0">
                                          <p:val>
                                            <p:strVal val="#ppt_x"/>
                                          </p:val>
                                        </p:tav>
                                        <p:tav tm="100000">
                                          <p:val>
                                            <p:strVal val="#ppt_x"/>
                                          </p:val>
                                        </p:tav>
                                      </p:tavLst>
                                    </p:anim>
                                    <p:anim calcmode="lin" valueType="num">
                                      <p:cBhvr additive="base">
                                        <p:cTn id="32" dur="500" fill="hold"/>
                                        <p:tgtEl>
                                          <p:spTgt spid="2159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nodePh="1">
                                  <p:stCondLst>
                                    <p:cond delay="0"/>
                                  </p:stCondLst>
                                  <p:endCondLst>
                                    <p:cond evt="begin" delay="0">
                                      <p:tn val="33"/>
                                    </p:cond>
                                  </p:endCondLst>
                                  <p:childTnLst>
                                    <p:set>
                                      <p:cBhvr>
                                        <p:cTn id="34" dur="1" fill="hold">
                                          <p:stCondLst>
                                            <p:cond delay="0"/>
                                          </p:stCondLst>
                                        </p:cTn>
                                        <p:tgtEl>
                                          <p:spTgt spid="21600"/>
                                        </p:tgtEl>
                                        <p:attrNameLst>
                                          <p:attrName>style.visibility</p:attrName>
                                        </p:attrNameLst>
                                      </p:cBhvr>
                                      <p:to>
                                        <p:strVal val="visible"/>
                                      </p:to>
                                    </p:set>
                                    <p:anim calcmode="lin" valueType="num">
                                      <p:cBhvr additive="base">
                                        <p:cTn id="35" dur="500" fill="hold"/>
                                        <p:tgtEl>
                                          <p:spTgt spid="21600"/>
                                        </p:tgtEl>
                                        <p:attrNameLst>
                                          <p:attrName>ppt_x</p:attrName>
                                        </p:attrNameLst>
                                      </p:cBhvr>
                                      <p:tavLst>
                                        <p:tav tm="0">
                                          <p:val>
                                            <p:strVal val="#ppt_x"/>
                                          </p:val>
                                        </p:tav>
                                        <p:tav tm="100000">
                                          <p:val>
                                            <p:strVal val="#ppt_x"/>
                                          </p:val>
                                        </p:tav>
                                      </p:tavLst>
                                    </p:anim>
                                    <p:anim calcmode="lin" valueType="num">
                                      <p:cBhvr additive="base">
                                        <p:cTn id="36" dur="500" fill="hold"/>
                                        <p:tgtEl>
                                          <p:spTgt spid="216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601"/>
                                        </p:tgtEl>
                                        <p:attrNameLst>
                                          <p:attrName>style.visibility</p:attrName>
                                        </p:attrNameLst>
                                      </p:cBhvr>
                                      <p:to>
                                        <p:strVal val="visible"/>
                                      </p:to>
                                    </p:set>
                                    <p:anim calcmode="lin" valueType="num">
                                      <p:cBhvr additive="base">
                                        <p:cTn id="39" dur="500" fill="hold"/>
                                        <p:tgtEl>
                                          <p:spTgt spid="21601"/>
                                        </p:tgtEl>
                                        <p:attrNameLst>
                                          <p:attrName>ppt_x</p:attrName>
                                        </p:attrNameLst>
                                      </p:cBhvr>
                                      <p:tavLst>
                                        <p:tav tm="0">
                                          <p:val>
                                            <p:strVal val="#ppt_x"/>
                                          </p:val>
                                        </p:tav>
                                        <p:tav tm="100000">
                                          <p:val>
                                            <p:strVal val="#ppt_x"/>
                                          </p:val>
                                        </p:tav>
                                      </p:tavLst>
                                    </p:anim>
                                    <p:anim calcmode="lin" valueType="num">
                                      <p:cBhvr additive="base">
                                        <p:cTn id="40" dur="500" fill="hold"/>
                                        <p:tgtEl>
                                          <p:spTgt spid="2160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86496"/>
                                        </p:tgtEl>
                                        <p:attrNameLst>
                                          <p:attrName>style.visibility</p:attrName>
                                        </p:attrNameLst>
                                      </p:cBhvr>
                                      <p:to>
                                        <p:strVal val="visible"/>
                                      </p:to>
                                    </p:set>
                                    <p:anim calcmode="lin" valueType="num">
                                      <p:cBhvr additive="base">
                                        <p:cTn id="43" dur="500" fill="hold"/>
                                        <p:tgtEl>
                                          <p:spTgt spid="786496"/>
                                        </p:tgtEl>
                                        <p:attrNameLst>
                                          <p:attrName>ppt_x</p:attrName>
                                        </p:attrNameLst>
                                      </p:cBhvr>
                                      <p:tavLst>
                                        <p:tav tm="0">
                                          <p:val>
                                            <p:strVal val="#ppt_x"/>
                                          </p:val>
                                        </p:tav>
                                        <p:tav tm="100000">
                                          <p:val>
                                            <p:strVal val="#ppt_x"/>
                                          </p:val>
                                        </p:tav>
                                      </p:tavLst>
                                    </p:anim>
                                    <p:anim calcmode="lin" valueType="num">
                                      <p:cBhvr additive="base">
                                        <p:cTn id="44" dur="500" fill="hold"/>
                                        <p:tgtEl>
                                          <p:spTgt spid="78649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03"/>
                                        </p:tgtEl>
                                        <p:attrNameLst>
                                          <p:attrName>style.visibility</p:attrName>
                                        </p:attrNameLst>
                                      </p:cBhvr>
                                      <p:to>
                                        <p:strVal val="visible"/>
                                      </p:to>
                                    </p:set>
                                    <p:anim calcmode="lin" valueType="num">
                                      <p:cBhvr additive="base">
                                        <p:cTn id="47" dur="500" fill="hold"/>
                                        <p:tgtEl>
                                          <p:spTgt spid="21603"/>
                                        </p:tgtEl>
                                        <p:attrNameLst>
                                          <p:attrName>ppt_x</p:attrName>
                                        </p:attrNameLst>
                                      </p:cBhvr>
                                      <p:tavLst>
                                        <p:tav tm="0">
                                          <p:val>
                                            <p:strVal val="#ppt_x"/>
                                          </p:val>
                                        </p:tav>
                                        <p:tav tm="100000">
                                          <p:val>
                                            <p:strVal val="#ppt_x"/>
                                          </p:val>
                                        </p:tav>
                                      </p:tavLst>
                                    </p:anim>
                                    <p:anim calcmode="lin" valueType="num">
                                      <p:cBhvr additive="base">
                                        <p:cTn id="48" dur="500" fill="hold"/>
                                        <p:tgtEl>
                                          <p:spTgt spid="216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604"/>
                                        </p:tgtEl>
                                        <p:attrNameLst>
                                          <p:attrName>style.visibility</p:attrName>
                                        </p:attrNameLst>
                                      </p:cBhvr>
                                      <p:to>
                                        <p:strVal val="visible"/>
                                      </p:to>
                                    </p:set>
                                    <p:anim calcmode="lin" valueType="num">
                                      <p:cBhvr additive="base">
                                        <p:cTn id="51" dur="500" fill="hold"/>
                                        <p:tgtEl>
                                          <p:spTgt spid="21604"/>
                                        </p:tgtEl>
                                        <p:attrNameLst>
                                          <p:attrName>ppt_x</p:attrName>
                                        </p:attrNameLst>
                                      </p:cBhvr>
                                      <p:tavLst>
                                        <p:tav tm="0">
                                          <p:val>
                                            <p:strVal val="#ppt_x"/>
                                          </p:val>
                                        </p:tav>
                                        <p:tav tm="100000">
                                          <p:val>
                                            <p:strVal val="#ppt_x"/>
                                          </p:val>
                                        </p:tav>
                                      </p:tavLst>
                                    </p:anim>
                                    <p:anim calcmode="lin" valueType="num">
                                      <p:cBhvr additive="base">
                                        <p:cTn id="52" dur="500" fill="hold"/>
                                        <p:tgtEl>
                                          <p:spTgt spid="2160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6502"/>
                                        </p:tgtEl>
                                        <p:attrNameLst>
                                          <p:attrName>style.visibility</p:attrName>
                                        </p:attrNameLst>
                                      </p:cBhvr>
                                      <p:to>
                                        <p:strVal val="visible"/>
                                      </p:to>
                                    </p:set>
                                    <p:anim calcmode="lin" valueType="num">
                                      <p:cBhvr additive="base">
                                        <p:cTn id="55" dur="500" fill="hold"/>
                                        <p:tgtEl>
                                          <p:spTgt spid="786502"/>
                                        </p:tgtEl>
                                        <p:attrNameLst>
                                          <p:attrName>ppt_x</p:attrName>
                                        </p:attrNameLst>
                                      </p:cBhvr>
                                      <p:tavLst>
                                        <p:tav tm="0">
                                          <p:val>
                                            <p:strVal val="#ppt_x"/>
                                          </p:val>
                                        </p:tav>
                                        <p:tav tm="100000">
                                          <p:val>
                                            <p:strVal val="#ppt_x"/>
                                          </p:val>
                                        </p:tav>
                                      </p:tavLst>
                                    </p:anim>
                                    <p:anim calcmode="lin" valueType="num">
                                      <p:cBhvr additive="base">
                                        <p:cTn id="56" dur="500" fill="hold"/>
                                        <p:tgtEl>
                                          <p:spTgt spid="78650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606"/>
                                        </p:tgtEl>
                                        <p:attrNameLst>
                                          <p:attrName>style.visibility</p:attrName>
                                        </p:attrNameLst>
                                      </p:cBhvr>
                                      <p:to>
                                        <p:strVal val="visible"/>
                                      </p:to>
                                    </p:set>
                                    <p:anim calcmode="lin" valueType="num">
                                      <p:cBhvr additive="base">
                                        <p:cTn id="59" dur="500" fill="hold"/>
                                        <p:tgtEl>
                                          <p:spTgt spid="21606"/>
                                        </p:tgtEl>
                                        <p:attrNameLst>
                                          <p:attrName>ppt_x</p:attrName>
                                        </p:attrNameLst>
                                      </p:cBhvr>
                                      <p:tavLst>
                                        <p:tav tm="0">
                                          <p:val>
                                            <p:strVal val="#ppt_x"/>
                                          </p:val>
                                        </p:tav>
                                        <p:tav tm="100000">
                                          <p:val>
                                            <p:strVal val="#ppt_x"/>
                                          </p:val>
                                        </p:tav>
                                      </p:tavLst>
                                    </p:anim>
                                    <p:anim calcmode="lin" valueType="num">
                                      <p:cBhvr additive="base">
                                        <p:cTn id="60" dur="500" fill="hold"/>
                                        <p:tgtEl>
                                          <p:spTgt spid="2160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607"/>
                                        </p:tgtEl>
                                        <p:attrNameLst>
                                          <p:attrName>style.visibility</p:attrName>
                                        </p:attrNameLst>
                                      </p:cBhvr>
                                      <p:to>
                                        <p:strVal val="visible"/>
                                      </p:to>
                                    </p:set>
                                    <p:anim calcmode="lin" valueType="num">
                                      <p:cBhvr additive="base">
                                        <p:cTn id="63" dur="500" fill="hold"/>
                                        <p:tgtEl>
                                          <p:spTgt spid="21607"/>
                                        </p:tgtEl>
                                        <p:attrNameLst>
                                          <p:attrName>ppt_x</p:attrName>
                                        </p:attrNameLst>
                                      </p:cBhvr>
                                      <p:tavLst>
                                        <p:tav tm="0">
                                          <p:val>
                                            <p:strVal val="#ppt_x"/>
                                          </p:val>
                                        </p:tav>
                                        <p:tav tm="100000">
                                          <p:val>
                                            <p:strVal val="#ppt_x"/>
                                          </p:val>
                                        </p:tav>
                                      </p:tavLst>
                                    </p:anim>
                                    <p:anim calcmode="lin" valueType="num">
                                      <p:cBhvr additive="base">
                                        <p:cTn id="64" dur="500" fill="hold"/>
                                        <p:tgtEl>
                                          <p:spTgt spid="2160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608"/>
                                        </p:tgtEl>
                                        <p:attrNameLst>
                                          <p:attrName>style.visibility</p:attrName>
                                        </p:attrNameLst>
                                      </p:cBhvr>
                                      <p:to>
                                        <p:strVal val="visible"/>
                                      </p:to>
                                    </p:set>
                                    <p:anim calcmode="lin" valueType="num">
                                      <p:cBhvr additive="base">
                                        <p:cTn id="67" dur="500" fill="hold"/>
                                        <p:tgtEl>
                                          <p:spTgt spid="21608"/>
                                        </p:tgtEl>
                                        <p:attrNameLst>
                                          <p:attrName>ppt_x</p:attrName>
                                        </p:attrNameLst>
                                      </p:cBhvr>
                                      <p:tavLst>
                                        <p:tav tm="0">
                                          <p:val>
                                            <p:strVal val="#ppt_x"/>
                                          </p:val>
                                        </p:tav>
                                        <p:tav tm="100000">
                                          <p:val>
                                            <p:strVal val="#ppt_x"/>
                                          </p:val>
                                        </p:tav>
                                      </p:tavLst>
                                    </p:anim>
                                    <p:anim calcmode="lin" valueType="num">
                                      <p:cBhvr additive="base">
                                        <p:cTn id="68" dur="500" fill="hold"/>
                                        <p:tgtEl>
                                          <p:spTgt spid="2160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609"/>
                                        </p:tgtEl>
                                        <p:attrNameLst>
                                          <p:attrName>style.visibility</p:attrName>
                                        </p:attrNameLst>
                                      </p:cBhvr>
                                      <p:to>
                                        <p:strVal val="visible"/>
                                      </p:to>
                                    </p:set>
                                    <p:anim calcmode="lin" valueType="num">
                                      <p:cBhvr additive="base">
                                        <p:cTn id="71" dur="500" fill="hold"/>
                                        <p:tgtEl>
                                          <p:spTgt spid="21609"/>
                                        </p:tgtEl>
                                        <p:attrNameLst>
                                          <p:attrName>ppt_x</p:attrName>
                                        </p:attrNameLst>
                                      </p:cBhvr>
                                      <p:tavLst>
                                        <p:tav tm="0">
                                          <p:val>
                                            <p:strVal val="#ppt_x"/>
                                          </p:val>
                                        </p:tav>
                                        <p:tav tm="100000">
                                          <p:val>
                                            <p:strVal val="#ppt_x"/>
                                          </p:val>
                                        </p:tav>
                                      </p:tavLst>
                                    </p:anim>
                                    <p:anim calcmode="lin" valueType="num">
                                      <p:cBhvr additive="base">
                                        <p:cTn id="72" dur="500" fill="hold"/>
                                        <p:tgtEl>
                                          <p:spTgt spid="2160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610"/>
                                        </p:tgtEl>
                                        <p:attrNameLst>
                                          <p:attrName>style.visibility</p:attrName>
                                        </p:attrNameLst>
                                      </p:cBhvr>
                                      <p:to>
                                        <p:strVal val="visible"/>
                                      </p:to>
                                    </p:set>
                                    <p:anim calcmode="lin" valueType="num">
                                      <p:cBhvr additive="base">
                                        <p:cTn id="75" dur="500" fill="hold"/>
                                        <p:tgtEl>
                                          <p:spTgt spid="21610"/>
                                        </p:tgtEl>
                                        <p:attrNameLst>
                                          <p:attrName>ppt_x</p:attrName>
                                        </p:attrNameLst>
                                      </p:cBhvr>
                                      <p:tavLst>
                                        <p:tav tm="0">
                                          <p:val>
                                            <p:strVal val="#ppt_x"/>
                                          </p:val>
                                        </p:tav>
                                        <p:tav tm="100000">
                                          <p:val>
                                            <p:strVal val="#ppt_x"/>
                                          </p:val>
                                        </p:tav>
                                      </p:tavLst>
                                    </p:anim>
                                    <p:anim calcmode="lin" valueType="num">
                                      <p:cBhvr additive="base">
                                        <p:cTn id="76" dur="500" fill="hold"/>
                                        <p:tgtEl>
                                          <p:spTgt spid="2161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611"/>
                                        </p:tgtEl>
                                        <p:attrNameLst>
                                          <p:attrName>style.visibility</p:attrName>
                                        </p:attrNameLst>
                                      </p:cBhvr>
                                      <p:to>
                                        <p:strVal val="visible"/>
                                      </p:to>
                                    </p:set>
                                    <p:anim calcmode="lin" valueType="num">
                                      <p:cBhvr additive="base">
                                        <p:cTn id="79" dur="500" fill="hold"/>
                                        <p:tgtEl>
                                          <p:spTgt spid="21611"/>
                                        </p:tgtEl>
                                        <p:attrNameLst>
                                          <p:attrName>ppt_x</p:attrName>
                                        </p:attrNameLst>
                                      </p:cBhvr>
                                      <p:tavLst>
                                        <p:tav tm="0">
                                          <p:val>
                                            <p:strVal val="#ppt_x"/>
                                          </p:val>
                                        </p:tav>
                                        <p:tav tm="100000">
                                          <p:val>
                                            <p:strVal val="#ppt_x"/>
                                          </p:val>
                                        </p:tav>
                                      </p:tavLst>
                                    </p:anim>
                                    <p:anim calcmode="lin" valueType="num">
                                      <p:cBhvr additive="base">
                                        <p:cTn id="80" dur="500" fill="hold"/>
                                        <p:tgtEl>
                                          <p:spTgt spid="216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612"/>
                                        </p:tgtEl>
                                        <p:attrNameLst>
                                          <p:attrName>style.visibility</p:attrName>
                                        </p:attrNameLst>
                                      </p:cBhvr>
                                      <p:to>
                                        <p:strVal val="visible"/>
                                      </p:to>
                                    </p:set>
                                    <p:anim calcmode="lin" valueType="num">
                                      <p:cBhvr additive="base">
                                        <p:cTn id="83" dur="500" fill="hold"/>
                                        <p:tgtEl>
                                          <p:spTgt spid="21612"/>
                                        </p:tgtEl>
                                        <p:attrNameLst>
                                          <p:attrName>ppt_x</p:attrName>
                                        </p:attrNameLst>
                                      </p:cBhvr>
                                      <p:tavLst>
                                        <p:tav tm="0">
                                          <p:val>
                                            <p:strVal val="#ppt_x"/>
                                          </p:val>
                                        </p:tav>
                                        <p:tav tm="100000">
                                          <p:val>
                                            <p:strVal val="#ppt_x"/>
                                          </p:val>
                                        </p:tav>
                                      </p:tavLst>
                                    </p:anim>
                                    <p:anim calcmode="lin" valueType="num">
                                      <p:cBhvr additive="base">
                                        <p:cTn id="84" dur="500" fill="hold"/>
                                        <p:tgtEl>
                                          <p:spTgt spid="2161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613"/>
                                        </p:tgtEl>
                                        <p:attrNameLst>
                                          <p:attrName>style.visibility</p:attrName>
                                        </p:attrNameLst>
                                      </p:cBhvr>
                                      <p:to>
                                        <p:strVal val="visible"/>
                                      </p:to>
                                    </p:set>
                                    <p:anim calcmode="lin" valueType="num">
                                      <p:cBhvr additive="base">
                                        <p:cTn id="87" dur="500" fill="hold"/>
                                        <p:tgtEl>
                                          <p:spTgt spid="21613"/>
                                        </p:tgtEl>
                                        <p:attrNameLst>
                                          <p:attrName>ppt_x</p:attrName>
                                        </p:attrNameLst>
                                      </p:cBhvr>
                                      <p:tavLst>
                                        <p:tav tm="0">
                                          <p:val>
                                            <p:strVal val="#ppt_x"/>
                                          </p:val>
                                        </p:tav>
                                        <p:tav tm="100000">
                                          <p:val>
                                            <p:strVal val="#ppt_x"/>
                                          </p:val>
                                        </p:tav>
                                      </p:tavLst>
                                    </p:anim>
                                    <p:anim calcmode="lin" valueType="num">
                                      <p:cBhvr additive="base">
                                        <p:cTn id="88" dur="500" fill="hold"/>
                                        <p:tgtEl>
                                          <p:spTgt spid="216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1614"/>
                                        </p:tgtEl>
                                        <p:attrNameLst>
                                          <p:attrName>style.visibility</p:attrName>
                                        </p:attrNameLst>
                                      </p:cBhvr>
                                      <p:to>
                                        <p:strVal val="visible"/>
                                      </p:to>
                                    </p:set>
                                    <p:anim calcmode="lin" valueType="num">
                                      <p:cBhvr additive="base">
                                        <p:cTn id="91" dur="500" fill="hold"/>
                                        <p:tgtEl>
                                          <p:spTgt spid="21614"/>
                                        </p:tgtEl>
                                        <p:attrNameLst>
                                          <p:attrName>ppt_x</p:attrName>
                                        </p:attrNameLst>
                                      </p:cBhvr>
                                      <p:tavLst>
                                        <p:tav tm="0">
                                          <p:val>
                                            <p:strVal val="#ppt_x"/>
                                          </p:val>
                                        </p:tav>
                                        <p:tav tm="100000">
                                          <p:val>
                                            <p:strVal val="#ppt_x"/>
                                          </p:val>
                                        </p:tav>
                                      </p:tavLst>
                                    </p:anim>
                                    <p:anim calcmode="lin" valueType="num">
                                      <p:cBhvr additive="base">
                                        <p:cTn id="92" dur="500" fill="hold"/>
                                        <p:tgtEl>
                                          <p:spTgt spid="2161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615"/>
                                        </p:tgtEl>
                                        <p:attrNameLst>
                                          <p:attrName>style.visibility</p:attrName>
                                        </p:attrNameLst>
                                      </p:cBhvr>
                                      <p:to>
                                        <p:strVal val="visible"/>
                                      </p:to>
                                    </p:set>
                                    <p:anim calcmode="lin" valueType="num">
                                      <p:cBhvr additive="base">
                                        <p:cTn id="95" dur="500" fill="hold"/>
                                        <p:tgtEl>
                                          <p:spTgt spid="21615"/>
                                        </p:tgtEl>
                                        <p:attrNameLst>
                                          <p:attrName>ppt_x</p:attrName>
                                        </p:attrNameLst>
                                      </p:cBhvr>
                                      <p:tavLst>
                                        <p:tav tm="0">
                                          <p:val>
                                            <p:strVal val="#ppt_x"/>
                                          </p:val>
                                        </p:tav>
                                        <p:tav tm="100000">
                                          <p:val>
                                            <p:strVal val="#ppt_x"/>
                                          </p:val>
                                        </p:tav>
                                      </p:tavLst>
                                    </p:anim>
                                    <p:anim calcmode="lin" valueType="num">
                                      <p:cBhvr additive="base">
                                        <p:cTn id="96" dur="500" fill="hold"/>
                                        <p:tgtEl>
                                          <p:spTgt spid="2161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1616"/>
                                        </p:tgtEl>
                                        <p:attrNameLst>
                                          <p:attrName>style.visibility</p:attrName>
                                        </p:attrNameLst>
                                      </p:cBhvr>
                                      <p:to>
                                        <p:strVal val="visible"/>
                                      </p:to>
                                    </p:set>
                                    <p:anim calcmode="lin" valueType="num">
                                      <p:cBhvr additive="base">
                                        <p:cTn id="99" dur="500" fill="hold"/>
                                        <p:tgtEl>
                                          <p:spTgt spid="21616"/>
                                        </p:tgtEl>
                                        <p:attrNameLst>
                                          <p:attrName>ppt_x</p:attrName>
                                        </p:attrNameLst>
                                      </p:cBhvr>
                                      <p:tavLst>
                                        <p:tav tm="0">
                                          <p:val>
                                            <p:strVal val="#ppt_x"/>
                                          </p:val>
                                        </p:tav>
                                        <p:tav tm="100000">
                                          <p:val>
                                            <p:strVal val="#ppt_x"/>
                                          </p:val>
                                        </p:tav>
                                      </p:tavLst>
                                    </p:anim>
                                    <p:anim calcmode="lin" valueType="num">
                                      <p:cBhvr additive="base">
                                        <p:cTn id="100" dur="500" fill="hold"/>
                                        <p:tgtEl>
                                          <p:spTgt spid="2161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1617"/>
                                        </p:tgtEl>
                                        <p:attrNameLst>
                                          <p:attrName>style.visibility</p:attrName>
                                        </p:attrNameLst>
                                      </p:cBhvr>
                                      <p:to>
                                        <p:strVal val="visible"/>
                                      </p:to>
                                    </p:set>
                                    <p:anim calcmode="lin" valueType="num">
                                      <p:cBhvr additive="base">
                                        <p:cTn id="103" dur="500" fill="hold"/>
                                        <p:tgtEl>
                                          <p:spTgt spid="21617"/>
                                        </p:tgtEl>
                                        <p:attrNameLst>
                                          <p:attrName>ppt_x</p:attrName>
                                        </p:attrNameLst>
                                      </p:cBhvr>
                                      <p:tavLst>
                                        <p:tav tm="0">
                                          <p:val>
                                            <p:strVal val="#ppt_x"/>
                                          </p:val>
                                        </p:tav>
                                        <p:tav tm="100000">
                                          <p:val>
                                            <p:strVal val="#ppt_x"/>
                                          </p:val>
                                        </p:tav>
                                      </p:tavLst>
                                    </p:anim>
                                    <p:anim calcmode="lin" valueType="num">
                                      <p:cBhvr additive="base">
                                        <p:cTn id="104" dur="500" fill="hold"/>
                                        <p:tgtEl>
                                          <p:spTgt spid="216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1618"/>
                                        </p:tgtEl>
                                        <p:attrNameLst>
                                          <p:attrName>style.visibility</p:attrName>
                                        </p:attrNameLst>
                                      </p:cBhvr>
                                      <p:to>
                                        <p:strVal val="visible"/>
                                      </p:to>
                                    </p:set>
                                    <p:anim calcmode="lin" valueType="num">
                                      <p:cBhvr additive="base">
                                        <p:cTn id="107" dur="500" fill="hold"/>
                                        <p:tgtEl>
                                          <p:spTgt spid="21618"/>
                                        </p:tgtEl>
                                        <p:attrNameLst>
                                          <p:attrName>ppt_x</p:attrName>
                                        </p:attrNameLst>
                                      </p:cBhvr>
                                      <p:tavLst>
                                        <p:tav tm="0">
                                          <p:val>
                                            <p:strVal val="#ppt_x"/>
                                          </p:val>
                                        </p:tav>
                                        <p:tav tm="100000">
                                          <p:val>
                                            <p:strVal val="#ppt_x"/>
                                          </p:val>
                                        </p:tav>
                                      </p:tavLst>
                                    </p:anim>
                                    <p:anim calcmode="lin" valueType="num">
                                      <p:cBhvr additive="base">
                                        <p:cTn id="108" dur="500" fill="hold"/>
                                        <p:tgtEl>
                                          <p:spTgt spid="21618"/>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1619"/>
                                        </p:tgtEl>
                                        <p:attrNameLst>
                                          <p:attrName>style.visibility</p:attrName>
                                        </p:attrNameLst>
                                      </p:cBhvr>
                                      <p:to>
                                        <p:strVal val="visible"/>
                                      </p:to>
                                    </p:set>
                                    <p:anim calcmode="lin" valueType="num">
                                      <p:cBhvr additive="base">
                                        <p:cTn id="111" dur="500" fill="hold"/>
                                        <p:tgtEl>
                                          <p:spTgt spid="21619"/>
                                        </p:tgtEl>
                                        <p:attrNameLst>
                                          <p:attrName>ppt_x</p:attrName>
                                        </p:attrNameLst>
                                      </p:cBhvr>
                                      <p:tavLst>
                                        <p:tav tm="0">
                                          <p:val>
                                            <p:strVal val="#ppt_x"/>
                                          </p:val>
                                        </p:tav>
                                        <p:tav tm="100000">
                                          <p:val>
                                            <p:strVal val="#ppt_x"/>
                                          </p:val>
                                        </p:tav>
                                      </p:tavLst>
                                    </p:anim>
                                    <p:anim calcmode="lin" valueType="num">
                                      <p:cBhvr additive="base">
                                        <p:cTn id="112" dur="500" fill="hold"/>
                                        <p:tgtEl>
                                          <p:spTgt spid="2161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1620"/>
                                        </p:tgtEl>
                                        <p:attrNameLst>
                                          <p:attrName>style.visibility</p:attrName>
                                        </p:attrNameLst>
                                      </p:cBhvr>
                                      <p:to>
                                        <p:strVal val="visible"/>
                                      </p:to>
                                    </p:set>
                                    <p:anim calcmode="lin" valueType="num">
                                      <p:cBhvr additive="base">
                                        <p:cTn id="115" dur="500" fill="hold"/>
                                        <p:tgtEl>
                                          <p:spTgt spid="21620"/>
                                        </p:tgtEl>
                                        <p:attrNameLst>
                                          <p:attrName>ppt_x</p:attrName>
                                        </p:attrNameLst>
                                      </p:cBhvr>
                                      <p:tavLst>
                                        <p:tav tm="0">
                                          <p:val>
                                            <p:strVal val="#ppt_x"/>
                                          </p:val>
                                        </p:tav>
                                        <p:tav tm="100000">
                                          <p:val>
                                            <p:strVal val="#ppt_x"/>
                                          </p:val>
                                        </p:tav>
                                      </p:tavLst>
                                    </p:anim>
                                    <p:anim calcmode="lin" valueType="num">
                                      <p:cBhvr additive="base">
                                        <p:cTn id="116" dur="500" fill="hold"/>
                                        <p:tgtEl>
                                          <p:spTgt spid="2162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ppt_x"/>
                                          </p:val>
                                        </p:tav>
                                        <p:tav tm="100000">
                                          <p:val>
                                            <p:strVal val="#ppt_x"/>
                                          </p:val>
                                        </p:tav>
                                      </p:tavLst>
                                    </p:anim>
                                    <p:anim calcmode="lin" valueType="num">
                                      <p:cBhvr additive="base">
                                        <p:cTn id="120" dur="500" fill="hold"/>
                                        <p:tgtEl>
                                          <p:spTgt spid="2"/>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1622"/>
                                        </p:tgtEl>
                                        <p:attrNameLst>
                                          <p:attrName>style.visibility</p:attrName>
                                        </p:attrNameLst>
                                      </p:cBhvr>
                                      <p:to>
                                        <p:strVal val="visible"/>
                                      </p:to>
                                    </p:set>
                                    <p:anim calcmode="lin" valueType="num">
                                      <p:cBhvr additive="base">
                                        <p:cTn id="123" dur="500" fill="hold"/>
                                        <p:tgtEl>
                                          <p:spTgt spid="21622"/>
                                        </p:tgtEl>
                                        <p:attrNameLst>
                                          <p:attrName>ppt_x</p:attrName>
                                        </p:attrNameLst>
                                      </p:cBhvr>
                                      <p:tavLst>
                                        <p:tav tm="0">
                                          <p:val>
                                            <p:strVal val="#ppt_x"/>
                                          </p:val>
                                        </p:tav>
                                        <p:tav tm="100000">
                                          <p:val>
                                            <p:strVal val="#ppt_x"/>
                                          </p:val>
                                        </p:tav>
                                      </p:tavLst>
                                    </p:anim>
                                    <p:anim calcmode="lin" valueType="num">
                                      <p:cBhvr additive="base">
                                        <p:cTn id="124" dur="500" fill="hold"/>
                                        <p:tgtEl>
                                          <p:spTgt spid="2162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additive="base">
                                        <p:cTn id="127" dur="500" fill="hold"/>
                                        <p:tgtEl>
                                          <p:spTgt spid="3"/>
                                        </p:tgtEl>
                                        <p:attrNameLst>
                                          <p:attrName>ppt_x</p:attrName>
                                        </p:attrNameLst>
                                      </p:cBhvr>
                                      <p:tavLst>
                                        <p:tav tm="0">
                                          <p:val>
                                            <p:strVal val="#ppt_x"/>
                                          </p:val>
                                        </p:tav>
                                        <p:tav tm="100000">
                                          <p:val>
                                            <p:strVal val="#ppt_x"/>
                                          </p:val>
                                        </p:tav>
                                      </p:tavLst>
                                    </p:anim>
                                    <p:anim calcmode="lin" valueType="num">
                                      <p:cBhvr additive="base">
                                        <p:cTn id="128" dur="500" fill="hold"/>
                                        <p:tgtEl>
                                          <p:spTgt spid="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1624"/>
                                        </p:tgtEl>
                                        <p:attrNameLst>
                                          <p:attrName>style.visibility</p:attrName>
                                        </p:attrNameLst>
                                      </p:cBhvr>
                                      <p:to>
                                        <p:strVal val="visible"/>
                                      </p:to>
                                    </p:set>
                                    <p:anim calcmode="lin" valueType="num">
                                      <p:cBhvr additive="base">
                                        <p:cTn id="131" dur="500" fill="hold"/>
                                        <p:tgtEl>
                                          <p:spTgt spid="21624"/>
                                        </p:tgtEl>
                                        <p:attrNameLst>
                                          <p:attrName>ppt_x</p:attrName>
                                        </p:attrNameLst>
                                      </p:cBhvr>
                                      <p:tavLst>
                                        <p:tav tm="0">
                                          <p:val>
                                            <p:strVal val="#ppt_x"/>
                                          </p:val>
                                        </p:tav>
                                        <p:tav tm="100000">
                                          <p:val>
                                            <p:strVal val="#ppt_x"/>
                                          </p:val>
                                        </p:tav>
                                      </p:tavLst>
                                    </p:anim>
                                    <p:anim calcmode="lin" valueType="num">
                                      <p:cBhvr additive="base">
                                        <p:cTn id="132" dur="500" fill="hold"/>
                                        <p:tgtEl>
                                          <p:spTgt spid="2162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
                                        </p:tgtEl>
                                        <p:attrNameLst>
                                          <p:attrName>style.visibility</p:attrName>
                                        </p:attrNameLst>
                                      </p:cBhvr>
                                      <p:to>
                                        <p:strVal val="visible"/>
                                      </p:to>
                                    </p:set>
                                    <p:anim calcmode="lin" valueType="num">
                                      <p:cBhvr additive="base">
                                        <p:cTn id="135" dur="500" fill="hold"/>
                                        <p:tgtEl>
                                          <p:spTgt spid="4"/>
                                        </p:tgtEl>
                                        <p:attrNameLst>
                                          <p:attrName>ppt_x</p:attrName>
                                        </p:attrNameLst>
                                      </p:cBhvr>
                                      <p:tavLst>
                                        <p:tav tm="0">
                                          <p:val>
                                            <p:strVal val="#ppt_x"/>
                                          </p:val>
                                        </p:tav>
                                        <p:tav tm="100000">
                                          <p:val>
                                            <p:strVal val="#ppt_x"/>
                                          </p:val>
                                        </p:tav>
                                      </p:tavLst>
                                    </p:anim>
                                    <p:anim calcmode="lin" valueType="num">
                                      <p:cBhvr additive="base">
                                        <p:cTn id="136" dur="500" fill="hold"/>
                                        <p:tgtEl>
                                          <p:spTgt spid="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1626"/>
                                        </p:tgtEl>
                                        <p:attrNameLst>
                                          <p:attrName>style.visibility</p:attrName>
                                        </p:attrNameLst>
                                      </p:cBhvr>
                                      <p:to>
                                        <p:strVal val="visible"/>
                                      </p:to>
                                    </p:set>
                                    <p:anim calcmode="lin" valueType="num">
                                      <p:cBhvr additive="base">
                                        <p:cTn id="139" dur="500" fill="hold"/>
                                        <p:tgtEl>
                                          <p:spTgt spid="21626"/>
                                        </p:tgtEl>
                                        <p:attrNameLst>
                                          <p:attrName>ppt_x</p:attrName>
                                        </p:attrNameLst>
                                      </p:cBhvr>
                                      <p:tavLst>
                                        <p:tav tm="0">
                                          <p:val>
                                            <p:strVal val="#ppt_x"/>
                                          </p:val>
                                        </p:tav>
                                        <p:tav tm="100000">
                                          <p:val>
                                            <p:strVal val="#ppt_x"/>
                                          </p:val>
                                        </p:tav>
                                      </p:tavLst>
                                    </p:anim>
                                    <p:anim calcmode="lin" valueType="num">
                                      <p:cBhvr additive="base">
                                        <p:cTn id="140" dur="500" fill="hold"/>
                                        <p:tgtEl>
                                          <p:spTgt spid="21626"/>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627"/>
                                        </p:tgtEl>
                                        <p:attrNameLst>
                                          <p:attrName>style.visibility</p:attrName>
                                        </p:attrNameLst>
                                      </p:cBhvr>
                                      <p:to>
                                        <p:strVal val="visible"/>
                                      </p:to>
                                    </p:set>
                                    <p:anim calcmode="lin" valueType="num">
                                      <p:cBhvr additive="base">
                                        <p:cTn id="143" dur="500" fill="hold"/>
                                        <p:tgtEl>
                                          <p:spTgt spid="21627"/>
                                        </p:tgtEl>
                                        <p:attrNameLst>
                                          <p:attrName>ppt_x</p:attrName>
                                        </p:attrNameLst>
                                      </p:cBhvr>
                                      <p:tavLst>
                                        <p:tav tm="0">
                                          <p:val>
                                            <p:strVal val="#ppt_x"/>
                                          </p:val>
                                        </p:tav>
                                        <p:tav tm="100000">
                                          <p:val>
                                            <p:strVal val="#ppt_x"/>
                                          </p:val>
                                        </p:tav>
                                      </p:tavLst>
                                    </p:anim>
                                    <p:anim calcmode="lin" valueType="num">
                                      <p:cBhvr additive="base">
                                        <p:cTn id="144" dur="500" fill="hold"/>
                                        <p:tgtEl>
                                          <p:spTgt spid="2162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21628"/>
                                        </p:tgtEl>
                                        <p:attrNameLst>
                                          <p:attrName>style.visibility</p:attrName>
                                        </p:attrNameLst>
                                      </p:cBhvr>
                                      <p:to>
                                        <p:strVal val="visible"/>
                                      </p:to>
                                    </p:set>
                                    <p:anim calcmode="lin" valueType="num">
                                      <p:cBhvr additive="base">
                                        <p:cTn id="147" dur="500" fill="hold"/>
                                        <p:tgtEl>
                                          <p:spTgt spid="21628"/>
                                        </p:tgtEl>
                                        <p:attrNameLst>
                                          <p:attrName>ppt_x</p:attrName>
                                        </p:attrNameLst>
                                      </p:cBhvr>
                                      <p:tavLst>
                                        <p:tav tm="0">
                                          <p:val>
                                            <p:strVal val="#ppt_x"/>
                                          </p:val>
                                        </p:tav>
                                        <p:tav tm="100000">
                                          <p:val>
                                            <p:strVal val="#ppt_x"/>
                                          </p:val>
                                        </p:tav>
                                      </p:tavLst>
                                    </p:anim>
                                    <p:anim calcmode="lin" valueType="num">
                                      <p:cBhvr additive="base">
                                        <p:cTn id="148" dur="500" fill="hold"/>
                                        <p:tgtEl>
                                          <p:spTgt spid="2162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1629"/>
                                        </p:tgtEl>
                                        <p:attrNameLst>
                                          <p:attrName>style.visibility</p:attrName>
                                        </p:attrNameLst>
                                      </p:cBhvr>
                                      <p:to>
                                        <p:strVal val="visible"/>
                                      </p:to>
                                    </p:set>
                                    <p:anim calcmode="lin" valueType="num">
                                      <p:cBhvr additive="base">
                                        <p:cTn id="151" dur="500" fill="hold"/>
                                        <p:tgtEl>
                                          <p:spTgt spid="21629"/>
                                        </p:tgtEl>
                                        <p:attrNameLst>
                                          <p:attrName>ppt_x</p:attrName>
                                        </p:attrNameLst>
                                      </p:cBhvr>
                                      <p:tavLst>
                                        <p:tav tm="0">
                                          <p:val>
                                            <p:strVal val="#ppt_x"/>
                                          </p:val>
                                        </p:tav>
                                        <p:tav tm="100000">
                                          <p:val>
                                            <p:strVal val="#ppt_x"/>
                                          </p:val>
                                        </p:tav>
                                      </p:tavLst>
                                    </p:anim>
                                    <p:anim calcmode="lin" valueType="num">
                                      <p:cBhvr additive="base">
                                        <p:cTn id="152" dur="500" fill="hold"/>
                                        <p:tgtEl>
                                          <p:spTgt spid="2162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1630"/>
                                        </p:tgtEl>
                                        <p:attrNameLst>
                                          <p:attrName>style.visibility</p:attrName>
                                        </p:attrNameLst>
                                      </p:cBhvr>
                                      <p:to>
                                        <p:strVal val="visible"/>
                                      </p:to>
                                    </p:set>
                                    <p:anim calcmode="lin" valueType="num">
                                      <p:cBhvr additive="base">
                                        <p:cTn id="155" dur="500" fill="hold"/>
                                        <p:tgtEl>
                                          <p:spTgt spid="21630"/>
                                        </p:tgtEl>
                                        <p:attrNameLst>
                                          <p:attrName>ppt_x</p:attrName>
                                        </p:attrNameLst>
                                      </p:cBhvr>
                                      <p:tavLst>
                                        <p:tav tm="0">
                                          <p:val>
                                            <p:strVal val="#ppt_x"/>
                                          </p:val>
                                        </p:tav>
                                        <p:tav tm="100000">
                                          <p:val>
                                            <p:strVal val="#ppt_x"/>
                                          </p:val>
                                        </p:tav>
                                      </p:tavLst>
                                    </p:anim>
                                    <p:anim calcmode="lin" valueType="num">
                                      <p:cBhvr additive="base">
                                        <p:cTn id="156" dur="500" fill="hold"/>
                                        <p:tgtEl>
                                          <p:spTgt spid="2163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1631"/>
                                        </p:tgtEl>
                                        <p:attrNameLst>
                                          <p:attrName>style.visibility</p:attrName>
                                        </p:attrNameLst>
                                      </p:cBhvr>
                                      <p:to>
                                        <p:strVal val="visible"/>
                                      </p:to>
                                    </p:set>
                                    <p:anim calcmode="lin" valueType="num">
                                      <p:cBhvr additive="base">
                                        <p:cTn id="159" dur="500" fill="hold"/>
                                        <p:tgtEl>
                                          <p:spTgt spid="21631"/>
                                        </p:tgtEl>
                                        <p:attrNameLst>
                                          <p:attrName>ppt_x</p:attrName>
                                        </p:attrNameLst>
                                      </p:cBhvr>
                                      <p:tavLst>
                                        <p:tav tm="0">
                                          <p:val>
                                            <p:strVal val="#ppt_x"/>
                                          </p:val>
                                        </p:tav>
                                        <p:tav tm="100000">
                                          <p:val>
                                            <p:strVal val="#ppt_x"/>
                                          </p:val>
                                        </p:tav>
                                      </p:tavLst>
                                    </p:anim>
                                    <p:anim calcmode="lin" valueType="num">
                                      <p:cBhvr additive="base">
                                        <p:cTn id="160" dur="500" fill="hold"/>
                                        <p:tgtEl>
                                          <p:spTgt spid="2163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1632"/>
                                        </p:tgtEl>
                                        <p:attrNameLst>
                                          <p:attrName>style.visibility</p:attrName>
                                        </p:attrNameLst>
                                      </p:cBhvr>
                                      <p:to>
                                        <p:strVal val="visible"/>
                                      </p:to>
                                    </p:set>
                                    <p:anim calcmode="lin" valueType="num">
                                      <p:cBhvr additive="base">
                                        <p:cTn id="163" dur="500" fill="hold"/>
                                        <p:tgtEl>
                                          <p:spTgt spid="21632"/>
                                        </p:tgtEl>
                                        <p:attrNameLst>
                                          <p:attrName>ppt_x</p:attrName>
                                        </p:attrNameLst>
                                      </p:cBhvr>
                                      <p:tavLst>
                                        <p:tav tm="0">
                                          <p:val>
                                            <p:strVal val="#ppt_x"/>
                                          </p:val>
                                        </p:tav>
                                        <p:tav tm="100000">
                                          <p:val>
                                            <p:strVal val="#ppt_x"/>
                                          </p:val>
                                        </p:tav>
                                      </p:tavLst>
                                    </p:anim>
                                    <p:anim calcmode="lin" valueType="num">
                                      <p:cBhvr additive="base">
                                        <p:cTn id="164" dur="500" fill="hold"/>
                                        <p:tgtEl>
                                          <p:spTgt spid="2163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1633"/>
                                        </p:tgtEl>
                                        <p:attrNameLst>
                                          <p:attrName>style.visibility</p:attrName>
                                        </p:attrNameLst>
                                      </p:cBhvr>
                                      <p:to>
                                        <p:strVal val="visible"/>
                                      </p:to>
                                    </p:set>
                                    <p:anim calcmode="lin" valueType="num">
                                      <p:cBhvr additive="base">
                                        <p:cTn id="167" dur="500" fill="hold"/>
                                        <p:tgtEl>
                                          <p:spTgt spid="21633"/>
                                        </p:tgtEl>
                                        <p:attrNameLst>
                                          <p:attrName>ppt_x</p:attrName>
                                        </p:attrNameLst>
                                      </p:cBhvr>
                                      <p:tavLst>
                                        <p:tav tm="0">
                                          <p:val>
                                            <p:strVal val="#ppt_x"/>
                                          </p:val>
                                        </p:tav>
                                        <p:tav tm="100000">
                                          <p:val>
                                            <p:strVal val="#ppt_x"/>
                                          </p:val>
                                        </p:tav>
                                      </p:tavLst>
                                    </p:anim>
                                    <p:anim calcmode="lin" valueType="num">
                                      <p:cBhvr additive="base">
                                        <p:cTn id="168" dur="500" fill="hold"/>
                                        <p:tgtEl>
                                          <p:spTgt spid="2163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1634"/>
                                        </p:tgtEl>
                                        <p:attrNameLst>
                                          <p:attrName>style.visibility</p:attrName>
                                        </p:attrNameLst>
                                      </p:cBhvr>
                                      <p:to>
                                        <p:strVal val="visible"/>
                                      </p:to>
                                    </p:set>
                                    <p:anim calcmode="lin" valueType="num">
                                      <p:cBhvr additive="base">
                                        <p:cTn id="171" dur="500" fill="hold"/>
                                        <p:tgtEl>
                                          <p:spTgt spid="21634"/>
                                        </p:tgtEl>
                                        <p:attrNameLst>
                                          <p:attrName>ppt_x</p:attrName>
                                        </p:attrNameLst>
                                      </p:cBhvr>
                                      <p:tavLst>
                                        <p:tav tm="0">
                                          <p:val>
                                            <p:strVal val="#ppt_x"/>
                                          </p:val>
                                        </p:tav>
                                        <p:tav tm="100000">
                                          <p:val>
                                            <p:strVal val="#ppt_x"/>
                                          </p:val>
                                        </p:tav>
                                      </p:tavLst>
                                    </p:anim>
                                    <p:anim calcmode="lin" valueType="num">
                                      <p:cBhvr additive="base">
                                        <p:cTn id="172" dur="500" fill="hold"/>
                                        <p:tgtEl>
                                          <p:spTgt spid="2163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1651"/>
                                        </p:tgtEl>
                                        <p:attrNameLst>
                                          <p:attrName>style.visibility</p:attrName>
                                        </p:attrNameLst>
                                      </p:cBhvr>
                                      <p:to>
                                        <p:strVal val="visible"/>
                                      </p:to>
                                    </p:set>
                                    <p:anim calcmode="lin" valueType="num">
                                      <p:cBhvr additive="base">
                                        <p:cTn id="175" dur="500" fill="hold"/>
                                        <p:tgtEl>
                                          <p:spTgt spid="21651"/>
                                        </p:tgtEl>
                                        <p:attrNameLst>
                                          <p:attrName>ppt_x</p:attrName>
                                        </p:attrNameLst>
                                      </p:cBhvr>
                                      <p:tavLst>
                                        <p:tav tm="0">
                                          <p:val>
                                            <p:strVal val="#ppt_x"/>
                                          </p:val>
                                        </p:tav>
                                        <p:tav tm="100000">
                                          <p:val>
                                            <p:strVal val="#ppt_x"/>
                                          </p:val>
                                        </p:tav>
                                      </p:tavLst>
                                    </p:anim>
                                    <p:anim calcmode="lin" valueType="num">
                                      <p:cBhvr additive="base">
                                        <p:cTn id="176" dur="500" fill="hold"/>
                                        <p:tgtEl>
                                          <p:spTgt spid="21651"/>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1652"/>
                                        </p:tgtEl>
                                        <p:attrNameLst>
                                          <p:attrName>style.visibility</p:attrName>
                                        </p:attrNameLst>
                                      </p:cBhvr>
                                      <p:to>
                                        <p:strVal val="visible"/>
                                      </p:to>
                                    </p:set>
                                    <p:anim calcmode="lin" valueType="num">
                                      <p:cBhvr additive="base">
                                        <p:cTn id="179" dur="500" fill="hold"/>
                                        <p:tgtEl>
                                          <p:spTgt spid="21652"/>
                                        </p:tgtEl>
                                        <p:attrNameLst>
                                          <p:attrName>ppt_x</p:attrName>
                                        </p:attrNameLst>
                                      </p:cBhvr>
                                      <p:tavLst>
                                        <p:tav tm="0">
                                          <p:val>
                                            <p:strVal val="#ppt_x"/>
                                          </p:val>
                                        </p:tav>
                                        <p:tav tm="100000">
                                          <p:val>
                                            <p:strVal val="#ppt_x"/>
                                          </p:val>
                                        </p:tav>
                                      </p:tavLst>
                                    </p:anim>
                                    <p:anim calcmode="lin" valueType="num">
                                      <p:cBhvr additive="base">
                                        <p:cTn id="180" dur="500" fill="hold"/>
                                        <p:tgtEl>
                                          <p:spTgt spid="21652"/>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1653"/>
                                        </p:tgtEl>
                                        <p:attrNameLst>
                                          <p:attrName>style.visibility</p:attrName>
                                        </p:attrNameLst>
                                      </p:cBhvr>
                                      <p:to>
                                        <p:strVal val="visible"/>
                                      </p:to>
                                    </p:set>
                                    <p:anim calcmode="lin" valueType="num">
                                      <p:cBhvr additive="base">
                                        <p:cTn id="183" dur="500" fill="hold"/>
                                        <p:tgtEl>
                                          <p:spTgt spid="21653"/>
                                        </p:tgtEl>
                                        <p:attrNameLst>
                                          <p:attrName>ppt_x</p:attrName>
                                        </p:attrNameLst>
                                      </p:cBhvr>
                                      <p:tavLst>
                                        <p:tav tm="0">
                                          <p:val>
                                            <p:strVal val="#ppt_x"/>
                                          </p:val>
                                        </p:tav>
                                        <p:tav tm="100000">
                                          <p:val>
                                            <p:strVal val="#ppt_x"/>
                                          </p:val>
                                        </p:tav>
                                      </p:tavLst>
                                    </p:anim>
                                    <p:anim calcmode="lin" valueType="num">
                                      <p:cBhvr additive="base">
                                        <p:cTn id="184" dur="500" fill="hold"/>
                                        <p:tgtEl>
                                          <p:spTgt spid="21653"/>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654"/>
                                        </p:tgtEl>
                                        <p:attrNameLst>
                                          <p:attrName>style.visibility</p:attrName>
                                        </p:attrNameLst>
                                      </p:cBhvr>
                                      <p:to>
                                        <p:strVal val="visible"/>
                                      </p:to>
                                    </p:set>
                                    <p:anim calcmode="lin" valueType="num">
                                      <p:cBhvr additive="base">
                                        <p:cTn id="187" dur="500" fill="hold"/>
                                        <p:tgtEl>
                                          <p:spTgt spid="21654"/>
                                        </p:tgtEl>
                                        <p:attrNameLst>
                                          <p:attrName>ppt_x</p:attrName>
                                        </p:attrNameLst>
                                      </p:cBhvr>
                                      <p:tavLst>
                                        <p:tav tm="0">
                                          <p:val>
                                            <p:strVal val="#ppt_x"/>
                                          </p:val>
                                        </p:tav>
                                        <p:tav tm="100000">
                                          <p:val>
                                            <p:strVal val="#ppt_x"/>
                                          </p:val>
                                        </p:tav>
                                      </p:tavLst>
                                    </p:anim>
                                    <p:anim calcmode="lin" valueType="num">
                                      <p:cBhvr additive="base">
                                        <p:cTn id="188" dur="500" fill="hold"/>
                                        <p:tgtEl>
                                          <p:spTgt spid="21654"/>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655"/>
                                        </p:tgtEl>
                                        <p:attrNameLst>
                                          <p:attrName>style.visibility</p:attrName>
                                        </p:attrNameLst>
                                      </p:cBhvr>
                                      <p:to>
                                        <p:strVal val="visible"/>
                                      </p:to>
                                    </p:set>
                                    <p:anim calcmode="lin" valueType="num">
                                      <p:cBhvr additive="base">
                                        <p:cTn id="191" dur="500" fill="hold"/>
                                        <p:tgtEl>
                                          <p:spTgt spid="21655"/>
                                        </p:tgtEl>
                                        <p:attrNameLst>
                                          <p:attrName>ppt_x</p:attrName>
                                        </p:attrNameLst>
                                      </p:cBhvr>
                                      <p:tavLst>
                                        <p:tav tm="0">
                                          <p:val>
                                            <p:strVal val="#ppt_x"/>
                                          </p:val>
                                        </p:tav>
                                        <p:tav tm="100000">
                                          <p:val>
                                            <p:strVal val="#ppt_x"/>
                                          </p:val>
                                        </p:tav>
                                      </p:tavLst>
                                    </p:anim>
                                    <p:anim calcmode="lin" valueType="num">
                                      <p:cBhvr additive="base">
                                        <p:cTn id="192" dur="500" fill="hold"/>
                                        <p:tgtEl>
                                          <p:spTgt spid="21655"/>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1229856"/>
                                        </p:tgtEl>
                                        <p:attrNameLst>
                                          <p:attrName>style.visibility</p:attrName>
                                        </p:attrNameLst>
                                      </p:cBhvr>
                                      <p:to>
                                        <p:strVal val="visible"/>
                                      </p:to>
                                    </p:set>
                                    <p:anim calcmode="lin" valueType="num">
                                      <p:cBhvr additive="base">
                                        <p:cTn id="195" dur="500" fill="hold"/>
                                        <p:tgtEl>
                                          <p:spTgt spid="1229856"/>
                                        </p:tgtEl>
                                        <p:attrNameLst>
                                          <p:attrName>ppt_x</p:attrName>
                                        </p:attrNameLst>
                                      </p:cBhvr>
                                      <p:tavLst>
                                        <p:tav tm="0">
                                          <p:val>
                                            <p:strVal val="#ppt_x"/>
                                          </p:val>
                                        </p:tav>
                                        <p:tav tm="100000">
                                          <p:val>
                                            <p:strVal val="#ppt_x"/>
                                          </p:val>
                                        </p:tav>
                                      </p:tavLst>
                                    </p:anim>
                                    <p:anim calcmode="lin" valueType="num">
                                      <p:cBhvr additive="base">
                                        <p:cTn id="196" dur="500" fill="hold"/>
                                        <p:tgtEl>
                                          <p:spTgt spid="1229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6" grpId="0" animBg="1"/>
      <p:bldP spid="21633" grpId="0" animBg="1"/>
      <p:bldP spid="21588" grpId="0" animBg="1"/>
      <p:bldP spid="21589" grpId="0" animBg="1"/>
      <p:bldP spid="21590" grpId="0" animBg="1"/>
      <p:bldP spid="21600" grpId="0"/>
      <p:bldP spid="21601" grpId="0" animBg="1"/>
      <p:bldP spid="786496" grpId="0"/>
      <p:bldP spid="21603" grpId="0" animBg="1"/>
      <p:bldP spid="21604" grpId="0" animBg="1"/>
      <p:bldP spid="786502" grpId="0"/>
      <p:bldP spid="21606" grpId="0" animBg="1"/>
      <p:bldP spid="21607" grpId="0" animBg="1"/>
      <p:bldP spid="21608" grpId="0" animBg="1"/>
      <p:bldP spid="21609" grpId="0" animBg="1"/>
      <p:bldP spid="21610" grpId="0" animBg="1"/>
      <p:bldP spid="21611" grpId="0" animBg="1"/>
      <p:bldP spid="21612" grpId="0" animBg="1"/>
      <p:bldP spid="21613" grpId="0" animBg="1"/>
      <p:bldP spid="21614" grpId="0" animBg="1"/>
      <p:bldP spid="21615" grpId="0" animBg="1"/>
      <p:bldP spid="21616" grpId="0" animBg="1"/>
      <p:bldP spid="2" grpId="0"/>
      <p:bldP spid="3" grpId="0"/>
      <p:bldP spid="4" grpId="0"/>
      <p:bldP spid="21629" grpId="0" animBg="1"/>
      <p:bldP spid="21630" grpId="0" animBg="1"/>
      <p:bldP spid="21631" grpId="0" animBg="1"/>
      <p:bldP spid="21632" grpId="0" animBg="1"/>
      <p:bldP spid="21634" grpId="0"/>
      <p:bldP spid="21651" grpId="0" animBg="1"/>
      <p:bldP spid="21652" grpId="0"/>
      <p:bldP spid="21653" grpId="0" animBg="1"/>
      <p:bldP spid="21654" grpId="0" animBg="1"/>
      <p:bldP spid="216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9"/>
          <p:cNvSpPr>
            <a:spLocks noChangeArrowheads="1"/>
          </p:cNvSpPr>
          <p:nvPr/>
        </p:nvSpPr>
        <p:spPr bwMode="auto">
          <a:xfrm>
            <a:off x="323850" y="1624013"/>
            <a:ext cx="8494713" cy="1157287"/>
          </a:xfrm>
          <a:prstGeom prst="rect">
            <a:avLst/>
          </a:prstGeom>
          <a:solidFill>
            <a:srgbClr val="F8F8F8"/>
          </a:solidFill>
          <a:ln w="9525">
            <a:solidFill>
              <a:srgbClr val="C0C0C0"/>
            </a:solidFill>
            <a:miter lim="800000"/>
            <a:headEnd/>
            <a:tailEnd/>
          </a:ln>
        </p:spPr>
        <p:txBody>
          <a:bodyPr wrap="none" anchor="ctr"/>
          <a:lstStyle/>
          <a:p>
            <a:endParaRPr lang="es-ES_tradnl"/>
          </a:p>
        </p:txBody>
      </p:sp>
      <p:sp>
        <p:nvSpPr>
          <p:cNvPr id="20482"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3584" name="Text Box 32"/>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Servicio de valor añadido</a:t>
            </a:r>
            <a:r>
              <a:rPr lang="es-ES_tradnl" b="0">
                <a:solidFill>
                  <a:schemeClr val="accent1"/>
                </a:solidFill>
                <a:latin typeface="Calibri" pitchFamily="34" charset="0"/>
              </a:rPr>
              <a:t>: Preselección de vehículos sin autorización de transporte</a:t>
            </a:r>
            <a:endParaRPr lang="en-US" b="0">
              <a:solidFill>
                <a:schemeClr val="accent1"/>
              </a:solidFill>
              <a:latin typeface="Calibri" pitchFamily="34" charset="0"/>
            </a:endParaRPr>
          </a:p>
        </p:txBody>
      </p:sp>
      <p:sp>
        <p:nvSpPr>
          <p:cNvPr id="20484" name="Rectangle 33"/>
          <p:cNvSpPr>
            <a:spLocks noChangeArrowheads="1"/>
          </p:cNvSpPr>
          <p:nvPr/>
        </p:nvSpPr>
        <p:spPr bwMode="auto">
          <a:xfrm>
            <a:off x="395288" y="1628775"/>
            <a:ext cx="7272337" cy="4270375"/>
          </a:xfrm>
          <a:prstGeom prst="rect">
            <a:avLst/>
          </a:prstGeom>
          <a:noFill/>
          <a:ln w="12700">
            <a:noFill/>
            <a:miter lim="800000"/>
            <a:headEnd type="none" w="sm" len="sm"/>
            <a:tailEnd type="none" w="sm" len="sm"/>
          </a:ln>
        </p:spPr>
        <p:txBody>
          <a:bodyPr>
            <a:spAutoFit/>
          </a:bodyPr>
          <a:lstStyle/>
          <a:p>
            <a:pPr eaLnBrk="0" hangingPunct="0">
              <a:spcBef>
                <a:spcPct val="30000"/>
              </a:spcBef>
            </a:pPr>
            <a:r>
              <a:rPr lang="es-ES_tradnl" sz="1600" b="0">
                <a:solidFill>
                  <a:schemeClr val="accent1"/>
                </a:solidFill>
                <a:latin typeface="Calibri" pitchFamily="34" charset="0"/>
              </a:rPr>
              <a:t>Necesidad:</a:t>
            </a:r>
            <a:r>
              <a:rPr lang="es-ES_tradnl" sz="1600" b="0">
                <a:latin typeface="Calibri" pitchFamily="34" charset="0"/>
              </a:rPr>
              <a:t> </a:t>
            </a:r>
          </a:p>
          <a:p>
            <a:pPr eaLnBrk="0" hangingPunct="0">
              <a:spcBef>
                <a:spcPct val="30000"/>
              </a:spcBef>
            </a:pPr>
            <a:r>
              <a:rPr lang="es-ES_tradnl" sz="1600" b="0">
                <a:latin typeface="Calibri" pitchFamily="34" charset="0"/>
              </a:rPr>
              <a:t>Sistema que permitiera conocer si un vehículo de transporte de mercancías disponía o no de autorización de transporte, evidentemente sin pararlo, que es el trámite habitual </a:t>
            </a:r>
            <a:r>
              <a:rPr lang="es-ES_tradnl" sz="1600" b="0">
                <a:latin typeface="Calibri" pitchFamily="34" charset="0"/>
                <a:sym typeface="Wingdings" pitchFamily="2" charset="2"/>
              </a:rPr>
              <a:t> </a:t>
            </a:r>
            <a:r>
              <a:rPr lang="es-ES_tradnl" sz="1600">
                <a:latin typeface="Calibri" pitchFamily="34" charset="0"/>
                <a:sym typeface="Wingdings" pitchFamily="2" charset="2"/>
              </a:rPr>
              <a:t>Objetivo: Inspecciones más eficientes y dirigidas al infractor.</a:t>
            </a:r>
            <a:endParaRPr lang="es-ES_tradnl" sz="1600">
              <a:latin typeface="Calibri" pitchFamily="34" charset="0"/>
            </a:endParaRPr>
          </a:p>
          <a:p>
            <a:pPr eaLnBrk="0" hangingPunct="0">
              <a:spcBef>
                <a:spcPct val="30000"/>
              </a:spcBef>
            </a:pPr>
            <a:endParaRPr lang="es-ES_tradnl" sz="1600">
              <a:latin typeface="Calibri" pitchFamily="34" charset="0"/>
            </a:endParaRPr>
          </a:p>
          <a:p>
            <a:pPr eaLnBrk="0" hangingPunct="0">
              <a:spcBef>
                <a:spcPct val="30000"/>
              </a:spcBef>
            </a:pPr>
            <a:r>
              <a:rPr lang="es-ES_tradnl" sz="1600" b="0">
                <a:solidFill>
                  <a:schemeClr val="accent1"/>
                </a:solidFill>
                <a:latin typeface="Calibri" pitchFamily="34" charset="0"/>
              </a:rPr>
              <a:t>Medios tecnológicos existentes:</a:t>
            </a:r>
            <a:r>
              <a:rPr lang="es-ES_tradnl" sz="1600" b="0">
                <a:latin typeface="Calibri" pitchFamily="34" charset="0"/>
              </a:rPr>
              <a:t> </a:t>
            </a:r>
          </a:p>
          <a:p>
            <a:pPr eaLnBrk="0" hangingPunct="0">
              <a:spcBef>
                <a:spcPct val="30000"/>
              </a:spcBef>
            </a:pPr>
            <a:r>
              <a:rPr lang="es-ES_tradnl" sz="1600" b="0">
                <a:latin typeface="Calibri" pitchFamily="34" charset="0"/>
              </a:rPr>
              <a:t>- Sistemas automáticos de reconocimiento de matrículas que incluyen un láser para discriminar entre turismos y vehículos de transporte (camiones).</a:t>
            </a:r>
          </a:p>
          <a:p>
            <a:pPr eaLnBrk="0" hangingPunct="0">
              <a:spcBef>
                <a:spcPct val="30000"/>
              </a:spcBef>
            </a:pPr>
            <a:r>
              <a:rPr lang="es-ES_tradnl" sz="1600" b="0">
                <a:latin typeface="Calibri" pitchFamily="34" charset="0"/>
              </a:rPr>
              <a:t>- Tecnología para transferencia de datos: UMTS/GPRS</a:t>
            </a:r>
          </a:p>
          <a:p>
            <a:pPr eaLnBrk="0" hangingPunct="0">
              <a:spcBef>
                <a:spcPct val="30000"/>
              </a:spcBef>
            </a:pPr>
            <a:endParaRPr lang="es-ES_tradnl" sz="1600" b="0">
              <a:latin typeface="Calibri" pitchFamily="34" charset="0"/>
            </a:endParaRPr>
          </a:p>
          <a:p>
            <a:pPr>
              <a:spcBef>
                <a:spcPct val="30000"/>
              </a:spcBef>
            </a:pPr>
            <a:r>
              <a:rPr lang="es-ES_tradnl" sz="1600" b="0">
                <a:solidFill>
                  <a:schemeClr val="accent1"/>
                </a:solidFill>
                <a:latin typeface="Calibri" pitchFamily="34" charset="0"/>
              </a:rPr>
              <a:t>Sistemas de información existentes: </a:t>
            </a:r>
          </a:p>
          <a:p>
            <a:pPr>
              <a:spcBef>
                <a:spcPct val="30000"/>
              </a:spcBef>
            </a:pPr>
            <a:r>
              <a:rPr lang="es-ES_tradnl" sz="1600" b="0">
                <a:latin typeface="Calibri" pitchFamily="34" charset="0"/>
              </a:rPr>
              <a:t>- Registro General de Transportistas (D.G. Transportes de Carretera del M. Fomento)</a:t>
            </a:r>
          </a:p>
          <a:p>
            <a:pPr>
              <a:spcBef>
                <a:spcPct val="30000"/>
              </a:spcBef>
            </a:pPr>
            <a:r>
              <a:rPr lang="es-ES_tradnl" sz="1600" b="0">
                <a:latin typeface="Calibri" pitchFamily="34" charset="0"/>
              </a:rPr>
              <a:t>- Base de datos de vehículos de la D.G.T.</a:t>
            </a:r>
          </a:p>
          <a:p>
            <a:pPr eaLnBrk="0" hangingPunct="0">
              <a:lnSpc>
                <a:spcPct val="90000"/>
              </a:lnSpc>
              <a:spcBef>
                <a:spcPct val="50000"/>
              </a:spcBef>
            </a:pPr>
            <a:endParaRPr lang="es-ES_tradnl" sz="1600" b="0">
              <a:latin typeface="Calibri" pitchFamily="34" charset="0"/>
            </a:endParaRPr>
          </a:p>
        </p:txBody>
      </p:sp>
      <p:sp>
        <p:nvSpPr>
          <p:cNvPr id="20485" name="AutoShape 34"/>
          <p:cNvSpPr>
            <a:spLocks noChangeArrowheads="1"/>
          </p:cNvSpPr>
          <p:nvPr/>
        </p:nvSpPr>
        <p:spPr bwMode="auto">
          <a:xfrm>
            <a:off x="8007350" y="4665663"/>
            <a:ext cx="654050" cy="577850"/>
          </a:xfrm>
          <a:prstGeom prst="can">
            <a:avLst>
              <a:gd name="adj" fmla="val 25000"/>
            </a:avLst>
          </a:prstGeom>
          <a:solidFill>
            <a:srgbClr val="F8F8F8">
              <a:alpha val="50195"/>
            </a:srgbClr>
          </a:solidFill>
          <a:ln w="12700">
            <a:solidFill>
              <a:srgbClr val="C0C0C0"/>
            </a:solidFill>
            <a:round/>
            <a:headEnd type="none" w="sm" len="sm"/>
            <a:tailEnd type="none" w="sm" len="sm"/>
          </a:ln>
        </p:spPr>
        <p:txBody>
          <a:bodyPr lIns="0" rIns="0" anchor="ctr"/>
          <a:lstStyle/>
          <a:p>
            <a:pPr algn="ctr"/>
            <a:r>
              <a:rPr lang="es-ES_tradnl" sz="1200">
                <a:solidFill>
                  <a:srgbClr val="000000"/>
                </a:solidFill>
                <a:latin typeface="Calibri" pitchFamily="34" charset="0"/>
              </a:rPr>
              <a:t>R.G.T.</a:t>
            </a:r>
          </a:p>
          <a:p>
            <a:pPr algn="ctr"/>
            <a:r>
              <a:rPr lang="es-ES_tradnl" sz="1200">
                <a:solidFill>
                  <a:srgbClr val="000000"/>
                </a:solidFill>
                <a:latin typeface="Calibri" pitchFamily="34" charset="0"/>
              </a:rPr>
              <a:t>SITRANS</a:t>
            </a:r>
          </a:p>
        </p:txBody>
      </p:sp>
      <p:sp>
        <p:nvSpPr>
          <p:cNvPr id="20486" name="AutoShape 35"/>
          <p:cNvSpPr>
            <a:spLocks noChangeArrowheads="1"/>
          </p:cNvSpPr>
          <p:nvPr/>
        </p:nvSpPr>
        <p:spPr bwMode="auto">
          <a:xfrm>
            <a:off x="8007350" y="5300663"/>
            <a:ext cx="654050" cy="577850"/>
          </a:xfrm>
          <a:prstGeom prst="can">
            <a:avLst>
              <a:gd name="adj" fmla="val 25000"/>
            </a:avLst>
          </a:prstGeom>
          <a:solidFill>
            <a:srgbClr val="F8F8F8">
              <a:alpha val="50195"/>
            </a:srgbClr>
          </a:solidFill>
          <a:ln w="12700">
            <a:solidFill>
              <a:srgbClr val="C0C0C0"/>
            </a:solidFill>
            <a:round/>
            <a:headEnd type="none" w="sm" len="sm"/>
            <a:tailEnd type="none" w="sm" len="sm"/>
          </a:ln>
        </p:spPr>
        <p:txBody>
          <a:bodyPr lIns="0" rIns="0" anchor="ctr"/>
          <a:lstStyle/>
          <a:p>
            <a:pPr algn="ctr"/>
            <a:r>
              <a:rPr lang="es-ES_tradnl" sz="1200">
                <a:solidFill>
                  <a:srgbClr val="000000"/>
                </a:solidFill>
                <a:latin typeface="Calibri" pitchFamily="34" charset="0"/>
              </a:rPr>
              <a:t>D.G.T.</a:t>
            </a:r>
          </a:p>
        </p:txBody>
      </p:sp>
      <p:pic>
        <p:nvPicPr>
          <p:cNvPr id="20487" name="Picture 36"/>
          <p:cNvPicPr>
            <a:picLocks noChangeAspect="1" noChangeArrowheads="1"/>
          </p:cNvPicPr>
          <p:nvPr/>
        </p:nvPicPr>
        <p:blipFill>
          <a:blip r:embed="rId2" cstate="screen"/>
          <a:srcRect/>
          <a:stretch>
            <a:fillRect/>
          </a:stretch>
        </p:blipFill>
        <p:spPr bwMode="auto">
          <a:xfrm>
            <a:off x="7696200" y="2838450"/>
            <a:ext cx="1196975" cy="971550"/>
          </a:xfrm>
          <a:prstGeom prst="rect">
            <a:avLst/>
          </a:prstGeom>
          <a:noFill/>
          <a:ln w="9525" algn="ctr">
            <a:noFill/>
            <a:miter lim="800000"/>
            <a:headEnd/>
            <a:tailEnd/>
          </a:ln>
        </p:spPr>
      </p:pic>
      <p:pic>
        <p:nvPicPr>
          <p:cNvPr id="20488" name="Picture 38" descr="novatel-modem-usb-35"/>
          <p:cNvPicPr>
            <a:picLocks noChangeAspect="1" noChangeArrowheads="1"/>
          </p:cNvPicPr>
          <p:nvPr/>
        </p:nvPicPr>
        <p:blipFill>
          <a:blip r:embed="rId3" cstate="screen"/>
          <a:srcRect/>
          <a:stretch>
            <a:fillRect/>
          </a:stretch>
        </p:blipFill>
        <p:spPr bwMode="auto">
          <a:xfrm>
            <a:off x="7732713" y="3827463"/>
            <a:ext cx="1160462" cy="690562"/>
          </a:xfrm>
          <a:prstGeom prst="rect">
            <a:avLst/>
          </a:prstGeom>
          <a:noFill/>
          <a:ln w="9525">
            <a:noFill/>
            <a:miter lim="800000"/>
            <a:headEnd/>
            <a:tailEnd/>
          </a:ln>
        </p:spPr>
      </p:pic>
      <p:pic>
        <p:nvPicPr>
          <p:cNvPr id="20489" name="Picture 40" descr="mejora1"/>
          <p:cNvPicPr>
            <a:picLocks noChangeAspect="1" noChangeArrowheads="1"/>
          </p:cNvPicPr>
          <p:nvPr/>
        </p:nvPicPr>
        <p:blipFill>
          <a:blip r:embed="rId4" cstate="screen"/>
          <a:srcRect/>
          <a:stretch>
            <a:fillRect/>
          </a:stretch>
        </p:blipFill>
        <p:spPr bwMode="auto">
          <a:xfrm>
            <a:off x="7913688" y="1773238"/>
            <a:ext cx="712787"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11"/>
          <p:cNvSpPr>
            <a:spLocks noChangeAspect="1" noChangeArrowheads="1"/>
          </p:cNvSpPr>
          <p:nvPr/>
        </p:nvSpPr>
        <p:spPr bwMode="auto">
          <a:xfrm>
            <a:off x="7164388" y="5546725"/>
            <a:ext cx="1908175" cy="546100"/>
          </a:xfrm>
          <a:prstGeom prst="flowChartAlternateProcess">
            <a:avLst/>
          </a:prstGeom>
          <a:solidFill>
            <a:srgbClr val="F8F8F8"/>
          </a:solidFill>
          <a:ln w="9525" algn="ctr">
            <a:solidFill>
              <a:schemeClr val="bg2"/>
            </a:solidFill>
            <a:prstDash val="sysDot"/>
            <a:miter lim="800000"/>
            <a:headEnd/>
            <a:tailEnd/>
          </a:ln>
        </p:spPr>
        <p:txBody>
          <a:bodyPr lIns="36000" rIns="36000" anchor="ctr" anchorCtr="1"/>
          <a:lstStyle/>
          <a:p>
            <a:pPr algn="ctr" eaLnBrk="0" hangingPunct="0">
              <a:spcBef>
                <a:spcPct val="80000"/>
              </a:spcBef>
            </a:pPr>
            <a:endParaRPr lang="es-ES_tradnl" sz="900">
              <a:solidFill>
                <a:schemeClr val="bg1"/>
              </a:solidFill>
              <a:latin typeface="Calibri" pitchFamily="34" charset="0"/>
              <a:ea typeface="ＭＳ Ｐゴシック"/>
              <a:cs typeface="ＭＳ Ｐゴシック"/>
            </a:endParaRPr>
          </a:p>
        </p:txBody>
      </p:sp>
      <p:sp>
        <p:nvSpPr>
          <p:cNvPr id="21506" name="1 Título"/>
          <p:cNvSpPr>
            <a:spLocks noGrp="1"/>
          </p:cNvSpPr>
          <p:nvPr>
            <p:ph type="title" idx="4294967295"/>
          </p:nvPr>
        </p:nvSpPr>
        <p:spPr/>
        <p:txBody>
          <a:bodyPr/>
          <a:lstStyle/>
          <a:p>
            <a:pPr eaLnBrk="1" hangingPunct="1"/>
            <a:r>
              <a:rPr lang="es-ES_tradnl" smtClean="0"/>
              <a:t>Experiencias</a:t>
            </a:r>
            <a:endParaRPr lang="en-US" smtClean="0"/>
          </a:p>
        </p:txBody>
      </p:sp>
      <p:sp>
        <p:nvSpPr>
          <p:cNvPr id="22539" name="AutoShape 11"/>
          <p:cNvSpPr>
            <a:spLocks noChangeArrowheads="1"/>
          </p:cNvSpPr>
          <p:nvPr/>
        </p:nvSpPr>
        <p:spPr bwMode="auto">
          <a:xfrm>
            <a:off x="3208338" y="2270125"/>
            <a:ext cx="771525" cy="1401763"/>
          </a:xfrm>
          <a:prstGeom prst="roundRect">
            <a:avLst>
              <a:gd name="adj" fmla="val 16667"/>
            </a:avLst>
          </a:prstGeom>
          <a:noFill/>
          <a:ln w="19050">
            <a:solidFill>
              <a:schemeClr val="bg2"/>
            </a:solidFill>
            <a:round/>
            <a:headEnd/>
            <a:tailEnd/>
          </a:ln>
        </p:spPr>
        <p:txBody>
          <a:bodyPr wrap="none" anchor="ctr"/>
          <a:lstStyle/>
          <a:p>
            <a:endParaRPr lang="es-ES_tradnl"/>
          </a:p>
        </p:txBody>
      </p:sp>
      <p:sp>
        <p:nvSpPr>
          <p:cNvPr id="22540" name="Rectangle 12"/>
          <p:cNvSpPr>
            <a:spLocks noChangeArrowheads="1"/>
          </p:cNvSpPr>
          <p:nvPr/>
        </p:nvSpPr>
        <p:spPr bwMode="auto">
          <a:xfrm>
            <a:off x="2438400" y="4032250"/>
            <a:ext cx="2709863" cy="1820863"/>
          </a:xfrm>
          <a:prstGeom prst="rect">
            <a:avLst/>
          </a:prstGeom>
          <a:noFill/>
          <a:ln w="12700">
            <a:noFill/>
            <a:miter lim="800000"/>
            <a:headEnd type="none" w="sm" len="sm"/>
            <a:tailEnd type="none" w="sm" len="sm"/>
          </a:ln>
        </p:spPr>
        <p:txBody>
          <a:bodyPr>
            <a:spAutoFit/>
          </a:bodyPr>
          <a:lstStyle/>
          <a:p>
            <a:pPr marL="88900" indent="-88900" eaLnBrk="0" hangingPunct="0">
              <a:lnSpc>
                <a:spcPct val="90000"/>
              </a:lnSpc>
              <a:spcBef>
                <a:spcPct val="50000"/>
              </a:spcBef>
              <a:tabLst>
                <a:tab pos="101600" algn="l"/>
              </a:tabLst>
            </a:pPr>
            <a:r>
              <a:rPr lang="es-ES_tradnl" sz="1400" i="1">
                <a:latin typeface="Calibri" pitchFamily="34" charset="0"/>
              </a:rPr>
              <a:t>	Servicio Web consulta al Registro General de Transportistas y, dependiendo de la casuística, consulta a la Dirección General de Tráfico. Posteriormente envía una respuesta al aplicativo embarcado (Autorización de Transporte).</a:t>
            </a:r>
          </a:p>
        </p:txBody>
      </p:sp>
      <p:sp>
        <p:nvSpPr>
          <p:cNvPr id="21509" name="Rectangle 14"/>
          <p:cNvSpPr>
            <a:spLocks noChangeArrowheads="1"/>
          </p:cNvSpPr>
          <p:nvPr/>
        </p:nvSpPr>
        <p:spPr bwMode="auto">
          <a:xfrm>
            <a:off x="149225" y="4032250"/>
            <a:ext cx="2206625" cy="1543050"/>
          </a:xfrm>
          <a:prstGeom prst="rect">
            <a:avLst/>
          </a:prstGeom>
          <a:noFill/>
          <a:ln w="12700">
            <a:noFill/>
            <a:miter lim="800000"/>
            <a:headEnd type="none" w="sm" len="sm"/>
            <a:tailEnd type="none" w="sm" len="sm"/>
          </a:ln>
        </p:spPr>
        <p:txBody>
          <a:bodyPr>
            <a:spAutoFit/>
          </a:bodyPr>
          <a:lstStyle/>
          <a:p>
            <a:pPr marL="88900" indent="-88900" eaLnBrk="0" hangingPunct="0">
              <a:lnSpc>
                <a:spcPct val="90000"/>
              </a:lnSpc>
              <a:spcBef>
                <a:spcPct val="50000"/>
              </a:spcBef>
            </a:pPr>
            <a:r>
              <a:rPr lang="es-ES_tradnl" sz="1400" i="1">
                <a:latin typeface="Calibri" pitchFamily="34" charset="0"/>
              </a:rPr>
              <a:t>  Captura y reconocimiento de matrículas (OCR) de vehículos de transporte.</a:t>
            </a:r>
          </a:p>
          <a:p>
            <a:pPr marL="88900" indent="-88900" eaLnBrk="0" hangingPunct="0">
              <a:lnSpc>
                <a:spcPct val="90000"/>
              </a:lnSpc>
              <a:spcBef>
                <a:spcPct val="50000"/>
              </a:spcBef>
            </a:pPr>
            <a:r>
              <a:rPr lang="es-ES_tradnl" sz="1400" i="1">
                <a:latin typeface="Calibri" pitchFamily="34" charset="0"/>
              </a:rPr>
              <a:t>	Envío de la información al aplicativo embarcado que se encarga de llamar al servicio Web</a:t>
            </a:r>
          </a:p>
        </p:txBody>
      </p:sp>
      <p:sp>
        <p:nvSpPr>
          <p:cNvPr id="22543" name="Rectangle 15"/>
          <p:cNvSpPr>
            <a:spLocks noChangeArrowheads="1"/>
          </p:cNvSpPr>
          <p:nvPr/>
        </p:nvSpPr>
        <p:spPr bwMode="auto">
          <a:xfrm>
            <a:off x="6999288" y="4032250"/>
            <a:ext cx="1908175" cy="1052513"/>
          </a:xfrm>
          <a:prstGeom prst="rect">
            <a:avLst/>
          </a:prstGeom>
          <a:noFill/>
          <a:ln w="12700">
            <a:noFill/>
            <a:miter lim="800000"/>
            <a:headEnd type="none" w="sm" len="sm"/>
            <a:tailEnd type="none" w="sm" len="sm"/>
          </a:ln>
        </p:spPr>
        <p:txBody>
          <a:bodyPr>
            <a:spAutoFit/>
          </a:bodyPr>
          <a:lstStyle/>
          <a:p>
            <a:pPr marL="88900" indent="-88900" eaLnBrk="0" hangingPunct="0">
              <a:lnSpc>
                <a:spcPct val="90000"/>
              </a:lnSpc>
              <a:spcBef>
                <a:spcPct val="50000"/>
              </a:spcBef>
            </a:pPr>
            <a:r>
              <a:rPr lang="es-ES_tradnl" sz="1400" i="1">
                <a:latin typeface="Calibri" pitchFamily="34" charset="0"/>
              </a:rPr>
              <a:t>	Actuación de la Guardia Civil en caso de infracción: detección y boletín de multa</a:t>
            </a:r>
          </a:p>
        </p:txBody>
      </p:sp>
      <p:sp>
        <p:nvSpPr>
          <p:cNvPr id="22544" name="AutoShape 16"/>
          <p:cNvSpPr>
            <a:spLocks noChangeArrowheads="1"/>
          </p:cNvSpPr>
          <p:nvPr/>
        </p:nvSpPr>
        <p:spPr bwMode="auto">
          <a:xfrm>
            <a:off x="3270250" y="2562225"/>
            <a:ext cx="654050" cy="577850"/>
          </a:xfrm>
          <a:prstGeom prst="can">
            <a:avLst>
              <a:gd name="adj" fmla="val 25000"/>
            </a:avLst>
          </a:prstGeom>
          <a:solidFill>
            <a:srgbClr val="F8F8F8">
              <a:alpha val="50195"/>
            </a:srgbClr>
          </a:solidFill>
          <a:ln w="12700">
            <a:solidFill>
              <a:srgbClr val="C0C0C0"/>
            </a:solidFill>
            <a:round/>
            <a:headEnd type="none" w="sm" len="sm"/>
            <a:tailEnd type="none" w="sm" len="sm"/>
          </a:ln>
        </p:spPr>
        <p:txBody>
          <a:bodyPr lIns="0" rIns="0" anchor="ctr"/>
          <a:lstStyle/>
          <a:p>
            <a:pPr algn="ctr"/>
            <a:r>
              <a:rPr lang="es-ES_tradnl" sz="1200">
                <a:solidFill>
                  <a:srgbClr val="000000"/>
                </a:solidFill>
                <a:latin typeface="Calibri" pitchFamily="34" charset="0"/>
              </a:rPr>
              <a:t>R.G.T.</a:t>
            </a:r>
          </a:p>
          <a:p>
            <a:pPr algn="ctr"/>
            <a:r>
              <a:rPr lang="es-ES_tradnl" sz="1200">
                <a:solidFill>
                  <a:srgbClr val="000000"/>
                </a:solidFill>
                <a:latin typeface="Calibri" pitchFamily="34" charset="0"/>
              </a:rPr>
              <a:t>SITRANS</a:t>
            </a:r>
          </a:p>
        </p:txBody>
      </p:sp>
      <p:grpSp>
        <p:nvGrpSpPr>
          <p:cNvPr id="22545" name="Group 17"/>
          <p:cNvGrpSpPr>
            <a:grpSpLocks/>
          </p:cNvGrpSpPr>
          <p:nvPr/>
        </p:nvGrpSpPr>
        <p:grpSpPr bwMode="auto">
          <a:xfrm>
            <a:off x="7094538" y="2278063"/>
            <a:ext cx="1433512" cy="1165225"/>
            <a:chOff x="4552" y="1480"/>
            <a:chExt cx="1044" cy="848"/>
          </a:xfrm>
        </p:grpSpPr>
        <p:pic>
          <p:nvPicPr>
            <p:cNvPr id="21536" name="Picture 18"/>
            <p:cNvPicPr>
              <a:picLocks noChangeAspect="1" noChangeArrowheads="1"/>
            </p:cNvPicPr>
            <p:nvPr/>
          </p:nvPicPr>
          <p:blipFill>
            <a:blip r:embed="rId2"/>
            <a:srcRect b="-179"/>
            <a:stretch>
              <a:fillRect/>
            </a:stretch>
          </p:blipFill>
          <p:spPr bwMode="auto">
            <a:xfrm>
              <a:off x="4552" y="1480"/>
              <a:ext cx="1044" cy="848"/>
            </a:xfrm>
            <a:prstGeom prst="rect">
              <a:avLst/>
            </a:prstGeom>
            <a:noFill/>
            <a:ln w="9525">
              <a:noFill/>
              <a:miter lim="800000"/>
              <a:headEnd/>
              <a:tailEnd/>
            </a:ln>
          </p:spPr>
        </p:pic>
        <p:pic>
          <p:nvPicPr>
            <p:cNvPr id="21537" name="Picture 19"/>
            <p:cNvPicPr>
              <a:picLocks noChangeAspect="1" noChangeArrowheads="1"/>
            </p:cNvPicPr>
            <p:nvPr/>
          </p:nvPicPr>
          <p:blipFill>
            <a:blip r:embed="rId3"/>
            <a:srcRect l="73228" t="14525" r="2782"/>
            <a:stretch>
              <a:fillRect/>
            </a:stretch>
          </p:blipFill>
          <p:spPr bwMode="auto">
            <a:xfrm>
              <a:off x="5359" y="2093"/>
              <a:ext cx="222" cy="223"/>
            </a:xfrm>
            <a:prstGeom prst="rect">
              <a:avLst/>
            </a:prstGeom>
            <a:noFill/>
            <a:ln w="12700">
              <a:noFill/>
              <a:miter lim="800000"/>
              <a:headEnd type="none" w="sm" len="sm"/>
              <a:tailEnd type="none" w="sm" len="sm"/>
            </a:ln>
          </p:spPr>
        </p:pic>
      </p:grpSp>
      <p:sp>
        <p:nvSpPr>
          <p:cNvPr id="22548" name="Rectangle 20"/>
          <p:cNvSpPr>
            <a:spLocks noChangeArrowheads="1"/>
          </p:cNvSpPr>
          <p:nvPr/>
        </p:nvSpPr>
        <p:spPr bwMode="auto">
          <a:xfrm>
            <a:off x="2112963" y="2678113"/>
            <a:ext cx="1004887" cy="622300"/>
          </a:xfrm>
          <a:prstGeom prst="rect">
            <a:avLst/>
          </a:prstGeom>
          <a:noFill/>
          <a:ln w="12700">
            <a:noFill/>
            <a:miter lim="800000"/>
            <a:headEnd type="none" w="sm" len="sm"/>
            <a:tailEnd type="none" w="sm" len="sm"/>
          </a:ln>
        </p:spPr>
        <p:txBody>
          <a:bodyPr>
            <a:spAutoFit/>
          </a:bodyPr>
          <a:lstStyle/>
          <a:p>
            <a:pPr algn="ctr" eaLnBrk="0" hangingPunct="0">
              <a:lnSpc>
                <a:spcPct val="80000"/>
              </a:lnSpc>
              <a:spcBef>
                <a:spcPct val="50000"/>
              </a:spcBef>
            </a:pPr>
            <a:r>
              <a:rPr lang="es-ES_tradnl" sz="1200" i="1">
                <a:solidFill>
                  <a:srgbClr val="3366FF"/>
                </a:solidFill>
                <a:latin typeface="Calibri" pitchFamily="34" charset="0"/>
              </a:rPr>
              <a:t>PETICIÓN</a:t>
            </a:r>
          </a:p>
          <a:p>
            <a:pPr algn="ctr" eaLnBrk="0" hangingPunct="0">
              <a:lnSpc>
                <a:spcPct val="80000"/>
              </a:lnSpc>
              <a:spcBef>
                <a:spcPct val="50000"/>
              </a:spcBef>
            </a:pPr>
            <a:r>
              <a:rPr lang="es-ES_tradnl" sz="1200" i="1">
                <a:solidFill>
                  <a:srgbClr val="3366FF"/>
                </a:solidFill>
                <a:latin typeface="Calibri" pitchFamily="34" charset="0"/>
              </a:rPr>
              <a:t>Vía UMTS/GPRS</a:t>
            </a:r>
          </a:p>
        </p:txBody>
      </p:sp>
      <p:sp>
        <p:nvSpPr>
          <p:cNvPr id="22549" name="AutoShape 21"/>
          <p:cNvSpPr>
            <a:spLocks noChangeArrowheads="1"/>
          </p:cNvSpPr>
          <p:nvPr/>
        </p:nvSpPr>
        <p:spPr bwMode="auto">
          <a:xfrm>
            <a:off x="3270250" y="3138488"/>
            <a:ext cx="654050" cy="577850"/>
          </a:xfrm>
          <a:prstGeom prst="can">
            <a:avLst>
              <a:gd name="adj" fmla="val 25000"/>
            </a:avLst>
          </a:prstGeom>
          <a:solidFill>
            <a:srgbClr val="F8F8F8">
              <a:alpha val="50195"/>
            </a:srgbClr>
          </a:solidFill>
          <a:ln w="12700">
            <a:solidFill>
              <a:srgbClr val="C0C0C0"/>
            </a:solidFill>
            <a:round/>
            <a:headEnd type="none" w="sm" len="sm"/>
            <a:tailEnd type="none" w="sm" len="sm"/>
          </a:ln>
        </p:spPr>
        <p:txBody>
          <a:bodyPr lIns="0" rIns="0" anchor="ctr"/>
          <a:lstStyle/>
          <a:p>
            <a:pPr algn="ctr"/>
            <a:r>
              <a:rPr lang="es-ES_tradnl" sz="1200">
                <a:solidFill>
                  <a:srgbClr val="000000"/>
                </a:solidFill>
                <a:latin typeface="Calibri" pitchFamily="34" charset="0"/>
              </a:rPr>
              <a:t>D.G.T.</a:t>
            </a:r>
          </a:p>
        </p:txBody>
      </p:sp>
      <p:sp>
        <p:nvSpPr>
          <p:cNvPr id="22551" name="Text Box 23"/>
          <p:cNvSpPr txBox="1">
            <a:spLocks noChangeArrowheads="1"/>
          </p:cNvSpPr>
          <p:nvPr/>
        </p:nvSpPr>
        <p:spPr bwMode="auto">
          <a:xfrm>
            <a:off x="3217863" y="2224088"/>
            <a:ext cx="796925" cy="384175"/>
          </a:xfrm>
          <a:prstGeom prst="rect">
            <a:avLst/>
          </a:prstGeom>
          <a:noFill/>
          <a:ln w="9525">
            <a:noFill/>
            <a:miter lim="800000"/>
            <a:headEnd/>
            <a:tailEnd/>
          </a:ln>
        </p:spPr>
        <p:txBody>
          <a:bodyPr>
            <a:spAutoFit/>
          </a:bodyPr>
          <a:lstStyle/>
          <a:p>
            <a:pPr algn="ctr" eaLnBrk="0" hangingPunct="0">
              <a:lnSpc>
                <a:spcPct val="80000"/>
              </a:lnSpc>
              <a:spcBef>
                <a:spcPct val="50000"/>
              </a:spcBef>
            </a:pPr>
            <a:r>
              <a:rPr lang="es-ES_tradnl" sz="1200">
                <a:latin typeface="Calibri" pitchFamily="34" charset="0"/>
              </a:rPr>
              <a:t>Servicios Web</a:t>
            </a:r>
          </a:p>
        </p:txBody>
      </p:sp>
      <p:sp>
        <p:nvSpPr>
          <p:cNvPr id="22552" name="AutoShape 24"/>
          <p:cNvSpPr>
            <a:spLocks noChangeArrowheads="1"/>
          </p:cNvSpPr>
          <p:nvPr/>
        </p:nvSpPr>
        <p:spPr bwMode="auto">
          <a:xfrm>
            <a:off x="6677025" y="2592388"/>
            <a:ext cx="631825" cy="633412"/>
          </a:xfrm>
          <a:prstGeom prst="rightArrow">
            <a:avLst>
              <a:gd name="adj1" fmla="val 50000"/>
              <a:gd name="adj2" fmla="val 25000"/>
            </a:avLst>
          </a:prstGeom>
          <a:solidFill>
            <a:schemeClr val="bg1"/>
          </a:solidFill>
          <a:ln w="22225" algn="ctr">
            <a:solidFill>
              <a:srgbClr val="C0C0C0"/>
            </a:solidFill>
            <a:miter lim="800000"/>
            <a:headEnd type="none" w="sm" len="sm"/>
            <a:tailEnd type="none" w="sm" len="sm"/>
          </a:ln>
        </p:spPr>
        <p:txBody>
          <a:bodyPr/>
          <a:lstStyle/>
          <a:p>
            <a:endParaRPr lang="es-ES_tradnl"/>
          </a:p>
        </p:txBody>
      </p:sp>
      <p:sp>
        <p:nvSpPr>
          <p:cNvPr id="22553" name="Rectangle 25"/>
          <p:cNvSpPr>
            <a:spLocks noChangeArrowheads="1"/>
          </p:cNvSpPr>
          <p:nvPr/>
        </p:nvSpPr>
        <p:spPr bwMode="auto">
          <a:xfrm>
            <a:off x="5126038" y="3484563"/>
            <a:ext cx="1598612" cy="530225"/>
          </a:xfrm>
          <a:prstGeom prst="rect">
            <a:avLst/>
          </a:prstGeom>
          <a:noFill/>
          <a:ln w="12700">
            <a:noFill/>
            <a:miter lim="800000"/>
            <a:headEnd type="none" w="sm" len="sm"/>
            <a:tailEnd type="none" w="sm" len="sm"/>
          </a:ln>
        </p:spPr>
        <p:txBody>
          <a:bodyPr>
            <a:spAutoFit/>
          </a:bodyPr>
          <a:lstStyle/>
          <a:p>
            <a:pPr algn="ctr" eaLnBrk="0" hangingPunct="0">
              <a:lnSpc>
                <a:spcPct val="80000"/>
              </a:lnSpc>
              <a:spcBef>
                <a:spcPct val="50000"/>
              </a:spcBef>
            </a:pPr>
            <a:r>
              <a:rPr lang="es-ES_tradnl" sz="1200" b="0">
                <a:solidFill>
                  <a:srgbClr val="4D4D4D"/>
                </a:solidFill>
                <a:latin typeface="Calibri" pitchFamily="34" charset="0"/>
              </a:rPr>
              <a:t>Pantalla de resultados del aplicativo embarcado</a:t>
            </a:r>
          </a:p>
        </p:txBody>
      </p:sp>
      <p:sp>
        <p:nvSpPr>
          <p:cNvPr id="22554" name="Rectangle 26"/>
          <p:cNvSpPr>
            <a:spLocks noChangeArrowheads="1"/>
          </p:cNvSpPr>
          <p:nvPr/>
        </p:nvSpPr>
        <p:spPr bwMode="auto">
          <a:xfrm>
            <a:off x="4867275" y="4032250"/>
            <a:ext cx="2297113" cy="1628775"/>
          </a:xfrm>
          <a:prstGeom prst="rect">
            <a:avLst/>
          </a:prstGeom>
          <a:noFill/>
          <a:ln w="12700">
            <a:noFill/>
            <a:miter lim="800000"/>
            <a:headEnd type="none" w="sm" len="sm"/>
            <a:tailEnd type="none" w="sm" len="sm"/>
          </a:ln>
        </p:spPr>
        <p:txBody>
          <a:bodyPr>
            <a:spAutoFit/>
          </a:bodyPr>
          <a:lstStyle/>
          <a:p>
            <a:pPr marL="88900" indent="-88900" eaLnBrk="0" hangingPunct="0">
              <a:lnSpc>
                <a:spcPct val="90000"/>
              </a:lnSpc>
              <a:spcBef>
                <a:spcPct val="50000"/>
              </a:spcBef>
            </a:pPr>
            <a:r>
              <a:rPr lang="es-ES_tradnl" sz="1400" i="1">
                <a:latin typeface="Calibri" pitchFamily="34" charset="0"/>
              </a:rPr>
              <a:t>	Visualización de la respuesta obtenida en aplicativo embarcado.En caso de no poseer autorización se llama a la autoridad (situada más adelante) para que proceda a su detención</a:t>
            </a:r>
          </a:p>
        </p:txBody>
      </p:sp>
      <p:sp>
        <p:nvSpPr>
          <p:cNvPr id="22556" name="AutoShape 28"/>
          <p:cNvSpPr>
            <a:spLocks noChangeArrowheads="1"/>
          </p:cNvSpPr>
          <p:nvPr/>
        </p:nvSpPr>
        <p:spPr bwMode="auto">
          <a:xfrm>
            <a:off x="2195513" y="3313113"/>
            <a:ext cx="936625" cy="215900"/>
          </a:xfrm>
          <a:prstGeom prst="rightArrow">
            <a:avLst>
              <a:gd name="adj1" fmla="val 50000"/>
              <a:gd name="adj2" fmla="val 108456"/>
            </a:avLst>
          </a:prstGeom>
          <a:noFill/>
          <a:ln w="22225" algn="ctr">
            <a:solidFill>
              <a:schemeClr val="hlink"/>
            </a:solidFill>
            <a:miter lim="800000"/>
            <a:headEnd type="none" w="sm" len="sm"/>
            <a:tailEnd type="none" w="sm" len="sm"/>
          </a:ln>
        </p:spPr>
        <p:txBody>
          <a:bodyPr/>
          <a:lstStyle/>
          <a:p>
            <a:endParaRPr lang="es-ES_tradnl"/>
          </a:p>
        </p:txBody>
      </p:sp>
      <p:sp>
        <p:nvSpPr>
          <p:cNvPr id="22557" name="Oval 29"/>
          <p:cNvSpPr>
            <a:spLocks noChangeArrowheads="1"/>
          </p:cNvSpPr>
          <p:nvPr/>
        </p:nvSpPr>
        <p:spPr bwMode="auto">
          <a:xfrm>
            <a:off x="3435350" y="1825625"/>
            <a:ext cx="415925" cy="339725"/>
          </a:xfrm>
          <a:prstGeom prst="ellipse">
            <a:avLst/>
          </a:prstGeom>
          <a:solidFill>
            <a:schemeClr val="bg2"/>
          </a:solidFill>
          <a:ln w="9525" algn="ctr">
            <a:solidFill>
              <a:schemeClr val="tx1"/>
            </a:solidFill>
            <a:round/>
            <a:headEnd/>
            <a:tailEnd/>
          </a:ln>
        </p:spPr>
        <p:txBody>
          <a:bodyPr wrap="none" anchor="ctr"/>
          <a:lstStyle/>
          <a:p>
            <a:pPr algn="ctr"/>
            <a:r>
              <a:rPr lang="es-ES" sz="1600">
                <a:latin typeface="Calibri" pitchFamily="34" charset="0"/>
              </a:rPr>
              <a:t>2</a:t>
            </a:r>
          </a:p>
        </p:txBody>
      </p:sp>
      <p:sp>
        <p:nvSpPr>
          <p:cNvPr id="21521" name="Oval 30"/>
          <p:cNvSpPr>
            <a:spLocks noChangeArrowheads="1"/>
          </p:cNvSpPr>
          <p:nvPr/>
        </p:nvSpPr>
        <p:spPr bwMode="auto">
          <a:xfrm>
            <a:off x="1225550" y="1814513"/>
            <a:ext cx="415925" cy="339725"/>
          </a:xfrm>
          <a:prstGeom prst="ellipse">
            <a:avLst/>
          </a:prstGeom>
          <a:solidFill>
            <a:schemeClr val="bg2"/>
          </a:solidFill>
          <a:ln w="9525" algn="ctr">
            <a:solidFill>
              <a:schemeClr val="tx1"/>
            </a:solidFill>
            <a:round/>
            <a:headEnd/>
            <a:tailEnd/>
          </a:ln>
        </p:spPr>
        <p:txBody>
          <a:bodyPr wrap="none" anchor="ctr"/>
          <a:lstStyle/>
          <a:p>
            <a:pPr algn="ctr"/>
            <a:r>
              <a:rPr lang="es-ES" sz="1600">
                <a:latin typeface="Calibri" pitchFamily="34" charset="0"/>
              </a:rPr>
              <a:t>1</a:t>
            </a:r>
          </a:p>
        </p:txBody>
      </p:sp>
      <p:sp>
        <p:nvSpPr>
          <p:cNvPr id="22559" name="Oval 31"/>
          <p:cNvSpPr>
            <a:spLocks noChangeArrowheads="1"/>
          </p:cNvSpPr>
          <p:nvPr/>
        </p:nvSpPr>
        <p:spPr bwMode="auto">
          <a:xfrm>
            <a:off x="5643563" y="1800225"/>
            <a:ext cx="415925" cy="339725"/>
          </a:xfrm>
          <a:prstGeom prst="ellipse">
            <a:avLst/>
          </a:prstGeom>
          <a:solidFill>
            <a:schemeClr val="bg2"/>
          </a:solidFill>
          <a:ln w="9525" algn="ctr">
            <a:solidFill>
              <a:schemeClr val="tx1"/>
            </a:solidFill>
            <a:round/>
            <a:headEnd/>
            <a:tailEnd/>
          </a:ln>
        </p:spPr>
        <p:txBody>
          <a:bodyPr wrap="none" anchor="ctr"/>
          <a:lstStyle/>
          <a:p>
            <a:pPr algn="ctr"/>
            <a:r>
              <a:rPr lang="es-ES" sz="1600">
                <a:latin typeface="Calibri" pitchFamily="34" charset="0"/>
              </a:rPr>
              <a:t>3</a:t>
            </a:r>
          </a:p>
        </p:txBody>
      </p:sp>
      <p:sp>
        <p:nvSpPr>
          <p:cNvPr id="22560" name="Oval 32"/>
          <p:cNvSpPr>
            <a:spLocks noChangeArrowheads="1"/>
          </p:cNvSpPr>
          <p:nvPr/>
        </p:nvSpPr>
        <p:spPr bwMode="auto">
          <a:xfrm>
            <a:off x="7661275" y="1800225"/>
            <a:ext cx="415925" cy="339725"/>
          </a:xfrm>
          <a:prstGeom prst="ellipse">
            <a:avLst/>
          </a:prstGeom>
          <a:solidFill>
            <a:schemeClr val="bg2"/>
          </a:solidFill>
          <a:ln w="9525" algn="ctr">
            <a:solidFill>
              <a:schemeClr val="tx1"/>
            </a:solidFill>
            <a:round/>
            <a:headEnd/>
            <a:tailEnd/>
          </a:ln>
        </p:spPr>
        <p:txBody>
          <a:bodyPr wrap="none" anchor="ctr"/>
          <a:lstStyle/>
          <a:p>
            <a:pPr algn="ctr"/>
            <a:r>
              <a:rPr lang="es-ES" sz="1600">
                <a:latin typeface="Calibri" pitchFamily="34" charset="0"/>
              </a:rPr>
              <a:t>4</a:t>
            </a:r>
          </a:p>
        </p:txBody>
      </p:sp>
      <p:sp>
        <p:nvSpPr>
          <p:cNvPr id="21524" name="Line 33"/>
          <p:cNvSpPr>
            <a:spLocks noChangeShapeType="1"/>
          </p:cNvSpPr>
          <p:nvPr/>
        </p:nvSpPr>
        <p:spPr bwMode="auto">
          <a:xfrm>
            <a:off x="1479550" y="2640013"/>
            <a:ext cx="1588" cy="668337"/>
          </a:xfrm>
          <a:prstGeom prst="line">
            <a:avLst/>
          </a:prstGeom>
          <a:noFill/>
          <a:ln w="25400">
            <a:solidFill>
              <a:srgbClr val="00CCFF"/>
            </a:solidFill>
            <a:round/>
            <a:headEnd/>
            <a:tailEnd/>
          </a:ln>
        </p:spPr>
        <p:txBody>
          <a:bodyPr/>
          <a:lstStyle/>
          <a:p>
            <a:endParaRPr lang="es-ES_tradnl"/>
          </a:p>
        </p:txBody>
      </p:sp>
      <p:sp>
        <p:nvSpPr>
          <p:cNvPr id="21525" name="AutoShape 35"/>
          <p:cNvSpPr>
            <a:spLocks noChangeArrowheads="1"/>
          </p:cNvSpPr>
          <p:nvPr/>
        </p:nvSpPr>
        <p:spPr bwMode="auto">
          <a:xfrm>
            <a:off x="431800" y="1655763"/>
            <a:ext cx="2085975" cy="3114675"/>
          </a:xfrm>
          <a:prstGeom prst="roundRect">
            <a:avLst>
              <a:gd name="adj" fmla="val 16667"/>
            </a:avLst>
          </a:prstGeom>
          <a:noFill/>
          <a:ln w="25400">
            <a:noFill/>
            <a:round/>
            <a:headEnd/>
            <a:tailEnd/>
          </a:ln>
        </p:spPr>
        <p:txBody>
          <a:bodyPr wrap="none" anchor="ctr"/>
          <a:lstStyle/>
          <a:p>
            <a:endParaRPr lang="es-ES_tradnl"/>
          </a:p>
        </p:txBody>
      </p:sp>
      <p:pic>
        <p:nvPicPr>
          <p:cNvPr id="21526" name="Picture 36"/>
          <p:cNvPicPr>
            <a:picLocks noChangeAspect="1" noChangeArrowheads="1"/>
          </p:cNvPicPr>
          <p:nvPr/>
        </p:nvPicPr>
        <p:blipFill>
          <a:blip r:embed="rId4" cstate="screen"/>
          <a:srcRect/>
          <a:stretch>
            <a:fillRect/>
          </a:stretch>
        </p:blipFill>
        <p:spPr bwMode="auto">
          <a:xfrm>
            <a:off x="906463" y="2216150"/>
            <a:ext cx="1060450" cy="860425"/>
          </a:xfrm>
          <a:prstGeom prst="rect">
            <a:avLst/>
          </a:prstGeom>
          <a:noFill/>
          <a:ln w="9525" algn="ctr">
            <a:noFill/>
            <a:miter lim="800000"/>
            <a:headEnd/>
            <a:tailEnd/>
          </a:ln>
        </p:spPr>
      </p:pic>
      <p:pic>
        <p:nvPicPr>
          <p:cNvPr id="21527" name="Picture 37"/>
          <p:cNvPicPr>
            <a:picLocks noChangeAspect="1" noChangeArrowheads="1"/>
          </p:cNvPicPr>
          <p:nvPr/>
        </p:nvPicPr>
        <p:blipFill>
          <a:blip r:embed="rId5" cstate="screen"/>
          <a:srcRect/>
          <a:stretch>
            <a:fillRect/>
          </a:stretch>
        </p:blipFill>
        <p:spPr bwMode="auto">
          <a:xfrm>
            <a:off x="877888" y="3097213"/>
            <a:ext cx="1101725" cy="852487"/>
          </a:xfrm>
          <a:prstGeom prst="rect">
            <a:avLst/>
          </a:prstGeom>
          <a:noFill/>
          <a:ln w="9525">
            <a:noFill/>
            <a:miter lim="800000"/>
            <a:headEnd/>
            <a:tailEnd/>
          </a:ln>
        </p:spPr>
      </p:pic>
      <p:pic>
        <p:nvPicPr>
          <p:cNvPr id="22566" name="Picture 38"/>
          <p:cNvPicPr>
            <a:picLocks noChangeAspect="1" noChangeArrowheads="1"/>
          </p:cNvPicPr>
          <p:nvPr/>
        </p:nvPicPr>
        <p:blipFill>
          <a:blip r:embed="rId6"/>
          <a:srcRect/>
          <a:stretch>
            <a:fillRect/>
          </a:stretch>
        </p:blipFill>
        <p:spPr bwMode="auto">
          <a:xfrm>
            <a:off x="5049838" y="2206625"/>
            <a:ext cx="1577975" cy="1222375"/>
          </a:xfrm>
          <a:prstGeom prst="rect">
            <a:avLst/>
          </a:prstGeom>
          <a:noFill/>
          <a:ln w="9525">
            <a:noFill/>
            <a:miter lim="800000"/>
            <a:headEnd/>
            <a:tailEnd/>
          </a:ln>
        </p:spPr>
      </p:pic>
      <p:pic>
        <p:nvPicPr>
          <p:cNvPr id="1229856" name="Picture 32" descr="r2"/>
          <p:cNvPicPr>
            <a:picLocks noChangeAspect="1" noChangeArrowheads="1"/>
          </p:cNvPicPr>
          <p:nvPr/>
        </p:nvPicPr>
        <p:blipFill>
          <a:blip r:embed="rId7"/>
          <a:srcRect r="29716" b="2040"/>
          <a:stretch>
            <a:fillRect/>
          </a:stretch>
        </p:blipFill>
        <p:spPr bwMode="auto">
          <a:xfrm>
            <a:off x="2987675" y="3744913"/>
            <a:ext cx="1219200" cy="288925"/>
          </a:xfrm>
          <a:prstGeom prst="rect">
            <a:avLst/>
          </a:prstGeom>
          <a:noFill/>
          <a:ln w="9525">
            <a:noFill/>
            <a:miter lim="800000"/>
            <a:headEnd/>
            <a:tailEnd/>
          </a:ln>
        </p:spPr>
      </p:pic>
      <p:sp>
        <p:nvSpPr>
          <p:cNvPr id="22569" name="AutoShape 41"/>
          <p:cNvSpPr>
            <a:spLocks noChangeArrowheads="1"/>
          </p:cNvSpPr>
          <p:nvPr/>
        </p:nvSpPr>
        <p:spPr bwMode="auto">
          <a:xfrm>
            <a:off x="555625" y="2663825"/>
            <a:ext cx="323850" cy="792163"/>
          </a:xfrm>
          <a:prstGeom prst="curvedRightArrow">
            <a:avLst>
              <a:gd name="adj1" fmla="val 48922"/>
              <a:gd name="adj2" fmla="val 97843"/>
              <a:gd name="adj3" fmla="val 33333"/>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wrap="none" anchor="ctr"/>
          <a:lstStyle/>
          <a:p>
            <a:pPr>
              <a:defRPr/>
            </a:pPr>
            <a:endParaRPr lang="es-ES_tradnl"/>
          </a:p>
        </p:txBody>
      </p:sp>
      <p:sp>
        <p:nvSpPr>
          <p:cNvPr id="21531" name="Rectangle 43"/>
          <p:cNvSpPr>
            <a:spLocks noChangeArrowheads="1"/>
          </p:cNvSpPr>
          <p:nvPr/>
        </p:nvSpPr>
        <p:spPr bwMode="auto">
          <a:xfrm>
            <a:off x="107950" y="2868613"/>
            <a:ext cx="863600" cy="227012"/>
          </a:xfrm>
          <a:prstGeom prst="rect">
            <a:avLst/>
          </a:prstGeom>
          <a:solidFill>
            <a:schemeClr val="bg1"/>
          </a:solidFill>
          <a:ln w="12700">
            <a:solidFill>
              <a:schemeClr val="tx1"/>
            </a:solidFill>
            <a:miter lim="800000"/>
            <a:headEnd type="none" w="sm" len="sm"/>
            <a:tailEnd type="none" w="sm" len="sm"/>
          </a:ln>
        </p:spPr>
        <p:txBody>
          <a:bodyPr>
            <a:spAutoFit/>
          </a:bodyPr>
          <a:lstStyle/>
          <a:p>
            <a:pPr algn="ctr" eaLnBrk="0" hangingPunct="0">
              <a:lnSpc>
                <a:spcPct val="80000"/>
              </a:lnSpc>
              <a:spcBef>
                <a:spcPct val="50000"/>
              </a:spcBef>
            </a:pPr>
            <a:r>
              <a:rPr lang="es-ES_tradnl" sz="1000" i="1">
                <a:latin typeface="Calibri" pitchFamily="34" charset="0"/>
              </a:rPr>
              <a:t>1234-AAA</a:t>
            </a:r>
          </a:p>
        </p:txBody>
      </p:sp>
      <p:sp>
        <p:nvSpPr>
          <p:cNvPr id="22572" name="Rectangle 44"/>
          <p:cNvSpPr>
            <a:spLocks noChangeArrowheads="1"/>
          </p:cNvSpPr>
          <p:nvPr/>
        </p:nvSpPr>
        <p:spPr bwMode="auto">
          <a:xfrm>
            <a:off x="3984625" y="2676525"/>
            <a:ext cx="1004888" cy="622300"/>
          </a:xfrm>
          <a:prstGeom prst="rect">
            <a:avLst/>
          </a:prstGeom>
          <a:noFill/>
          <a:ln w="12700">
            <a:noFill/>
            <a:miter lim="800000"/>
            <a:headEnd type="none" w="sm" len="sm"/>
            <a:tailEnd type="none" w="sm" len="sm"/>
          </a:ln>
        </p:spPr>
        <p:txBody>
          <a:bodyPr>
            <a:spAutoFit/>
          </a:bodyPr>
          <a:lstStyle/>
          <a:p>
            <a:pPr algn="ctr" eaLnBrk="0" hangingPunct="0">
              <a:lnSpc>
                <a:spcPct val="80000"/>
              </a:lnSpc>
              <a:spcBef>
                <a:spcPct val="50000"/>
              </a:spcBef>
            </a:pPr>
            <a:r>
              <a:rPr lang="es-ES_tradnl" sz="1200" i="1">
                <a:solidFill>
                  <a:srgbClr val="3366FF"/>
                </a:solidFill>
                <a:latin typeface="Calibri" pitchFamily="34" charset="0"/>
              </a:rPr>
              <a:t>PETICIÓN</a:t>
            </a:r>
          </a:p>
          <a:p>
            <a:pPr algn="ctr" eaLnBrk="0" hangingPunct="0">
              <a:lnSpc>
                <a:spcPct val="80000"/>
              </a:lnSpc>
              <a:spcBef>
                <a:spcPct val="50000"/>
              </a:spcBef>
            </a:pPr>
            <a:r>
              <a:rPr lang="es-ES_tradnl" sz="1200" i="1">
                <a:solidFill>
                  <a:srgbClr val="3366FF"/>
                </a:solidFill>
                <a:latin typeface="Calibri" pitchFamily="34" charset="0"/>
              </a:rPr>
              <a:t>Vía UMTS/GPRS</a:t>
            </a:r>
          </a:p>
        </p:txBody>
      </p:sp>
      <p:sp>
        <p:nvSpPr>
          <p:cNvPr id="22573" name="AutoShape 45"/>
          <p:cNvSpPr>
            <a:spLocks noChangeArrowheads="1"/>
          </p:cNvSpPr>
          <p:nvPr/>
        </p:nvSpPr>
        <p:spPr bwMode="auto">
          <a:xfrm>
            <a:off x="4067175" y="3311525"/>
            <a:ext cx="936625" cy="215900"/>
          </a:xfrm>
          <a:prstGeom prst="rightArrow">
            <a:avLst>
              <a:gd name="adj1" fmla="val 50000"/>
              <a:gd name="adj2" fmla="val 108456"/>
            </a:avLst>
          </a:prstGeom>
          <a:noFill/>
          <a:ln w="22225" algn="ctr">
            <a:solidFill>
              <a:schemeClr val="hlink"/>
            </a:solidFill>
            <a:miter lim="800000"/>
            <a:headEnd type="none" w="sm" len="sm"/>
            <a:tailEnd type="none" w="sm" len="sm"/>
          </a:ln>
        </p:spPr>
        <p:txBody>
          <a:bodyPr/>
          <a:lstStyle/>
          <a:p>
            <a:endParaRPr lang="es-ES_tradnl"/>
          </a:p>
        </p:txBody>
      </p:sp>
      <p:sp>
        <p:nvSpPr>
          <p:cNvPr id="22574" name="Text Box 46"/>
          <p:cNvSpPr txBox="1">
            <a:spLocks noChangeArrowheads="1"/>
          </p:cNvSpPr>
          <p:nvPr/>
        </p:nvSpPr>
        <p:spPr bwMode="auto">
          <a:xfrm>
            <a:off x="676275" y="1066800"/>
            <a:ext cx="817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s-ES_tradnl" b="0" u="sng">
                <a:solidFill>
                  <a:schemeClr val="accent1"/>
                </a:solidFill>
                <a:latin typeface="Calibri" pitchFamily="34" charset="0"/>
              </a:rPr>
              <a:t>Servicio de valor añadido</a:t>
            </a:r>
            <a:r>
              <a:rPr lang="es-ES_tradnl" b="0">
                <a:solidFill>
                  <a:schemeClr val="accent1"/>
                </a:solidFill>
                <a:latin typeface="Calibri" pitchFamily="34" charset="0"/>
              </a:rPr>
              <a:t>: Preselección de vehículos sin autorización de transporte</a:t>
            </a:r>
            <a:endParaRPr lang="en-US" b="0">
              <a:solidFill>
                <a:schemeClr val="accent1"/>
              </a:solidFill>
              <a:latin typeface="Calibri" pitchFamily="34" charset="0"/>
            </a:endParaRPr>
          </a:p>
        </p:txBody>
      </p:sp>
      <p:sp>
        <p:nvSpPr>
          <p:cNvPr id="21535" name="WordArt 85"/>
          <p:cNvSpPr>
            <a:spLocks noChangeArrowheads="1" noChangeShapeType="1" noTextEdit="1"/>
          </p:cNvSpPr>
          <p:nvPr/>
        </p:nvSpPr>
        <p:spPr bwMode="auto">
          <a:xfrm>
            <a:off x="7223125" y="5810250"/>
            <a:ext cx="1885950" cy="628650"/>
          </a:xfrm>
          <a:prstGeom prst="rect">
            <a:avLst/>
          </a:prstGeom>
        </p:spPr>
        <p:txBody>
          <a:bodyPr spcFirstLastPara="1" wrap="none" fromWordArt="1">
            <a:prstTxWarp prst="textArchUp">
              <a:avLst>
                <a:gd name="adj" fmla="val 11593676"/>
              </a:avLst>
            </a:prstTxWarp>
          </a:bodyPr>
          <a:lstStyle/>
          <a:p>
            <a:pPr algn="ctr"/>
            <a:r>
              <a:rPr lang="es-ES_tradnl" sz="1200" kern="10">
                <a:ln w="3175" cap="rnd">
                  <a:noFill/>
                  <a:round/>
                  <a:headEnd type="none" w="sm" len="sm"/>
                  <a:tailEnd type="none" w="sm" len="sm"/>
                </a:ln>
                <a:solidFill>
                  <a:srgbClr val="000000"/>
                </a:solidFill>
                <a:latin typeface="Trebuchet MS"/>
              </a:rPr>
              <a:t>Servicio en fase de pruebas</a:t>
            </a:r>
          </a:p>
          <a:p>
            <a:pPr algn="ctr"/>
            <a:r>
              <a:rPr lang="es-ES_tradnl" sz="1200" kern="10">
                <a:ln w="3175" cap="rnd">
                  <a:noFill/>
                  <a:round/>
                  <a:headEnd type="none" w="sm" len="sm"/>
                  <a:tailEnd type="none" w="sm" len="sm"/>
                </a:ln>
                <a:solidFill>
                  <a:srgbClr val="000000"/>
                </a:solidFill>
                <a:latin typeface="Trebuchet MS"/>
              </a:rPr>
              <a:t>NO DISPONIBLE TODAVIA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blinds(horizontal)">
                                      <p:cBhvr>
                                        <p:cTn id="7" dur="500"/>
                                        <p:tgtEl>
                                          <p:spTgt spid="225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44"/>
                                        </p:tgtEl>
                                        <p:attrNameLst>
                                          <p:attrName>style.visibility</p:attrName>
                                        </p:attrNameLst>
                                      </p:cBhvr>
                                      <p:to>
                                        <p:strVal val="visible"/>
                                      </p:to>
                                    </p:set>
                                    <p:animEffect transition="in" filter="blinds(horizontal)">
                                      <p:cBhvr>
                                        <p:cTn id="10" dur="500"/>
                                        <p:tgtEl>
                                          <p:spTgt spid="225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48"/>
                                        </p:tgtEl>
                                        <p:attrNameLst>
                                          <p:attrName>style.visibility</p:attrName>
                                        </p:attrNameLst>
                                      </p:cBhvr>
                                      <p:to>
                                        <p:strVal val="visible"/>
                                      </p:to>
                                    </p:set>
                                    <p:animEffect transition="in" filter="blinds(horizontal)">
                                      <p:cBhvr>
                                        <p:cTn id="13" dur="500"/>
                                        <p:tgtEl>
                                          <p:spTgt spid="2254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49"/>
                                        </p:tgtEl>
                                        <p:attrNameLst>
                                          <p:attrName>style.visibility</p:attrName>
                                        </p:attrNameLst>
                                      </p:cBhvr>
                                      <p:to>
                                        <p:strVal val="visible"/>
                                      </p:to>
                                    </p:set>
                                    <p:animEffect transition="in" filter="blinds(horizontal)">
                                      <p:cBhvr>
                                        <p:cTn id="16" dur="500"/>
                                        <p:tgtEl>
                                          <p:spTgt spid="2254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551"/>
                                        </p:tgtEl>
                                        <p:attrNameLst>
                                          <p:attrName>style.visibility</p:attrName>
                                        </p:attrNameLst>
                                      </p:cBhvr>
                                      <p:to>
                                        <p:strVal val="visible"/>
                                      </p:to>
                                    </p:set>
                                    <p:animEffect transition="in" filter="blinds(horizontal)">
                                      <p:cBhvr>
                                        <p:cTn id="19" dur="500"/>
                                        <p:tgtEl>
                                          <p:spTgt spid="2255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56"/>
                                        </p:tgtEl>
                                        <p:attrNameLst>
                                          <p:attrName>style.visibility</p:attrName>
                                        </p:attrNameLst>
                                      </p:cBhvr>
                                      <p:to>
                                        <p:strVal val="visible"/>
                                      </p:to>
                                    </p:set>
                                    <p:animEffect transition="in" filter="blinds(horizontal)">
                                      <p:cBhvr>
                                        <p:cTn id="22" dur="500"/>
                                        <p:tgtEl>
                                          <p:spTgt spid="2255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57"/>
                                        </p:tgtEl>
                                        <p:attrNameLst>
                                          <p:attrName>style.visibility</p:attrName>
                                        </p:attrNameLst>
                                      </p:cBhvr>
                                      <p:to>
                                        <p:strVal val="visible"/>
                                      </p:to>
                                    </p:set>
                                    <p:animEffect transition="in" filter="blinds(horizontal)">
                                      <p:cBhvr>
                                        <p:cTn id="25" dur="500"/>
                                        <p:tgtEl>
                                          <p:spTgt spid="22557"/>
                                        </p:tgtEl>
                                      </p:cBhvr>
                                    </p:animEffect>
                                  </p:childTnLst>
                                </p:cTn>
                              </p:par>
                              <p:par>
                                <p:cTn id="26" presetID="3" presetClass="entr" presetSubtype="10" fill="hold" nodeType="withEffect">
                                  <p:stCondLst>
                                    <p:cond delay="0"/>
                                  </p:stCondLst>
                                  <p:childTnLst>
                                    <p:set>
                                      <p:cBhvr>
                                        <p:cTn id="27" dur="1" fill="hold">
                                          <p:stCondLst>
                                            <p:cond delay="0"/>
                                          </p:stCondLst>
                                        </p:cTn>
                                        <p:tgtEl>
                                          <p:spTgt spid="1229856"/>
                                        </p:tgtEl>
                                        <p:attrNameLst>
                                          <p:attrName>style.visibility</p:attrName>
                                        </p:attrNameLst>
                                      </p:cBhvr>
                                      <p:to>
                                        <p:strVal val="visible"/>
                                      </p:to>
                                    </p:set>
                                    <p:animEffect transition="in" filter="blinds(horizontal)">
                                      <p:cBhvr>
                                        <p:cTn id="28" dur="500"/>
                                        <p:tgtEl>
                                          <p:spTgt spid="122985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540"/>
                                        </p:tgtEl>
                                        <p:attrNameLst>
                                          <p:attrName>style.visibility</p:attrName>
                                        </p:attrNameLst>
                                      </p:cBhvr>
                                      <p:to>
                                        <p:strVal val="visible"/>
                                      </p:to>
                                    </p:set>
                                    <p:animEffect transition="in" filter="blinds(horizontal)">
                                      <p:cBhvr>
                                        <p:cTn id="31" dur="500"/>
                                        <p:tgtEl>
                                          <p:spTgt spid="2254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553"/>
                                        </p:tgtEl>
                                        <p:attrNameLst>
                                          <p:attrName>style.visibility</p:attrName>
                                        </p:attrNameLst>
                                      </p:cBhvr>
                                      <p:to>
                                        <p:strVal val="visible"/>
                                      </p:to>
                                    </p:set>
                                    <p:animEffect transition="in" filter="blinds(horizontal)">
                                      <p:cBhvr>
                                        <p:cTn id="36" dur="500"/>
                                        <p:tgtEl>
                                          <p:spTgt spid="2255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2559"/>
                                        </p:tgtEl>
                                        <p:attrNameLst>
                                          <p:attrName>style.visibility</p:attrName>
                                        </p:attrNameLst>
                                      </p:cBhvr>
                                      <p:to>
                                        <p:strVal val="visible"/>
                                      </p:to>
                                    </p:set>
                                    <p:animEffect transition="in" filter="blinds(horizontal)">
                                      <p:cBhvr>
                                        <p:cTn id="39" dur="500"/>
                                        <p:tgtEl>
                                          <p:spTgt spid="22559"/>
                                        </p:tgtEl>
                                      </p:cBhvr>
                                    </p:animEffect>
                                  </p:childTnLst>
                                </p:cTn>
                              </p:par>
                              <p:par>
                                <p:cTn id="40" presetID="3" presetClass="entr" presetSubtype="10" fill="hold" nodeType="withEffect">
                                  <p:stCondLst>
                                    <p:cond delay="0"/>
                                  </p:stCondLst>
                                  <p:childTnLst>
                                    <p:set>
                                      <p:cBhvr>
                                        <p:cTn id="41" dur="1" fill="hold">
                                          <p:stCondLst>
                                            <p:cond delay="0"/>
                                          </p:stCondLst>
                                        </p:cTn>
                                        <p:tgtEl>
                                          <p:spTgt spid="22566"/>
                                        </p:tgtEl>
                                        <p:attrNameLst>
                                          <p:attrName>style.visibility</p:attrName>
                                        </p:attrNameLst>
                                      </p:cBhvr>
                                      <p:to>
                                        <p:strVal val="visible"/>
                                      </p:to>
                                    </p:set>
                                    <p:animEffect transition="in" filter="blinds(horizontal)">
                                      <p:cBhvr>
                                        <p:cTn id="42" dur="500"/>
                                        <p:tgtEl>
                                          <p:spTgt spid="2256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2554"/>
                                        </p:tgtEl>
                                        <p:attrNameLst>
                                          <p:attrName>style.visibility</p:attrName>
                                        </p:attrNameLst>
                                      </p:cBhvr>
                                      <p:to>
                                        <p:strVal val="visible"/>
                                      </p:to>
                                    </p:set>
                                    <p:animEffect transition="in" filter="blinds(horizontal)">
                                      <p:cBhvr>
                                        <p:cTn id="45" dur="500"/>
                                        <p:tgtEl>
                                          <p:spTgt spid="2255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573"/>
                                        </p:tgtEl>
                                        <p:attrNameLst>
                                          <p:attrName>style.visibility</p:attrName>
                                        </p:attrNameLst>
                                      </p:cBhvr>
                                      <p:to>
                                        <p:strVal val="visible"/>
                                      </p:to>
                                    </p:set>
                                    <p:animEffect transition="in" filter="blinds(horizontal)">
                                      <p:cBhvr>
                                        <p:cTn id="48" dur="500"/>
                                        <p:tgtEl>
                                          <p:spTgt spid="2257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2572"/>
                                        </p:tgtEl>
                                        <p:attrNameLst>
                                          <p:attrName>style.visibility</p:attrName>
                                        </p:attrNameLst>
                                      </p:cBhvr>
                                      <p:to>
                                        <p:strVal val="visible"/>
                                      </p:to>
                                    </p:set>
                                    <p:animEffect transition="in" filter="blinds(horizontal)">
                                      <p:cBhvr>
                                        <p:cTn id="51" dur="500"/>
                                        <p:tgtEl>
                                          <p:spTgt spid="2257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543"/>
                                        </p:tgtEl>
                                        <p:attrNameLst>
                                          <p:attrName>style.visibility</p:attrName>
                                        </p:attrNameLst>
                                      </p:cBhvr>
                                      <p:to>
                                        <p:strVal val="visible"/>
                                      </p:to>
                                    </p:set>
                                    <p:animEffect transition="in" filter="blinds(horizontal)">
                                      <p:cBhvr>
                                        <p:cTn id="56" dur="500"/>
                                        <p:tgtEl>
                                          <p:spTgt spid="22543"/>
                                        </p:tgtEl>
                                      </p:cBhvr>
                                    </p:animEffect>
                                  </p:childTnLst>
                                </p:cTn>
                              </p:par>
                              <p:par>
                                <p:cTn id="57" presetID="3" presetClass="entr" presetSubtype="10" fill="hold" nodeType="withEffect">
                                  <p:stCondLst>
                                    <p:cond delay="0"/>
                                  </p:stCondLst>
                                  <p:childTnLst>
                                    <p:set>
                                      <p:cBhvr>
                                        <p:cTn id="58" dur="1" fill="hold">
                                          <p:stCondLst>
                                            <p:cond delay="0"/>
                                          </p:stCondLst>
                                        </p:cTn>
                                        <p:tgtEl>
                                          <p:spTgt spid="22545"/>
                                        </p:tgtEl>
                                        <p:attrNameLst>
                                          <p:attrName>style.visibility</p:attrName>
                                        </p:attrNameLst>
                                      </p:cBhvr>
                                      <p:to>
                                        <p:strVal val="visible"/>
                                      </p:to>
                                    </p:set>
                                    <p:animEffect transition="in" filter="blinds(horizontal)">
                                      <p:cBhvr>
                                        <p:cTn id="59" dur="500"/>
                                        <p:tgtEl>
                                          <p:spTgt spid="2254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552"/>
                                        </p:tgtEl>
                                        <p:attrNameLst>
                                          <p:attrName>style.visibility</p:attrName>
                                        </p:attrNameLst>
                                      </p:cBhvr>
                                      <p:to>
                                        <p:strVal val="visible"/>
                                      </p:to>
                                    </p:set>
                                    <p:animEffect transition="in" filter="blinds(horizontal)">
                                      <p:cBhvr>
                                        <p:cTn id="62" dur="500"/>
                                        <p:tgtEl>
                                          <p:spTgt spid="2255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2560"/>
                                        </p:tgtEl>
                                        <p:attrNameLst>
                                          <p:attrName>style.visibility</p:attrName>
                                        </p:attrNameLst>
                                      </p:cBhvr>
                                      <p:to>
                                        <p:strVal val="visible"/>
                                      </p:to>
                                    </p:set>
                                    <p:animEffect transition="in" filter="blinds(horizontal)">
                                      <p:cBhvr>
                                        <p:cTn id="65" dur="500"/>
                                        <p:tgtEl>
                                          <p:spTgt spid="22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p:bldP spid="22543" grpId="0"/>
      <p:bldP spid="22544" grpId="0" animBg="1"/>
      <p:bldP spid="22548" grpId="0"/>
      <p:bldP spid="22549" grpId="0" animBg="1"/>
      <p:bldP spid="22551" grpId="0"/>
      <p:bldP spid="22552" grpId="0" animBg="1"/>
      <p:bldP spid="22553" grpId="0"/>
      <p:bldP spid="22554" grpId="0"/>
      <p:bldP spid="22556" grpId="0" animBg="1"/>
      <p:bldP spid="22557" grpId="0" animBg="1"/>
      <p:bldP spid="22559" grpId="0" animBg="1"/>
      <p:bldP spid="22560" grpId="0" animBg="1"/>
      <p:bldP spid="22572" grpId="0"/>
      <p:bldP spid="2257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1529</Words>
  <Application>Microsoft Office PowerPoint</Application>
  <PresentationFormat>Presentación en pantalla (4:3)</PresentationFormat>
  <Paragraphs>233</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Importancia de BizTalk Server en proyectos de Administración Pública </vt:lpstr>
      <vt:lpstr>Ley 11/2007 (LAECSP)</vt:lpstr>
      <vt:lpstr>Ley 11/2007 (LAECSP)</vt:lpstr>
      <vt:lpstr>Ley 11/2007 (LAECSP)</vt:lpstr>
      <vt:lpstr>BizTalk en la Administración</vt:lpstr>
      <vt:lpstr>BizTalk en la Administración</vt:lpstr>
      <vt:lpstr>BizTalk en la Administración</vt:lpstr>
      <vt:lpstr>Experiencias</vt:lpstr>
      <vt:lpstr>Experiencias</vt:lpstr>
      <vt:lpstr>Experiencias</vt:lpstr>
      <vt:lpstr>Experiencias</vt:lpstr>
      <vt:lpstr>Experiencias</vt:lpstr>
      <vt:lpstr>Experiencias</vt:lpstr>
      <vt:lpstr>Experiencias</vt:lpstr>
      <vt:lpstr>Experiencias</vt:lpstr>
      <vt:lpstr>Experiencias</vt:lpstr>
      <vt:lpstr>Experiencias</vt:lpstr>
      <vt:lpstr>Experiencias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batallar</dc:creator>
  <cp:lastModifiedBy>Gonzalo</cp:lastModifiedBy>
  <cp:revision>32</cp:revision>
  <dcterms:created xsi:type="dcterms:W3CDTF">2008-10-27T13:01:49Z</dcterms:created>
  <dcterms:modified xsi:type="dcterms:W3CDTF">2008-12-05T08:51:01Z</dcterms:modified>
</cp:coreProperties>
</file>