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  <p:sldMasterId id="2147483660" r:id="rId2"/>
    <p:sldMasterId id="2147483685" r:id="rId3"/>
    <p:sldMasterId id="2147483698" r:id="rId4"/>
    <p:sldMasterId id="2147483710" r:id="rId5"/>
    <p:sldMasterId id="2147483722" r:id="rId6"/>
    <p:sldMasterId id="2147483734" r:id="rId7"/>
    <p:sldMasterId id="2147483746" r:id="rId8"/>
    <p:sldMasterId id="2147483758" r:id="rId9"/>
    <p:sldMasterId id="2147483770" r:id="rId10"/>
    <p:sldMasterId id="2147483782" r:id="rId11"/>
    <p:sldMasterId id="2147483794" r:id="rId12"/>
  </p:sldMasterIdLst>
  <p:notesMasterIdLst>
    <p:notesMasterId r:id="rId28"/>
  </p:notesMasterIdLst>
  <p:sldIdLst>
    <p:sldId id="256" r:id="rId13"/>
    <p:sldId id="257" r:id="rId14"/>
    <p:sldId id="258" r:id="rId15"/>
    <p:sldId id="263" r:id="rId16"/>
    <p:sldId id="264" r:id="rId17"/>
    <p:sldId id="274" r:id="rId18"/>
    <p:sldId id="276" r:id="rId19"/>
    <p:sldId id="266" r:id="rId20"/>
    <p:sldId id="267" r:id="rId21"/>
    <p:sldId id="268" r:id="rId22"/>
    <p:sldId id="269" r:id="rId23"/>
    <p:sldId id="271" r:id="rId24"/>
    <p:sldId id="272" r:id="rId25"/>
    <p:sldId id="265" r:id="rId26"/>
    <p:sldId id="275" r:id="rId27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83" d="100"/>
          <a:sy n="83" d="100"/>
        </p:scale>
        <p:origin x="-4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45A69FA-E412-472C-83FB-C1B920FC8418}" type="datetimeFigureOut">
              <a:rPr lang="he-IL" smtClean="0"/>
              <a:pPr/>
              <a:t>כ"ה/אלול/תשס"ח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E8B88D0-C9F7-4092-9637-15A111A7FDA9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8D0-C9F7-4092-9637-15A111A7FDA9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8D0-C9F7-4092-9637-15A111A7FDA9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8D0-C9F7-4092-9637-15A111A7FDA9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8D0-C9F7-4092-9637-15A111A7FDA9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8D0-C9F7-4092-9637-15A111A7FDA9}" type="slidenum">
              <a:rPr lang="he-IL" smtClean="0"/>
              <a:pPr/>
              <a:t>13</a:t>
            </a:fld>
            <a:endParaRPr 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8D0-C9F7-4092-9637-15A111A7FDA9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8D0-C9F7-4092-9637-15A111A7FDA9}" type="slidenum">
              <a:rPr lang="he-IL" smtClean="0"/>
              <a:pPr/>
              <a:t>15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8D0-C9F7-4092-9637-15A111A7FDA9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8D0-C9F7-4092-9637-15A111A7FDA9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8D0-C9F7-4092-9637-15A111A7FDA9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8D0-C9F7-4092-9637-15A111A7FDA9}" type="slidenum">
              <a:rPr lang="he-IL" smtClean="0"/>
              <a:pPr/>
              <a:t>5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8D0-C9F7-4092-9637-15A111A7FDA9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8D0-C9F7-4092-9637-15A111A7FDA9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8D0-C9F7-4092-9637-15A111A7FDA9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8D0-C9F7-4092-9637-15A111A7FDA9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42F87-D115-48E0-A6AD-DE7BA59520A3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108EC-5BBE-4A2D-80B2-3308C800BBBB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Ovr>
    <a:masterClrMapping/>
  </p:clrMapOvr>
  <p:transition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4C97F8BF-3EDA-4290-B448-91865FBA5206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A2A93508-4B9A-42DA-B30C-1462494E4F61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76AF445B-BAAF-4423-865B-7B32D2694638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6CE4E90F-114B-4576-A536-3707CC5C13BF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103C17BB-81DD-4B52-9460-0025DE21D454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E23882EE-1EE5-4BE1-9834-37C689B02E33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65B266EE-E57A-48AC-93AF-977FB89DF6C3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30B04589-CE18-40A2-AF5A-2C768DAB936B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0504D309-A878-42D8-95A4-0DDFD4767AC1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7C6D9DD3-39F3-451C-A4A9-EE9EB7838769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2DED4-D363-4A2C-824F-01BABDD3050C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Ovr>
    <a:masterClrMapping/>
  </p:clrMapOvr>
  <p:transition>
    <p:fade thruBlk="1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77953BF9-0CA7-4EC4-A7F8-54160280CF3D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4C97F8BF-3EDA-4290-B448-91865FBA5206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A9D42F87-D115-48E0-A6AD-DE7BA59520A3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77FDB699-DCEC-47F6-A45C-545712CA0C60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291DC93D-D651-470C-9927-F70F7B67463D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0672F614-431A-4FE5-9314-F5B2E5B546EA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374EAA24-A97F-40D8-B3A0-675EDF0270AD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A26F9C17-FEF1-4188-BC4B-24A5FAA519BC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29D3C36E-569B-4F67-A2CF-769C5855491D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38FC2478-B605-492A-B405-FC31FAC5C48B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AC4E9-34F3-46BE-BCB0-19FFAB8C6A2C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Ovr>
    <a:masterClrMapping/>
  </p:clrMapOvr>
  <p:transition>
    <p:fade thruBlk="1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E28A1849-87C8-4348-A19A-9D0842A6F2A9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886108EC-5BBE-4A2D-80B2-3308C800BBBB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74E2DED4-D363-4A2C-824F-01BABDD3050C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FE5541CE-9F71-43FA-B47F-F8E93330FAF3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A6A93A05-7909-4BC4-A8EE-9EF2FA2FFE12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7B67BC61-1768-4342-BD0C-E40AB006F632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421083A2-4356-46B4-8ABD-F26EC276BEC9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A838DC30-84B7-4B71-9848-55456DB76D74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222F5CD9-1FE0-4948-9D39-15BC01DD974E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A7B89476-EDBD-4D02-A1CD-2A0886B254E8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4FCEF-375C-4A51-AAA6-B797BC2AAEBF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Ovr>
    <a:masterClrMapping/>
  </p:clrMapOvr>
  <p:transition>
    <p:fade thruBlk="1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17C58E8F-3698-412E-A711-107E7308B8FD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AAD83050-7589-46A9-B18E-D3423B931F71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C866C3B3-D166-4875-9023-1D7FE899A990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D72D8E1A-45A1-4C4D-A691-48B451EE2F26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587CF-EDD9-448D-8C2C-6540819AC05E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FCE6E-8055-4B2C-BEF3-B0590687D37A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4A282-A314-48B9-A7A1-5097392F1B5C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19A85-FAA7-4C34-BC6B-1237025F8F1E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903E6-9C1E-4CD6-9001-BC4F64A619B4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72A18-93E0-4C91-8C7F-1F73ECDCB024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DB699-DCEC-47F6-A45C-545712CA0C60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44808-8225-4B3C-B0F5-7F85132F940D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DA8A9-8DA6-4D8E-94DE-5AB2CB8843C1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94406-B27D-4D4B-B096-D50DE88511D7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A9D42F87-D115-48E0-A6AD-DE7BA59520A3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77FDB699-DCEC-47F6-A45C-545712CA0C60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291DC93D-D651-470C-9927-F70F7B67463D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0672F614-431A-4FE5-9314-F5B2E5B546EA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374EAA24-A97F-40D8-B3A0-675EDF0270AD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A26F9C17-FEF1-4188-BC4B-24A5FAA519BC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29D3C36E-569B-4F67-A2CF-769C5855491D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DC93D-D651-470C-9927-F70F7B67463D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38FC2478-B605-492A-B405-FC31FAC5C48B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E28A1849-87C8-4348-A19A-9D0842A6F2A9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886108EC-5BBE-4A2D-80B2-3308C800BBBB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74E2DED4-D363-4A2C-824F-01BABDD3050C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17638"/>
            <a:ext cx="4129088" cy="238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2488" y="1417638"/>
            <a:ext cx="4129087" cy="238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A9D42F87-D115-48E0-A6AD-DE7BA59520A3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77FDB699-DCEC-47F6-A45C-545712CA0C60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291DC93D-D651-470C-9927-F70F7B67463D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0672F614-431A-4FE5-9314-F5B2E5B546EA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374EAA24-A97F-40D8-B3A0-675EDF0270AD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2F614-431A-4FE5-9314-F5B2E5B546EA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A26F9C17-FEF1-4188-BC4B-24A5FAA519BC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29D3C36E-569B-4F67-A2CF-769C5855491D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38FC2478-B605-492A-B405-FC31FAC5C48B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E28A1849-87C8-4348-A19A-9D0842A6F2A9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886108EC-5BBE-4A2D-80B2-3308C800BBBB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74E2DED4-D363-4A2C-824F-01BABDD3050C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A2A93508-4B9A-42DA-B30C-1462494E4F61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76AF445B-BAAF-4423-865B-7B32D2694638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6CE4E90F-114B-4576-A536-3707CC5C13BF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103C17BB-81DD-4B52-9460-0025DE21D454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EAA24-A97F-40D8-B3A0-675EDF0270AD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E23882EE-1EE5-4BE1-9834-37C689B02E33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65B266EE-E57A-48AC-93AF-977FB89DF6C3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30B04589-CE18-40A2-AF5A-2C768DAB936B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0504D309-A878-42D8-95A4-0DDFD4767AC1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7C6D9DD3-39F3-451C-A4A9-EE9EB7838769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77953BF9-0CA7-4EC4-A7F8-54160280CF3D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4C97F8BF-3EDA-4290-B448-91865FBA5206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475AB7C0-ED40-4058-825E-FE60DFC5B5A0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CCEE8A1B-BBB9-4AA6-B5FA-8D8B8DC941D3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C22DAA7F-8375-408A-8A56-1324CC2998E6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F9C17-FEF1-4188-BC4B-24A5FAA519BC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E068F51B-2C6E-4D40-9795-6D71719EC32C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9976A670-A1D3-4E44-AE8B-CDFCD8AA6C56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3C852298-1A78-4BBD-B795-99622EFF77B4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311FF3A9-600C-4272-9F39-50575EFF067C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2C60BB9D-B370-437B-877B-DACF72765624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BFE9718B-52C6-4C63-9800-58B7C7F842ED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3BA3720B-FAAF-496B-95BE-D46FF7BCEE3C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BDFE4EFB-EC87-4591-A0C5-700BCF983708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08EDDDCD-8B45-4440-BCB8-C026D7D9742E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577F6DA7-C4E4-4BE0-8CBC-F853582E9C6D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3C36E-569B-4F67-A2CF-769C5855491D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Ovr>
    <a:masterClrMapping/>
  </p:clrMapOvr>
  <p:transition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E02721A6-9F8A-476F-87F1-1C60D53F34F9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FACB4419-5155-45F0-9D67-CDC2828696EA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DF84358C-FE44-4185-9A21-C4461BC15A1E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0FD9B328-5D7A-4D30-A499-C68330596810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64CE3332-9DDF-403A-8B5E-40C4606C138A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B80C1180-E423-4709-A82D-FC751ED23064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594F6234-B58F-4287-9650-D16621B8DF03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5B87F069-31D3-4128-9337-B72C448B49D3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EA07A919-E9FE-4A44-8C34-7F5309C24B48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2190A962-078C-4A60-97ED-E0B8AA5E160A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C2478-B605-492A-B405-FC31FAC5C48B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Ovr>
    <a:masterClrMapping/>
  </p:clrMapOvr>
  <p:transition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5223C95B-2D95-49BA-9B12-B333D7539811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7FD78290-C2AC-4E85-8B45-9355A1BEE89F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B85D02D5-2C98-416C-A797-8CEAAE3E8852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5AE52A6F-169C-4240-9239-A92A5791801C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0FABCC5C-AEED-4D41-9E6F-8E6315487B8C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39235379-C8FF-4AF2-9343-F968E834C7E7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848C3EBE-FEA0-45CF-A90E-335AC500507A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A8A6062F-C0CA-42D6-A5C5-1EBBD1C2EB42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96310BA5-92F1-4FDA-828D-31A95835C35E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5A15E5B3-A758-426F-8110-335DE13E02D8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A1849-87C8-4348-A19A-9D0842A6F2A9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Ovr>
    <a:masterClrMapping/>
  </p:clrMapOvr>
  <p:transition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A2A93508-4B9A-42DA-B30C-1462494E4F61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76AF445B-BAAF-4423-865B-7B32D2694638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6CE4E90F-114B-4576-A536-3707CC5C13BF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103C17BB-81DD-4B52-9460-0025DE21D454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E23882EE-1EE5-4BE1-9834-37C689B02E33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65B266EE-E57A-48AC-93AF-977FB89DF6C3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30B04589-CE18-40A2-AF5A-2C768DAB936B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0504D309-A878-42D8-95A4-0DDFD4767AC1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7C6D9DD3-39F3-451C-A4A9-EE9EB7838769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1" fontAlgn="base">
              <a:spcBef>
                <a:spcPct val="0"/>
              </a:spcBef>
              <a:spcAft>
                <a:spcPct val="0"/>
              </a:spcAft>
              <a:defRPr/>
            </a:pPr>
            <a:fld id="{77953BF9-0CA7-4EC4-A7F8-54160280CF3D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l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fld id="{ECFD9874-FB12-4D16-A701-2F8766A37200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A38220AD-5A82-4C12-BDD8-CEEFA5914313}" type="slidenum">
              <a:rPr lang="he-IL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>
    <p:fade thruBlk="1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ECFD9874-FB12-4D16-A701-2F8766A37200}" type="slidenum">
              <a:rPr lang="he-IL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>
    <p:fade thruBlk="1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aw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aw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C3EE40-9755-4B25-98C4-EEF433B379A4}" type="slidenum">
              <a:rPr lang="he-IL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>
    <p:fade thruBlk="1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aw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6FA2923-D3AD-47BD-9985-AA736291B147}" type="slidenum">
              <a:rPr lang="he-IL"/>
              <a:pPr>
                <a:defRPr/>
              </a:pPr>
              <a:t>‹#›</a:t>
            </a:fld>
            <a:endParaRPr lang="haw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fade thruBlk="1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ECFD9874-FB12-4D16-A701-2F8766A37200}" type="slidenum">
              <a:rPr lang="he-IL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>
    <p:fade thruBlk="1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ECFD9874-FB12-4D16-A701-2F8766A37200}" type="slidenum">
              <a:rPr lang="he-IL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fade thruBlk="1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A38220AD-5A82-4C12-BDD8-CEEFA5914313}" type="slidenum">
              <a:rPr lang="he-IL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fade thruBlk="1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7EC2E711-6774-4088-BA82-DFC63BB87FFD}" type="slidenum">
              <a:rPr lang="he-IL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>
    <p:fade thruBlk="1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EDF5BE44-DF2E-428A-9018-F567183CCE5F}" type="slidenum">
              <a:rPr lang="he-IL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>
    <p:fade thruBlk="1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305CA7D9-4462-4CA1-875C-D3ABA83377DB}" type="slidenum">
              <a:rPr lang="he-IL" kern="1200">
                <a:solidFill>
                  <a:srgbClr val="000000"/>
                </a:solidFill>
                <a:ea typeface="+mn-ea"/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kern="1200">
              <a:solidFill>
                <a:srgbClr val="000000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>
    <p:fade thruBlk="1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aw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A38220AD-5A82-4C12-BDD8-CEEFA5914313}" type="slidenum">
              <a:rPr lang="he-IL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aw-US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>
    <p:fade thruBlk="1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4500570"/>
            <a:ext cx="628654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chemeClr val="bg1"/>
                </a:solidFill>
              </a:rPr>
              <a:t>תומר צוקר</a:t>
            </a:r>
          </a:p>
          <a:p>
            <a:r>
              <a:rPr lang="he-IL" sz="2800" dirty="0" smtClean="0">
                <a:solidFill>
                  <a:schemeClr val="bg1"/>
                </a:solidFill>
              </a:rPr>
              <a:t>מנהל שיווק מוצרי </a:t>
            </a:r>
            <a:r>
              <a:rPr lang="en-US" sz="2800" dirty="0" smtClean="0">
                <a:solidFill>
                  <a:schemeClr val="bg1"/>
                </a:solidFill>
              </a:rPr>
              <a:t>Office System</a:t>
            </a:r>
            <a:endParaRPr lang="he-IL" sz="2800" dirty="0" smtClean="0">
              <a:solidFill>
                <a:schemeClr val="bg1"/>
              </a:solidFill>
            </a:endParaRPr>
          </a:p>
          <a:p>
            <a:r>
              <a:rPr lang="he-IL" sz="2800" dirty="0" smtClean="0">
                <a:solidFill>
                  <a:schemeClr val="bg1"/>
                </a:solidFill>
              </a:rPr>
              <a:t>מיקרוסופט ישראל</a:t>
            </a:r>
            <a:endParaRPr lang="he-IL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214282" y="500042"/>
            <a:ext cx="8715436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he-IL" sz="4300" b="1" cap="all" dirty="0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קורסי  </a:t>
            </a:r>
            <a:r>
              <a:rPr lang="en-US" sz="4300" b="1" cap="all" dirty="0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MOSS 2007</a:t>
            </a:r>
            <a:r>
              <a:rPr lang="he-IL" sz="4300" b="1" cap="all" dirty="0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 במכללת הי-</a:t>
            </a:r>
            <a:r>
              <a:rPr lang="he-IL" sz="4300" b="1" cap="all" dirty="0" err="1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טק</a:t>
            </a:r>
            <a:endParaRPr lang="en-US" sz="4300" b="1" cap="all" dirty="0">
              <a:ln w="0"/>
              <a:gradFill flip="none">
                <a:gsLst>
                  <a:gs pos="0">
                    <a:srgbClr val="BBE0E3">
                      <a:tint val="75000"/>
                      <a:shade val="75000"/>
                      <a:satMod val="170000"/>
                    </a:srgbClr>
                  </a:gs>
                  <a:gs pos="49000">
                    <a:srgbClr val="BBE0E3">
                      <a:tint val="88000"/>
                      <a:shade val="65000"/>
                      <a:satMod val="172000"/>
                    </a:srgbClr>
                  </a:gs>
                  <a:gs pos="50000">
                    <a:srgbClr val="BBE0E3">
                      <a:shade val="65000"/>
                      <a:satMod val="130000"/>
                    </a:srgbClr>
                  </a:gs>
                  <a:gs pos="92000">
                    <a:srgbClr val="BBE0E3">
                      <a:shade val="50000"/>
                      <a:satMod val="120000"/>
                    </a:srgbClr>
                  </a:gs>
                  <a:gs pos="100000">
                    <a:srgbClr val="BBE0E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/>
              <a:cs typeface="Arial"/>
            </a:endParaRP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1042988" y="1700213"/>
            <a:ext cx="741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מכללת הי-</a:t>
            </a:r>
            <a:r>
              <a:rPr lang="he-IL" kern="1200" dirty="0" err="1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טק</a:t>
            </a:r>
            <a:r>
              <a:rPr lang="he-IL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 מעבירה קורסים בנושאי </a:t>
            </a:r>
            <a:r>
              <a:rPr lang="en-US" b="1" kern="1200" dirty="0">
                <a:solidFill>
                  <a:srgbClr val="0099FF"/>
                </a:solidFill>
                <a:latin typeface="Arial" charset="0"/>
                <a:ea typeface="+mn-ea"/>
                <a:cs typeface="Arial" charset="0"/>
              </a:rPr>
              <a:t>MOSS 2007</a:t>
            </a:r>
            <a:r>
              <a:rPr lang="he-IL" kern="1200" dirty="0">
                <a:solidFill>
                  <a:srgbClr val="0099FF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he-IL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עבור מנהלי רשת ומשתמשי</a:t>
            </a:r>
            <a:r>
              <a:rPr lang="he-IL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he-IL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he-IL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</a:br>
            <a:r>
              <a:rPr lang="he-IL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קצה כאחד.</a:t>
            </a:r>
            <a:br>
              <a:rPr lang="he-IL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</a:br>
            <a:r>
              <a:rPr lang="he-IL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בסדרת הקורסים המשתתפים מקבלים את כל הידע הנדרש לניהול ידע באמצעות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טכנולוגיית </a:t>
            </a:r>
            <a:r>
              <a:rPr lang="en-US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SharePoint</a:t>
            </a:r>
            <a:r>
              <a:rPr lang="he-IL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 של </a:t>
            </a:r>
            <a:r>
              <a:rPr lang="en-US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Microsoft</a:t>
            </a:r>
            <a:r>
              <a:rPr lang="he-IL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 כאשר הנושאים המועברים כוללים:</a:t>
            </a:r>
            <a:endParaRPr lang="en-US" kern="1200" dirty="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1763713" y="3068638"/>
            <a:ext cx="66960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0099FF"/>
              </a:buClr>
              <a:buFontTx/>
              <a:buChar char="•"/>
            </a:pPr>
            <a:r>
              <a:rPr lang="he-IL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 יכולות חיפוש ארגוניות על בסיס תשתית </a:t>
            </a:r>
            <a:r>
              <a:rPr lang="en-US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Microsoft</a:t>
            </a:r>
            <a:endParaRPr lang="he-IL" kern="1200" dirty="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0099FF"/>
              </a:buClr>
              <a:buFontTx/>
              <a:buChar char="•"/>
            </a:pPr>
            <a:r>
              <a:rPr lang="he-IL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 ניהול מידע של תכנים</a:t>
            </a:r>
            <a:r>
              <a:rPr lang="en-US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he-IL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באתרי אינטרנט וקבצים </a:t>
            </a:r>
            <a:r>
              <a:rPr lang="he-IL" kern="1200" dirty="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באמצעות  </a:t>
            </a:r>
            <a:r>
              <a:rPr lang="en-US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SharePoint</a:t>
            </a:r>
            <a:endParaRPr lang="he-IL" kern="1200" dirty="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0099FF"/>
              </a:buClr>
              <a:buFontTx/>
              <a:buChar char="•"/>
            </a:pPr>
            <a:r>
              <a:rPr lang="he-IL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 הכוונת תוכן ייעודית למשתמשים </a:t>
            </a:r>
            <a:r>
              <a:rPr lang="en-US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US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</a:br>
            <a:r>
              <a:rPr lang="he-IL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he-IL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</a:br>
            <a:r>
              <a:rPr lang="he-IL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כמו כן המכללה מכשירה משתמשי קצה למעבר מהיר לאחר הטמעה של הטכנולוגיה בארגון ובכך מספקת פיתרון מקיף ושלם.</a:t>
            </a:r>
            <a:r>
              <a:rPr lang="he-IL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</a:t>
            </a:r>
            <a:endParaRPr lang="he-IL" kern="1200" dirty="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he-IL" kern="1200" dirty="0">
                <a:solidFill>
                  <a:srgbClr val="0099FF"/>
                </a:solidFill>
                <a:latin typeface="Arial" charset="0"/>
                <a:ea typeface="+mn-ea"/>
                <a:cs typeface="Arial" charset="0"/>
              </a:rPr>
              <a:t> </a:t>
            </a:r>
            <a:endParaRPr lang="en-US" kern="1200" dirty="0">
              <a:solidFill>
                <a:srgbClr val="0099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1331913" y="5229225"/>
            <a:ext cx="684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kern="1200">
                <a:solidFill>
                  <a:srgbClr val="0099FF"/>
                </a:solidFill>
                <a:latin typeface="Arial" charset="0"/>
                <a:ea typeface="+mn-ea"/>
                <a:cs typeface="Arial" charset="0"/>
              </a:rPr>
              <a:t>לפרטים נוספים:</a:t>
            </a:r>
            <a:r>
              <a:rPr lang="en-US" sz="2400" b="1" kern="1200">
                <a:solidFill>
                  <a:srgbClr val="99CC00"/>
                </a:solidFill>
                <a:latin typeface="Arial" charset="0"/>
                <a:ea typeface="+mn-ea"/>
                <a:cs typeface="Arial" charset="0"/>
              </a:rPr>
              <a:t>www.hi-tech.co.il/college</a:t>
            </a:r>
            <a:r>
              <a:rPr lang="en-US" b="1" kern="1200">
                <a:solidFill>
                  <a:srgbClr val="0099FF"/>
                </a:solidFill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pic>
        <p:nvPicPr>
          <p:cNvPr id="6" name="Picture 3" descr="C:\Users\tomerz\AppData\Local\Microsoft\Windows\Temporary Internet Files\Content.Outlook\XXF7I032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5857892"/>
            <a:ext cx="1742122" cy="83446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357298"/>
            <a:ext cx="8643966" cy="4216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One Stop Shop</a:t>
            </a:r>
            <a:r>
              <a:rPr lang="he-IL" dirty="0">
                <a:solidFill>
                  <a:srgbClr val="FFFFFF"/>
                </a:solidFill>
                <a:latin typeface="Arial" charset="0"/>
                <a:cs typeface="Arial" charset="0"/>
              </a:rPr>
              <a:t> עבור פרויקטי  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MOSS</a:t>
            </a:r>
            <a:r>
              <a:rPr lang="he-IL" dirty="0">
                <a:solidFill>
                  <a:srgbClr val="FFFFFF"/>
                </a:solidFill>
                <a:latin typeface="Arial" charset="0"/>
                <a:cs typeface="Arial" charset="0"/>
              </a:rPr>
              <a:t> כולל אבטחת מידע, חומרה, תשתיות, הזנת </a:t>
            </a:r>
          </a:p>
          <a:p>
            <a:pPr algn="r" rtl="1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he-IL" dirty="0">
                <a:solidFill>
                  <a:srgbClr val="FFFFFF"/>
                </a:solidFill>
                <a:latin typeface="Arial" charset="0"/>
                <a:cs typeface="Arial" charset="0"/>
              </a:rPr>
              <a:t>  ועריכת תכנים, תרגום, הטמעה, הדרכה וכו'</a:t>
            </a:r>
          </a:p>
          <a:p>
            <a:pPr algn="r" rtl="1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e-IL" dirty="0">
                <a:solidFill>
                  <a:srgbClr val="FFFFFF"/>
                </a:solidFill>
                <a:latin typeface="Arial" charset="0"/>
                <a:cs typeface="Arial" charset="0"/>
              </a:rPr>
              <a:t>הסבת תכנים מטכנולוגיית 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MCMS 2002</a:t>
            </a:r>
            <a:r>
              <a:rPr lang="he-IL" dirty="0">
                <a:solidFill>
                  <a:srgbClr val="FFFFFF"/>
                </a:solidFill>
                <a:latin typeface="Arial" charset="0"/>
                <a:cs typeface="Arial" charset="0"/>
              </a:rPr>
              <a:t> ל 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SharePoint 2007</a:t>
            </a:r>
            <a:r>
              <a:rPr lang="he-IL" dirty="0">
                <a:solidFill>
                  <a:srgbClr val="FFFFFF"/>
                </a:solidFill>
                <a:latin typeface="Arial" charset="0"/>
                <a:cs typeface="Arial" charset="0"/>
              </a:rPr>
              <a:t> (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MOSS</a:t>
            </a:r>
            <a:r>
              <a:rPr lang="he-IL" dirty="0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</a:p>
          <a:p>
            <a:pPr algn="r" rtl="1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e-IL" dirty="0">
                <a:solidFill>
                  <a:srgbClr val="FFFFFF"/>
                </a:solidFill>
                <a:latin typeface="Arial" charset="0"/>
                <a:cs typeface="Arial" charset="0"/>
              </a:rPr>
              <a:t>הנגשת אתרי 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MOSS</a:t>
            </a:r>
            <a:r>
              <a:rPr lang="he-IL" dirty="0">
                <a:solidFill>
                  <a:srgbClr val="FFFFFF"/>
                </a:solidFill>
                <a:latin typeface="Arial" charset="0"/>
                <a:cs typeface="Arial" charset="0"/>
              </a:rPr>
              <a:t> בשיתוף פעולה עם ארגון נגישות ישראל וארגון האינטרנט הישראלי</a:t>
            </a:r>
          </a:p>
          <a:p>
            <a:pPr algn="r" rtl="1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e-IL" dirty="0">
                <a:solidFill>
                  <a:srgbClr val="FFFFFF"/>
                </a:solidFill>
                <a:latin typeface="Arial" charset="0"/>
                <a:cs typeface="Arial" charset="0"/>
              </a:rPr>
              <a:t>מעטפת מימוש לקיצור זמני פרויקטים, הורדת סיכונים וייעול הכוללת תשתיות מוכנות ומתודולוגיות ייעודיות</a:t>
            </a:r>
          </a:p>
          <a:p>
            <a:pPr algn="r" rtl="1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e-IL" dirty="0">
                <a:solidFill>
                  <a:srgbClr val="FFFFFF"/>
                </a:solidFill>
                <a:latin typeface="Arial" charset="0"/>
                <a:cs typeface="Arial" charset="0"/>
              </a:rPr>
              <a:t>תשתיות 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MSET</a:t>
            </a:r>
            <a:r>
              <a:rPr lang="he-IL" dirty="0">
                <a:solidFill>
                  <a:srgbClr val="FFFFFF"/>
                </a:solidFill>
                <a:latin typeface="Arial" charset="0"/>
                <a:cs typeface="Arial" charset="0"/>
              </a:rPr>
              <a:t> (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Matrix SharePoint Extension Tools</a:t>
            </a:r>
            <a:r>
              <a:rPr lang="he-IL" dirty="0">
                <a:solidFill>
                  <a:srgbClr val="FFFFFF"/>
                </a:solidFill>
                <a:latin typeface="Arial" charset="0"/>
                <a:cs typeface="Arial" charset="0"/>
              </a:rPr>
              <a:t>) לקיצור זמני הקמה,  תכנון ופיתוח</a:t>
            </a:r>
          </a:p>
          <a:p>
            <a:pPr algn="r" rtl="1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endParaRPr lang="he-IL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r" rtl="1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he-IL" dirty="0">
                <a:solidFill>
                  <a:srgbClr val="FFFFFF"/>
                </a:solidFill>
                <a:latin typeface="Arial" charset="0"/>
                <a:cs typeface="Arial" charset="0"/>
              </a:rPr>
              <a:t>בין </a:t>
            </a:r>
            <a:r>
              <a:rPr lang="he-IL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לקוחות מטריקס: 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Cal</a:t>
            </a:r>
            <a:r>
              <a:rPr lang="he-IL" dirty="0">
                <a:solidFill>
                  <a:srgbClr val="FFFFFF"/>
                </a:solidFill>
                <a:latin typeface="Arial" charset="0"/>
                <a:cs typeface="Arial" charset="0"/>
              </a:rPr>
              <a:t>, לאומי </a:t>
            </a:r>
            <a:r>
              <a:rPr lang="he-IL" dirty="0" err="1">
                <a:solidFill>
                  <a:srgbClr val="FFFFFF"/>
                </a:solidFill>
                <a:latin typeface="Arial" charset="0"/>
                <a:cs typeface="Arial" charset="0"/>
              </a:rPr>
              <a:t>קארד</a:t>
            </a:r>
            <a:r>
              <a:rPr lang="he-IL" dirty="0">
                <a:solidFill>
                  <a:srgbClr val="FFFFFF"/>
                </a:solidFill>
                <a:latin typeface="Arial" charset="0"/>
                <a:cs typeface="Arial" charset="0"/>
              </a:rPr>
              <a:t>, מי עדן, שירותי בריאות כללית, נתיב, רשות שדות התעופה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he-IL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 descr="C:\Users\tomerz\AppData\Local\Microsoft\Windows\Temporary Internet Files\Content.Outlook\XXF7I032\matrix logo gener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5857892"/>
            <a:ext cx="1864798" cy="800652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00042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e-IL" sz="3600" b="1" cap="all" dirty="0" smtClean="0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מרכז </a:t>
            </a:r>
            <a:r>
              <a:rPr lang="he-IL" sz="3600" b="1" cap="all" dirty="0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התמחות ניהול ידע ופורטלים במטריקס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en-US" sz="3600" b="1" cap="all" dirty="0">
              <a:ln w="0"/>
              <a:gradFill flip="none">
                <a:gsLst>
                  <a:gs pos="0">
                    <a:srgbClr val="BBE0E3">
                      <a:tint val="75000"/>
                      <a:shade val="75000"/>
                      <a:satMod val="170000"/>
                    </a:srgbClr>
                  </a:gs>
                  <a:gs pos="49000">
                    <a:srgbClr val="BBE0E3">
                      <a:tint val="88000"/>
                      <a:shade val="65000"/>
                      <a:satMod val="172000"/>
                    </a:srgbClr>
                  </a:gs>
                  <a:gs pos="50000">
                    <a:srgbClr val="BBE0E3">
                      <a:shade val="65000"/>
                      <a:satMod val="130000"/>
                    </a:srgbClr>
                  </a:gs>
                  <a:gs pos="92000">
                    <a:srgbClr val="BBE0E3">
                      <a:shade val="50000"/>
                      <a:satMod val="120000"/>
                    </a:srgbClr>
                  </a:gs>
                  <a:gs pos="100000">
                    <a:srgbClr val="BBE0E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-357222" y="285728"/>
            <a:ext cx="98298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3600" b="1" cap="all" dirty="0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הסבת אתרים ל- </a:t>
            </a:r>
            <a:r>
              <a:rPr lang="en-US" sz="3600" b="1" cap="all" dirty="0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MOSS </a:t>
            </a:r>
            <a:r>
              <a:rPr lang="he-IL" sz="3600" b="1" cap="all" dirty="0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 במודל </a:t>
            </a:r>
            <a:r>
              <a:rPr lang="en-US" sz="3600" b="1" cap="all" dirty="0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Offshore</a:t>
            </a:r>
            <a:endParaRPr lang="he-IL" sz="3600" b="1" cap="all" dirty="0">
              <a:ln w="0"/>
              <a:gradFill flip="none">
                <a:gsLst>
                  <a:gs pos="0">
                    <a:srgbClr val="BBE0E3">
                      <a:tint val="75000"/>
                      <a:shade val="75000"/>
                      <a:satMod val="170000"/>
                    </a:srgbClr>
                  </a:gs>
                  <a:gs pos="49000">
                    <a:srgbClr val="BBE0E3">
                      <a:tint val="88000"/>
                      <a:shade val="65000"/>
                      <a:satMod val="172000"/>
                    </a:srgbClr>
                  </a:gs>
                  <a:gs pos="50000">
                    <a:srgbClr val="BBE0E3">
                      <a:shade val="65000"/>
                      <a:satMod val="130000"/>
                    </a:srgbClr>
                  </a:gs>
                  <a:gs pos="92000">
                    <a:srgbClr val="BBE0E3">
                      <a:shade val="50000"/>
                      <a:satMod val="120000"/>
                    </a:srgbClr>
                  </a:gs>
                  <a:gs pos="100000">
                    <a:srgbClr val="BBE0E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1285860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he-I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שירותים במודל כלכלי אטרקטיבי  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סקר אתר קיים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הגדרת תכונות אתר מוסב - נגישות, חיפוש, עיצוב..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ארכיטקטורה ותכנון תהליך ההגירה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מימוש ההגירה באמצעות תשתיות ומתודולוגיות ייעודיות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בדיקות אתר מוסב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הטמעה וליווי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C:\Users\tomerz\AppData\Local\Microsoft\Windows\Temporary Internet Files\Content.Outlook\XXF7I032\matrix logo gener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5857892"/>
            <a:ext cx="1864798" cy="80065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642910" y="2000240"/>
            <a:ext cx="7772400" cy="1470025"/>
          </a:xfrm>
        </p:spPr>
        <p:txBody>
          <a:bodyPr/>
          <a:lstStyle/>
          <a:p>
            <a:pPr algn="just" eaLnBrk="1" hangingPunct="1"/>
            <a:r>
              <a:rPr lang="he-IL" sz="2200" dirty="0" smtClean="0">
                <a:solidFill>
                  <a:schemeClr val="bg1"/>
                </a:solidFill>
              </a:rPr>
              <a:t>קבוצת </a:t>
            </a:r>
            <a:r>
              <a:rPr lang="en-US" sz="2200" dirty="0" err="1" smtClean="0">
                <a:solidFill>
                  <a:schemeClr val="bg1"/>
                </a:solidFill>
              </a:rPr>
              <a:t>eWave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he-IL" sz="2200" dirty="0" smtClean="0">
                <a:solidFill>
                  <a:schemeClr val="bg1"/>
                </a:solidFill>
              </a:rPr>
              <a:t> מתמחה בפיתוח ואינטגרציה של מערכות </a:t>
            </a:r>
            <a:r>
              <a:rPr lang="en-US" sz="2200" dirty="0" err="1" smtClean="0">
                <a:solidFill>
                  <a:schemeClr val="bg1"/>
                </a:solidFill>
              </a:rPr>
              <a:t>eBusiness</a:t>
            </a:r>
            <a:r>
              <a:rPr lang="he-IL" sz="2200" dirty="0" smtClean="0">
                <a:solidFill>
                  <a:schemeClr val="bg1"/>
                </a:solidFill>
              </a:rPr>
              <a:t>: </a:t>
            </a:r>
            <a:br>
              <a:rPr lang="he-IL" sz="2200" dirty="0" smtClean="0">
                <a:solidFill>
                  <a:schemeClr val="bg1"/>
                </a:solidFill>
              </a:rPr>
            </a:br>
            <a:r>
              <a:rPr lang="he-IL" sz="2200" dirty="0" smtClean="0">
                <a:solidFill>
                  <a:schemeClr val="bg1"/>
                </a:solidFill>
              </a:rPr>
              <a:t>פורטלים ארגוניים, מערכות שירות עצמי ושירות לקוחות, ניהול תוכן ותהליכים, </a:t>
            </a:r>
            <a:r>
              <a:rPr lang="en-US" sz="2200" dirty="0" smtClean="0">
                <a:solidFill>
                  <a:schemeClr val="bg1"/>
                </a:solidFill>
              </a:rPr>
              <a:t>SOA</a:t>
            </a:r>
            <a:r>
              <a:rPr lang="he-IL" sz="2200" dirty="0" smtClean="0">
                <a:solidFill>
                  <a:schemeClr val="bg1"/>
                </a:solidFill>
              </a:rPr>
              <a:t> ואינטגרציה למערכות </a:t>
            </a:r>
            <a:r>
              <a:rPr lang="en-US" sz="2200" dirty="0" smtClean="0">
                <a:solidFill>
                  <a:schemeClr val="bg1"/>
                </a:solidFill>
              </a:rPr>
              <a:t>Legacy</a:t>
            </a:r>
            <a:r>
              <a:rPr lang="he-IL" sz="2200" dirty="0" smtClean="0">
                <a:solidFill>
                  <a:schemeClr val="bg1"/>
                </a:solidFill>
              </a:rPr>
              <a:t>, אינטרנט </a:t>
            </a:r>
            <a:r>
              <a:rPr lang="he-IL" sz="2200" dirty="0" err="1" smtClean="0">
                <a:solidFill>
                  <a:schemeClr val="bg1"/>
                </a:solidFill>
              </a:rPr>
              <a:t>סלולרי</a:t>
            </a:r>
            <a:r>
              <a:rPr lang="he-IL" sz="2200" dirty="0" smtClean="0">
                <a:solidFill>
                  <a:schemeClr val="bg1"/>
                </a:solidFill>
              </a:rPr>
              <a:t>, וידאו, </a:t>
            </a:r>
            <a:r>
              <a:rPr lang="en-US" sz="2200" dirty="0" smtClean="0">
                <a:solidFill>
                  <a:schemeClr val="bg1"/>
                </a:solidFill>
              </a:rPr>
              <a:t>Web 2.0</a:t>
            </a:r>
            <a:r>
              <a:rPr lang="he-IL" sz="2200" dirty="0" smtClean="0">
                <a:solidFill>
                  <a:schemeClr val="bg1"/>
                </a:solidFill>
              </a:rPr>
              <a:t>, ועוד. </a:t>
            </a:r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>
          <a:xfrm>
            <a:off x="714348" y="4105292"/>
            <a:ext cx="7715304" cy="1752600"/>
          </a:xfrm>
        </p:spPr>
        <p:txBody>
          <a:bodyPr/>
          <a:lstStyle/>
          <a:p>
            <a:pPr algn="just" eaLnBrk="1" hangingPunct="1"/>
            <a:r>
              <a:rPr lang="en-US" sz="2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eWave</a:t>
            </a:r>
            <a:r>
              <a:rPr lang="he-IL" sz="2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שותפת זהב של מיקרוסופט, מנהלת פרויקטים מבוססי </a:t>
            </a:r>
            <a:r>
              <a:rPr lang="en-US" sz="2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MOSS</a:t>
            </a:r>
            <a:r>
              <a:rPr lang="he-IL" sz="2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עבור לקוחות משמעותיים כגון </a:t>
            </a:r>
            <a:r>
              <a:rPr lang="en-US" sz="2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Berkshire Hathaway</a:t>
            </a:r>
            <a:r>
              <a:rPr lang="he-IL" sz="2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SanDisk</a:t>
            </a:r>
            <a:r>
              <a:rPr lang="he-IL" sz="2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בזק, מכבי שירותי בריאות, הסוכנות היהודית, ריטליקס, עיריית </a:t>
            </a:r>
            <a:r>
              <a:rPr lang="he-IL" sz="2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הרצליה</a:t>
            </a:r>
            <a:r>
              <a:rPr lang="he-IL" sz="2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המכון הישראלי לדמוקרטיה, ועוד.</a:t>
            </a:r>
            <a:endParaRPr lang="en-US" sz="22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eaLnBrk="1" hangingPunct="1"/>
            <a:endParaRPr lang="he-IL" sz="22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 l="19338" t="10453" r="68461" b="84785"/>
          <a:stretch>
            <a:fillRect/>
          </a:stretch>
        </p:blipFill>
        <p:spPr bwMode="auto">
          <a:xfrm>
            <a:off x="642910" y="5786454"/>
            <a:ext cx="2195508" cy="714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42910" y="642918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000" b="1" cap="all" dirty="0" smtClean="0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קבוצת </a:t>
            </a:r>
            <a:r>
              <a:rPr lang="en-US" sz="4000" b="1" cap="all" dirty="0" err="1" smtClean="0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eWave</a:t>
            </a:r>
            <a:r>
              <a:rPr lang="he-IL" sz="4000" b="1" cap="all" dirty="0" smtClean="0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 </a:t>
            </a:r>
            <a:r>
              <a:rPr lang="he-IL" sz="4000" b="1" cap="all" dirty="0" err="1" smtClean="0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– מ</a:t>
            </a:r>
            <a:r>
              <a:rPr lang="he-IL" sz="4000" b="1" cap="all" dirty="0" smtClean="0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ומחיות ב-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MOSS</a:t>
            </a:r>
            <a:endParaRPr lang="he-IL" sz="4000" b="1" cap="all" dirty="0">
              <a:ln w="0"/>
              <a:gradFill flip="none">
                <a:gsLst>
                  <a:gs pos="0">
                    <a:srgbClr val="BBE0E3">
                      <a:tint val="75000"/>
                      <a:shade val="75000"/>
                      <a:satMod val="170000"/>
                    </a:srgbClr>
                  </a:gs>
                  <a:gs pos="49000">
                    <a:srgbClr val="BBE0E3">
                      <a:tint val="88000"/>
                      <a:shade val="65000"/>
                      <a:satMod val="172000"/>
                    </a:srgbClr>
                  </a:gs>
                  <a:gs pos="50000">
                    <a:srgbClr val="BBE0E3">
                      <a:shade val="65000"/>
                      <a:satMod val="130000"/>
                    </a:srgbClr>
                  </a:gs>
                  <a:gs pos="92000">
                    <a:srgbClr val="BBE0E3">
                      <a:shade val="50000"/>
                      <a:satMod val="120000"/>
                    </a:srgbClr>
                  </a:gs>
                  <a:gs pos="100000">
                    <a:srgbClr val="BBE0E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14282" y="500042"/>
            <a:ext cx="87154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kern="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Netwise</a:t>
            </a:r>
            <a:endParaRPr lang="en-US" sz="4000" b="1" kern="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0" y="1571612"/>
            <a:ext cx="86868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>
                <a:solidFill>
                  <a:srgbClr val="FFFFFF"/>
                </a:solidFill>
                <a:latin typeface="Arial" charset="0"/>
                <a:cs typeface="Arial" charset="0"/>
              </a:rPr>
              <a:t>מיזוג חברת  </a:t>
            </a:r>
            <a:r>
              <a:rPr lang="en-US" dirty="0" err="1">
                <a:solidFill>
                  <a:srgbClr val="FFFFFF"/>
                </a:solidFill>
                <a:latin typeface="Arial" charset="0"/>
                <a:cs typeface="Arial" charset="0"/>
              </a:rPr>
              <a:t>Nia</a:t>
            </a:r>
            <a:r>
              <a:rPr lang="he-IL" dirty="0">
                <a:solidFill>
                  <a:srgbClr val="FFFFFF"/>
                </a:solidFill>
                <a:latin typeface="Arial" charset="0"/>
                <a:cs typeface="Arial" charset="0"/>
              </a:rPr>
              <a:t> המתמחה בפיתוח מערכות אינטרנט וחברת  </a:t>
            </a:r>
            <a:r>
              <a:rPr lang="en-US" dirty="0" err="1">
                <a:solidFill>
                  <a:srgbClr val="FFFFFF"/>
                </a:solidFill>
                <a:latin typeface="Arial" charset="0"/>
                <a:cs typeface="Arial" charset="0"/>
              </a:rPr>
              <a:t>Addwise</a:t>
            </a:r>
            <a:r>
              <a:rPr lang="he-IL" dirty="0">
                <a:solidFill>
                  <a:srgbClr val="FFFFFF"/>
                </a:solidFill>
                <a:latin typeface="Arial" charset="0"/>
                <a:cs typeface="Arial" charset="0"/>
              </a:rPr>
              <a:t> המתמחה בממשקי משתמש </a:t>
            </a:r>
          </a:p>
          <a:p>
            <a:pPr lvl="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>
                <a:solidFill>
                  <a:srgbClr val="FFFFFF"/>
                </a:solidFill>
                <a:latin typeface="Arial" charset="0"/>
                <a:cs typeface="Arial" charset="0"/>
              </a:rPr>
              <a:t>מספקת פתרון כולל ומלא למערכות ארגוניות הפעילות בסביבת אינטרנט </a:t>
            </a:r>
          </a:p>
          <a:p>
            <a:pPr lvl="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>
                <a:solidFill>
                  <a:srgbClr val="FFFFFF"/>
                </a:solidFill>
                <a:latin typeface="Arial" charset="0"/>
                <a:cs typeface="Arial" charset="0"/>
              </a:rPr>
              <a:t>התמחות במגוון רחב של תחומים ובהם- ממשל, חינוך, בנקאות וביטוח, </a:t>
            </a:r>
            <a:r>
              <a:rPr lang="he-IL" dirty="0" err="1">
                <a:solidFill>
                  <a:srgbClr val="FFFFFF"/>
                </a:solidFill>
                <a:latin typeface="Arial" charset="0"/>
                <a:cs typeface="Arial" charset="0"/>
              </a:rPr>
              <a:t>הייטק</a:t>
            </a:r>
            <a:r>
              <a:rPr lang="he-IL" dirty="0">
                <a:solidFill>
                  <a:srgbClr val="FFFFFF"/>
                </a:solidFill>
                <a:latin typeface="Arial" charset="0"/>
                <a:cs typeface="Arial" charset="0"/>
              </a:rPr>
              <a:t>, </a:t>
            </a:r>
            <a:r>
              <a:rPr lang="he-IL" dirty="0" err="1">
                <a:solidFill>
                  <a:srgbClr val="FFFFFF"/>
                </a:solidFill>
                <a:latin typeface="Arial" charset="0"/>
                <a:cs typeface="Arial" charset="0"/>
              </a:rPr>
              <a:t>טלקומדיה</a:t>
            </a:r>
            <a:r>
              <a:rPr lang="he-IL" dirty="0">
                <a:solidFill>
                  <a:srgbClr val="FFFFFF"/>
                </a:solidFill>
                <a:latin typeface="Arial" charset="0"/>
                <a:cs typeface="Arial" charset="0"/>
              </a:rPr>
              <a:t>  בריאות, תחבורה ועוד </a:t>
            </a:r>
          </a:p>
          <a:p>
            <a:pPr lvl="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>
                <a:solidFill>
                  <a:srgbClr val="FFFFFF"/>
                </a:solidFill>
                <a:latin typeface="Arial" charset="0"/>
                <a:cs typeface="Arial" charset="0"/>
              </a:rPr>
              <a:t>70 לקוחות ארגונים גדולים ובינוניים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lvl="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>
                <a:solidFill>
                  <a:srgbClr val="FFFFFF"/>
                </a:solidFill>
                <a:latin typeface="Arial" charset="0"/>
                <a:cs typeface="Arial" charset="0"/>
              </a:rPr>
              <a:t>שותף זהב ותיק של מיקרוסופט עם התמחות בפיתוח </a:t>
            </a:r>
            <a:br>
              <a:rPr lang="he-IL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he-IL" dirty="0">
                <a:solidFill>
                  <a:srgbClr val="FFFFFF"/>
                </a:solidFill>
                <a:latin typeface="Arial" charset="0"/>
                <a:cs typeface="Arial" charset="0"/>
              </a:rPr>
              <a:t>בסביבת 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.NET</a:t>
            </a:r>
            <a:r>
              <a:rPr lang="he-IL" dirty="0">
                <a:solidFill>
                  <a:srgbClr val="FFFFFF"/>
                </a:solidFill>
                <a:latin typeface="Arial" charset="0"/>
                <a:cs typeface="Arial" charset="0"/>
              </a:rPr>
              <a:t>, 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MOSS</a:t>
            </a:r>
            <a:r>
              <a:rPr lang="he-IL" dirty="0">
                <a:solidFill>
                  <a:srgbClr val="FFFFFF"/>
                </a:solidFill>
                <a:latin typeface="Arial" charset="0"/>
                <a:cs typeface="Arial" charset="0"/>
              </a:rPr>
              <a:t>, 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MSCRM </a:t>
            </a:r>
            <a:r>
              <a:rPr lang="he-IL" dirty="0">
                <a:solidFill>
                  <a:srgbClr val="FFFFFF"/>
                </a:solidFill>
                <a:latin typeface="Arial" charset="0"/>
                <a:cs typeface="Arial" charset="0"/>
              </a:rPr>
              <a:t>, 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Commerce Server</a:t>
            </a:r>
            <a:r>
              <a:rPr lang="he-IL" dirty="0">
                <a:solidFill>
                  <a:srgbClr val="FFFFFF"/>
                </a:solidFill>
                <a:latin typeface="Arial" charset="0"/>
                <a:cs typeface="Arial" charset="0"/>
              </a:rPr>
              <a:t> ועוד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5715016"/>
            <a:ext cx="1962140" cy="92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e-IL" smtClean="0"/>
          </a:p>
        </p:txBody>
      </p:sp>
      <p:sp>
        <p:nvSpPr>
          <p:cNvPr id="4" name="כותרת 14348"/>
          <p:cNvSpPr txBox="1">
            <a:spLocks noChangeArrowheads="1"/>
          </p:cNvSpPr>
          <p:nvPr/>
        </p:nvSpPr>
        <p:spPr bwMode="auto">
          <a:xfrm>
            <a:off x="255181" y="340243"/>
            <a:ext cx="8471142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פתרונות ניהול תוכן –</a:t>
            </a:r>
            <a:r>
              <a:rPr kumimoji="0" lang="he-IL" sz="4400" b="1" i="0" u="none" strike="noStrike" kern="0" cap="all" normalizeH="0" baseline="0" noProof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התפתחות</a:t>
            </a:r>
            <a:r>
              <a:rPr kumimoji="0" lang="he-IL" sz="4400" b="1" i="0" u="none" strike="noStrike" kern="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המוצר</a:t>
            </a:r>
            <a:endParaRPr kumimoji="0" lang="en-US" sz="4400" b="1" i="0" u="none" strike="noStrike" kern="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01775" y="1957388"/>
            <a:ext cx="1795463" cy="3693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rtlCol="1">
            <a:spAutoFit/>
          </a:bodyPr>
          <a:lstStyle/>
          <a:p>
            <a:pPr algn="ctr"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Segoe Semibold"/>
              </a:rPr>
              <a:t>SharePoint 2001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952875" y="1916113"/>
            <a:ext cx="1795463" cy="553998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rtlCol="1">
            <a:spAutoFit/>
          </a:bodyPr>
          <a:lstStyle/>
          <a:p>
            <a:pPr algn="ctr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Segoe Semibold"/>
              </a:rPr>
              <a:t>SharePoint Team Services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572264" y="2071678"/>
            <a:ext cx="1795463" cy="200183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rtlCol="1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bg1"/>
              </a:solidFill>
              <a:latin typeface="Segoe Semibold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Segoe Semibold"/>
              </a:rPr>
              <a:t>Content Management Server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Segoe Semibold"/>
              </a:rPr>
              <a:t>(CMS)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bg1"/>
              </a:solidFill>
              <a:latin typeface="Segoe Semibold"/>
            </a:endParaRPr>
          </a:p>
        </p:txBody>
      </p:sp>
      <p:sp>
        <p:nvSpPr>
          <p:cNvPr id="14" name="TextBox 26"/>
          <p:cNvSpPr txBox="1">
            <a:spLocks noChangeArrowheads="1"/>
          </p:cNvSpPr>
          <p:nvPr/>
        </p:nvSpPr>
        <p:spPr bwMode="auto">
          <a:xfrm>
            <a:off x="344488" y="1835150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2001</a:t>
            </a:r>
            <a:endParaRPr lang="he-IL" sz="200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98463" y="4073515"/>
            <a:ext cx="8175520" cy="2350483"/>
            <a:chOff x="398463" y="4073515"/>
            <a:chExt cx="8175520" cy="2350483"/>
          </a:xfrm>
        </p:grpSpPr>
        <p:sp>
          <p:nvSpPr>
            <p:cNvPr id="9" name="Rectangle 8"/>
            <p:cNvSpPr/>
            <p:nvPr/>
          </p:nvSpPr>
          <p:spPr bwMode="auto">
            <a:xfrm>
              <a:off x="1622548" y="4762005"/>
              <a:ext cx="6951435" cy="1661993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1">
              <a:spAutoFit/>
            </a:bodyPr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schemeClr val="bg1"/>
                </a:solidFill>
                <a:latin typeface="Segoe Semibold"/>
              </a:endParaRPr>
            </a:p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/>
                </a:rPr>
                <a:t>MOSS 2007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b="1" dirty="0">
                  <a:solidFill>
                    <a:schemeClr val="bg1"/>
                  </a:solidFill>
                </a:rPr>
                <a:t>ארכיטקטורה אחת לאינטרא-נט, אקסטרא-נט ואתרי אינטרנט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solidFill>
                  <a:schemeClr val="bg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600" b="1" dirty="0">
                  <a:solidFill>
                    <a:schemeClr val="bg1"/>
                  </a:solidFill>
                </a:rPr>
                <a:t>תשתית שירותי </a:t>
              </a:r>
              <a:r>
                <a:rPr lang="en-US" sz="1600" b="1" dirty="0">
                  <a:solidFill>
                    <a:schemeClr val="bg1"/>
                  </a:solidFill>
                </a:rPr>
                <a:t>Workflow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600" b="1" dirty="0">
                  <a:solidFill>
                    <a:schemeClr val="bg1"/>
                  </a:solidFill>
                </a:rPr>
                <a:t>קישוריות מתקדמת למערכות ארגוניות</a:t>
              </a:r>
              <a:r>
                <a:rPr lang="en-US" sz="1600" b="1" dirty="0">
                  <a:solidFill>
                    <a:schemeClr val="bg1"/>
                  </a:solidFill>
                </a:rPr>
                <a:t>,</a:t>
              </a:r>
              <a:r>
                <a:rPr lang="he-IL" sz="1600" b="1" dirty="0">
                  <a:solidFill>
                    <a:schemeClr val="bg1"/>
                  </a:solidFill>
                </a:rPr>
                <a:t> טפסים, </a:t>
              </a:r>
              <a:r>
                <a:rPr lang="en-US" sz="1600" b="1" dirty="0">
                  <a:solidFill>
                    <a:schemeClr val="bg1"/>
                  </a:solidFill>
                </a:rPr>
                <a:t>Dashboards</a:t>
              </a:r>
              <a:r>
                <a:rPr lang="he-IL" sz="1600" b="1" dirty="0">
                  <a:solidFill>
                    <a:schemeClr val="bg1"/>
                  </a:solidFill>
                </a:rPr>
                <a:t> וגיליונות</a:t>
              </a:r>
              <a:endParaRPr lang="en-US" b="1" dirty="0">
                <a:solidFill>
                  <a:schemeClr val="bg1"/>
                </a:solidFill>
                <a:latin typeface="Segoe Semibold"/>
              </a:endParaRPr>
            </a:p>
          </p:txBody>
        </p:sp>
        <p:cxnSp>
          <p:nvCxnSpPr>
            <p:cNvPr id="12" name="Straight Arrow Connector 13"/>
            <p:cNvCxnSpPr>
              <a:cxnSpLocks noChangeShapeType="1"/>
              <a:stCxn id="7" idx="2"/>
            </p:cNvCxnSpPr>
            <p:nvPr/>
          </p:nvCxnSpPr>
          <p:spPr bwMode="auto">
            <a:xfrm rot="16200000" flipH="1">
              <a:off x="4105275" y="3768725"/>
              <a:ext cx="450850" cy="1536700"/>
            </a:xfrm>
            <a:prstGeom prst="straightConnector1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13" name="Straight Arrow Connector 18"/>
            <p:cNvCxnSpPr>
              <a:cxnSpLocks noChangeShapeType="1"/>
              <a:stCxn id="8" idx="2"/>
            </p:cNvCxnSpPr>
            <p:nvPr/>
          </p:nvCxnSpPr>
          <p:spPr bwMode="auto">
            <a:xfrm rot="5400000">
              <a:off x="5942027" y="3186102"/>
              <a:ext cx="641350" cy="2416175"/>
            </a:xfrm>
            <a:prstGeom prst="straightConnector1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sp>
          <p:nvSpPr>
            <p:cNvPr id="16" name="TextBox 29"/>
            <p:cNvSpPr txBox="1">
              <a:spLocks noChangeArrowheads="1"/>
            </p:cNvSpPr>
            <p:nvPr/>
          </p:nvSpPr>
          <p:spPr bwMode="auto">
            <a:xfrm>
              <a:off x="398463" y="4841875"/>
              <a:ext cx="80168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2006</a:t>
              </a:r>
              <a:endParaRPr lang="he-IL" sz="200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30"/>
          <p:cNvSpPr txBox="1">
            <a:spLocks noChangeArrowheads="1"/>
          </p:cNvSpPr>
          <p:nvPr/>
        </p:nvSpPr>
        <p:spPr bwMode="auto">
          <a:xfrm>
            <a:off x="4370388" y="1603375"/>
            <a:ext cx="1436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1400">
                <a:solidFill>
                  <a:schemeClr val="bg1"/>
                </a:solidFill>
              </a:rPr>
              <a:t>אתרי צוות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8" name="TextBox 31"/>
          <p:cNvSpPr txBox="1">
            <a:spLocks noChangeArrowheads="1"/>
          </p:cNvSpPr>
          <p:nvPr/>
        </p:nvSpPr>
        <p:spPr bwMode="auto">
          <a:xfrm>
            <a:off x="1885950" y="1636713"/>
            <a:ext cx="1436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1400">
                <a:solidFill>
                  <a:schemeClr val="bg1"/>
                </a:solidFill>
              </a:rPr>
              <a:t>פורטל ארגוני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9" name="TextBox 32"/>
          <p:cNvSpPr txBox="1">
            <a:spLocks noChangeArrowheads="1"/>
          </p:cNvSpPr>
          <p:nvPr/>
        </p:nvSpPr>
        <p:spPr bwMode="auto">
          <a:xfrm>
            <a:off x="6186488" y="1814513"/>
            <a:ext cx="2301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1400">
                <a:solidFill>
                  <a:schemeClr val="bg1"/>
                </a:solidFill>
              </a:rPr>
              <a:t>ניהול תוכן (אתרי אינטרנט)</a:t>
            </a:r>
            <a:endParaRPr lang="en-US" sz="140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47663" y="2326719"/>
            <a:ext cx="4806950" cy="1984931"/>
            <a:chOff x="347663" y="2326719"/>
            <a:chExt cx="4806950" cy="1984931"/>
          </a:xfrm>
        </p:grpSpPr>
        <p:sp>
          <p:nvSpPr>
            <p:cNvPr id="15" name="TextBox 28"/>
            <p:cNvSpPr txBox="1">
              <a:spLocks noChangeArrowheads="1"/>
            </p:cNvSpPr>
            <p:nvPr/>
          </p:nvSpPr>
          <p:spPr bwMode="auto">
            <a:xfrm>
              <a:off x="347663" y="3332163"/>
              <a:ext cx="8032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2003</a:t>
              </a:r>
              <a:endParaRPr lang="he-IL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971675" y="2326719"/>
              <a:ext cx="3182938" cy="1984931"/>
              <a:chOff x="1971675" y="2326719"/>
              <a:chExt cx="3182938" cy="1984931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1971675" y="3387725"/>
                <a:ext cx="3182938" cy="923925"/>
              </a:xfrm>
              <a:prstGeom prst="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1">
                <a:spAutoFit/>
              </a:bodyPr>
              <a:lstStyle/>
              <a:p>
                <a:pPr algn="ctr"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solidFill>
                    <a:schemeClr val="bg1"/>
                  </a:solidFill>
                  <a:latin typeface="Segoe Semibold"/>
                </a:endParaRPr>
              </a:p>
              <a:p>
                <a:pPr algn="ctr"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solidFill>
                      <a:schemeClr val="tx1"/>
                    </a:solidFill>
                    <a:latin typeface="Segoe Semibold"/>
                  </a:rPr>
                  <a:t>SharePoint 2003</a:t>
                </a:r>
                <a:br>
                  <a:rPr lang="en-US" sz="1600" b="1" dirty="0">
                    <a:solidFill>
                      <a:schemeClr val="tx1"/>
                    </a:solidFill>
                    <a:latin typeface="Segoe Semibold"/>
                  </a:rPr>
                </a:br>
                <a:r>
                  <a:rPr lang="he-IL" sz="1400" b="1" dirty="0">
                    <a:solidFill>
                      <a:schemeClr val="tx1"/>
                    </a:solidFill>
                    <a:latin typeface="Segoe Semibold"/>
                  </a:rPr>
                  <a:t>פתרון אחד לסביבות עבודה ופורטל </a:t>
                </a:r>
                <a:r>
                  <a:rPr lang="he-IL" sz="1600" b="1" dirty="0">
                    <a:solidFill>
                      <a:schemeClr val="tx1"/>
                    </a:solidFill>
                    <a:latin typeface="Segoe Semibold"/>
                  </a:rPr>
                  <a:t>ארגוני</a:t>
                </a:r>
                <a:endParaRPr lang="en-US" sz="1600" b="1" dirty="0">
                  <a:solidFill>
                    <a:schemeClr val="tx1"/>
                  </a:solidFill>
                  <a:latin typeface="Segoe Semibold"/>
                </a:endParaRPr>
              </a:p>
              <a:p>
                <a:pPr algn="ctr"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solidFill>
                    <a:schemeClr val="bg1"/>
                  </a:solidFill>
                  <a:latin typeface="Segoe Semibold"/>
                </a:endParaRPr>
              </a:p>
            </p:txBody>
          </p:sp>
          <p:cxnSp>
            <p:nvCxnSpPr>
              <p:cNvPr id="10" name="Straight Arrow Connector 9"/>
              <p:cNvCxnSpPr>
                <a:cxnSpLocks noChangeShapeType="1"/>
                <a:stCxn id="5" idx="2"/>
                <a:endCxn id="7" idx="0"/>
              </p:cNvCxnSpPr>
              <p:nvPr/>
            </p:nvCxnSpPr>
            <p:spPr bwMode="auto">
              <a:xfrm rot="16200000" flipH="1">
                <a:off x="2450823" y="2275403"/>
                <a:ext cx="1061005" cy="1163637"/>
              </a:xfrm>
              <a:prstGeom prst="straightConnector1">
                <a:avLst/>
              </a:prstGeom>
              <a:noFill/>
              <a:ln w="38100" algn="ctr">
                <a:solidFill>
                  <a:schemeClr val="bg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0" name="Straight Arrow Connector 19"/>
              <p:cNvCxnSpPr>
                <a:cxnSpLocks noChangeShapeType="1"/>
              </p:cNvCxnSpPr>
              <p:nvPr/>
            </p:nvCxnSpPr>
            <p:spPr bwMode="auto">
              <a:xfrm rot="5400000">
                <a:off x="3857620" y="2571744"/>
                <a:ext cx="928694" cy="785818"/>
              </a:xfrm>
              <a:prstGeom prst="straightConnector1">
                <a:avLst/>
              </a:prstGeom>
              <a:noFill/>
              <a:ln w="38100" algn="ctr">
                <a:solidFill>
                  <a:schemeClr val="bg1"/>
                </a:solidFill>
                <a:round/>
                <a:headEnd/>
                <a:tailEnd type="arrow" w="med" len="med"/>
              </a:ln>
            </p:spPr>
          </p:cxn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14414" y="228600"/>
            <a:ext cx="754858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kern="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לקוחות מיקרוסופט –</a:t>
            </a:r>
            <a:r>
              <a:rPr lang="he-IL" sz="2800" b="1" kern="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 ני</a:t>
            </a:r>
            <a:r>
              <a:rPr lang="he-IL" sz="2800" b="1" kern="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הול תוכן (רשימה חלקית)</a:t>
            </a:r>
            <a:endParaRPr lang="en-US" sz="2800" b="1" kern="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357554" y="823644"/>
            <a:ext cx="2465388" cy="396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פניקס</a:t>
            </a:r>
          </a:p>
          <a:p>
            <a:pPr marL="0" marR="0" lvl="0" indent="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בורסה לני"ע</a:t>
            </a:r>
          </a:p>
          <a:p>
            <a:pPr marL="0" marR="0" lvl="0" indent="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איילון</a:t>
            </a:r>
          </a:p>
          <a:p>
            <a:pPr marL="0" marR="0" lvl="0" indent="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מדנס</a:t>
            </a:r>
            <a:endParaRPr kumimoji="0" lang="he-IL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מגדל שוקי הון</a:t>
            </a:r>
          </a:p>
          <a:p>
            <a:pPr marL="0" marR="0" lvl="0" indent="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לאומי קארד</a:t>
            </a:r>
          </a:p>
          <a:p>
            <a:pPr marL="0" marR="0" lvl="0" indent="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בנק איגוד</a:t>
            </a:r>
          </a:p>
          <a:p>
            <a:pPr marL="0" marR="0" lvl="0" indent="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בנק טפחות</a:t>
            </a:r>
          </a:p>
          <a:p>
            <a:pPr marL="0" marR="0" lvl="0" indent="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גלי צה"ל</a:t>
            </a:r>
          </a:p>
          <a:p>
            <a:pPr marL="0" marR="0" lvl="0" indent="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חדשות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MSN</a:t>
            </a:r>
            <a:endParaRPr kumimoji="0" lang="he-IL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D&amp;B</a:t>
            </a:r>
            <a:endParaRPr kumimoji="0" lang="he-IL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כצט</a:t>
            </a:r>
          </a:p>
          <a:p>
            <a:pPr marL="0" marR="0" lvl="0" indent="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שופרסל</a:t>
            </a:r>
          </a:p>
          <a:p>
            <a:pPr marL="0" marR="0" lvl="0" indent="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אל על</a:t>
            </a:r>
          </a:p>
          <a:p>
            <a:pPr marL="0" marR="0" lvl="0" indent="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מכללת בית ברל</a:t>
            </a:r>
          </a:p>
          <a:p>
            <a:pPr marL="0" marR="0" lvl="0" indent="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אוניברסיטת בן </a:t>
            </a:r>
            <a:r>
              <a:rPr kumimoji="0" lang="he-I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גוריון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eaLnBrk="0" hangingPunct="0">
              <a:lnSpc>
                <a:spcPct val="95000"/>
              </a:lnSpc>
              <a:spcBef>
                <a:spcPct val="20000"/>
              </a:spcBef>
              <a:buBlip>
                <a:blip r:embed="rId4"/>
              </a:buBlip>
            </a:pPr>
            <a:r>
              <a:rPr lang="he-IL" sz="1600" dirty="0" smtClean="0">
                <a:solidFill>
                  <a:schemeClr val="bg1"/>
                </a:solidFill>
              </a:rPr>
              <a:t>גיוון </a:t>
            </a:r>
            <a:r>
              <a:rPr lang="he-IL" sz="1600" dirty="0" err="1" smtClean="0">
                <a:solidFill>
                  <a:schemeClr val="bg1"/>
                </a:solidFill>
              </a:rPr>
              <a:t>אימגינג</a:t>
            </a:r>
            <a:endParaRPr kumimoji="0" lang="he-IL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508625" y="836613"/>
            <a:ext cx="3529013" cy="3961084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marL="342900" marR="0" lvl="0" indent="-34290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פרטנר דור ג'</a:t>
            </a:r>
          </a:p>
          <a:p>
            <a:pPr marL="342900" marR="0" lvl="0" indent="-34290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סלקום</a:t>
            </a:r>
          </a:p>
          <a:p>
            <a:pPr marL="342900" marR="0" lvl="0" indent="-34290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עיריית חיפה</a:t>
            </a:r>
          </a:p>
          <a:p>
            <a:pPr marL="342900" marR="0" lvl="0" indent="-34290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עיריית רמת גן</a:t>
            </a:r>
          </a:p>
          <a:p>
            <a:pPr marL="342900" marR="0" lvl="0" indent="-34290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רשות שדות התעופה</a:t>
            </a:r>
          </a:p>
          <a:p>
            <a:pPr marL="342900" marR="0" lvl="0" indent="-34290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רשות ההגבלים העסקיים</a:t>
            </a:r>
          </a:p>
          <a:p>
            <a:pPr marL="342900" marR="0" lvl="0" indent="-34290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הרשות הלאומית לבטיחות בדרכים</a:t>
            </a:r>
          </a:p>
          <a:p>
            <a:pPr marL="342900" marR="0" lvl="0" indent="-34290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מפעל הפיס</a:t>
            </a:r>
          </a:p>
          <a:p>
            <a:pPr marL="342900" marR="0" lvl="0" indent="-34290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פרויקט תגלית</a:t>
            </a:r>
          </a:p>
          <a:p>
            <a:pPr marL="342900" marR="0" lvl="0" indent="-34290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עמידר</a:t>
            </a:r>
          </a:p>
          <a:p>
            <a:pPr marL="342900" marR="0" lvl="0" indent="-34290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קומברס (ניהול תוכן ארגוני)</a:t>
            </a:r>
          </a:p>
          <a:p>
            <a:pPr marL="342900" marR="0" lvl="0" indent="-34290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RadVision</a:t>
            </a:r>
            <a:endParaRPr kumimoji="0" lang="he-IL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אמדוקס</a:t>
            </a:r>
          </a:p>
          <a:p>
            <a:pPr marL="342900" marR="0" lvl="0" indent="-34290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נס</a:t>
            </a:r>
          </a:p>
          <a:p>
            <a:pPr marL="342900" marR="0" lvl="0" indent="-34290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STKI</a:t>
            </a:r>
            <a:endParaRPr kumimoji="0" lang="he-IL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דביס</a:t>
            </a:r>
            <a:endParaRPr kumimoji="0" lang="he-IL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Blip>
                <a:blip r:embed="rId4"/>
              </a:buBlip>
              <a:tabLst/>
              <a:defRPr/>
            </a:pP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11188" y="823643"/>
            <a:ext cx="3240087" cy="5257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r" rtl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4"/>
              </a:buBlip>
            </a:pPr>
            <a:r>
              <a:rPr lang="he-IL" sz="1600" dirty="0">
                <a:solidFill>
                  <a:schemeClr val="bg1"/>
                </a:solidFill>
              </a:rPr>
              <a:t>המשרד לביטחון פנים</a:t>
            </a:r>
          </a:p>
          <a:p>
            <a:pPr marL="342900" indent="-342900" algn="r" rtl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4"/>
              </a:buBlip>
            </a:pPr>
            <a:r>
              <a:rPr lang="he-IL" sz="1600" dirty="0">
                <a:solidFill>
                  <a:schemeClr val="bg1"/>
                </a:solidFill>
              </a:rPr>
              <a:t>שער הממשלה</a:t>
            </a:r>
          </a:p>
          <a:p>
            <a:pPr marL="342900" indent="-342900" algn="r" rtl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4"/>
              </a:buBlip>
            </a:pPr>
            <a:r>
              <a:rPr lang="he-IL" sz="1600" dirty="0">
                <a:solidFill>
                  <a:schemeClr val="bg1"/>
                </a:solidFill>
              </a:rPr>
              <a:t>משרד ראש הממשלה</a:t>
            </a:r>
          </a:p>
          <a:p>
            <a:pPr marL="342900" indent="-342900" algn="r" rtl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4"/>
              </a:buBlip>
            </a:pPr>
            <a:r>
              <a:rPr lang="he-IL" sz="1600" dirty="0">
                <a:solidFill>
                  <a:schemeClr val="bg1"/>
                </a:solidFill>
              </a:rPr>
              <a:t>משרד החוץ</a:t>
            </a:r>
          </a:p>
          <a:p>
            <a:pPr marL="342900" indent="-342900" algn="r" rtl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4"/>
              </a:buBlip>
            </a:pPr>
            <a:r>
              <a:rPr lang="he-IL" sz="1600" dirty="0">
                <a:solidFill>
                  <a:schemeClr val="bg1"/>
                </a:solidFill>
              </a:rPr>
              <a:t>לשכת הפרסום הממשלתית</a:t>
            </a:r>
          </a:p>
          <a:p>
            <a:pPr marL="342900" indent="-342900" algn="r" rtl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90000"/>
              <a:buBlip>
                <a:blip r:embed="rId4"/>
              </a:buBlip>
            </a:pPr>
            <a:r>
              <a:rPr lang="he-IL" sz="1600" dirty="0">
                <a:solidFill>
                  <a:schemeClr val="bg1"/>
                </a:solidFill>
              </a:rPr>
              <a:t>משרד המשפטים</a:t>
            </a:r>
          </a:p>
          <a:p>
            <a:pPr marL="342900" indent="-342900" algn="r" rtl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90000"/>
              <a:buBlip>
                <a:blip r:embed="rId4"/>
              </a:buBlip>
            </a:pPr>
            <a:r>
              <a:rPr lang="he-IL" sz="1600" dirty="0">
                <a:solidFill>
                  <a:schemeClr val="bg1"/>
                </a:solidFill>
              </a:rPr>
              <a:t>משרד החינוך (30 אתרים)</a:t>
            </a:r>
          </a:p>
          <a:p>
            <a:pPr marL="342900" indent="-342900" algn="r" rtl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90000"/>
              <a:buBlip>
                <a:blip r:embed="rId4"/>
              </a:buBlip>
            </a:pPr>
            <a:r>
              <a:rPr lang="he-IL" sz="1600" dirty="0">
                <a:solidFill>
                  <a:schemeClr val="bg1"/>
                </a:solidFill>
              </a:rPr>
              <a:t>משרד השיכון</a:t>
            </a:r>
          </a:p>
          <a:p>
            <a:pPr marL="342900" indent="-342900" algn="r" rtl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90000"/>
              <a:buBlip>
                <a:blip r:embed="rId4"/>
              </a:buBlip>
            </a:pPr>
            <a:r>
              <a:rPr lang="he-IL" sz="1600" dirty="0">
                <a:solidFill>
                  <a:schemeClr val="bg1"/>
                </a:solidFill>
              </a:rPr>
              <a:t>משרד החקלאות</a:t>
            </a:r>
          </a:p>
          <a:p>
            <a:pPr marL="342900" indent="-342900" algn="r" rtl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90000"/>
              <a:buBlip>
                <a:blip r:embed="rId4"/>
              </a:buBlip>
            </a:pPr>
            <a:r>
              <a:rPr lang="he-IL" sz="1600" dirty="0">
                <a:solidFill>
                  <a:schemeClr val="bg1"/>
                </a:solidFill>
              </a:rPr>
              <a:t>מנהלת ההגירה</a:t>
            </a:r>
          </a:p>
          <a:p>
            <a:pPr marL="342900" indent="-342900" algn="r" rtl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4"/>
              </a:buBlip>
            </a:pPr>
            <a:r>
              <a:rPr lang="he-IL" sz="1600" dirty="0">
                <a:solidFill>
                  <a:schemeClr val="bg1"/>
                </a:solidFill>
              </a:rPr>
              <a:t>המשרד לקליטת עלייה</a:t>
            </a:r>
          </a:p>
          <a:p>
            <a:pPr marL="342900" indent="-342900" algn="r" rtl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4"/>
              </a:buBlip>
            </a:pPr>
            <a:r>
              <a:rPr lang="he-IL" sz="1600" dirty="0">
                <a:solidFill>
                  <a:schemeClr val="bg1"/>
                </a:solidFill>
              </a:rPr>
              <a:t>השירות המטאורולוגי</a:t>
            </a:r>
          </a:p>
          <a:p>
            <a:pPr marL="342900" indent="-342900" algn="r" rtl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4"/>
              </a:buBlip>
            </a:pPr>
            <a:r>
              <a:rPr lang="he-IL" sz="1600" dirty="0">
                <a:solidFill>
                  <a:schemeClr val="bg1"/>
                </a:solidFill>
              </a:rPr>
              <a:t>נציבות שירות המדינה</a:t>
            </a:r>
          </a:p>
          <a:p>
            <a:pPr marL="342900" indent="-342900" algn="r" rtl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90000"/>
              <a:buBlip>
                <a:blip r:embed="rId4"/>
              </a:buBlip>
            </a:pPr>
            <a:r>
              <a:rPr lang="he-IL" sz="1600" dirty="0">
                <a:solidFill>
                  <a:schemeClr val="bg1"/>
                </a:solidFill>
              </a:rPr>
              <a:t>קופ"ח כללית (20 אתרים)</a:t>
            </a:r>
          </a:p>
          <a:p>
            <a:pPr marL="342900" indent="-342900" algn="r" rtl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90000"/>
              <a:buBlip>
                <a:blip r:embed="rId4"/>
              </a:buBlip>
            </a:pPr>
            <a:r>
              <a:rPr lang="he-IL" sz="1600" dirty="0">
                <a:solidFill>
                  <a:schemeClr val="bg1"/>
                </a:solidFill>
              </a:rPr>
              <a:t>בית החולים הדסה</a:t>
            </a:r>
          </a:p>
          <a:p>
            <a:pPr marL="342900" indent="-342900" algn="r" rtl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CC3300"/>
              </a:buClr>
              <a:buSzPct val="90000"/>
              <a:buBlip>
                <a:blip r:embed="rId4"/>
              </a:buBlip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5857892"/>
            <a:ext cx="450735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מערכת ניהול התוכן של מיקרוסופט </a:t>
            </a:r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e-IL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הנפוצה ביותר באירגונים גדולים בישראל</a:t>
            </a:r>
            <a:endParaRPr lang="he-IL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4000" b="1" kern="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דוגמאות - לקוחות שהטמיעו אתרי אינטרנט מבוססי </a:t>
            </a:r>
            <a:r>
              <a:rPr lang="en-US" sz="4000" b="1" kern="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MOSS</a:t>
            </a:r>
            <a:endParaRPr lang="he-IL" sz="4000" b="1" kern="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ויזה כאל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ענבל חברה לביטוח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מגדל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המרכז הבינתחומי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מכללת אורנים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ממשל זמין –</a:t>
            </a:r>
            <a:r>
              <a:rPr kumimoji="0" lang="he-IL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בלוגים</a:t>
            </a:r>
            <a:endParaRPr kumimoji="0" lang="he-IL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ביטוח לאומי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משרד התמ"ת *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העין השביעית (מגזין תקשורת)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e-IL" sz="3200" kern="0" noProof="0" dirty="0" smtClean="0">
                <a:solidFill>
                  <a:schemeClr val="bg1"/>
                </a:solidFill>
                <a:latin typeface="+mn-lt"/>
                <a:cs typeface="+mn-cs"/>
              </a:rPr>
              <a:t>רשות הנמלים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e-IL" sz="3200" kern="0" noProof="0" dirty="0" smtClean="0">
                <a:solidFill>
                  <a:schemeClr val="bg1"/>
                </a:solidFill>
                <a:latin typeface="+mn-lt"/>
                <a:cs typeface="+mn-cs"/>
              </a:rPr>
              <a:t>ועוד...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e-IL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Content Placeholder 3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900" kern="0" dirty="0">
                <a:solidFill>
                  <a:schemeClr val="bg1"/>
                </a:solidFill>
                <a:latin typeface="+mn-lt"/>
                <a:cs typeface="+mn-cs"/>
              </a:rPr>
              <a:t>ECI</a:t>
            </a: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he-IL" sz="2900" kern="0" dirty="0">
                <a:solidFill>
                  <a:schemeClr val="bg1"/>
                </a:solidFill>
                <a:latin typeface="+mn-lt"/>
                <a:cs typeface="+mn-cs"/>
              </a:rPr>
              <a:t>מקורות</a:t>
            </a: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he-IL" sz="2900" kern="0" dirty="0">
                <a:solidFill>
                  <a:schemeClr val="bg1"/>
                </a:solidFill>
                <a:latin typeface="+mn-lt"/>
                <a:cs typeface="+mn-cs"/>
              </a:rPr>
              <a:t>רכבת ישראל</a:t>
            </a: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he-IL" sz="2900" kern="0" dirty="0">
                <a:solidFill>
                  <a:schemeClr val="bg1"/>
                </a:solidFill>
                <a:latin typeface="+mn-lt"/>
                <a:cs typeface="+mn-cs"/>
              </a:rPr>
              <a:t>משטרת ישראל</a:t>
            </a: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he-IL" sz="2900" kern="0" dirty="0">
                <a:solidFill>
                  <a:schemeClr val="bg1"/>
                </a:solidFill>
                <a:latin typeface="+mn-lt"/>
                <a:cs typeface="+mn-cs"/>
              </a:rPr>
              <a:t>מרכז רבין</a:t>
            </a: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he-IL" sz="2900" kern="0" dirty="0">
                <a:solidFill>
                  <a:schemeClr val="bg1"/>
                </a:solidFill>
                <a:latin typeface="+mn-lt"/>
                <a:cs typeface="+mn-cs"/>
              </a:rPr>
              <a:t>התאחדות הכדורגל</a:t>
            </a: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he-IL" sz="2900" kern="0" dirty="0" err="1">
                <a:solidFill>
                  <a:schemeClr val="bg1"/>
                </a:solidFill>
                <a:latin typeface="+mn-lt"/>
                <a:cs typeface="+mn-cs"/>
              </a:rPr>
              <a:t>כי"ל</a:t>
            </a:r>
            <a:endParaRPr lang="he-IL" sz="2900" kern="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he-IL" sz="2900" kern="0" dirty="0">
                <a:solidFill>
                  <a:schemeClr val="bg1"/>
                </a:solidFill>
                <a:latin typeface="+mn-lt"/>
                <a:cs typeface="+mn-cs"/>
              </a:rPr>
              <a:t>נמל אשדוד</a:t>
            </a: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he-IL" sz="2900" kern="0" dirty="0">
                <a:solidFill>
                  <a:schemeClr val="bg1"/>
                </a:solidFill>
                <a:latin typeface="+mn-lt"/>
                <a:cs typeface="+mn-cs"/>
              </a:rPr>
              <a:t>החברה לנמלי </a:t>
            </a:r>
            <a:r>
              <a:rPr lang="he-IL" sz="2900" kern="0" dirty="0" smtClean="0">
                <a:solidFill>
                  <a:schemeClr val="bg1"/>
                </a:solidFill>
                <a:latin typeface="+mn-lt"/>
                <a:cs typeface="+mn-cs"/>
              </a:rPr>
              <a:t>ישראל</a:t>
            </a: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he-IL" sz="2900" kern="0" dirty="0" smtClean="0">
                <a:solidFill>
                  <a:schemeClr val="bg1"/>
                </a:solidFill>
                <a:latin typeface="+mn-lt"/>
                <a:cs typeface="+mn-cs"/>
              </a:rPr>
              <a:t>מגדל</a:t>
            </a: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he-IL" sz="2900" kern="0" dirty="0" smtClean="0">
                <a:solidFill>
                  <a:schemeClr val="bg1"/>
                </a:solidFill>
                <a:latin typeface="+mn-lt"/>
                <a:cs typeface="+mn-cs"/>
              </a:rPr>
              <a:t>המכללה למנהל</a:t>
            </a:r>
            <a:endParaRPr lang="he-IL" sz="2900" kern="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4348"/>
          <p:cNvSpPr txBox="1">
            <a:spLocks noChangeArrowheads="1"/>
          </p:cNvSpPr>
          <p:nvPr/>
        </p:nvSpPr>
        <p:spPr bwMode="auto">
          <a:xfrm>
            <a:off x="255181" y="340243"/>
            <a:ext cx="8471142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4400" b="1" cap="all" dirty="0" smtClean="0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ea typeface="+mn-ea"/>
                <a:cs typeface="Arial"/>
              </a:rPr>
              <a:t>סדר היום</a:t>
            </a:r>
            <a:endParaRPr lang="en-US" sz="4400" b="1" cap="all" dirty="0">
              <a:ln w="0"/>
              <a:gradFill flip="none">
                <a:gsLst>
                  <a:gs pos="0">
                    <a:srgbClr val="BBE0E3">
                      <a:tint val="75000"/>
                      <a:shade val="75000"/>
                      <a:satMod val="170000"/>
                    </a:srgbClr>
                  </a:gs>
                  <a:gs pos="49000">
                    <a:srgbClr val="BBE0E3">
                      <a:tint val="88000"/>
                      <a:shade val="65000"/>
                      <a:satMod val="172000"/>
                    </a:srgbClr>
                  </a:gs>
                  <a:gs pos="50000">
                    <a:srgbClr val="BBE0E3">
                      <a:shade val="65000"/>
                      <a:satMod val="130000"/>
                    </a:srgbClr>
                  </a:gs>
                  <a:gs pos="92000">
                    <a:srgbClr val="BBE0E3">
                      <a:shade val="50000"/>
                      <a:satMod val="120000"/>
                    </a:srgbClr>
                  </a:gs>
                  <a:gs pos="100000">
                    <a:srgbClr val="BBE0E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/>
              <a:ea typeface="+mn-ea"/>
              <a:cs typeface="Arial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285720" y="1214422"/>
          <a:ext cx="8501122" cy="4217770"/>
        </p:xfrm>
        <a:graphic>
          <a:graphicData uri="http://schemas.openxmlformats.org/drawingml/2006/table">
            <a:tbl>
              <a:tblPr rtl="1">
                <a:tableStyleId>{2D5ABB26-0587-4C30-8999-92F81FD0307C}</a:tableStyleId>
              </a:tblPr>
              <a:tblGrid>
                <a:gridCol w="1153725"/>
                <a:gridCol w="7347397"/>
              </a:tblGrid>
              <a:tr h="572006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09:</a:t>
                      </a:r>
                      <a:r>
                        <a:rPr lang="he-IL" sz="24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en-US" sz="24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28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8986" marR="48986" marT="0" marB="0" anchor="b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20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MOSS 2007 web content management- Best practices</a:t>
                      </a:r>
                      <a:endParaRPr lang="en-US" sz="28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8986" marR="489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9513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09:55</a:t>
                      </a:r>
                      <a:endParaRPr lang="en-US" sz="28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8986" marR="48986" marT="0" marB="0" anchor="b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0" cap="none" spc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סיפור לקוח- </a:t>
                      </a:r>
                      <a:r>
                        <a:rPr lang="he-IL" sz="20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אתר </a:t>
                      </a:r>
                      <a:r>
                        <a:rPr lang="he-IL" sz="20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האינטרנט החדש של משטרת ישראל </a:t>
                      </a:r>
                      <a:endParaRPr lang="en-US" sz="28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8986" marR="489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2001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10:40</a:t>
                      </a:r>
                      <a:endParaRPr lang="en-US" sz="2800" b="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8986" marR="48986" marT="0" marB="0" anchor="b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הפסקת </a:t>
                      </a:r>
                      <a:r>
                        <a:rPr lang="he-IL" sz="20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קפה </a:t>
                      </a:r>
                      <a:endParaRPr lang="en-US" sz="28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8986" marR="489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8504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11:00</a:t>
                      </a:r>
                      <a:endParaRPr lang="en-US" sz="28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8986" marR="48986" marT="0" marB="0" anchor="b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0" cap="none" spc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סיפור לקוח-</a:t>
                      </a:r>
                      <a:r>
                        <a:rPr lang="he-IL" sz="20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b="0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ExtraNICE</a:t>
                      </a:r>
                      <a:endParaRPr lang="en-US" sz="28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8986" marR="489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8582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11:45</a:t>
                      </a:r>
                      <a:endParaRPr lang="en-US" sz="2800" b="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8986" marR="48986" marT="0" marB="0" anchor="b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"שנהיה לראש ולא לזנב" מערכות ארגוניות מובילות</a:t>
                      </a:r>
                      <a:endParaRPr lang="en-US" sz="28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8986" marR="489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8582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12:45</a:t>
                      </a:r>
                      <a:endParaRPr lang="en-US" sz="2800" b="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8986" marR="48986" marT="0" marB="0" anchor="b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0" kern="1200" cap="none" spc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סיפור לקוח- </a:t>
                      </a:r>
                      <a:r>
                        <a:rPr lang="he-IL" sz="2000" b="0" kern="12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אתר האינטרנט החדש של "מגדל חברה לביטוח "</a:t>
                      </a:r>
                      <a:endParaRPr lang="en-US" sz="2000" b="0" kern="120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6" marR="489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8582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13:00</a:t>
                      </a:r>
                      <a:endParaRPr lang="en-US" sz="2800" b="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8986" marR="48986" marT="0" marB="0" anchor="b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000" b="0" kern="12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סיכום וארוחת צהרים</a:t>
                      </a:r>
                      <a:endParaRPr lang="en-US" sz="2000" b="0" kern="120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6" marR="489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00034" y="1571612"/>
            <a:ext cx="8072494" cy="364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כותרת 14348"/>
          <p:cNvSpPr txBox="1">
            <a:spLocks noChangeArrowheads="1"/>
          </p:cNvSpPr>
          <p:nvPr/>
        </p:nvSpPr>
        <p:spPr bwMode="auto">
          <a:xfrm>
            <a:off x="255181" y="340243"/>
            <a:ext cx="8471142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4400" b="1" kern="1200" cap="all" dirty="0" smtClean="0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ea typeface="+mn-ea"/>
                <a:cs typeface="Arial"/>
              </a:rPr>
              <a:t>תודה לשותפים!</a:t>
            </a:r>
            <a:endParaRPr lang="en-US" sz="4400" b="1" kern="1200" cap="all" dirty="0">
              <a:ln w="0"/>
              <a:gradFill flip="none">
                <a:gsLst>
                  <a:gs pos="0">
                    <a:srgbClr val="BBE0E3">
                      <a:tint val="75000"/>
                      <a:shade val="75000"/>
                      <a:satMod val="170000"/>
                    </a:srgbClr>
                  </a:gs>
                  <a:gs pos="49000">
                    <a:srgbClr val="BBE0E3">
                      <a:tint val="88000"/>
                      <a:shade val="65000"/>
                      <a:satMod val="172000"/>
                    </a:srgbClr>
                  </a:gs>
                  <a:gs pos="50000">
                    <a:srgbClr val="BBE0E3">
                      <a:shade val="65000"/>
                      <a:satMod val="130000"/>
                    </a:srgbClr>
                  </a:gs>
                  <a:gs pos="92000">
                    <a:srgbClr val="BBE0E3">
                      <a:shade val="50000"/>
                      <a:satMod val="120000"/>
                    </a:srgbClr>
                  </a:gs>
                  <a:gs pos="100000">
                    <a:srgbClr val="BBE0E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/>
              <a:ea typeface="+mn-ea"/>
              <a:cs typeface="Arial"/>
            </a:endParaRPr>
          </a:p>
        </p:txBody>
      </p:sp>
      <p:pic>
        <p:nvPicPr>
          <p:cNvPr id="80898" name="Picture 2" descr="C:\Users\tomerz\AppData\Local\Microsoft\Windows\Temporary Internet Files\Content.Outlook\XXF7I032\matrix logo gener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714752"/>
            <a:ext cx="1864798" cy="800652"/>
          </a:xfrm>
          <a:prstGeom prst="rect">
            <a:avLst/>
          </a:prstGeom>
          <a:noFill/>
        </p:spPr>
      </p:pic>
      <p:pic>
        <p:nvPicPr>
          <p:cNvPr id="80899" name="Picture 3" descr="C:\Users\tomerz\AppData\Local\Microsoft\Windows\Temporary Internet Files\Content.Outlook\XXF7I032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2285992"/>
            <a:ext cx="1742122" cy="834462"/>
          </a:xfrm>
          <a:prstGeom prst="rect">
            <a:avLst/>
          </a:prstGeom>
          <a:noFill/>
        </p:spPr>
      </p:pic>
      <p:pic>
        <p:nvPicPr>
          <p:cNvPr id="80900" name="Picture 4" descr="C:\Users\tomerz\AppData\Local\Microsoft\Windows\Temporary Internet Files\Content.Outlook\XXF7I032\logo300dp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2411256"/>
            <a:ext cx="2057008" cy="516628"/>
          </a:xfrm>
          <a:prstGeom prst="rect">
            <a:avLst/>
          </a:prstGeom>
          <a:noFill/>
        </p:spPr>
      </p:pic>
      <p:pic>
        <p:nvPicPr>
          <p:cNvPr id="80901" name="Picture 5" descr="C:\Users\tomerz\AppData\Local\Microsoft\Windows\Temporary Internet Files\Content.Outlook\XXF7I032\logo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3643314"/>
            <a:ext cx="1950720" cy="716280"/>
          </a:xfrm>
          <a:prstGeom prst="rect">
            <a:avLst/>
          </a:prstGeom>
          <a:noFill/>
        </p:spPr>
      </p:pic>
      <p:pic>
        <p:nvPicPr>
          <p:cNvPr id="80902" name="Picture 6" descr="C:\Users\tomerz\AppData\Local\Microsoft\Windows\Temporary Internet Files\Content.Outlook\XXF7I032\JB (2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3714752"/>
            <a:ext cx="1921296" cy="80252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2214554"/>
            <a:ext cx="1962140" cy="92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58" y="214290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e-IL" sz="3600" b="1" cap="all" dirty="0" smtClean="0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פעילות יחידת ה- 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MOSS</a:t>
            </a:r>
            <a:r>
              <a:rPr lang="he-IL" sz="3600" b="1" cap="all" dirty="0" smtClean="0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 של מלם-</a:t>
            </a:r>
            <a:r>
              <a:rPr lang="he-IL" sz="3600" b="1" cap="all" dirty="0" err="1" smtClean="0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תים</a:t>
            </a:r>
            <a:endParaRPr lang="en-US" sz="3600" b="1" cap="all" dirty="0">
              <a:ln w="0"/>
              <a:gradFill flip="none">
                <a:gsLst>
                  <a:gs pos="0">
                    <a:srgbClr val="BBE0E3">
                      <a:tint val="75000"/>
                      <a:shade val="75000"/>
                      <a:satMod val="170000"/>
                    </a:srgbClr>
                  </a:gs>
                  <a:gs pos="49000">
                    <a:srgbClr val="BBE0E3">
                      <a:tint val="88000"/>
                      <a:shade val="65000"/>
                      <a:satMod val="172000"/>
                    </a:srgbClr>
                  </a:gs>
                  <a:gs pos="50000">
                    <a:srgbClr val="BBE0E3">
                      <a:shade val="65000"/>
                      <a:satMod val="130000"/>
                    </a:srgbClr>
                  </a:gs>
                  <a:gs pos="92000">
                    <a:srgbClr val="BBE0E3">
                      <a:shade val="50000"/>
                      <a:satMod val="120000"/>
                    </a:srgbClr>
                  </a:gs>
                  <a:gs pos="100000">
                    <a:srgbClr val="BBE0E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285860"/>
            <a:ext cx="8786842" cy="571503"/>
          </a:xfrm>
        </p:spPr>
        <p:txBody>
          <a:bodyPr/>
          <a:lstStyle/>
          <a:p>
            <a:pPr algn="r"/>
            <a:r>
              <a:rPr lang="he-IL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יחידת ה- </a:t>
            </a:r>
            <a:r>
              <a:rPr lang="en-US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MOSS</a:t>
            </a:r>
            <a:r>
              <a:rPr lang="he-IL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של </a:t>
            </a:r>
            <a:r>
              <a:rPr lang="en-GB" sz="1800" b="1" dirty="0" err="1" smtClean="0">
                <a:solidFill>
                  <a:schemeClr val="bg1"/>
                </a:solidFill>
              </a:rPr>
              <a:t>MalamTeam</a:t>
            </a:r>
            <a:r>
              <a:rPr lang="en-GB" sz="1800" b="1" dirty="0" smtClean="0">
                <a:solidFill>
                  <a:srgbClr val="FF0000"/>
                </a:solidFill>
              </a:rPr>
              <a:t> </a:t>
            </a:r>
            <a:r>
              <a:rPr lang="he-IL" sz="1800" b="1" dirty="0" smtClean="0">
                <a:solidFill>
                  <a:srgbClr val="FF0000"/>
                </a:solidFill>
              </a:rPr>
              <a:t> </a:t>
            </a:r>
            <a:r>
              <a:rPr lang="he-IL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מתמחה בכל חידושי טכנולוגיות </a:t>
            </a:r>
            <a:r>
              <a:rPr lang="en-GB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MOSS </a:t>
            </a:r>
            <a:r>
              <a:rPr lang="he-IL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 העיקריים: </a:t>
            </a:r>
            <a:br>
              <a:rPr lang="he-IL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endParaRPr lang="he-IL" sz="1800" dirty="0"/>
          </a:p>
        </p:txBody>
      </p:sp>
      <p:sp>
        <p:nvSpPr>
          <p:cNvPr id="6" name="Rectangle 5"/>
          <p:cNvSpPr/>
          <p:nvPr/>
        </p:nvSpPr>
        <p:spPr>
          <a:xfrm>
            <a:off x="3000364" y="1714488"/>
            <a:ext cx="564357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b="1" dirty="0" smtClean="0">
                <a:solidFill>
                  <a:schemeClr val="bg1"/>
                </a:solidFill>
              </a:rPr>
              <a:t>Web 2.0 Content management </a:t>
            </a:r>
            <a:endParaRPr lang="he-IL" sz="1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e-IL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smtClean="0">
                <a:solidFill>
                  <a:schemeClr val="bg1"/>
                </a:solidFill>
              </a:rPr>
              <a:t>E-Forms</a:t>
            </a:r>
            <a:r>
              <a:rPr lang="he-IL" sz="1400" b="1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he-IL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smtClean="0">
                <a:solidFill>
                  <a:schemeClr val="bg1"/>
                </a:solidFill>
              </a:rPr>
              <a:t>Collaboration</a:t>
            </a:r>
            <a:endParaRPr lang="he-IL" sz="1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e-IL" sz="1200" b="1" dirty="0" smtClean="0">
                <a:solidFill>
                  <a:schemeClr val="bg1"/>
                </a:solidFill>
              </a:rPr>
              <a:t> </a:t>
            </a:r>
            <a:r>
              <a:rPr lang="he-IL" sz="1400" b="1" dirty="0" smtClean="0">
                <a:solidFill>
                  <a:schemeClr val="bg1"/>
                </a:solidFill>
              </a:rPr>
              <a:t>הגירת מערכות </a:t>
            </a:r>
            <a:r>
              <a:rPr lang="en-GB" sz="1400" b="1" dirty="0" smtClean="0">
                <a:solidFill>
                  <a:schemeClr val="bg1"/>
                </a:solidFill>
              </a:rPr>
              <a:t>CMS</a:t>
            </a:r>
            <a:r>
              <a:rPr lang="he-IL" sz="1400" b="1" dirty="0" smtClean="0">
                <a:solidFill>
                  <a:schemeClr val="bg1"/>
                </a:solidFill>
              </a:rPr>
              <a:t> ל-</a:t>
            </a:r>
            <a:r>
              <a:rPr lang="en-GB" sz="1400" b="1" dirty="0" smtClean="0">
                <a:solidFill>
                  <a:schemeClr val="bg1"/>
                </a:solidFill>
              </a:rPr>
              <a:t>MOSS</a:t>
            </a:r>
            <a:r>
              <a:rPr lang="he-IL" sz="1400" b="1" dirty="0" smtClean="0">
                <a:solidFill>
                  <a:schemeClr val="bg1"/>
                </a:solidFill>
              </a:rPr>
              <a:t>  על ידי פתרון ייחודי</a:t>
            </a:r>
          </a:p>
        </p:txBody>
      </p:sp>
      <p:sp>
        <p:nvSpPr>
          <p:cNvPr id="7" name="Rectangle 6"/>
          <p:cNvSpPr/>
          <p:nvPr/>
        </p:nvSpPr>
        <p:spPr>
          <a:xfrm>
            <a:off x="571472" y="2786058"/>
            <a:ext cx="81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>
                <a:solidFill>
                  <a:schemeClr val="bg1"/>
                </a:solidFill>
              </a:rPr>
              <a:t>MalamTeam</a:t>
            </a:r>
            <a:r>
              <a:rPr lang="he-IL" sz="1000" dirty="0" smtClean="0">
                <a:solidFill>
                  <a:srgbClr val="FF0000"/>
                </a:solidFill>
              </a:rPr>
              <a:t> </a:t>
            </a:r>
            <a:r>
              <a:rPr lang="he-IL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מציעה מערכות מבוססות </a:t>
            </a:r>
            <a:r>
              <a:rPr lang="en-GB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MOSS</a:t>
            </a:r>
            <a:r>
              <a:rPr lang="he-IL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אשר מסייעות ללקוחותיה </a:t>
            </a:r>
            <a:br>
              <a:rPr lang="he-IL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he-IL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בניהול משימות ותהליכים עסקיים ובניהול כלל הידע של הארגון: </a:t>
            </a:r>
            <a:endParaRPr lang="he-IL" dirty="0"/>
          </a:p>
        </p:txBody>
      </p:sp>
      <p:grpSp>
        <p:nvGrpSpPr>
          <p:cNvPr id="10" name="Group 9"/>
          <p:cNvGrpSpPr/>
          <p:nvPr/>
        </p:nvGrpSpPr>
        <p:grpSpPr>
          <a:xfrm>
            <a:off x="285720" y="3714752"/>
            <a:ext cx="4572000" cy="1957628"/>
            <a:chOff x="571472" y="4071942"/>
            <a:chExt cx="4572000" cy="1957628"/>
          </a:xfrm>
        </p:grpSpPr>
        <p:sp>
          <p:nvSpPr>
            <p:cNvPr id="8" name="Rectangle 7"/>
            <p:cNvSpPr/>
            <p:nvPr/>
          </p:nvSpPr>
          <p:spPr>
            <a:xfrm>
              <a:off x="642910" y="4071942"/>
              <a:ext cx="407196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en-US" b="1" dirty="0" smtClean="0">
                  <a:solidFill>
                    <a:srgbClr val="FFFF00"/>
                  </a:solidFill>
                </a:rPr>
                <a:t>MMF (</a:t>
              </a:r>
              <a:r>
                <a:rPr lang="en-US" b="1" dirty="0" err="1" smtClean="0">
                  <a:solidFill>
                    <a:srgbClr val="FFFF00"/>
                  </a:solidFill>
                </a:rPr>
                <a:t>Malam</a:t>
              </a:r>
              <a:r>
                <a:rPr lang="en-US" b="1" dirty="0" smtClean="0">
                  <a:solidFill>
                    <a:srgbClr val="FFFF00"/>
                  </a:solidFill>
                </a:rPr>
                <a:t> Moss Framework) </a:t>
              </a:r>
              <a:r>
                <a:rPr lang="en-GB" sz="900" dirty="0" smtClean="0">
                  <a:solidFill>
                    <a:srgbClr val="FFFF00"/>
                  </a:solidFill>
                </a:rPr>
                <a:t/>
              </a:r>
              <a:br>
                <a:rPr lang="en-GB" sz="900" dirty="0" smtClean="0">
                  <a:solidFill>
                    <a:srgbClr val="FFFF00"/>
                  </a:solidFill>
                </a:rPr>
              </a:br>
              <a:endParaRPr lang="he-IL" sz="1400" dirty="0">
                <a:solidFill>
                  <a:srgbClr val="FFFF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1472" y="4429132"/>
              <a:ext cx="4572000" cy="16004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 rtl="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</a:rPr>
                <a:t>Working with team of developers</a:t>
              </a:r>
            </a:p>
            <a:p>
              <a:pPr algn="l" rtl="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</a:rPr>
                <a:t>Full &amp; easy control in the content site</a:t>
              </a:r>
            </a:p>
            <a:p>
              <a:pPr algn="l" rtl="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</a:rPr>
                <a:t>Full support in different browsers </a:t>
              </a:r>
            </a:p>
            <a:p>
              <a:pPr algn="l" rtl="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</a:rPr>
                <a:t>Retrieve in Search Engines – SEO</a:t>
              </a:r>
            </a:p>
            <a:p>
              <a:pPr algn="l" rtl="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</a:rPr>
                <a:t>Web 2.0 capabilities</a:t>
              </a:r>
            </a:p>
            <a:p>
              <a:pPr algn="l" rtl="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</a:rPr>
                <a:t> Deployment </a:t>
              </a:r>
            </a:p>
            <a:p>
              <a:pPr algn="l" rtl="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</a:rPr>
                <a:t>CMS 2002 Migration</a:t>
              </a:r>
              <a:endParaRPr lang="he-IL" sz="1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0" y="3758517"/>
            <a:ext cx="4572000" cy="1742185"/>
            <a:chOff x="4572000" y="2928934"/>
            <a:chExt cx="4572000" cy="1742185"/>
          </a:xfrm>
        </p:grpSpPr>
        <p:sp>
          <p:nvSpPr>
            <p:cNvPr id="11" name="Rectangle 10"/>
            <p:cNvSpPr/>
            <p:nvPr/>
          </p:nvSpPr>
          <p:spPr>
            <a:xfrm>
              <a:off x="4572000" y="3286124"/>
              <a:ext cx="4572000" cy="138499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 rtl="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</a:rPr>
                <a:t>Fully integrated into MOSS</a:t>
              </a:r>
            </a:p>
            <a:p>
              <a:pPr algn="l" rtl="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</a:rPr>
                <a:t>Extending the basic MOSS Workflow with no code</a:t>
              </a:r>
            </a:p>
            <a:p>
              <a:pPr algn="l" rtl="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</a:rPr>
                <a:t>For non- technical users</a:t>
              </a:r>
            </a:p>
            <a:p>
              <a:pPr algn="l" rtl="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</a:rPr>
                <a:t>Using Form server</a:t>
              </a:r>
            </a:p>
            <a:p>
              <a:pPr algn="l" rtl="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</a:rPr>
                <a:t>Rich reporting capabilities</a:t>
              </a:r>
            </a:p>
            <a:p>
              <a:pPr algn="l" rtl="0">
                <a:buFont typeface="Arial" pitchFamily="34" charset="0"/>
                <a:buChar char="•"/>
              </a:pPr>
              <a:endParaRPr lang="en-US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3438" y="2928934"/>
              <a:ext cx="40719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en-US" b="1" dirty="0" smtClean="0">
                  <a:solidFill>
                    <a:srgbClr val="FFFF00"/>
                  </a:solidFill>
                </a:rPr>
                <a:t>BPM for MOSS </a:t>
              </a:r>
              <a:r>
                <a:rPr lang="he-IL" b="1" dirty="0" smtClean="0">
                  <a:solidFill>
                    <a:srgbClr val="FFFF00"/>
                  </a:solidFill>
                </a:rPr>
                <a:t>– </a:t>
              </a:r>
              <a:r>
                <a:rPr lang="en-US" b="1" dirty="0" smtClean="0">
                  <a:solidFill>
                    <a:srgbClr val="FFFF00"/>
                  </a:solidFill>
                </a:rPr>
                <a:t>K2 </a:t>
              </a:r>
              <a:r>
                <a:rPr lang="en-US" b="1" dirty="0" err="1" smtClean="0">
                  <a:solidFill>
                    <a:srgbClr val="FFFF00"/>
                  </a:solidFill>
                </a:rPr>
                <a:t>Blackpoint</a:t>
              </a:r>
              <a:endParaRPr lang="he-IL" sz="1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4" name="Picture 5" descr="C:\Users\tomerz\AppData\Local\Microsoft\Windows\Temporary Internet Files\Content.Outlook\XXF7I032\logo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929330"/>
            <a:ext cx="1950720" cy="71628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571472" y="215884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he-IL" sz="4300" b="1" cap="all" dirty="0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פעילות </a:t>
            </a:r>
            <a:r>
              <a:rPr lang="en-US" sz="4300" b="1" cap="all" dirty="0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MOSS</a:t>
            </a:r>
            <a:r>
              <a:rPr lang="he-IL" sz="4300" b="1" cap="all" dirty="0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 בג'ון ברייס הדרכה</a:t>
            </a:r>
            <a:endParaRPr lang="en-US" sz="4300" b="1" cap="all" dirty="0">
              <a:ln w="0"/>
              <a:gradFill flip="none">
                <a:gsLst>
                  <a:gs pos="0">
                    <a:srgbClr val="BBE0E3">
                      <a:tint val="75000"/>
                      <a:shade val="75000"/>
                      <a:satMod val="170000"/>
                    </a:srgbClr>
                  </a:gs>
                  <a:gs pos="49000">
                    <a:srgbClr val="BBE0E3">
                      <a:tint val="88000"/>
                      <a:shade val="65000"/>
                      <a:satMod val="172000"/>
                    </a:srgbClr>
                  </a:gs>
                  <a:gs pos="50000">
                    <a:srgbClr val="BBE0E3">
                      <a:shade val="65000"/>
                      <a:satMod val="130000"/>
                    </a:srgbClr>
                  </a:gs>
                  <a:gs pos="92000">
                    <a:srgbClr val="BBE0E3">
                      <a:shade val="50000"/>
                      <a:satMod val="120000"/>
                    </a:srgbClr>
                  </a:gs>
                  <a:gs pos="100000">
                    <a:srgbClr val="BBE0E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/>
              <a:cs typeface="Arial"/>
            </a:endParaRP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928934"/>
            <a:ext cx="7847012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11188" y="6005513"/>
            <a:ext cx="1657350" cy="720725"/>
            <a:chOff x="1383" y="346"/>
            <a:chExt cx="1588" cy="680"/>
          </a:xfrm>
        </p:grpSpPr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1383" y="346"/>
              <a:ext cx="1588" cy="6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he-IL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2066" name="Picture 18" descr="jb_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83" y="346"/>
              <a:ext cx="1588" cy="663"/>
            </a:xfrm>
            <a:prstGeom prst="rect">
              <a:avLst/>
            </a:prstGeom>
            <a:noFill/>
          </p:spPr>
        </p:pic>
      </p:grpSp>
      <p:sp>
        <p:nvSpPr>
          <p:cNvPr id="2067" name="Text Box 4"/>
          <p:cNvSpPr txBox="1">
            <a:spLocks noChangeArrowheads="1"/>
          </p:cNvSpPr>
          <p:nvPr/>
        </p:nvSpPr>
        <p:spPr bwMode="auto">
          <a:xfrm>
            <a:off x="42863" y="1428736"/>
            <a:ext cx="8821737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16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קורסים ייחודיים בתחום </a:t>
            </a:r>
            <a:r>
              <a:rPr lang="en-US" sz="16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MOSS  </a:t>
            </a:r>
            <a:r>
              <a:rPr lang="he-IL" sz="16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:  </a:t>
            </a:r>
          </a:p>
          <a:p>
            <a:pPr algn="r" rtl="1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he-IL" sz="1600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600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Moss 2007 </a:t>
            </a:r>
            <a:r>
              <a:rPr lang="he-IL" sz="1600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למפתחים / לאנשי תשתיות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e-IL" sz="1600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 יישום פתרונות ניהול ידע מבוססי </a:t>
            </a:r>
            <a:r>
              <a:rPr lang="en-US" sz="1600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Moss</a:t>
            </a:r>
            <a:r>
              <a:rPr lang="he-IL" sz="1600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למשתמשי מפתח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e-IL" sz="1600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 הכשרת עובדי ידע בתכנון, יישום ותפעול פתרונות מבוססי </a:t>
            </a:r>
            <a:r>
              <a:rPr lang="en-US" sz="1600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Moss 2007</a:t>
            </a:r>
            <a:r>
              <a:rPr lang="he-IL" sz="1600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600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SharePoint Designer 2007</a:t>
            </a:r>
            <a:endParaRPr lang="he-IL" sz="160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e-IL" sz="1600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 הכשרת מיישמי </a:t>
            </a:r>
            <a:r>
              <a:rPr lang="en-US" sz="1600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SharePoint 2007</a:t>
            </a:r>
            <a:r>
              <a:rPr lang="he-IL" sz="1600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ליישום אתרים בעזרת </a:t>
            </a:r>
            <a:r>
              <a:rPr lang="en-US" sz="1600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SharePoint Designer 2007</a:t>
            </a:r>
            <a:r>
              <a:rPr lang="he-IL" sz="1600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en-US" sz="160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68" name="Text Box 4"/>
          <p:cNvSpPr txBox="1">
            <a:spLocks noChangeArrowheads="1"/>
          </p:cNvSpPr>
          <p:nvPr/>
        </p:nvSpPr>
        <p:spPr bwMode="auto">
          <a:xfrm>
            <a:off x="0" y="1000108"/>
            <a:ext cx="88217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he-IL" sz="16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שירותי הדרכה , הטמעה ולימוד מקצה לקצה החל משלב סקר המיפוי ועד לשלב </a:t>
            </a:r>
            <a:r>
              <a:rPr lang="he-IL" sz="1600" b="1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ההטמעה</a:t>
            </a:r>
            <a:endParaRPr lang="he-IL" sz="1600" b="1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357158" y="928670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he-IL" sz="2000" b="1" dirty="0">
              <a:solidFill>
                <a:srgbClr val="FFFFFF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e-IL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האצת </a:t>
            </a:r>
            <a:r>
              <a:rPr lang="he-IL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ההטמעה של טכנולוגיה </a:t>
            </a:r>
            <a:r>
              <a:rPr lang="he-IL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בהובלת </a:t>
            </a:r>
            <a:r>
              <a:rPr lang="he-IL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צוות </a:t>
            </a:r>
            <a:r>
              <a:rPr lang="he-IL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מקצועי, </a:t>
            </a:r>
            <a:r>
              <a:rPr lang="he-IL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העברת ידע בנושאים מתקדמים, עיצוב מפורט לתהליך מרכזי בפרויקט הלקוח והקמת אב טיפוס ראשון לפרויקט. </a:t>
            </a:r>
            <a:endParaRPr lang="he-IL" kern="1200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he-IL" kern="1200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e-IL" b="1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מסלולי </a:t>
            </a:r>
            <a:r>
              <a:rPr lang="he-IL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המעבדה</a:t>
            </a:r>
            <a:r>
              <a:rPr lang="he-IL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: * ניהול תוכן ארגוני , * ניהול מסמכים ורשומות ארגוני , * תהליכים וטפסים עסקיים, * </a:t>
            </a:r>
            <a:r>
              <a:rPr lang="en-US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MOSS </a:t>
            </a:r>
            <a:r>
              <a:rPr lang="he-IL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עבור מנהלי תוכן , * פיתוח פתרונות אינטליגנציה עסקית (</a:t>
            </a:r>
            <a:r>
              <a:rPr lang="en-US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BI</a:t>
            </a:r>
            <a:r>
              <a:rPr lang="he-IL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) , * </a:t>
            </a:r>
            <a:r>
              <a:rPr lang="he-IL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חיפוש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he-IL" dirty="0">
              <a:solidFill>
                <a:srgbClr val="FFFFFF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e-IL" b="1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מעבדת </a:t>
            </a:r>
            <a:r>
              <a:rPr lang="he-IL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הסבה-</a:t>
            </a:r>
            <a:r>
              <a:rPr lang="he-IL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מעבדה זו מתאימה לארגונים המעוניינים להסב את המערכת שלהם מ</a:t>
            </a:r>
            <a:r>
              <a:rPr lang="en-US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SharePoint </a:t>
            </a:r>
            <a:r>
              <a:rPr lang="en-US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2003-</a:t>
            </a:r>
            <a:r>
              <a:rPr lang="he-IL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he-IL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ל- </a:t>
            </a:r>
            <a:r>
              <a:rPr lang="en-US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MOSS</a:t>
            </a:r>
            <a:r>
              <a:rPr lang="he-IL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.</a:t>
            </a:r>
            <a:br>
              <a:rPr lang="he-IL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en-US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8" name="Rectangle 3"/>
          <p:cNvSpPr>
            <a:spLocks noChangeArrowheads="1"/>
          </p:cNvSpPr>
          <p:nvPr/>
        </p:nvSpPr>
        <p:spPr bwMode="auto">
          <a:xfrm>
            <a:off x="395288" y="2781300"/>
            <a:ext cx="82296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rtl="1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e-IL" sz="1700" kern="120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11188" y="6005513"/>
            <a:ext cx="1657350" cy="720725"/>
            <a:chOff x="1383" y="346"/>
            <a:chExt cx="1588" cy="680"/>
          </a:xfrm>
        </p:grpSpPr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1383" y="346"/>
              <a:ext cx="1588" cy="6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he-IL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2064" name="Picture 16" descr="jb_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83" y="346"/>
              <a:ext cx="1588" cy="663"/>
            </a:xfrm>
            <a:prstGeom prst="rect">
              <a:avLst/>
            </a:prstGeom>
            <a:noFill/>
          </p:spPr>
        </p:pic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928670"/>
            <a:ext cx="950122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e-IL" sz="2400" b="1" cap="all" dirty="0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מעבדת </a:t>
            </a:r>
            <a:r>
              <a:rPr lang="en-US" sz="2400" b="1" cap="all" dirty="0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MOSS</a:t>
            </a:r>
            <a:r>
              <a:rPr lang="he-IL" sz="2400" b="1" cap="all" dirty="0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 - </a:t>
            </a:r>
            <a:r>
              <a:rPr lang="en-US" sz="32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M</a:t>
            </a:r>
            <a:r>
              <a:rPr lang="en-US" sz="2400" b="1" cap="all" dirty="0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icrosoft </a:t>
            </a:r>
            <a:r>
              <a:rPr lang="en-US" sz="32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T</a:t>
            </a:r>
            <a:r>
              <a:rPr lang="en-US" sz="2400" b="1" cap="all" dirty="0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echnology </a:t>
            </a:r>
            <a:r>
              <a:rPr lang="en-US" sz="32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C</a:t>
            </a:r>
            <a:r>
              <a:rPr lang="en-US" sz="2400" b="1" cap="all" dirty="0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enter</a:t>
            </a:r>
            <a:r>
              <a:rPr lang="he-IL" sz="2400" b="1" cap="all" dirty="0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/>
            </a:r>
            <a:br>
              <a:rPr lang="he-IL" sz="2400" b="1" cap="all" dirty="0">
                <a:ln w="0"/>
                <a:gradFill flip="none">
                  <a:gsLst>
                    <a:gs pos="0">
                      <a:srgbClr val="BBE0E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BE0E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BE0E3">
                        <a:shade val="65000"/>
                        <a:satMod val="130000"/>
                      </a:srgbClr>
                    </a:gs>
                    <a:gs pos="92000">
                      <a:srgbClr val="BBE0E3">
                        <a:shade val="50000"/>
                        <a:satMod val="120000"/>
                      </a:srgbClr>
                    </a:gs>
                    <a:gs pos="100000">
                      <a:srgbClr val="BBE0E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</a:br>
            <a:endParaRPr lang="he-IL" sz="2400" b="1" cap="all" dirty="0">
              <a:ln w="0"/>
              <a:gradFill flip="none">
                <a:gsLst>
                  <a:gs pos="0">
                    <a:srgbClr val="BBE0E3">
                      <a:tint val="75000"/>
                      <a:shade val="75000"/>
                      <a:satMod val="170000"/>
                    </a:srgbClr>
                  </a:gs>
                  <a:gs pos="49000">
                    <a:srgbClr val="BBE0E3">
                      <a:tint val="88000"/>
                      <a:shade val="65000"/>
                      <a:satMod val="172000"/>
                    </a:srgbClr>
                  </a:gs>
                  <a:gs pos="50000">
                    <a:srgbClr val="BBE0E3">
                      <a:shade val="65000"/>
                      <a:satMod val="130000"/>
                    </a:srgbClr>
                  </a:gs>
                  <a:gs pos="92000">
                    <a:srgbClr val="BBE0E3">
                      <a:shade val="50000"/>
                      <a:satMod val="120000"/>
                    </a:srgbClr>
                  </a:gs>
                  <a:gs pos="100000">
                    <a:srgbClr val="BBE0E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/>
              <a:cs typeface="Arial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en-US" sz="2400" b="1" cap="all" dirty="0">
              <a:ln w="0"/>
              <a:gradFill flip="none">
                <a:gsLst>
                  <a:gs pos="0">
                    <a:srgbClr val="BBE0E3">
                      <a:tint val="75000"/>
                      <a:shade val="75000"/>
                      <a:satMod val="170000"/>
                    </a:srgbClr>
                  </a:gs>
                  <a:gs pos="49000">
                    <a:srgbClr val="BBE0E3">
                      <a:tint val="88000"/>
                      <a:shade val="65000"/>
                      <a:satMod val="172000"/>
                    </a:srgbClr>
                  </a:gs>
                  <a:gs pos="50000">
                    <a:srgbClr val="BBE0E3">
                      <a:shade val="65000"/>
                      <a:satMod val="130000"/>
                    </a:srgbClr>
                  </a:gs>
                  <a:gs pos="92000">
                    <a:srgbClr val="BBE0E3">
                      <a:shade val="50000"/>
                      <a:satMod val="120000"/>
                    </a:srgbClr>
                  </a:gs>
                  <a:gs pos="100000">
                    <a:srgbClr val="BBE0E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834</Words>
  <Application>Microsoft Office PowerPoint</Application>
  <PresentationFormat>On-screen Show (4:3)</PresentationFormat>
  <Paragraphs>197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עיצוב ברירת מחדל</vt:lpstr>
      <vt:lpstr>1_עיצוב ברירת מחדל</vt:lpstr>
      <vt:lpstr>2_עיצוב ברירת מחדל</vt:lpstr>
      <vt:lpstr>3_עיצוב ברירת מחדל</vt:lpstr>
      <vt:lpstr>4_עיצוב ברירת מחדל</vt:lpstr>
      <vt:lpstr>5_עיצוב ברירת מחדל</vt:lpstr>
      <vt:lpstr>6_עיצוב ברירת מחדל</vt:lpstr>
      <vt:lpstr>7_עיצוב ברירת מחדל</vt:lpstr>
      <vt:lpstr>8_עיצוב ברירת מחדל</vt:lpstr>
      <vt:lpstr>9_עיצוב ברירת מחדל</vt:lpstr>
      <vt:lpstr>10_עיצוב ברירת מחדל</vt:lpstr>
      <vt:lpstr>11_עיצוב ברירת מחדל</vt:lpstr>
      <vt:lpstr>Slide 1</vt:lpstr>
      <vt:lpstr>Slide 2</vt:lpstr>
      <vt:lpstr>Slide 3</vt:lpstr>
      <vt:lpstr>Slide 4</vt:lpstr>
      <vt:lpstr>Slide 5</vt:lpstr>
      <vt:lpstr>Slide 6</vt:lpstr>
      <vt:lpstr>יחידת ה- MOSS של MalamTeam   מתמחה בכל חידושי טכנולוגיות MOSS  העיקריים:  </vt:lpstr>
      <vt:lpstr>Slide 8</vt:lpstr>
      <vt:lpstr>Slide 9</vt:lpstr>
      <vt:lpstr>Slide 10</vt:lpstr>
      <vt:lpstr>Slide 11</vt:lpstr>
      <vt:lpstr>Slide 12</vt:lpstr>
      <vt:lpstr>קבוצת eWave  מתמחה בפיתוח ואינטגרציה של מערכות eBusiness:  פורטלים ארגוניים, מערכות שירות עצמי ושירות לקוחות, ניהול תוכן ותהליכים, SOA ואינטגרציה למערכות Legacy, אינטרנט סלולרי, וידאו, Web 2.0, ועוד. 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2008-09-25T14:11:52Z</dcterms:created>
  <dcterms:modified xsi:type="dcterms:W3CDTF">2008-09-25T14:12:04Z</dcterms:modified>
</cp:coreProperties>
</file>