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8" r:id="rId3"/>
    <p:sldId id="284" r:id="rId4"/>
    <p:sldId id="286" r:id="rId5"/>
    <p:sldId id="285" r:id="rId6"/>
    <p:sldId id="291" r:id="rId7"/>
    <p:sldId id="292" r:id="rId8"/>
    <p:sldId id="309" r:id="rId9"/>
    <p:sldId id="317" r:id="rId10"/>
    <p:sldId id="294" r:id="rId11"/>
    <p:sldId id="295" r:id="rId12"/>
    <p:sldId id="296" r:id="rId13"/>
    <p:sldId id="293" r:id="rId14"/>
    <p:sldId id="297" r:id="rId15"/>
    <p:sldId id="310" r:id="rId16"/>
    <p:sldId id="318" r:id="rId17"/>
    <p:sldId id="300" r:id="rId18"/>
    <p:sldId id="302" r:id="rId19"/>
    <p:sldId id="301" r:id="rId20"/>
    <p:sldId id="298" r:id="rId21"/>
    <p:sldId id="319" r:id="rId22"/>
    <p:sldId id="299" r:id="rId23"/>
    <p:sldId id="269" r:id="rId24"/>
    <p:sldId id="316" r:id="rId25"/>
    <p:sldId id="312" r:id="rId26"/>
    <p:sldId id="313" r:id="rId27"/>
    <p:sldId id="315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87E"/>
    <a:srgbClr val="1E2878"/>
    <a:srgbClr val="333399"/>
    <a:srgbClr val="0099FF"/>
    <a:srgbClr val="FFF3C1"/>
    <a:srgbClr val="4D9A26"/>
    <a:srgbClr val="0072C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67" autoAdjust="0"/>
  </p:normalViewPr>
  <p:slideViewPr>
    <p:cSldViewPr>
      <p:cViewPr varScale="1">
        <p:scale>
          <a:sx n="102" d="100"/>
          <a:sy n="102" d="100"/>
        </p:scale>
        <p:origin x="-1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9296EDC0-82B7-449C-BFD4-06A667F3314A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hu-HU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CC34EDF4-6A12-4198-9518-801ABCBCC70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2830B-D6E2-4B0C-9E1F-5B91833AA444}" type="slidenum">
              <a:rPr lang="hu-HU"/>
              <a:pPr/>
              <a:t>1</a:t>
            </a:fld>
            <a:endParaRPr lang="hu-H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276475"/>
            <a:ext cx="9144000" cy="2351088"/>
            <a:chOff x="0" y="1389"/>
            <a:chExt cx="6240" cy="1163"/>
          </a:xfrm>
        </p:grpSpPr>
        <p:pic>
          <p:nvPicPr>
            <p:cNvPr id="5" name="Picture 5" descr="halvanyito_csi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484"/>
              <a:ext cx="624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halvanyito_csi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89"/>
              <a:ext cx="6240" cy="10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Picture 7" descr="TechNet_logo_fe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1669" y="712792"/>
            <a:ext cx="6219092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0631" y="2492375"/>
            <a:ext cx="7772400" cy="1944688"/>
          </a:xfrm>
        </p:spPr>
        <p:txBody>
          <a:bodyPr/>
          <a:lstStyle>
            <a:lvl1pPr>
              <a:defRPr sz="4800" b="1" cap="none" spc="0" baseline="0">
                <a:ln w="9000" cmpd="sng">
                  <a:solidFill>
                    <a:schemeClr val="accent3">
                      <a:lumMod val="2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1E2878"/>
                    </a:gs>
                    <a:gs pos="50000">
                      <a:srgbClr val="1E287E"/>
                    </a:gs>
                    <a:gs pos="100000">
                      <a:schemeClr val="bg2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Segoe" pitchFamily="34" charset="0"/>
              </a:defRPr>
            </a:lvl1pPr>
          </a:lstStyle>
          <a:p>
            <a:r>
              <a:rPr lang="hu-HU" dirty="0" smtClean="0"/>
              <a:t>Az előadás címe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0638" y="4941888"/>
            <a:ext cx="7776797" cy="1752600"/>
          </a:xfrm>
        </p:spPr>
        <p:txBody>
          <a:bodyPr/>
          <a:lstStyle>
            <a:lvl1pPr marL="0" marR="0" indent="0" algn="l" defTabSz="1095288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 typeface="Wingdings" pitchFamily="2" charset="2"/>
              <a:buNone/>
              <a:tabLst/>
              <a:defRPr sz="2400" b="1" u="sng" baseline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gradFill flip="none" rotWithShape="1">
                  <a:gsLst>
                    <a:gs pos="0">
                      <a:schemeClr val="tx2">
                        <a:lumMod val="20000"/>
                        <a:lumOff val="80000"/>
                      </a:schemeClr>
                    </a:gs>
                    <a:gs pos="50000">
                      <a:schemeClr val="tx2">
                        <a:lumMod val="40000"/>
                        <a:lumOff val="60000"/>
                      </a:schemeClr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1"/>
                  <a:tileRect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Segoe"/>
              </a:defRPr>
            </a:lvl1pPr>
          </a:lstStyle>
          <a:p>
            <a:pPr>
              <a:lnSpc>
                <a:spcPct val="80000"/>
              </a:lnSpc>
            </a:pPr>
            <a:r>
              <a:rPr kumimoji="0" lang="hu-HU" sz="2800" b="1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 UI" pitchFamily="34" charset="0"/>
                <a:ea typeface="+mn-ea"/>
                <a:cs typeface="Segoe UI" pitchFamily="34" charset="0"/>
              </a:rPr>
              <a:t>Az előadó neve</a:t>
            </a:r>
            <a: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/>
            </a:r>
            <a:b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email@</a:t>
            </a:r>
            <a:r>
              <a:rPr kumimoji="0" lang="hu-HU" sz="2800" b="0" i="0" u="none" strike="noStrike" kern="0" cap="none" spc="-150" normalizeH="0" baseline="0" noProof="0" dirty="0" err="1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akarhol.com</a:t>
            </a:r>
            <a: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/>
            </a:r>
            <a:b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Beosztása</a:t>
            </a:r>
            <a:b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</a:br>
            <a:r>
              <a:rPr kumimoji="0" lang="hu-HU" sz="28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Cégnév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3452" y="260350"/>
            <a:ext cx="2159977" cy="5976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588" y="260350"/>
            <a:ext cx="6342185" cy="5976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63"/>
            <a:ext cx="9144000" cy="7502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2" y="1552576"/>
            <a:ext cx="4117975" cy="2492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8" y="1552576"/>
            <a:ext cx="4117975" cy="24929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476250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5/15/2006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52750" y="6438913"/>
            <a:ext cx="3441700" cy="377825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750" y="6502400"/>
            <a:ext cx="2133600" cy="476250"/>
          </a:xfrm>
          <a:prstGeom prst="rect">
            <a:avLst/>
          </a:prstGeom>
          <a:ln/>
        </p:spPr>
        <p:txBody>
          <a:bodyPr lIns="91425" tIns="45713" rIns="91425" bIns="45713"/>
          <a:lstStyle>
            <a:lvl1pPr>
              <a:defRPr/>
            </a:lvl1pPr>
          </a:lstStyle>
          <a:p>
            <a:pPr>
              <a:defRPr/>
            </a:pPr>
            <a:fld id="{DB5CC07A-A4A8-4FF5-896D-7629ABA8F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2" y="1420813"/>
            <a:ext cx="4117975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1377" y="1420813"/>
            <a:ext cx="4117975" cy="2214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16675"/>
            <a:ext cx="2133600" cy="476250"/>
          </a:xfrm>
          <a:prstGeom prst="rect">
            <a:avLst/>
          </a:prstGeom>
          <a:ln/>
        </p:spPr>
        <p:txBody>
          <a:bodyPr lIns="91432" tIns="45717" rIns="91432" bIns="45717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5/15/2006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2952750" y="6438912"/>
            <a:ext cx="3441700" cy="377825"/>
          </a:xfrm>
          <a:prstGeom prst="rect">
            <a:avLst/>
          </a:prstGeom>
          <a:ln/>
        </p:spPr>
        <p:txBody>
          <a:bodyPr lIns="91432" tIns="45717" rIns="91432" bIns="45717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62750" y="6502400"/>
            <a:ext cx="2133600" cy="476250"/>
          </a:xfrm>
          <a:prstGeom prst="rect">
            <a:avLst/>
          </a:prstGeom>
          <a:ln/>
        </p:spPr>
        <p:txBody>
          <a:bodyPr lIns="91432" tIns="45717" rIns="91432" bIns="45717"/>
          <a:lstStyle>
            <a:lvl1pPr>
              <a:defRPr/>
            </a:lvl1pPr>
          </a:lstStyle>
          <a:p>
            <a:pPr>
              <a:defRPr/>
            </a:pPr>
            <a:fld id="{167A230B-6DC1-4855-9CEE-8C1A05EBF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2"/>
            <a:ext cx="8382000" cy="2210862"/>
          </a:xfrm>
        </p:spPr>
        <p:txBody>
          <a:bodyPr/>
          <a:lstStyle>
            <a:lvl1pPr>
              <a:buClr>
                <a:schemeClr val="tx1"/>
              </a:buClr>
              <a:buSzPct val="90000"/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buSzPct val="90000"/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buSzPct val="90000"/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buSzPct val="90000"/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buSzPct val="90000"/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hu-HU" sz="4000" b="1" i="0" u="none" strike="noStrike" kern="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cs typeface="Arial" charset="0"/>
              </a:defRPr>
            </a:lvl1pPr>
          </a:lstStyle>
          <a:p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9068" marR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lvl1pPr>
            <a:lvl2pPr marL="845752" marR="0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2pPr>
            <a:lvl3pPr marL="1186721" marR="0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3pPr>
            <a:lvl4pPr marL="1520068" marR="0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4pPr>
            <a:lvl5pPr marL="1836273" marR="0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lvl5pPr>
          </a:lstStyle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435" y="4406917"/>
            <a:ext cx="7772400" cy="1362075"/>
          </a:xfrm>
        </p:spPr>
        <p:txBody>
          <a:bodyPr anchor="t"/>
          <a:lstStyle>
            <a:lvl1pPr algn="l">
              <a:defRPr kumimoji="0" lang="hu-HU" sz="4000" b="0" i="0" u="none" strike="noStrike" kern="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cs typeface="Arial" charset="0"/>
              </a:defRPr>
            </a:lvl1pPr>
          </a:lstStyle>
          <a:p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3" indent="0">
              <a:buNone/>
              <a:defRPr sz="1800"/>
            </a:lvl2pPr>
            <a:lvl3pPr marL="914327" indent="0">
              <a:buNone/>
              <a:defRPr sz="1600"/>
            </a:lvl3pPr>
            <a:lvl4pPr marL="1371490" indent="0">
              <a:buNone/>
              <a:defRPr sz="1400"/>
            </a:lvl4pPr>
            <a:lvl5pPr marL="1828654" indent="0">
              <a:buNone/>
              <a:defRPr sz="1400"/>
            </a:lvl5pPr>
            <a:lvl6pPr marL="2285818" indent="0">
              <a:buNone/>
              <a:defRPr sz="1400"/>
            </a:lvl6pPr>
            <a:lvl7pPr marL="2742980" indent="0">
              <a:buNone/>
              <a:defRPr sz="1400"/>
            </a:lvl7pPr>
            <a:lvl8pPr marL="3200144" indent="0">
              <a:buNone/>
              <a:defRPr sz="1400"/>
            </a:lvl8pPr>
            <a:lvl9pPr marL="3657308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hu-HU" sz="4400" b="0" i="0" u="none" strike="noStrike" kern="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cs typeface="Arial" charset="0"/>
              </a:defRPr>
            </a:lvl1pPr>
          </a:lstStyle>
          <a:p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586" y="1484319"/>
            <a:ext cx="4251080" cy="4752975"/>
          </a:xfrm>
        </p:spPr>
        <p:txBody>
          <a:bodyPr/>
          <a:lstStyle>
            <a:lvl1pPr marL="459068" marR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 sz="2800"/>
            </a:lvl1pPr>
            <a:lvl2pPr marL="845752" marR="0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400"/>
            </a:lvl2pPr>
            <a:lvl3pPr marL="1186721" marR="0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000"/>
            </a:lvl3pPr>
            <a:lvl4pPr marL="1520068" marR="0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800"/>
            </a:lvl4pPr>
            <a:lvl5pPr marL="1836273" marR="0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42" y="1484319"/>
            <a:ext cx="4251081" cy="4752975"/>
          </a:xfrm>
        </p:spPr>
        <p:txBody>
          <a:bodyPr/>
          <a:lstStyle>
            <a:lvl1pPr marL="459068" marR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 sz="2800"/>
            </a:lvl1pPr>
            <a:lvl2pPr marL="845752" marR="0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400"/>
            </a:lvl2pPr>
            <a:lvl3pPr marL="1186721" marR="0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000"/>
            </a:lvl3pPr>
            <a:lvl4pPr marL="1520068" marR="0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800"/>
            </a:lvl4pPr>
            <a:lvl5pPr marL="1836273" marR="0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kumimoji="0" lang="hu-HU" sz="4400" b="0" i="0" u="none" strike="noStrike" kern="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cs typeface="Arial" charset="0"/>
              </a:defRPr>
            </a:lvl1pPr>
          </a:lstStyle>
          <a:p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 marL="459068" marR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 sz="2400"/>
            </a:lvl1pPr>
            <a:lvl2pPr marL="845752" marR="0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000"/>
            </a:lvl2pPr>
            <a:lvl3pPr marL="1186721" marR="0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800"/>
            </a:lvl3pPr>
            <a:lvl4pPr marL="1520068" marR="0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600"/>
            </a:lvl4pPr>
            <a:lvl5pPr marL="1836273" marR="0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3" indent="0">
              <a:buNone/>
              <a:defRPr sz="2000" b="1"/>
            </a:lvl2pPr>
            <a:lvl3pPr marL="914327" indent="0">
              <a:buNone/>
              <a:defRPr sz="1800" b="1"/>
            </a:lvl3pPr>
            <a:lvl4pPr marL="1371490" indent="0">
              <a:buNone/>
              <a:defRPr sz="1600" b="1"/>
            </a:lvl4pPr>
            <a:lvl5pPr marL="1828654" indent="0">
              <a:buNone/>
              <a:defRPr sz="1600" b="1"/>
            </a:lvl5pPr>
            <a:lvl6pPr marL="2285818" indent="0">
              <a:buNone/>
              <a:defRPr sz="1600" b="1"/>
            </a:lvl6pPr>
            <a:lvl7pPr marL="2742980" indent="0">
              <a:buNone/>
              <a:defRPr sz="1600" b="1"/>
            </a:lvl7pPr>
            <a:lvl8pPr marL="3200144" indent="0">
              <a:buNone/>
              <a:defRPr sz="1600" b="1"/>
            </a:lvl8pPr>
            <a:lvl9pPr marL="365730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 marL="459068" marR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 sz="2400"/>
            </a:lvl1pPr>
            <a:lvl2pPr marL="845752" marR="0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000"/>
            </a:lvl2pPr>
            <a:lvl3pPr marL="1186721" marR="0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800"/>
            </a:lvl3pPr>
            <a:lvl4pPr marL="1520068" marR="0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600"/>
            </a:lvl4pPr>
            <a:lvl5pPr marL="1836273" marR="0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kumimoji="0" lang="hu-HU" sz="4400" b="0" i="0" u="none" strike="noStrike" kern="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cs typeface="Arial" charset="0"/>
              </a:defRPr>
            </a:lvl1pPr>
          </a:lstStyle>
          <a:p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kumimoji="0" lang="hu-HU" sz="4000" b="0" i="0" u="none" strike="noStrike" kern="0" cap="none" spc="-150" normalizeH="0" baseline="0" noProof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cs typeface="Arial" charset="0"/>
              </a:defRPr>
            </a:lvl1pPr>
          </a:lstStyle>
          <a:p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5"/>
            <a:ext cx="5111262" cy="5853113"/>
          </a:xfrm>
        </p:spPr>
        <p:txBody>
          <a:bodyPr/>
          <a:lstStyle>
            <a:lvl1pPr marL="459068" marR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 sz="3200"/>
            </a:lvl1pPr>
            <a:lvl2pPr marL="845752" marR="0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800"/>
            </a:lvl2pPr>
            <a:lvl3pPr marL="1186721" marR="0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400"/>
            </a:lvl3pPr>
            <a:lvl4pPr marL="1520068" marR="0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000"/>
            </a:lvl4pPr>
            <a:lvl5pPr marL="1836273" marR="0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2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3" indent="0">
              <a:buNone/>
              <a:defRPr sz="2800"/>
            </a:lvl2pPr>
            <a:lvl3pPr marL="914327" indent="0">
              <a:buNone/>
              <a:defRPr sz="2400"/>
            </a:lvl3pPr>
            <a:lvl4pPr marL="1371490" indent="0">
              <a:buNone/>
              <a:defRPr sz="2000"/>
            </a:lvl4pPr>
            <a:lvl5pPr marL="1828654" indent="0">
              <a:buNone/>
              <a:defRPr sz="2000"/>
            </a:lvl5pPr>
            <a:lvl6pPr marL="2285818" indent="0">
              <a:buNone/>
              <a:defRPr sz="2000"/>
            </a:lvl6pPr>
            <a:lvl7pPr marL="2742980" indent="0">
              <a:buNone/>
              <a:defRPr sz="2000"/>
            </a:lvl7pPr>
            <a:lvl8pPr marL="3200144" indent="0">
              <a:buNone/>
              <a:defRPr sz="2000"/>
            </a:lvl8pPr>
            <a:lvl9pPr marL="365730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3" indent="0">
              <a:buNone/>
              <a:defRPr sz="1200"/>
            </a:lvl2pPr>
            <a:lvl3pPr marL="914327" indent="0">
              <a:buNone/>
              <a:defRPr sz="1000"/>
            </a:lvl3pPr>
            <a:lvl4pPr marL="1371490" indent="0">
              <a:buNone/>
              <a:defRPr sz="900"/>
            </a:lvl4pPr>
            <a:lvl5pPr marL="1828654" indent="0">
              <a:buNone/>
              <a:defRPr sz="900"/>
            </a:lvl5pPr>
            <a:lvl6pPr marL="2285818" indent="0">
              <a:buNone/>
              <a:defRPr sz="900"/>
            </a:lvl6pPr>
            <a:lvl7pPr marL="2742980" indent="0">
              <a:buNone/>
              <a:defRPr sz="900"/>
            </a:lvl7pPr>
            <a:lvl8pPr marL="3200144" indent="0">
              <a:buNone/>
              <a:defRPr sz="900"/>
            </a:lvl8pPr>
            <a:lvl9pPr marL="365730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587" y="260350"/>
            <a:ext cx="8642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hu-HU" sz="6500" b="0" i="0" u="none" strike="noStrike" kern="0" cap="none" spc="-150" normalizeH="0" baseline="0" noProof="0" dirty="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uLnTx/>
                <a:uFillTx/>
                <a:latin typeface="Segoe" pitchFamily="34" charset="0"/>
                <a:ea typeface="+mn-ea"/>
                <a:cs typeface="Arial" charset="0"/>
              </a:rPr>
              <a:t>A dia címe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587" y="1484319"/>
            <a:ext cx="86428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7" rIns="91432" bIns="45717" numCol="1" anchor="t" anchorCtr="0" compatLnSpc="1">
            <a:prstTxWarp prst="textNoShape">
              <a:avLst/>
            </a:prstTxWarp>
          </a:bodyPr>
          <a:lstStyle/>
          <a:p>
            <a:pPr marL="459068" marR="0" lvl="0" indent="-459068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95000"/>
              <a:buFontTx/>
              <a:buBlip>
                <a:blip r:embed="rId18"/>
              </a:buBlip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  <a:ea typeface="+mn-ea"/>
                <a:cs typeface="+mn-cs"/>
              </a:rPr>
              <a:t>Click to edit Master text styles</a:t>
            </a:r>
          </a:p>
          <a:p>
            <a:pPr marL="845752" marR="0" lvl="1" indent="-380970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19"/>
              </a:buBlip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Second level</a:t>
            </a:r>
          </a:p>
          <a:p>
            <a:pPr marL="1186721" marR="0" lvl="2" indent="-339062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19"/>
              </a:buBlip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Third level</a:t>
            </a:r>
          </a:p>
          <a:p>
            <a:pPr marL="1520068" marR="0" lvl="3" indent="-331443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19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Fourth level</a:t>
            </a:r>
          </a:p>
          <a:p>
            <a:pPr marL="1836273" marR="0" lvl="4" indent="-312396" algn="l" defTabSz="1095288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FFFFFF"/>
              </a:buClr>
              <a:buSzPct val="80000"/>
              <a:buFontTx/>
              <a:buBlip>
                <a:blip r:embed="rId19"/>
              </a:buBlip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"/>
              </a:rPr>
              <a:t>Fifth level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63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327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49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654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459068" marR="0" indent="-459068" algn="l" defTabSz="1095288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95000"/>
        <a:buFontTx/>
        <a:buBlip>
          <a:blip r:embed="rId18"/>
        </a:buBlip>
        <a:tabLst/>
        <a:defRPr sz="3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45752" marR="0" indent="-380970" algn="l" defTabSz="1095288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80000"/>
        <a:buFontTx/>
        <a:buBlip>
          <a:blip r:embed="rId19"/>
        </a:buBlip>
        <a:tabLst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86721" marR="0" indent="-339062" algn="l" defTabSz="1095288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80000"/>
        <a:buFontTx/>
        <a:buBlip>
          <a:blip r:embed="rId19"/>
        </a:buBlip>
        <a:tabLst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20068" marR="0" indent="-331443" algn="l" defTabSz="1095288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80000"/>
        <a:buFontTx/>
        <a:buBlip>
          <a:blip r:embed="rId19"/>
        </a:buBlip>
        <a:tabLst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36273" marR="0" indent="-312396" algn="l" defTabSz="1095288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FFFFFF"/>
        </a:buClr>
        <a:buSzPct val="80000"/>
        <a:buFontTx/>
        <a:buBlip>
          <a:blip r:embed="rId19"/>
        </a:buBlip>
        <a:tabLst/>
        <a:defRPr sz="2000">
          <a:solidFill>
            <a:schemeClr val="tx1"/>
          </a:solidFill>
          <a:effectLst>
            <a:outerShdw blurRad="50800" dist="50800" dir="5400000" sx="50000" sy="50000" algn="ctr" rotWithShape="0">
              <a:srgbClr val="000000">
                <a:alpha val="43137"/>
              </a:srgbClr>
            </a:outerShdw>
          </a:effectLst>
          <a:latin typeface="+mn-lt"/>
        </a:defRPr>
      </a:lvl5pPr>
      <a:lvl6pPr marL="2514399" indent="-22858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562" indent="-22858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8726" indent="-22858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5890" indent="-228582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3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7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5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0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44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08" algn="l" defTabSz="9143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Rectangle 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2800" smtClean="0"/>
              <a:t>Az ügyfélgépek felügyeletének művészete - </a:t>
            </a:r>
            <a:r>
              <a:rPr lang="hu-HU" sz="4400" smtClean="0"/>
              <a:t/>
            </a:r>
            <a:br>
              <a:rPr lang="hu-HU" sz="4400" smtClean="0"/>
            </a:br>
            <a:r>
              <a:rPr lang="hu-HU" sz="4400" smtClean="0">
                <a:solidFill>
                  <a:schemeClr val="bg2"/>
                </a:solidFill>
              </a:rPr>
              <a:t>Windows Software Update Services v3</a:t>
            </a:r>
            <a:endParaRPr lang="en-US" sz="4400">
              <a:solidFill>
                <a:schemeClr val="bg2"/>
              </a:solidFill>
            </a:endParaRPr>
          </a:p>
        </p:txBody>
      </p:sp>
      <p:sp>
        <p:nvSpPr>
          <p:cNvPr id="19466" name="Rectangle 10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u="none" spc="-15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Gál Tamás</a:t>
            </a:r>
            <a:endParaRPr lang="hu-HU" u="none" spc="-15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hu-HU" u="none" spc="-15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v-tagal@microsoft.com</a:t>
            </a:r>
            <a:endParaRPr lang="hu-HU" u="none" spc="-15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hu-HU" u="none" spc="-15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Rendszermérnök</a:t>
            </a:r>
            <a:endParaRPr lang="hu-HU" u="none" spc="-15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r>
              <a:rPr lang="hu-HU" u="none" spc="-150" smtClean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cs typeface="Segoe UI" pitchFamily="34" charset="0"/>
              </a:rPr>
              <a:t>Microsoft Magyarország</a:t>
            </a:r>
            <a:endParaRPr lang="en-US" sz="2800" u="none" spc="-150">
              <a:ln w="3175">
                <a:noFill/>
              </a:ln>
              <a:gradFill flip="none" rotWithShape="1">
                <a:gsLst>
                  <a:gs pos="28000">
                    <a:srgbClr val="FEF9DA"/>
                  </a:gs>
                  <a:gs pos="52000">
                    <a:srgbClr val="FCE974"/>
                  </a:gs>
                  <a:gs pos="68000">
                    <a:srgbClr val="F79A1D"/>
                  </a:gs>
                </a:gsLst>
                <a:lin ang="54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Felépítés, működés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2" y="1214422"/>
            <a:ext cx="8642838" cy="502286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Szinkronizálás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Szabályozható frekvenciával (max. óránként)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lépés a katalógus letöltése</a:t>
            </a:r>
          </a:p>
          <a:p>
            <a:pPr lvl="2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Ezután kapjuk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 a frissített kategórialistát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frissítések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letöltése értelemszerűen célszerű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Viszont nem kötelező!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 kell figyelni?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Proxy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beállítások (esetleg kötelező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hitelesítés)</a:t>
            </a:r>
          </a:p>
          <a:p>
            <a:pPr lvl="1">
              <a:lnSpc>
                <a:spcPct val="100000"/>
              </a:lnSpc>
              <a:spcBef>
                <a:spcPts val="800"/>
              </a:spcBef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szinkronizálás </a:t>
            </a:r>
            <a:r>
              <a:rPr lang="hu-HU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frissítések letöltése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Felépítés, működés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0"/>
            <a:ext cx="8642838" cy="4951435"/>
          </a:xfrm>
        </p:spPr>
        <p:txBody>
          <a:bodyPr/>
          <a:lstStyle/>
          <a:p>
            <a:r>
              <a:rPr lang="hu-HU" dirty="0" smtClean="0"/>
              <a:t>Engedélyezés</a:t>
            </a:r>
          </a:p>
          <a:p>
            <a:pPr lvl="1"/>
            <a:r>
              <a:rPr lang="hu-HU" dirty="0" smtClean="0"/>
              <a:t>Kézi (akár az összeset egyszerre</a:t>
            </a:r>
            <a:r>
              <a:rPr lang="hu-HU" smtClean="0"/>
              <a:t>) </a:t>
            </a:r>
          </a:p>
          <a:p>
            <a:pPr lvl="1"/>
            <a:r>
              <a:rPr lang="hu-HU" smtClean="0"/>
              <a:t>Automatikus </a:t>
            </a:r>
            <a:r>
              <a:rPr lang="hu-HU" dirty="0" smtClean="0"/>
              <a:t>(csoportokra</a:t>
            </a:r>
            <a:r>
              <a:rPr lang="hu-HU" smtClean="0"/>
              <a:t>, kategóriákra, stb.)</a:t>
            </a:r>
          </a:p>
          <a:p>
            <a:pPr lvl="2"/>
            <a:r>
              <a:rPr lang="hu-HU" smtClean="0"/>
              <a:t>Részletes, jól használható engedélyező szabályok</a:t>
            </a:r>
            <a:endParaRPr lang="hu-HU" dirty="0" smtClean="0"/>
          </a:p>
          <a:p>
            <a:pPr lvl="1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letöltés csak az engedélyezés után indul</a:t>
            </a:r>
          </a:p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Mire kell figyelni?</a:t>
            </a:r>
          </a:p>
          <a:p>
            <a:pPr lvl="1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letöltés mennyisége értelemszerűen függ a beállított igényeinktől</a:t>
            </a:r>
          </a:p>
          <a:p>
            <a:pPr lvl="2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Választott nyelvek, kategóriák, komponensek</a:t>
            </a:r>
          </a:p>
          <a:p>
            <a:pPr lvl="2"/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Viszont az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összes gépre / szoftverre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gondolni kell</a:t>
            </a:r>
          </a:p>
          <a:p>
            <a:pPr lvl="1"/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Felépítés, működés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6" y="1285861"/>
            <a:ext cx="8750569" cy="4951434"/>
          </a:xfrm>
        </p:spPr>
        <p:txBody>
          <a:bodyPr/>
          <a:lstStyle/>
          <a:p>
            <a:r>
              <a:rPr lang="hu-HU" dirty="0" smtClean="0"/>
              <a:t>Kliensek</a:t>
            </a:r>
          </a:p>
          <a:p>
            <a:pPr lvl="1"/>
            <a:r>
              <a:rPr lang="hu-HU" dirty="0" smtClean="0"/>
              <a:t>W2K SP2-től használható, W2K </a:t>
            </a:r>
            <a:r>
              <a:rPr lang="hu-HU" smtClean="0"/>
              <a:t>SP4-től beépítve (lásd: AU kliens)</a:t>
            </a:r>
            <a:endParaRPr lang="hu-HU" dirty="0" smtClean="0"/>
          </a:p>
          <a:p>
            <a:pPr lvl="1"/>
            <a:r>
              <a:rPr lang="hu-HU" dirty="0" smtClean="0"/>
              <a:t>Az AU kliens rendszeresen és </a:t>
            </a:r>
            <a:r>
              <a:rPr lang="hu-HU" smtClean="0"/>
              <a:t>automatikusan frissül, például:</a:t>
            </a:r>
            <a:endParaRPr lang="hu-HU" dirty="0" smtClean="0"/>
          </a:p>
          <a:p>
            <a:pPr lvl="2"/>
            <a:r>
              <a:rPr lang="hu-HU" smtClean="0"/>
              <a:t>A </a:t>
            </a:r>
            <a:r>
              <a:rPr lang="hu-HU" dirty="0" smtClean="0"/>
              <a:t>WSUS szerveroldali frissítésénél</a:t>
            </a:r>
          </a:p>
          <a:p>
            <a:pPr lvl="2"/>
            <a:r>
              <a:rPr lang="hu-HU" smtClean="0"/>
              <a:t>Egyébként </a:t>
            </a:r>
            <a:r>
              <a:rPr lang="hu-HU" dirty="0" smtClean="0"/>
              <a:t>is előfordulhat, </a:t>
            </a:r>
            <a:r>
              <a:rPr lang="hu-HU" smtClean="0"/>
              <a:t>a szokásos úton</a:t>
            </a:r>
            <a:endParaRPr lang="hu-HU" dirty="0" smtClean="0"/>
          </a:p>
          <a:p>
            <a:pPr lvl="2"/>
            <a:r>
              <a:rPr lang="hu-HU" smtClean="0"/>
              <a:t>A frissítéshez el </a:t>
            </a:r>
            <a:r>
              <a:rPr lang="hu-HU" dirty="0" smtClean="0"/>
              <a:t>kell érnie </a:t>
            </a:r>
            <a:r>
              <a:rPr lang="hu-HU" smtClean="0"/>
              <a:t>az IIS-ből a SelfUpdate virtuális mappát</a:t>
            </a:r>
            <a:r>
              <a:rPr lang="hu-HU" smtClean="0">
                <a:solidFill>
                  <a:srgbClr val="FF0000"/>
                </a:solidFill>
              </a:rPr>
              <a:t> </a:t>
            </a:r>
            <a:r>
              <a:rPr lang="hu-HU" smtClean="0"/>
              <a:t>(kizárólag a </a:t>
            </a:r>
            <a:r>
              <a:rPr lang="hu-HU" dirty="0" smtClean="0"/>
              <a:t>TCP </a:t>
            </a:r>
            <a:r>
              <a:rPr lang="hu-HU" smtClean="0"/>
              <a:t>80-as porton)</a:t>
            </a:r>
            <a:endParaRPr lang="hu-HU" dirty="0" smtClean="0"/>
          </a:p>
          <a:p>
            <a:pPr lvl="1"/>
            <a:r>
              <a:rPr lang="hu-HU" smtClean="0"/>
              <a:t>„Kierőszakolt” kapcsolat:  </a:t>
            </a:r>
            <a:r>
              <a:rPr lang="hu-HU" dirty="0" smtClean="0"/>
              <a:t>wuauclt /detectnow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Felépítés, működés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0"/>
            <a:ext cx="8642838" cy="4951435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 vagy nem AD?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hu-HU" smtClean="0"/>
              <a:t>Célszerű tartományi környezetben használni</a:t>
            </a:r>
          </a:p>
          <a:p>
            <a:pPr lvl="2"/>
            <a:r>
              <a:rPr lang="hu-HU" smtClean="0"/>
              <a:t>De nem kötelező</a:t>
            </a:r>
          </a:p>
          <a:p>
            <a:pPr lvl="1">
              <a:lnSpc>
                <a:spcPct val="11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Csoportházirend-támogatás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AD-környezetben (Client-Side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lists)</a:t>
            </a:r>
          </a:p>
          <a:p>
            <a:pPr lvl="2">
              <a:lnSpc>
                <a:spcPct val="11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Központi, rugalmas, gyors és automatikus beállítás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10000"/>
              </a:lnSpc>
              <a:defRPr/>
            </a:pP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WSUS-sal készíthető csoportok AD nélküli környezetben (Server-Side </a:t>
            </a: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lists)</a:t>
            </a:r>
          </a:p>
          <a:p>
            <a:pPr lvl="2">
              <a:lnSpc>
                <a:spcPct val="11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Nehézkes, egyesével és a registry segítségével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Felépítés, működés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0"/>
            <a:ext cx="8642838" cy="4951435"/>
          </a:xfrm>
        </p:spPr>
        <p:txBody>
          <a:bodyPr/>
          <a:lstStyle/>
          <a:p>
            <a:r>
              <a:rPr lang="hu-HU" smtClean="0"/>
              <a:t>Csoportházirend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Computer Config \ Administrative Templates \ Windows Components \ Window Update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Lehetséges, hogy sablont kell frissítenünk (wuau .adm)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legfrissebben: 13 WSUS, 2 AU kliens opció</a:t>
            </a:r>
          </a:p>
          <a:p>
            <a:pPr lvl="2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WSUS szerver elérhetősége</a:t>
            </a:r>
          </a:p>
          <a:p>
            <a:pPr lvl="2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Telepítés / letöltés típusa</a:t>
            </a:r>
          </a:p>
          <a:p>
            <a:pPr lvl="2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Adott csoportba „terelés”</a:t>
            </a:r>
          </a:p>
          <a:p>
            <a:pPr lvl="2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Késleltetési lehetőségek és egyebek</a:t>
            </a:r>
          </a:p>
          <a:p>
            <a:pPr lvl="1"/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Beépített extrák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59"/>
            <a:ext cx="8642838" cy="4951435"/>
          </a:xfrm>
        </p:spPr>
        <p:txBody>
          <a:bodyPr/>
          <a:lstStyle/>
          <a:p>
            <a:r>
              <a:rPr lang="en-US" smtClean="0"/>
              <a:t>Initial Configuration</a:t>
            </a:r>
            <a:r>
              <a:rPr lang="hu-HU" smtClean="0"/>
              <a:t> varázsló</a:t>
            </a:r>
          </a:p>
          <a:p>
            <a:r>
              <a:rPr lang="hu-HU" smtClean="0"/>
              <a:t>Server Cleanup varázsló</a:t>
            </a:r>
          </a:p>
          <a:p>
            <a:pPr lvl="1"/>
            <a:r>
              <a:rPr lang="hu-HU" smtClean="0"/>
              <a:t>Lejárt, érvénytelen, vagy nem használt metadata adatok és frissítések törlése</a:t>
            </a:r>
            <a:endParaRPr lang="en-US" smtClean="0"/>
          </a:p>
          <a:p>
            <a:pPr lvl="1"/>
            <a:r>
              <a:rPr lang="hu-HU" smtClean="0"/>
              <a:t>Régen bejelentkezett (&gt;30 nap) gépek törlése</a:t>
            </a:r>
            <a:endParaRPr lang="en-US" smtClean="0"/>
          </a:p>
          <a:p>
            <a:r>
              <a:rPr lang="hu-HU" smtClean="0"/>
              <a:t>Üzenetkezelő alrendszer</a:t>
            </a:r>
          </a:p>
          <a:p>
            <a:pPr lvl="1"/>
            <a:r>
              <a:rPr lang="hu-HU" smtClean="0"/>
              <a:t>E-mail: napi/heti jelentés, szinkronizálás infó</a:t>
            </a:r>
          </a:p>
          <a:p>
            <a:r>
              <a:rPr lang="hu-HU" smtClean="0"/>
              <a:t>Reporting Rollup</a:t>
            </a:r>
          </a:p>
          <a:p>
            <a:pPr lvl="1"/>
            <a:r>
              <a:rPr lang="hu-HU" smtClean="0"/>
              <a:t>A jelentések gyűjtése több WSUS esetén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halvanyito_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9144000" cy="1670050"/>
          </a:xfrm>
          <a:prstGeom prst="rect">
            <a:avLst/>
          </a:prstGeom>
          <a:noFill/>
        </p:spPr>
      </p:pic>
      <p:pic>
        <p:nvPicPr>
          <p:cNvPr id="69640" name="Picture 8" descr="halvanyito_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1670050"/>
          </a:xfrm>
          <a:prstGeom prst="rect">
            <a:avLst/>
          </a:prstGeom>
          <a:noFill/>
        </p:spPr>
      </p:pic>
      <p:pic>
        <p:nvPicPr>
          <p:cNvPr id="69641" name="Picture 9" descr="MPj03164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066" y="4170363"/>
            <a:ext cx="1462454" cy="1130300"/>
          </a:xfrm>
          <a:prstGeom prst="rect">
            <a:avLst/>
          </a:prstGeom>
          <a:noFill/>
        </p:spPr>
      </p:pic>
      <p:pic>
        <p:nvPicPr>
          <p:cNvPr id="69642" name="Picture 10" descr="MPj031649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1812" y="4170364"/>
            <a:ext cx="1529862" cy="1108075"/>
          </a:xfrm>
          <a:prstGeom prst="rect">
            <a:avLst/>
          </a:prstGeom>
          <a:noFill/>
        </p:spPr>
      </p:pic>
      <p:pic>
        <p:nvPicPr>
          <p:cNvPr id="69643" name="Picture 11" descr="MPj031653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0966" y="4170364"/>
            <a:ext cx="1528396" cy="1108075"/>
          </a:xfrm>
          <a:prstGeom prst="rect">
            <a:avLst/>
          </a:prstGeom>
          <a:noFill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23092" y="3881439"/>
            <a:ext cx="37753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1200" i="1" dirty="0">
                <a:gradFill flip="none" rotWithShape="1">
                  <a:gsLst>
                    <a:gs pos="0">
                      <a:srgbClr val="1E2878"/>
                    </a:gs>
                    <a:gs pos="50000">
                      <a:srgbClr val="1E287E"/>
                    </a:gs>
                    <a:gs pos="100000">
                      <a:schemeClr val="bg2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/>
              </a:rPr>
              <a:t>demó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idx="1"/>
          </p:nvPr>
        </p:nvSpPr>
        <p:spPr>
          <a:xfrm>
            <a:off x="250582" y="331788"/>
            <a:ext cx="8642838" cy="3313112"/>
          </a:xfrm>
        </p:spPr>
        <p:txBody>
          <a:bodyPr/>
          <a:lstStyle/>
          <a:p>
            <a:pPr marL="72392"/>
            <a:r>
              <a:rPr lang="hu-HU" smtClean="0"/>
              <a:t>WSUS alap- és</a:t>
            </a:r>
            <a:br>
              <a:rPr lang="hu-HU" smtClean="0"/>
            </a:br>
            <a:r>
              <a:rPr lang="hu-HU" smtClean="0"/>
              <a:t>   extra lehetőségek</a:t>
            </a:r>
          </a:p>
        </p:txBody>
      </p:sp>
      <p:pic>
        <p:nvPicPr>
          <p:cNvPr id="9" name="Picture 8" descr="wsusdemo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142852"/>
            <a:ext cx="4004189" cy="35393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Ha nagyban játszunk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smtClean="0"/>
              <a:t>WSUS hierarchia</a:t>
            </a:r>
          </a:p>
          <a:p>
            <a:pPr lvl="1"/>
            <a:r>
              <a:rPr lang="hu-HU" smtClean="0"/>
              <a:t>Skálázhatóság és / vagy a telephelyek miatt</a:t>
            </a:r>
          </a:p>
          <a:p>
            <a:r>
              <a:rPr lang="hu-HU" smtClean="0"/>
              <a:t>Autonóm WSUS szerverek (van helyi IT)</a:t>
            </a:r>
          </a:p>
          <a:p>
            <a:pPr lvl="1"/>
            <a:r>
              <a:rPr lang="hu-HU" smtClean="0"/>
              <a:t>Szülő, ún. upstream szerver &gt; frissítések, metaadatok </a:t>
            </a:r>
          </a:p>
          <a:p>
            <a:pPr lvl="1"/>
            <a:r>
              <a:rPr lang="hu-HU" smtClean="0"/>
              <a:t>Karbantartás, engedélyezés helyben</a:t>
            </a:r>
          </a:p>
          <a:p>
            <a:r>
              <a:rPr lang="hu-HU" smtClean="0"/>
              <a:t>Replika szerverek (nincs helyi IT)</a:t>
            </a:r>
          </a:p>
          <a:p>
            <a:pPr lvl="1"/>
            <a:r>
              <a:rPr lang="hu-HU" smtClean="0"/>
              <a:t>Csoportokat és megerősítéseket is megkapja</a:t>
            </a:r>
          </a:p>
          <a:p>
            <a:pPr lvl="1"/>
            <a:r>
              <a:rPr lang="hu-HU" smtClean="0"/>
              <a:t>Teljeskörű központi irányítás illetve kontroll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Ha nagyban játszunk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smtClean="0"/>
              <a:t>Telephelyek WSUS nélkül</a:t>
            </a:r>
          </a:p>
          <a:p>
            <a:pPr lvl="1"/>
            <a:r>
              <a:rPr lang="hu-HU" smtClean="0"/>
              <a:t>Vista BITS peer caching engedélyezése</a:t>
            </a:r>
          </a:p>
          <a:p>
            <a:pPr lvl="2"/>
            <a:r>
              <a:rPr lang="hu-HU" smtClean="0"/>
              <a:t>Az MS intraneten kb. 70-80%-os az aránya</a:t>
            </a:r>
          </a:p>
          <a:p>
            <a:pPr lvl="1"/>
            <a:r>
              <a:rPr lang="hu-HU" smtClean="0"/>
              <a:t>Speciális ISA BITS cache szabály</a:t>
            </a:r>
          </a:p>
          <a:p>
            <a:pPr lvl="1"/>
            <a:r>
              <a:rPr lang="hu-HU" smtClean="0"/>
              <a:t>Express telepítésű fájlok használata</a:t>
            </a:r>
          </a:p>
          <a:p>
            <a:pPr lvl="2"/>
            <a:r>
              <a:rPr lang="hu-HU" smtClean="0"/>
              <a:t>A WSUS kb. 10x több bináris állományt tölt le, az ügyfelek viszont kb. 4x kevesebbet</a:t>
            </a:r>
          </a:p>
          <a:p>
            <a:r>
              <a:rPr lang="hu-HU" smtClean="0"/>
              <a:t>Vándorló WSUS ügyfelek (pl. laptopok)</a:t>
            </a:r>
          </a:p>
          <a:p>
            <a:pPr lvl="1"/>
            <a:r>
              <a:rPr lang="hu-HU" smtClean="0"/>
              <a:t>WSUS publikálás az internetre (pl. ISA)</a:t>
            </a:r>
          </a:p>
          <a:p>
            <a:pPr lvl="1"/>
            <a:r>
              <a:rPr lang="hu-HU" smtClean="0"/>
              <a:t>DNS Netmask Ordering + Round Robin és SSL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Ha nagyban játszunk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smtClean="0"/>
              <a:t>Offline WSUS szerverek</a:t>
            </a:r>
          </a:p>
          <a:p>
            <a:pPr lvl="1"/>
            <a:r>
              <a:rPr lang="hu-HU" smtClean="0"/>
              <a:t>Internet kapcsolat nélküli vagy Perimeter (DMZ) WSUS szerverek esetén</a:t>
            </a:r>
          </a:p>
          <a:p>
            <a:pPr lvl="1"/>
            <a:r>
              <a:rPr lang="hu-HU" smtClean="0"/>
              <a:t>Egy online, forrás WSUS feltétel</a:t>
            </a:r>
          </a:p>
          <a:p>
            <a:pPr lvl="1"/>
            <a:r>
              <a:rPr lang="hu-HU" smtClean="0"/>
              <a:t>Az átvitel módjai</a:t>
            </a:r>
          </a:p>
          <a:p>
            <a:pPr lvl="2"/>
            <a:r>
              <a:rPr lang="hu-HU" smtClean="0"/>
              <a:t>Tartalom: export / import: NTBackup</a:t>
            </a:r>
          </a:p>
          <a:p>
            <a:pPr lvl="2"/>
            <a:r>
              <a:rPr lang="hu-HU" smtClean="0"/>
              <a:t>Metadata: export / import / reset: WsusUtil.exe</a:t>
            </a:r>
          </a:p>
          <a:p>
            <a:pPr lvl="2"/>
            <a:r>
              <a:rPr lang="hu-HU" smtClean="0"/>
              <a:t>Megerősítések és csoportok: WsusMigrate SDK példák</a:t>
            </a:r>
          </a:p>
          <a:p>
            <a:pPr lvl="2"/>
            <a:r>
              <a:rPr lang="hu-HU" smtClean="0"/>
              <a:t>Ügyeljünk a nyelvekre és a bináris fájlok beállításaira</a:t>
            </a:r>
          </a:p>
          <a:p>
            <a:endParaRPr lang="hu-HU" smtClean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Bevezetés - Történelem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en-US" dirty="0" smtClean="0"/>
              <a:t>WSUS</a:t>
            </a:r>
            <a:r>
              <a:rPr lang="hu-HU" dirty="0" smtClean="0"/>
              <a:t> az 1. számú patch management eszköz*</a:t>
            </a:r>
            <a:endParaRPr lang="en-US" dirty="0" smtClean="0"/>
          </a:p>
          <a:p>
            <a:r>
              <a:rPr lang="hu-HU" dirty="0" smtClean="0"/>
              <a:t>Legalább </a:t>
            </a:r>
            <a:r>
              <a:rPr lang="en-US" dirty="0" smtClean="0"/>
              <a:t>350</a:t>
            </a:r>
            <a:r>
              <a:rPr lang="hu-HU" dirty="0" smtClean="0"/>
              <a:t> </a:t>
            </a:r>
            <a:r>
              <a:rPr lang="en-US" dirty="0" smtClean="0"/>
              <a:t>000 </a:t>
            </a:r>
            <a:r>
              <a:rPr lang="hu-HU" dirty="0" smtClean="0"/>
              <a:t>szinkronizáló </a:t>
            </a:r>
            <a:r>
              <a:rPr lang="en-US" dirty="0" smtClean="0"/>
              <a:t>WSUS </a:t>
            </a:r>
            <a:r>
              <a:rPr lang="hu-HU" dirty="0" smtClean="0"/>
              <a:t>kiszolgáló (2007 június) </a:t>
            </a:r>
            <a:endParaRPr lang="en-US" dirty="0" smtClean="0"/>
          </a:p>
          <a:p>
            <a:r>
              <a:rPr lang="hu-HU" dirty="0" smtClean="0"/>
              <a:t>SUS 1.0: 2002. július</a:t>
            </a:r>
          </a:p>
          <a:p>
            <a:r>
              <a:rPr lang="hu-HU" dirty="0" smtClean="0"/>
              <a:t>WSUS v2: 2005 június, (SP1: 2006. május)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WSUS</a:t>
            </a:r>
            <a:r>
              <a:rPr lang="hu-HU" dirty="0" smtClean="0">
                <a:solidFill>
                  <a:srgbClr val="FFC000"/>
                </a:solidFill>
              </a:rPr>
              <a:t> v</a:t>
            </a:r>
            <a:r>
              <a:rPr lang="en-US" dirty="0" smtClean="0">
                <a:solidFill>
                  <a:srgbClr val="FFC000"/>
                </a:solidFill>
              </a:rPr>
              <a:t>3</a:t>
            </a:r>
            <a:r>
              <a:rPr lang="hu-HU" dirty="0" smtClean="0">
                <a:solidFill>
                  <a:srgbClr val="FFC000"/>
                </a:solidFill>
              </a:rPr>
              <a:t>:</a:t>
            </a:r>
            <a:r>
              <a:rPr lang="en-US" dirty="0" smtClean="0">
                <a:solidFill>
                  <a:srgbClr val="FFC000"/>
                </a:solidFill>
              </a:rPr>
              <a:t> 2007</a:t>
            </a:r>
            <a:r>
              <a:rPr lang="hu-HU" dirty="0" smtClean="0">
                <a:solidFill>
                  <a:srgbClr val="FFC000"/>
                </a:solidFill>
              </a:rPr>
              <a:t> április 30.</a:t>
            </a:r>
          </a:p>
          <a:p>
            <a:pPr lvl="1"/>
            <a:r>
              <a:rPr lang="hu-HU" dirty="0" smtClean="0"/>
              <a:t>SP1 Beta (még nem publikus ): 2007.08.28.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29396"/>
            <a:ext cx="735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smtClean="0">
                <a:solidFill>
                  <a:schemeClr val="bg2"/>
                </a:solidFill>
              </a:rPr>
              <a:t>*</a:t>
            </a:r>
            <a:r>
              <a:rPr lang="en-US" sz="1800" b="1" smtClean="0">
                <a:solidFill>
                  <a:schemeClr val="bg2"/>
                </a:solidFill>
              </a:rPr>
              <a:t>Windows IT Pro Magazine</a:t>
            </a:r>
            <a:r>
              <a:rPr lang="hu-HU" sz="1800" b="1" smtClean="0">
                <a:solidFill>
                  <a:schemeClr val="bg2"/>
                </a:solidFill>
              </a:rPr>
              <a:t> olvasói szerint</a:t>
            </a:r>
            <a:endParaRPr lang="en-US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Ha nagyban játszunk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smtClean="0"/>
              <a:t>Az </a:t>
            </a:r>
            <a:r>
              <a:rPr lang="en-US" smtClean="0"/>
              <a:t>NLB</a:t>
            </a:r>
            <a:r>
              <a:rPr lang="hu-HU" smtClean="0"/>
              <a:t> támogatás – visszatért</a:t>
            </a:r>
            <a:endParaRPr lang="en-US" smtClean="0"/>
          </a:p>
          <a:p>
            <a:pPr lvl="1"/>
            <a:r>
              <a:rPr lang="hu-HU" smtClean="0"/>
              <a:t>Redundancia &gt; több </a:t>
            </a:r>
            <a:r>
              <a:rPr lang="en-US" smtClean="0"/>
              <a:t>front-end </a:t>
            </a:r>
            <a:r>
              <a:rPr lang="hu-HU" smtClean="0"/>
              <a:t>szerver (2 v. 4)</a:t>
            </a:r>
          </a:p>
          <a:p>
            <a:pPr lvl="2"/>
            <a:r>
              <a:rPr lang="hu-HU" smtClean="0"/>
              <a:t>Ugyanarra az SQL-re (ekkor kötelező) és a megosztott frissítési mappára mutatva</a:t>
            </a:r>
            <a:endParaRPr lang="en-US" smtClean="0"/>
          </a:p>
          <a:p>
            <a:pPr lvl="1"/>
            <a:r>
              <a:rPr lang="hu-HU" smtClean="0"/>
              <a:t>Egy-egy WSUS szerver tervezett karbantartása vagy sérülése áthidalható így</a:t>
            </a:r>
          </a:p>
          <a:p>
            <a:r>
              <a:rPr lang="en-US" smtClean="0"/>
              <a:t>SQL Server 2005 </a:t>
            </a:r>
            <a:r>
              <a:rPr lang="hu-HU" smtClean="0"/>
              <a:t>fürt</a:t>
            </a:r>
            <a:r>
              <a:rPr lang="en-US" smtClean="0"/>
              <a:t> </a:t>
            </a:r>
            <a:r>
              <a:rPr lang="hu-HU" smtClean="0"/>
              <a:t>támogatás</a:t>
            </a:r>
            <a:endParaRPr lang="en-US" smtClean="0"/>
          </a:p>
          <a:p>
            <a:pPr lvl="1"/>
            <a:r>
              <a:rPr lang="hu-HU" smtClean="0"/>
              <a:t>Egy WSUS front-end szerver vagy egy NLB tömb számára</a:t>
            </a:r>
            <a:endParaRPr lang="en-US" smtClean="0"/>
          </a:p>
          <a:p>
            <a:pPr lvl="1"/>
            <a:r>
              <a:rPr lang="hu-HU" smtClean="0"/>
              <a:t>Eltérő licenszelés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halvanyito_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9144000" cy="1670050"/>
          </a:xfrm>
          <a:prstGeom prst="rect">
            <a:avLst/>
          </a:prstGeom>
          <a:noFill/>
        </p:spPr>
      </p:pic>
      <p:pic>
        <p:nvPicPr>
          <p:cNvPr id="69640" name="Picture 8" descr="halvanyito_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1670050"/>
          </a:xfrm>
          <a:prstGeom prst="rect">
            <a:avLst/>
          </a:prstGeom>
          <a:noFill/>
        </p:spPr>
      </p:pic>
      <p:pic>
        <p:nvPicPr>
          <p:cNvPr id="69641" name="Picture 9" descr="MPj03164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066" y="4170363"/>
            <a:ext cx="1462454" cy="1130300"/>
          </a:xfrm>
          <a:prstGeom prst="rect">
            <a:avLst/>
          </a:prstGeom>
          <a:noFill/>
        </p:spPr>
      </p:pic>
      <p:pic>
        <p:nvPicPr>
          <p:cNvPr id="69642" name="Picture 10" descr="MPj031649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1812" y="4170364"/>
            <a:ext cx="1529862" cy="1108075"/>
          </a:xfrm>
          <a:prstGeom prst="rect">
            <a:avLst/>
          </a:prstGeom>
          <a:noFill/>
        </p:spPr>
      </p:pic>
      <p:pic>
        <p:nvPicPr>
          <p:cNvPr id="69643" name="Picture 11" descr="MPj031653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0966" y="4170364"/>
            <a:ext cx="1528396" cy="1108075"/>
          </a:xfrm>
          <a:prstGeom prst="rect">
            <a:avLst/>
          </a:prstGeom>
          <a:noFill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23092" y="3881439"/>
            <a:ext cx="37753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1200" i="1" dirty="0">
                <a:gradFill flip="none" rotWithShape="1">
                  <a:gsLst>
                    <a:gs pos="0">
                      <a:srgbClr val="1E2878"/>
                    </a:gs>
                    <a:gs pos="50000">
                      <a:srgbClr val="1E287E"/>
                    </a:gs>
                    <a:gs pos="100000">
                      <a:schemeClr val="bg2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/>
              </a:rPr>
              <a:t>demó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idx="1"/>
          </p:nvPr>
        </p:nvSpPr>
        <p:spPr>
          <a:xfrm>
            <a:off x="250582" y="331788"/>
            <a:ext cx="8642838" cy="3313112"/>
          </a:xfrm>
        </p:spPr>
        <p:txBody>
          <a:bodyPr/>
          <a:lstStyle/>
          <a:p>
            <a:pPr marL="72392"/>
            <a:r>
              <a:rPr lang="hu-HU" smtClean="0"/>
              <a:t>WSUS replika szerver</a:t>
            </a:r>
            <a:br>
              <a:rPr lang="hu-HU" smtClean="0"/>
            </a:br>
            <a:r>
              <a:rPr lang="hu-HU" smtClean="0"/>
              <a:t>   létrehozás</a:t>
            </a:r>
          </a:p>
        </p:txBody>
      </p:sp>
      <p:pic>
        <p:nvPicPr>
          <p:cNvPr id="10" name="Picture 9" descr="wsusdemo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142852"/>
            <a:ext cx="3176978" cy="35521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H</a:t>
            </a:r>
            <a:r>
              <a:rPr lang="hu-HU" smtClean="0"/>
              <a:t>a nagyban játszunk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Jó ha tudjuk</a:t>
            </a:r>
          </a:p>
          <a:p>
            <a:pPr lvl="1"/>
            <a:r>
              <a:rPr lang="hu-HU" smtClean="0"/>
              <a:t>Teljes integráció: SBS 2003 R2</a:t>
            </a:r>
          </a:p>
          <a:p>
            <a:pPr lvl="1"/>
            <a:r>
              <a:rPr lang="hu-HU" smtClean="0"/>
              <a:t>Szinte teljes integráció: SCE 2007</a:t>
            </a:r>
          </a:p>
          <a:p>
            <a:pPr lvl="1"/>
            <a:r>
              <a:rPr lang="hu-HU" smtClean="0"/>
              <a:t>Részleges integráció: SCCM 2007</a:t>
            </a:r>
          </a:p>
          <a:p>
            <a:pPr lvl="1"/>
            <a:r>
              <a:rPr lang="hu-HU" smtClean="0"/>
              <a:t>MOM / SCOM felügyeleti csomag rendelkezésre áll</a:t>
            </a:r>
          </a:p>
          <a:p>
            <a:pPr lvl="1"/>
            <a:r>
              <a:rPr lang="hu-HU" smtClean="0"/>
              <a:t>Microsoft Update Catalog</a:t>
            </a:r>
          </a:p>
          <a:p>
            <a:pPr lvl="1"/>
            <a:endParaRPr lang="hu-HU" smtClean="0"/>
          </a:p>
          <a:p>
            <a:r>
              <a:rPr lang="hu-HU" smtClean="0"/>
              <a:t>A jövőben a WSUS szerepe csak nőhet</a:t>
            </a:r>
            <a:endParaRPr lang="en-US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7" name="Picture 25" descr="YPOP_logo_magyar_alu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9927" y="2636838"/>
            <a:ext cx="6381750" cy="13192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Függelék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Frissítés, migráció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smtClean="0"/>
              <a:t>Egyetlen WSUS v2 helyi frissítése</a:t>
            </a:r>
            <a:endParaRPr lang="en-US" smtClean="0"/>
          </a:p>
          <a:p>
            <a:pPr lvl="1"/>
            <a:r>
              <a:rPr lang="hu-HU" smtClean="0"/>
              <a:t>Minden beállítás, adatbázis tartalom, stb. marad</a:t>
            </a:r>
          </a:p>
          <a:p>
            <a:pPr lvl="1"/>
            <a:r>
              <a:rPr lang="hu-HU" smtClean="0"/>
              <a:t>Ügyfelek frissítése teljesen automatikus</a:t>
            </a:r>
          </a:p>
          <a:p>
            <a:pPr lvl="1"/>
            <a:r>
              <a:rPr lang="hu-HU" smtClean="0"/>
              <a:t>Az egyéni </a:t>
            </a:r>
            <a:r>
              <a:rPr lang="en-US" smtClean="0"/>
              <a:t>IIS </a:t>
            </a:r>
            <a:r>
              <a:rPr lang="hu-HU" smtClean="0"/>
              <a:t>beállításokat viszont újra rögzíteni kell</a:t>
            </a:r>
            <a:r>
              <a:rPr lang="en-US" smtClean="0"/>
              <a:t> (port, SSL, host header)</a:t>
            </a:r>
            <a:endParaRPr lang="hu-HU" smtClean="0"/>
          </a:p>
          <a:p>
            <a:r>
              <a:rPr lang="hu-HU" smtClean="0"/>
              <a:t>Amire a helyi frissítésnél figyelni kell</a:t>
            </a:r>
          </a:p>
          <a:p>
            <a:pPr lvl="1"/>
            <a:r>
              <a:rPr lang="hu-HU" smtClean="0"/>
              <a:t>A </a:t>
            </a:r>
            <a:r>
              <a:rPr lang="en-US" smtClean="0"/>
              <a:t>WSUS</a:t>
            </a:r>
            <a:r>
              <a:rPr lang="hu-HU" smtClean="0"/>
              <a:t> v</a:t>
            </a:r>
            <a:r>
              <a:rPr lang="en-US" smtClean="0"/>
              <a:t>3 </a:t>
            </a:r>
            <a:r>
              <a:rPr lang="hu-HU" smtClean="0"/>
              <a:t>eltávolítása nem hozza vissza az előző verziót</a:t>
            </a:r>
            <a:endParaRPr lang="en-US" smtClean="0"/>
          </a:p>
          <a:p>
            <a:pPr lvl="1"/>
            <a:r>
              <a:rPr lang="hu-HU" smtClean="0"/>
              <a:t>Ha </a:t>
            </a:r>
            <a:r>
              <a:rPr lang="en-US" smtClean="0"/>
              <a:t>SQL 2000</a:t>
            </a:r>
            <a:r>
              <a:rPr lang="hu-HU" smtClean="0"/>
              <a:t>-et használunk a telepítés elakad &gt; migráljunk</a:t>
            </a:r>
            <a:endParaRPr lang="en-US" smtClean="0"/>
          </a:p>
          <a:p>
            <a:endParaRPr lang="hu-HU" smtClean="0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Frissítés, migráció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357299"/>
            <a:ext cx="8642838" cy="4879996"/>
          </a:xfrm>
        </p:spPr>
        <p:txBody>
          <a:bodyPr/>
          <a:lstStyle/>
          <a:p>
            <a:r>
              <a:rPr lang="hu-HU" smtClean="0"/>
              <a:t>Egyetlen WSUS v2 migrálása v3-ra</a:t>
            </a:r>
          </a:p>
          <a:p>
            <a:pPr lvl="1"/>
            <a:r>
              <a:rPr lang="en-US" smtClean="0"/>
              <a:t>WSUS</a:t>
            </a:r>
            <a:r>
              <a:rPr lang="hu-HU" smtClean="0"/>
              <a:t> v</a:t>
            </a:r>
            <a:r>
              <a:rPr lang="en-US" smtClean="0"/>
              <a:t>3 </a:t>
            </a:r>
            <a:r>
              <a:rPr lang="hu-HU" smtClean="0"/>
              <a:t>telepítése az új szerverre</a:t>
            </a:r>
            <a:endParaRPr lang="en-US" smtClean="0"/>
          </a:p>
          <a:p>
            <a:pPr lvl="1"/>
            <a:r>
              <a:rPr lang="hu-HU" smtClean="0"/>
              <a:t>Frissítések mappa e</a:t>
            </a:r>
            <a:r>
              <a:rPr lang="en-US" smtClean="0"/>
              <a:t>xport</a:t>
            </a:r>
            <a:r>
              <a:rPr lang="hu-HU" smtClean="0"/>
              <a:t> </a:t>
            </a:r>
            <a:r>
              <a:rPr lang="en-US" smtClean="0"/>
              <a:t>/</a:t>
            </a:r>
            <a:r>
              <a:rPr lang="hu-HU" smtClean="0"/>
              <a:t> </a:t>
            </a:r>
            <a:r>
              <a:rPr lang="en-US" smtClean="0"/>
              <a:t>import</a:t>
            </a:r>
            <a:r>
              <a:rPr lang="hu-HU" smtClean="0"/>
              <a:t>:</a:t>
            </a:r>
            <a:r>
              <a:rPr lang="en-US" smtClean="0"/>
              <a:t> ntbackup</a:t>
            </a:r>
          </a:p>
          <a:p>
            <a:pPr lvl="1"/>
            <a:r>
              <a:rPr lang="en-US" smtClean="0"/>
              <a:t>WSUS</a:t>
            </a:r>
            <a:r>
              <a:rPr lang="hu-HU" smtClean="0"/>
              <a:t> v</a:t>
            </a:r>
            <a:r>
              <a:rPr lang="en-US" smtClean="0"/>
              <a:t>3 </a:t>
            </a:r>
            <a:r>
              <a:rPr lang="hu-HU" smtClean="0"/>
              <a:t>szinkronizálás</a:t>
            </a:r>
            <a:endParaRPr lang="en-US" smtClean="0"/>
          </a:p>
          <a:p>
            <a:pPr lvl="1"/>
            <a:r>
              <a:rPr lang="hu-HU" smtClean="0"/>
              <a:t>Jóváhagyások és csoportok e</a:t>
            </a:r>
            <a:r>
              <a:rPr lang="en-US" smtClean="0"/>
              <a:t>xport</a:t>
            </a:r>
            <a:r>
              <a:rPr lang="hu-HU" smtClean="0"/>
              <a:t> </a:t>
            </a:r>
            <a:r>
              <a:rPr lang="en-US" smtClean="0"/>
              <a:t>/</a:t>
            </a:r>
            <a:r>
              <a:rPr lang="hu-HU" smtClean="0"/>
              <a:t> </a:t>
            </a:r>
            <a:r>
              <a:rPr lang="en-US" smtClean="0"/>
              <a:t>import</a:t>
            </a:r>
            <a:r>
              <a:rPr lang="hu-HU" smtClean="0"/>
              <a:t>: </a:t>
            </a:r>
            <a:r>
              <a:rPr lang="en-US" smtClean="0"/>
              <a:t>WsusMigrate SDK </a:t>
            </a:r>
            <a:r>
              <a:rPr lang="hu-HU" smtClean="0"/>
              <a:t>példák</a:t>
            </a:r>
            <a:endParaRPr lang="en-US" smtClean="0"/>
          </a:p>
          <a:p>
            <a:pPr lvl="1"/>
            <a:r>
              <a:rPr lang="hu-HU" smtClean="0"/>
              <a:t>WSUS házirend beállítás változtatás (szerver neve / portja)</a:t>
            </a:r>
            <a:endParaRPr lang="en-US" smtClean="0"/>
          </a:p>
          <a:p>
            <a:pPr lvl="1"/>
            <a:r>
              <a:rPr lang="hu-HU" smtClean="0"/>
              <a:t>Az ügyfelek automatikusan frissülnek ekkor is</a:t>
            </a:r>
            <a:endParaRPr lang="en-US" smtClean="0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Frissítés, migráció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Hierarchia frissítése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Kizárólag ”fentről lefelé”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Mivel a „lenti” v2 képes a v3-ról szinkronizálni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Először a direkt kapcsolatban lévő majd az offline WSUS kiszolgálók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A „csendes” telepítés támogatott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Mire kell figyelni?</a:t>
            </a:r>
            <a:endParaRPr lang="en-US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A szülő WSUS csak egy </a:t>
            </a:r>
            <a:r>
              <a:rPr lang="en-US" smtClean="0"/>
              <a:t>WSUS2 SP1 </a:t>
            </a:r>
            <a:r>
              <a:rPr lang="hu-HU" smtClean="0"/>
              <a:t>lehet vagy a </a:t>
            </a:r>
            <a:r>
              <a:rPr lang="en-US" smtClean="0"/>
              <a:t>KB910847 </a:t>
            </a:r>
            <a:r>
              <a:rPr lang="hu-HU" smtClean="0"/>
              <a:t>szükséges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hu-HU" smtClean="0"/>
              <a:t>Különben az első replika szinkron elbukik</a:t>
            </a:r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82" y="260350"/>
            <a:ext cx="8642838" cy="954072"/>
          </a:xfrm>
        </p:spPr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2" y="1142985"/>
            <a:ext cx="8642838" cy="5094305"/>
          </a:xfrm>
        </p:spPr>
        <p:txBody>
          <a:bodyPr/>
          <a:lstStyle/>
          <a:p>
            <a:r>
              <a:rPr lang="hu-HU" smtClean="0"/>
              <a:t>WSUS v3 gyorstalpaló</a:t>
            </a:r>
          </a:p>
          <a:p>
            <a:pPr lvl="1"/>
            <a:r>
              <a:rPr lang="hu-HU" smtClean="0"/>
              <a:t>Telepítés-tervezés: mikor kell, hol és miért?</a:t>
            </a:r>
          </a:p>
          <a:p>
            <a:pPr lvl="1"/>
            <a:r>
              <a:rPr lang="hu-HU" smtClean="0"/>
              <a:t>Felépítés, működés, AD vagy nem AD?</a:t>
            </a:r>
          </a:p>
          <a:p>
            <a:pPr lvl="1"/>
            <a:r>
              <a:rPr lang="hu-HU" smtClean="0"/>
              <a:t>Beépített extrák</a:t>
            </a:r>
          </a:p>
          <a:p>
            <a:r>
              <a:rPr lang="hu-HU" smtClean="0"/>
              <a:t>Ha nagyban játszunk…</a:t>
            </a:r>
          </a:p>
          <a:p>
            <a:pPr lvl="1"/>
            <a:r>
              <a:rPr lang="hu-HU" smtClean="0"/>
              <a:t>Hierarchia, telephelyek, offline WSUS, NLB, roaming ügyfelek</a:t>
            </a:r>
          </a:p>
          <a:p>
            <a:endParaRPr lang="hu-HU" sz="1000" smtClean="0"/>
          </a:p>
          <a:p>
            <a:r>
              <a:rPr lang="hu-HU" smtClean="0"/>
              <a:t>Függelék: Frissítés, migráció </a:t>
            </a:r>
          </a:p>
          <a:p>
            <a:pPr lvl="1"/>
            <a:r>
              <a:rPr lang="hu-HU" smtClean="0"/>
              <a:t>WSUS v2 &gt;&gt;&gt; WSUS v3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Telepítés-tervezés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2" y="1285861"/>
            <a:ext cx="8739584" cy="4951428"/>
          </a:xfrm>
        </p:spPr>
        <p:txBody>
          <a:bodyPr/>
          <a:lstStyle/>
          <a:p>
            <a:r>
              <a:rPr lang="hu-HU" smtClean="0"/>
              <a:t>Komplex patch management rendszer</a:t>
            </a:r>
          </a:p>
          <a:p>
            <a:pPr lvl="1"/>
            <a:r>
              <a:rPr lang="hu-HU" smtClean="0"/>
              <a:t>De „csak” frissítések kezelésére</a:t>
            </a:r>
          </a:p>
          <a:p>
            <a:r>
              <a:rPr lang="hu-HU" smtClean="0"/>
              <a:t>Kis- és középvállalatoknak </a:t>
            </a:r>
          </a:p>
          <a:p>
            <a:pPr lvl="1"/>
            <a:r>
              <a:rPr lang="hu-HU" smtClean="0"/>
              <a:t>Maximum 1000 PC </a:t>
            </a:r>
            <a:r>
              <a:rPr lang="hu-HU" smtClean="0">
                <a:sym typeface="Wingdings" pitchFamily="2" charset="2"/>
              </a:rPr>
              <a:t></a:t>
            </a:r>
            <a:endParaRPr lang="hu-HU" smtClean="0"/>
          </a:p>
          <a:p>
            <a:r>
              <a:rPr lang="hu-HU" smtClean="0"/>
              <a:t>Ingyenesen letölthető a kezdetek óta</a:t>
            </a:r>
          </a:p>
          <a:p>
            <a:pPr lvl="1"/>
            <a:r>
              <a:rPr lang="hu-HU" smtClean="0"/>
              <a:t>Az ügyfeleinek szükséges a megfelelő CAL</a:t>
            </a:r>
          </a:p>
          <a:p>
            <a:pPr lvl="1"/>
            <a:r>
              <a:rPr lang="hu-HU" smtClean="0"/>
              <a:t>x86 és x64 is, teljes nyelvi támogatás</a:t>
            </a:r>
          </a:p>
          <a:p>
            <a:r>
              <a:rPr lang="hu-HU" smtClean="0"/>
              <a:t>Csak kiszolgáló OS-re telepíthető 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felügyeleti konzol: XP SP2 és Vista is</a:t>
            </a:r>
            <a:endParaRPr lang="hu-HU" smtClean="0"/>
          </a:p>
          <a:p>
            <a:endParaRPr lang="hu-HU" smtClean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Telepítés-tervezés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7" y="1285861"/>
            <a:ext cx="8642838" cy="4951434"/>
          </a:xfrm>
        </p:spPr>
        <p:txBody>
          <a:bodyPr/>
          <a:lstStyle/>
          <a:p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Feltételek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Minimum Windows Server 2003 SP1 </a:t>
            </a:r>
          </a:p>
          <a:p>
            <a:pPr lvl="2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Server 2008 Beta3 is (beta támogatással)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 is szükséges</a:t>
            </a:r>
          </a:p>
          <a:p>
            <a:pPr lvl="2"/>
            <a:r>
              <a:rPr lang="hu-HU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Oszlassunk el egy félrértést: a v3-hoz is</a:t>
            </a:r>
          </a:p>
          <a:p>
            <a:pPr lvl="1"/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WMSDE / SQL (környezettől függően)</a:t>
            </a:r>
          </a:p>
          <a:p>
            <a:pPr lvl="1"/>
            <a:r>
              <a:rPr lang="en-US" smtClean="0"/>
              <a:t>MMC 3.0</a:t>
            </a:r>
            <a:r>
              <a:rPr lang="hu-HU" smtClean="0"/>
              <a:t>, </a:t>
            </a:r>
            <a:r>
              <a:rPr lang="en-US" smtClean="0"/>
              <a:t>.NET Framework 2.0</a:t>
            </a:r>
            <a:endParaRPr lang="hu-HU" smtClean="0"/>
          </a:p>
          <a:p>
            <a:pPr lvl="1"/>
            <a:r>
              <a:rPr lang="en-US" smtClean="0"/>
              <a:t>M</a:t>
            </a:r>
            <a:r>
              <a:rPr lang="hu-HU" smtClean="0"/>
              <a:t>S </a:t>
            </a:r>
            <a:r>
              <a:rPr lang="en-US" smtClean="0"/>
              <a:t>Report Viewer 2005</a:t>
            </a:r>
            <a:endParaRPr lang="hu-HU" smtClean="0"/>
          </a:p>
          <a:p>
            <a:pPr lvl="1"/>
            <a:r>
              <a:rPr lang="hu-HU" smtClean="0"/>
              <a:t>NTFS partíció és 20 GB ajánlott szabad hely</a:t>
            </a:r>
          </a:p>
          <a:p>
            <a:pPr>
              <a:lnSpc>
                <a:spcPct val="110000"/>
              </a:lnSpc>
              <a:defRPr/>
            </a:pPr>
            <a:endParaRPr lang="hu-HU" smtClean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87" y="-24"/>
            <a:ext cx="8642838" cy="1143000"/>
          </a:xfrm>
        </p:spPr>
        <p:txBody>
          <a:bodyPr/>
          <a:lstStyle/>
          <a:p>
            <a:r>
              <a:rPr lang="hu-HU" smtClean="0"/>
              <a:t>Telepítés-tervezés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2" y="1000108"/>
            <a:ext cx="5678740" cy="5237181"/>
          </a:xfrm>
        </p:spPr>
        <p:txBody>
          <a:bodyPr/>
          <a:lstStyle/>
          <a:p>
            <a:r>
              <a:rPr lang="hu-HU" sz="2800" dirty="0" smtClean="0"/>
              <a:t>Teljesen automatizálható</a:t>
            </a:r>
          </a:p>
          <a:p>
            <a:pPr lvl="1"/>
            <a:r>
              <a:rPr lang="hu-HU" sz="2400" dirty="0" smtClean="0"/>
              <a:t>De nem kötelező, </a:t>
            </a:r>
            <a:br>
              <a:rPr lang="hu-HU" sz="2400" dirty="0" smtClean="0"/>
            </a:br>
            <a:r>
              <a:rPr lang="hu-HU" sz="2400" dirty="0" smtClean="0"/>
              <a:t>sőt veszélyes is lehet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400" dirty="0" smtClean="0"/>
              <a:t>A bevezetését alapos </a:t>
            </a:r>
            <a:br>
              <a:rPr lang="hu-HU" sz="2400" dirty="0" smtClean="0"/>
            </a:br>
            <a:r>
              <a:rPr lang="hu-HU" sz="2400" dirty="0" smtClean="0"/>
              <a:t>rendszeráttekintéssel kezdjük</a:t>
            </a:r>
          </a:p>
          <a:p>
            <a:pPr>
              <a:lnSpc>
                <a:spcPct val="100000"/>
              </a:lnSpc>
              <a:defRPr/>
            </a:pPr>
            <a:r>
              <a:rPr lang="hu-HU" sz="2800" dirty="0" smtClean="0"/>
              <a:t>Hogyan csoportosítunk?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400" dirty="0" smtClean="0"/>
              <a:t>Feladatkör / fontosság / </a:t>
            </a:r>
            <a:br>
              <a:rPr lang="hu-HU" sz="2400" dirty="0" smtClean="0"/>
            </a:br>
            <a:r>
              <a:rPr lang="hu-HU" sz="2400" dirty="0" smtClean="0"/>
              <a:t>rendelkezésre állás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400" dirty="0" smtClean="0"/>
              <a:t>Földrajzi elhelyezkedés</a:t>
            </a:r>
          </a:p>
          <a:p>
            <a:pPr lvl="1">
              <a:lnSpc>
                <a:spcPct val="100000"/>
              </a:lnSpc>
              <a:defRPr/>
            </a:pPr>
            <a:r>
              <a:rPr lang="hu-HU" sz="2400" dirty="0" smtClean="0">
                <a:solidFill>
                  <a:srgbClr val="FFC000"/>
                </a:solidFill>
              </a:rPr>
              <a:t>Teszt csoport kialakítása</a:t>
            </a:r>
          </a:p>
        </p:txBody>
      </p:sp>
      <p:pic>
        <p:nvPicPr>
          <p:cNvPr id="4" name="Picture 16" descr="WSUS3-NestedComputerGroups (Parent-Child-Grandchild).png"/>
          <p:cNvPicPr>
            <a:picLocks noChangeAspect="1" noChangeArrowheads="1"/>
          </p:cNvPicPr>
          <p:nvPr/>
        </p:nvPicPr>
        <p:blipFill>
          <a:blip r:embed="rId2"/>
          <a:srcRect l="7890"/>
          <a:stretch>
            <a:fillRect/>
          </a:stretch>
        </p:blipFill>
        <p:spPr bwMode="auto">
          <a:xfrm>
            <a:off x="6072198" y="928670"/>
            <a:ext cx="28128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WSUS3-NestedComputerGroup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9497" y="2643182"/>
            <a:ext cx="2811600" cy="272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72198" y="5429264"/>
            <a:ext cx="2821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hu-HU" sz="2000" b="1" smtClean="0"/>
              <a:t>Beágyazott csoportok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82" y="142852"/>
            <a:ext cx="8642838" cy="1071570"/>
          </a:xfrm>
        </p:spPr>
        <p:txBody>
          <a:bodyPr/>
          <a:lstStyle/>
          <a:p>
            <a:r>
              <a:rPr lang="hu-HU" smtClean="0"/>
              <a:t>Felépítés, működés</a:t>
            </a:r>
            <a:endParaRPr lang="en-US"/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968644" y="1071546"/>
            <a:ext cx="3537438" cy="5249862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r>
              <a:rPr lang="hu-HU" sz="2000" b="1" smtClean="0">
                <a:solidFill>
                  <a:schemeClr val="bg2"/>
                </a:solidFill>
              </a:rPr>
              <a:t>Kiszolgálóoldal</a:t>
            </a:r>
            <a:endParaRPr lang="en-US" sz="2000" b="1">
              <a:solidFill>
                <a:schemeClr val="bg2"/>
              </a:solidFill>
            </a:endParaRPr>
          </a:p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49239" y="1522399"/>
            <a:ext cx="3376246" cy="4694237"/>
          </a:xfrm>
          <a:prstGeom prst="roundRect">
            <a:avLst>
              <a:gd name="adj" fmla="val 3588"/>
            </a:avLst>
          </a:prstGeom>
          <a:solidFill>
            <a:srgbClr val="EEEFD7"/>
          </a:soli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506440" y="2673336"/>
            <a:ext cx="885092" cy="1014413"/>
          </a:xfrm>
          <a:prstGeom prst="ellipse">
            <a:avLst/>
          </a:prstGeom>
          <a:solidFill>
            <a:srgbClr val="CC0000">
              <a:alpha val="25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1953382" y="3689333"/>
            <a:ext cx="0" cy="4254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1953382" y="5052999"/>
            <a:ext cx="0" cy="5937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63540" y="1931971"/>
            <a:ext cx="1584081" cy="507992"/>
          </a:xfrm>
          <a:prstGeom prst="roundRect">
            <a:avLst>
              <a:gd name="adj" fmla="val 9764"/>
            </a:avLst>
          </a:prstGeom>
          <a:gradFill rotWithShape="1">
            <a:gsLst>
              <a:gs pos="0">
                <a:srgbClr val="ADE2A1"/>
              </a:gs>
              <a:gs pos="100000">
                <a:srgbClr val="E8F6E4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anchor="ctr"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</a:pPr>
            <a:r>
              <a:rPr lang="en-US" sz="1400" dirty="0">
                <a:solidFill>
                  <a:schemeClr val="bg2"/>
                </a:solidFill>
              </a:rPr>
              <a:t>1. </a:t>
            </a:r>
            <a:r>
              <a:rPr lang="hu-HU" sz="1400" dirty="0" smtClean="0">
                <a:solidFill>
                  <a:schemeClr val="bg2"/>
                </a:solidFill>
              </a:rPr>
              <a:t>Időzített letöltés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167330" y="3265471"/>
            <a:ext cx="712177" cy="0"/>
          </a:xfrm>
          <a:prstGeom prst="line">
            <a:avLst/>
          </a:prstGeom>
          <a:noFill/>
          <a:ln w="38100">
            <a:solidFill>
              <a:srgbClr val="333333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pic>
        <p:nvPicPr>
          <p:cNvPr id="11" name="Picture 10" descr="Server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1948" y="2768584"/>
            <a:ext cx="674077" cy="855663"/>
          </a:xfrm>
          <a:prstGeom prst="rect">
            <a:avLst/>
          </a:prstGeom>
          <a:noFill/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297747" y="3114658"/>
            <a:ext cx="593481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070614" y="5265724"/>
            <a:ext cx="5629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smtClean="0">
                <a:solidFill>
                  <a:schemeClr val="bg2"/>
                </a:solidFill>
              </a:rPr>
              <a:t>N</a:t>
            </a:r>
            <a:r>
              <a:rPr lang="hu-HU" sz="1400" b="0" smtClean="0">
                <a:solidFill>
                  <a:schemeClr val="bg2"/>
                </a:solidFill>
              </a:rPr>
              <a:t>em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19324" y="3727618"/>
            <a:ext cx="161384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2"/>
                </a:solidFill>
              </a:rPr>
              <a:t>2. </a:t>
            </a:r>
            <a:r>
              <a:rPr lang="en-US" sz="1400" err="1" smtClean="0">
                <a:solidFill>
                  <a:schemeClr val="bg2"/>
                </a:solidFill>
              </a:rPr>
              <a:t>Tes</a:t>
            </a:r>
            <a:r>
              <a:rPr lang="hu-HU" sz="1400" smtClean="0">
                <a:solidFill>
                  <a:schemeClr val="bg2"/>
                </a:solidFill>
              </a:rPr>
              <a:t>ztelés van?</a:t>
            </a:r>
            <a:r>
              <a:rPr lang="en-US" sz="1400" smtClean="0">
                <a:solidFill>
                  <a:schemeClr val="bg2"/>
                </a:solidFill>
              </a:rPr>
              <a:t> 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403256" y="4646596"/>
            <a:ext cx="797169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406794" y="5697523"/>
            <a:ext cx="2759320" cy="578882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3. </a:t>
            </a:r>
            <a:r>
              <a:rPr lang="hu-HU" sz="1400" smtClean="0">
                <a:solidFill>
                  <a:schemeClr val="bg2"/>
                </a:solidFill>
              </a:rPr>
              <a:t>A csomagok engedélyezése (automatikus vagy manuális)</a:t>
            </a:r>
            <a:endParaRPr lang="en-US" sz="1400">
              <a:solidFill>
                <a:schemeClr val="bg2"/>
              </a:solidFill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482993" y="4078274"/>
            <a:ext cx="937846" cy="1127125"/>
            <a:chOff x="650" y="2441"/>
            <a:chExt cx="567" cy="629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90" y="2441"/>
              <a:ext cx="527" cy="558"/>
            </a:xfrm>
            <a:prstGeom prst="ellipse">
              <a:avLst/>
            </a:prstGeom>
            <a:solidFill>
              <a:srgbClr val="CC0000">
                <a:alpha val="25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650" y="2500"/>
              <a:ext cx="564" cy="570"/>
              <a:chOff x="617" y="2494"/>
              <a:chExt cx="563" cy="569"/>
            </a:xfrm>
          </p:grpSpPr>
          <p:pic>
            <p:nvPicPr>
              <p:cNvPr id="20" name="Picture 19" descr="Computer_DesktopComputer0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6" y="2494"/>
                <a:ext cx="394" cy="441"/>
              </a:xfrm>
              <a:prstGeom prst="rect">
                <a:avLst/>
              </a:prstGeom>
              <a:noFill/>
            </p:spPr>
          </p:pic>
          <p:pic>
            <p:nvPicPr>
              <p:cNvPr id="21" name="Picture 20" descr="User_UserHalfD0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7" y="2572"/>
                <a:ext cx="312" cy="49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140344" y="4438633"/>
            <a:ext cx="1167884" cy="566738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anchor="ctr"/>
          <a:lstStyle/>
          <a:p>
            <a:r>
              <a:rPr lang="hu-HU" sz="1400" b="0" smtClean="0">
                <a:solidFill>
                  <a:schemeClr val="bg2"/>
                </a:solidFill>
              </a:rPr>
              <a:t>A frissítések t</a:t>
            </a:r>
            <a:r>
              <a:rPr lang="en-US" sz="1400" b="0" smtClean="0">
                <a:solidFill>
                  <a:schemeClr val="bg2"/>
                </a:solidFill>
              </a:rPr>
              <a:t>es</a:t>
            </a:r>
            <a:r>
              <a:rPr lang="hu-HU" sz="1400" b="0" smtClean="0">
                <a:solidFill>
                  <a:schemeClr val="bg2"/>
                </a:solidFill>
              </a:rPr>
              <a:t>z</a:t>
            </a:r>
            <a:r>
              <a:rPr lang="en-US" sz="1400" b="0" smtClean="0">
                <a:solidFill>
                  <a:schemeClr val="bg2"/>
                </a:solidFill>
              </a:rPr>
              <a:t>t</a:t>
            </a:r>
            <a:r>
              <a:rPr lang="hu-HU" sz="1400" b="0" smtClean="0">
                <a:solidFill>
                  <a:schemeClr val="bg2"/>
                </a:solidFill>
              </a:rPr>
              <a:t>elése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3593147" y="4997436"/>
            <a:ext cx="0" cy="639763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595472" y="1071546"/>
            <a:ext cx="3537438" cy="5249862"/>
          </a:xfrm>
          <a:prstGeom prst="roundRect">
            <a:avLst>
              <a:gd name="adj" fmla="val 4167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/>
          <a:lstStyle/>
          <a:p>
            <a:pPr algn="l"/>
            <a:r>
              <a:rPr lang="hu-HU" sz="2000" b="1" smtClean="0">
                <a:solidFill>
                  <a:schemeClr val="bg2"/>
                </a:solidFill>
              </a:rPr>
              <a:t>Ügyféloldal</a:t>
            </a:r>
            <a:endParaRPr lang="en-US" sz="2000" b="1">
              <a:solidFill>
                <a:schemeClr val="bg2"/>
              </a:solidFill>
            </a:endParaRPr>
          </a:p>
          <a:p>
            <a:pPr algn="l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676067" y="1522399"/>
            <a:ext cx="3376246" cy="4694237"/>
          </a:xfrm>
          <a:prstGeom prst="roundRect">
            <a:avLst>
              <a:gd name="adj" fmla="val 3588"/>
            </a:avLst>
          </a:prstGeom>
          <a:solidFill>
            <a:srgbClr val="EEEFD7"/>
          </a:solidFill>
          <a:ln w="9525" algn="ctr">
            <a:solidFill>
              <a:srgbClr val="3333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283593" y="5443521"/>
            <a:ext cx="1519602" cy="1082367"/>
          </a:xfrm>
          <a:prstGeom prst="roundRect">
            <a:avLst>
              <a:gd name="adj" fmla="val 3588"/>
            </a:avLst>
          </a:prstGeom>
          <a:gradFill rotWithShape="1">
            <a:gsLst>
              <a:gs pos="0">
                <a:srgbClr val="ADE2A1"/>
              </a:gs>
              <a:gs pos="100000">
                <a:srgbClr val="E8F6E4"/>
              </a:gs>
            </a:gsLst>
            <a:lin ang="2700000" scaled="1"/>
          </a:gradFill>
          <a:ln w="9525" algn="ctr">
            <a:solidFill>
              <a:srgbClr val="4D4D4D"/>
            </a:solidFill>
            <a:round/>
            <a:headEnd/>
            <a:tailEnd/>
          </a:ln>
          <a:effectLst>
            <a:outerShdw dist="35921" dir="2700000" algn="ctr" rotWithShape="0">
              <a:srgbClr val="AFAFAF"/>
            </a:outerShdw>
          </a:effectLst>
        </p:spPr>
        <p:txBody>
          <a:bodyPr wrap="square" anchor="ctr">
            <a:spAutoFit/>
          </a:bodyPr>
          <a:lstStyle/>
          <a:p>
            <a:pPr algn="l">
              <a:lnSpc>
                <a:spcPct val="90000"/>
              </a:lnSpc>
              <a:spcBef>
                <a:spcPct val="40000"/>
              </a:spcBef>
            </a:pPr>
            <a:r>
              <a:rPr lang="en-US" sz="1400">
                <a:solidFill>
                  <a:schemeClr val="bg2"/>
                </a:solidFill>
              </a:rPr>
              <a:t>5. </a:t>
            </a:r>
            <a:r>
              <a:rPr lang="hu-HU" sz="1400" smtClean="0">
                <a:solidFill>
                  <a:schemeClr val="bg2"/>
                </a:solidFill>
              </a:rPr>
              <a:t>A WSUS ügyfél</a:t>
            </a:r>
            <a:br>
              <a:rPr lang="hu-HU" sz="1400" smtClean="0">
                <a:solidFill>
                  <a:schemeClr val="bg2"/>
                </a:solidFill>
              </a:rPr>
            </a:br>
            <a:r>
              <a:rPr lang="hu-HU" sz="1400" smtClean="0">
                <a:solidFill>
                  <a:schemeClr val="bg2"/>
                </a:solidFill>
              </a:rPr>
              <a:t>várja a következő </a:t>
            </a:r>
            <a:br>
              <a:rPr lang="hu-HU" sz="1400" smtClean="0">
                <a:solidFill>
                  <a:schemeClr val="bg2"/>
                </a:solidFill>
              </a:rPr>
            </a:br>
            <a:r>
              <a:rPr lang="hu-HU" sz="1400" smtClean="0">
                <a:solidFill>
                  <a:schemeClr val="bg2"/>
                </a:solidFill>
              </a:rPr>
              <a:t>ellenőrzést.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6821391" y="4819636"/>
            <a:ext cx="129100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sz="1400" smtClean="0">
                <a:solidFill>
                  <a:schemeClr val="bg2"/>
                </a:solidFill>
              </a:rPr>
              <a:t>Újraindítás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4693650" y="4808521"/>
            <a:ext cx="154882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4. </a:t>
            </a:r>
            <a:r>
              <a:rPr lang="hu-HU" sz="1400" smtClean="0">
                <a:solidFill>
                  <a:schemeClr val="bg2"/>
                </a:solidFill>
              </a:rPr>
              <a:t>Szükséges </a:t>
            </a:r>
            <a:r>
              <a:rPr lang="en-US" sz="1400" smtClean="0">
                <a:solidFill>
                  <a:schemeClr val="bg2"/>
                </a:solidFill>
              </a:rPr>
              <a:t>a</a:t>
            </a:r>
            <a:r>
              <a:rPr lang="hu-HU" sz="1400" smtClean="0">
                <a:solidFill>
                  <a:schemeClr val="bg2"/>
                </a:solidFill>
              </a:rPr>
              <a:t>z</a:t>
            </a:r>
            <a:r>
              <a:rPr lang="en-US" sz="1400" smtClean="0">
                <a:solidFill>
                  <a:schemeClr val="bg2"/>
                </a:solidFill>
              </a:rPr>
              <a:t> </a:t>
            </a:r>
            <a:r>
              <a:rPr lang="hu-HU" sz="1400" smtClean="0">
                <a:solidFill>
                  <a:schemeClr val="bg2"/>
                </a:solidFill>
              </a:rPr>
              <a:t/>
            </a:r>
            <a:br>
              <a:rPr lang="hu-HU" sz="1400" smtClean="0">
                <a:solidFill>
                  <a:schemeClr val="bg2"/>
                </a:solidFill>
              </a:rPr>
            </a:br>
            <a:r>
              <a:rPr lang="hu-HU" sz="1400" smtClean="0">
                <a:solidFill>
                  <a:schemeClr val="bg2"/>
                </a:solidFill>
              </a:rPr>
              <a:t>    újraindítás</a:t>
            </a:r>
            <a:r>
              <a:rPr lang="en-US" sz="1400" smtClean="0">
                <a:solidFill>
                  <a:schemeClr val="bg2"/>
                </a:solidFill>
              </a:rPr>
              <a:t>?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4693652" y="4198924"/>
            <a:ext cx="260199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3. </a:t>
            </a:r>
            <a:r>
              <a:rPr lang="hu-HU" sz="1400" smtClean="0">
                <a:solidFill>
                  <a:schemeClr val="bg2"/>
                </a:solidFill>
              </a:rPr>
              <a:t>Időzített letöltés és telepítés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6047668" y="1789096"/>
            <a:ext cx="1922585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1. </a:t>
            </a:r>
            <a:r>
              <a:rPr lang="hu-HU" sz="1400" smtClean="0">
                <a:solidFill>
                  <a:schemeClr val="bg2"/>
                </a:solidFill>
              </a:rPr>
              <a:t>A WSUS ügyfél figyeli a szervert: van elérhető frissítés?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4693653" y="2671749"/>
            <a:ext cx="206498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400">
                <a:solidFill>
                  <a:schemeClr val="bg2"/>
                </a:solidFill>
              </a:rPr>
              <a:t>2. </a:t>
            </a:r>
            <a:r>
              <a:rPr lang="hu-HU" sz="1400" smtClean="0">
                <a:solidFill>
                  <a:schemeClr val="bg2"/>
                </a:solidFill>
              </a:rPr>
              <a:t>Egy a</a:t>
            </a:r>
            <a:r>
              <a:rPr lang="en-US" sz="1400" err="1" smtClean="0">
                <a:solidFill>
                  <a:schemeClr val="bg2"/>
                </a:solidFill>
              </a:rPr>
              <a:t>dmin</a:t>
            </a:r>
            <a:r>
              <a:rPr lang="hu-HU" sz="1400" smtClean="0">
                <a:solidFill>
                  <a:schemeClr val="bg2"/>
                </a:solidFill>
              </a:rPr>
              <a:t> lépett be?</a:t>
            </a:r>
            <a:endParaRPr lang="en-US" sz="1400">
              <a:solidFill>
                <a:schemeClr val="bg2"/>
              </a:solidFill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5983191" y="2951147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0" smtClean="0">
                <a:solidFill>
                  <a:schemeClr val="bg2"/>
                </a:solidFill>
              </a:rPr>
              <a:t>Igen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615378" y="3836974"/>
            <a:ext cx="5629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smtClean="0">
                <a:solidFill>
                  <a:schemeClr val="bg2"/>
                </a:solidFill>
              </a:rPr>
              <a:t>N</a:t>
            </a:r>
            <a:r>
              <a:rPr lang="hu-HU" sz="1400" b="0" smtClean="0">
                <a:solidFill>
                  <a:schemeClr val="bg2"/>
                </a:solidFill>
              </a:rPr>
              <a:t>em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6526848" y="2933684"/>
            <a:ext cx="1422889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hu-HU" sz="1400" b="0" smtClean="0">
                <a:solidFill>
                  <a:schemeClr val="bg2"/>
                </a:solidFill>
              </a:rPr>
              <a:t>Az admin ideiglenesen felfüggesztheti a a folyamatot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6220569" y="4643447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0" smtClean="0">
                <a:solidFill>
                  <a:schemeClr val="bg2"/>
                </a:solidFill>
              </a:rPr>
              <a:t>Igen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5568486" y="2220899"/>
            <a:ext cx="0" cy="51593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205072" y="1555735"/>
            <a:ext cx="759069" cy="911225"/>
            <a:chOff x="650" y="2441"/>
            <a:chExt cx="567" cy="629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690" y="2441"/>
              <a:ext cx="527" cy="558"/>
            </a:xfrm>
            <a:prstGeom prst="ellipse">
              <a:avLst/>
            </a:prstGeom>
            <a:solidFill>
              <a:srgbClr val="CC0000">
                <a:alpha val="25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39" name="Group 38"/>
            <p:cNvGrpSpPr>
              <a:grpSpLocks/>
            </p:cNvGrpSpPr>
            <p:nvPr/>
          </p:nvGrpSpPr>
          <p:grpSpPr bwMode="auto">
            <a:xfrm>
              <a:off x="650" y="2500"/>
              <a:ext cx="564" cy="570"/>
              <a:chOff x="617" y="2494"/>
              <a:chExt cx="563" cy="569"/>
            </a:xfrm>
          </p:grpSpPr>
          <p:pic>
            <p:nvPicPr>
              <p:cNvPr id="40" name="Picture 39" descr="Computer_DesktopComputer0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86" y="2494"/>
                <a:ext cx="394" cy="441"/>
              </a:xfrm>
              <a:prstGeom prst="rect">
                <a:avLst/>
              </a:prstGeom>
              <a:noFill/>
            </p:spPr>
          </p:pic>
          <p:pic>
            <p:nvPicPr>
              <p:cNvPr id="41" name="Picture 40" descr="User_UserHalfD0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7" y="2572"/>
                <a:ext cx="312" cy="49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2" name="Line 41"/>
          <p:cNvSpPr>
            <a:spLocks noChangeShapeType="1"/>
          </p:cNvSpPr>
          <p:nvPr/>
        </p:nvSpPr>
        <p:spPr bwMode="auto">
          <a:xfrm>
            <a:off x="5568486" y="3727433"/>
            <a:ext cx="0" cy="51593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>
            <a:off x="5852771" y="3343258"/>
            <a:ext cx="700454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5196279" y="2990833"/>
            <a:ext cx="745881" cy="903288"/>
            <a:chOff x="1771" y="2441"/>
            <a:chExt cx="557" cy="623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801" y="2441"/>
              <a:ext cx="527" cy="558"/>
            </a:xfrm>
            <a:prstGeom prst="ellipse">
              <a:avLst/>
            </a:prstGeom>
            <a:solidFill>
              <a:srgbClr val="CC0000">
                <a:alpha val="25000"/>
              </a:srgbClr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chemeClr val="bg2"/>
                </a:solidFill>
              </a:endParaRPr>
            </a:p>
          </p:txBody>
        </p: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>
              <a:off x="1771" y="2509"/>
              <a:ext cx="550" cy="551"/>
              <a:chOff x="3637" y="2416"/>
              <a:chExt cx="849" cy="852"/>
            </a:xfrm>
          </p:grpSpPr>
          <p:pic>
            <p:nvPicPr>
              <p:cNvPr id="47" name="Picture 46" descr="Computer_DesktopComputer0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889" y="2416"/>
                <a:ext cx="597" cy="669"/>
              </a:xfrm>
              <a:prstGeom prst="rect">
                <a:avLst/>
              </a:prstGeom>
              <a:noFill/>
            </p:spPr>
          </p:pic>
          <p:pic>
            <p:nvPicPr>
              <p:cNvPr id="48" name="Picture 47" descr="User_UserHalfE0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637" y="2523"/>
                <a:ext cx="473" cy="74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5568486" y="4513246"/>
            <a:ext cx="0" cy="3873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567021" y="5349858"/>
            <a:ext cx="701919" cy="554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8"/>
              </a:cxn>
              <a:cxn ang="0">
                <a:pos x="479" y="308"/>
              </a:cxn>
            </a:cxnLst>
            <a:rect l="0" t="0" r="r" b="b"/>
            <a:pathLst>
              <a:path w="479" h="308">
                <a:moveTo>
                  <a:pt x="0" y="0"/>
                </a:moveTo>
                <a:lnTo>
                  <a:pt x="0" y="308"/>
                </a:lnTo>
                <a:lnTo>
                  <a:pt x="479" y="308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5615378" y="5475274"/>
            <a:ext cx="562975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0" smtClean="0">
                <a:solidFill>
                  <a:schemeClr val="bg2"/>
                </a:solidFill>
              </a:rPr>
              <a:t>N</a:t>
            </a:r>
            <a:r>
              <a:rPr lang="hu-HU" sz="1400" b="0" smtClean="0">
                <a:solidFill>
                  <a:schemeClr val="bg2"/>
                </a:solidFill>
              </a:rPr>
              <a:t>em</a:t>
            </a:r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7482278" y="5105383"/>
            <a:ext cx="0" cy="34925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6088684" y="5000637"/>
            <a:ext cx="709260" cy="3147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 sz="2000">
              <a:solidFill>
                <a:schemeClr val="bg2"/>
              </a:solidFill>
            </a:endParaRPr>
          </a:p>
        </p:txBody>
      </p:sp>
      <p:pic>
        <p:nvPicPr>
          <p:cNvPr id="54" name="Picture 53" descr="MSUpda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2870" y="2146283"/>
            <a:ext cx="1705708" cy="1538288"/>
          </a:xfrm>
          <a:prstGeom prst="rect">
            <a:avLst/>
          </a:prstGeom>
          <a:noFill/>
        </p:spPr>
      </p:pic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2593717" y="4178268"/>
            <a:ext cx="532518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0" smtClean="0">
                <a:solidFill>
                  <a:schemeClr val="bg2"/>
                </a:solidFill>
              </a:rPr>
              <a:t>Igen</a:t>
            </a:r>
          </a:p>
          <a:p>
            <a:endParaRPr lang="en-US" sz="1400" b="0">
              <a:solidFill>
                <a:schemeClr val="bg2"/>
              </a:solidFill>
            </a:endParaRPr>
          </a:p>
        </p:txBody>
      </p:sp>
      <p:sp>
        <p:nvSpPr>
          <p:cNvPr id="56" name="Text Box 31"/>
          <p:cNvSpPr txBox="1">
            <a:spLocks noChangeArrowheads="1"/>
          </p:cNvSpPr>
          <p:nvPr/>
        </p:nvSpPr>
        <p:spPr bwMode="auto">
          <a:xfrm>
            <a:off x="5627084" y="2382831"/>
            <a:ext cx="53251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400" b="0" smtClean="0">
                <a:solidFill>
                  <a:schemeClr val="bg2"/>
                </a:solidFill>
              </a:rPr>
              <a:t>Igen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Felépítés, működés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82" y="1214422"/>
            <a:ext cx="8642838" cy="5022867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MMC (3.0) konzol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eddigi webszerviz alapú megoldást váltja</a:t>
            </a:r>
          </a:p>
          <a:p>
            <a:pPr lvl="1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Robusztusabb, izmosabb, stabilabb</a:t>
            </a:r>
          </a:p>
          <a:p>
            <a:pPr lvl="1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Szűrés, keresés, rendezés, egyéni nézetek </a:t>
            </a:r>
          </a:p>
          <a:p>
            <a:pPr lvl="1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Több WSUS szerver esetén egyszerű kezelés</a:t>
            </a:r>
          </a:p>
          <a:p>
            <a:pPr lvl="1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Fejlett jelentéskészítés (.xls, .pdf és online)</a:t>
            </a:r>
          </a:p>
          <a:p>
            <a:pPr lvl="1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Használható delegálás </a:t>
            </a:r>
          </a:p>
          <a:p>
            <a:pPr lvl="2">
              <a:lnSpc>
                <a:spcPct val="100000"/>
              </a:lnSpc>
              <a:defRPr/>
            </a:pPr>
            <a:r>
              <a:rPr lang="hu-H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Külön csoportok a helyi / címtár adatbázisban (WSUS rendszergazdák és WSUS jelentéskészítők)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9" name="Picture 7" descr="halvanyito_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9363"/>
            <a:ext cx="9144000" cy="1670050"/>
          </a:xfrm>
          <a:prstGeom prst="rect">
            <a:avLst/>
          </a:prstGeom>
          <a:noFill/>
        </p:spPr>
      </p:pic>
      <p:pic>
        <p:nvPicPr>
          <p:cNvPr id="69640" name="Picture 8" descr="halvanyito_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5263"/>
            <a:ext cx="9144000" cy="1670050"/>
          </a:xfrm>
          <a:prstGeom prst="rect">
            <a:avLst/>
          </a:prstGeom>
          <a:noFill/>
        </p:spPr>
      </p:pic>
      <p:pic>
        <p:nvPicPr>
          <p:cNvPr id="69641" name="Picture 9" descr="MPj031649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0066" y="4170363"/>
            <a:ext cx="1462454" cy="1130300"/>
          </a:xfrm>
          <a:prstGeom prst="rect">
            <a:avLst/>
          </a:prstGeom>
          <a:noFill/>
        </p:spPr>
      </p:pic>
      <p:pic>
        <p:nvPicPr>
          <p:cNvPr id="69642" name="Picture 10" descr="MPj031649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1812" y="4170364"/>
            <a:ext cx="1529862" cy="1108075"/>
          </a:xfrm>
          <a:prstGeom prst="rect">
            <a:avLst/>
          </a:prstGeom>
          <a:noFill/>
        </p:spPr>
      </p:pic>
      <p:pic>
        <p:nvPicPr>
          <p:cNvPr id="69643" name="Picture 11" descr="MPj03165310000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30966" y="4170364"/>
            <a:ext cx="1528396" cy="1108075"/>
          </a:xfrm>
          <a:prstGeom prst="rect">
            <a:avLst/>
          </a:prstGeom>
          <a:noFill/>
        </p:spPr>
      </p:pic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123092" y="3881439"/>
            <a:ext cx="37753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1200" i="1" dirty="0">
                <a:gradFill flip="none" rotWithShape="1">
                  <a:gsLst>
                    <a:gs pos="0">
                      <a:srgbClr val="1E2878"/>
                    </a:gs>
                    <a:gs pos="50000">
                      <a:srgbClr val="1E287E"/>
                    </a:gs>
                    <a:gs pos="100000">
                      <a:schemeClr val="bg2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emibold"/>
              </a:rPr>
              <a:t>demó</a:t>
            </a:r>
          </a:p>
        </p:txBody>
      </p:sp>
      <p:sp>
        <p:nvSpPr>
          <p:cNvPr id="69646" name="Rectangle 14"/>
          <p:cNvSpPr>
            <a:spLocks noGrp="1" noChangeArrowheads="1"/>
          </p:cNvSpPr>
          <p:nvPr>
            <p:ph idx="1"/>
          </p:nvPr>
        </p:nvSpPr>
        <p:spPr>
          <a:xfrm>
            <a:off x="250582" y="331788"/>
            <a:ext cx="8642838" cy="3313112"/>
          </a:xfrm>
        </p:spPr>
        <p:txBody>
          <a:bodyPr/>
          <a:lstStyle/>
          <a:p>
            <a:pPr marL="72392"/>
            <a:r>
              <a:rPr lang="hu-HU" smtClean="0"/>
              <a:t>A WSUS MMC</a:t>
            </a:r>
            <a:br>
              <a:rPr lang="hu-HU" smtClean="0"/>
            </a:br>
            <a:r>
              <a:rPr lang="hu-HU" smtClean="0"/>
              <a:t>   konzol</a:t>
            </a:r>
          </a:p>
        </p:txBody>
      </p:sp>
      <p:pic>
        <p:nvPicPr>
          <p:cNvPr id="10" name="Picture 9" descr="wsusdemo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71414"/>
            <a:ext cx="4866970" cy="35361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et template">
  <a:themeElements>
    <a:clrScheme name="TechNet Szeminárium FY06 12">
      <a:dk1>
        <a:srgbClr val="000000"/>
      </a:dk1>
      <a:lt1>
        <a:srgbClr val="FFFFFF"/>
      </a:lt1>
      <a:dk2>
        <a:srgbClr val="0099FF"/>
      </a:dk2>
      <a:lt2>
        <a:srgbClr val="FFCC00"/>
      </a:lt2>
      <a:accent1>
        <a:srgbClr val="66CC33"/>
      </a:accent1>
      <a:accent2>
        <a:srgbClr val="00FFFF"/>
      </a:accent2>
      <a:accent3>
        <a:srgbClr val="AACAFF"/>
      </a:accent3>
      <a:accent4>
        <a:srgbClr val="DADADA"/>
      </a:accent4>
      <a:accent5>
        <a:srgbClr val="B8E2AD"/>
      </a:accent5>
      <a:accent6>
        <a:srgbClr val="00E7E7"/>
      </a:accent6>
      <a:hlink>
        <a:srgbClr val="FFFFCC"/>
      </a:hlink>
      <a:folHlink>
        <a:srgbClr val="FFFFCC"/>
      </a:folHlink>
    </a:clrScheme>
    <a:fontScheme name="TechNet Szeminárium FY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chNet Szeminárium FY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Szeminárium FY0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8">
        <a:dk1>
          <a:srgbClr val="000000"/>
        </a:dk1>
        <a:lt1>
          <a:srgbClr val="FFFFFF"/>
        </a:lt1>
        <a:dk2>
          <a:srgbClr val="0099FF"/>
        </a:dk2>
        <a:lt2>
          <a:srgbClr val="FFCC00"/>
        </a:lt2>
        <a:accent1>
          <a:srgbClr val="FF9900"/>
        </a:accent1>
        <a:accent2>
          <a:srgbClr val="00FFFF"/>
        </a:accent2>
        <a:accent3>
          <a:srgbClr val="AAC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Szeminárium FY06 9">
        <a:dk1>
          <a:srgbClr val="000000"/>
        </a:dk1>
        <a:lt1>
          <a:srgbClr val="FFFFFF"/>
        </a:lt1>
        <a:dk2>
          <a:srgbClr val="0099FF"/>
        </a:dk2>
        <a:lt2>
          <a:srgbClr val="FFCC00"/>
        </a:lt2>
        <a:accent1>
          <a:srgbClr val="67CC34"/>
        </a:accent1>
        <a:accent2>
          <a:srgbClr val="00FFFF"/>
        </a:accent2>
        <a:accent3>
          <a:srgbClr val="AACAFF"/>
        </a:accent3>
        <a:accent4>
          <a:srgbClr val="DADADA"/>
        </a:accent4>
        <a:accent5>
          <a:srgbClr val="B8E2AE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Szeminárium FY06 10">
        <a:dk1>
          <a:srgbClr val="0099FF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82DA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chNet Szeminárium FY06 11">
        <a:dk1>
          <a:srgbClr val="000000"/>
        </a:dk1>
        <a:lt1>
          <a:srgbClr val="FFFFFF"/>
        </a:lt1>
        <a:dk2>
          <a:srgbClr val="0099FF"/>
        </a:dk2>
        <a:lt2>
          <a:srgbClr val="FFCC00"/>
        </a:lt2>
        <a:accent1>
          <a:srgbClr val="66CC33"/>
        </a:accent1>
        <a:accent2>
          <a:srgbClr val="00FFFF"/>
        </a:accent2>
        <a:accent3>
          <a:srgbClr val="AACAFF"/>
        </a:accent3>
        <a:accent4>
          <a:srgbClr val="DADADA"/>
        </a:accent4>
        <a:accent5>
          <a:srgbClr val="B8E2AD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chNet Szeminárium FY06 12">
        <a:dk1>
          <a:srgbClr val="000000"/>
        </a:dk1>
        <a:lt1>
          <a:srgbClr val="FFFFFF"/>
        </a:lt1>
        <a:dk2>
          <a:srgbClr val="0099FF"/>
        </a:dk2>
        <a:lt2>
          <a:srgbClr val="FFCC00"/>
        </a:lt2>
        <a:accent1>
          <a:srgbClr val="66CC33"/>
        </a:accent1>
        <a:accent2>
          <a:srgbClr val="00FFFF"/>
        </a:accent2>
        <a:accent3>
          <a:srgbClr val="AACAFF"/>
        </a:accent3>
        <a:accent4>
          <a:srgbClr val="DADADA"/>
        </a:accent4>
        <a:accent5>
          <a:srgbClr val="B8E2AD"/>
        </a:accent5>
        <a:accent6>
          <a:srgbClr val="00E7E7"/>
        </a:accent6>
        <a:hlink>
          <a:srgbClr val="FF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1112</TotalTime>
  <Words>1169</Words>
  <Application>Microsoft PowerPoint</Application>
  <PresentationFormat>On-screen Show (4:3)</PresentationFormat>
  <Paragraphs>214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TechNet template</vt:lpstr>
      <vt:lpstr>Az ügyfélgépek felügyeletének művészete -  Windows Software Update Services v3</vt:lpstr>
      <vt:lpstr>Bevezetés - Történelem</vt:lpstr>
      <vt:lpstr>Tartalom</vt:lpstr>
      <vt:lpstr>Telepítés-tervezés</vt:lpstr>
      <vt:lpstr>Telepítés-tervezés</vt:lpstr>
      <vt:lpstr>Telepítés-tervezés</vt:lpstr>
      <vt:lpstr>Felépítés, működés</vt:lpstr>
      <vt:lpstr>Felépítés, működés</vt:lpstr>
      <vt:lpstr>Slide 9</vt:lpstr>
      <vt:lpstr>Felépítés, működés</vt:lpstr>
      <vt:lpstr>Felépítés, működés</vt:lpstr>
      <vt:lpstr>Felépítés, működés</vt:lpstr>
      <vt:lpstr>Felépítés, működés</vt:lpstr>
      <vt:lpstr>Felépítés, működés</vt:lpstr>
      <vt:lpstr>Beépített extrák</vt:lpstr>
      <vt:lpstr>Slide 16</vt:lpstr>
      <vt:lpstr>Ha nagyban játszunk</vt:lpstr>
      <vt:lpstr>Ha nagyban játszunk</vt:lpstr>
      <vt:lpstr>Ha nagyban játszunk</vt:lpstr>
      <vt:lpstr>Ha nagyban játszunk</vt:lpstr>
      <vt:lpstr>Slide 21</vt:lpstr>
      <vt:lpstr>Ha nagyban játszunk</vt:lpstr>
      <vt:lpstr>Slide 23</vt:lpstr>
      <vt:lpstr>Függelék</vt:lpstr>
      <vt:lpstr>Frissítés, migráció</vt:lpstr>
      <vt:lpstr>Frissítés, migráció</vt:lpstr>
      <vt:lpstr>Frissítés, migráció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071010-TechNet Vista</dc:title>
  <dc:creator>Tamas GAL</dc:creator>
  <cp:lastModifiedBy>Peter Budai</cp:lastModifiedBy>
  <cp:revision>202</cp:revision>
  <dcterms:created xsi:type="dcterms:W3CDTF">2007-02-05T10:42:49Z</dcterms:created>
  <dcterms:modified xsi:type="dcterms:W3CDTF">2007-10-09T10:14:08Z</dcterms:modified>
</cp:coreProperties>
</file>