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480" y="17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2A2AD-36BC-4D35-9E21-47EA31B2D6FB}" type="datetimeFigureOut">
              <a:rPr lang="en-US" smtClean="0"/>
              <a:pPr/>
              <a:t>2/2/2009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20C32-FC95-4249-9797-2B2BF1121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0"/>
            <a:fld id="{DA4CF7AD-0E56-4DBA-9477-C603E6627D84}" type="slidenum">
              <a:rPr lang="en-US">
                <a:solidFill>
                  <a:prstClr val="black"/>
                </a:solidFill>
                <a:latin typeface="Calibri"/>
              </a:rPr>
              <a:pPr algn="r" rtl="0"/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72" y="868363"/>
            <a:ext cx="8794750" cy="10366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47" y="2057400"/>
            <a:ext cx="7486650" cy="4449763"/>
          </a:xfrm>
        </p:spPr>
        <p:txBody>
          <a:bodyPr/>
          <a:lstStyle>
            <a:lvl1pPr>
              <a:lnSpc>
                <a:spcPct val="150000"/>
              </a:lnSpc>
              <a:spcAft>
                <a:spcPts val="0"/>
              </a:spcAft>
              <a:buNone/>
              <a:defRPr/>
            </a:lvl1pPr>
            <a:lvl2pPr>
              <a:spcAft>
                <a:spcPts val="0"/>
              </a:spcAft>
              <a:buFont typeface="Courier New" pitchFamily="49" charset="0"/>
              <a:buChar char="o"/>
              <a:defRPr sz="1400"/>
            </a:lvl2pPr>
            <a:lvl3pPr>
              <a:defRPr sz="1400"/>
            </a:lvl3pPr>
          </a:lstStyle>
          <a:p>
            <a:pPr lvl="0"/>
            <a:endParaRPr lang="en-US" dirty="0" smtClean="0"/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l" rtl="0"/>
            <a:fld id="{3B94D59A-FF39-49F1-A6DF-BE395AC4E027}" type="datetimeFigureOut">
              <a:rPr lang="en-US" kern="1200">
                <a:solidFill>
                  <a:srgbClr val="000000"/>
                </a:solidFill>
                <a:latin typeface="Frutiger 45 Light"/>
                <a:ea typeface="MS PGothic"/>
                <a:cs typeface="+mn-cs"/>
              </a:rPr>
              <a:pPr algn="l" rtl="0"/>
              <a:t>2/2/2009</a:t>
            </a:fld>
            <a:endParaRPr lang="en-US" kern="1200">
              <a:solidFill>
                <a:srgbClr val="000000"/>
              </a:solidFill>
              <a:latin typeface="Frutiger 45 Light"/>
              <a:ea typeface="MS PGothic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algn="l" rtl="0"/>
            <a:endParaRPr lang="en-US" kern="1200">
              <a:solidFill>
                <a:srgbClr val="000000"/>
              </a:solidFill>
              <a:latin typeface="Frutiger 45 Light"/>
              <a:ea typeface="MS PGothic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l" rtl="0"/>
            <a:fld id="{5FD978A3-4AC6-42D4-8FE0-44510C0F62AD}" type="slidenum">
              <a:rPr lang="en-US" kern="1200">
                <a:solidFill>
                  <a:srgbClr val="000000"/>
                </a:solidFill>
                <a:latin typeface="Frutiger 45 Light"/>
                <a:ea typeface="MS PGothic"/>
                <a:cs typeface="+mn-cs"/>
              </a:rPr>
              <a:pPr algn="l" rtl="0"/>
              <a:t>‹#›</a:t>
            </a:fld>
            <a:endParaRPr lang="en-US" kern="1200">
              <a:solidFill>
                <a:srgbClr val="000000"/>
              </a:solidFill>
              <a:latin typeface="Frutiger 45 Light"/>
              <a:ea typeface="MS PGothic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8686800" y="6643688"/>
            <a:ext cx="381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 algn="r" rtl="0" hangingPunct="0">
              <a:defRPr/>
            </a:pPr>
            <a:fld id="{B15E8822-BF50-44B1-BBE2-A29F0F18DC5D}" type="slidenum">
              <a:rPr lang="en-US" sz="800" kern="1200">
                <a:solidFill>
                  <a:srgbClr val="000000"/>
                </a:solidFill>
                <a:latin typeface="Frutiger 45 Light"/>
                <a:ea typeface="MS PGothic" pitchFamily="34" charset="-128"/>
                <a:cs typeface="+mn-cs"/>
              </a:rPr>
              <a:pPr algn="r" rtl="0" hangingPunct="0">
                <a:defRPr/>
              </a:pPr>
              <a:t>‹#›</a:t>
            </a:fld>
            <a:endParaRPr lang="en-US" sz="800" kern="1200">
              <a:solidFill>
                <a:srgbClr val="000000"/>
              </a:solidFill>
              <a:latin typeface="Frutiger 45 Light"/>
              <a:ea typeface="MS PGothic" pitchFamily="34" charset="-128"/>
              <a:cs typeface="+mn-cs"/>
            </a:endParaRP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7175" y="868363"/>
            <a:ext cx="879475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2057400"/>
            <a:ext cx="748665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22238" y="428625"/>
            <a:ext cx="15986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hangingPunct="0">
              <a:defRPr/>
            </a:pPr>
            <a:r>
              <a:rPr lang="en-US" sz="800" kern="1200" dirty="0">
                <a:solidFill>
                  <a:srgbClr val="808080"/>
                </a:solidFill>
                <a:latin typeface="Calibri" pitchFamily="34" charset="0"/>
                <a:ea typeface="MS PGothic" pitchFamily="34" charset="-128"/>
                <a:cs typeface="+mn-cs"/>
              </a:rPr>
              <a:t>See through your customers’ eyes</a:t>
            </a:r>
          </a:p>
        </p:txBody>
      </p:sp>
      <p:pic>
        <p:nvPicPr>
          <p:cNvPr id="3082" name="Picture 10" descr="Final_Blink_RGB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133350"/>
            <a:ext cx="8128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ＭＳ Ｐゴシック" pitchFamily="-8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ＭＳ Ｐゴシック" pitchFamily="-8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ＭＳ Ｐゴシック" pitchFamily="-8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ＭＳ Ｐゴシック" pitchFamily="-8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ＭＳ Ｐゴシック" pitchFamily="-8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MS PGothic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MS PGothic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MS PGothic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Frutiger 45 Light" charset="0"/>
          <a:ea typeface="MS PGothic" pitchFamily="34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75000"/>
        </a:spcAft>
        <a:buChar char="•"/>
        <a:defRPr sz="1600">
          <a:solidFill>
            <a:srgbClr val="000000"/>
          </a:solidFill>
          <a:latin typeface="+mn-lt"/>
          <a:ea typeface="ＭＳ Ｐゴシック" pitchFamily="-84" charset="-128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75000"/>
        </a:spcAft>
        <a:buChar char="•"/>
        <a:defRPr sz="1600">
          <a:solidFill>
            <a:srgbClr val="000000"/>
          </a:solidFill>
          <a:latin typeface="+mn-lt"/>
          <a:ea typeface="ＭＳ Ｐゴシック" pitchFamily="-84" charset="-128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ＭＳ Ｐゴシック" pitchFamily="-84" charset="-128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ＭＳ Ｐゴシック" pitchFamily="-84" charset="-128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ＭＳ Ｐゴシック" pitchFamily="-84" charset="-128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Char char="•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auto">
          <a:xfrm>
            <a:off x="3886200" y="1905000"/>
            <a:ext cx="1371600" cy="464820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5">
                <a:lumMod val="9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5344" y="1905000"/>
            <a:ext cx="3794760" cy="4648200"/>
          </a:xfrm>
          <a:prstGeom prst="rect">
            <a:avLst/>
          </a:prstGeom>
          <a:solidFill>
            <a:schemeClr val="accent5">
              <a:lumMod val="75000"/>
              <a:alpha val="27000"/>
            </a:schemeClr>
          </a:solidFill>
          <a:ln w="57150" cap="flat" cmpd="sng" algn="ctr">
            <a:solidFill>
              <a:schemeClr val="accent5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People &amp; Communication Efforts by Phase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5261165" y="1905000"/>
            <a:ext cx="3794760" cy="4648200"/>
          </a:xfrm>
          <a:prstGeom prst="rect">
            <a:avLst/>
          </a:prstGeom>
          <a:solidFill>
            <a:schemeClr val="accent5">
              <a:lumMod val="75000"/>
              <a:alpha val="27000"/>
            </a:schemeClr>
          </a:solidFill>
          <a:ln w="57150" cap="flat" cmpd="sng" algn="ctr">
            <a:solidFill>
              <a:schemeClr val="accent5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07301" y="1676400"/>
            <a:ext cx="13740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US" sz="1000" b="1" kern="1200" dirty="0">
                <a:solidFill>
                  <a:srgbClr val="DAEDEF">
                    <a:lumMod val="75000"/>
                  </a:srgbClr>
                </a:solidFill>
                <a:latin typeface="Frutiger 45 Light"/>
                <a:ea typeface="MS PGothic"/>
                <a:cs typeface="+mn-cs"/>
              </a:rPr>
              <a:t>BEFORE ROLLOUT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69485" y="1676400"/>
            <a:ext cx="805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1000" b="1" kern="1200" dirty="0">
                <a:solidFill>
                  <a:srgbClr val="DAEDEF">
                    <a:lumMod val="75000"/>
                  </a:srgbClr>
                </a:solidFill>
                <a:latin typeface="Frutiger 45 Light"/>
                <a:ea typeface="MS PGothic"/>
                <a:cs typeface="+mn-cs"/>
              </a:rPr>
              <a:t>ROLLOUT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01856" y="1676400"/>
            <a:ext cx="12682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1000" b="1" kern="1200" dirty="0">
                <a:solidFill>
                  <a:srgbClr val="DAEDEF">
                    <a:lumMod val="75000"/>
                  </a:srgbClr>
                </a:solidFill>
                <a:latin typeface="Frutiger 45 Light"/>
                <a:ea typeface="MS PGothic"/>
                <a:cs typeface="+mn-cs"/>
              </a:rPr>
              <a:t>AFTER ROLLOUT</a:t>
            </a:r>
          </a:p>
        </p:txBody>
      </p:sp>
      <p:sp>
        <p:nvSpPr>
          <p:cNvPr id="41" name="Pentagon 40"/>
          <p:cNvSpPr/>
          <p:nvPr/>
        </p:nvSpPr>
        <p:spPr bwMode="auto">
          <a:xfrm>
            <a:off x="152400" y="6610572"/>
            <a:ext cx="1280160" cy="13716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COMMUNICATIONS DRIVEN</a:t>
            </a:r>
          </a:p>
        </p:txBody>
      </p:sp>
      <p:sp>
        <p:nvSpPr>
          <p:cNvPr id="42" name="Pentagon 41"/>
          <p:cNvSpPr/>
          <p:nvPr/>
        </p:nvSpPr>
        <p:spPr bwMode="auto">
          <a:xfrm>
            <a:off x="1524000" y="6610572"/>
            <a:ext cx="1280160" cy="13716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PEOPLE DRIVEN</a:t>
            </a:r>
          </a:p>
        </p:txBody>
      </p:sp>
      <p:sp>
        <p:nvSpPr>
          <p:cNvPr id="11" name="Pentagon 10"/>
          <p:cNvSpPr/>
          <p:nvPr/>
        </p:nvSpPr>
        <p:spPr bwMode="auto">
          <a:xfrm>
            <a:off x="1143000" y="4305300"/>
            <a:ext cx="271405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WOM for awareness of rollout &amp;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benefits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12" name="Pentagon 11"/>
          <p:cNvSpPr/>
          <p:nvPr/>
        </p:nvSpPr>
        <p:spPr bwMode="auto">
          <a:xfrm>
            <a:off x="2494128" y="3368040"/>
            <a:ext cx="2743200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Training for Helpdesk (on-the-job) </a:t>
            </a:r>
          </a:p>
        </p:txBody>
      </p:sp>
      <p:sp>
        <p:nvSpPr>
          <p:cNvPr id="21" name="Pentagon 20"/>
          <p:cNvSpPr/>
          <p:nvPr/>
        </p:nvSpPr>
        <p:spPr bwMode="auto">
          <a:xfrm>
            <a:off x="1143000" y="4617720"/>
            <a:ext cx="219456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“Flashes” Quick email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announcements)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2" name="Pentagon 21"/>
          <p:cNvSpPr/>
          <p:nvPr/>
        </p:nvSpPr>
        <p:spPr bwMode="auto">
          <a:xfrm>
            <a:off x="3352800" y="4617720"/>
            <a:ext cx="121920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Intranet Ads </a:t>
            </a:r>
          </a:p>
        </p:txBody>
      </p:sp>
      <p:sp>
        <p:nvSpPr>
          <p:cNvPr id="23" name="Pentagon 22"/>
          <p:cNvSpPr/>
          <p:nvPr/>
        </p:nvSpPr>
        <p:spPr bwMode="auto">
          <a:xfrm>
            <a:off x="3089945" y="3680460"/>
            <a:ext cx="146304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Team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announcements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4" name="Pentagon 23"/>
          <p:cNvSpPr/>
          <p:nvPr/>
        </p:nvSpPr>
        <p:spPr bwMode="auto">
          <a:xfrm>
            <a:off x="1219200" y="3055620"/>
            <a:ext cx="128016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Recruit Pilot Users </a:t>
            </a:r>
          </a:p>
        </p:txBody>
      </p:sp>
      <p:sp>
        <p:nvSpPr>
          <p:cNvPr id="25" name="Pentagon 24"/>
          <p:cNvSpPr/>
          <p:nvPr/>
        </p:nvSpPr>
        <p:spPr bwMode="auto">
          <a:xfrm>
            <a:off x="4571999" y="4617720"/>
            <a:ext cx="4419601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FAQ Docs or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Site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8" name="Pentagon 27"/>
          <p:cNvSpPr/>
          <p:nvPr/>
        </p:nvSpPr>
        <p:spPr bwMode="auto">
          <a:xfrm>
            <a:off x="4571999" y="4930140"/>
            <a:ext cx="4419601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Help Site with links to MS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resources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9" name="Pentagon 28"/>
          <p:cNvSpPr/>
          <p:nvPr/>
        </p:nvSpPr>
        <p:spPr bwMode="auto">
          <a:xfrm>
            <a:off x="4571999" y="5242560"/>
            <a:ext cx="4419601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Help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Documentation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1" name="Pentagon 30"/>
          <p:cNvSpPr/>
          <p:nvPr/>
        </p:nvSpPr>
        <p:spPr bwMode="auto">
          <a:xfrm>
            <a:off x="1219200" y="2743200"/>
            <a:ext cx="1828800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Training for IT </a:t>
            </a:r>
          </a:p>
        </p:txBody>
      </p:sp>
      <p:sp>
        <p:nvSpPr>
          <p:cNvPr id="32" name="Pentagon 31"/>
          <p:cNvSpPr/>
          <p:nvPr/>
        </p:nvSpPr>
        <p:spPr bwMode="auto">
          <a:xfrm>
            <a:off x="2509368" y="3055620"/>
            <a:ext cx="1920240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Train Pilot users &amp; ‘Champions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’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3" name="Pentagon 32"/>
          <p:cNvSpPr/>
          <p:nvPr/>
        </p:nvSpPr>
        <p:spPr bwMode="auto">
          <a:xfrm>
            <a:off x="4572000" y="3992880"/>
            <a:ext cx="1920240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Hands-on training for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end-users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4" name="Pentagon 33"/>
          <p:cNvSpPr/>
          <p:nvPr/>
        </p:nvSpPr>
        <p:spPr bwMode="auto">
          <a:xfrm>
            <a:off x="4572000" y="3680460"/>
            <a:ext cx="1463040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Benefits “Road Shows” </a:t>
            </a:r>
          </a:p>
        </p:txBody>
      </p:sp>
      <p:sp>
        <p:nvSpPr>
          <p:cNvPr id="35" name="Pentagon 34"/>
          <p:cNvSpPr/>
          <p:nvPr/>
        </p:nvSpPr>
        <p:spPr bwMode="auto">
          <a:xfrm>
            <a:off x="3886199" y="4305300"/>
            <a:ext cx="5105401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WOM/Viral Training through ‘use and show’ </a:t>
            </a:r>
          </a:p>
        </p:txBody>
      </p:sp>
      <p:sp>
        <p:nvSpPr>
          <p:cNvPr id="37" name="Pentagon 36"/>
          <p:cNvSpPr/>
          <p:nvPr/>
        </p:nvSpPr>
        <p:spPr bwMode="auto">
          <a:xfrm>
            <a:off x="6052255" y="3680460"/>
            <a:ext cx="2939345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Spot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training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9" name="Pentagon 38"/>
          <p:cNvSpPr/>
          <p:nvPr/>
        </p:nvSpPr>
        <p:spPr bwMode="auto">
          <a:xfrm>
            <a:off x="4571999" y="5554980"/>
            <a:ext cx="4419601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‘How-to’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Videos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40" name="Pentagon 39"/>
          <p:cNvSpPr/>
          <p:nvPr/>
        </p:nvSpPr>
        <p:spPr bwMode="auto">
          <a:xfrm>
            <a:off x="6509099" y="3992880"/>
            <a:ext cx="2482501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Recorded training sessions for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end-users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6200" y="2710032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1000" b="1" kern="1200" dirty="0">
                <a:solidFill>
                  <a:srgbClr val="000000"/>
                </a:solidFill>
                <a:latin typeface="Frutiger 45 Light"/>
                <a:ea typeface="MS PGothic"/>
                <a:cs typeface="+mn-cs"/>
              </a:rPr>
              <a:t>EFFORTS:</a:t>
            </a:r>
            <a:endParaRPr lang="en-US" sz="1000" kern="1200" dirty="0">
              <a:solidFill>
                <a:srgbClr val="000000"/>
              </a:solidFill>
              <a:latin typeface="Frutiger 45 Light"/>
              <a:ea typeface="MS PGothic"/>
              <a:cs typeface="+mn-cs"/>
            </a:endParaRPr>
          </a:p>
        </p:txBody>
      </p:sp>
      <p:sp>
        <p:nvSpPr>
          <p:cNvPr id="47" name="Pentagon 46"/>
          <p:cNvSpPr/>
          <p:nvPr/>
        </p:nvSpPr>
        <p:spPr bwMode="auto">
          <a:xfrm>
            <a:off x="4572001" y="5867400"/>
            <a:ext cx="4419600" cy="182880"/>
          </a:xfrm>
          <a:prstGeom prst="homePlate">
            <a:avLst/>
          </a:prstGeom>
          <a:solidFill>
            <a:srgbClr val="00FF99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Articles on SharePoint or </a:t>
            </a:r>
            <a:r>
              <a:rPr lang="en-US" sz="800" b="1" kern="1200" dirty="0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Intranet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48" name="Pentagon 47"/>
          <p:cNvSpPr/>
          <p:nvPr/>
        </p:nvSpPr>
        <p:spPr bwMode="auto">
          <a:xfrm>
            <a:off x="7772400" y="6172200"/>
            <a:ext cx="1236663" cy="182880"/>
          </a:xfrm>
          <a:prstGeom prst="homePlate">
            <a:avLst/>
          </a:prstGeom>
          <a:solidFill>
            <a:srgbClr val="FF6600">
              <a:alpha val="40000"/>
            </a:srgb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kern="1200" dirty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Refresher </a:t>
            </a:r>
            <a:r>
              <a:rPr lang="en-US" sz="800" b="1" kern="120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+mn-cs"/>
              </a:rPr>
              <a:t>training </a:t>
            </a:r>
            <a:endParaRPr lang="en-US" sz="800" b="1" kern="1200" dirty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200" y="1981200"/>
            <a:ext cx="61382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1000" b="1" kern="1200" dirty="0">
                <a:solidFill>
                  <a:srgbClr val="000000"/>
                </a:solidFill>
                <a:latin typeface="Frutiger 45 Light"/>
                <a:ea typeface="MS PGothic"/>
                <a:cs typeface="+mn-cs"/>
              </a:rPr>
              <a:t>GOAL:</a:t>
            </a:r>
            <a:r>
              <a:rPr lang="en-US" sz="1000" kern="1200" dirty="0">
                <a:solidFill>
                  <a:srgbClr val="000000"/>
                </a:solidFill>
                <a:latin typeface="Frutiger 45 Light"/>
                <a:ea typeface="MS PGothic"/>
                <a:cs typeface="+mn-cs"/>
              </a:rPr>
              <a:t>		             Rollout Preparation	               Uptake                         Support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86200" y="6553200"/>
            <a:ext cx="5638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This material is provided for your informational purposes only. Microsoft makes no warranties, express or implied. ©2009 Microsoft Corporation.</a:t>
            </a:r>
            <a:endParaRPr lang="en-US" sz="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BC720"/>
      </a:hlink>
      <a:folHlink>
        <a:srgbClr val="8BC720"/>
      </a:folHlink>
    </a:clrScheme>
    <a:fontScheme name="Blank Presentation">
      <a:majorFont>
        <a:latin typeface="Frutiger 45 Light"/>
        <a:ea typeface="MS PGothic"/>
        <a:cs typeface=""/>
      </a:majorFont>
      <a:minorFont>
        <a:latin typeface="Frutiger 45 Light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BC720"/>
        </a:hlink>
        <a:folHlink>
          <a:srgbClr val="8BC7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Summary of People &amp; Communication Efforts by Phase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People &amp; Communication Efforts by Phase</dc:title>
  <dc:creator>Neeti Gupta</dc:creator>
  <cp:lastModifiedBy>Neeti Gupta</cp:lastModifiedBy>
  <cp:revision>3</cp:revision>
  <dcterms:created xsi:type="dcterms:W3CDTF">2008-12-18T22:03:24Z</dcterms:created>
  <dcterms:modified xsi:type="dcterms:W3CDTF">2009-02-02T16:23:38Z</dcterms:modified>
</cp:coreProperties>
</file>