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activeX/activeX1.xml" ContentType="application/vnd.ms-office.activeX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4" r:id="rId4"/>
    <p:sldMasterId id="2147483669" r:id="rId5"/>
  </p:sldMasterIdLst>
  <p:notesMasterIdLst>
    <p:notesMasterId r:id="rId23"/>
  </p:notesMasterIdLst>
  <p:handoutMasterIdLst>
    <p:handoutMasterId r:id="rId24"/>
  </p:handoutMasterIdLst>
  <p:sldIdLst>
    <p:sldId id="257" r:id="rId6"/>
    <p:sldId id="551" r:id="rId7"/>
    <p:sldId id="507" r:id="rId8"/>
    <p:sldId id="508" r:id="rId9"/>
    <p:sldId id="509" r:id="rId10"/>
    <p:sldId id="524" r:id="rId11"/>
    <p:sldId id="542" r:id="rId12"/>
    <p:sldId id="543" r:id="rId13"/>
    <p:sldId id="544" r:id="rId14"/>
    <p:sldId id="545" r:id="rId15"/>
    <p:sldId id="546" r:id="rId16"/>
    <p:sldId id="547" r:id="rId17"/>
    <p:sldId id="548" r:id="rId18"/>
    <p:sldId id="550" r:id="rId19"/>
    <p:sldId id="541" r:id="rId20"/>
    <p:sldId id="506" r:id="rId21"/>
    <p:sldId id="552" r:id="rId22"/>
  </p:sldIdLst>
  <p:sldSz cx="9906000" cy="6858000" type="A4"/>
  <p:notesSz cx="6781800" cy="9926638"/>
  <p:custDataLst>
    <p:tags r:id="rId25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 Computer Corporation" initials="" lastIdx="3" clrIdx="0"/>
  <p:cmAuthor id="1" name="Brett McAnally" initials="" lastIdx="2" clrIdx="1"/>
  <p:cmAuthor id="2" name="Ryan_Franks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0000FF"/>
    <a:srgbClr val="FF0000"/>
    <a:srgbClr val="0099FF"/>
    <a:srgbClr val="003366"/>
    <a:srgbClr val="CC9933"/>
    <a:srgbClr val="8FA3A3"/>
    <a:srgbClr val="993366"/>
    <a:srgbClr val="80C5E5"/>
    <a:srgbClr val="FEFB6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254" autoAdjust="0"/>
    <p:restoredTop sz="99243" autoAdjust="0"/>
  </p:normalViewPr>
  <p:slideViewPr>
    <p:cSldViewPr snapToGrid="0">
      <p:cViewPr varScale="1">
        <p:scale>
          <a:sx n="92" d="100"/>
          <a:sy n="92" d="100"/>
        </p:scale>
        <p:origin x="-468" y="-108"/>
      </p:cViewPr>
      <p:guideLst>
        <p:guide orient="horz" pos="4125"/>
        <p:guide orient="horz" pos="1709"/>
        <p:guide orient="horz" pos="2528"/>
        <p:guide pos="2417"/>
        <p:guide pos="3119"/>
        <p:guide pos="65"/>
        <p:guide pos="5466"/>
        <p:guide pos="38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748" y="-96"/>
      </p:cViewPr>
      <p:guideLst>
        <p:guide orient="horz" pos="3127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4765"/>
  <ax:ocxPr ax:name="ExtentY" ax:value="1714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  <a:ln/>
        </p:spPr>
        <p:txBody>
          <a:bodyPr/>
          <a:lstStyle/>
          <a:p>
            <a:fld id="{39D451F6-D68C-42D2-824D-D82060436F34}" type="slidenum">
              <a:rPr lang="es-ES"/>
              <a:pPr/>
              <a:t>2</a:t>
            </a:fld>
            <a:endParaRPr lang="es-E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4850" y="744538"/>
            <a:ext cx="5375275" cy="3722687"/>
          </a:xfrm>
          <a:prstGeom prst="rect">
            <a:avLst/>
          </a:prstGeo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dirty="0" smtClean="0"/>
              <a:t>Demo 4</a:t>
            </a:r>
            <a:endParaRPr lang="it-IT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dirty="0" smtClean="0"/>
              <a:t>Demo 4</a:t>
            </a:r>
            <a:endParaRPr lang="it-IT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dirty="0" smtClean="0"/>
              <a:t>Demo 4</a:t>
            </a:r>
            <a:endParaRPr lang="it-IT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3263" y="744538"/>
            <a:ext cx="5375275" cy="372268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dirty="0" smtClean="0"/>
              <a:t>Demo 4</a:t>
            </a:r>
            <a:endParaRPr lang="it-IT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dirty="0" smtClean="0"/>
              <a:t>&lt;Enter module number here&gt;</a:t>
            </a:r>
          </a:p>
          <a:p>
            <a:pPr algn="r"/>
            <a:r>
              <a:rPr lang="en-US" dirty="0" smtClean="0"/>
              <a:t>&lt;Enter module name here&gt;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&lt;Enter course name here&gt;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0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18212" y="2891364"/>
            <a:ext cx="9225585" cy="1203103"/>
          </a:xfrm>
          <a:noFill/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2201" name="Rectangle 9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15087" y="4413683"/>
            <a:ext cx="9235313" cy="357188"/>
          </a:xfrm>
          <a:noFill/>
        </p:spPr>
        <p:txBody>
          <a:bodyPr anchor="ctr"/>
          <a:lstStyle>
            <a:lvl1pPr marL="0" indent="0" algn="ctr">
              <a:buFont typeface="Times" pitchFamily="18" charset="0"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044" y="1669142"/>
            <a:ext cx="9300928" cy="44722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93017" y="315686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le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7113" y="362856"/>
            <a:ext cx="2209800" cy="57204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2514" y="1654628"/>
            <a:ext cx="6702199" cy="44722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71415"/>
            <a:ext cx="8915400" cy="668319"/>
          </a:xfrm>
        </p:spPr>
        <p:txBody>
          <a:bodyPr/>
          <a:lstStyle>
            <a:lvl1pPr>
              <a:defRPr sz="4000" baseline="0"/>
            </a:lvl1pPr>
          </a:lstStyle>
          <a:p>
            <a:r>
              <a:rPr lang="en-US" dirty="0" smtClean="0"/>
              <a:t>&lt;Enter slide title here&gt;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 userDrawn="1"/>
        </p:nvSpPr>
        <p:spPr bwMode="auto">
          <a:xfrm rot="5400000">
            <a:off x="631099" y="810750"/>
            <a:ext cx="184150" cy="15650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73878" y="749509"/>
            <a:ext cx="8636363" cy="285752"/>
          </a:xfrm>
        </p:spPr>
        <p:txBody>
          <a:bodyPr anchor="ctr" anchorCtr="0"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&lt;Enter slide subtitle here&gt;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81CB9665-AF7A-4210-B047-22CE383B08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495300" y="6356351"/>
            <a:ext cx="31369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/>
              <a:t>© 2007 Solid Quality Mentors 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" y="1"/>
            <a:ext cx="9902560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36726"/>
            <a:ext cx="84201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95300" y="624840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51575"/>
            <a:ext cx="31369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5475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9F91EA06-55B1-4DCC-8BAB-B4B3D3588D0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8CD94F-D5FA-4AA6-A529-678AFB877A5B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69ADB9-7862-46E5-86BA-B330C3B4E39C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5DF239-D3B2-4664-9820-A10FD373936B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5ADC19-D53B-4244-9234-569E1A7E5037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9498B2-30C4-473F-BC58-F5369EEC1044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65A803-D42A-4491-A6E8-DFC056B99AB5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812" y="3574367"/>
            <a:ext cx="8956446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3325" y="2679702"/>
            <a:ext cx="8956446" cy="702128"/>
          </a:xfrm>
        </p:spPr>
        <p:txBody>
          <a:bodyPr anchor="t"/>
          <a:lstStyle>
            <a:lvl1pPr algn="l">
              <a:defRPr sz="4000" b="1" cap="small" baseline="0">
                <a:solidFill>
                  <a:schemeClr val="bg1"/>
                </a:solidFill>
              </a:defRPr>
            </a:lvl1pPr>
          </a:lstStyle>
          <a:p>
            <a:r>
              <a:rPr lang="es-ES" dirty="0" smtClean="0">
                <a:solidFill>
                  <a:schemeClr val="bg1"/>
                </a:solidFill>
              </a:rPr>
              <a:t>DEMO</a:t>
            </a:r>
            <a:endParaRPr lang="es-E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912F5-AA5B-4166-B5C5-C708DFC9ADD6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D3B9D7-0825-4374-9385-8BA545E4C21A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8DBF84-F57F-4DE4-AE15-537A1D9712C8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2A662-318E-41E6-8900-EF3175650773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0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18212" y="2891364"/>
            <a:ext cx="9225585" cy="1203103"/>
          </a:xfrm>
          <a:noFill/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2201" name="Rectangle 9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15087" y="4413683"/>
            <a:ext cx="9235313" cy="357188"/>
          </a:xfrm>
          <a:noFill/>
        </p:spPr>
        <p:txBody>
          <a:bodyPr anchor="ctr"/>
          <a:lstStyle>
            <a:lvl1pPr marL="0" indent="0" algn="ctr">
              <a:buFont typeface="Times" pitchFamily="18" charset="0"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71415"/>
            <a:ext cx="8915400" cy="668319"/>
          </a:xfrm>
        </p:spPr>
        <p:txBody>
          <a:bodyPr/>
          <a:lstStyle>
            <a:lvl1pPr>
              <a:defRPr sz="4000" baseline="0"/>
            </a:lvl1pPr>
          </a:lstStyle>
          <a:p>
            <a:r>
              <a:rPr lang="en-US" dirty="0" smtClean="0"/>
              <a:t>&lt;Enter slide title here&gt;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 userDrawn="1"/>
        </p:nvSpPr>
        <p:spPr bwMode="auto">
          <a:xfrm rot="5400000">
            <a:off x="631099" y="810750"/>
            <a:ext cx="184150" cy="15650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73878" y="749509"/>
            <a:ext cx="8636363" cy="285752"/>
          </a:xfrm>
        </p:spPr>
        <p:txBody>
          <a:bodyPr anchor="ctr" anchorCtr="0"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&lt;Enter slide subtitle here&gt;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81CB9665-AF7A-4210-B047-22CE383B08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495300" y="6356351"/>
            <a:ext cx="31369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/>
              <a:t>© 2007 Solid Quality Mentors 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017" y="562424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044" y="1626504"/>
            <a:ext cx="9271899" cy="4616450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1pPr>
            <a:lvl2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4pPr>
            <a:lvl5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667" y="1611993"/>
            <a:ext cx="4344988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684" y="1611993"/>
            <a:ext cx="4344987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3017" y="315686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93017" y="315686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S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93017" y="315686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4" name="TextBox 3"/>
          <p:cNvSpPr txBox="1"/>
          <p:nvPr userDrawn="1"/>
        </p:nvSpPr>
        <p:spPr>
          <a:xfrm>
            <a:off x="319314" y="1799771"/>
            <a:ext cx="92891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Code Samples in Courier</a:t>
            </a:r>
            <a:endParaRPr lang="en-US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0171" y="1611085"/>
            <a:ext cx="5912753" cy="45441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1132" y="1611085"/>
            <a:ext cx="3259138" cy="4558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3017" y="315686"/>
            <a:ext cx="9344469" cy="10196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086" y="4572000"/>
            <a:ext cx="8766628" cy="795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1654629"/>
            <a:ext cx="5943600" cy="2859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086" y="5425394"/>
            <a:ext cx="8781143" cy="641576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960" y="1466850"/>
            <a:ext cx="88423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 smtClean="0"/>
          </a:p>
        </p:txBody>
      </p:sp>
      <p:sp>
        <p:nvSpPr>
          <p:cNvPr id="1031176" name="Rectangle 8"/>
          <p:cNvSpPr>
            <a:spLocks noGrp="1" noChangeArrowheads="1"/>
          </p:cNvSpPr>
          <p:nvPr>
            <p:ph type="title"/>
          </p:nvPr>
        </p:nvSpPr>
        <p:spPr bwMode="gray">
          <a:xfrm>
            <a:off x="234960" y="228600"/>
            <a:ext cx="856069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n-US" dirty="0" smtClean="0"/>
          </a:p>
        </p:txBody>
      </p:sp>
      <p:pic>
        <p:nvPicPr>
          <p:cNvPr id="10" name="Picture 9" descr="sql2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257" y="6415313"/>
            <a:ext cx="9405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+mn-lt"/>
              </a:rPr>
              <a:t>Copyright </a:t>
            </a:r>
            <a:r>
              <a:rPr lang="en-US" sz="1400" dirty="0" smtClean="0">
                <a:solidFill>
                  <a:schemeClr val="bg1"/>
                </a:solidFill>
                <a:latin typeface="+mn-lt"/>
                <a:cs typeface="Times New Roman"/>
              </a:rPr>
              <a:t>© 2008,</a:t>
            </a:r>
            <a:r>
              <a:rPr lang="en-US" sz="1400" baseline="0" dirty="0" smtClean="0">
                <a:solidFill>
                  <a:schemeClr val="bg1"/>
                </a:solidFill>
                <a:latin typeface="+mn-lt"/>
                <a:cs typeface="Times New Roman"/>
              </a:rPr>
              <a:t> Solid Quality Mentors. All rights reserved.</a:t>
            </a:r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Picture 6" descr="TechNet_rgb.pn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641251" y="-134511"/>
            <a:ext cx="4291780" cy="8736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6" r:id="rId3"/>
    <p:sldLayoutId id="2147483658" r:id="rId4"/>
    <p:sldLayoutId id="2147483660" r:id="rId5"/>
    <p:sldLayoutId id="2147483667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8" r:id="rId12"/>
  </p:sldLayoutIdLst>
  <p:hf sldNum="0" hd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Segoe UI" pitchFamily="34" charset="0"/>
          <a:ea typeface="+mj-ea"/>
          <a:cs typeface="Segoe UI" pitchFamily="34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0"/>
        </a:spcBef>
        <a:spcAft>
          <a:spcPct val="35000"/>
        </a:spcAft>
        <a:buClr>
          <a:schemeClr val="tx2">
            <a:lumMod val="75000"/>
          </a:schemeClr>
        </a:buClr>
        <a:buSzPct val="120000"/>
        <a:buFont typeface="Segoe UI" pitchFamily="34" charset="0"/>
        <a:buChar char="•"/>
        <a:defRPr sz="2800">
          <a:solidFill>
            <a:schemeClr val="accent1">
              <a:lumMod val="75000"/>
            </a:schemeClr>
          </a:solidFill>
          <a:latin typeface="Segoe UI" pitchFamily="34" charset="0"/>
          <a:ea typeface="+mn-ea"/>
          <a:cs typeface="Segoe UI" pitchFamily="34" charset="0"/>
        </a:defRPr>
      </a:lvl1pPr>
      <a:lvl2pPr marL="679450" indent="-334963" algn="l" rtl="0" eaLnBrk="1" fontAlgn="base" hangingPunct="1">
        <a:spcBef>
          <a:spcPct val="0"/>
        </a:spcBef>
        <a:spcAft>
          <a:spcPct val="25000"/>
        </a:spcAft>
        <a:buClr>
          <a:srgbClr val="008CCC"/>
        </a:buClr>
        <a:buSzPct val="125000"/>
        <a:buFont typeface="Arial" pitchFamily="34" charset="0"/>
        <a:buChar char="•"/>
        <a:defRPr sz="2400">
          <a:solidFill>
            <a:schemeClr val="accent1">
              <a:lumMod val="75000"/>
            </a:schemeClr>
          </a:solidFill>
          <a:latin typeface="Segoe UI" pitchFamily="34" charset="0"/>
          <a:cs typeface="Segoe UI" pitchFamily="34" charset="0"/>
        </a:defRPr>
      </a:lvl2pPr>
      <a:lvl3pPr marL="1031875" indent="-238125" algn="l" rtl="0" eaLnBrk="1" fontAlgn="base" hangingPunct="1">
        <a:spcBef>
          <a:spcPct val="0"/>
        </a:spcBef>
        <a:spcAft>
          <a:spcPct val="25000"/>
        </a:spcAft>
        <a:buClr>
          <a:schemeClr val="tx2">
            <a:lumMod val="40000"/>
            <a:lumOff val="60000"/>
          </a:schemeClr>
        </a:buClr>
        <a:buSzPct val="100000"/>
        <a:buFont typeface="Courier New" pitchFamily="49" charset="0"/>
        <a:buChar char="o"/>
        <a:defRPr sz="2000">
          <a:solidFill>
            <a:schemeClr val="accent1">
              <a:lumMod val="75000"/>
            </a:schemeClr>
          </a:solidFill>
          <a:latin typeface="Segoe UI" pitchFamily="34" charset="0"/>
          <a:cs typeface="Segoe UI" pitchFamily="34" charset="0"/>
        </a:defRPr>
      </a:lvl3pPr>
      <a:lvl4pPr marL="1371600" indent="-225425" algn="l" rtl="0" eaLnBrk="1" fontAlgn="base" hangingPunct="1">
        <a:spcBef>
          <a:spcPct val="0"/>
        </a:spcBef>
        <a:spcAft>
          <a:spcPct val="25000"/>
        </a:spcAft>
        <a:buClr>
          <a:srgbClr val="008CCC"/>
        </a:buClr>
        <a:buChar char="–"/>
        <a:defRPr>
          <a:solidFill>
            <a:schemeClr val="accent1">
              <a:lumMod val="75000"/>
            </a:schemeClr>
          </a:solidFill>
          <a:latin typeface="Segoe UI" pitchFamily="34" charset="0"/>
          <a:cs typeface="Segoe UI" pitchFamily="34" charset="0"/>
        </a:defRPr>
      </a:lvl4pPr>
      <a:lvl5pPr marL="1485900" indent="233363" algn="l" rtl="0" eaLnBrk="1" fontAlgn="base" hangingPunct="1">
        <a:spcBef>
          <a:spcPct val="0"/>
        </a:spcBef>
        <a:spcAft>
          <a:spcPct val="25000"/>
        </a:spcAft>
        <a:defRPr>
          <a:solidFill>
            <a:schemeClr val="accent1">
              <a:lumMod val="75000"/>
            </a:schemeClr>
          </a:solidFill>
          <a:latin typeface="Segoe UI" pitchFamily="34" charset="0"/>
          <a:cs typeface="Segoe UI" pitchFamily="34" charset="0"/>
        </a:defRPr>
      </a:lvl5pPr>
      <a:lvl6pPr marL="1943100" indent="233363" algn="l" rtl="0" eaLnBrk="1" fontAlgn="base" hangingPunct="1">
        <a:spcBef>
          <a:spcPct val="0"/>
        </a:spcBef>
        <a:spcAft>
          <a:spcPct val="25000"/>
        </a:spcAft>
        <a:defRPr>
          <a:solidFill>
            <a:srgbClr val="008CCC"/>
          </a:solidFill>
          <a:latin typeface="+mn-lt"/>
        </a:defRPr>
      </a:lvl6pPr>
      <a:lvl7pPr marL="2400300" indent="233363" algn="l" rtl="0" eaLnBrk="1" fontAlgn="base" hangingPunct="1">
        <a:spcBef>
          <a:spcPct val="0"/>
        </a:spcBef>
        <a:spcAft>
          <a:spcPct val="25000"/>
        </a:spcAft>
        <a:defRPr>
          <a:solidFill>
            <a:srgbClr val="008CCC"/>
          </a:solidFill>
          <a:latin typeface="+mn-lt"/>
        </a:defRPr>
      </a:lvl7pPr>
      <a:lvl8pPr marL="2857500" indent="233363" algn="l" rtl="0" eaLnBrk="1" fontAlgn="base" hangingPunct="1">
        <a:spcBef>
          <a:spcPct val="0"/>
        </a:spcBef>
        <a:spcAft>
          <a:spcPct val="25000"/>
        </a:spcAft>
        <a:defRPr>
          <a:solidFill>
            <a:srgbClr val="008CCC"/>
          </a:solidFill>
          <a:latin typeface="+mn-lt"/>
        </a:defRPr>
      </a:lvl8pPr>
      <a:lvl9pPr marL="3314700" indent="233363" algn="l" rtl="0" eaLnBrk="1" fontAlgn="base" hangingPunct="1">
        <a:spcBef>
          <a:spcPct val="0"/>
        </a:spcBef>
        <a:spcAft>
          <a:spcPct val="25000"/>
        </a:spcAft>
        <a:defRPr>
          <a:solidFill>
            <a:srgbClr val="008CCC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5157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7473E84-0A9A-436C-B5D6-2E0B3AE05629}" type="slidenum">
              <a:rPr lang="es-ES"/>
              <a:pPr/>
              <a:t>‹#›</a:t>
            </a:fld>
            <a:endParaRPr lang="es-E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" y="1"/>
            <a:ext cx="9902560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pic>
        <p:nvPicPr>
          <p:cNvPr id="16" name="Picture 6" descr="TechNet_rgb.pn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641251" y="-134511"/>
            <a:ext cx="4291780" cy="873609"/>
          </a:xfrm>
          <a:prstGeom prst="rect">
            <a:avLst/>
          </a:prstGeom>
        </p:spPr>
      </p:pic>
      <p:pic>
        <p:nvPicPr>
          <p:cNvPr id="17" name="16 Imagen" descr="Color Logo- JPG.jp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152399" y="144124"/>
            <a:ext cx="2365663" cy="726732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plex.com/SqlServerSamples" TargetMode="External"/><Relationship Id="rId2" Type="http://schemas.openxmlformats.org/officeDocument/2006/relationships/hyperlink" Target="http://www.microsoft.com/sql/2008/" TargetMode="Externa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ing.solidq.com/ib/IbSummitDetail.aspx?CourseScheduleId=251" TargetMode="External"/><Relationship Id="rId2" Type="http://schemas.openxmlformats.org/officeDocument/2006/relationships/hyperlink" Target="mailto:jtorrenteras@solidq.com" TargetMode="Externa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://blogs.solidq.com/ES/BiCorner" TargetMode="External"/><Relationship Id="rId4" Type="http://schemas.openxmlformats.org/officeDocument/2006/relationships/hyperlink" Target="http://blogs.solidq.com/ES/ElRinconDelDBA/default.asp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solidq.com/ES/BiCorn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>
                <a:solidFill>
                  <a:schemeClr val="tx1"/>
                </a:solidFill>
              </a:rPr>
              <a:t>SQL Server 2008 </a:t>
            </a:r>
            <a:br>
              <a:rPr lang="es-ES" smtClean="0">
                <a:solidFill>
                  <a:schemeClr val="tx1"/>
                </a:solidFill>
              </a:rPr>
            </a:br>
            <a:r>
              <a:rPr lang="es-ES" smtClean="0">
                <a:solidFill>
                  <a:schemeClr val="tx1"/>
                </a:solidFill>
              </a:rPr>
              <a:t/>
            </a:r>
            <a:br>
              <a:rPr lang="es-ES" smtClean="0">
                <a:solidFill>
                  <a:schemeClr val="tx1"/>
                </a:solidFill>
              </a:rPr>
            </a:br>
            <a:r>
              <a:rPr lang="es-ES" smtClean="0">
                <a:solidFill>
                  <a:schemeClr val="tx1"/>
                </a:solidFill>
              </a:rPr>
              <a:t>Creando informes impactantes con SQL Server 2008</a:t>
            </a:r>
            <a:br>
              <a:rPr lang="es-ES" smtClean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0" hangingPunct="0">
              <a:spcAft>
                <a:spcPct val="0"/>
              </a:spcAft>
              <a:buClrTx/>
              <a:buSzTx/>
            </a:pPr>
            <a:endParaRPr lang="es-ES_tradnl" b="1" smtClean="0">
              <a:solidFill>
                <a:schemeClr val="bg1"/>
              </a:solidFill>
            </a:endParaRPr>
          </a:p>
          <a:p>
            <a:pPr algn="r" eaLnBrk="0" hangingPunct="0">
              <a:spcAft>
                <a:spcPct val="0"/>
              </a:spcAft>
              <a:buClrTx/>
              <a:buSzTx/>
            </a:pPr>
            <a:endParaRPr lang="es-ES_tradnl" b="1" smtClean="0">
              <a:solidFill>
                <a:schemeClr val="bg1"/>
              </a:solidFill>
            </a:endParaRPr>
          </a:p>
          <a:p>
            <a:pPr algn="r" eaLnBrk="0" hangingPunct="0">
              <a:spcAft>
                <a:spcPct val="0"/>
              </a:spcAft>
              <a:buClrTx/>
              <a:buSzTx/>
            </a:pPr>
            <a:endParaRPr lang="es-ES_tradnl" b="1" smtClean="0">
              <a:solidFill>
                <a:schemeClr val="bg1"/>
              </a:solidFill>
            </a:endParaRPr>
          </a:p>
          <a:p>
            <a:pPr algn="r" eaLnBrk="0" hangingPunct="0">
              <a:spcAft>
                <a:spcPct val="0"/>
              </a:spcAft>
              <a:buClrTx/>
              <a:buSzTx/>
            </a:pPr>
            <a:endParaRPr lang="es-ES_tradnl" b="1" smtClean="0">
              <a:solidFill>
                <a:schemeClr val="bg1"/>
              </a:solidFill>
            </a:endParaRPr>
          </a:p>
          <a:p>
            <a:pPr algn="r" eaLnBrk="0" hangingPunct="0">
              <a:spcAft>
                <a:spcPct val="0"/>
              </a:spcAft>
              <a:buClrTx/>
              <a:buSzTx/>
            </a:pPr>
            <a:endParaRPr lang="es-ES_tradnl" b="1" smtClean="0">
              <a:solidFill>
                <a:schemeClr val="bg1"/>
              </a:solidFill>
            </a:endParaRPr>
          </a:p>
          <a:p>
            <a:pPr algn="r" eaLnBrk="0" hangingPunct="0">
              <a:spcAft>
                <a:spcPct val="0"/>
              </a:spcAft>
              <a:buClrTx/>
              <a:buSzTx/>
            </a:pPr>
            <a:r>
              <a:rPr lang="es-ES_tradnl" b="1" smtClean="0">
                <a:solidFill>
                  <a:schemeClr val="tx1"/>
                </a:solidFill>
              </a:rPr>
              <a:t>Javier Torrenteras</a:t>
            </a:r>
          </a:p>
          <a:p>
            <a:pPr algn="r" eaLnBrk="0" hangingPunct="0">
              <a:spcAft>
                <a:spcPct val="0"/>
              </a:spcAft>
              <a:buClrTx/>
              <a:buSzTx/>
            </a:pPr>
            <a:r>
              <a:rPr lang="es-ES_tradnl" b="1" smtClean="0">
                <a:solidFill>
                  <a:schemeClr val="tx1"/>
                </a:solidFill>
              </a:rPr>
              <a:t>Data Platform Architect</a:t>
            </a:r>
          </a:p>
          <a:p>
            <a:pPr algn="r" eaLnBrk="0" hangingPunct="0">
              <a:spcAft>
                <a:spcPct val="0"/>
              </a:spcAft>
              <a:buClrTx/>
              <a:buSzTx/>
            </a:pPr>
            <a:r>
              <a:rPr lang="es-ES" smtClean="0">
                <a:solidFill>
                  <a:schemeClr val="tx1"/>
                </a:solidFill>
              </a:rPr>
              <a:t>Solid Quality Mentors</a:t>
            </a:r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6" name="5 Imagen" descr="Color Logo- 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11463"/>
            <a:ext cx="3810000" cy="1170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Gráficos</a:t>
            </a:r>
            <a:br>
              <a:rPr lang="es-ES" dirty="0" smtClean="0"/>
            </a:br>
            <a:endParaRPr lang="es-ES" sz="1800" dirty="0" smtClean="0">
              <a:ea typeface="+mn-e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Microsoft ha adquirido los productos Dundas para la visualización de datos</a:t>
            </a:r>
          </a:p>
          <a:p>
            <a:pPr lvl="1"/>
            <a:r>
              <a:rPr lang="es-ES" dirty="0" smtClean="0"/>
              <a:t>Si usas Dundas hoy con 2005, se actualizarán automáticamente en 2008</a:t>
            </a:r>
          </a:p>
          <a:p>
            <a:r>
              <a:rPr lang="es-ES" dirty="0" smtClean="0"/>
              <a:t>Los gráficos son fáciles de usar y su funcionalidad da un gran paso adelante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Gráficos</a:t>
            </a:r>
            <a:br>
              <a:rPr lang="es-ES" dirty="0" smtClean="0"/>
            </a:br>
            <a:endParaRPr lang="es-ES" sz="1800" dirty="0" smtClean="0">
              <a:ea typeface="+mn-ea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noProof="0" dirty="0" smtClean="0"/>
              <a:t>Tipos adicionales de gráficos</a:t>
            </a:r>
          </a:p>
          <a:p>
            <a:pPr lvl="1"/>
            <a:r>
              <a:rPr lang="es-ES" sz="2000" noProof="0" dirty="0" smtClean="0"/>
              <a:t>Lineares</a:t>
            </a:r>
          </a:p>
          <a:p>
            <a:pPr lvl="1"/>
            <a:r>
              <a:rPr lang="es-ES" sz="2000" dirty="0" smtClean="0"/>
              <a:t>Á</a:t>
            </a:r>
            <a:r>
              <a:rPr lang="es-ES" sz="2000" noProof="0" dirty="0" smtClean="0"/>
              <a:t>reas</a:t>
            </a:r>
          </a:p>
          <a:p>
            <a:pPr lvl="1"/>
            <a:r>
              <a:rPr lang="es-ES" sz="2000" noProof="0" dirty="0" smtClean="0"/>
              <a:t>Tartas</a:t>
            </a:r>
          </a:p>
          <a:p>
            <a:pPr lvl="1"/>
            <a:r>
              <a:rPr lang="es-ES" sz="2000" noProof="0" dirty="0" smtClean="0"/>
              <a:t>Polar</a:t>
            </a:r>
          </a:p>
          <a:p>
            <a:pPr lvl="1"/>
            <a:r>
              <a:rPr lang="es-ES" sz="2000" noProof="0" dirty="0" smtClean="0"/>
              <a:t>Rangos de Línea/Columna</a:t>
            </a:r>
          </a:p>
          <a:p>
            <a:pPr lvl="1"/>
            <a:r>
              <a:rPr lang="es-ES" sz="2000" noProof="0" dirty="0" smtClean="0"/>
              <a:t>Pirámide</a:t>
            </a:r>
          </a:p>
          <a:p>
            <a:pPr lvl="1"/>
            <a:r>
              <a:rPr lang="es-ES" sz="2000" noProof="0" dirty="0" smtClean="0"/>
              <a:t>Histograma</a:t>
            </a:r>
          </a:p>
          <a:p>
            <a:pPr lvl="1"/>
            <a:r>
              <a:rPr lang="es-ES" sz="2000" noProof="0" dirty="0" smtClean="0"/>
              <a:t>Dispersiones</a:t>
            </a:r>
            <a:endParaRPr lang="es-ES" sz="2400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IDE~1\AppData\Local\Temp\msohtmlclip1\01\clip_image0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8851" y="1595853"/>
            <a:ext cx="7233305" cy="38862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  <a:softEdge rad="63500"/>
          </a:effectLst>
          <a:scene3d>
            <a:camera prst="perspectiveContrastingLeftFacing"/>
            <a:lightRig rig="threePt" dir="t"/>
          </a:scene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DEMO </a:t>
            </a:r>
            <a:r>
              <a:rPr lang="es-ES" dirty="0" smtClean="0"/>
              <a:t>3</a:t>
            </a:r>
            <a:endParaRPr lang="es-E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044" y="1626504"/>
            <a:ext cx="3283305" cy="4616450"/>
          </a:xfrm>
        </p:spPr>
        <p:txBody>
          <a:bodyPr/>
          <a:lstStyle/>
          <a:p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 smtClean="0"/>
          </a:p>
          <a:p>
            <a:r>
              <a:rPr lang="es-ES" noProof="0" dirty="0" smtClean="0"/>
              <a:t>Gráficos</a:t>
            </a:r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Medidores</a:t>
            </a:r>
            <a:br>
              <a:rPr lang="es-ES" dirty="0" smtClean="0"/>
            </a:br>
            <a:r>
              <a:rPr lang="es-ES" sz="1800" dirty="0" smtClean="0">
                <a:ea typeface="+mn-ea"/>
              </a:rPr>
              <a:t>Gauges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Muestran y monitorizan datos en tiempo real usando tipos de medidores y rangos de medición totalmente configurables </a:t>
            </a:r>
          </a:p>
          <a:p>
            <a:r>
              <a:rPr lang="es-ES" sz="2400" dirty="0" smtClean="0"/>
              <a:t>Se pueden usar para visualizar </a:t>
            </a:r>
            <a:r>
              <a:rPr lang="es-ES" sz="2400" dirty="0" err="1" smtClean="0"/>
              <a:t>KPIs</a:t>
            </a:r>
            <a:r>
              <a:rPr lang="es-ES" sz="2400" dirty="0" smtClean="0"/>
              <a:t> en cuadros de mando/control</a:t>
            </a:r>
          </a:p>
          <a:p>
            <a:r>
              <a:rPr lang="es-ES" sz="2400" dirty="0" smtClean="0"/>
              <a:t>Tipos de medidores</a:t>
            </a:r>
          </a:p>
          <a:p>
            <a:pPr lvl="1"/>
            <a:r>
              <a:rPr lang="es-ES" sz="2000" dirty="0" smtClean="0"/>
              <a:t>Medidores circulares</a:t>
            </a:r>
          </a:p>
          <a:p>
            <a:pPr lvl="1"/>
            <a:r>
              <a:rPr lang="es-ES" sz="2000" dirty="0" smtClean="0"/>
              <a:t>Medidores lineales</a:t>
            </a:r>
          </a:p>
          <a:p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IDE~1\AppData\Local\Temp\msohtmlclip1\01\clip_image0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8851" y="1595853"/>
            <a:ext cx="7233305" cy="38862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  <a:softEdge rad="63500"/>
          </a:effectLst>
          <a:scene3d>
            <a:camera prst="perspectiveContrastingLeftFacing"/>
            <a:lightRig rig="threePt" dir="t"/>
          </a:scene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DEMO </a:t>
            </a:r>
            <a:r>
              <a:rPr lang="es-ES" dirty="0" smtClean="0"/>
              <a:t>4</a:t>
            </a:r>
            <a:endParaRPr lang="es-E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044" y="1626504"/>
            <a:ext cx="3283305" cy="4616450"/>
          </a:xfrm>
        </p:spPr>
        <p:txBody>
          <a:bodyPr/>
          <a:lstStyle/>
          <a:p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 smtClean="0"/>
          </a:p>
          <a:p>
            <a:r>
              <a:rPr lang="es-ES" noProof="0" dirty="0" smtClean="0"/>
              <a:t>Gauges</a:t>
            </a:r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22990"/>
            <a:ext cx="8915400" cy="1143000"/>
          </a:xfrm>
        </p:spPr>
        <p:txBody>
          <a:bodyPr/>
          <a:lstStyle/>
          <a:p>
            <a:r>
              <a:rPr lang="es-ES" noProof="0" dirty="0" smtClean="0"/>
              <a:t>Links de SQL Server 2008 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209" y="1635213"/>
            <a:ext cx="9271899" cy="4616450"/>
          </a:xfrm>
        </p:spPr>
        <p:txBody>
          <a:bodyPr/>
          <a:lstStyle/>
          <a:p>
            <a:endParaRPr lang="es-ES" noProof="0" dirty="0" smtClean="0"/>
          </a:p>
          <a:p>
            <a:r>
              <a:rPr lang="es-ES" noProof="0" dirty="0" err="1" smtClean="0"/>
              <a:t>Site</a:t>
            </a:r>
            <a:r>
              <a:rPr lang="es-ES" noProof="0" dirty="0" smtClean="0"/>
              <a:t> de SQL Server 2008 </a:t>
            </a:r>
          </a:p>
          <a:p>
            <a:pPr lvl="1"/>
            <a:r>
              <a:rPr lang="es-ES" noProof="0" dirty="0" smtClean="0">
                <a:hlinkClick r:id="rId2"/>
              </a:rPr>
              <a:t>http://www.microsoft.com/sql/2008/</a:t>
            </a:r>
            <a:endParaRPr lang="es-ES" noProof="0" dirty="0" smtClean="0"/>
          </a:p>
          <a:p>
            <a:pPr lvl="1">
              <a:buNone/>
            </a:pPr>
            <a:r>
              <a:rPr lang="es-ES" noProof="0" dirty="0" smtClean="0"/>
              <a:t> </a:t>
            </a:r>
          </a:p>
          <a:p>
            <a:r>
              <a:rPr lang="es-ES" noProof="0" dirty="0" smtClean="0"/>
              <a:t>Ejemplos de SQL Server 2008</a:t>
            </a:r>
          </a:p>
          <a:p>
            <a:pPr lvl="1"/>
            <a:r>
              <a:rPr lang="es-ES" noProof="0" dirty="0" smtClean="0">
                <a:hlinkClick r:id="rId3"/>
              </a:rPr>
              <a:t>http://www.codeplex.com/SqlServerSamples</a:t>
            </a:r>
            <a:r>
              <a:rPr lang="es-ES" noProof="0" dirty="0" smtClean="0"/>
              <a:t>  </a:t>
            </a:r>
          </a:p>
          <a:p>
            <a:endParaRPr lang="es-ES" noProof="0" dirty="0" smtClean="0"/>
          </a:p>
          <a:p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800" y="1487984"/>
            <a:ext cx="8956446" cy="702128"/>
          </a:xfrm>
        </p:spPr>
        <p:txBody>
          <a:bodyPr/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sz="3200" dirty="0" smtClean="0"/>
              <a:t>SQL Server 2008 </a:t>
            </a:r>
            <a:br>
              <a:rPr lang="es-ES" sz="3200" dirty="0" smtClean="0"/>
            </a:br>
            <a:r>
              <a:rPr lang="es-ES" sz="3200" dirty="0" smtClean="0"/>
              <a:t>Creando Informes Impactantes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 PREGUNTAS 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2400" dirty="0" smtClean="0">
                <a:hlinkClick r:id="rId2"/>
              </a:rPr>
              <a:t>jtorrenteras@solidq.com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n-US" dirty="0"/>
          </a:p>
        </p:txBody>
      </p:sp>
      <p:sp>
        <p:nvSpPr>
          <p:cNvPr id="3" name="TextBox 3"/>
          <p:cNvSpPr txBox="1"/>
          <p:nvPr/>
        </p:nvSpPr>
        <p:spPr>
          <a:xfrm>
            <a:off x="0" y="4823161"/>
            <a:ext cx="92688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s-ES" b="1" dirty="0" smtClean="0"/>
              <a:t>Información del SUMMIT 2008 (23-27 junio): </a:t>
            </a:r>
          </a:p>
          <a:p>
            <a:pPr algn="l"/>
            <a:r>
              <a:rPr lang="es-ES" b="1" dirty="0" smtClean="0">
                <a:hlinkClick r:id="rId3"/>
              </a:rPr>
              <a:t>http://learning.solidq.com/ib/IbSummitDetail.aspx?CourseScheduleId=251</a:t>
            </a:r>
            <a:r>
              <a:rPr lang="es-ES" b="1" dirty="0" smtClean="0"/>
              <a:t> 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0" y="5826206"/>
            <a:ext cx="9677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 err="1" smtClean="0"/>
              <a:t>Nuestro</a:t>
            </a:r>
            <a:r>
              <a:rPr lang="en-US" dirty="0" smtClean="0"/>
              <a:t> blog:</a:t>
            </a:r>
          </a:p>
          <a:p>
            <a:pPr algn="l"/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5"/>
              </a:rPr>
              <a:t>blogs.solidq.com/ES/BICorner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  <p:controls>
      <p:control spid="1026" name="WebBrowser1" r:id="rId2" imgW="8915400" imgH="61722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169" y="1387702"/>
            <a:ext cx="8612717" cy="293687"/>
          </a:xfrm>
        </p:spPr>
        <p:txBody>
          <a:bodyPr/>
          <a:lstStyle/>
          <a:p>
            <a:r>
              <a:rPr lang="es-ES" sz="5400" dirty="0"/>
              <a:t>Solid Quality </a:t>
            </a:r>
            <a:r>
              <a:rPr lang="es-ES" sz="5400" dirty="0" err="1" smtClean="0"/>
              <a:t>Mentors</a:t>
            </a:r>
            <a:r>
              <a:rPr lang="es-ES" sz="6000" i="1" dirty="0"/>
              <a:t/>
            </a:r>
            <a:br>
              <a:rPr lang="es-ES" sz="6000" i="1" dirty="0"/>
            </a:br>
            <a:endParaRPr lang="es-ES" sz="5400" dirty="0">
              <a:solidFill>
                <a:schemeClr val="accent2"/>
              </a:solidFill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09" y="1628504"/>
            <a:ext cx="9429618" cy="467650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s-ES" b="1" dirty="0" smtClean="0"/>
              <a:t>SQLU Summit 2008 </a:t>
            </a:r>
            <a:r>
              <a:rPr lang="es-ES" dirty="0" smtClean="0"/>
              <a:t>(23-27 Junio – Madrid)</a:t>
            </a:r>
          </a:p>
          <a:p>
            <a:pPr lvl="1">
              <a:lnSpc>
                <a:spcPct val="90000"/>
              </a:lnSpc>
            </a:pPr>
            <a:r>
              <a:rPr lang="es-ES" b="1" i="1" dirty="0" smtClean="0"/>
              <a:t>tres </a:t>
            </a:r>
            <a:r>
              <a:rPr lang="es-ES" b="1" i="1" dirty="0" err="1" smtClean="0"/>
              <a:t>tracks</a:t>
            </a:r>
            <a:r>
              <a:rPr lang="es-ES" b="1" i="1" dirty="0" smtClean="0"/>
              <a:t> simultáneos</a:t>
            </a:r>
            <a:r>
              <a:rPr lang="es-ES" dirty="0" smtClean="0"/>
              <a:t>: SQL Server, Business </a:t>
            </a:r>
            <a:r>
              <a:rPr lang="es-ES" dirty="0" err="1" smtClean="0"/>
              <a:t>Intelligence</a:t>
            </a:r>
            <a:r>
              <a:rPr lang="es-ES" dirty="0" smtClean="0"/>
              <a:t> y Desarrollo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Mentores</a:t>
            </a:r>
            <a:endParaRPr lang="es-ES" dirty="0"/>
          </a:p>
          <a:p>
            <a:pPr lvl="1">
              <a:lnSpc>
                <a:spcPct val="90000"/>
              </a:lnSpc>
            </a:pPr>
            <a:r>
              <a:rPr lang="es-ES" dirty="0" smtClean="0"/>
              <a:t>Fernando G. Guerrero, Miguel </a:t>
            </a:r>
            <a:r>
              <a:rPr lang="es-ES" dirty="0"/>
              <a:t>Egea, Alejandro </a:t>
            </a:r>
            <a:r>
              <a:rPr lang="es-ES" dirty="0" err="1"/>
              <a:t>Leguízamo</a:t>
            </a:r>
            <a:r>
              <a:rPr lang="es-ES" dirty="0"/>
              <a:t>, Jesús López, </a:t>
            </a:r>
            <a:r>
              <a:rPr lang="es-ES" dirty="0" smtClean="0"/>
              <a:t>Jordi </a:t>
            </a:r>
            <a:r>
              <a:rPr lang="es-ES" dirty="0"/>
              <a:t>Rambla, Eladio Rincón, Daniel Seara, Guillermo Som, Antonio Soto, Adolfo </a:t>
            </a:r>
            <a:r>
              <a:rPr lang="es-ES" dirty="0" smtClean="0"/>
              <a:t>Wiernik, …</a:t>
            </a:r>
            <a:endParaRPr lang="es-ES" dirty="0"/>
          </a:p>
          <a:p>
            <a:pPr>
              <a:lnSpc>
                <a:spcPct val="90000"/>
              </a:lnSpc>
            </a:pPr>
            <a:r>
              <a:rPr lang="es-ES" sz="2800" dirty="0" smtClean="0"/>
              <a:t>+80 </a:t>
            </a:r>
            <a:r>
              <a:rPr lang="es-ES" sz="2800" dirty="0"/>
              <a:t>mentores en todo el mundo, </a:t>
            </a:r>
            <a:r>
              <a:rPr lang="es-ES" sz="2800" dirty="0" smtClean="0"/>
              <a:t>45 </a:t>
            </a:r>
            <a:r>
              <a:rPr lang="es-ES" sz="2800" dirty="0" err="1"/>
              <a:t>MVPs</a:t>
            </a:r>
            <a:r>
              <a:rPr lang="es-ES" sz="2800" dirty="0"/>
              <a:t>, 5 </a:t>
            </a:r>
            <a:r>
              <a:rPr lang="es-ES" sz="2800" dirty="0" err="1"/>
              <a:t>RDs.</a:t>
            </a:r>
            <a:endParaRPr lang="es-ES" sz="2800" dirty="0"/>
          </a:p>
          <a:p>
            <a:pPr>
              <a:lnSpc>
                <a:spcPct val="90000"/>
              </a:lnSpc>
            </a:pPr>
            <a:r>
              <a:rPr lang="es-ES" dirty="0"/>
              <a:t>Ayudando a obtener lo mejor de </a:t>
            </a:r>
            <a:r>
              <a:rPr lang="es-ES" dirty="0" err="1"/>
              <a:t>SQLServer</a:t>
            </a:r>
            <a:r>
              <a:rPr lang="es-ES" dirty="0"/>
              <a:t> y .NET con</a:t>
            </a:r>
          </a:p>
          <a:p>
            <a:pPr lvl="1">
              <a:lnSpc>
                <a:spcPct val="90000"/>
              </a:lnSpc>
            </a:pPr>
            <a:r>
              <a:rPr lang="es-ES" sz="2800" b="1" dirty="0"/>
              <a:t>Formación</a:t>
            </a:r>
          </a:p>
          <a:p>
            <a:pPr lvl="1">
              <a:lnSpc>
                <a:spcPct val="90000"/>
              </a:lnSpc>
            </a:pPr>
            <a:r>
              <a:rPr lang="es-ES" sz="2800" b="1" dirty="0"/>
              <a:t>Consultoría </a:t>
            </a:r>
          </a:p>
          <a:p>
            <a:pPr lvl="1">
              <a:lnSpc>
                <a:spcPct val="90000"/>
              </a:lnSpc>
            </a:pPr>
            <a:r>
              <a:rPr lang="es-ES" sz="2800" b="1" dirty="0" err="1" smtClean="0"/>
              <a:t>Mentoring</a:t>
            </a:r>
            <a:r>
              <a:rPr lang="es-ES" sz="2800" b="1" dirty="0" smtClean="0"/>
              <a:t> </a:t>
            </a:r>
            <a:r>
              <a:rPr lang="es-ES" sz="28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s-ES" sz="2800" dirty="0" smtClean="0">
                <a:hlinkClick r:id="rId3"/>
              </a:rPr>
              <a:t>http://blogs.solidq.com/ES/BiCorner</a:t>
            </a:r>
            <a:endParaRPr lang="es-ES" sz="2800" dirty="0" smtClean="0"/>
          </a:p>
          <a:p>
            <a:pPr lvl="1">
              <a:lnSpc>
                <a:spcPct val="90000"/>
              </a:lnSpc>
            </a:pPr>
            <a:endParaRPr lang="es-ES" sz="2800" dirty="0"/>
          </a:p>
        </p:txBody>
      </p:sp>
      <p:pic>
        <p:nvPicPr>
          <p:cNvPr id="15360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87086" y="4881091"/>
            <a:ext cx="4316677" cy="6731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531" y="579841"/>
            <a:ext cx="9344469" cy="1019628"/>
          </a:xfrm>
        </p:spPr>
        <p:txBody>
          <a:bodyPr/>
          <a:lstStyle/>
          <a:p>
            <a:r>
              <a:rPr lang="es-ES" noProof="0" dirty="0" smtClean="0"/>
              <a:t>Información sobre versión Beta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335" y="1696173"/>
            <a:ext cx="9271899" cy="4616450"/>
          </a:xfrm>
        </p:spPr>
        <p:txBody>
          <a:bodyPr/>
          <a:lstStyle/>
          <a:p>
            <a:r>
              <a:rPr lang="es-ES" noProof="0" dirty="0" smtClean="0"/>
              <a:t>Toda la información y ejemplos son relativos a la</a:t>
            </a:r>
            <a:r>
              <a:rPr lang="es-ES" baseline="0" noProof="0" dirty="0" smtClean="0"/>
              <a:t> beta pública CTP6 de SQL Server </a:t>
            </a:r>
            <a:r>
              <a:rPr lang="es-ES" noProof="0" dirty="0" smtClean="0"/>
              <a:t>2008</a:t>
            </a:r>
          </a:p>
          <a:p>
            <a:endParaRPr lang="es-ES" noProof="0" dirty="0" smtClean="0"/>
          </a:p>
          <a:p>
            <a:r>
              <a:rPr lang="es-ES" noProof="0" dirty="0" smtClean="0"/>
              <a:t>Comandos</a:t>
            </a:r>
            <a:r>
              <a:rPr lang="es-ES" baseline="0" noProof="0" dirty="0" smtClean="0"/>
              <a:t> y funcionalidad pueden diferir de la versión final RTM</a:t>
            </a:r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2638"/>
            <a:ext cx="8915400" cy="668319"/>
          </a:xfrm>
        </p:spPr>
        <p:txBody>
          <a:bodyPr/>
          <a:lstStyle/>
          <a:p>
            <a:r>
              <a:rPr lang="es-ES" noProof="0" dirty="0" smtClean="0"/>
              <a:t>Agenda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543" y="1623604"/>
            <a:ext cx="8842375" cy="4616450"/>
          </a:xfrm>
        </p:spPr>
        <p:txBody>
          <a:bodyPr>
            <a:normAutofit/>
          </a:bodyPr>
          <a:lstStyle/>
          <a:p>
            <a:r>
              <a:rPr lang="es-ES" noProof="0" dirty="0" smtClean="0"/>
              <a:t>Nuevo diseñador de informes</a:t>
            </a:r>
          </a:p>
          <a:p>
            <a:r>
              <a:rPr lang="es-ES" noProof="0" dirty="0" err="1" smtClean="0"/>
              <a:t>Tablix</a:t>
            </a:r>
            <a:endParaRPr lang="es-ES" noProof="0" dirty="0" smtClean="0"/>
          </a:p>
          <a:p>
            <a:r>
              <a:rPr lang="es-ES" dirty="0" smtClean="0"/>
              <a:t>Gráficos</a:t>
            </a:r>
          </a:p>
          <a:p>
            <a:r>
              <a:rPr lang="es-ES" noProof="0" dirty="0" smtClean="0"/>
              <a:t>Gauges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69637" y="1272024"/>
            <a:ext cx="8636363" cy="285752"/>
          </a:xfrm>
        </p:spPr>
        <p:txBody>
          <a:bodyPr/>
          <a:lstStyle/>
          <a:p>
            <a:pPr algn="r"/>
            <a:r>
              <a:rPr lang="es-ES" noProof="0" dirty="0" smtClean="0"/>
              <a:t>Tipos de datos espaciales</a:t>
            </a:r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11346"/>
            <a:ext cx="8915400" cy="668319"/>
          </a:xfrm>
        </p:spPr>
        <p:txBody>
          <a:bodyPr/>
          <a:lstStyle/>
          <a:p>
            <a:r>
              <a:rPr lang="es-ES" noProof="0" dirty="0" smtClean="0"/>
              <a:t>Diseñador de informes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51" y="1588770"/>
            <a:ext cx="8842375" cy="4616450"/>
          </a:xfrm>
        </p:spPr>
        <p:txBody>
          <a:bodyPr/>
          <a:lstStyle/>
          <a:p>
            <a:r>
              <a:rPr lang="es-ES" sz="2400" noProof="0" dirty="0" err="1" smtClean="0"/>
              <a:t>Repor</a:t>
            </a:r>
            <a:r>
              <a:rPr lang="es-ES" sz="2400" dirty="0" smtClean="0"/>
              <a:t>t </a:t>
            </a:r>
            <a:r>
              <a:rPr lang="es-ES" sz="2400" dirty="0" err="1" smtClean="0"/>
              <a:t>Designer</a:t>
            </a:r>
            <a:r>
              <a:rPr lang="es-ES" sz="2400" noProof="0" dirty="0" smtClean="0"/>
              <a:t>:</a:t>
            </a:r>
          </a:p>
          <a:p>
            <a:pPr lvl="1"/>
            <a:r>
              <a:rPr lang="es-ES" sz="2000" noProof="0" dirty="0" smtClean="0"/>
              <a:t>Nueva aplicación para diseñar informes de forma sencilla</a:t>
            </a:r>
          </a:p>
          <a:p>
            <a:pPr lvl="1"/>
            <a:r>
              <a:rPr lang="es-ES" sz="2000" dirty="0" smtClean="0"/>
              <a:t>Look &amp; </a:t>
            </a:r>
            <a:r>
              <a:rPr lang="es-ES" sz="2000" dirty="0" err="1" smtClean="0"/>
              <a:t>Feel</a:t>
            </a:r>
            <a:r>
              <a:rPr lang="es-ES" sz="2000" dirty="0" smtClean="0"/>
              <a:t> similar a una aplicación Office</a:t>
            </a:r>
          </a:p>
          <a:p>
            <a:pPr lvl="1"/>
            <a:r>
              <a:rPr lang="es-ES" sz="2000" dirty="0" smtClean="0"/>
              <a:t>Permite añadir toda la funcionalidad que se puede desarrollar en BIDS</a:t>
            </a:r>
          </a:p>
          <a:p>
            <a:pPr lvl="1"/>
            <a:r>
              <a:rPr lang="es-ES" sz="2000" dirty="0" smtClean="0"/>
              <a:t>Nuevas áreas para el diseño de agrupaciones</a:t>
            </a:r>
          </a:p>
          <a:p>
            <a:pPr lvl="1"/>
            <a:r>
              <a:rPr lang="es-ES" sz="2000" dirty="0" smtClean="0"/>
              <a:t>Un informe cada vez</a:t>
            </a:r>
          </a:p>
          <a:p>
            <a:r>
              <a:rPr lang="es-ES" sz="2400" dirty="0" smtClean="0"/>
              <a:t>BIDS</a:t>
            </a:r>
          </a:p>
          <a:p>
            <a:pPr lvl="1"/>
            <a:r>
              <a:rPr lang="es-ES" sz="2000" dirty="0" smtClean="0"/>
              <a:t>Creación de proyectos con múltiples informes</a:t>
            </a:r>
          </a:p>
          <a:p>
            <a:pPr lvl="1"/>
            <a:r>
              <a:rPr lang="es-ES" sz="2000" dirty="0" smtClean="0"/>
              <a:t>Entorno rediseñado alineado con el nuevo entorno del </a:t>
            </a:r>
            <a:r>
              <a:rPr lang="es-ES" sz="2000" dirty="0" err="1" smtClean="0"/>
              <a:t>Report</a:t>
            </a:r>
            <a:r>
              <a:rPr lang="es-ES" sz="2000" dirty="0" smtClean="0"/>
              <a:t> </a:t>
            </a:r>
            <a:r>
              <a:rPr lang="es-ES" sz="2000" dirty="0" err="1" smtClean="0"/>
              <a:t>Designer</a:t>
            </a:r>
            <a:endParaRPr lang="es-ES" sz="2000" dirty="0" smtClean="0"/>
          </a:p>
          <a:p>
            <a:pPr lvl="1"/>
            <a:endParaRPr lang="es-ES" sz="2000" dirty="0" smtClean="0">
              <a:solidFill>
                <a:schemeClr val="bg1"/>
              </a:solidFill>
            </a:endParaRPr>
          </a:p>
          <a:p>
            <a:pPr lvl="1"/>
            <a:endParaRPr lang="es-ES" sz="2000" noProof="0" dirty="0" smtClean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69637" y="1272022"/>
            <a:ext cx="8636363" cy="285752"/>
          </a:xfrm>
        </p:spPr>
        <p:txBody>
          <a:bodyPr/>
          <a:lstStyle/>
          <a:p>
            <a:pPr algn="r"/>
            <a:r>
              <a:rPr lang="es-ES" noProof="0" dirty="0" smtClean="0"/>
              <a:t>Echemos un vistazo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IDE~1\AppData\Local\Temp\msohtmlclip1\01\clip_image0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8851" y="1595853"/>
            <a:ext cx="7233305" cy="38862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  <a:softEdge rad="63500"/>
          </a:effectLst>
          <a:scene3d>
            <a:camera prst="perspectiveContrastingLeftFacing"/>
            <a:lightRig rig="threePt" dir="t"/>
          </a:scene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DEMO 1</a:t>
            </a:r>
            <a:endParaRPr lang="es-E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044" y="1626504"/>
            <a:ext cx="3283305" cy="4616450"/>
          </a:xfrm>
        </p:spPr>
        <p:txBody>
          <a:bodyPr/>
          <a:lstStyle/>
          <a:p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 smtClean="0"/>
          </a:p>
          <a:p>
            <a:r>
              <a:rPr lang="es-ES" noProof="0" dirty="0" smtClean="0"/>
              <a:t>Un vistazo al diseñador</a:t>
            </a:r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Tablix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1800" dirty="0" smtClean="0">
                <a:ea typeface="+mn-ea"/>
              </a:rPr>
              <a:t>La unión de las tablas y las matrices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Columnas y filas dinámicas y estáticas</a:t>
            </a:r>
          </a:p>
          <a:p>
            <a:r>
              <a:rPr lang="es-ES" dirty="0" err="1" smtClean="0"/>
              <a:t>Anidación</a:t>
            </a:r>
            <a:r>
              <a:rPr lang="es-ES" dirty="0" smtClean="0"/>
              <a:t> arbitraria en cada eje</a:t>
            </a:r>
          </a:p>
          <a:p>
            <a:r>
              <a:rPr lang="es-ES" dirty="0" smtClean="0"/>
              <a:t>Se puede omitir de forma opcional la cabecera de la fila o la columna</a:t>
            </a:r>
          </a:p>
          <a:p>
            <a:r>
              <a:rPr lang="es-ES" dirty="0" err="1" smtClean="0"/>
              <a:t>Multiples</a:t>
            </a:r>
            <a:r>
              <a:rPr lang="es-ES" dirty="0" smtClean="0"/>
              <a:t> miembros en filas o columnas paralelas en cada uno de los niveles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Tablix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1800" dirty="0" smtClean="0">
                <a:ea typeface="+mn-ea"/>
              </a:rPr>
              <a:t>La unión de las tablas y las matrices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Matriz +:</a:t>
            </a:r>
          </a:p>
          <a:p>
            <a:pPr lvl="1"/>
            <a:r>
              <a:rPr lang="es-ES" dirty="0" smtClean="0"/>
              <a:t>Múltiples miembros en columnas/filas paralelas en cada nivel</a:t>
            </a:r>
          </a:p>
          <a:p>
            <a:pPr lvl="1"/>
            <a:r>
              <a:rPr lang="es-ES" dirty="0" smtClean="0"/>
              <a:t>Cada miembro puede ser dinámico o estático</a:t>
            </a:r>
          </a:p>
          <a:p>
            <a:pPr lvl="1"/>
            <a:r>
              <a:rPr lang="es-ES" dirty="0" smtClean="0"/>
              <a:t>Se puede omitir de forma opcional la cabecera de sus miembros</a:t>
            </a:r>
          </a:p>
          <a:p>
            <a:r>
              <a:rPr lang="es-ES" dirty="0" smtClean="0"/>
              <a:t>Tabla +:</a:t>
            </a:r>
          </a:p>
          <a:p>
            <a:pPr lvl="1"/>
            <a:r>
              <a:rPr lang="es-ES" dirty="0" smtClean="0"/>
              <a:t>grupos dinámicos de columnas anidadas</a:t>
            </a:r>
          </a:p>
          <a:p>
            <a:pPr lvl="1"/>
            <a:r>
              <a:rPr lang="es-ES" dirty="0" smtClean="0"/>
              <a:t>Múltiples grupos de filas paralelas</a:t>
            </a:r>
          </a:p>
          <a:p>
            <a:pPr lvl="1"/>
            <a:r>
              <a:rPr lang="es-ES" dirty="0" smtClean="0"/>
              <a:t>Expansión opcional de las cabeceras de las filas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VIDE~1\AppData\Local\Temp\msohtmlclip1\01\clip_image0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8851" y="1595853"/>
            <a:ext cx="7233305" cy="38862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  <a:softEdge rad="63500"/>
          </a:effectLst>
          <a:scene3d>
            <a:camera prst="perspectiveContrastingLeftFacing"/>
            <a:lightRig rig="threePt" dir="t"/>
          </a:scene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DEMO 2</a:t>
            </a:r>
            <a:endParaRPr lang="es-ES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044" y="1626504"/>
            <a:ext cx="3283305" cy="4616450"/>
          </a:xfrm>
        </p:spPr>
        <p:txBody>
          <a:bodyPr/>
          <a:lstStyle/>
          <a:p>
            <a:endParaRPr lang="es-ES" noProof="0" dirty="0" smtClean="0"/>
          </a:p>
          <a:p>
            <a:endParaRPr lang="es-ES" noProof="0" dirty="0" smtClean="0"/>
          </a:p>
          <a:p>
            <a:endParaRPr lang="es-ES" noProof="0" dirty="0" smtClean="0"/>
          </a:p>
          <a:p>
            <a:r>
              <a:rPr lang="es-ES" noProof="0" dirty="0" err="1" smtClean="0"/>
              <a:t>Tablix</a:t>
            </a:r>
            <a:endParaRPr lang="es-ES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" val="Boston"/>
</p:tagLst>
</file>

<file path=ppt/theme/theme1.xml><?xml version="1.0" encoding="utf-8"?>
<a:theme xmlns:a="http://schemas.openxmlformats.org/drawingml/2006/main" name="Solid Q Dark Slides">
  <a:themeElements>
    <a:clrScheme name="ESG Black Bar temp 1">
      <a:dk1>
        <a:srgbClr val="000000"/>
      </a:dk1>
      <a:lt1>
        <a:srgbClr val="FFFFFF"/>
      </a:lt1>
      <a:dk2>
        <a:srgbClr val="FFFFFF"/>
      </a:dk2>
      <a:lt2>
        <a:srgbClr val="8FA3A3"/>
      </a:lt2>
      <a:accent1>
        <a:srgbClr val="0066CC"/>
      </a:accent1>
      <a:accent2>
        <a:srgbClr val="CC9933"/>
      </a:accent2>
      <a:accent3>
        <a:srgbClr val="FFFFFF"/>
      </a:accent3>
      <a:accent4>
        <a:srgbClr val="000000"/>
      </a:accent4>
      <a:accent5>
        <a:srgbClr val="AAB8E2"/>
      </a:accent5>
      <a:accent6>
        <a:srgbClr val="B98A2D"/>
      </a:accent6>
      <a:hlink>
        <a:srgbClr val="993366"/>
      </a:hlink>
      <a:folHlink>
        <a:srgbClr val="006666"/>
      </a:folHlink>
    </a:clrScheme>
    <a:fontScheme name="ESG Black Bar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1029" tIns="46033" rIns="41029" bIns="46033" numCol="1" anchor="b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1029" tIns="46033" rIns="41029" bIns="46033" numCol="1" anchor="b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ESG Black Bar temp 1">
        <a:dk1>
          <a:srgbClr val="000000"/>
        </a:dk1>
        <a:lt1>
          <a:srgbClr val="FFFFFF"/>
        </a:lt1>
        <a:dk2>
          <a:srgbClr val="FFFFFF"/>
        </a:dk2>
        <a:lt2>
          <a:srgbClr val="8FA3A3"/>
        </a:lt2>
        <a:accent1>
          <a:srgbClr val="0066CC"/>
        </a:accent1>
        <a:accent2>
          <a:srgbClr val="CC9933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B98A2D"/>
        </a:accent6>
        <a:hlink>
          <a:srgbClr val="993366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C0BF5CADDB50C4AAF1D078928A83AB9" ma:contentTypeVersion="5" ma:contentTypeDescription="Crear nuevo documento." ma:contentTypeScope="" ma:versionID="59888f633af6f2d481be1d55f0f2921f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6ab86a81a72a16b3145faa69d4861d0a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EmailSender" ma:index="8" nillable="true" ma:displayName="Remitente del correo electrónico" ma:hidden="true" ma:internalName="Remitente_x0020_del_x0020_correo_x0020_electr_x00f3_nico">
      <xsd:simpleType>
        <xsd:restriction base="dms:Note"/>
      </xsd:simpleType>
    </xsd:element>
    <xsd:element name="EmailTo" ma:index="9" nillable="true" ma:displayName="Correo electrónico para" ma:hidden="true" ma:internalName="Correo_x0020_electr_x00f3_nico_x0020_para">
      <xsd:simpleType>
        <xsd:restriction base="dms:Note"/>
      </xsd:simpleType>
    </xsd:element>
    <xsd:element name="EmailCc" ma:index="10" nillable="true" ma:displayName="Copia de correo electrónico" ma:hidden="true" ma:internalName="Copia_x0020_de_x0020_correo_x0020_electr_x00f3_nico">
      <xsd:simpleType>
        <xsd:restriction base="dms:Note"/>
      </xsd:simpleType>
    </xsd:element>
    <xsd:element name="EmailFrom" ma:index="11" nillable="true" ma:displayName="Correo electrónico de" ma:hidden="true" ma:internalName="Correo_x0020_electr_x00f3_nico_x0020_de">
      <xsd:simpleType>
        <xsd:restriction base="dms:Text"/>
      </xsd:simpleType>
    </xsd:element>
    <xsd:element name="EmailSubject" ma:index="12" nillable="true" ma:displayName="Asunto del correo electrónico" ma:hidden="true" ma:internalName="Asunto_x0020_del_x0020_correo_x0020_electr_x00f3_nico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EmailTo xmlns="http://schemas.microsoft.com/sharepoint/v3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910643-A2CF-4913-B1C4-4CEC64AB5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8A34C42-154A-49DB-8BF6-381E8F4295E0}">
  <ds:schemaRefs>
    <ds:schemaRef ds:uri="http://schemas.microsoft.com/office/2006/metadata/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199CDE94-D893-46E3-B227-1EF0A77530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Solid Q Dark Slides</Template>
  <TotalTime>3852</TotalTime>
  <Words>571</Words>
  <Application>Microsoft PowerPoint</Application>
  <PresentationFormat>A4 Paper (210x297 mm)</PresentationFormat>
  <Paragraphs>134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Solid Q Dark Slides</vt:lpstr>
      <vt:lpstr>Stream</vt:lpstr>
      <vt:lpstr>SQL Server 2008   Creando informes impactantes con SQL Server 2008 </vt:lpstr>
      <vt:lpstr>Solid Quality Mentors </vt:lpstr>
      <vt:lpstr>Información sobre versión Beta</vt:lpstr>
      <vt:lpstr>Agenda</vt:lpstr>
      <vt:lpstr>Diseñador de informes</vt:lpstr>
      <vt:lpstr>DEMO 1</vt:lpstr>
      <vt:lpstr>Tablix La unión de las tablas y las matrices</vt:lpstr>
      <vt:lpstr>Tablix La unión de las tablas y las matrices</vt:lpstr>
      <vt:lpstr>DEMO 2</vt:lpstr>
      <vt:lpstr>Gráficos </vt:lpstr>
      <vt:lpstr>Gráficos </vt:lpstr>
      <vt:lpstr>DEMO 3</vt:lpstr>
      <vt:lpstr>Medidores Gauges</vt:lpstr>
      <vt:lpstr>DEMO 4</vt:lpstr>
      <vt:lpstr>Links de SQL Server 2008 </vt:lpstr>
      <vt:lpstr> SQL Server 2008  Creando Informes Impactantes ¿ PREGUNTAS ?  jtorrenteras@solidq.com    </vt:lpstr>
      <vt:lpstr>Slide 17</vt:lpstr>
    </vt:vector>
  </TitlesOfParts>
  <Company>sql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Nuevos tipos de datos espaciales en SQL Server 2008</dc:title>
  <dc:creator>Enrique Catalá Bañuls</dc:creator>
  <cp:keywords>SQL Server 2008</cp:keywords>
  <cp:lastModifiedBy>tm-90</cp:lastModifiedBy>
  <cp:revision>123</cp:revision>
  <cp:lastPrinted>1997-11-21T19:58:16Z</cp:lastPrinted>
  <dcterms:created xsi:type="dcterms:W3CDTF">2008-04-13T14:42:55Z</dcterms:created>
  <dcterms:modified xsi:type="dcterms:W3CDTF">2008-06-19T07:33:58Z</dcterms:modified>
  <cp:contentType>Documento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umberOfSlides">
    <vt:i4>12</vt:i4>
  </property>
  <property fmtid="{D5CDD505-2E9C-101B-9397-08002B2CF9AE}" pid="3" name="RevisionCount">
    <vt:i4>24</vt:i4>
  </property>
  <property fmtid="{D5CDD505-2E9C-101B-9397-08002B2CF9AE}" pid="4" name="Product Type 1">
    <vt:lpwstr>Platforms</vt:lpwstr>
  </property>
  <property fmtid="{D5CDD505-2E9C-101B-9397-08002B2CF9AE}" pid="5" name="Competitor 5">
    <vt:lpwstr>[NONE]</vt:lpwstr>
  </property>
  <property fmtid="{D5CDD505-2E9C-101B-9397-08002B2CF9AE}" pid="6" name="Competitor Product 2">
    <vt:lpwstr>[NONE]</vt:lpwstr>
  </property>
  <property fmtid="{D5CDD505-2E9C-101B-9397-08002B2CF9AE}" pid="7" name="LOB 4">
    <vt:lpwstr>[NONE]</vt:lpwstr>
  </property>
  <property fmtid="{D5CDD505-2E9C-101B-9397-08002B2CF9AE}" pid="8" name="Show On LOB Page(s)">
    <vt:lpwstr>0</vt:lpwstr>
  </property>
  <property fmtid="{D5CDD505-2E9C-101B-9397-08002B2CF9AE}" pid="9" name="Product 5">
    <vt:lpwstr>[NONE]</vt:lpwstr>
  </property>
  <property fmtid="{D5CDD505-2E9C-101B-9397-08002B2CF9AE}" pid="10" name="Language">
    <vt:lpwstr>English</vt:lpwstr>
  </property>
  <property fmtid="{D5CDD505-2E9C-101B-9397-08002B2CF9AE}" pid="11" name="Series 2">
    <vt:lpwstr>[NONE]</vt:lpwstr>
  </property>
  <property fmtid="{D5CDD505-2E9C-101B-9397-08002B2CF9AE}" pid="12" name="Show On Series Page(s)">
    <vt:lpwstr>0</vt:lpwstr>
  </property>
  <property fmtid="{D5CDD505-2E9C-101B-9397-08002B2CF9AE}" pid="13" name="Competitor 3">
    <vt:lpwstr>[NONE]</vt:lpwstr>
  </property>
  <property fmtid="{D5CDD505-2E9C-101B-9397-08002B2CF9AE}" pid="14" name="Competitor 8">
    <vt:lpwstr>[NONE]</vt:lpwstr>
  </property>
  <property fmtid="{D5CDD505-2E9C-101B-9397-08002B2CF9AE}" pid="15" name="Competitor Product 5">
    <vt:lpwstr>[NONE]</vt:lpwstr>
  </property>
  <property fmtid="{D5CDD505-2E9C-101B-9397-08002B2CF9AE}" pid="16" name="LOB 2">
    <vt:lpwstr>[NONE]</vt:lpwstr>
  </property>
  <property fmtid="{D5CDD505-2E9C-101B-9397-08002B2CF9AE}" pid="17" name="Product 8">
    <vt:lpwstr>[NONE]</vt:lpwstr>
  </property>
  <property fmtid="{D5CDD505-2E9C-101B-9397-08002B2CF9AE}" pid="18" name="Document Category">
    <vt:lpwstr>Customer Ready</vt:lpwstr>
  </property>
  <property fmtid="{D5CDD505-2E9C-101B-9397-08002B2CF9AE}" pid="19" name="Product Type 3">
    <vt:lpwstr>[NONE]</vt:lpwstr>
  </property>
  <property fmtid="{D5CDD505-2E9C-101B-9397-08002B2CF9AE}" pid="20" name="Series 5">
    <vt:lpwstr>[NONE]</vt:lpwstr>
  </property>
  <property fmtid="{D5CDD505-2E9C-101B-9397-08002B2CF9AE}" pid="21" name="Product 3">
    <vt:lpwstr>[NONE]</vt:lpwstr>
  </property>
  <property fmtid="{D5CDD505-2E9C-101B-9397-08002B2CF9AE}" pid="22" name="Competitor 2">
    <vt:lpwstr>[NONE]</vt:lpwstr>
  </property>
  <property fmtid="{D5CDD505-2E9C-101B-9397-08002B2CF9AE}" pid="23" name="Competitor 10">
    <vt:lpwstr>[NONE]</vt:lpwstr>
  </property>
  <property fmtid="{D5CDD505-2E9C-101B-9397-08002B2CF9AE}" pid="24" name="Location">
    <vt:lpwstr>- Global</vt:lpwstr>
  </property>
  <property fmtid="{D5CDD505-2E9C-101B-9397-08002B2CF9AE}" pid="25" name="Product Type 2">
    <vt:lpwstr>[NONE]</vt:lpwstr>
  </property>
  <property fmtid="{D5CDD505-2E9C-101B-9397-08002B2CF9AE}" pid="26" name="LOB 1">
    <vt:lpwstr>PowerEdge Servers</vt:lpwstr>
  </property>
  <property fmtid="{D5CDD505-2E9C-101B-9397-08002B2CF9AE}" pid="27" name="Product 2">
    <vt:lpwstr>PowerEdge 850</vt:lpwstr>
  </property>
  <property fmtid="{D5CDD505-2E9C-101B-9397-08002B2CF9AE}" pid="28" name="Product 7">
    <vt:lpwstr>[NONE]</vt:lpwstr>
  </property>
  <property fmtid="{D5CDD505-2E9C-101B-9397-08002B2CF9AE}" pid="29" name="Show On Product Page(s)">
    <vt:lpwstr>1</vt:lpwstr>
  </property>
  <property fmtid="{D5CDD505-2E9C-101B-9397-08002B2CF9AE}" pid="30" name="Competitor 6">
    <vt:lpwstr>[NONE]</vt:lpwstr>
  </property>
  <property fmtid="{D5CDD505-2E9C-101B-9397-08002B2CF9AE}" pid="31" name="Competitor Product 3">
    <vt:lpwstr>[NONE]</vt:lpwstr>
  </property>
  <property fmtid="{D5CDD505-2E9C-101B-9397-08002B2CF9AE}" pid="32" name="Competitor Product 8">
    <vt:lpwstr>[NONE]</vt:lpwstr>
  </property>
  <property fmtid="{D5CDD505-2E9C-101B-9397-08002B2CF9AE}" pid="33" name="Business Planning">
    <vt:lpwstr>0</vt:lpwstr>
  </property>
  <property fmtid="{D5CDD505-2E9C-101B-9397-08002B2CF9AE}" pid="34" name="Document Type">
    <vt:lpwstr>¤ NDA Presentations</vt:lpwstr>
  </property>
  <property fmtid="{D5CDD505-2E9C-101B-9397-08002B2CF9AE}" pid="35" name="LOB 5">
    <vt:lpwstr>[NONE]</vt:lpwstr>
  </property>
  <property fmtid="{D5CDD505-2E9C-101B-9397-08002B2CF9AE}" pid="36" name="Series 4">
    <vt:lpwstr>[NONE]</vt:lpwstr>
  </property>
  <property fmtid="{D5CDD505-2E9C-101B-9397-08002B2CF9AE}" pid="37" name="Product 6">
    <vt:lpwstr>[NONE]</vt:lpwstr>
  </property>
  <property fmtid="{D5CDD505-2E9C-101B-9397-08002B2CF9AE}" pid="38" name="Product 10">
    <vt:lpwstr>[NONE]</vt:lpwstr>
  </property>
  <property fmtid="{D5CDD505-2E9C-101B-9397-08002B2CF9AE}" pid="39" name="Competitor 1">
    <vt:lpwstr>[NONE]</vt:lpwstr>
  </property>
  <property fmtid="{D5CDD505-2E9C-101B-9397-08002B2CF9AE}" pid="40" name="Competitor Product 7">
    <vt:lpwstr>[NONE]</vt:lpwstr>
  </property>
  <property fmtid="{D5CDD505-2E9C-101B-9397-08002B2CF9AE}" pid="41" name="SPSDescription">
    <vt:lpwstr>A presentation to share with those customers, under NDA only, that require detailed product info</vt:lpwstr>
  </property>
  <property fmtid="{D5CDD505-2E9C-101B-9397-08002B2CF9AE}" pid="42" name="Product 1">
    <vt:lpwstr>PowerEdge 830</vt:lpwstr>
  </property>
  <property fmtid="{D5CDD505-2E9C-101B-9397-08002B2CF9AE}" pid="43" name="Show On Product Type Page">
    <vt:lpwstr>0</vt:lpwstr>
  </property>
  <property fmtid="{D5CDD505-2E9C-101B-9397-08002B2CF9AE}" pid="44" name="Series 3">
    <vt:lpwstr>[NONE]</vt:lpwstr>
  </property>
  <property fmtid="{D5CDD505-2E9C-101B-9397-08002B2CF9AE}" pid="45" name="Competitor 4">
    <vt:lpwstr>[NONE]</vt:lpwstr>
  </property>
  <property fmtid="{D5CDD505-2E9C-101B-9397-08002B2CF9AE}" pid="46" name="Competitor 9">
    <vt:lpwstr>[NONE]</vt:lpwstr>
  </property>
  <property fmtid="{D5CDD505-2E9C-101B-9397-08002B2CF9AE}" pid="47" name="Competitor Product 1">
    <vt:lpwstr>[NONE]</vt:lpwstr>
  </property>
  <property fmtid="{D5CDD505-2E9C-101B-9397-08002B2CF9AE}" pid="48" name="Competitor Product 6">
    <vt:lpwstr>[NONE]</vt:lpwstr>
  </property>
  <property fmtid="{D5CDD505-2E9C-101B-9397-08002B2CF9AE}" pid="49" name="Product Grouping">
    <vt:lpwstr>Enterprise</vt:lpwstr>
  </property>
  <property fmtid="{D5CDD505-2E9C-101B-9397-08002B2CF9AE}" pid="50" name="LOB 3">
    <vt:lpwstr>[NONE]</vt:lpwstr>
  </property>
  <property fmtid="{D5CDD505-2E9C-101B-9397-08002B2CF9AE}" pid="51" name="Product 9">
    <vt:lpwstr>[NONE]</vt:lpwstr>
  </property>
  <property fmtid="{D5CDD505-2E9C-101B-9397-08002B2CF9AE}" pid="52" name="Product 4">
    <vt:lpwstr>[NONE]</vt:lpwstr>
  </property>
  <property fmtid="{D5CDD505-2E9C-101B-9397-08002B2CF9AE}" pid="53" name="Series 1">
    <vt:lpwstr>[NONE]</vt:lpwstr>
  </property>
  <property fmtid="{D5CDD505-2E9C-101B-9397-08002B2CF9AE}" pid="54" name="Competitor 7">
    <vt:lpwstr>[NONE]</vt:lpwstr>
  </property>
  <property fmtid="{D5CDD505-2E9C-101B-9397-08002B2CF9AE}" pid="55" name="Competitor Product 4">
    <vt:lpwstr>[NONE]</vt:lpwstr>
  </property>
  <property fmtid="{D5CDD505-2E9C-101B-9397-08002B2CF9AE}" pid="56" name="Competitor Product 9">
    <vt:lpwstr>[NONE]</vt:lpwstr>
  </property>
  <property fmtid="{D5CDD505-2E9C-101B-9397-08002B2CF9AE}" pid="57" name="Competitor Product 10">
    <vt:lpwstr>[NONE]</vt:lpwstr>
  </property>
  <property fmtid="{D5CDD505-2E9C-101B-9397-08002B2CF9AE}" pid="58" name="Order">
    <vt:lpwstr>210400.000000000</vt:lpwstr>
  </property>
  <property fmtid="{D5CDD505-2E9C-101B-9397-08002B2CF9AE}" pid="59" name="Original Author">
    <vt:lpwstr/>
  </property>
  <property fmtid="{D5CDD505-2E9C-101B-9397-08002B2CF9AE}" pid="60" name="Original Create Date">
    <vt:lpwstr>2005-06-10T00:00:00Z</vt:lpwstr>
  </property>
  <property fmtid="{D5CDD505-2E9C-101B-9397-08002B2CF9AE}" pid="61" name="Legal Approval">
    <vt:lpwstr>59956330</vt:lpwstr>
  </property>
  <property fmtid="{D5CDD505-2E9C-101B-9397-08002B2CF9AE}" pid="62" name="Spotlight Start Date">
    <vt:lpwstr>2005-07-27T00:00:00Z</vt:lpwstr>
  </property>
  <property fmtid="{D5CDD505-2E9C-101B-9397-08002B2CF9AE}" pid="63" name="Spotlight Duration">
    <vt:lpwstr>90</vt:lpwstr>
  </property>
  <property fmtid="{D5CDD505-2E9C-101B-9397-08002B2CF9AE}" pid="64" name="Original Last Modified Date">
    <vt:lpwstr/>
  </property>
  <property fmtid="{D5CDD505-2E9C-101B-9397-08002B2CF9AE}" pid="65" name="Document to Override">
    <vt:lpwstr/>
  </property>
  <property fmtid="{D5CDD505-2E9C-101B-9397-08002B2CF9AE}" pid="66" name="Current Owner">
    <vt:lpwstr/>
  </property>
  <property fmtid="{D5CDD505-2E9C-101B-9397-08002B2CF9AE}" pid="67" name="ContentTypeId">
    <vt:lpwstr>0x010100BC0BF5CADDB50C4AAF1D078928A83AB9</vt:lpwstr>
  </property>
</Properties>
</file>