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10" r:id="rId5"/>
  </p:sldMasterIdLst>
  <p:notesMasterIdLst>
    <p:notesMasterId r:id="rId37"/>
  </p:notesMasterIdLst>
  <p:handoutMasterIdLst>
    <p:handoutMasterId r:id="rId38"/>
  </p:handoutMasterIdLst>
  <p:sldIdLst>
    <p:sldId id="384" r:id="rId6"/>
    <p:sldId id="421" r:id="rId7"/>
    <p:sldId id="385" r:id="rId8"/>
    <p:sldId id="386" r:id="rId9"/>
    <p:sldId id="387" r:id="rId10"/>
    <p:sldId id="388" r:id="rId11"/>
    <p:sldId id="389" r:id="rId12"/>
    <p:sldId id="390" r:id="rId13"/>
    <p:sldId id="391" r:id="rId14"/>
    <p:sldId id="394" r:id="rId15"/>
    <p:sldId id="395" r:id="rId16"/>
    <p:sldId id="396" r:id="rId17"/>
    <p:sldId id="397" r:id="rId18"/>
    <p:sldId id="398" r:id="rId19"/>
    <p:sldId id="420" r:id="rId20"/>
    <p:sldId id="404" r:id="rId21"/>
    <p:sldId id="405" r:id="rId22"/>
    <p:sldId id="406" r:id="rId23"/>
    <p:sldId id="407" r:id="rId24"/>
    <p:sldId id="416" r:id="rId25"/>
    <p:sldId id="417" r:id="rId26"/>
    <p:sldId id="408" r:id="rId27"/>
    <p:sldId id="409" r:id="rId28"/>
    <p:sldId id="418" r:id="rId29"/>
    <p:sldId id="419" r:id="rId30"/>
    <p:sldId id="410" r:id="rId31"/>
    <p:sldId id="411" r:id="rId32"/>
    <p:sldId id="403" r:id="rId33"/>
    <p:sldId id="413" r:id="rId34"/>
    <p:sldId id="414" r:id="rId35"/>
    <p:sldId id="41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12" clrIdx="0"/>
  <p:cmAuthor id="1" name=" " initials="MSOffice" lastIdx="1" clrIdx="1"/>
  <p:cmAuthor id="2" name="sarah bickle" initials="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54"/>
    <a:srgbClr val="51259F"/>
    <a:srgbClr val="3F1D7D"/>
    <a:srgbClr val="7540D4"/>
    <a:srgbClr val="7A47D5"/>
    <a:srgbClr val="9269DD"/>
    <a:srgbClr val="8151D7"/>
    <a:srgbClr val="4F249C"/>
    <a:srgbClr val="5E2BBB"/>
    <a:srgbClr val="956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95" autoAdjust="0"/>
    <p:restoredTop sz="80937" autoAdjust="0"/>
  </p:normalViewPr>
  <p:slideViewPr>
    <p:cSldViewPr snapToGrid="0">
      <p:cViewPr varScale="1">
        <p:scale>
          <a:sx n="63" d="100"/>
          <a:sy n="63" d="100"/>
        </p:scale>
        <p:origin x="-1248" y="-108"/>
      </p:cViewPr>
      <p:guideLst>
        <p:guide orient="horz" pos="2777"/>
        <p:guide orient="horz" pos="146"/>
        <p:guide orient="horz" pos="4178"/>
        <p:guide orient="horz" pos="894"/>
        <p:guide orient="horz" pos="1192"/>
        <p:guide orient="horz" pos="1477"/>
        <p:guide orient="horz" pos="1721"/>
        <p:guide pos="2874"/>
        <p:guide pos="240"/>
        <p:guide pos="5519"/>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CAA7F-0E67-4E0D-8B41-71778C166361}" type="datetimeFigureOut">
              <a:rPr lang="en-US" smtClean="0"/>
              <a:pPr/>
              <a:t>6/20/2008</a:t>
            </a:fld>
            <a:endParaRPr lang="en-US"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lvl="0" defTabSz="914363" fontAlgn="auto">
              <a:spcBef>
                <a:spcPts val="0"/>
              </a:spcBef>
              <a:spcAft>
                <a:spcPts val="0"/>
              </a:spcAft>
            </a:pPr>
            <a:r>
              <a:rPr lang="en-US" sz="500" dirty="0" smtClean="0">
                <a:solidFill>
                  <a:srgbClr val="000000"/>
                </a:solidFill>
                <a:latin typeface="Calibri"/>
              </a:rPr>
              <a:t>© 2008 Microsoft Corporation. All rights reserved. Microsoft, Windows, Windows Vista and other product names are or may be registered trademarks and/or trademarks in the U.S. and/or other countries.</a:t>
            </a:r>
          </a:p>
          <a:p>
            <a:pPr lvl="0" defTabSz="914363" fontAlgn="auto">
              <a:spcBef>
                <a:spcPts val="0"/>
              </a:spcBef>
              <a:spcAft>
                <a:spcPts val="0"/>
              </a:spcAft>
            </a:pPr>
            <a:r>
              <a:rPr lang="en-US" sz="500" dirty="0" smtClean="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a:rPr>
            </a:br>
            <a:r>
              <a:rPr lang="en-US" sz="500" dirty="0" smtClean="0">
                <a:solidFill>
                  <a:srgbClr val="000000"/>
                </a:solidFill>
                <a:latin typeface="Calibri"/>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6928F9-767E-423F-BB12-14D65A546CA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535925-25E0-428B-81EB-BC38AB877680}" type="datetimeFigureOut">
              <a:rPr lang="en-US"/>
              <a:pPr>
                <a:defRPr/>
              </a:pPr>
              <a:t>6/20/2008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800">
                <a:latin typeface="+mn-lt"/>
              </a:defRPr>
            </a:lvl1pPr>
          </a:lstStyle>
          <a:p>
            <a:pPr defTabSz="914363"/>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pPr defTabSz="914363"/>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E4D339-A873-4631-B105-F520D9508B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10</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0125" y="685800"/>
            <a:ext cx="2586038" cy="193992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11</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13</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15</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16</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0125" y="685800"/>
            <a:ext cx="2586038" cy="193992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16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17</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22</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23</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effectLst/>
            </a:endParaRPr>
          </a:p>
        </p:txBody>
      </p:sp>
      <p:sp>
        <p:nvSpPr>
          <p:cNvPr id="4" name="Date Placeholder 3"/>
          <p:cNvSpPr>
            <a:spLocks noGrp="1"/>
          </p:cNvSpPr>
          <p:nvPr>
            <p:ph type="dt" idx="10"/>
          </p:nvPr>
        </p:nvSpPr>
        <p:spPr/>
        <p:txBody>
          <a:bodyPr/>
          <a:lstStyle/>
          <a:p>
            <a:pPr>
              <a:defRPr/>
            </a:pPr>
            <a:fld id="{94532DC5-80AE-477B-BC53-76DBFE4CEE0F}" type="datetime8">
              <a:rPr lang="en-US" smtClean="0"/>
              <a:pPr>
                <a:defRPr/>
              </a:pPr>
              <a:t>6/20/2008 1:27 PM</a:t>
            </a:fld>
            <a:endParaRPr lang="en-US" dirty="0"/>
          </a:p>
        </p:txBody>
      </p:sp>
      <p:sp>
        <p:nvSpPr>
          <p:cNvPr id="7" name="Slide Number Placeholder 6"/>
          <p:cNvSpPr>
            <a:spLocks noGrp="1"/>
          </p:cNvSpPr>
          <p:nvPr>
            <p:ph type="sldNum" sz="quarter" idx="12"/>
          </p:nvPr>
        </p:nvSpPr>
        <p:spPr/>
        <p:txBody>
          <a:bodyPr/>
          <a:lstStyle/>
          <a:p>
            <a:fld id="{E4837776-F222-42DA-B00F-DD2BCF311B99}" type="slidenum">
              <a:rPr lang="en-US" smtClean="0"/>
              <a:pPr/>
              <a:t>2</a:t>
            </a:fld>
            <a:endParaRPr lang="en-US" dirty="0"/>
          </a:p>
        </p:txBody>
      </p:sp>
      <p:sp>
        <p:nvSpPr>
          <p:cNvPr id="8" name="Footer Placeholder 7"/>
          <p:cNvSpPr>
            <a:spLocks noGrp="1"/>
          </p:cNvSpPr>
          <p:nvPr>
            <p:ph type="ftr" sz="quarter" idx="13"/>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28</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4</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5819" tIns="47912" rIns="95819" bIns="47912" anchor="b"/>
          <a:lstStyle/>
          <a:p>
            <a:pPr algn="r">
              <a:spcBef>
                <a:spcPct val="50000"/>
              </a:spcBef>
            </a:pPr>
            <a:fld id="{CD2A4EF8-879D-4082-9DAC-77E0CB376948}" type="slidenum">
              <a:rPr lang="en-US" sz="1200">
                <a:latin typeface="Calibri" pitchFamily="34" charset="0"/>
              </a:rPr>
              <a:pPr algn="r">
                <a:spcBef>
                  <a:spcPct val="50000"/>
                </a:spcBef>
              </a:pPr>
              <a:t>5</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0125" y="685800"/>
            <a:ext cx="2586038" cy="1939925"/>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mn-lt"/>
            </a:endParaRPr>
          </a:p>
        </p:txBody>
      </p:sp>
      <p:sp>
        <p:nvSpPr>
          <p:cNvPr id="5" name="Slide Number Placeholder 4"/>
          <p:cNvSpPr>
            <a:spLocks noGrp="1"/>
          </p:cNvSpPr>
          <p:nvPr>
            <p:ph type="sldNum" sz="quarter" idx="10"/>
          </p:nvPr>
        </p:nvSpPr>
        <p:spPr/>
        <p:txBody>
          <a:bodyPr/>
          <a:lstStyle/>
          <a:p>
            <a:fld id="{E4837776-F222-42DA-B00F-DD2BCF311B99}" type="slidenum">
              <a:rPr lang="en-US" smtClean="0"/>
              <a:pPr/>
              <a:t>5</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5" name="Slide Number Placeholder 4"/>
          <p:cNvSpPr>
            <a:spLocks noGrp="1"/>
          </p:cNvSpPr>
          <p:nvPr>
            <p:ph type="sldNum" sz="quarter" idx="10"/>
          </p:nvPr>
        </p:nvSpPr>
        <p:spPr/>
        <p:txBody>
          <a:bodyPr/>
          <a:lstStyle/>
          <a:p>
            <a:fld id="{E4837776-F222-42DA-B00F-DD2BCF311B99}" type="slidenum">
              <a:rPr lang="en-US" smtClean="0"/>
              <a:pPr/>
              <a:t>6</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3B796D4F-E630-41DB-AABF-170A1057C8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9</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20/06/2008</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2" r:id="rId15"/>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8"/>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8"/>
        </a:buBlip>
        <a:defRPr sz="2800" kern="1200">
          <a:solidFill>
            <a:schemeClr val="tx1"/>
          </a:solidFill>
          <a:latin typeface="+mn-lt"/>
          <a:ea typeface="+mn-ea"/>
          <a:cs typeface="+mn-cs"/>
        </a:defRPr>
      </a:lvl2pPr>
      <a:lvl3pPr marL="1196975" indent="-341313"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3pPr>
      <a:lvl4pPr marL="1546225" indent="-349250"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4pPr>
      <a:lvl5pPr marL="1887538" indent="-341313"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Lst>
  <p:transition spd="med">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28.png"/><Relationship Id="rId10"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hyperlink" Target="http://www.dundas.com/index.aspx" TargetMode="External"/><Relationship Id="rId7" Type="http://schemas.openxmlformats.org/officeDocument/2006/relationships/image" Target="../media/image57.png"/><Relationship Id="rId12"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3.jpeg"/><Relationship Id="rId9" Type="http://schemas.openxmlformats.org/officeDocument/2006/relationships/image" Target="../media/image67.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83.jpeg"/><Relationship Id="rId3" Type="http://schemas.openxmlformats.org/officeDocument/2006/relationships/image" Target="../media/image75.jpeg"/><Relationship Id="rId7" Type="http://schemas.openxmlformats.org/officeDocument/2006/relationships/hyperlink" Target="http://www.dundas.com/index.aspx" TargetMode="External"/><Relationship Id="rId12" Type="http://schemas.openxmlformats.org/officeDocument/2006/relationships/image" Target="../media/image82.jpeg"/><Relationship Id="rId2" Type="http://schemas.openxmlformats.org/officeDocument/2006/relationships/image" Target="../media/image74.png"/><Relationship Id="rId1" Type="http://schemas.openxmlformats.org/officeDocument/2006/relationships/slideLayout" Target="../slideLayouts/slideLayout8.xml"/><Relationship Id="rId6" Type="http://schemas.openxmlformats.org/officeDocument/2006/relationships/image" Target="../media/image78.jpeg"/><Relationship Id="rId11" Type="http://schemas.openxmlformats.org/officeDocument/2006/relationships/image" Target="../media/image81.png"/><Relationship Id="rId5" Type="http://schemas.openxmlformats.org/officeDocument/2006/relationships/image" Target="../media/image77.jpeg"/><Relationship Id="rId10" Type="http://schemas.openxmlformats.org/officeDocument/2006/relationships/image" Target="../media/image80.png"/><Relationship Id="rId4" Type="http://schemas.openxmlformats.org/officeDocument/2006/relationships/image" Target="../media/image76.jpe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wmf"/></Relationships>
</file>

<file path=ppt/slides/_rels/slide2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hyperlink" Target="http://www.sqlpass.org/" TargetMode="External"/><Relationship Id="rId3" Type="http://schemas.openxmlformats.org/officeDocument/2006/relationships/hyperlink" Target="http://www.microsoft.com/sql/2008/solutions/bi.mspx" TargetMode="External"/><Relationship Id="rId7" Type="http://schemas.openxmlformats.org/officeDocument/2006/relationships/hyperlink" Target="http://www.microsoft.com/sql/2008/prodinfo/download.msp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microsoft.com/learning/sql/2008/default.mspx" TargetMode="External"/><Relationship Id="rId5" Type="http://schemas.openxmlformats.org/officeDocument/2006/relationships/hyperlink" Target="http://www.microsoft.com/sql/2008/learning/default.mspx" TargetMode="External"/><Relationship Id="rId4" Type="http://schemas.openxmlformats.org/officeDocument/2006/relationships/hyperlink" Target="http://www.microsoft.com/sql/2008/default.msp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hyperlink" Target="http://blogs.msdn.com/sqlperf/archive/2008/02/27/etl-world-record.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0823" y="4030916"/>
            <a:ext cx="7681913" cy="1523495"/>
          </a:xfrm>
        </p:spPr>
        <p:txBody>
          <a:bodyPr>
            <a:normAutofit fontScale="90000"/>
          </a:bodyPr>
          <a:lstStyle/>
          <a:p>
            <a:r>
              <a:rPr lang="es-ES" sz="6000" dirty="0" smtClean="0"/>
              <a:t>SQL Server 2008</a:t>
            </a:r>
            <a:br>
              <a:rPr lang="es-ES" sz="6000" dirty="0" smtClean="0"/>
            </a:br>
            <a:r>
              <a:rPr lang="es-ES" sz="6000" dirty="0" smtClean="0"/>
              <a:t>Business </a:t>
            </a:r>
            <a:r>
              <a:rPr lang="es-ES" sz="6000" dirty="0" err="1" smtClean="0"/>
              <a:t>Intelligence</a:t>
            </a:r>
            <a:endParaRPr lang="es-ES" sz="6000" dirty="0"/>
          </a:p>
        </p:txBody>
      </p:sp>
      <p:sp>
        <p:nvSpPr>
          <p:cNvPr id="5" name="Subtitle 4"/>
          <p:cNvSpPr>
            <a:spLocks noGrp="1"/>
          </p:cNvSpPr>
          <p:nvPr>
            <p:ph type="subTitle" idx="1"/>
          </p:nvPr>
        </p:nvSpPr>
        <p:spPr>
          <a:xfrm>
            <a:off x="720823" y="5771666"/>
            <a:ext cx="8032751" cy="461665"/>
          </a:xfrm>
        </p:spPr>
        <p:txBody>
          <a:bodyPr/>
          <a:lstStyle/>
          <a:p>
            <a:r>
              <a:rPr lang="en-US" sz="2400" dirty="0" smtClean="0">
                <a:effectLst>
                  <a:outerShdw blurRad="38100" dist="38100" dir="2700000" algn="tl">
                    <a:srgbClr val="000000">
                      <a:alpha val="43137"/>
                    </a:srgbClr>
                  </a:outerShdw>
                </a:effectLst>
              </a:rPr>
              <a:t>Jordi Bartual – jbartual@microsoft.com</a:t>
            </a:r>
            <a:endParaRPr lang="en-US" sz="2400" dirty="0">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0" y="0"/>
            <a:ext cx="9144000" cy="3845324"/>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 name="Group 24"/>
          <p:cNvGrpSpPr/>
          <p:nvPr/>
        </p:nvGrpSpPr>
        <p:grpSpPr>
          <a:xfrm>
            <a:off x="5970494" y="2108659"/>
            <a:ext cx="2665506" cy="3934691"/>
            <a:chOff x="6000474" y="2183476"/>
            <a:chExt cx="26655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451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286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48"/>
          <p:cNvGrpSpPr/>
          <p:nvPr/>
        </p:nvGrpSpPr>
        <p:grpSpPr>
          <a:xfrm>
            <a:off x="3261360" y="2108659"/>
            <a:ext cx="2604785" cy="3934691"/>
            <a:chOff x="3262904" y="2183476"/>
            <a:chExt cx="2604785"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62904" y="2187081"/>
              <a:ext cx="2604785"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7"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1000"/>
                                        <p:tgtEl>
                                          <p:spTgt spid="4"/>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
                                        </p:tgtEl>
                                        <p:attrNameLst>
                                          <p:attrName>style.opacity</p:attrName>
                                        </p:attrNameLst>
                                      </p:cBhvr>
                                      <p:to>
                                        <p:strVal val="0.25"/>
                                      </p:to>
                                    </p:set>
                                    <p:animEffect filter="image" prLst="opacity: 0.25">
                                      <p:cBhvr rctx="IE">
                                        <p:cTn id="23" dur="indefinite"/>
                                        <p:tgtEl>
                                          <p:spTgt spid="6"/>
                                        </p:tgtEl>
                                      </p:cBhvr>
                                    </p:animEffect>
                                  </p:childTnLst>
                                </p:cTn>
                              </p:par>
                              <p:par>
                                <p:cTn id="24" presetID="9" presetClass="emph" presetSubtype="0" nodeType="withEffect">
                                  <p:stCondLst>
                                    <p:cond delay="0"/>
                                  </p:stCondLst>
                                  <p:childTnLst>
                                    <p:set>
                                      <p:cBhvr rctx="PPT">
                                        <p:cTn id="25" dur="indefinite"/>
                                        <p:tgtEl>
                                          <p:spTgt spid="2"/>
                                        </p:tgtEl>
                                        <p:attrNameLst>
                                          <p:attrName>style.opacity</p:attrName>
                                        </p:attrNameLst>
                                      </p:cBhvr>
                                      <p:to>
                                        <p:strVal val="0.25"/>
                                      </p:to>
                                    </p:set>
                                    <p:animEffect filter="image" prLst="opacity: 0.25">
                                      <p:cBhvr rctx="IE">
                                        <p:cTn id="2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s-ES" dirty="0" smtClean="0"/>
              <a:t>Ofrecer información relevante</a:t>
            </a:r>
            <a:endParaRPr lang="es-ES" dirty="0"/>
          </a:p>
        </p:txBody>
      </p:sp>
      <p:sp>
        <p:nvSpPr>
          <p:cNvPr id="37" name="Text Placeholder 4"/>
          <p:cNvSpPr txBox="1">
            <a:spLocks/>
          </p:cNvSpPr>
          <p:nvPr/>
        </p:nvSpPr>
        <p:spPr>
          <a:xfrm>
            <a:off x="3425529" y="4996632"/>
            <a:ext cx="5337471" cy="1348061"/>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Presentación desde Office</a:t>
            </a:r>
          </a:p>
          <a:p>
            <a:pPr marL="742950" lvl="1" indent="-342900" defTabSz="914363">
              <a:lnSpc>
                <a:spcPct val="90000"/>
              </a:lnSpc>
              <a:spcBef>
                <a:spcPct val="20000"/>
              </a:spcBef>
              <a:buSzPct val="80000"/>
              <a:buBlip>
                <a:blip r:embed="rId3"/>
              </a:buBlip>
              <a:defRPr/>
            </a:pPr>
            <a:r>
              <a:rPr lang="es-ES" sz="2000" dirty="0" smtClean="0"/>
              <a:t>Elaboración de informes desde Word</a:t>
            </a:r>
          </a:p>
          <a:p>
            <a:pPr marL="742950" lvl="1" indent="-342900" defTabSz="914363">
              <a:lnSpc>
                <a:spcPct val="90000"/>
              </a:lnSpc>
              <a:spcBef>
                <a:spcPct val="20000"/>
              </a:spcBef>
              <a:buSzPct val="80000"/>
              <a:buBlip>
                <a:blip r:embed="rId3"/>
              </a:buBlip>
              <a:defRPr/>
            </a:pPr>
            <a:r>
              <a:rPr lang="es-ES" sz="2000" dirty="0" smtClean="0"/>
              <a:t>Integración con SharePoint</a:t>
            </a:r>
          </a:p>
          <a:p>
            <a:pPr marL="742950" lvl="1" indent="-342900" defTabSz="914363">
              <a:lnSpc>
                <a:spcPct val="90000"/>
              </a:lnSpc>
              <a:spcBef>
                <a:spcPct val="20000"/>
              </a:spcBef>
              <a:buSzPct val="80000"/>
              <a:buBlip>
                <a:blip r:embed="rId3"/>
              </a:buBlip>
              <a:defRPr/>
            </a:pPr>
            <a:r>
              <a:rPr lang="es-ES" sz="2000" dirty="0" smtClean="0"/>
              <a:t>Complementos “add-ins” de Data mining </a:t>
            </a:r>
          </a:p>
        </p:txBody>
      </p:sp>
      <p:grpSp>
        <p:nvGrpSpPr>
          <p:cNvPr id="2" name="Group 16"/>
          <p:cNvGrpSpPr/>
          <p:nvPr/>
        </p:nvGrpSpPr>
        <p:grpSpPr>
          <a:xfrm>
            <a:off x="7817291" y="228600"/>
            <a:ext cx="945709" cy="1042416"/>
            <a:chOff x="7817291" y="228600"/>
            <a:chExt cx="945709" cy="1042416"/>
          </a:xfrm>
        </p:grpSpPr>
        <p:pic>
          <p:nvPicPr>
            <p:cNvPr id="15"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a:stretch>
              <a:fillRect/>
            </a:stretch>
          </p:blipFill>
          <p:spPr bwMode="auto">
            <a:xfrm>
              <a:off x="8052682" y="228600"/>
              <a:ext cx="710318" cy="1042416"/>
            </a:xfrm>
            <a:prstGeom prst="rect">
              <a:avLst/>
            </a:prstGeom>
            <a:noFill/>
            <a:ln>
              <a:noFill/>
            </a:ln>
          </p:spPr>
        </p:pic>
        <p:pic>
          <p:nvPicPr>
            <p:cNvPr id="16" name="Picture 2" descr="C:\Program Files\Microsoft Resource DVD Artwork\DVD_ART\BoxShots_Logos\People Ready\PRB man 3 silouette people ready.png"/>
            <p:cNvPicPr>
              <a:picLocks noChangeAspect="1" noChangeArrowheads="1"/>
            </p:cNvPicPr>
            <p:nvPr/>
          </p:nvPicPr>
          <p:blipFill>
            <a:blip r:embed="rId5" cstate="print"/>
            <a:stretch>
              <a:fillRect/>
            </a:stretch>
          </p:blipFill>
          <p:spPr bwMode="auto">
            <a:xfrm>
              <a:off x="7817291" y="477745"/>
              <a:ext cx="494728" cy="667512"/>
            </a:xfrm>
            <a:prstGeom prst="rect">
              <a:avLst/>
            </a:prstGeom>
            <a:noFill/>
          </p:spPr>
        </p:pic>
      </p:grpSp>
      <p:sp>
        <p:nvSpPr>
          <p:cNvPr id="29" name="Text Placeholder 4"/>
          <p:cNvSpPr txBox="1">
            <a:spLocks/>
          </p:cNvSpPr>
          <p:nvPr/>
        </p:nvSpPr>
        <p:spPr>
          <a:xfrm>
            <a:off x="3425529" y="1417638"/>
            <a:ext cx="5337471" cy="1348061"/>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Diseño intuitivo</a:t>
            </a: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Diseño de análisis prescriptivo</a:t>
            </a:r>
            <a:endParaRPr kumimoji="0" lang="es-ES" sz="2000" b="0" i="0" u="none" strike="noStrike" kern="1200" cap="none" spc="0" normalizeH="0" noProof="0" dirty="0" smtClean="0">
              <a:ln>
                <a:noFill/>
              </a:ln>
              <a:solidFill>
                <a:schemeClr val="tx1"/>
              </a:solidFill>
              <a:effectLst/>
              <a:uLnTx/>
              <a:uFillTx/>
              <a:latin typeface="+mn-lt"/>
              <a:ea typeface="+mn-ea"/>
              <a:cs typeface="+mn-cs"/>
            </a:endParaRPr>
          </a:p>
          <a:p>
            <a:pPr marL="742950" marR="0" lvl="1" indent="-342900" algn="l" defTabSz="914363" rtl="0" eaLnBrk="1" fontAlgn="auto" latinLnBrk="0" hangingPunct="1">
              <a:lnSpc>
                <a:spcPct val="90000"/>
              </a:lnSpc>
              <a:spcBef>
                <a:spcPct val="20000"/>
              </a:spcBef>
              <a:spcAft>
                <a:spcPts val="0"/>
              </a:spcAft>
              <a:buClrTx/>
              <a:buSzPct val="80000"/>
              <a:buFontTx/>
              <a:buBlip>
                <a:blip r:embed="rId3"/>
              </a:buBlip>
              <a:tabLst/>
              <a:defRPr/>
            </a:pPr>
            <a:r>
              <a:rPr lang="es-ES" sz="2000" dirty="0" smtClean="0"/>
              <a:t>Diseño flexible de informes</a:t>
            </a:r>
            <a:endParaRPr kumimoji="0" lang="es-ES" sz="2000" b="0" i="0" u="none" strike="noStrike" kern="1200" cap="none" spc="0" normalizeH="0" noProof="0" dirty="0" smtClean="0">
              <a:ln>
                <a:noFill/>
              </a:ln>
              <a:solidFill>
                <a:schemeClr val="tx1"/>
              </a:solidFill>
              <a:effectLst/>
              <a:uLnTx/>
              <a:uFillTx/>
              <a:latin typeface="+mn-lt"/>
              <a:ea typeface="+mn-ea"/>
              <a:cs typeface="+mn-cs"/>
            </a:endParaRPr>
          </a:p>
          <a:p>
            <a:pPr marL="576263" marR="0" lvl="1" indent="-293688" algn="l" defTabSz="914363" rtl="0" eaLnBrk="1" fontAlgn="auto" latinLnBrk="0" hangingPunct="1">
              <a:lnSpc>
                <a:spcPct val="90000"/>
              </a:lnSpc>
              <a:spcBef>
                <a:spcPct val="20000"/>
              </a:spcBef>
              <a:spcAft>
                <a:spcPts val="0"/>
              </a:spcAft>
              <a:buClrTx/>
              <a:buSzPct val="80000"/>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Text Placeholder 4"/>
          <p:cNvSpPr txBox="1">
            <a:spLocks/>
          </p:cNvSpPr>
          <p:nvPr/>
        </p:nvSpPr>
        <p:spPr>
          <a:xfrm>
            <a:off x="3425529" y="2932172"/>
            <a:ext cx="5337471" cy="1686616"/>
          </a:xfrm>
          <a:prstGeom prst="rect">
            <a:avLst/>
          </a:prstGeom>
        </p:spPr>
        <p:txBody>
          <a:bodyPr vert="horz" wrap="square" lIns="0" tIns="0" rIns="0" bIns="0" rtlCol="0">
            <a:spAutoFit/>
          </a:bodyPr>
          <a:lstStyle/>
          <a:p>
            <a:pPr marL="400050" lvl="0" indent="-400050" defTabSz="914363">
              <a:lnSpc>
                <a:spcPct val="90000"/>
              </a:lnSpc>
              <a:spcBef>
                <a:spcPct val="20000"/>
              </a:spcBef>
              <a:buSzPct val="80000"/>
              <a:buBlip>
                <a:blip r:embed="rId3"/>
              </a:buBlip>
              <a:defRPr/>
            </a:pPr>
            <a:r>
              <a:rPr lang="es-ES" sz="2400" dirty="0" smtClean="0"/>
              <a:t>Escala corporativa</a:t>
            </a:r>
          </a:p>
          <a:p>
            <a:pPr marL="742950" lvl="1" indent="-342900" defTabSz="914363">
              <a:lnSpc>
                <a:spcPct val="90000"/>
              </a:lnSpc>
              <a:spcBef>
                <a:spcPct val="20000"/>
              </a:spcBef>
              <a:buSzPct val="80000"/>
              <a:buBlip>
                <a:blip r:embed="rId3"/>
              </a:buBlip>
              <a:defRPr/>
            </a:pPr>
            <a:r>
              <a:rPr lang="es-ES" sz="2000" dirty="0" smtClean="0"/>
              <a:t>Gestión de memoria</a:t>
            </a:r>
          </a:p>
          <a:p>
            <a:pPr marL="742950" lvl="1" indent="-342900" defTabSz="914363">
              <a:lnSpc>
                <a:spcPct val="90000"/>
              </a:lnSpc>
              <a:spcBef>
                <a:spcPct val="20000"/>
              </a:spcBef>
              <a:buSzPct val="80000"/>
              <a:buBlip>
                <a:blip r:embed="rId3"/>
              </a:buBlip>
              <a:defRPr/>
            </a:pPr>
            <a:r>
              <a:rPr lang="es-ES" sz="2000" dirty="0" smtClean="0"/>
              <a:t>Neutral con respecto a IIS</a:t>
            </a:r>
          </a:p>
          <a:p>
            <a:pPr marL="742950" lvl="1" indent="-342900" defTabSz="914363">
              <a:lnSpc>
                <a:spcPct val="90000"/>
              </a:lnSpc>
              <a:spcBef>
                <a:spcPct val="20000"/>
              </a:spcBef>
              <a:buSzPct val="80000"/>
              <a:buBlip>
                <a:blip r:embed="rId3"/>
              </a:buBlip>
              <a:defRPr/>
            </a:pPr>
            <a:r>
              <a:rPr lang="es-ES" sz="2000" dirty="0" smtClean="0"/>
              <a:t>Solo lectura, escalabilidad horizontal</a:t>
            </a:r>
          </a:p>
          <a:p>
            <a:pPr marL="742950" lvl="1" indent="-342900" defTabSz="914363">
              <a:lnSpc>
                <a:spcPct val="90000"/>
              </a:lnSpc>
              <a:spcBef>
                <a:spcPct val="20000"/>
              </a:spcBef>
              <a:buSzPct val="80000"/>
              <a:buBlip>
                <a:blip r:embed="rId3"/>
              </a:buBlip>
              <a:defRPr/>
            </a:pPr>
            <a:r>
              <a:rPr lang="es-ES" sz="2000" dirty="0" smtClean="0"/>
              <a:t>Writeback para MOLAP</a:t>
            </a:r>
          </a:p>
        </p:txBody>
      </p:sp>
      <p:pic>
        <p:nvPicPr>
          <p:cNvPr id="26" name="Picture 3"/>
          <p:cNvPicPr>
            <a:picLocks noChangeAspect="1" noChangeArrowheads="1"/>
          </p:cNvPicPr>
          <p:nvPr/>
        </p:nvPicPr>
        <p:blipFill>
          <a:blip r:embed="rId6" cstate="print"/>
          <a:srcRect/>
          <a:stretch>
            <a:fillRect/>
          </a:stretch>
        </p:blipFill>
        <p:spPr bwMode="auto">
          <a:xfrm>
            <a:off x="1163782" y="4912045"/>
            <a:ext cx="1143000" cy="1561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4" name="Picture 3" descr="C:\Program Files\Microsoft Resource DVD Artwork\DVD_ART\Artwork_Imagery\HARDWARE_IMAGERY\Illustration - Misc Hardware\Windows Vista Illustration Icons\Search Documents.png"/>
          <p:cNvPicPr>
            <a:picLocks noChangeAspect="1" noChangeArrowheads="1"/>
          </p:cNvPicPr>
          <p:nvPr/>
        </p:nvPicPr>
        <p:blipFill>
          <a:blip r:embed="rId7" cstate="print"/>
          <a:srcRect/>
          <a:stretch>
            <a:fillRect/>
          </a:stretch>
        </p:blipFill>
        <p:spPr bwMode="auto">
          <a:xfrm>
            <a:off x="1136071" y="1381989"/>
            <a:ext cx="1193803" cy="1193799"/>
          </a:xfrm>
          <a:prstGeom prst="rect">
            <a:avLst/>
          </a:prstGeom>
          <a:noFill/>
        </p:spPr>
      </p:pic>
      <p:grpSp>
        <p:nvGrpSpPr>
          <p:cNvPr id="3" name="Group 34"/>
          <p:cNvGrpSpPr/>
          <p:nvPr/>
        </p:nvGrpSpPr>
        <p:grpSpPr>
          <a:xfrm>
            <a:off x="591850" y="2932172"/>
            <a:ext cx="2283257" cy="1354758"/>
            <a:chOff x="456768" y="2275948"/>
            <a:chExt cx="2283257" cy="1354758"/>
          </a:xfrm>
        </p:grpSpPr>
        <p:grpSp>
          <p:nvGrpSpPr>
            <p:cNvPr id="4" name="Group 64"/>
            <p:cNvGrpSpPr>
              <a:grpSpLocks/>
            </p:cNvGrpSpPr>
            <p:nvPr/>
          </p:nvGrpSpPr>
          <p:grpSpPr bwMode="auto">
            <a:xfrm>
              <a:off x="1673225" y="2513013"/>
              <a:ext cx="1066800" cy="506412"/>
              <a:chOff x="6934200" y="1371600"/>
              <a:chExt cx="1524000" cy="761592"/>
            </a:xfrm>
          </p:grpSpPr>
          <p:pic>
            <p:nvPicPr>
              <p:cNvPr id="55" name="Rectangle 7185"/>
              <p:cNvPicPr>
                <a:picLocks noChangeAspect="1" noChangeArrowheads="1"/>
              </p:cNvPicPr>
              <p:nvPr/>
            </p:nvPicPr>
            <p:blipFill>
              <a:blip r:embed="rId8"/>
              <a:srcRect/>
              <a:stretch>
                <a:fillRect/>
              </a:stretch>
            </p:blipFill>
            <p:spPr bwMode="auto">
              <a:xfrm>
                <a:off x="6934200" y="1396986"/>
                <a:ext cx="411238" cy="583887"/>
              </a:xfrm>
              <a:prstGeom prst="rect">
                <a:avLst/>
              </a:prstGeom>
              <a:noFill/>
              <a:ln w="9525">
                <a:noFill/>
                <a:miter lim="800000"/>
                <a:headEnd/>
                <a:tailEnd/>
              </a:ln>
            </p:spPr>
          </p:pic>
          <p:pic>
            <p:nvPicPr>
              <p:cNvPr id="56" name="Rectangle 7185"/>
              <p:cNvPicPr>
                <a:picLocks noChangeAspect="1" noChangeArrowheads="1"/>
              </p:cNvPicPr>
              <p:nvPr/>
            </p:nvPicPr>
            <p:blipFill>
              <a:blip r:embed="rId8"/>
              <a:srcRect/>
              <a:stretch>
                <a:fillRect/>
              </a:stretch>
            </p:blipFill>
            <p:spPr bwMode="auto">
              <a:xfrm>
                <a:off x="7442200" y="1371600"/>
                <a:ext cx="411238" cy="583887"/>
              </a:xfrm>
              <a:prstGeom prst="rect">
                <a:avLst/>
              </a:prstGeom>
              <a:noFill/>
              <a:ln w="9525">
                <a:noFill/>
                <a:miter lim="800000"/>
                <a:headEnd/>
                <a:tailEnd/>
              </a:ln>
            </p:spPr>
          </p:pic>
          <p:pic>
            <p:nvPicPr>
              <p:cNvPr id="57" name="Rectangle 7185"/>
              <p:cNvPicPr>
                <a:picLocks noChangeAspect="1" noChangeArrowheads="1"/>
              </p:cNvPicPr>
              <p:nvPr/>
            </p:nvPicPr>
            <p:blipFill>
              <a:blip r:embed="rId8"/>
              <a:srcRect/>
              <a:stretch>
                <a:fillRect/>
              </a:stretch>
            </p:blipFill>
            <p:spPr bwMode="auto">
              <a:xfrm>
                <a:off x="7030961" y="1549305"/>
                <a:ext cx="411239" cy="583887"/>
              </a:xfrm>
              <a:prstGeom prst="rect">
                <a:avLst/>
              </a:prstGeom>
              <a:noFill/>
              <a:ln w="9525">
                <a:noFill/>
                <a:miter lim="800000"/>
                <a:headEnd/>
                <a:tailEnd/>
              </a:ln>
            </p:spPr>
          </p:pic>
          <p:pic>
            <p:nvPicPr>
              <p:cNvPr id="58" name="Rectangle 7185"/>
              <p:cNvPicPr>
                <a:picLocks noChangeAspect="1" noChangeArrowheads="1"/>
              </p:cNvPicPr>
              <p:nvPr/>
            </p:nvPicPr>
            <p:blipFill>
              <a:blip r:embed="rId8"/>
              <a:srcRect/>
              <a:stretch>
                <a:fillRect/>
              </a:stretch>
            </p:blipFill>
            <p:spPr bwMode="auto">
              <a:xfrm>
                <a:off x="7563153" y="1523919"/>
                <a:ext cx="411238" cy="583887"/>
              </a:xfrm>
              <a:prstGeom prst="rect">
                <a:avLst/>
              </a:prstGeom>
              <a:noFill/>
              <a:ln w="9525">
                <a:noFill/>
                <a:miter lim="800000"/>
                <a:headEnd/>
                <a:tailEnd/>
              </a:ln>
            </p:spPr>
          </p:pic>
          <p:pic>
            <p:nvPicPr>
              <p:cNvPr id="59" name="Rectangle 7185"/>
              <p:cNvPicPr>
                <a:picLocks noChangeAspect="1" noChangeArrowheads="1"/>
              </p:cNvPicPr>
              <p:nvPr/>
            </p:nvPicPr>
            <p:blipFill>
              <a:blip r:embed="rId8"/>
              <a:srcRect/>
              <a:stretch>
                <a:fillRect/>
              </a:stretch>
            </p:blipFill>
            <p:spPr bwMode="auto">
              <a:xfrm>
                <a:off x="7950200" y="1396986"/>
                <a:ext cx="411238" cy="583887"/>
              </a:xfrm>
              <a:prstGeom prst="rect">
                <a:avLst/>
              </a:prstGeom>
              <a:noFill/>
              <a:ln w="9525">
                <a:noFill/>
                <a:miter lim="800000"/>
                <a:headEnd/>
                <a:tailEnd/>
              </a:ln>
            </p:spPr>
          </p:pic>
          <p:pic>
            <p:nvPicPr>
              <p:cNvPr id="60" name="Rectangle 7185"/>
              <p:cNvPicPr>
                <a:picLocks noChangeAspect="1" noChangeArrowheads="1"/>
              </p:cNvPicPr>
              <p:nvPr/>
            </p:nvPicPr>
            <p:blipFill>
              <a:blip r:embed="rId8"/>
              <a:srcRect/>
              <a:stretch>
                <a:fillRect/>
              </a:stretch>
            </p:blipFill>
            <p:spPr bwMode="auto">
              <a:xfrm>
                <a:off x="8046962" y="1523919"/>
                <a:ext cx="411238" cy="583887"/>
              </a:xfrm>
              <a:prstGeom prst="rect">
                <a:avLst/>
              </a:prstGeom>
              <a:noFill/>
              <a:ln w="9525">
                <a:noFill/>
                <a:miter lim="800000"/>
                <a:headEnd/>
                <a:tailEnd/>
              </a:ln>
            </p:spPr>
          </p:pic>
        </p:grpSp>
        <p:grpSp>
          <p:nvGrpSpPr>
            <p:cNvPr id="5" name="Group 71"/>
            <p:cNvGrpSpPr>
              <a:grpSpLocks/>
            </p:cNvGrpSpPr>
            <p:nvPr/>
          </p:nvGrpSpPr>
          <p:grpSpPr bwMode="auto">
            <a:xfrm>
              <a:off x="456768" y="2432917"/>
              <a:ext cx="1069857" cy="1197789"/>
              <a:chOff x="6045997" y="2078911"/>
              <a:chExt cx="2136950" cy="2068538"/>
            </a:xfrm>
          </p:grpSpPr>
          <p:grpSp>
            <p:nvGrpSpPr>
              <p:cNvPr id="6" name="Group 76"/>
              <p:cNvGrpSpPr>
                <a:grpSpLocks/>
              </p:cNvGrpSpPr>
              <p:nvPr/>
            </p:nvGrpSpPr>
            <p:grpSpPr bwMode="auto">
              <a:xfrm>
                <a:off x="6045997" y="2078911"/>
                <a:ext cx="2136950" cy="2068538"/>
                <a:chOff x="3399502" y="2571630"/>
                <a:chExt cx="2621089" cy="2614883"/>
              </a:xfrm>
            </p:grpSpPr>
            <p:pic>
              <p:nvPicPr>
                <p:cNvPr id="52" name="Rectangle 7196"/>
                <p:cNvPicPr>
                  <a:picLocks noChangeAspect="1" noChangeArrowheads="1"/>
                </p:cNvPicPr>
                <p:nvPr/>
              </p:nvPicPr>
              <p:blipFill>
                <a:blip r:embed="rId9"/>
                <a:srcRect/>
                <a:stretch>
                  <a:fillRect/>
                </a:stretch>
              </p:blipFill>
              <p:spPr bwMode="auto">
                <a:xfrm>
                  <a:off x="3603942" y="2571630"/>
                  <a:ext cx="2416649" cy="2614883"/>
                </a:xfrm>
                <a:prstGeom prst="rect">
                  <a:avLst/>
                </a:prstGeom>
                <a:noFill/>
                <a:ln w="9525">
                  <a:noFill/>
                  <a:miter lim="800000"/>
                  <a:headEnd/>
                  <a:tailEnd/>
                </a:ln>
              </p:spPr>
            </p:pic>
            <p:pic>
              <p:nvPicPr>
                <p:cNvPr id="53" name="Rectangle 7197"/>
                <p:cNvPicPr>
                  <a:picLocks noChangeAspect="1" noChangeArrowheads="1"/>
                </p:cNvPicPr>
                <p:nvPr/>
              </p:nvPicPr>
              <p:blipFill>
                <a:blip r:embed="rId10"/>
                <a:srcRect/>
                <a:stretch>
                  <a:fillRect/>
                </a:stretch>
              </p:blipFill>
              <p:spPr bwMode="auto">
                <a:xfrm>
                  <a:off x="3399502" y="3015776"/>
                  <a:ext cx="1251916" cy="1357824"/>
                </a:xfrm>
                <a:prstGeom prst="rect">
                  <a:avLst/>
                </a:prstGeom>
                <a:noFill/>
                <a:ln w="9525">
                  <a:noFill/>
                  <a:miter lim="800000"/>
                  <a:headEnd/>
                  <a:tailEnd/>
                </a:ln>
              </p:spPr>
            </p:pic>
            <p:pic>
              <p:nvPicPr>
                <p:cNvPr id="54" name="Rectangle 7198"/>
                <p:cNvPicPr>
                  <a:picLocks noChangeAspect="1" noChangeArrowheads="1"/>
                </p:cNvPicPr>
                <p:nvPr/>
              </p:nvPicPr>
              <p:blipFill>
                <a:blip r:embed="rId10"/>
                <a:srcRect/>
                <a:stretch>
                  <a:fillRect/>
                </a:stretch>
              </p:blipFill>
              <p:spPr bwMode="auto">
                <a:xfrm>
                  <a:off x="5013594" y="3639831"/>
                  <a:ext cx="539661" cy="585315"/>
                </a:xfrm>
                <a:prstGeom prst="rect">
                  <a:avLst/>
                </a:prstGeom>
                <a:noFill/>
                <a:ln w="9525">
                  <a:noFill/>
                  <a:miter lim="800000"/>
                  <a:headEnd/>
                  <a:tailEnd/>
                </a:ln>
              </p:spPr>
            </p:pic>
          </p:grpSp>
          <p:pic>
            <p:nvPicPr>
              <p:cNvPr id="51" name="Rectangle 7198"/>
              <p:cNvPicPr>
                <a:picLocks noChangeAspect="1" noChangeArrowheads="1"/>
              </p:cNvPicPr>
              <p:nvPr/>
            </p:nvPicPr>
            <p:blipFill>
              <a:blip r:embed="rId10"/>
              <a:srcRect/>
              <a:stretch>
                <a:fillRect/>
              </a:stretch>
            </p:blipFill>
            <p:spPr bwMode="auto">
              <a:xfrm>
                <a:off x="6734652" y="2589140"/>
                <a:ext cx="1020676" cy="1074125"/>
              </a:xfrm>
              <a:prstGeom prst="rect">
                <a:avLst/>
              </a:prstGeom>
              <a:noFill/>
              <a:ln w="9525">
                <a:noFill/>
                <a:miter lim="800000"/>
                <a:headEnd/>
                <a:tailEnd/>
              </a:ln>
            </p:spPr>
          </p:pic>
        </p:grpSp>
        <p:sp>
          <p:nvSpPr>
            <p:cNvPr id="47" name="Bent Arrow 46"/>
            <p:cNvSpPr/>
            <p:nvPr/>
          </p:nvSpPr>
          <p:spPr bwMode="auto">
            <a:xfrm rot="11901188">
              <a:off x="1536960" y="2844871"/>
              <a:ext cx="658350" cy="682403"/>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s-ES" dirty="0">
                <a:solidFill>
                  <a:srgbClr val="FFFFFF">
                    <a:alpha val="100000"/>
                  </a:srgbClr>
                </a:solidFill>
                <a:latin typeface="Arial"/>
              </a:endParaRPr>
            </a:p>
          </p:txBody>
        </p:sp>
        <p:sp>
          <p:nvSpPr>
            <p:cNvPr id="48" name="Bent Arrow 47"/>
            <p:cNvSpPr/>
            <p:nvPr/>
          </p:nvSpPr>
          <p:spPr bwMode="auto">
            <a:xfrm rot="1101188">
              <a:off x="1322329" y="2275948"/>
              <a:ext cx="747426" cy="438274"/>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lIns="91436" tIns="45718" rIns="91436" bIns="45718" anchor="ctr"/>
            <a:lstStyle/>
            <a:p>
              <a:pPr algn="ctr" eaLnBrk="0" hangingPunct="0">
                <a:lnSpc>
                  <a:spcPct val="85000"/>
                </a:lnSpc>
                <a:spcBef>
                  <a:spcPct val="20000"/>
                </a:spcBef>
                <a:defRPr/>
              </a:pPr>
              <a:endParaRPr lang="es-ES" dirty="0">
                <a:solidFill>
                  <a:srgbClr val="FFFFFF">
                    <a:alpha val="100000"/>
                  </a:srgbClr>
                </a:solidFill>
                <a:latin typeface="Aria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Diseño de forma intuitiva</a:t>
            </a:r>
            <a:br>
              <a:rPr lang="es-ES" dirty="0" smtClean="0"/>
            </a:br>
            <a:r>
              <a:rPr lang="es-ES" sz="3600" dirty="0" smtClean="0">
                <a:solidFill>
                  <a:schemeClr val="tx2"/>
                </a:solidFill>
              </a:rPr>
              <a:t>Diseñadores de Analysis Services</a:t>
            </a:r>
            <a:endParaRPr lang="es-ES" sz="3600" dirty="0">
              <a:solidFill>
                <a:schemeClr val="tx2"/>
              </a:solidFill>
            </a:endParaRPr>
          </a:p>
        </p:txBody>
      </p:sp>
      <p:sp>
        <p:nvSpPr>
          <p:cNvPr id="5" name="Text Placeholder 4"/>
          <p:cNvSpPr>
            <a:spLocks noGrp="1"/>
          </p:cNvSpPr>
          <p:nvPr>
            <p:ph type="body" sz="quarter" idx="10"/>
          </p:nvPr>
        </p:nvSpPr>
        <p:spPr>
          <a:xfrm>
            <a:off x="380999" y="1581150"/>
            <a:ext cx="5245101" cy="4807470"/>
          </a:xfrm>
        </p:spPr>
        <p:txBody>
          <a:bodyPr/>
          <a:lstStyle/>
          <a:p>
            <a:r>
              <a:rPr lang="es-ES" sz="2800" dirty="0" smtClean="0"/>
              <a:t>Diseñador de Relación/Atributo</a:t>
            </a:r>
          </a:p>
          <a:p>
            <a:pPr marL="800100" lvl="1" indent="-400050"/>
            <a:r>
              <a:rPr lang="es-ES" sz="2400" dirty="0" smtClean="0"/>
              <a:t>Visor y editor de relaciones</a:t>
            </a:r>
          </a:p>
          <a:p>
            <a:pPr marL="800100" lvl="1" indent="-400050"/>
            <a:r>
              <a:rPr lang="es-ES" sz="2400" dirty="0" smtClean="0"/>
              <a:t>Validaciones integradas</a:t>
            </a:r>
          </a:p>
          <a:p>
            <a:r>
              <a:rPr lang="es-ES" sz="2800" dirty="0" smtClean="0"/>
              <a:t>Diseñador de agregaciones</a:t>
            </a:r>
          </a:p>
          <a:p>
            <a:pPr marL="800100" lvl="1" indent="-400050"/>
            <a:r>
              <a:rPr lang="es-ES" sz="2400" dirty="0" smtClean="0"/>
              <a:t>Vistas de diseño para agregados</a:t>
            </a:r>
          </a:p>
          <a:p>
            <a:r>
              <a:rPr lang="es-ES" sz="2800" dirty="0" smtClean="0"/>
              <a:t>Alertas para un diseño basado en buenas prácticas</a:t>
            </a:r>
          </a:p>
          <a:p>
            <a:pPr marL="800100" lvl="1" indent="-400050"/>
            <a:r>
              <a:rPr lang="es-ES" sz="2400" dirty="0" smtClean="0"/>
              <a:t>Verificaciones de diseño en tiempo real </a:t>
            </a:r>
          </a:p>
          <a:p>
            <a:pPr marL="800100" lvl="1" indent="-400050"/>
            <a:r>
              <a:rPr lang="es-ES" sz="2400" dirty="0" smtClean="0"/>
              <a:t>Gestión de alertas a nivel de instancia o globales</a:t>
            </a:r>
          </a:p>
        </p:txBody>
      </p:sp>
      <p:grpSp>
        <p:nvGrpSpPr>
          <p:cNvPr id="2" name="Group 14"/>
          <p:cNvGrpSpPr/>
          <p:nvPr/>
        </p:nvGrpSpPr>
        <p:grpSpPr>
          <a:xfrm>
            <a:off x="7817291" y="228600"/>
            <a:ext cx="945709" cy="1042416"/>
            <a:chOff x="7817291" y="228600"/>
            <a:chExt cx="945709" cy="1042416"/>
          </a:xfrm>
        </p:grpSpPr>
        <p:pic>
          <p:nvPicPr>
            <p:cNvPr id="1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17"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pic>
        <p:nvPicPr>
          <p:cNvPr id="8" name="Picture 7" descr="AR Designer.bmp"/>
          <p:cNvPicPr>
            <a:picLocks noChangeAspect="1"/>
          </p:cNvPicPr>
          <p:nvPr/>
        </p:nvPicPr>
        <p:blipFill>
          <a:blip r:embed="rId5" cstate="print"/>
          <a:stretch>
            <a:fillRect/>
          </a:stretch>
        </p:blipFill>
        <p:spPr>
          <a:xfrm>
            <a:off x="5494431" y="1538986"/>
            <a:ext cx="3268569" cy="2441857"/>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9" name="Picture 8" descr="Database (AMO) Warnings Editor.bmp"/>
          <p:cNvPicPr>
            <a:picLocks noChangeAspect="1"/>
          </p:cNvPicPr>
          <p:nvPr/>
        </p:nvPicPr>
        <p:blipFill>
          <a:blip r:embed="rId6" cstate="print"/>
          <a:stretch>
            <a:fillRect/>
          </a:stretch>
        </p:blipFill>
        <p:spPr>
          <a:xfrm>
            <a:off x="5513832" y="4269198"/>
            <a:ext cx="3249168" cy="249398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escalable</a:t>
            </a:r>
            <a:br>
              <a:rPr lang="es-ES" dirty="0" smtClean="0"/>
            </a:br>
            <a:r>
              <a:rPr lang="es-ES" sz="3600" dirty="0" smtClean="0">
                <a:solidFill>
                  <a:schemeClr val="tx2"/>
                </a:solidFill>
              </a:rPr>
              <a:t>Cálculo de sub-espacios</a:t>
            </a:r>
            <a:endParaRPr lang="es-ES" dirty="0">
              <a:solidFill>
                <a:schemeClr val="tx2"/>
              </a:solidFill>
            </a:endParaRPr>
          </a:p>
        </p:txBody>
      </p:sp>
      <p:sp>
        <p:nvSpPr>
          <p:cNvPr id="5" name="Text Placeholder 4"/>
          <p:cNvSpPr>
            <a:spLocks noGrp="1"/>
          </p:cNvSpPr>
          <p:nvPr>
            <p:ph type="body" sz="quarter" idx="10"/>
          </p:nvPr>
        </p:nvSpPr>
        <p:spPr>
          <a:xfrm>
            <a:off x="381000" y="1624330"/>
            <a:ext cx="8382000" cy="1508105"/>
          </a:xfrm>
        </p:spPr>
        <p:txBody>
          <a:bodyPr/>
          <a:lstStyle/>
          <a:p>
            <a:pPr marL="290513" indent="-290513"/>
            <a:r>
              <a:rPr lang="es-ES" sz="2000" dirty="0" smtClean="0"/>
              <a:t>Optimiza la experiencia del usuario mediante el procesamiento exclusivamente de expresiones no-defecto</a:t>
            </a:r>
          </a:p>
          <a:p>
            <a:pPr marL="290513" indent="-290513"/>
            <a:r>
              <a:rPr lang="es-ES" sz="2000" dirty="0" smtClean="0"/>
              <a:t>Mejora la capacidad analítica con procesos de cálculo y agregación más complejos </a:t>
            </a:r>
          </a:p>
          <a:p>
            <a:pPr marL="290513" indent="-290513"/>
            <a:r>
              <a:rPr lang="es-ES" sz="2000" dirty="0" smtClean="0"/>
              <a:t>Mejor rendimiento con cubos con datos “dispersos”</a:t>
            </a:r>
          </a:p>
        </p:txBody>
      </p:sp>
      <p:graphicFrame>
        <p:nvGraphicFramePr>
          <p:cNvPr id="4" name="Table 3"/>
          <p:cNvGraphicFramePr>
            <a:graphicFrameLocks noGrp="1"/>
          </p:cNvGraphicFramePr>
          <p:nvPr/>
        </p:nvGraphicFramePr>
        <p:xfrm>
          <a:off x="533400" y="3505200"/>
          <a:ext cx="3565264" cy="891540"/>
        </p:xfrm>
        <a:graphic>
          <a:graphicData uri="http://schemas.openxmlformats.org/drawingml/2006/table">
            <a:tbl>
              <a:tblPr>
                <a:effectLst>
                  <a:outerShdw blurRad="50800" dist="38100" dir="5400000" algn="t" rotWithShape="0">
                    <a:prstClr val="black">
                      <a:alpha val="40000"/>
                    </a:prstClr>
                  </a:outerShdw>
                </a:effectLst>
              </a:tblPr>
              <a:tblGrid>
                <a:gridCol w="716036"/>
                <a:gridCol w="716036"/>
                <a:gridCol w="865543"/>
                <a:gridCol w="1267649"/>
              </a:tblGrid>
              <a:tr h="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Bebida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Comida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No consumible</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Canadá</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l"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graphicFrame>
        <p:nvGraphicFramePr>
          <p:cNvPr id="6" name="Table 5"/>
          <p:cNvGraphicFramePr>
            <a:graphicFrameLocks noGrp="1"/>
          </p:cNvGraphicFramePr>
          <p:nvPr/>
        </p:nvGraphicFramePr>
        <p:xfrm>
          <a:off x="533399" y="5562600"/>
          <a:ext cx="3565265" cy="891540"/>
        </p:xfrm>
        <a:graphic>
          <a:graphicData uri="http://schemas.openxmlformats.org/drawingml/2006/table">
            <a:tbl>
              <a:tblPr>
                <a:effectLst>
                  <a:outerShdw blurRad="50800" dist="38100" dir="5400000" algn="t" rotWithShape="0">
                    <a:prstClr val="black">
                      <a:alpha val="40000"/>
                    </a:prstClr>
                  </a:outerShdw>
                </a:effectLst>
              </a:tblPr>
              <a:tblGrid>
                <a:gridCol w="633825"/>
                <a:gridCol w="805486"/>
                <a:gridCol w="871509"/>
                <a:gridCol w="1254445"/>
              </a:tblGrid>
              <a:tr h="19050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Bebida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Comida</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No consumible</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Canadá</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ctr" fontAlgn="b"/>
                      <a:r>
                        <a:rPr lang="es-ES" sz="1100" b="1" i="0" u="none" strike="noStrike" noProof="0" dirty="0" smtClean="0">
                          <a:solidFill>
                            <a:schemeClr val="tx1"/>
                          </a:solidFill>
                          <a:latin typeface="+mn-lt"/>
                        </a:rPr>
                        <a:t>(null)</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r" fontAlgn="b"/>
                      <a:r>
                        <a:rPr lang="es-ES" sz="1100" b="1" i="0" u="none" strike="noStrike" noProof="0" dirty="0" smtClean="0">
                          <a:solidFill>
                            <a:schemeClr val="tx1"/>
                          </a:solidFill>
                          <a:latin typeface="+mn-lt"/>
                        </a:rPr>
                        <a:t> $24,597.00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r>
                        <a:rPr lang="es-ES" sz="1100" b="1" i="0" u="none" strike="noStrike" noProof="0" dirty="0" smtClean="0">
                          <a:solidFill>
                            <a:schemeClr val="tx1"/>
                          </a:solidFill>
                          <a:latin typeface="+mn-lt"/>
                        </a:rPr>
                        <a:t> $191,940.00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c>
                  <a:txBody>
                    <a:bodyPr/>
                    <a:lstStyle/>
                    <a:p>
                      <a:pPr algn="r" fontAlgn="b"/>
                      <a:r>
                        <a:rPr lang="es-ES" sz="1100" b="1" i="0" u="none" strike="noStrike" noProof="0" dirty="0" smtClean="0">
                          <a:solidFill>
                            <a:schemeClr val="tx1"/>
                          </a:solidFill>
                          <a:latin typeface="+mn-lt"/>
                        </a:rPr>
                        <a:t> $50,236.00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graphicFrame>
        <p:nvGraphicFramePr>
          <p:cNvPr id="8" name="Table 7"/>
          <p:cNvGraphicFramePr>
            <a:graphicFrameLocks noGrp="1"/>
          </p:cNvGraphicFramePr>
          <p:nvPr/>
        </p:nvGraphicFramePr>
        <p:xfrm>
          <a:off x="5181599" y="5562600"/>
          <a:ext cx="2235201" cy="891540"/>
        </p:xfrm>
        <a:graphic>
          <a:graphicData uri="http://schemas.openxmlformats.org/drawingml/2006/table">
            <a:tbl>
              <a:tblPr>
                <a:effectLst>
                  <a:outerShdw blurRad="50800" dist="38100" dir="5400000" algn="t" rotWithShape="0">
                    <a:prstClr val="black">
                      <a:alpha val="40000"/>
                    </a:prstClr>
                  </a:outerShdw>
                </a:effectLst>
              </a:tblPr>
              <a:tblGrid>
                <a:gridCol w="901594"/>
                <a:gridCol w="1333607"/>
              </a:tblGrid>
              <a:tr h="190500">
                <a:tc>
                  <a:txBody>
                    <a:bodyPr/>
                    <a:lstStyle/>
                    <a:p>
                      <a:pPr algn="l" fontAlgn="b"/>
                      <a:r>
                        <a:rPr lang="es-ES" sz="1100" b="0" i="0" u="none" strike="noStrike" noProof="0" dirty="0" smtClean="0">
                          <a:solidFill>
                            <a:srgbClr val="FFFFFF"/>
                          </a:solidFill>
                          <a:latin typeface="+mn-lt"/>
                        </a:rPr>
                        <a:t> </a:t>
                      </a:r>
                      <a:endParaRPr lang="es-ES" sz="1100" b="0" i="0" u="none" strike="noStrike" noProof="0" dirty="0">
                        <a:solidFill>
                          <a:srgbClr val="FFFFFF"/>
                        </a:solidFill>
                        <a:latin typeface="+mn-lt"/>
                      </a:endParaRPr>
                    </a:p>
                  </a:txBody>
                  <a:tcPr marL="9525" marR="9525" marT="9525" anchor="b">
                    <a:lnL>
                      <a:noFill/>
                    </a:lnL>
                    <a:lnR>
                      <a:noFill/>
                    </a:lnR>
                    <a:lnT>
                      <a:noFill/>
                    </a:lnT>
                    <a:lnB>
                      <a:noFill/>
                    </a:lnB>
                    <a:solidFill>
                      <a:schemeClr val="accent1">
                        <a:alpha val="50000"/>
                      </a:schemeClr>
                    </a:solidFill>
                  </a:tcPr>
                </a:tc>
                <a:tc>
                  <a:txBody>
                    <a:bodyPr/>
                    <a:lstStyle/>
                    <a:p>
                      <a:pPr algn="l" fontAlgn="b"/>
                      <a:r>
                        <a:rPr lang="es-ES" sz="1100" b="0" i="0" u="none" strike="noStrike" noProof="0" dirty="0" smtClean="0">
                          <a:solidFill>
                            <a:srgbClr val="FFFFFF"/>
                          </a:solidFill>
                          <a:latin typeface="+mn-lt"/>
                        </a:rPr>
                        <a:t>Todos</a:t>
                      </a:r>
                      <a:r>
                        <a:rPr lang="es-ES" sz="1100" b="0" i="0" u="none" strike="noStrike" baseline="0" noProof="0" dirty="0" smtClean="0">
                          <a:solidFill>
                            <a:srgbClr val="FFFFFF"/>
                          </a:solidFill>
                          <a:latin typeface="+mn-lt"/>
                        </a:rPr>
                        <a:t> los productos</a:t>
                      </a:r>
                      <a:endParaRPr lang="es-ES" sz="1100" b="0" i="0" u="none" strike="noStrike" noProof="0" dirty="0">
                        <a:solidFill>
                          <a:srgbClr val="FFFFFF"/>
                        </a:solidFill>
                        <a:latin typeface="+mn-lt"/>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chemeClr val="accent1">
                        <a:alpha val="50000"/>
                      </a:schemeClr>
                    </a:solidFill>
                  </a:tcPr>
                </a:tc>
              </a:tr>
              <a:tr h="190500">
                <a:tc>
                  <a:txBody>
                    <a:bodyPr/>
                    <a:lstStyle/>
                    <a:p>
                      <a:pPr algn="l" fontAlgn="b"/>
                      <a:r>
                        <a:rPr lang="es-ES" sz="1100" b="0" i="0" u="none" strike="noStrike" noProof="0" dirty="0" smtClean="0">
                          <a:solidFill>
                            <a:srgbClr val="FFFFFF"/>
                          </a:solidFill>
                          <a:latin typeface="+mn-lt"/>
                        </a:rPr>
                        <a:t>Canada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 (null)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México</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ctr" fontAlgn="b"/>
                      <a:r>
                        <a:rPr lang="es-ES" sz="1100" b="1" i="0" u="none" strike="noStrike" noProof="0" dirty="0" smtClean="0">
                          <a:solidFill>
                            <a:schemeClr val="tx1"/>
                          </a:solidFill>
                          <a:latin typeface="+mn-lt"/>
                        </a:rPr>
                        <a:t> (null)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r h="190500">
                <a:tc>
                  <a:txBody>
                    <a:bodyPr/>
                    <a:lstStyle/>
                    <a:p>
                      <a:pPr algn="l" fontAlgn="b"/>
                      <a:r>
                        <a:rPr lang="es-ES" sz="1100" b="0" i="0" u="none" strike="noStrike" noProof="0" dirty="0" smtClean="0">
                          <a:solidFill>
                            <a:srgbClr val="FFFFFF"/>
                          </a:solidFill>
                          <a:latin typeface="+mn-lt"/>
                        </a:rPr>
                        <a:t>USA</a:t>
                      </a:r>
                      <a:endParaRPr lang="es-ES" sz="1100" b="0" i="0" u="none" strike="noStrike" noProof="0" dirty="0">
                        <a:solidFill>
                          <a:srgbClr val="FFFFFF"/>
                        </a:solidFill>
                        <a:latin typeface="+mn-lt"/>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chemeClr val="accent1">
                        <a:alpha val="50000"/>
                      </a:schemeClr>
                    </a:solidFill>
                  </a:tcPr>
                </a:tc>
                <a:tc>
                  <a:txBody>
                    <a:bodyPr/>
                    <a:lstStyle/>
                    <a:p>
                      <a:pPr algn="l" fontAlgn="b"/>
                      <a:r>
                        <a:rPr lang="es-ES" sz="1100" b="1" i="0" u="none" strike="noStrike" noProof="0" dirty="0" smtClean="0">
                          <a:solidFill>
                            <a:schemeClr val="tx1"/>
                          </a:solidFill>
                          <a:latin typeface="+mn-lt"/>
                        </a:rPr>
                        <a:t> $    266,773.00 </a:t>
                      </a:r>
                      <a:endParaRPr lang="es-ES" sz="1100" b="1" i="0" u="none" strike="noStrike" noProof="0" dirty="0">
                        <a:solidFill>
                          <a:schemeClr val="tx1"/>
                        </a:solidFill>
                        <a:latin typeface="+mn-lt"/>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tx2">
                        <a:alpha val="50000"/>
                      </a:schemeClr>
                    </a:solidFill>
                  </a:tcPr>
                </a:tc>
              </a:tr>
            </a:tbl>
          </a:graphicData>
        </a:graphic>
      </p:graphicFrame>
      <p:cxnSp>
        <p:nvCxnSpPr>
          <p:cNvPr id="9" name="Straight Arrow Connector 8"/>
          <p:cNvCxnSpPr/>
          <p:nvPr/>
        </p:nvCxnSpPr>
        <p:spPr>
          <a:xfrm rot="5400000" flipH="1" flipV="1">
            <a:off x="5722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3886200"/>
            <a:ext cx="42672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21"/>
          <p:cNvSpPr>
            <a:spLocks noChangeArrowheads="1"/>
          </p:cNvSpPr>
          <p:nvPr/>
        </p:nvSpPr>
        <p:spPr bwMode="auto">
          <a:xfrm>
            <a:off x="1143000" y="3124200"/>
            <a:ext cx="2763770" cy="307777"/>
          </a:xfrm>
          <a:prstGeom prst="rect">
            <a:avLst/>
          </a:prstGeom>
          <a:noFill/>
          <a:ln w="9525">
            <a:noFill/>
            <a:miter lim="800000"/>
            <a:headEnd/>
            <a:tailEnd/>
          </a:ln>
        </p:spPr>
        <p:txBody>
          <a:bodyPr wrap="none">
            <a:spAutoFit/>
          </a:bodyPr>
          <a:lstStyle/>
          <a:p>
            <a:r>
              <a:rPr lang="es-ES" sz="1400" dirty="0" smtClean="0">
                <a:solidFill>
                  <a:schemeClr val="accent1">
                    <a:lumMod val="40000"/>
                    <a:lumOff val="60000"/>
                  </a:schemeClr>
                </a:solidFill>
                <a:latin typeface="Segoe"/>
              </a:rPr>
              <a:t>Measures.ContributionToParent </a:t>
            </a:r>
            <a:endParaRPr lang="es-ES" sz="1400" dirty="0">
              <a:solidFill>
                <a:schemeClr val="accent1">
                  <a:lumMod val="40000"/>
                  <a:lumOff val="60000"/>
                </a:schemeClr>
              </a:solidFill>
              <a:latin typeface="Segoe"/>
            </a:endParaRPr>
          </a:p>
        </p:txBody>
      </p:sp>
      <p:sp>
        <p:nvSpPr>
          <p:cNvPr id="12" name="Rectangle 22"/>
          <p:cNvSpPr>
            <a:spLocks noChangeArrowheads="1"/>
          </p:cNvSpPr>
          <p:nvPr/>
        </p:nvSpPr>
        <p:spPr bwMode="auto">
          <a:xfrm>
            <a:off x="838200" y="5181600"/>
            <a:ext cx="1402179" cy="307777"/>
          </a:xfrm>
          <a:prstGeom prst="rect">
            <a:avLst/>
          </a:prstGeom>
          <a:noFill/>
          <a:ln w="9525">
            <a:noFill/>
            <a:miter lim="800000"/>
            <a:headEnd/>
            <a:tailEnd/>
          </a:ln>
        </p:spPr>
        <p:txBody>
          <a:bodyPr wrap="none">
            <a:spAutoFit/>
          </a:bodyPr>
          <a:lstStyle/>
          <a:p>
            <a:r>
              <a:rPr lang="es-ES" sz="1400" dirty="0" smtClean="0">
                <a:solidFill>
                  <a:schemeClr val="accent1">
                    <a:lumMod val="40000"/>
                    <a:lumOff val="60000"/>
                  </a:schemeClr>
                </a:solidFill>
                <a:latin typeface="Segoe"/>
              </a:rPr>
              <a:t>Measures.Sales </a:t>
            </a:r>
            <a:endParaRPr lang="es-ES" sz="1400" dirty="0">
              <a:solidFill>
                <a:schemeClr val="accent1">
                  <a:lumMod val="40000"/>
                  <a:lumOff val="60000"/>
                </a:schemeClr>
              </a:solidFill>
              <a:latin typeface="Segoe"/>
            </a:endParaRPr>
          </a:p>
        </p:txBody>
      </p:sp>
      <p:sp>
        <p:nvSpPr>
          <p:cNvPr id="13" name="Rectangle 24"/>
          <p:cNvSpPr>
            <a:spLocks noChangeArrowheads="1"/>
          </p:cNvSpPr>
          <p:nvPr/>
        </p:nvSpPr>
        <p:spPr bwMode="auto">
          <a:xfrm>
            <a:off x="4854575" y="5181600"/>
            <a:ext cx="4027385" cy="307777"/>
          </a:xfrm>
          <a:prstGeom prst="rect">
            <a:avLst/>
          </a:prstGeom>
          <a:noFill/>
          <a:ln w="9525">
            <a:noFill/>
            <a:miter lim="800000"/>
            <a:headEnd/>
            <a:tailEnd/>
          </a:ln>
        </p:spPr>
        <p:txBody>
          <a:bodyPr wrap="none">
            <a:spAutoFit/>
          </a:bodyPr>
          <a:lstStyle/>
          <a:p>
            <a:r>
              <a:rPr lang="es-ES" sz="1400" dirty="0" smtClean="0">
                <a:latin typeface="Segoe"/>
              </a:rPr>
              <a:t>(Measures.Sales, Product.CurrentMember.Parent)’</a:t>
            </a:r>
            <a:endParaRPr lang="es-ES" sz="1400" dirty="0">
              <a:latin typeface="Segoe"/>
            </a:endParaRPr>
          </a:p>
        </p:txBody>
      </p:sp>
      <p:sp>
        <p:nvSpPr>
          <p:cNvPr id="14" name="TextBox 13"/>
          <p:cNvSpPr txBox="1">
            <a:spLocks noChangeArrowheads="1"/>
          </p:cNvSpPr>
          <p:nvPr/>
        </p:nvSpPr>
        <p:spPr bwMode="auto">
          <a:xfrm>
            <a:off x="4343400" y="5486400"/>
            <a:ext cx="514885" cy="1107996"/>
          </a:xfrm>
          <a:prstGeom prst="rect">
            <a:avLst/>
          </a:prstGeom>
          <a:noFill/>
          <a:ln w="9525">
            <a:noFill/>
            <a:miter lim="800000"/>
            <a:headEnd/>
            <a:tailEnd/>
          </a:ln>
        </p:spPr>
        <p:txBody>
          <a:bodyPr wrap="none">
            <a:spAutoFit/>
          </a:bodyPr>
          <a:lstStyle/>
          <a:p>
            <a:r>
              <a:rPr lang="es-ES" sz="6600" dirty="0" smtClean="0">
                <a:solidFill>
                  <a:schemeClr val="accent1">
                    <a:lumMod val="40000"/>
                    <a:lumOff val="60000"/>
                  </a:schemeClr>
                </a:solidFill>
                <a:latin typeface="Segoe"/>
              </a:rPr>
              <a:t>/</a:t>
            </a:r>
            <a:endParaRPr lang="es-ES" sz="6600" dirty="0">
              <a:solidFill>
                <a:schemeClr val="accent1">
                  <a:lumMod val="40000"/>
                  <a:lumOff val="60000"/>
                </a:schemeClr>
              </a:solidFill>
              <a:latin typeface="Segoe"/>
            </a:endParaRPr>
          </a:p>
        </p:txBody>
      </p:sp>
      <p:sp>
        <p:nvSpPr>
          <p:cNvPr id="15" name="TextBox 14"/>
          <p:cNvSpPr txBox="1">
            <a:spLocks noChangeArrowheads="1"/>
          </p:cNvSpPr>
          <p:nvPr/>
        </p:nvSpPr>
        <p:spPr bwMode="auto">
          <a:xfrm>
            <a:off x="4724400" y="3505200"/>
            <a:ext cx="763351" cy="1107996"/>
          </a:xfrm>
          <a:prstGeom prst="rect">
            <a:avLst/>
          </a:prstGeom>
          <a:noFill/>
          <a:ln w="9525">
            <a:noFill/>
            <a:miter lim="800000"/>
            <a:headEnd/>
            <a:tailEnd/>
          </a:ln>
        </p:spPr>
        <p:txBody>
          <a:bodyPr wrap="none">
            <a:spAutoFit/>
          </a:bodyPr>
          <a:lstStyle/>
          <a:p>
            <a:r>
              <a:rPr lang="es-ES" sz="6600" dirty="0" smtClean="0">
                <a:solidFill>
                  <a:schemeClr val="accent1">
                    <a:lumMod val="40000"/>
                    <a:lumOff val="60000"/>
                  </a:schemeClr>
                </a:solidFill>
                <a:latin typeface="Segoe"/>
              </a:rPr>
              <a:t>=</a:t>
            </a:r>
            <a:endParaRPr lang="es-ES" sz="6600" dirty="0">
              <a:solidFill>
                <a:schemeClr val="accent1">
                  <a:lumMod val="40000"/>
                  <a:lumOff val="60000"/>
                </a:schemeClr>
              </a:solidFill>
              <a:latin typeface="Segoe"/>
            </a:endParaRPr>
          </a:p>
        </p:txBody>
      </p:sp>
      <p:sp>
        <p:nvSpPr>
          <p:cNvPr id="16" name="TextBox 15"/>
          <p:cNvSpPr txBox="1">
            <a:spLocks noChangeArrowheads="1"/>
          </p:cNvSpPr>
          <p:nvPr/>
        </p:nvSpPr>
        <p:spPr bwMode="auto">
          <a:xfrm>
            <a:off x="2143125"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7" name="TextBox 16"/>
          <p:cNvSpPr txBox="1">
            <a:spLocks noChangeArrowheads="1"/>
          </p:cNvSpPr>
          <p:nvPr/>
        </p:nvSpPr>
        <p:spPr bwMode="auto">
          <a:xfrm>
            <a:off x="1304925"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8" name="TextBox 17"/>
          <p:cNvSpPr txBox="1">
            <a:spLocks noChangeArrowheads="1"/>
          </p:cNvSpPr>
          <p:nvPr/>
        </p:nvSpPr>
        <p:spPr bwMode="auto">
          <a:xfrm>
            <a:off x="2971800" y="3679116"/>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19" name="TextBox 18"/>
          <p:cNvSpPr txBox="1">
            <a:spLocks noChangeArrowheads="1"/>
          </p:cNvSpPr>
          <p:nvPr/>
        </p:nvSpPr>
        <p:spPr bwMode="auto">
          <a:xfrm>
            <a:off x="1304925"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20" name="TextBox 19"/>
          <p:cNvSpPr txBox="1">
            <a:spLocks noChangeArrowheads="1"/>
          </p:cNvSpPr>
          <p:nvPr/>
        </p:nvSpPr>
        <p:spPr bwMode="auto">
          <a:xfrm>
            <a:off x="2133600"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sp>
        <p:nvSpPr>
          <p:cNvPr id="21" name="TextBox 20"/>
          <p:cNvSpPr txBox="1">
            <a:spLocks noChangeArrowheads="1"/>
          </p:cNvSpPr>
          <p:nvPr/>
        </p:nvSpPr>
        <p:spPr bwMode="auto">
          <a:xfrm>
            <a:off x="2971800" y="3936291"/>
            <a:ext cx="523875" cy="276225"/>
          </a:xfrm>
          <a:prstGeom prst="rect">
            <a:avLst/>
          </a:prstGeom>
          <a:noFill/>
          <a:ln w="9525">
            <a:noFill/>
            <a:miter lim="800000"/>
            <a:headEnd/>
            <a:tailEnd/>
          </a:ln>
        </p:spPr>
        <p:txBody>
          <a:bodyPr wrap="none">
            <a:spAutoFit/>
          </a:bodyPr>
          <a:lstStyle/>
          <a:p>
            <a:r>
              <a:rPr lang="es-ES" sz="1200" dirty="0" smtClean="0">
                <a:latin typeface="Segoe"/>
              </a:rPr>
              <a:t>(null)</a:t>
            </a:r>
            <a:endParaRPr lang="es-ES" sz="1200" dirty="0">
              <a:latin typeface="Segoe"/>
            </a:endParaRPr>
          </a:p>
        </p:txBody>
      </p:sp>
      <p:cxnSp>
        <p:nvCxnSpPr>
          <p:cNvPr id="22" name="Straight Arrow Connector 21"/>
          <p:cNvCxnSpPr/>
          <p:nvPr/>
        </p:nvCxnSpPr>
        <p:spPr>
          <a:xfrm rot="5400000" flipH="1" flipV="1">
            <a:off x="13342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248694" y="4914106"/>
            <a:ext cx="2057400"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2200" y="3886200"/>
            <a:ext cx="35814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76600" y="3886200"/>
            <a:ext cx="2667000" cy="2057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722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3342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2248694" y="5142706"/>
            <a:ext cx="2057400" cy="1588"/>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00200" y="4079875"/>
            <a:ext cx="4495800" cy="2016125"/>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200" y="4114800"/>
            <a:ext cx="3733800" cy="1828800"/>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76600" y="4059238"/>
            <a:ext cx="2819400" cy="2036762"/>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722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13342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248694" y="5295106"/>
            <a:ext cx="2057400" cy="158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600200" y="4267200"/>
            <a:ext cx="4648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62200" y="4267200"/>
            <a:ext cx="38862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4267200"/>
            <a:ext cx="2971800" cy="2057400"/>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362075" y="4154133"/>
            <a:ext cx="619125" cy="276225"/>
          </a:xfrm>
          <a:prstGeom prst="rect">
            <a:avLst/>
          </a:prstGeom>
          <a:noFill/>
          <a:ln w="9525">
            <a:noFill/>
            <a:miter lim="800000"/>
            <a:headEnd/>
            <a:tailEnd/>
          </a:ln>
        </p:spPr>
        <p:txBody>
          <a:bodyPr wrap="none">
            <a:spAutoFit/>
          </a:bodyPr>
          <a:lstStyle/>
          <a:p>
            <a:r>
              <a:rPr lang="es-ES" sz="1200" b="1" dirty="0" smtClean="0">
                <a:latin typeface="Segoe"/>
              </a:rPr>
              <a:t>9.22%</a:t>
            </a:r>
            <a:endParaRPr lang="es-ES" sz="1200" dirty="0">
              <a:latin typeface="Segoe"/>
            </a:endParaRPr>
          </a:p>
        </p:txBody>
      </p:sp>
      <p:sp>
        <p:nvSpPr>
          <p:cNvPr id="39" name="TextBox 38"/>
          <p:cNvSpPr txBox="1">
            <a:spLocks noChangeArrowheads="1"/>
          </p:cNvSpPr>
          <p:nvPr/>
        </p:nvSpPr>
        <p:spPr bwMode="auto">
          <a:xfrm>
            <a:off x="2116138" y="4154133"/>
            <a:ext cx="712054" cy="276999"/>
          </a:xfrm>
          <a:prstGeom prst="rect">
            <a:avLst/>
          </a:prstGeom>
          <a:noFill/>
          <a:ln w="9525">
            <a:noFill/>
            <a:miter lim="800000"/>
            <a:headEnd/>
            <a:tailEnd/>
          </a:ln>
        </p:spPr>
        <p:txBody>
          <a:bodyPr wrap="none">
            <a:spAutoFit/>
          </a:bodyPr>
          <a:lstStyle/>
          <a:p>
            <a:r>
              <a:rPr lang="es-ES" sz="1200" b="1" dirty="0" smtClean="0">
                <a:latin typeface="Segoe"/>
              </a:rPr>
              <a:t>71.95%</a:t>
            </a:r>
            <a:endParaRPr lang="es-ES" sz="1200" dirty="0">
              <a:latin typeface="Segoe"/>
            </a:endParaRPr>
          </a:p>
        </p:txBody>
      </p:sp>
      <p:sp>
        <p:nvSpPr>
          <p:cNvPr id="40" name="TextBox 39"/>
          <p:cNvSpPr txBox="1">
            <a:spLocks noChangeArrowheads="1"/>
          </p:cNvSpPr>
          <p:nvPr/>
        </p:nvSpPr>
        <p:spPr bwMode="auto">
          <a:xfrm>
            <a:off x="2971800" y="4154133"/>
            <a:ext cx="712054" cy="276999"/>
          </a:xfrm>
          <a:prstGeom prst="rect">
            <a:avLst/>
          </a:prstGeom>
          <a:noFill/>
          <a:ln w="9525">
            <a:noFill/>
            <a:miter lim="800000"/>
            <a:headEnd/>
            <a:tailEnd/>
          </a:ln>
        </p:spPr>
        <p:txBody>
          <a:bodyPr wrap="none">
            <a:spAutoFit/>
          </a:bodyPr>
          <a:lstStyle/>
          <a:p>
            <a:r>
              <a:rPr lang="es-ES" sz="1200" b="1" dirty="0" smtClean="0">
                <a:latin typeface="Segoe"/>
              </a:rPr>
              <a:t>18.83%</a:t>
            </a:r>
            <a:endParaRPr lang="es-ES" sz="1200" b="1" dirty="0">
              <a:latin typeface="Segoe"/>
            </a:endParaRPr>
          </a:p>
        </p:txBody>
      </p:sp>
      <p:grpSp>
        <p:nvGrpSpPr>
          <p:cNvPr id="2" name="Group 44"/>
          <p:cNvGrpSpPr/>
          <p:nvPr/>
        </p:nvGrpSpPr>
        <p:grpSpPr>
          <a:xfrm>
            <a:off x="7817291" y="228600"/>
            <a:ext cx="945709" cy="1042416"/>
            <a:chOff x="7817291" y="228600"/>
            <a:chExt cx="945709" cy="1042416"/>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53"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500"/>
                            </p:stCondLst>
                            <p:childTnLst>
                              <p:par>
                                <p:cTn id="21" presetID="17"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ppt_w/2"/>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childTnLst>
                                </p:cTn>
                              </p:par>
                              <p:par>
                                <p:cTn id="27" presetID="17" presetClass="entr" presetSubtype="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ppt_h/2"/>
                                          </p:val>
                                        </p:tav>
                                        <p:tav tm="100000">
                                          <p:val>
                                            <p:strVal val="#ppt_y"/>
                                          </p:val>
                                        </p:tav>
                                      </p:tavLst>
                                    </p:anim>
                                    <p:anim calcmode="lin" valueType="num">
                                      <p:cBhvr>
                                        <p:cTn id="31" dur="500" fill="hold"/>
                                        <p:tgtEl>
                                          <p:spTgt spid="22"/>
                                        </p:tgtEl>
                                        <p:attrNameLst>
                                          <p:attrName>ppt_w</p:attrName>
                                        </p:attrNameLst>
                                      </p:cBhvr>
                                      <p:tavLst>
                                        <p:tav tm="0">
                                          <p:val>
                                            <p:strVal val="#ppt_w"/>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ppt_x</p:attrName>
                                        </p:attrNameLst>
                                      </p:cBhvr>
                                      <p:tavLst>
                                        <p:tav tm="0">
                                          <p:val>
                                            <p:strVal val="#ppt_x-#ppt_w/2"/>
                                          </p:val>
                                        </p:tav>
                                        <p:tav tm="100000">
                                          <p:val>
                                            <p:strVal val="#ppt_x"/>
                                          </p:val>
                                        </p:tav>
                                      </p:tavLst>
                                    </p:anim>
                                    <p:anim calcmode="lin" valueType="num">
                                      <p:cBhvr>
                                        <p:cTn id="40" dur="500" fill="hold"/>
                                        <p:tgtEl>
                                          <p:spTgt spid="25"/>
                                        </p:tgtEl>
                                        <p:attrNameLst>
                                          <p:attrName>ppt_y</p:attrName>
                                        </p:attrNameLst>
                                      </p:cBhvr>
                                      <p:tavLst>
                                        <p:tav tm="0">
                                          <p:val>
                                            <p:strVal val="#ppt_y"/>
                                          </p:val>
                                        </p:tav>
                                        <p:tav tm="100000">
                                          <p:val>
                                            <p:strVal val="#ppt_y"/>
                                          </p:val>
                                        </p:tav>
                                      </p:tavLst>
                                    </p:anim>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strVal val="#ppt_h"/>
                                          </p:val>
                                        </p:tav>
                                        <p:tav tm="100000">
                                          <p:val>
                                            <p:strVal val="#ppt_h"/>
                                          </p:val>
                                        </p:tav>
                                      </p:tavLst>
                                    </p:anim>
                                  </p:childTnLst>
                                </p:cTn>
                              </p:par>
                              <p:par>
                                <p:cTn id="43" presetID="17" presetClass="entr" presetSubtype="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ppt_h/2"/>
                                          </p:val>
                                        </p:tav>
                                        <p:tav tm="100000">
                                          <p:val>
                                            <p:strVal val="#ppt_y"/>
                                          </p:val>
                                        </p:tav>
                                      </p:tavLst>
                                    </p:anim>
                                    <p:anim calcmode="lin" valueType="num">
                                      <p:cBhvr>
                                        <p:cTn id="47" dur="500" fill="hold"/>
                                        <p:tgtEl>
                                          <p:spTgt spid="23"/>
                                        </p:tgtEl>
                                        <p:attrNameLst>
                                          <p:attrName>ppt_w</p:attrName>
                                        </p:attrNameLst>
                                      </p:cBhvr>
                                      <p:tavLst>
                                        <p:tav tm="0">
                                          <p:val>
                                            <p:strVal val="#ppt_w"/>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9"/>
                                        </p:tgtEl>
                                        <p:attrNameLst>
                                          <p:attrName>style.visibility</p:attrName>
                                        </p:attrNameLst>
                                      </p:cBhvr>
                                      <p:to>
                                        <p:strVal val="hidden"/>
                                      </p:to>
                                    </p:set>
                                  </p:childTnLst>
                                </p:cTn>
                              </p:par>
                            </p:childTnLst>
                          </p:cTn>
                        </p:par>
                        <p:par>
                          <p:cTn id="65" fill="hold">
                            <p:stCondLst>
                              <p:cond delay="1500"/>
                            </p:stCondLst>
                            <p:childTnLst>
                              <p:par>
                                <p:cTn id="66" presetID="17"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ppt_x</p:attrName>
                                        </p:attrNameLst>
                                      </p:cBhvr>
                                      <p:tavLst>
                                        <p:tav tm="0">
                                          <p:val>
                                            <p:strVal val="#ppt_x-#ppt_w/2"/>
                                          </p:val>
                                        </p:tav>
                                        <p:tav tm="100000">
                                          <p:val>
                                            <p:strVal val="#ppt_x"/>
                                          </p:val>
                                        </p:tav>
                                      </p:tavLst>
                                    </p:anim>
                                    <p:anim calcmode="lin" valueType="num">
                                      <p:cBhvr>
                                        <p:cTn id="69" dur="500" fill="hold"/>
                                        <p:tgtEl>
                                          <p:spTgt spid="29"/>
                                        </p:tgtEl>
                                        <p:attrNameLst>
                                          <p:attrName>ppt_y</p:attrName>
                                        </p:attrNameLst>
                                      </p:cBhvr>
                                      <p:tavLst>
                                        <p:tav tm="0">
                                          <p:val>
                                            <p:strVal val="#ppt_y"/>
                                          </p:val>
                                        </p:tav>
                                        <p:tav tm="100000">
                                          <p:val>
                                            <p:strVal val="#ppt_y"/>
                                          </p:val>
                                        </p:tav>
                                      </p:tavLst>
                                    </p:anim>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strVal val="#ppt_h"/>
                                          </p:val>
                                        </p:tav>
                                        <p:tav tm="100000">
                                          <p:val>
                                            <p:strVal val="#ppt_h"/>
                                          </p:val>
                                        </p:tav>
                                      </p:tavLst>
                                    </p:anim>
                                  </p:childTnLst>
                                </p:cTn>
                              </p:par>
                              <p:par>
                                <p:cTn id="72" presetID="17" presetClass="entr" presetSubtype="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ppt_h/2"/>
                                          </p:val>
                                        </p:tav>
                                        <p:tav tm="100000">
                                          <p:val>
                                            <p:strVal val="#ppt_y"/>
                                          </p:val>
                                        </p:tav>
                                      </p:tavLst>
                                    </p:anim>
                                    <p:anim calcmode="lin" valueType="num">
                                      <p:cBhvr>
                                        <p:cTn id="76" dur="500" fill="hold"/>
                                        <p:tgtEl>
                                          <p:spTgt spid="26"/>
                                        </p:tgtEl>
                                        <p:attrNameLst>
                                          <p:attrName>ppt_w</p:attrName>
                                        </p:attrNameLst>
                                      </p:cBhvr>
                                      <p:tavLst>
                                        <p:tav tm="0">
                                          <p:val>
                                            <p:strVal val="#ppt_w"/>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childTnLst>
                                </p:cTn>
                              </p:par>
                            </p:childTnLst>
                          </p:cTn>
                        </p:par>
                        <p:par>
                          <p:cTn id="78" fill="hold">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par>
                          <p:cTn id="81" fill="hold">
                            <p:stCondLst>
                              <p:cond delay="2000"/>
                            </p:stCondLst>
                            <p:childTnLst>
                              <p:par>
                                <p:cTn id="82" presetID="17" presetClass="entr" presetSubtype="8"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ppt_x</p:attrName>
                                        </p:attrNameLst>
                                      </p:cBhvr>
                                      <p:tavLst>
                                        <p:tav tm="0">
                                          <p:val>
                                            <p:strVal val="#ppt_x-#ppt_w/2"/>
                                          </p:val>
                                        </p:tav>
                                        <p:tav tm="100000">
                                          <p:val>
                                            <p:strVal val="#ppt_x"/>
                                          </p:val>
                                        </p:tav>
                                      </p:tavLst>
                                    </p:anim>
                                    <p:anim calcmode="lin" valueType="num">
                                      <p:cBhvr>
                                        <p:cTn id="85" dur="500" fill="hold"/>
                                        <p:tgtEl>
                                          <p:spTgt spid="30"/>
                                        </p:tgtEl>
                                        <p:attrNameLst>
                                          <p:attrName>ppt_y</p:attrName>
                                        </p:attrNameLst>
                                      </p:cBhvr>
                                      <p:tavLst>
                                        <p:tav tm="0">
                                          <p:val>
                                            <p:strVal val="#ppt_y"/>
                                          </p:val>
                                        </p:tav>
                                        <p:tav tm="100000">
                                          <p:val>
                                            <p:strVal val="#ppt_y"/>
                                          </p:val>
                                        </p:tav>
                                      </p:tavLst>
                                    </p:anim>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strVal val="#ppt_h"/>
                                          </p:val>
                                        </p:tav>
                                        <p:tav tm="100000">
                                          <p:val>
                                            <p:strVal val="#ppt_h"/>
                                          </p:val>
                                        </p:tav>
                                      </p:tavLst>
                                    </p:anim>
                                  </p:childTnLst>
                                </p:cTn>
                              </p:par>
                              <p:par>
                                <p:cTn id="88" presetID="17" presetClass="entr" presetSubtype="1"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ppt_x</p:attrName>
                                        </p:attrNameLst>
                                      </p:cBhvr>
                                      <p:tavLst>
                                        <p:tav tm="0">
                                          <p:val>
                                            <p:strVal val="#ppt_x"/>
                                          </p:val>
                                        </p:tav>
                                        <p:tav tm="100000">
                                          <p:val>
                                            <p:strVal val="#ppt_x"/>
                                          </p:val>
                                        </p:tav>
                                      </p:tavLst>
                                    </p:anim>
                                    <p:anim calcmode="lin" valueType="num">
                                      <p:cBhvr>
                                        <p:cTn id="91" dur="500" fill="hold"/>
                                        <p:tgtEl>
                                          <p:spTgt spid="27"/>
                                        </p:tgtEl>
                                        <p:attrNameLst>
                                          <p:attrName>ppt_y</p:attrName>
                                        </p:attrNameLst>
                                      </p:cBhvr>
                                      <p:tavLst>
                                        <p:tav tm="0">
                                          <p:val>
                                            <p:strVal val="#ppt_y-#ppt_h/2"/>
                                          </p:val>
                                        </p:tav>
                                        <p:tav tm="100000">
                                          <p:val>
                                            <p:strVal val="#ppt_y"/>
                                          </p:val>
                                        </p:tav>
                                      </p:tavLst>
                                    </p:anim>
                                    <p:anim calcmode="lin" valueType="num">
                                      <p:cBhvr>
                                        <p:cTn id="92" dur="500" fill="hold"/>
                                        <p:tgtEl>
                                          <p:spTgt spid="27"/>
                                        </p:tgtEl>
                                        <p:attrNameLst>
                                          <p:attrName>ppt_w</p:attrName>
                                        </p:attrNameLst>
                                      </p:cBhvr>
                                      <p:tavLst>
                                        <p:tav tm="0">
                                          <p:val>
                                            <p:strVal val="#ppt_w"/>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childTnLst>
                                </p:cTn>
                              </p:par>
                            </p:childTnLst>
                          </p:cTn>
                        </p:par>
                        <p:par>
                          <p:cTn id="94" fill="hold">
                            <p:stCondLst>
                              <p:cond delay="2500"/>
                            </p:stCondLst>
                            <p:childTnLst>
                              <p:par>
                                <p:cTn id="95" presetID="1" presetClass="entr" presetSubtype="0"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par>
                          <p:cTn id="97" fill="hold">
                            <p:stCondLst>
                              <p:cond delay="2500"/>
                            </p:stCondLst>
                            <p:childTnLst>
                              <p:par>
                                <p:cTn id="98" presetID="17"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ppt_x</p:attrName>
                                        </p:attrNameLst>
                                      </p:cBhvr>
                                      <p:tavLst>
                                        <p:tav tm="0">
                                          <p:val>
                                            <p:strVal val="#ppt_x-#ppt_w/2"/>
                                          </p:val>
                                        </p:tav>
                                        <p:tav tm="100000">
                                          <p:val>
                                            <p:strVal val="#ppt_x"/>
                                          </p:val>
                                        </p:tav>
                                      </p:tavLst>
                                    </p:anim>
                                    <p:anim calcmode="lin" valueType="num">
                                      <p:cBhvr>
                                        <p:cTn id="101" dur="500" fill="hold"/>
                                        <p:tgtEl>
                                          <p:spTgt spid="31"/>
                                        </p:tgtEl>
                                        <p:attrNameLst>
                                          <p:attrName>ppt_y</p:attrName>
                                        </p:attrNameLst>
                                      </p:cBhvr>
                                      <p:tavLst>
                                        <p:tav tm="0">
                                          <p:val>
                                            <p:strVal val="#ppt_y"/>
                                          </p:val>
                                        </p:tav>
                                        <p:tav tm="100000">
                                          <p:val>
                                            <p:strVal val="#ppt_y"/>
                                          </p:val>
                                        </p:tav>
                                      </p:tavLst>
                                    </p:anim>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strVal val="#ppt_h"/>
                                          </p:val>
                                        </p:tav>
                                        <p:tav tm="100000">
                                          <p:val>
                                            <p:strVal val="#ppt_h"/>
                                          </p:val>
                                        </p:tav>
                                      </p:tavLst>
                                    </p:anim>
                                  </p:childTnLst>
                                </p:cTn>
                              </p:par>
                              <p:par>
                                <p:cTn id="104" presetID="17" presetClass="entr" presetSubtype="1"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ppt_x</p:attrName>
                                        </p:attrNameLst>
                                      </p:cBhvr>
                                      <p:tavLst>
                                        <p:tav tm="0">
                                          <p:val>
                                            <p:strVal val="#ppt_x"/>
                                          </p:val>
                                        </p:tav>
                                        <p:tav tm="100000">
                                          <p:val>
                                            <p:strVal val="#ppt_x"/>
                                          </p:val>
                                        </p:tav>
                                      </p:tavLst>
                                    </p:anim>
                                    <p:anim calcmode="lin" valueType="num">
                                      <p:cBhvr>
                                        <p:cTn id="107" dur="500" fill="hold"/>
                                        <p:tgtEl>
                                          <p:spTgt spid="28"/>
                                        </p:tgtEl>
                                        <p:attrNameLst>
                                          <p:attrName>ppt_y</p:attrName>
                                        </p:attrNameLst>
                                      </p:cBhvr>
                                      <p:tavLst>
                                        <p:tav tm="0">
                                          <p:val>
                                            <p:strVal val="#ppt_y-#ppt_h/2"/>
                                          </p:val>
                                        </p:tav>
                                        <p:tav tm="100000">
                                          <p:val>
                                            <p:strVal val="#ppt_y"/>
                                          </p:val>
                                        </p:tav>
                                      </p:tavLst>
                                    </p:anim>
                                    <p:anim calcmode="lin" valueType="num">
                                      <p:cBhvr>
                                        <p:cTn id="108" dur="500" fill="hold"/>
                                        <p:tgtEl>
                                          <p:spTgt spid="28"/>
                                        </p:tgtEl>
                                        <p:attrNameLst>
                                          <p:attrName>ppt_w</p:attrName>
                                        </p:attrNameLst>
                                      </p:cBhvr>
                                      <p:tavLst>
                                        <p:tav tm="0">
                                          <p:val>
                                            <p:strVal val="#ppt_w"/>
                                          </p:val>
                                        </p:tav>
                                        <p:tav tm="100000">
                                          <p:val>
                                            <p:strVal val="#ppt_w"/>
                                          </p:val>
                                        </p:tav>
                                      </p:tavLst>
                                    </p:anim>
                                    <p:anim calcmode="lin" valueType="num">
                                      <p:cBhvr>
                                        <p:cTn id="109" dur="500" fill="hold"/>
                                        <p:tgtEl>
                                          <p:spTgt spid="28"/>
                                        </p:tgtEl>
                                        <p:attrNameLst>
                                          <p:attrName>ppt_h</p:attrName>
                                        </p:attrNameLst>
                                      </p:cBhvr>
                                      <p:tavLst>
                                        <p:tav tm="0">
                                          <p:val>
                                            <p:fltVal val="0"/>
                                          </p:val>
                                        </p:tav>
                                        <p:tav tm="100000">
                                          <p:val>
                                            <p:strVal val="#ppt_h"/>
                                          </p:val>
                                        </p:tav>
                                      </p:tavLst>
                                    </p:anim>
                                  </p:childTnLst>
                                </p:cTn>
                              </p:par>
                            </p:childTnLst>
                          </p:cTn>
                        </p:par>
                        <p:par>
                          <p:cTn id="110" fill="hold">
                            <p:stCondLst>
                              <p:cond delay="3000"/>
                            </p:stCondLst>
                            <p:childTnLst>
                              <p:par>
                                <p:cTn id="111" presetID="1" presetClass="entr" presetSubtype="0"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childTnLst>
                                </p:cTn>
                              </p:par>
                            </p:childTnLst>
                          </p:cTn>
                        </p:par>
                        <p:par>
                          <p:cTn id="113" fill="hold">
                            <p:stCondLst>
                              <p:cond delay="3000"/>
                            </p:stCondLst>
                            <p:childTnLst>
                              <p:par>
                                <p:cTn id="114" presetID="1" presetClass="exit" presetSubtype="0" fill="hold" nodeType="afterEffect">
                                  <p:stCondLst>
                                    <p:cond delay="0"/>
                                  </p:stCondLst>
                                  <p:childTnLst>
                                    <p:set>
                                      <p:cBhvr>
                                        <p:cTn id="115" dur="1" fill="hold">
                                          <p:stCondLst>
                                            <p:cond delay="0"/>
                                          </p:stCondLst>
                                        </p:cTn>
                                        <p:tgtEl>
                                          <p:spTgt spid="31"/>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8"/>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30"/>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6"/>
                                        </p:tgtEl>
                                        <p:attrNameLst>
                                          <p:attrName>style.visibility</p:attrName>
                                        </p:attrNameLst>
                                      </p:cBhvr>
                                      <p:to>
                                        <p:strVal val="hidden"/>
                                      </p:to>
                                    </p:set>
                                  </p:childTnLst>
                                </p:cTn>
                              </p:par>
                            </p:childTnLst>
                          </p:cTn>
                        </p:par>
                        <p:par>
                          <p:cTn id="126" fill="hold">
                            <p:stCondLst>
                              <p:cond delay="3000"/>
                            </p:stCondLst>
                            <p:childTnLst>
                              <p:par>
                                <p:cTn id="127" presetID="17" presetClass="entr" presetSubtype="8" fill="hold" nodeType="after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p:cTn id="129" dur="500" fill="hold"/>
                                        <p:tgtEl>
                                          <p:spTgt spid="35"/>
                                        </p:tgtEl>
                                        <p:attrNameLst>
                                          <p:attrName>ppt_x</p:attrName>
                                        </p:attrNameLst>
                                      </p:cBhvr>
                                      <p:tavLst>
                                        <p:tav tm="0">
                                          <p:val>
                                            <p:strVal val="#ppt_x-#ppt_w/2"/>
                                          </p:val>
                                        </p:tav>
                                        <p:tav tm="100000">
                                          <p:val>
                                            <p:strVal val="#ppt_x"/>
                                          </p:val>
                                        </p:tav>
                                      </p:tavLst>
                                    </p:anim>
                                    <p:anim calcmode="lin" valueType="num">
                                      <p:cBhvr>
                                        <p:cTn id="130" dur="500" fill="hold"/>
                                        <p:tgtEl>
                                          <p:spTgt spid="35"/>
                                        </p:tgtEl>
                                        <p:attrNameLst>
                                          <p:attrName>ppt_y</p:attrName>
                                        </p:attrNameLst>
                                      </p:cBhvr>
                                      <p:tavLst>
                                        <p:tav tm="0">
                                          <p:val>
                                            <p:strVal val="#ppt_y"/>
                                          </p:val>
                                        </p:tav>
                                        <p:tav tm="100000">
                                          <p:val>
                                            <p:strVal val="#ppt_y"/>
                                          </p:val>
                                        </p:tav>
                                      </p:tavLst>
                                    </p:anim>
                                    <p:anim calcmode="lin" valueType="num">
                                      <p:cBhvr>
                                        <p:cTn id="131" dur="500" fill="hold"/>
                                        <p:tgtEl>
                                          <p:spTgt spid="35"/>
                                        </p:tgtEl>
                                        <p:attrNameLst>
                                          <p:attrName>ppt_w</p:attrName>
                                        </p:attrNameLst>
                                      </p:cBhvr>
                                      <p:tavLst>
                                        <p:tav tm="0">
                                          <p:val>
                                            <p:fltVal val="0"/>
                                          </p:val>
                                        </p:tav>
                                        <p:tav tm="100000">
                                          <p:val>
                                            <p:strVal val="#ppt_w"/>
                                          </p:val>
                                        </p:tav>
                                      </p:tavLst>
                                    </p:anim>
                                    <p:anim calcmode="lin" valueType="num">
                                      <p:cBhvr>
                                        <p:cTn id="132" dur="500" fill="hold"/>
                                        <p:tgtEl>
                                          <p:spTgt spid="35"/>
                                        </p:tgtEl>
                                        <p:attrNameLst>
                                          <p:attrName>ppt_h</p:attrName>
                                        </p:attrNameLst>
                                      </p:cBhvr>
                                      <p:tavLst>
                                        <p:tav tm="0">
                                          <p:val>
                                            <p:strVal val="#ppt_h"/>
                                          </p:val>
                                        </p:tav>
                                        <p:tav tm="100000">
                                          <p:val>
                                            <p:strVal val="#ppt_h"/>
                                          </p:val>
                                        </p:tav>
                                      </p:tavLst>
                                    </p:anim>
                                  </p:childTnLst>
                                </p:cTn>
                              </p:par>
                              <p:par>
                                <p:cTn id="133" presetID="17" presetClass="entr" presetSubtype="1" fill="hold" nodeType="with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
                                          </p:val>
                                        </p:tav>
                                        <p:tav tm="100000">
                                          <p:val>
                                            <p:strVal val="#ppt_x"/>
                                          </p:val>
                                        </p:tav>
                                      </p:tavLst>
                                    </p:anim>
                                    <p:anim calcmode="lin" valueType="num">
                                      <p:cBhvr>
                                        <p:cTn id="136" dur="500" fill="hold"/>
                                        <p:tgtEl>
                                          <p:spTgt spid="32"/>
                                        </p:tgtEl>
                                        <p:attrNameLst>
                                          <p:attrName>ppt_y</p:attrName>
                                        </p:attrNameLst>
                                      </p:cBhvr>
                                      <p:tavLst>
                                        <p:tav tm="0">
                                          <p:val>
                                            <p:strVal val="#ppt_y-#ppt_h/2"/>
                                          </p:val>
                                        </p:tav>
                                        <p:tav tm="100000">
                                          <p:val>
                                            <p:strVal val="#ppt_y"/>
                                          </p:val>
                                        </p:tav>
                                      </p:tavLst>
                                    </p:anim>
                                    <p:anim calcmode="lin" valueType="num">
                                      <p:cBhvr>
                                        <p:cTn id="137" dur="500" fill="hold"/>
                                        <p:tgtEl>
                                          <p:spTgt spid="32"/>
                                        </p:tgtEl>
                                        <p:attrNameLst>
                                          <p:attrName>ppt_w</p:attrName>
                                        </p:attrNameLst>
                                      </p:cBhvr>
                                      <p:tavLst>
                                        <p:tav tm="0">
                                          <p:val>
                                            <p:strVal val="#ppt_w"/>
                                          </p:val>
                                        </p:tav>
                                        <p:tav tm="100000">
                                          <p:val>
                                            <p:strVal val="#ppt_w"/>
                                          </p:val>
                                        </p:tav>
                                      </p:tavLst>
                                    </p:anim>
                                    <p:anim calcmode="lin" valueType="num">
                                      <p:cBhvr>
                                        <p:cTn id="138" dur="500" fill="hold"/>
                                        <p:tgtEl>
                                          <p:spTgt spid="32"/>
                                        </p:tgtEl>
                                        <p:attrNameLst>
                                          <p:attrName>ppt_h</p:attrName>
                                        </p:attrNameLst>
                                      </p:cBhvr>
                                      <p:tavLst>
                                        <p:tav tm="0">
                                          <p:val>
                                            <p:fltVal val="0"/>
                                          </p:val>
                                        </p:tav>
                                        <p:tav tm="100000">
                                          <p:val>
                                            <p:strVal val="#ppt_h"/>
                                          </p:val>
                                        </p:tav>
                                      </p:tavLst>
                                    </p:anim>
                                  </p:childTnLst>
                                </p:cTn>
                              </p:par>
                            </p:childTnLst>
                          </p:cTn>
                        </p:par>
                        <p:par>
                          <p:cTn id="139" fill="hold">
                            <p:stCondLst>
                              <p:cond delay="3500"/>
                            </p:stCondLst>
                            <p:childTnLst>
                              <p:par>
                                <p:cTn id="140" presetID="1" presetClass="entr" presetSubtype="0" fill="hold" grpId="0" nodeType="afterEffect">
                                  <p:stCondLst>
                                    <p:cond delay="0"/>
                                  </p:stCondLst>
                                  <p:childTnLst>
                                    <p:set>
                                      <p:cBhvr>
                                        <p:cTn id="141" dur="1" fill="hold">
                                          <p:stCondLst>
                                            <p:cond delay="0"/>
                                          </p:stCondLst>
                                        </p:cTn>
                                        <p:tgtEl>
                                          <p:spTgt spid="38"/>
                                        </p:tgtEl>
                                        <p:attrNameLst>
                                          <p:attrName>style.visibility</p:attrName>
                                        </p:attrNameLst>
                                      </p:cBhvr>
                                      <p:to>
                                        <p:strVal val="visible"/>
                                      </p:to>
                                    </p:set>
                                  </p:childTnLst>
                                </p:cTn>
                              </p:par>
                            </p:childTnLst>
                          </p:cTn>
                        </p:par>
                        <p:par>
                          <p:cTn id="142" fill="hold">
                            <p:stCondLst>
                              <p:cond delay="3500"/>
                            </p:stCondLst>
                            <p:childTnLst>
                              <p:par>
                                <p:cTn id="143" presetID="17" presetClass="entr" presetSubtype="8" fill="hold" nodeType="after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ppt_x</p:attrName>
                                        </p:attrNameLst>
                                      </p:cBhvr>
                                      <p:tavLst>
                                        <p:tav tm="0">
                                          <p:val>
                                            <p:strVal val="#ppt_x-#ppt_w/2"/>
                                          </p:val>
                                        </p:tav>
                                        <p:tav tm="100000">
                                          <p:val>
                                            <p:strVal val="#ppt_x"/>
                                          </p:val>
                                        </p:tav>
                                      </p:tavLst>
                                    </p:anim>
                                    <p:anim calcmode="lin" valueType="num">
                                      <p:cBhvr>
                                        <p:cTn id="146" dur="500" fill="hold"/>
                                        <p:tgtEl>
                                          <p:spTgt spid="36"/>
                                        </p:tgtEl>
                                        <p:attrNameLst>
                                          <p:attrName>ppt_y</p:attrName>
                                        </p:attrNameLst>
                                      </p:cBhvr>
                                      <p:tavLst>
                                        <p:tav tm="0">
                                          <p:val>
                                            <p:strVal val="#ppt_y"/>
                                          </p:val>
                                        </p:tav>
                                        <p:tav tm="100000">
                                          <p:val>
                                            <p:strVal val="#ppt_y"/>
                                          </p:val>
                                        </p:tav>
                                      </p:tavLst>
                                    </p:anim>
                                    <p:anim calcmode="lin" valueType="num">
                                      <p:cBhvr>
                                        <p:cTn id="147" dur="500" fill="hold"/>
                                        <p:tgtEl>
                                          <p:spTgt spid="36"/>
                                        </p:tgtEl>
                                        <p:attrNameLst>
                                          <p:attrName>ppt_w</p:attrName>
                                        </p:attrNameLst>
                                      </p:cBhvr>
                                      <p:tavLst>
                                        <p:tav tm="0">
                                          <p:val>
                                            <p:fltVal val="0"/>
                                          </p:val>
                                        </p:tav>
                                        <p:tav tm="100000">
                                          <p:val>
                                            <p:strVal val="#ppt_w"/>
                                          </p:val>
                                        </p:tav>
                                      </p:tavLst>
                                    </p:anim>
                                    <p:anim calcmode="lin" valueType="num">
                                      <p:cBhvr>
                                        <p:cTn id="148" dur="500" fill="hold"/>
                                        <p:tgtEl>
                                          <p:spTgt spid="36"/>
                                        </p:tgtEl>
                                        <p:attrNameLst>
                                          <p:attrName>ppt_h</p:attrName>
                                        </p:attrNameLst>
                                      </p:cBhvr>
                                      <p:tavLst>
                                        <p:tav tm="0">
                                          <p:val>
                                            <p:strVal val="#ppt_h"/>
                                          </p:val>
                                        </p:tav>
                                        <p:tav tm="100000">
                                          <p:val>
                                            <p:strVal val="#ppt_h"/>
                                          </p:val>
                                        </p:tav>
                                      </p:tavLst>
                                    </p:anim>
                                  </p:childTnLst>
                                </p:cTn>
                              </p:par>
                              <p:par>
                                <p:cTn id="149" presetID="17" presetClass="entr" presetSubtype="1" fill="hold" nodeType="with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p:cTn id="151" dur="500" fill="hold"/>
                                        <p:tgtEl>
                                          <p:spTgt spid="33"/>
                                        </p:tgtEl>
                                        <p:attrNameLst>
                                          <p:attrName>ppt_x</p:attrName>
                                        </p:attrNameLst>
                                      </p:cBhvr>
                                      <p:tavLst>
                                        <p:tav tm="0">
                                          <p:val>
                                            <p:strVal val="#ppt_x"/>
                                          </p:val>
                                        </p:tav>
                                        <p:tav tm="100000">
                                          <p:val>
                                            <p:strVal val="#ppt_x"/>
                                          </p:val>
                                        </p:tav>
                                      </p:tavLst>
                                    </p:anim>
                                    <p:anim calcmode="lin" valueType="num">
                                      <p:cBhvr>
                                        <p:cTn id="152" dur="500" fill="hold"/>
                                        <p:tgtEl>
                                          <p:spTgt spid="33"/>
                                        </p:tgtEl>
                                        <p:attrNameLst>
                                          <p:attrName>ppt_y</p:attrName>
                                        </p:attrNameLst>
                                      </p:cBhvr>
                                      <p:tavLst>
                                        <p:tav tm="0">
                                          <p:val>
                                            <p:strVal val="#ppt_y-#ppt_h/2"/>
                                          </p:val>
                                        </p:tav>
                                        <p:tav tm="100000">
                                          <p:val>
                                            <p:strVal val="#ppt_y"/>
                                          </p:val>
                                        </p:tav>
                                      </p:tavLst>
                                    </p:anim>
                                    <p:anim calcmode="lin" valueType="num">
                                      <p:cBhvr>
                                        <p:cTn id="153" dur="500" fill="hold"/>
                                        <p:tgtEl>
                                          <p:spTgt spid="33"/>
                                        </p:tgtEl>
                                        <p:attrNameLst>
                                          <p:attrName>ppt_w</p:attrName>
                                        </p:attrNameLst>
                                      </p:cBhvr>
                                      <p:tavLst>
                                        <p:tav tm="0">
                                          <p:val>
                                            <p:strVal val="#ppt_w"/>
                                          </p:val>
                                        </p:tav>
                                        <p:tav tm="100000">
                                          <p:val>
                                            <p:strVal val="#ppt_w"/>
                                          </p:val>
                                        </p:tav>
                                      </p:tavLst>
                                    </p:anim>
                                    <p:anim calcmode="lin" valueType="num">
                                      <p:cBhvr>
                                        <p:cTn id="154" dur="500" fill="hold"/>
                                        <p:tgtEl>
                                          <p:spTgt spid="33"/>
                                        </p:tgtEl>
                                        <p:attrNameLst>
                                          <p:attrName>ppt_h</p:attrName>
                                        </p:attrNameLst>
                                      </p:cBhvr>
                                      <p:tavLst>
                                        <p:tav tm="0">
                                          <p:val>
                                            <p:fltVal val="0"/>
                                          </p:val>
                                        </p:tav>
                                        <p:tav tm="100000">
                                          <p:val>
                                            <p:strVal val="#ppt_h"/>
                                          </p:val>
                                        </p:tav>
                                      </p:tavLst>
                                    </p:anim>
                                  </p:childTnLst>
                                </p:cTn>
                              </p:par>
                            </p:childTnLst>
                          </p:cTn>
                        </p:par>
                        <p:par>
                          <p:cTn id="155" fill="hold">
                            <p:stCondLst>
                              <p:cond delay="4000"/>
                            </p:stCondLst>
                            <p:childTnLst>
                              <p:par>
                                <p:cTn id="156" presetID="1" presetClass="entr" presetSubtype="0" fill="hold" grpId="0" nodeType="afterEffect">
                                  <p:stCondLst>
                                    <p:cond delay="0"/>
                                  </p:stCondLst>
                                  <p:childTnLst>
                                    <p:set>
                                      <p:cBhvr>
                                        <p:cTn id="157" dur="1" fill="hold">
                                          <p:stCondLst>
                                            <p:cond delay="0"/>
                                          </p:stCondLst>
                                        </p:cTn>
                                        <p:tgtEl>
                                          <p:spTgt spid="39"/>
                                        </p:tgtEl>
                                        <p:attrNameLst>
                                          <p:attrName>style.visibility</p:attrName>
                                        </p:attrNameLst>
                                      </p:cBhvr>
                                      <p:to>
                                        <p:strVal val="visible"/>
                                      </p:to>
                                    </p:set>
                                  </p:childTnLst>
                                </p:cTn>
                              </p:par>
                            </p:childTnLst>
                          </p:cTn>
                        </p:par>
                        <p:par>
                          <p:cTn id="158" fill="hold">
                            <p:stCondLst>
                              <p:cond delay="4000"/>
                            </p:stCondLst>
                            <p:childTnLst>
                              <p:par>
                                <p:cTn id="159" presetID="17" presetClass="entr" presetSubtype="8" fill="hold"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p:cTn id="161" dur="500" fill="hold"/>
                                        <p:tgtEl>
                                          <p:spTgt spid="37"/>
                                        </p:tgtEl>
                                        <p:attrNameLst>
                                          <p:attrName>ppt_x</p:attrName>
                                        </p:attrNameLst>
                                      </p:cBhvr>
                                      <p:tavLst>
                                        <p:tav tm="0">
                                          <p:val>
                                            <p:strVal val="#ppt_x-#ppt_w/2"/>
                                          </p:val>
                                        </p:tav>
                                        <p:tav tm="100000">
                                          <p:val>
                                            <p:strVal val="#ppt_x"/>
                                          </p:val>
                                        </p:tav>
                                      </p:tavLst>
                                    </p:anim>
                                    <p:anim calcmode="lin" valueType="num">
                                      <p:cBhvr>
                                        <p:cTn id="162" dur="500" fill="hold"/>
                                        <p:tgtEl>
                                          <p:spTgt spid="37"/>
                                        </p:tgtEl>
                                        <p:attrNameLst>
                                          <p:attrName>ppt_y</p:attrName>
                                        </p:attrNameLst>
                                      </p:cBhvr>
                                      <p:tavLst>
                                        <p:tav tm="0">
                                          <p:val>
                                            <p:strVal val="#ppt_y"/>
                                          </p:val>
                                        </p:tav>
                                        <p:tav tm="100000">
                                          <p:val>
                                            <p:strVal val="#ppt_y"/>
                                          </p:val>
                                        </p:tav>
                                      </p:tavLst>
                                    </p:anim>
                                    <p:anim calcmode="lin" valueType="num">
                                      <p:cBhvr>
                                        <p:cTn id="163" dur="500" fill="hold"/>
                                        <p:tgtEl>
                                          <p:spTgt spid="37"/>
                                        </p:tgtEl>
                                        <p:attrNameLst>
                                          <p:attrName>ppt_w</p:attrName>
                                        </p:attrNameLst>
                                      </p:cBhvr>
                                      <p:tavLst>
                                        <p:tav tm="0">
                                          <p:val>
                                            <p:fltVal val="0"/>
                                          </p:val>
                                        </p:tav>
                                        <p:tav tm="100000">
                                          <p:val>
                                            <p:strVal val="#ppt_w"/>
                                          </p:val>
                                        </p:tav>
                                      </p:tavLst>
                                    </p:anim>
                                    <p:anim calcmode="lin" valueType="num">
                                      <p:cBhvr>
                                        <p:cTn id="164" dur="500" fill="hold"/>
                                        <p:tgtEl>
                                          <p:spTgt spid="37"/>
                                        </p:tgtEl>
                                        <p:attrNameLst>
                                          <p:attrName>ppt_h</p:attrName>
                                        </p:attrNameLst>
                                      </p:cBhvr>
                                      <p:tavLst>
                                        <p:tav tm="0">
                                          <p:val>
                                            <p:strVal val="#ppt_h"/>
                                          </p:val>
                                        </p:tav>
                                        <p:tav tm="100000">
                                          <p:val>
                                            <p:strVal val="#ppt_h"/>
                                          </p:val>
                                        </p:tav>
                                      </p:tavLst>
                                    </p:anim>
                                  </p:childTnLst>
                                </p:cTn>
                              </p:par>
                              <p:par>
                                <p:cTn id="165" presetID="17" presetClass="entr" presetSubtype="1" fill="hold" nodeType="with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500" fill="hold"/>
                                        <p:tgtEl>
                                          <p:spTgt spid="34"/>
                                        </p:tgtEl>
                                        <p:attrNameLst>
                                          <p:attrName>ppt_x</p:attrName>
                                        </p:attrNameLst>
                                      </p:cBhvr>
                                      <p:tavLst>
                                        <p:tav tm="0">
                                          <p:val>
                                            <p:strVal val="#ppt_x"/>
                                          </p:val>
                                        </p:tav>
                                        <p:tav tm="100000">
                                          <p:val>
                                            <p:strVal val="#ppt_x"/>
                                          </p:val>
                                        </p:tav>
                                      </p:tavLst>
                                    </p:anim>
                                    <p:anim calcmode="lin" valueType="num">
                                      <p:cBhvr>
                                        <p:cTn id="168" dur="500" fill="hold"/>
                                        <p:tgtEl>
                                          <p:spTgt spid="34"/>
                                        </p:tgtEl>
                                        <p:attrNameLst>
                                          <p:attrName>ppt_y</p:attrName>
                                        </p:attrNameLst>
                                      </p:cBhvr>
                                      <p:tavLst>
                                        <p:tav tm="0">
                                          <p:val>
                                            <p:strVal val="#ppt_y-#ppt_h/2"/>
                                          </p:val>
                                        </p:tav>
                                        <p:tav tm="100000">
                                          <p:val>
                                            <p:strVal val="#ppt_y"/>
                                          </p:val>
                                        </p:tav>
                                      </p:tavLst>
                                    </p:anim>
                                    <p:anim calcmode="lin" valueType="num">
                                      <p:cBhvr>
                                        <p:cTn id="169" dur="500" fill="hold"/>
                                        <p:tgtEl>
                                          <p:spTgt spid="34"/>
                                        </p:tgtEl>
                                        <p:attrNameLst>
                                          <p:attrName>ppt_w</p:attrName>
                                        </p:attrNameLst>
                                      </p:cBhvr>
                                      <p:tavLst>
                                        <p:tav tm="0">
                                          <p:val>
                                            <p:strVal val="#ppt_w"/>
                                          </p:val>
                                        </p:tav>
                                        <p:tav tm="100000">
                                          <p:val>
                                            <p:strVal val="#ppt_w"/>
                                          </p:val>
                                        </p:tav>
                                      </p:tavLst>
                                    </p:anim>
                                    <p:anim calcmode="lin" valueType="num">
                                      <p:cBhvr>
                                        <p:cTn id="170" dur="500" fill="hold"/>
                                        <p:tgtEl>
                                          <p:spTgt spid="34"/>
                                        </p:tgtEl>
                                        <p:attrNameLst>
                                          <p:attrName>ppt_h</p:attrName>
                                        </p:attrNameLst>
                                      </p:cBhvr>
                                      <p:tavLst>
                                        <p:tav tm="0">
                                          <p:val>
                                            <p:fltVal val="0"/>
                                          </p:val>
                                        </p:tav>
                                        <p:tav tm="100000">
                                          <p:val>
                                            <p:strVal val="#ppt_h"/>
                                          </p:val>
                                        </p:tav>
                                      </p:tavLst>
                                    </p:anim>
                                  </p:childTnLst>
                                </p:cTn>
                              </p:par>
                            </p:childTnLst>
                          </p:cTn>
                        </p:par>
                        <p:par>
                          <p:cTn id="171" fill="hold">
                            <p:stCondLst>
                              <p:cond delay="4500"/>
                            </p:stCondLst>
                            <p:childTnLst>
                              <p:par>
                                <p:cTn id="172" presetID="1" presetClass="entr" presetSubtype="0" fill="hold" grpId="0" nodeType="afterEffect">
                                  <p:stCondLst>
                                    <p:cond delay="0"/>
                                  </p:stCondLst>
                                  <p:childTnLst>
                                    <p:set>
                                      <p:cBhvr>
                                        <p:cTn id="173" dur="1" fill="hold">
                                          <p:stCondLst>
                                            <p:cond delay="0"/>
                                          </p:stCondLst>
                                        </p:cTn>
                                        <p:tgtEl>
                                          <p:spTgt spid="40"/>
                                        </p:tgtEl>
                                        <p:attrNameLst>
                                          <p:attrName>style.visibility</p:attrName>
                                        </p:attrNameLst>
                                      </p:cBhvr>
                                      <p:to>
                                        <p:strVal val="visible"/>
                                      </p:to>
                                    </p:set>
                                  </p:childTnLst>
                                </p:cTn>
                              </p:par>
                            </p:childTnLst>
                          </p:cTn>
                        </p:par>
                        <p:par>
                          <p:cTn id="174" fill="hold">
                            <p:stCondLst>
                              <p:cond delay="4500"/>
                            </p:stCondLst>
                            <p:childTnLst>
                              <p:par>
                                <p:cTn id="175" presetID="1" presetClass="exit" presetSubtype="0" fill="hold" nodeType="afterEffect">
                                  <p:stCondLst>
                                    <p:cond delay="0"/>
                                  </p:stCondLst>
                                  <p:childTnLst>
                                    <p:set>
                                      <p:cBhvr>
                                        <p:cTn id="176" dur="1" fill="hold">
                                          <p:stCondLst>
                                            <p:cond delay="0"/>
                                          </p:stCondLst>
                                        </p:cTn>
                                        <p:tgtEl>
                                          <p:spTgt spid="37"/>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34"/>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33"/>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36"/>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32"/>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876800" y="5196840"/>
          <a:ext cx="2468880" cy="415290"/>
        </p:xfrm>
        <a:graphic>
          <a:graphicData uri="http://schemas.openxmlformats.org/drawingml/2006/table">
            <a:tbl>
              <a:tblPr/>
              <a:tblGrid>
                <a:gridCol w="493776"/>
                <a:gridCol w="658368"/>
                <a:gridCol w="576072"/>
                <a:gridCol w="740664"/>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smtClean="0">
                          <a:solidFill>
                            <a:srgbClr val="FFFFFF"/>
                          </a:solidFill>
                          <a:latin typeface="Calibri"/>
                          <a:ea typeface="+mn-ea"/>
                          <a:cs typeface="+mn-cs"/>
                        </a:rPr>
                        <a:t>Producto</a:t>
                      </a:r>
                      <a:endParaRPr lang="es-ES" sz="1000" b="0" i="0" u="none" strike="noStrike" kern="1200" noProof="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smtClean="0">
                          <a:solidFill>
                            <a:srgbClr val="FFFFFF"/>
                          </a:solidFill>
                          <a:latin typeface="Calibri"/>
                          <a:ea typeface="+mn-ea"/>
                          <a:cs typeface="+mn-cs"/>
                        </a:rPr>
                        <a:t>Medida</a:t>
                      </a:r>
                      <a:endParaRPr lang="es-ES" sz="1000" b="0" i="0" u="none" strike="noStrike" kern="1200" noProof="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kern="1200" noProof="0" dirty="0" smtClean="0">
                          <a:solidFill>
                            <a:srgbClr val="FFFFFF"/>
                          </a:solidFill>
                          <a:latin typeface="Calibri"/>
                          <a:ea typeface="+mn-ea"/>
                          <a:cs typeface="+mn-cs"/>
                        </a:rPr>
                        <a:t>Valor</a:t>
                      </a:r>
                      <a:endParaRPr lang="es-ES" sz="1000" b="0" i="0" u="none" strike="noStrike" kern="1200" noProof="0" dirty="0">
                        <a:solidFill>
                          <a:srgbClr val="FFFFFF"/>
                        </a:solidFill>
                        <a:latin typeface="Calibri"/>
                        <a:ea typeface="+mn-ea"/>
                        <a:cs typeface="+mn-cs"/>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kern="1200" noProof="0" dirty="0" smtClean="0">
                          <a:solidFill>
                            <a:srgbClr val="3F3F3F"/>
                          </a:solidFill>
                          <a:latin typeface="Calibri"/>
                          <a:ea typeface="+mn-ea"/>
                          <a:cs typeface="+mn-cs"/>
                        </a:rPr>
                        <a:t>USA</a:t>
                      </a: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Todos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$266,773.00 </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2" name="Title 1"/>
          <p:cNvSpPr>
            <a:spLocks noGrp="1"/>
          </p:cNvSpPr>
          <p:nvPr>
            <p:ph type="title"/>
          </p:nvPr>
        </p:nvSpPr>
        <p:spPr>
          <a:xfrm>
            <a:off x="381000" y="230188"/>
            <a:ext cx="8382000" cy="1163395"/>
          </a:xfrm>
        </p:spPr>
        <p:txBody>
          <a:bodyPr/>
          <a:lstStyle/>
          <a:p>
            <a:r>
              <a:rPr lang="es-ES"/>
              <a:t>Análisis escalable</a:t>
            </a:r>
            <a:br>
              <a:rPr lang="es-ES"/>
            </a:br>
            <a:r>
              <a:rPr lang="es-ES" sz="3600">
                <a:solidFill>
                  <a:schemeClr val="tx2"/>
                </a:solidFill>
              </a:rPr>
              <a:t>Cálculo de </a:t>
            </a:r>
            <a:r>
              <a:rPr lang="es-ES" sz="3600" smtClean="0">
                <a:solidFill>
                  <a:schemeClr val="tx2"/>
                </a:solidFill>
              </a:rPr>
              <a:t>sub-espacios</a:t>
            </a:r>
            <a:endParaRPr lang="es-ES" sz="3600"/>
          </a:p>
        </p:txBody>
      </p:sp>
      <p:graphicFrame>
        <p:nvGraphicFramePr>
          <p:cNvPr id="5" name="Table 4"/>
          <p:cNvGraphicFramePr>
            <a:graphicFrameLocks noGrp="1"/>
          </p:cNvGraphicFramePr>
          <p:nvPr/>
        </p:nvGraphicFramePr>
        <p:xfrm>
          <a:off x="1219200" y="5257800"/>
          <a:ext cx="2438400" cy="982980"/>
        </p:xfrm>
        <a:graphic>
          <a:graphicData uri="http://schemas.openxmlformats.org/drawingml/2006/table">
            <a:tbl>
              <a:tblPr/>
              <a:tblGrid>
                <a:gridCol w="443346"/>
                <a:gridCol w="665018"/>
                <a:gridCol w="491835"/>
                <a:gridCol w="838201"/>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Producto</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Medida</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Valor</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Bebida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$24,597.00 </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Comida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$191,940.00 </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No consumible</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Ventas</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$50,236.00 </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6" name="Table 5"/>
          <p:cNvGraphicFramePr>
            <a:graphicFrameLocks noGrp="1"/>
          </p:cNvGraphicFramePr>
          <p:nvPr/>
        </p:nvGraphicFramePr>
        <p:xfrm>
          <a:off x="2285999" y="3733800"/>
          <a:ext cx="3810002" cy="830580"/>
        </p:xfrm>
        <a:graphic>
          <a:graphicData uri="http://schemas.openxmlformats.org/drawingml/2006/table">
            <a:tbl>
              <a:tblPr/>
              <a:tblGrid>
                <a:gridCol w="692728"/>
                <a:gridCol w="1039091"/>
                <a:gridCol w="1241841"/>
                <a:gridCol w="836342"/>
              </a:tblGrid>
              <a:tr h="190500">
                <a:tc>
                  <a:txBody>
                    <a:bodyPr/>
                    <a:lstStyle/>
                    <a:p>
                      <a:pPr algn="l" fontAlgn="b"/>
                      <a:r>
                        <a:rPr lang="es-ES" sz="1000" b="0" i="0" u="none" strike="noStrike" noProof="0" dirty="0" smtClean="0">
                          <a:solidFill>
                            <a:srgbClr val="FFFFFF"/>
                          </a:solidFill>
                          <a:latin typeface="Calibri"/>
                        </a:rPr>
                        <a:t>País</a:t>
                      </a:r>
                      <a:endParaRPr lang="es-ES" sz="1000" b="0" i="0" u="none" strike="noStrike" noProof="0" dirty="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Producto</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Medida</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000" b="0" i="0" u="none" strike="noStrike" noProof="0" smtClean="0">
                          <a:solidFill>
                            <a:srgbClr val="FFFFFF"/>
                          </a:solidFill>
                          <a:latin typeface="Calibri"/>
                        </a:rPr>
                        <a:t>Valor</a:t>
                      </a:r>
                      <a:endParaRPr lang="es-ES" sz="10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000" b="1" i="0" u="none" strike="noStrike" noProof="0" dirty="0" smtClean="0">
                          <a:solidFill>
                            <a:srgbClr val="3F3F3F"/>
                          </a:solidFill>
                          <a:latin typeface="Calibri"/>
                        </a:rPr>
                        <a:t>USA</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Bebida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9.22%</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Comida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 71.95%</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000" b="1" i="0" u="none" strike="noStrike" noProof="0" smtClean="0">
                          <a:solidFill>
                            <a:srgbClr val="3F3F3F"/>
                          </a:solidFill>
                          <a:latin typeface="Calibri"/>
                        </a:rPr>
                        <a:t>USA</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smtClean="0">
                          <a:solidFill>
                            <a:srgbClr val="3F3F3F"/>
                          </a:solidFill>
                          <a:latin typeface="Calibri"/>
                        </a:rPr>
                        <a:t>No</a:t>
                      </a:r>
                      <a:r>
                        <a:rPr lang="es-ES" sz="1000" b="1" i="0" u="none" strike="noStrike" baseline="0" noProof="0" smtClean="0">
                          <a:solidFill>
                            <a:srgbClr val="3F3F3F"/>
                          </a:solidFill>
                          <a:latin typeface="Calibri"/>
                        </a:rPr>
                        <a:t> </a:t>
                      </a:r>
                      <a:r>
                        <a:rPr lang="es-ES" sz="1000" b="1" i="0" u="none" strike="noStrike" noProof="0" smtClean="0">
                          <a:solidFill>
                            <a:srgbClr val="3F3F3F"/>
                          </a:solidFill>
                          <a:latin typeface="Calibri"/>
                        </a:rPr>
                        <a:t>consumible</a:t>
                      </a:r>
                      <a:endParaRPr lang="es-ES" sz="10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000" b="1" i="0" u="none" strike="noStrike" noProof="0" smtClean="0">
                          <a:solidFill>
                            <a:srgbClr val="3F3F3F"/>
                          </a:solidFill>
                          <a:latin typeface="Calibri"/>
                        </a:rPr>
                        <a:t>Contribution</a:t>
                      </a:r>
                      <a:r>
                        <a:rPr lang="es-ES" sz="1000" b="1" i="0" u="none" strike="noStrike" baseline="0" noProof="0" smtClean="0">
                          <a:solidFill>
                            <a:srgbClr val="3F3F3F"/>
                          </a:solidFill>
                          <a:latin typeface="Calibri"/>
                        </a:rPr>
                        <a:t> to Parent</a:t>
                      </a:r>
                      <a:endParaRPr lang="es-ES" sz="1000" b="1" i="0" u="none" strike="noStrike" noProof="0" smtClean="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000" b="1" i="0" u="none" strike="noStrike" noProof="0" dirty="0" smtClean="0">
                          <a:solidFill>
                            <a:srgbClr val="3F3F3F"/>
                          </a:solidFill>
                          <a:latin typeface="Calibri"/>
                        </a:rPr>
                        <a:t> 18.83%</a:t>
                      </a:r>
                      <a:endParaRPr lang="es-ES" sz="10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7" name="Table 6"/>
          <p:cNvGraphicFramePr>
            <a:graphicFrameLocks noGrp="1"/>
          </p:cNvGraphicFramePr>
          <p:nvPr/>
        </p:nvGraphicFramePr>
        <p:xfrm>
          <a:off x="2514600" y="1828800"/>
          <a:ext cx="3428999" cy="891540"/>
        </p:xfrm>
        <a:graphic>
          <a:graphicData uri="http://schemas.openxmlformats.org/drawingml/2006/table">
            <a:tbl>
              <a:tblPr/>
              <a:tblGrid>
                <a:gridCol w="688669"/>
                <a:gridCol w="688669"/>
                <a:gridCol w="832462"/>
                <a:gridCol w="1219199"/>
              </a:tblGrid>
              <a:tr h="190500">
                <a:tc>
                  <a:txBody>
                    <a:bodyPr/>
                    <a:lstStyle/>
                    <a:p>
                      <a:pPr algn="l" fontAlgn="b"/>
                      <a:r>
                        <a:rPr lang="es-ES" sz="1100" b="0" i="0" u="none" strike="noStrike" noProof="0" dirty="0" smtClean="0">
                          <a:solidFill>
                            <a:srgbClr val="FFFFFF"/>
                          </a:solidFill>
                          <a:latin typeface="Calibri"/>
                        </a:rPr>
                        <a:t> </a:t>
                      </a:r>
                      <a:endParaRPr lang="es-ES" sz="1100" b="0" i="0" u="none" strike="noStrike" noProof="0" dirty="0">
                        <a:solidFill>
                          <a:srgbClr val="FFFFFF"/>
                        </a:solidFill>
                        <a:latin typeface="Calibri"/>
                      </a:endParaRPr>
                    </a:p>
                  </a:txBody>
                  <a:tcPr marL="9525" marR="9525" marT="9525" anchor="b">
                    <a:lnL>
                      <a:noFill/>
                    </a:lnL>
                    <a:lnR>
                      <a:noFill/>
                    </a:lnR>
                    <a:lnT>
                      <a:noFill/>
                    </a:lnT>
                    <a:lnB>
                      <a:noFill/>
                    </a:lnB>
                    <a:solidFill>
                      <a:srgbClr val="4F81BD"/>
                    </a:solidFill>
                  </a:tcPr>
                </a:tc>
                <a:tc>
                  <a:txBody>
                    <a:bodyPr/>
                    <a:lstStyle/>
                    <a:p>
                      <a:pPr algn="l" fontAlgn="b"/>
                      <a:r>
                        <a:rPr lang="es-ES" sz="1100" b="0" i="0" u="none" strike="noStrike" noProof="0" smtClean="0">
                          <a:solidFill>
                            <a:srgbClr val="FFFFFF"/>
                          </a:solidFill>
                          <a:latin typeface="Calibri"/>
                        </a:rPr>
                        <a:t>Bebida</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100" b="0" i="0" u="none" strike="noStrike" noProof="0" smtClean="0">
                          <a:solidFill>
                            <a:srgbClr val="FFFFFF"/>
                          </a:solidFill>
                          <a:latin typeface="Calibri"/>
                        </a:rPr>
                        <a:t>Comida</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c>
                  <a:txBody>
                    <a:bodyPr/>
                    <a:lstStyle/>
                    <a:p>
                      <a:pPr algn="l" fontAlgn="b"/>
                      <a:r>
                        <a:rPr lang="es-ES" sz="1100" b="0" i="0" u="none" strike="noStrike" noProof="0" smtClean="0">
                          <a:solidFill>
                            <a:srgbClr val="FFFFFF"/>
                          </a:solidFill>
                          <a:latin typeface="Calibri"/>
                        </a:rPr>
                        <a:t>No</a:t>
                      </a:r>
                      <a:r>
                        <a:rPr lang="es-ES" sz="1100" b="0" i="0" u="none" strike="noStrike" baseline="0" noProof="0" smtClean="0">
                          <a:solidFill>
                            <a:srgbClr val="FFFFFF"/>
                          </a:solidFill>
                          <a:latin typeface="Calibri"/>
                        </a:rPr>
                        <a:t> </a:t>
                      </a:r>
                      <a:r>
                        <a:rPr lang="es-ES" sz="1100" b="0" i="0" u="none" strike="noStrike" noProof="0" smtClean="0">
                          <a:solidFill>
                            <a:srgbClr val="FFFFFF"/>
                          </a:solidFill>
                          <a:latin typeface="Calibri"/>
                        </a:rPr>
                        <a:t>consumible</a:t>
                      </a:r>
                      <a:endParaRPr lang="es-ES" sz="1100" b="0" i="0" u="none" strike="noStrike" noProof="0">
                        <a:solidFill>
                          <a:srgbClr val="FFFFFF"/>
                        </a:solidFill>
                        <a:latin typeface="Calibri"/>
                      </a:endParaRPr>
                    </a:p>
                  </a:txBody>
                  <a:tcPr marL="9525" marR="9525" marT="9525" anchor="b">
                    <a:lnL>
                      <a:noFill/>
                    </a:lnL>
                    <a:lnR>
                      <a:noFill/>
                    </a:lnR>
                    <a:lnT>
                      <a:noFill/>
                    </a:lnT>
                    <a:lnB w="6350" cap="flat" cmpd="sng" algn="ctr">
                      <a:solidFill>
                        <a:srgbClr val="3F3F3F"/>
                      </a:solidFill>
                      <a:prstDash val="solid"/>
                      <a:round/>
                      <a:headEnd type="none" w="med" len="med"/>
                      <a:tailEnd type="none" w="med" len="med"/>
                    </a:lnB>
                    <a:solidFill>
                      <a:srgbClr val="4F81BD"/>
                    </a:solidFill>
                  </a:tcPr>
                </a:tc>
              </a:tr>
              <a:tr h="190500">
                <a:tc>
                  <a:txBody>
                    <a:bodyPr/>
                    <a:lstStyle/>
                    <a:p>
                      <a:pPr algn="l" fontAlgn="b"/>
                      <a:r>
                        <a:rPr lang="es-ES" sz="1100" b="0" i="0" u="none" strike="noStrike" noProof="0" dirty="0" smtClean="0">
                          <a:solidFill>
                            <a:srgbClr val="FFFFFF"/>
                          </a:solidFill>
                          <a:latin typeface="Calibri"/>
                        </a:rPr>
                        <a:t>Canadá</a:t>
                      </a:r>
                      <a:endParaRPr lang="es-ES" sz="1100" b="0" i="0" u="none" strike="noStrike" noProof="0" dirty="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100" b="0" i="0" u="none" strike="noStrike" noProof="0" smtClean="0">
                          <a:solidFill>
                            <a:srgbClr val="FFFFFF"/>
                          </a:solidFill>
                          <a:latin typeface="Calibri"/>
                        </a:rPr>
                        <a:t>México</a:t>
                      </a:r>
                      <a:endParaRPr lang="es-ES" sz="1100" b="0" i="0" u="none" strike="noStrike" noProof="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s-ES" sz="1100" b="1" i="0" u="none" strike="noStrike" noProof="0" smtClean="0">
                          <a:solidFill>
                            <a:srgbClr val="3F3F3F"/>
                          </a:solidFill>
                          <a:latin typeface="Calibri"/>
                        </a:rPr>
                        <a:t>(null)</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0500">
                <a:tc>
                  <a:txBody>
                    <a:bodyPr/>
                    <a:lstStyle/>
                    <a:p>
                      <a:pPr algn="l" fontAlgn="b"/>
                      <a:r>
                        <a:rPr lang="es-ES" sz="1100" b="0" i="0" u="none" strike="noStrike" noProof="0" smtClean="0">
                          <a:solidFill>
                            <a:srgbClr val="FFFFFF"/>
                          </a:solidFill>
                          <a:latin typeface="Calibri"/>
                        </a:rPr>
                        <a:t>USA</a:t>
                      </a:r>
                      <a:endParaRPr lang="es-ES" sz="1100" b="0" i="0" u="none" strike="noStrike" noProof="0">
                        <a:solidFill>
                          <a:srgbClr val="FFFFFF"/>
                        </a:solidFill>
                        <a:latin typeface="Calibri"/>
                      </a:endParaRPr>
                    </a:p>
                  </a:txBody>
                  <a:tcPr marL="9525" marR="9525" marT="9525" anchor="b">
                    <a:lnL>
                      <a:noFill/>
                    </a:lnL>
                    <a:lnR w="6350" cap="flat" cmpd="sng" algn="ctr">
                      <a:solidFill>
                        <a:srgbClr val="3F3F3F"/>
                      </a:solidFill>
                      <a:prstDash val="solid"/>
                      <a:round/>
                      <a:headEnd type="none" w="med" len="med"/>
                      <a:tailEnd type="none" w="med" len="med"/>
                    </a:lnR>
                    <a:lnT>
                      <a:noFill/>
                    </a:lnT>
                    <a:lnB>
                      <a:noFill/>
                    </a:lnB>
                    <a:solidFill>
                      <a:srgbClr val="4F81BD"/>
                    </a:solidFill>
                  </a:tcPr>
                </a:tc>
                <a:tc>
                  <a:txBody>
                    <a:bodyPr/>
                    <a:lstStyle/>
                    <a:p>
                      <a:pPr algn="r" fontAlgn="b"/>
                      <a:r>
                        <a:rPr lang="es-ES" sz="1100" b="1" i="0" u="none" strike="noStrike" noProof="0" smtClean="0">
                          <a:solidFill>
                            <a:srgbClr val="3F3F3F"/>
                          </a:solidFill>
                          <a:latin typeface="Calibri"/>
                        </a:rPr>
                        <a:t>9.22%</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s-ES" sz="1100" b="1" i="0" u="none" strike="noStrike" noProof="0" smtClean="0">
                          <a:solidFill>
                            <a:srgbClr val="3F3F3F"/>
                          </a:solidFill>
                          <a:latin typeface="Calibri"/>
                        </a:rPr>
                        <a:t>71.95%</a:t>
                      </a:r>
                      <a:endParaRPr lang="es-ES" sz="1100" b="1" i="0" u="none" strike="noStrike" noProof="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s-ES" sz="1100" b="1" i="0" u="none" strike="noStrike" noProof="0" dirty="0" smtClean="0">
                          <a:solidFill>
                            <a:srgbClr val="3F3F3F"/>
                          </a:solidFill>
                          <a:latin typeface="Calibri"/>
                        </a:rPr>
                        <a:t>18.83%</a:t>
                      </a:r>
                      <a:endParaRPr lang="es-ES" sz="1100" b="1" i="0" u="none" strike="noStrike" noProof="0" dirty="0">
                        <a:solidFill>
                          <a:srgbClr val="3F3F3F"/>
                        </a:solidFill>
                        <a:latin typeface="Calibri"/>
                      </a:endParaRPr>
                    </a:p>
                  </a:txBody>
                  <a:tcPr marL="9525" marR="9525" marT="9525"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cxnSp>
        <p:nvCxnSpPr>
          <p:cNvPr id="8" name="Straight Arrow Connector 7"/>
          <p:cNvCxnSpPr/>
          <p:nvPr/>
        </p:nvCxnSpPr>
        <p:spPr>
          <a:xfrm rot="10800000" flipV="1">
            <a:off x="3505200" y="4038600"/>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5715000" y="4114800"/>
            <a:ext cx="1143000" cy="9906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505200" y="4191000"/>
            <a:ext cx="2286000" cy="1524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9000" y="4419600"/>
            <a:ext cx="2362200" cy="16002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V="1">
            <a:off x="5753100" y="4229100"/>
            <a:ext cx="990600" cy="9144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419600"/>
            <a:ext cx="838200" cy="7620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6482080" y="3413760"/>
            <a:ext cx="2661920" cy="1477328"/>
          </a:xfrm>
          <a:prstGeom prst="rect">
            <a:avLst/>
          </a:prstGeom>
          <a:noFill/>
          <a:ln w="9525">
            <a:noFill/>
            <a:miter lim="800000"/>
            <a:headEnd/>
            <a:tailEnd/>
          </a:ln>
        </p:spPr>
        <p:txBody>
          <a:bodyPr wrap="square">
            <a:spAutoFit/>
          </a:bodyPr>
          <a:lstStyle/>
          <a:p>
            <a:r>
              <a:rPr lang="es-ES" dirty="0" smtClean="0">
                <a:latin typeface="Segoe"/>
              </a:rPr>
              <a:t>2) Realizamos el cálculo únicamente para los valores “non-</a:t>
            </a:r>
            <a:r>
              <a:rPr lang="es-ES" dirty="0" err="1" smtClean="0">
                <a:latin typeface="Segoe"/>
              </a:rPr>
              <a:t>null</a:t>
            </a:r>
            <a:r>
              <a:rPr lang="es-ES" dirty="0" smtClean="0">
                <a:latin typeface="Segoe"/>
              </a:rPr>
              <a:t>”. </a:t>
            </a:r>
          </a:p>
          <a:p>
            <a:r>
              <a:rPr lang="es-ES" dirty="0" smtClean="0">
                <a:latin typeface="Segoe"/>
              </a:rPr>
              <a:t>3 operaciones en lugar de 9…</a:t>
            </a:r>
            <a:endParaRPr lang="es-ES" dirty="0">
              <a:latin typeface="Segoe"/>
            </a:endParaRPr>
          </a:p>
        </p:txBody>
      </p:sp>
      <p:sp>
        <p:nvSpPr>
          <p:cNvPr id="15" name="TextBox 43"/>
          <p:cNvSpPr txBox="1">
            <a:spLocks noChangeArrowheads="1"/>
          </p:cNvSpPr>
          <p:nvPr/>
        </p:nvSpPr>
        <p:spPr bwMode="auto">
          <a:xfrm>
            <a:off x="4495800" y="2971800"/>
            <a:ext cx="3124200" cy="369888"/>
          </a:xfrm>
          <a:prstGeom prst="rect">
            <a:avLst/>
          </a:prstGeom>
          <a:noFill/>
          <a:ln w="9525">
            <a:noFill/>
            <a:miter lim="800000"/>
            <a:headEnd/>
            <a:tailEnd/>
          </a:ln>
        </p:spPr>
        <p:txBody>
          <a:bodyPr>
            <a:spAutoFit/>
          </a:bodyPr>
          <a:lstStyle/>
          <a:p>
            <a:r>
              <a:rPr lang="es-ES" smtClean="0">
                <a:latin typeface="Segoe"/>
              </a:rPr>
              <a:t>3) …y el resto es null</a:t>
            </a:r>
            <a:endParaRPr lang="es-ES">
              <a:latin typeface="Segoe"/>
            </a:endParaRPr>
          </a:p>
        </p:txBody>
      </p:sp>
      <p:sp>
        <p:nvSpPr>
          <p:cNvPr id="16" name="Down Arrow 15"/>
          <p:cNvSpPr/>
          <p:nvPr/>
        </p:nvSpPr>
        <p:spPr>
          <a:xfrm flipV="1">
            <a:off x="3962400" y="2895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TextBox 15"/>
          <p:cNvSpPr txBox="1">
            <a:spLocks noChangeArrowheads="1"/>
          </p:cNvSpPr>
          <p:nvPr/>
        </p:nvSpPr>
        <p:spPr bwMode="auto">
          <a:xfrm>
            <a:off x="304800" y="6324600"/>
            <a:ext cx="5562600" cy="369332"/>
          </a:xfrm>
          <a:prstGeom prst="rect">
            <a:avLst/>
          </a:prstGeom>
          <a:noFill/>
          <a:ln w="9525">
            <a:noFill/>
            <a:miter lim="800000"/>
            <a:headEnd/>
            <a:tailEnd/>
          </a:ln>
        </p:spPr>
        <p:txBody>
          <a:bodyPr>
            <a:spAutoFit/>
          </a:bodyPr>
          <a:lstStyle/>
          <a:p>
            <a:r>
              <a:rPr lang="es-ES" smtClean="0">
                <a:latin typeface="Segoe"/>
              </a:rPr>
              <a:t>1. Recuperación de los valores “non-null” del orígen</a:t>
            </a:r>
            <a:endParaRPr lang="es-ES">
              <a:latin typeface="Segoe"/>
            </a:endParaRPr>
          </a:p>
        </p:txBody>
      </p:sp>
      <p:grpSp>
        <p:nvGrpSpPr>
          <p:cNvPr id="3" name="Group 17"/>
          <p:cNvGrpSpPr/>
          <p:nvPr/>
        </p:nvGrpSpPr>
        <p:grpSpPr>
          <a:xfrm>
            <a:off x="7817291" y="228600"/>
            <a:ext cx="945709" cy="1042416"/>
            <a:chOff x="7817291" y="228600"/>
            <a:chExt cx="945709" cy="1042416"/>
          </a:xfrm>
        </p:grpSpPr>
        <p:pic>
          <p:nvPicPr>
            <p:cNvPr id="19"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2"/>
            <a:stretch>
              <a:fillRect/>
            </a:stretch>
          </p:blipFill>
          <p:spPr bwMode="auto">
            <a:xfrm>
              <a:off x="8052682" y="228600"/>
              <a:ext cx="710318" cy="1042416"/>
            </a:xfrm>
            <a:prstGeom prst="rect">
              <a:avLst/>
            </a:prstGeom>
            <a:noFill/>
            <a:ln>
              <a:noFill/>
            </a:ln>
          </p:spPr>
        </p:pic>
        <p:pic>
          <p:nvPicPr>
            <p:cNvPr id="20" name="Picture 2" descr="C:\Program Files\Microsoft Resource DVD Artwork\DVD_ART\BoxShots_Logos\People Ready\PRB man 3 silouette people ready.png"/>
            <p:cNvPicPr>
              <a:picLocks noChangeAspect="1" noChangeArrowheads="1"/>
            </p:cNvPicPr>
            <p:nvPr/>
          </p:nvPicPr>
          <p:blipFill>
            <a:blip r:embed="rId3" cstate="print"/>
            <a:stretch>
              <a:fillRect/>
            </a:stretch>
          </p:blipFill>
          <p:spPr bwMode="auto">
            <a:xfrm>
              <a:off x="7817291" y="477745"/>
              <a:ext cx="494728" cy="667512"/>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1163395"/>
          </a:xfrm>
        </p:spPr>
        <p:txBody>
          <a:bodyPr/>
          <a:lstStyle/>
          <a:p>
            <a:r>
              <a:rPr lang="es-ES" dirty="0" smtClean="0"/>
              <a:t>Análisis predictivo</a:t>
            </a:r>
            <a:br>
              <a:rPr lang="es-ES" dirty="0" smtClean="0"/>
            </a:br>
            <a:r>
              <a:rPr lang="es-ES" sz="3600" dirty="0" smtClean="0">
                <a:solidFill>
                  <a:schemeClr val="tx2"/>
                </a:solidFill>
              </a:rPr>
              <a:t>Data Mining con SQL Server 2008</a:t>
            </a:r>
            <a:endParaRPr lang="es-ES" dirty="0">
              <a:solidFill>
                <a:schemeClr val="tx2"/>
              </a:solidFill>
            </a:endParaRPr>
          </a:p>
        </p:txBody>
      </p:sp>
      <p:sp>
        <p:nvSpPr>
          <p:cNvPr id="5" name="Text Placeholder 4"/>
          <p:cNvSpPr>
            <a:spLocks noGrp="1"/>
          </p:cNvSpPr>
          <p:nvPr>
            <p:ph type="body" sz="quarter" idx="10"/>
          </p:nvPr>
        </p:nvSpPr>
        <p:spPr>
          <a:xfrm>
            <a:off x="381000" y="1786890"/>
            <a:ext cx="8382000" cy="4512004"/>
          </a:xfrm>
        </p:spPr>
        <p:txBody>
          <a:bodyPr/>
          <a:lstStyle/>
          <a:p>
            <a:r>
              <a:rPr lang="es-ES" sz="2800" dirty="0" smtClean="0"/>
              <a:t>Mejoras en el motor y algoritmos</a:t>
            </a:r>
          </a:p>
          <a:p>
            <a:pPr lvl="1"/>
            <a:r>
              <a:rPr lang="es-ES" sz="2400" dirty="0" smtClean="0"/>
              <a:t>Predicciones a largo plazo con Series Temporales (ARIMA)</a:t>
            </a:r>
          </a:p>
          <a:p>
            <a:r>
              <a:rPr lang="es-ES" sz="2800" dirty="0" smtClean="0"/>
              <a:t>Estructuras de minería de datos mejoradas</a:t>
            </a:r>
          </a:p>
          <a:p>
            <a:pPr lvl="1"/>
            <a:r>
              <a:rPr lang="es-ES" sz="2400" dirty="0" smtClean="0"/>
              <a:t>División de particiones de entrenamiento y test</a:t>
            </a:r>
          </a:p>
          <a:p>
            <a:pPr lvl="1"/>
            <a:r>
              <a:rPr lang="es-ES" sz="2400" dirty="0" smtClean="0"/>
              <a:t>Consultas contra datos de la estructura</a:t>
            </a:r>
          </a:p>
          <a:p>
            <a:pPr lvl="1"/>
            <a:r>
              <a:rPr lang="es-ES" sz="2400" dirty="0" smtClean="0"/>
              <a:t>Filtrado de datos durante la creación de los modelos</a:t>
            </a:r>
          </a:p>
          <a:p>
            <a:pPr lvl="1"/>
            <a:r>
              <a:rPr lang="es-ES" sz="2400" dirty="0" smtClean="0"/>
              <a:t>Validación cruzada</a:t>
            </a:r>
          </a:p>
          <a:p>
            <a:r>
              <a:rPr lang="es-ES" sz="2800" dirty="0" smtClean="0"/>
              <a:t>Complementos de Data </a:t>
            </a:r>
            <a:r>
              <a:rPr lang="es-ES" sz="2800" dirty="0" err="1" smtClean="0"/>
              <a:t>Mining</a:t>
            </a:r>
            <a:endParaRPr lang="es-ES" sz="2800" dirty="0" smtClean="0"/>
          </a:p>
          <a:p>
            <a:pPr lvl="1"/>
            <a:r>
              <a:rPr lang="es-ES" sz="2400" dirty="0" smtClean="0"/>
              <a:t>Análisis “</a:t>
            </a:r>
            <a:r>
              <a:rPr lang="es-ES" sz="2400" dirty="0" err="1" smtClean="0"/>
              <a:t>Market</a:t>
            </a:r>
            <a:r>
              <a:rPr lang="es-ES" sz="2400" dirty="0" smtClean="0"/>
              <a:t> </a:t>
            </a:r>
            <a:r>
              <a:rPr lang="es-ES" sz="2400" dirty="0" err="1" smtClean="0"/>
              <a:t>Basket</a:t>
            </a:r>
            <a:r>
              <a:rPr lang="es-ES" sz="2400" dirty="0" smtClean="0"/>
              <a:t>”</a:t>
            </a:r>
          </a:p>
          <a:p>
            <a:pPr lvl="1"/>
            <a:r>
              <a:rPr lang="es-ES" sz="2400" dirty="0" smtClean="0"/>
              <a:t>Cálculo predictivo</a:t>
            </a:r>
          </a:p>
        </p:txBody>
      </p:sp>
      <p:grpSp>
        <p:nvGrpSpPr>
          <p:cNvPr id="2" name="Group 9"/>
          <p:cNvGrpSpPr/>
          <p:nvPr/>
        </p:nvGrpSpPr>
        <p:grpSpPr>
          <a:xfrm>
            <a:off x="7702424" y="228600"/>
            <a:ext cx="1060576" cy="846546"/>
            <a:chOff x="6681659" y="4454800"/>
            <a:chExt cx="1060576" cy="846546"/>
          </a:xfrm>
        </p:grpSpPr>
        <p:pic>
          <p:nvPicPr>
            <p:cNvPr id="11"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tretch>
              <a:fillRect/>
            </a:stretch>
          </p:blipFill>
          <p:spPr bwMode="auto">
            <a:xfrm>
              <a:off x="7053938" y="4454800"/>
              <a:ext cx="688297" cy="822698"/>
            </a:xfrm>
            <a:prstGeom prst="rect">
              <a:avLst/>
            </a:prstGeom>
            <a:noFill/>
            <a:ln w="9525">
              <a:noFill/>
              <a:miter lim="800000"/>
              <a:headEnd/>
              <a:tailEnd/>
            </a:ln>
          </p:spPr>
        </p:pic>
        <p:pic>
          <p:nvPicPr>
            <p:cNvPr id="12"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auto">
            <a:xfrm>
              <a:off x="6681659" y="4482553"/>
              <a:ext cx="557939" cy="818793"/>
            </a:xfrm>
            <a:prstGeom prst="rect">
              <a:avLst/>
            </a:prstGeom>
            <a:noFill/>
            <a:ln w="9525">
              <a:noFill/>
              <a:miter lim="800000"/>
              <a:headEnd/>
              <a:tailEnd/>
            </a:ln>
          </p:spPr>
        </p:pic>
      </p:grpSp>
      <p:pic>
        <p:nvPicPr>
          <p:cNvPr id="8" name="Picture 1" descr="image002"/>
          <p:cNvPicPr>
            <a:picLocks noChangeAspect="1" noChangeArrowheads="1"/>
          </p:cNvPicPr>
          <p:nvPr/>
        </p:nvPicPr>
        <p:blipFill>
          <a:blip r:embed="rId5"/>
          <a:srcRect r="40576" b="19150"/>
          <a:stretch>
            <a:fillRect/>
          </a:stretch>
        </p:blipFill>
        <p:spPr bwMode="auto">
          <a:xfrm>
            <a:off x="5763658" y="5023050"/>
            <a:ext cx="3186972" cy="1460046"/>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 name="Group 24"/>
          <p:cNvGrpSpPr/>
          <p:nvPr/>
        </p:nvGrpSpPr>
        <p:grpSpPr>
          <a:xfrm>
            <a:off x="5970494" y="2108659"/>
            <a:ext cx="2665506" cy="3934691"/>
            <a:chOff x="6000474" y="2183476"/>
            <a:chExt cx="26655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451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413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48"/>
          <p:cNvGrpSpPr/>
          <p:nvPr/>
        </p:nvGrpSpPr>
        <p:grpSpPr>
          <a:xfrm>
            <a:off x="3291840" y="2108659"/>
            <a:ext cx="2574305" cy="3934691"/>
            <a:chOff x="3293384" y="2183476"/>
            <a:chExt cx="2574305"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93384" y="2187081"/>
              <a:ext cx="2574305"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p>
          </p:txBody>
        </p:sp>
        <p:grpSp>
          <p:nvGrpSpPr>
            <p:cNvPr id="7"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1000"/>
                                        <p:tgtEl>
                                          <p:spTgt spid="4"/>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
                                        </p:tgtEl>
                                        <p:attrNameLst>
                                          <p:attrName>style.opacity</p:attrName>
                                        </p:attrNameLst>
                                      </p:cBhvr>
                                      <p:to>
                                        <p:strVal val="0.25"/>
                                      </p:to>
                                    </p:set>
                                    <p:animEffect filter="image" prLst="opacity: 0.25">
                                      <p:cBhvr rctx="IE">
                                        <p:cTn id="23" dur="indefinite"/>
                                        <p:tgtEl>
                                          <p:spTgt spid="6"/>
                                        </p:tgtEl>
                                      </p:cBhvr>
                                    </p:animEffect>
                                  </p:childTnLst>
                                </p:cTn>
                              </p:par>
                              <p:par>
                                <p:cTn id="24" presetID="9" presetClass="emph" presetSubtype="0" nodeType="withEffect">
                                  <p:stCondLst>
                                    <p:cond delay="0"/>
                                  </p:stCondLst>
                                  <p:childTnLst>
                                    <p:set>
                                      <p:cBhvr rctx="PPT">
                                        <p:cTn id="25" dur="indefinite"/>
                                        <p:tgtEl>
                                          <p:spTgt spid="4"/>
                                        </p:tgtEl>
                                        <p:attrNameLst>
                                          <p:attrName>style.opacity</p:attrName>
                                        </p:attrNameLst>
                                      </p:cBhvr>
                                      <p:to>
                                        <p:strVal val="0.25"/>
                                      </p:to>
                                    </p:set>
                                    <p:animEffect filter="image" prLst="opacity: 0.25">
                                      <p:cBhvr rctx="IE">
                                        <p:cTn id="26"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s-ES" dirty="0" smtClean="0"/>
              <a:t>Informes escalables</a:t>
            </a:r>
            <a:endParaRPr lang="es-ES" dirty="0"/>
          </a:p>
        </p:txBody>
      </p:sp>
      <p:sp>
        <p:nvSpPr>
          <p:cNvPr id="5" name="Text Placeholder 4"/>
          <p:cNvSpPr>
            <a:spLocks noGrp="1"/>
          </p:cNvSpPr>
          <p:nvPr>
            <p:ph type="body" sz="quarter" idx="10"/>
          </p:nvPr>
        </p:nvSpPr>
        <p:spPr>
          <a:xfrm>
            <a:off x="381000" y="1731592"/>
            <a:ext cx="6764868" cy="3681008"/>
          </a:xfrm>
        </p:spPr>
        <p:txBody>
          <a:bodyPr/>
          <a:lstStyle/>
          <a:p>
            <a:pPr marL="463550" indent="-463550"/>
            <a:r>
              <a:rPr lang="es-ES" sz="2800" dirty="0" smtClean="0"/>
              <a:t>Servicio de </a:t>
            </a:r>
            <a:r>
              <a:rPr lang="es-ES" sz="2800" dirty="0" err="1" smtClean="0"/>
              <a:t>Reporting</a:t>
            </a:r>
            <a:r>
              <a:rPr lang="es-ES" sz="2800" dirty="0" smtClean="0"/>
              <a:t> Services alojado de SQL Server</a:t>
            </a:r>
          </a:p>
          <a:p>
            <a:pPr lvl="1"/>
            <a:r>
              <a:rPr lang="es-ES" sz="2400" dirty="0" smtClean="0"/>
              <a:t>Distribución neutral con respecto a IIS</a:t>
            </a:r>
          </a:p>
          <a:p>
            <a:pPr lvl="1"/>
            <a:r>
              <a:rPr lang="es-ES" sz="2400" dirty="0" smtClean="0"/>
              <a:t>Arquitectura de servicio único</a:t>
            </a:r>
          </a:p>
          <a:p>
            <a:pPr marL="463550" indent="-463550"/>
            <a:endParaRPr lang="es-ES" sz="2800" dirty="0" smtClean="0"/>
          </a:p>
          <a:p>
            <a:pPr marL="463550" indent="-463550"/>
            <a:r>
              <a:rPr lang="es-ES" sz="2800" dirty="0" smtClean="0"/>
              <a:t>Gestión de memoria </a:t>
            </a:r>
          </a:p>
          <a:p>
            <a:pPr lvl="1"/>
            <a:r>
              <a:rPr lang="es-ES" sz="2400" dirty="0" smtClean="0"/>
              <a:t>Restitución por página</a:t>
            </a:r>
          </a:p>
          <a:p>
            <a:pPr lvl="1"/>
            <a:r>
              <a:rPr lang="es-ES" sz="2400" dirty="0" smtClean="0"/>
              <a:t>Definiciones administrativas de destino máximo y mínimo</a:t>
            </a:r>
          </a:p>
        </p:txBody>
      </p:sp>
      <p:grpSp>
        <p:nvGrpSpPr>
          <p:cNvPr id="2" name="Group 9"/>
          <p:cNvGrpSpPr/>
          <p:nvPr/>
        </p:nvGrpSpPr>
        <p:grpSpPr>
          <a:xfrm>
            <a:off x="7817291" y="228600"/>
            <a:ext cx="945709" cy="1042416"/>
            <a:chOff x="7817291" y="228600"/>
            <a:chExt cx="945709" cy="1042416"/>
          </a:xfrm>
        </p:grpSpPr>
        <p:pic>
          <p:nvPicPr>
            <p:cNvPr id="1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a:stretch>
              <a:fillRect/>
            </a:stretch>
          </p:blipFill>
          <p:spPr bwMode="auto">
            <a:xfrm>
              <a:off x="8052682" y="228600"/>
              <a:ext cx="710318" cy="1042416"/>
            </a:xfrm>
            <a:prstGeom prst="rect">
              <a:avLst/>
            </a:prstGeom>
            <a:noFill/>
            <a:ln>
              <a:noFill/>
            </a:ln>
          </p:spPr>
        </p:pic>
        <p:pic>
          <p:nvPicPr>
            <p:cNvPr id="12" name="Picture 2" descr="C:\Program Files\Microsoft Resource DVD Artwork\DVD_ART\BoxShots_Logos\People Ready\PRB man 3 silouette people ready.png"/>
            <p:cNvPicPr>
              <a:picLocks noChangeAspect="1" noChangeArrowheads="1"/>
            </p:cNvPicPr>
            <p:nvPr/>
          </p:nvPicPr>
          <p:blipFill>
            <a:blip r:embed="rId4" cstate="print"/>
            <a:stretch>
              <a:fillRect/>
            </a:stretch>
          </p:blipFill>
          <p:spPr bwMode="auto">
            <a:xfrm>
              <a:off x="7817291" y="477745"/>
              <a:ext cx="494728" cy="667512"/>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Informes escalables</a:t>
            </a:r>
            <a:endParaRPr lang="en-US" dirty="0"/>
          </a:p>
        </p:txBody>
      </p:sp>
      <p:graphicFrame>
        <p:nvGraphicFramePr>
          <p:cNvPr id="4" name="Table 3"/>
          <p:cNvGraphicFramePr>
            <a:graphicFrameLocks noGrp="1"/>
          </p:cNvGraphicFramePr>
          <p:nvPr/>
        </p:nvGraphicFramePr>
        <p:xfrm>
          <a:off x="1168400" y="2016760"/>
          <a:ext cx="7152640" cy="4240668"/>
        </p:xfrm>
        <a:graphic>
          <a:graphicData uri="http://schemas.openxmlformats.org/drawingml/2006/table">
            <a:tbl>
              <a:tblPr firstRow="1" bandRow="1">
                <a:tableStyleId>{9D7B26C5-4107-4FEC-AEDC-1716B250A1EF}</a:tableStyleId>
              </a:tblPr>
              <a:tblGrid>
                <a:gridCol w="2651760"/>
                <a:gridCol w="985520"/>
                <a:gridCol w="1828800"/>
                <a:gridCol w="1686560"/>
              </a:tblGrid>
              <a:tr h="4577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s-ES" sz="1400" b="1" dirty="0" smtClean="0"/>
                    </a:p>
                  </a:txBody>
                  <a:tcPr marL="53340" marR="53340" anchor="ctr"/>
                </a:tc>
                <a:tc>
                  <a:txBody>
                    <a:bodyPr/>
                    <a:lstStyle/>
                    <a:p>
                      <a:pPr algn="r"/>
                      <a:r>
                        <a:rPr lang="es-ES" sz="1400" dirty="0" smtClean="0"/>
                        <a:t>Tiempo(s</a:t>
                      </a:r>
                      <a:r>
                        <a:rPr lang="es-ES" sz="1400" dirty="0"/>
                        <a:t>)</a:t>
                      </a:r>
                      <a:endParaRPr lang="es-ES" sz="1400" b="1" dirty="0"/>
                    </a:p>
                  </a:txBody>
                  <a:tcPr marL="53340" marR="53340" anchor="ctr"/>
                </a:tc>
                <a:tc>
                  <a:txBody>
                    <a:bodyPr/>
                    <a:lstStyle/>
                    <a:p>
                      <a:pPr algn="r"/>
                      <a:r>
                        <a:rPr lang="es-ES" sz="1400" dirty="0" smtClean="0"/>
                        <a:t>Memoria </a:t>
                      </a:r>
                      <a:r>
                        <a:rPr lang="es-ES" sz="1400" dirty="0"/>
                        <a:t>SQL (MB)</a:t>
                      </a:r>
                      <a:endParaRPr lang="es-ES" sz="1400" b="1" dirty="0"/>
                    </a:p>
                  </a:txBody>
                  <a:tcPr marL="53340" marR="53340" anchor="ctr"/>
                </a:tc>
                <a:tc>
                  <a:txBody>
                    <a:bodyPr/>
                    <a:lstStyle/>
                    <a:p>
                      <a:pPr algn="r"/>
                      <a:r>
                        <a:rPr lang="es-ES" sz="1400" dirty="0" smtClean="0"/>
                        <a:t>Memoria </a:t>
                      </a:r>
                      <a:r>
                        <a:rPr lang="es-ES" sz="1400" dirty="0"/>
                        <a:t>RS (MB)</a:t>
                      </a:r>
                      <a:endParaRPr lang="es-ES" sz="1400" b="1" dirty="0"/>
                    </a:p>
                  </a:txBody>
                  <a:tcPr marL="53340" marR="53340" anchor="ctr"/>
                </a:tc>
              </a:tr>
              <a:tr h="4577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s-ES" sz="1400" b="1" u="sng" dirty="0" smtClean="0"/>
                        <a:t>SQL Server 2005</a:t>
                      </a:r>
                    </a:p>
                  </a:txBody>
                  <a:tcPr marL="53340" marR="53340" anchor="ctr"/>
                </a:tc>
                <a:tc>
                  <a:txBody>
                    <a:bodyPr/>
                    <a:lstStyle/>
                    <a:p>
                      <a:pPr algn="r"/>
                      <a:endParaRPr lang="es-ES" sz="1400" b="1" dirty="0"/>
                    </a:p>
                  </a:txBody>
                  <a:tcPr marL="53340" marR="53340" anchor="ctr"/>
                </a:tc>
                <a:tc>
                  <a:txBody>
                    <a:bodyPr/>
                    <a:lstStyle/>
                    <a:p>
                      <a:pPr algn="r"/>
                      <a:endParaRPr lang="es-ES" sz="1400" b="1" dirty="0"/>
                    </a:p>
                  </a:txBody>
                  <a:tcPr marL="53340" marR="53340" anchor="ctr"/>
                </a:tc>
                <a:tc>
                  <a:txBody>
                    <a:bodyPr/>
                    <a:lstStyle/>
                    <a:p>
                      <a:pPr algn="r"/>
                      <a:endParaRPr lang="es-ES" sz="1400" b="1" dirty="0"/>
                    </a:p>
                  </a:txBody>
                  <a:tcPr marL="53340" marR="53340" anchor="ctr"/>
                </a:tc>
              </a:tr>
              <a:tr h="457764">
                <a:tc>
                  <a:txBody>
                    <a:bodyPr/>
                    <a:lstStyle/>
                    <a:p>
                      <a:r>
                        <a:rPr lang="en-US" sz="1400" dirty="0"/>
                        <a:t>TFP (time to first page)</a:t>
                      </a:r>
                    </a:p>
                  </a:txBody>
                  <a:tcPr marL="53340" marR="53340" anchor="ctr"/>
                </a:tc>
                <a:tc>
                  <a:txBody>
                    <a:bodyPr/>
                    <a:lstStyle/>
                    <a:p>
                      <a:pPr algn="r"/>
                      <a:r>
                        <a:rPr lang="es-ES" sz="1400"/>
                        <a:t>262</a:t>
                      </a:r>
                    </a:p>
                  </a:txBody>
                  <a:tcPr marL="53340" marR="53340" anchor="ctr"/>
                </a:tc>
                <a:tc>
                  <a:txBody>
                    <a:bodyPr/>
                    <a:lstStyle/>
                    <a:p>
                      <a:pPr algn="r"/>
                      <a:r>
                        <a:rPr lang="es-ES" sz="1400"/>
                        <a:t>130</a:t>
                      </a:r>
                    </a:p>
                  </a:txBody>
                  <a:tcPr marL="53340" marR="53340" anchor="ctr"/>
                </a:tc>
                <a:tc>
                  <a:txBody>
                    <a:bodyPr/>
                    <a:lstStyle/>
                    <a:p>
                      <a:pPr algn="r"/>
                      <a:r>
                        <a:rPr lang="es-ES" sz="1400"/>
                        <a:t>240</a:t>
                      </a:r>
                    </a:p>
                  </a:txBody>
                  <a:tcPr marL="53340" marR="53340" anchor="ctr"/>
                </a:tc>
              </a:tr>
              <a:tr h="457764">
                <a:tc>
                  <a:txBody>
                    <a:bodyPr/>
                    <a:lstStyle/>
                    <a:p>
                      <a:r>
                        <a:rPr lang="en-US" sz="1400"/>
                        <a:t>TLP (time to last page)</a:t>
                      </a:r>
                    </a:p>
                  </a:txBody>
                  <a:tcPr marL="53340" marR="53340" anchor="ctr"/>
                </a:tc>
                <a:tc>
                  <a:txBody>
                    <a:bodyPr/>
                    <a:lstStyle/>
                    <a:p>
                      <a:pPr algn="r"/>
                      <a:r>
                        <a:rPr lang="es-ES" sz="1400"/>
                        <a:t>610</a:t>
                      </a:r>
                    </a:p>
                  </a:txBody>
                  <a:tcPr marL="53340" marR="53340" anchor="ctr"/>
                </a:tc>
                <a:tc>
                  <a:txBody>
                    <a:bodyPr/>
                    <a:lstStyle/>
                    <a:p>
                      <a:pPr algn="r"/>
                      <a:r>
                        <a:rPr lang="es-ES" sz="1400"/>
                        <a:t>207</a:t>
                      </a:r>
                    </a:p>
                  </a:txBody>
                  <a:tcPr marL="53340" marR="53340" anchor="ctr"/>
                </a:tc>
                <a:tc>
                  <a:txBody>
                    <a:bodyPr/>
                    <a:lstStyle/>
                    <a:p>
                      <a:pPr algn="r"/>
                      <a:r>
                        <a:rPr lang="es-ES" sz="1400" dirty="0"/>
                        <a:t>312</a:t>
                      </a:r>
                    </a:p>
                  </a:txBody>
                  <a:tcPr marL="53340" marR="53340" anchor="ctr"/>
                </a:tc>
              </a:tr>
              <a:tr h="457764">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r>
              <a:tr h="457764">
                <a:tc>
                  <a:txBody>
                    <a:bodyPr/>
                    <a:lstStyle/>
                    <a:p>
                      <a:r>
                        <a:rPr lang="es-ES" sz="1400" b="1" u="sng" dirty="0"/>
                        <a:t>SQL Server 2008</a:t>
                      </a:r>
                      <a:endParaRPr lang="es-ES" sz="3200" b="1" u="sng" dirty="0"/>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c>
                  <a:txBody>
                    <a:bodyPr/>
                    <a:lstStyle/>
                    <a:p>
                      <a:r>
                        <a:rPr lang="es-ES" sz="2800"/>
                        <a:t> </a:t>
                      </a:r>
                    </a:p>
                  </a:txBody>
                  <a:tcPr marL="53340" marR="53340" anchor="ctr"/>
                </a:tc>
              </a:tr>
              <a:tr h="457764">
                <a:tc>
                  <a:txBody>
                    <a:bodyPr/>
                    <a:lstStyle/>
                    <a:p>
                      <a:r>
                        <a:rPr lang="es-ES" sz="1400" dirty="0"/>
                        <a:t>TFP</a:t>
                      </a:r>
                      <a:endParaRPr lang="es-ES" sz="3200" dirty="0"/>
                    </a:p>
                  </a:txBody>
                  <a:tcPr marL="53340" marR="53340" anchor="ctr"/>
                </a:tc>
                <a:tc>
                  <a:txBody>
                    <a:bodyPr/>
                    <a:lstStyle/>
                    <a:p>
                      <a:pPr algn="r"/>
                      <a:r>
                        <a:rPr lang="es-ES" sz="1400"/>
                        <a:t>218</a:t>
                      </a:r>
                      <a:endParaRPr lang="es-ES" sz="3200"/>
                    </a:p>
                  </a:txBody>
                  <a:tcPr marL="53340" marR="53340" anchor="ctr"/>
                </a:tc>
                <a:tc>
                  <a:txBody>
                    <a:bodyPr/>
                    <a:lstStyle/>
                    <a:p>
                      <a:pPr algn="r"/>
                      <a:r>
                        <a:rPr lang="es-ES" sz="1400"/>
                        <a:t>56</a:t>
                      </a:r>
                      <a:endParaRPr lang="es-ES" sz="3200"/>
                    </a:p>
                  </a:txBody>
                  <a:tcPr marL="53340" marR="53340" anchor="ctr"/>
                </a:tc>
                <a:tc>
                  <a:txBody>
                    <a:bodyPr/>
                    <a:lstStyle/>
                    <a:p>
                      <a:pPr algn="r"/>
                      <a:r>
                        <a:rPr lang="es-ES" sz="1400"/>
                        <a:t>95</a:t>
                      </a:r>
                      <a:endParaRPr lang="es-ES" sz="3200"/>
                    </a:p>
                  </a:txBody>
                  <a:tcPr marL="53340" marR="53340" anchor="ctr"/>
                </a:tc>
              </a:tr>
              <a:tr h="457764">
                <a:tc>
                  <a:txBody>
                    <a:bodyPr/>
                    <a:lstStyle/>
                    <a:p>
                      <a:r>
                        <a:rPr lang="es-ES" sz="1400"/>
                        <a:t>TLP</a:t>
                      </a:r>
                      <a:endParaRPr lang="es-ES" sz="3200"/>
                    </a:p>
                  </a:txBody>
                  <a:tcPr marL="53340" marR="53340" anchor="ctr"/>
                </a:tc>
                <a:tc>
                  <a:txBody>
                    <a:bodyPr/>
                    <a:lstStyle/>
                    <a:p>
                      <a:pPr algn="r"/>
                      <a:r>
                        <a:rPr lang="es-ES" sz="1400"/>
                        <a:t>430</a:t>
                      </a:r>
                      <a:endParaRPr lang="es-ES" sz="3200"/>
                    </a:p>
                  </a:txBody>
                  <a:tcPr marL="53340" marR="53340" anchor="ctr"/>
                </a:tc>
                <a:tc>
                  <a:txBody>
                    <a:bodyPr/>
                    <a:lstStyle/>
                    <a:p>
                      <a:pPr algn="r"/>
                      <a:r>
                        <a:rPr lang="es-ES" sz="1400"/>
                        <a:t>44</a:t>
                      </a:r>
                      <a:endParaRPr lang="es-ES" sz="3200"/>
                    </a:p>
                  </a:txBody>
                  <a:tcPr marL="53340" marR="53340" anchor="ctr"/>
                </a:tc>
                <a:tc>
                  <a:txBody>
                    <a:bodyPr/>
                    <a:lstStyle/>
                    <a:p>
                      <a:pPr algn="r"/>
                      <a:r>
                        <a:rPr lang="es-ES" sz="1400"/>
                        <a:t>95</a:t>
                      </a:r>
                      <a:endParaRPr lang="es-ES" sz="3200"/>
                    </a:p>
                  </a:txBody>
                  <a:tcPr marL="53340" marR="53340" anchor="ctr"/>
                </a:tc>
              </a:tr>
              <a:tr h="457764">
                <a:tc>
                  <a:txBody>
                    <a:bodyPr/>
                    <a:lstStyle/>
                    <a:p>
                      <a:r>
                        <a:rPr lang="es-ES" sz="1400" b="1" dirty="0" smtClean="0">
                          <a:solidFill>
                            <a:schemeClr val="accent1">
                              <a:lumMod val="60000"/>
                              <a:lumOff val="40000"/>
                            </a:schemeClr>
                          </a:solidFill>
                        </a:rPr>
                        <a:t>Mejora (TLP</a:t>
                      </a:r>
                      <a:r>
                        <a:rPr lang="es-ES" sz="1400" b="1" dirty="0">
                          <a:solidFill>
                            <a:schemeClr val="accent1">
                              <a:lumMod val="60000"/>
                              <a:lumOff val="40000"/>
                            </a:schemeClr>
                          </a:solidFill>
                        </a:rPr>
                        <a:t>)</a:t>
                      </a:r>
                      <a:endParaRPr lang="es-ES" sz="3200" b="1" dirty="0">
                        <a:solidFill>
                          <a:schemeClr val="accent1">
                            <a:lumMod val="60000"/>
                            <a:lumOff val="40000"/>
                          </a:schemeClr>
                        </a:solidFill>
                      </a:endParaRPr>
                    </a:p>
                  </a:txBody>
                  <a:tcPr marL="53340" marR="53340" anchor="ctr"/>
                </a:tc>
                <a:tc>
                  <a:txBody>
                    <a:bodyPr/>
                    <a:lstStyle/>
                    <a:p>
                      <a:pPr algn="r"/>
                      <a:r>
                        <a:rPr lang="es-ES" sz="1400" b="1">
                          <a:solidFill>
                            <a:schemeClr val="accent1">
                              <a:lumMod val="60000"/>
                              <a:lumOff val="40000"/>
                            </a:schemeClr>
                          </a:solidFill>
                        </a:rPr>
                        <a:t>30%</a:t>
                      </a:r>
                      <a:endParaRPr lang="es-ES" sz="3200" b="1">
                        <a:solidFill>
                          <a:schemeClr val="accent1">
                            <a:lumMod val="60000"/>
                            <a:lumOff val="40000"/>
                          </a:schemeClr>
                        </a:solidFill>
                      </a:endParaRPr>
                    </a:p>
                  </a:txBody>
                  <a:tcPr marL="53340" marR="53340" anchor="ctr"/>
                </a:tc>
                <a:tc>
                  <a:txBody>
                    <a:bodyPr/>
                    <a:lstStyle/>
                    <a:p>
                      <a:pPr algn="r"/>
                      <a:r>
                        <a:rPr lang="es-ES" sz="1400" b="1">
                          <a:solidFill>
                            <a:schemeClr val="accent1">
                              <a:lumMod val="60000"/>
                              <a:lumOff val="40000"/>
                            </a:schemeClr>
                          </a:solidFill>
                        </a:rPr>
                        <a:t>79%</a:t>
                      </a:r>
                      <a:endParaRPr lang="es-ES" sz="3200" b="1">
                        <a:solidFill>
                          <a:schemeClr val="accent1">
                            <a:lumMod val="60000"/>
                            <a:lumOff val="40000"/>
                          </a:schemeClr>
                        </a:solidFill>
                      </a:endParaRPr>
                    </a:p>
                  </a:txBody>
                  <a:tcPr marL="53340" marR="53340" anchor="ctr"/>
                </a:tc>
                <a:tc>
                  <a:txBody>
                    <a:bodyPr/>
                    <a:lstStyle/>
                    <a:p>
                      <a:pPr algn="r"/>
                      <a:r>
                        <a:rPr lang="es-ES" sz="1400" b="1" dirty="0">
                          <a:solidFill>
                            <a:schemeClr val="accent1">
                              <a:lumMod val="60000"/>
                              <a:lumOff val="40000"/>
                            </a:schemeClr>
                          </a:solidFill>
                        </a:rPr>
                        <a:t>70%</a:t>
                      </a:r>
                      <a:endParaRPr lang="es-ES" sz="3200" b="1" dirty="0">
                        <a:solidFill>
                          <a:schemeClr val="accent1">
                            <a:lumMod val="60000"/>
                            <a:lumOff val="40000"/>
                          </a:schemeClr>
                        </a:solidFill>
                      </a:endParaRPr>
                    </a:p>
                  </a:txBody>
                  <a:tcPr marL="53340" marR="53340" anchor="ctr"/>
                </a:tc>
              </a:tr>
            </a:tbl>
          </a:graphicData>
        </a:graphic>
      </p:graphicFrame>
      <p:grpSp>
        <p:nvGrpSpPr>
          <p:cNvPr id="3" name="Group 4"/>
          <p:cNvGrpSpPr/>
          <p:nvPr/>
        </p:nvGrpSpPr>
        <p:grpSpPr>
          <a:xfrm>
            <a:off x="7817291" y="228600"/>
            <a:ext cx="945709" cy="1042416"/>
            <a:chOff x="7817291" y="228600"/>
            <a:chExt cx="945709" cy="1042416"/>
          </a:xfrm>
        </p:grpSpPr>
        <p:pic>
          <p:nvPicPr>
            <p:cNvPr id="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2"/>
            <a:stretch>
              <a:fillRect/>
            </a:stretch>
          </p:blipFill>
          <p:spPr bwMode="auto">
            <a:xfrm>
              <a:off x="8052682" y="228600"/>
              <a:ext cx="710318" cy="1042416"/>
            </a:xfrm>
            <a:prstGeom prst="rect">
              <a:avLst/>
            </a:prstGeom>
            <a:noFill/>
            <a:ln>
              <a:noFill/>
            </a:ln>
          </p:spPr>
        </p:pic>
        <p:pic>
          <p:nvPicPr>
            <p:cNvPr id="7" name="Picture 2" descr="C:\Program Files\Microsoft Resource DVD Artwork\DVD_ART\BoxShots_Logos\People Ready\PRB man 3 silouette people ready.png"/>
            <p:cNvPicPr>
              <a:picLocks noChangeAspect="1" noChangeArrowheads="1"/>
            </p:cNvPicPr>
            <p:nvPr/>
          </p:nvPicPr>
          <p:blipFill>
            <a:blip r:embed="rId3" cstate="print"/>
            <a:stretch>
              <a:fillRect/>
            </a:stretch>
          </p:blipFill>
          <p:spPr bwMode="auto">
            <a:xfrm>
              <a:off x="7817291" y="477745"/>
              <a:ext cx="494728" cy="667512"/>
            </a:xfrm>
            <a:prstGeom prst="rect">
              <a:avLst/>
            </a:prstGeom>
            <a:noFill/>
          </p:spPr>
        </p:pic>
      </p:grpSp>
      <p:sp>
        <p:nvSpPr>
          <p:cNvPr id="8" name="TextBox 7"/>
          <p:cNvSpPr txBox="1"/>
          <p:nvPr/>
        </p:nvSpPr>
        <p:spPr>
          <a:xfrm>
            <a:off x="1056640" y="1584960"/>
            <a:ext cx="7000240" cy="369332"/>
          </a:xfrm>
          <a:prstGeom prst="rect">
            <a:avLst/>
          </a:prstGeom>
          <a:noFill/>
        </p:spPr>
        <p:txBody>
          <a:bodyPr wrap="square" rtlCol="0">
            <a:spAutoFit/>
          </a:bodyPr>
          <a:lstStyle/>
          <a:p>
            <a:r>
              <a:rPr lang="es-ES" dirty="0" smtClean="0"/>
              <a:t>Comparativa con 1,270 informes con SQL Server 2005 y 2008</a:t>
            </a:r>
            <a:endParaRPr lang="es-E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s-ES" dirty="0" smtClean="0"/>
              <a:t>Producción de informes impactantes</a:t>
            </a:r>
            <a:endParaRPr lang="es-ES" dirty="0"/>
          </a:p>
        </p:txBody>
      </p:sp>
      <p:sp>
        <p:nvSpPr>
          <p:cNvPr id="3" name="Text Placeholder 2"/>
          <p:cNvSpPr>
            <a:spLocks noGrp="1"/>
          </p:cNvSpPr>
          <p:nvPr>
            <p:ph type="body" sz="quarter" idx="10"/>
          </p:nvPr>
        </p:nvSpPr>
        <p:spPr>
          <a:xfrm>
            <a:off x="152400" y="1726512"/>
            <a:ext cx="5295900" cy="5250668"/>
          </a:xfrm>
        </p:spPr>
        <p:txBody>
          <a:bodyPr/>
          <a:lstStyle/>
          <a:p>
            <a:r>
              <a:rPr lang="es-ES" sz="2800" dirty="0" smtClean="0"/>
              <a:t>Potentes visualizaciones</a:t>
            </a:r>
          </a:p>
          <a:p>
            <a:pPr lvl="1"/>
            <a:r>
              <a:rPr lang="es-ES" sz="2400" dirty="0" smtClean="0"/>
              <a:t>Gráficos y diagramas</a:t>
            </a:r>
          </a:p>
          <a:p>
            <a:pPr lvl="1"/>
            <a:r>
              <a:rPr lang="es-ES" sz="2400" dirty="0" smtClean="0"/>
              <a:t>Relojes</a:t>
            </a:r>
          </a:p>
          <a:p>
            <a:r>
              <a:rPr lang="es-ES" sz="2800" dirty="0" smtClean="0"/>
              <a:t>Soporte avanzado de texto</a:t>
            </a:r>
          </a:p>
          <a:p>
            <a:pPr lvl="1"/>
            <a:r>
              <a:rPr lang="es-ES" sz="2400" dirty="0" smtClean="0"/>
              <a:t>Mezcla de estilos y vínculos dentro de un mismo cuadro de texto</a:t>
            </a:r>
          </a:p>
          <a:p>
            <a:r>
              <a:rPr lang="es-ES" sz="2800" dirty="0" smtClean="0"/>
              <a:t>Report Designer </a:t>
            </a:r>
          </a:p>
          <a:p>
            <a:pPr lvl="1"/>
            <a:r>
              <a:rPr lang="es-ES" sz="2400" dirty="0" smtClean="0"/>
              <a:t>Panel de datos</a:t>
            </a:r>
          </a:p>
          <a:p>
            <a:pPr lvl="1"/>
            <a:r>
              <a:rPr lang="es-ES" sz="2400" dirty="0" smtClean="0"/>
              <a:t>Cuadros de diálogo mejorados</a:t>
            </a:r>
          </a:p>
          <a:p>
            <a:pPr lvl="1"/>
            <a:r>
              <a:rPr lang="es-ES" sz="2400" dirty="0" smtClean="0"/>
              <a:t>Líneas conectables</a:t>
            </a:r>
          </a:p>
          <a:p>
            <a:pPr lvl="1"/>
            <a:r>
              <a:rPr lang="es-ES" sz="2400" dirty="0" smtClean="0"/>
              <a:t>Paneles de agrupamiento</a:t>
            </a:r>
          </a:p>
          <a:p>
            <a:pPr lvl="1">
              <a:buNone/>
            </a:pPr>
            <a:endParaRPr lang="es-ES" sz="2400" dirty="0"/>
          </a:p>
        </p:txBody>
      </p:sp>
      <p:pic>
        <p:nvPicPr>
          <p:cNvPr id="4" name="Picture 3" descr="scalebreaks-column-after-ragged"/>
          <p:cNvPicPr>
            <a:picLocks noChangeAspect="1" noChangeArrowheads="1"/>
          </p:cNvPicPr>
          <p:nvPr/>
        </p:nvPicPr>
        <p:blipFill>
          <a:blip r:embed="rId3"/>
          <a:srcRect/>
          <a:stretch>
            <a:fillRect/>
          </a:stretch>
        </p:blipFill>
        <p:spPr bwMode="auto">
          <a:xfrm>
            <a:off x="5486400" y="14859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radar1"/>
          <p:cNvPicPr>
            <a:picLocks noChangeAspect="1" noChangeArrowheads="1"/>
          </p:cNvPicPr>
          <p:nvPr/>
        </p:nvPicPr>
        <p:blipFill>
          <a:blip r:embed="rId4"/>
          <a:srcRect/>
          <a:stretch>
            <a:fillRect/>
          </a:stretch>
        </p:blipFill>
        <p:spPr bwMode="auto">
          <a:xfrm>
            <a:off x="5486400" y="34671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pyramid1"/>
          <p:cNvPicPr>
            <a:picLocks noChangeAspect="1" noChangeArrowheads="1"/>
          </p:cNvPicPr>
          <p:nvPr/>
        </p:nvPicPr>
        <p:blipFill>
          <a:blip r:embed="rId5"/>
          <a:srcRect/>
          <a:stretch>
            <a:fillRect/>
          </a:stretch>
        </p:blipFill>
        <p:spPr bwMode="auto">
          <a:xfrm>
            <a:off x="6781800" y="17145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forcasting2"/>
          <p:cNvPicPr>
            <a:picLocks noChangeAspect="1" noChangeArrowheads="1"/>
          </p:cNvPicPr>
          <p:nvPr/>
        </p:nvPicPr>
        <p:blipFill>
          <a:blip r:embed="rId6"/>
          <a:srcRect/>
          <a:stretch>
            <a:fillRect/>
          </a:stretch>
        </p:blipFill>
        <p:spPr bwMode="auto">
          <a:xfrm>
            <a:off x="6781800" y="36957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noChangeArrowheads="1"/>
          </p:cNvPicPr>
          <p:nvPr/>
        </p:nvPicPr>
        <p:blipFill>
          <a:blip r:embed="rId7"/>
          <a:srcRect/>
          <a:stretch>
            <a:fillRect/>
          </a:stretch>
        </p:blipFill>
        <p:spPr bwMode="auto">
          <a:xfrm>
            <a:off x="6019800" y="5655357"/>
            <a:ext cx="2362200" cy="745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9" name="Group 15"/>
          <p:cNvGrpSpPr/>
          <p:nvPr/>
        </p:nvGrpSpPr>
        <p:grpSpPr>
          <a:xfrm>
            <a:off x="7702424" y="228600"/>
            <a:ext cx="1060576" cy="846546"/>
            <a:chOff x="6681659" y="4454800"/>
            <a:chExt cx="1060576" cy="846546"/>
          </a:xfrm>
        </p:grpSpPr>
        <p:pic>
          <p:nvPicPr>
            <p:cNvPr id="17" name="Picture 2" descr="C:\Program Files\Microsoft Resource DVD Artwork\DVD_ART\Artwork_Imagery\HARDWARE_IMAGERY\Illustration - Misc Hardware\Windows Vista Illustration Icons\Server.png"/>
            <p:cNvPicPr>
              <a:picLocks noChangeAspect="1" noChangeArrowheads="1"/>
            </p:cNvPicPr>
            <p:nvPr/>
          </p:nvPicPr>
          <p:blipFill>
            <a:blip r:embed="rId8"/>
            <a:stretch>
              <a:fillRect/>
            </a:stretch>
          </p:blipFill>
          <p:spPr bwMode="auto">
            <a:xfrm>
              <a:off x="7053938" y="4454800"/>
              <a:ext cx="688297" cy="822698"/>
            </a:xfrm>
            <a:prstGeom prst="rect">
              <a:avLst/>
            </a:prstGeom>
            <a:noFill/>
            <a:ln w="9525">
              <a:noFill/>
              <a:miter lim="800000"/>
              <a:headEnd/>
              <a:tailEnd/>
            </a:ln>
          </p:spPr>
        </p:pic>
        <p:pic>
          <p:nvPicPr>
            <p:cNvPr id="1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9"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reeform 6"/>
          <p:cNvSpPr>
            <a:spLocks/>
          </p:cNvSpPr>
          <p:nvPr/>
        </p:nvSpPr>
        <p:spPr bwMode="auto">
          <a:xfrm>
            <a:off x="1835150" y="1417638"/>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Cambian las necesidades de las empresas</a:t>
            </a:r>
          </a:p>
        </p:txBody>
      </p:sp>
      <p:sp>
        <p:nvSpPr>
          <p:cNvPr id="31" name="Freeform 6"/>
          <p:cNvSpPr>
            <a:spLocks/>
          </p:cNvSpPr>
          <p:nvPr/>
        </p:nvSpPr>
        <p:spPr bwMode="auto">
          <a:xfrm>
            <a:off x="1835150" y="3199607"/>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Los datos están confinados dentro de las aplicaciones de negocio </a:t>
            </a:r>
          </a:p>
        </p:txBody>
      </p:sp>
      <p:sp>
        <p:nvSpPr>
          <p:cNvPr id="32" name="Freeform 6"/>
          <p:cNvSpPr>
            <a:spLocks/>
          </p:cNvSpPr>
          <p:nvPr/>
        </p:nvSpPr>
        <p:spPr bwMode="auto">
          <a:xfrm>
            <a:off x="1835150" y="4981575"/>
            <a:ext cx="6927850"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688975" indent="-344488" defTabSz="914099" fontAlgn="base">
              <a:lnSpc>
                <a:spcPct val="90000"/>
              </a:lnSpc>
              <a:spcBef>
                <a:spcPct val="0"/>
              </a:spcBef>
              <a:spcAft>
                <a:spcPct val="0"/>
              </a:spcAft>
              <a:buSzPct val="80000"/>
              <a:buBlip>
                <a:blip r:embed="rId3"/>
              </a:buBlip>
              <a:defRPr/>
            </a:pPr>
            <a:r>
              <a:rPr lang="es-ES" altLang="zh-CN" sz="2800" dirty="0" smtClean="0"/>
              <a:t>Las herramientas de BI especializadas requieren un esfuerzo de aprendizaje</a:t>
            </a:r>
          </a:p>
        </p:txBody>
      </p:sp>
      <p:sp>
        <p:nvSpPr>
          <p:cNvPr id="15" name="Rectangle 14"/>
          <p:cNvSpPr>
            <a:spLocks noGrp="1" noChangeArrowheads="1"/>
          </p:cNvSpPr>
          <p:nvPr>
            <p:ph type="title"/>
          </p:nvPr>
        </p:nvSpPr>
        <p:spPr/>
        <p:txBody>
          <a:bodyPr/>
          <a:lstStyle/>
          <a:p>
            <a:r>
              <a:rPr lang="es-ES" dirty="0" smtClean="0"/>
              <a:t>Los retos</a:t>
            </a:r>
          </a:p>
        </p:txBody>
      </p:sp>
      <p:sp>
        <p:nvSpPr>
          <p:cNvPr id="23" name="Oval 22"/>
          <p:cNvSpPr/>
          <p:nvPr/>
        </p:nvSpPr>
        <p:spPr bwMode="auto">
          <a:xfrm>
            <a:off x="381000" y="1417638"/>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81000" y="3206339"/>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Oval 26"/>
          <p:cNvSpPr/>
          <p:nvPr/>
        </p:nvSpPr>
        <p:spPr bwMode="auto">
          <a:xfrm>
            <a:off x="381000" y="4995041"/>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32"/>
          <p:cNvGrpSpPr/>
          <p:nvPr/>
        </p:nvGrpSpPr>
        <p:grpSpPr>
          <a:xfrm>
            <a:off x="632142" y="5145768"/>
            <a:ext cx="1104320" cy="1255169"/>
            <a:chOff x="-723320" y="4941372"/>
            <a:chExt cx="1104320" cy="1255169"/>
          </a:xfrm>
        </p:grpSpPr>
        <p:pic>
          <p:nvPicPr>
            <p:cNvPr id="3081" name="Picture 9" descr="C:\Work\Katmai Marketing\PAG_icon library\PAG_icon library\user business user woman.png"/>
            <p:cNvPicPr>
              <a:picLocks noChangeAspect="1" noChangeArrowheads="1"/>
            </p:cNvPicPr>
            <p:nvPr/>
          </p:nvPicPr>
          <p:blipFill>
            <a:blip r:embed="rId4" cstate="print"/>
            <a:srcRect/>
            <a:stretch>
              <a:fillRect/>
            </a:stretch>
          </p:blipFill>
          <p:spPr bwMode="auto">
            <a:xfrm>
              <a:off x="-723320" y="4941372"/>
              <a:ext cx="618085" cy="835250"/>
            </a:xfrm>
            <a:prstGeom prst="rect">
              <a:avLst/>
            </a:prstGeom>
            <a:noFill/>
          </p:spPr>
        </p:pic>
        <p:pic>
          <p:nvPicPr>
            <p:cNvPr id="17" name="Picture 8" descr="C:\Work\Katmai Marketing\PAG_icon library\PAG_icon library\user business man.png"/>
            <p:cNvPicPr>
              <a:picLocks noChangeAspect="1" noChangeArrowheads="1"/>
            </p:cNvPicPr>
            <p:nvPr/>
          </p:nvPicPr>
          <p:blipFill>
            <a:blip r:embed="rId5" cstate="print"/>
            <a:srcRect/>
            <a:stretch>
              <a:fillRect/>
            </a:stretch>
          </p:blipFill>
          <p:spPr bwMode="auto">
            <a:xfrm>
              <a:off x="-247716" y="5147534"/>
              <a:ext cx="628716" cy="835251"/>
            </a:xfrm>
            <a:prstGeom prst="rect">
              <a:avLst/>
            </a:prstGeom>
            <a:noFill/>
          </p:spPr>
        </p:pic>
        <p:pic>
          <p:nvPicPr>
            <p:cNvPr id="3079" name="Picture 7" descr="C:\Work\Katmai Marketing\PAG_icon library\PAG_icon library\user business casual man.png"/>
            <p:cNvPicPr>
              <a:picLocks noChangeAspect="1" noChangeArrowheads="1"/>
            </p:cNvPicPr>
            <p:nvPr/>
          </p:nvPicPr>
          <p:blipFill>
            <a:blip r:embed="rId6" cstate="print"/>
            <a:srcRect/>
            <a:stretch>
              <a:fillRect/>
            </a:stretch>
          </p:blipFill>
          <p:spPr bwMode="auto">
            <a:xfrm>
              <a:off x="-628716" y="5361290"/>
              <a:ext cx="628716" cy="835251"/>
            </a:xfrm>
            <a:prstGeom prst="rect">
              <a:avLst/>
            </a:prstGeom>
            <a:noFill/>
          </p:spPr>
        </p:pic>
      </p:grpSp>
      <p:grpSp>
        <p:nvGrpSpPr>
          <p:cNvPr id="3" name="Group 16"/>
          <p:cNvGrpSpPr/>
          <p:nvPr/>
        </p:nvGrpSpPr>
        <p:grpSpPr>
          <a:xfrm>
            <a:off x="593217" y="3385968"/>
            <a:ext cx="1106492" cy="1189147"/>
            <a:chOff x="546538" y="1706414"/>
            <a:chExt cx="783763" cy="842310"/>
          </a:xfrm>
        </p:grpSpPr>
        <p:pic>
          <p:nvPicPr>
            <p:cNvPr id="3076" name="Picture 4" descr="C:\Work\Katmai Marketing\PAG_icon library\PAG_icon library\Host Integration Server - HIS.png"/>
            <p:cNvPicPr>
              <a:picLocks noChangeAspect="1" noChangeArrowheads="1"/>
            </p:cNvPicPr>
            <p:nvPr/>
          </p:nvPicPr>
          <p:blipFill>
            <a:blip r:embed="rId7" cstate="print"/>
            <a:srcRect/>
            <a:stretch>
              <a:fillRect/>
            </a:stretch>
          </p:blipFill>
          <p:spPr bwMode="auto">
            <a:xfrm>
              <a:off x="788276" y="1706414"/>
              <a:ext cx="542025" cy="842310"/>
            </a:xfrm>
            <a:prstGeom prst="rect">
              <a:avLst/>
            </a:prstGeom>
            <a:noFill/>
          </p:spPr>
        </p:pic>
        <p:pic>
          <p:nvPicPr>
            <p:cNvPr id="8" name="Picture 2" descr="C:\Work\Katmai Marketing\PAG_icon library\PAG_icon library\SQL sm.png"/>
            <p:cNvPicPr>
              <a:picLocks noChangeAspect="1" noChangeArrowheads="1"/>
            </p:cNvPicPr>
            <p:nvPr/>
          </p:nvPicPr>
          <p:blipFill>
            <a:blip r:embed="rId8" cstate="print"/>
            <a:srcRect/>
            <a:stretch>
              <a:fillRect/>
            </a:stretch>
          </p:blipFill>
          <p:spPr bwMode="auto">
            <a:xfrm>
              <a:off x="546538" y="1935014"/>
              <a:ext cx="378640" cy="556824"/>
            </a:xfrm>
            <a:prstGeom prst="rect">
              <a:avLst/>
            </a:prstGeom>
            <a:noFill/>
          </p:spPr>
        </p:pic>
      </p:grpSp>
      <p:grpSp>
        <p:nvGrpSpPr>
          <p:cNvPr id="4" name="Group 13"/>
          <p:cNvGrpSpPr/>
          <p:nvPr/>
        </p:nvGrpSpPr>
        <p:grpSpPr>
          <a:xfrm>
            <a:off x="634702" y="1567346"/>
            <a:ext cx="1086522" cy="1321691"/>
            <a:chOff x="381000" y="3097924"/>
            <a:chExt cx="939554" cy="1142913"/>
          </a:xfrm>
        </p:grpSpPr>
        <p:pic>
          <p:nvPicPr>
            <p:cNvPr id="18" name="Picture 3" descr="C:\Work\Katmai Marketing\PAG_icon library\PAG_icon library\Commerce Sm.png"/>
            <p:cNvPicPr>
              <a:picLocks noChangeAspect="1" noChangeArrowheads="1"/>
            </p:cNvPicPr>
            <p:nvPr/>
          </p:nvPicPr>
          <p:blipFill>
            <a:blip r:embed="rId9"/>
            <a:srcRect/>
            <a:stretch>
              <a:fillRect/>
            </a:stretch>
          </p:blipFill>
          <p:spPr bwMode="auto">
            <a:xfrm>
              <a:off x="549164" y="3097924"/>
              <a:ext cx="771390" cy="964237"/>
            </a:xfrm>
            <a:prstGeom prst="rect">
              <a:avLst/>
            </a:prstGeom>
            <a:noFill/>
          </p:spPr>
        </p:pic>
        <p:pic>
          <p:nvPicPr>
            <p:cNvPr id="19" name="Picture 3" descr="C:\Work\Katmai Marketing\PAG_icon library\PAG_icon library\Commerce Sm.png"/>
            <p:cNvPicPr>
              <a:picLocks noChangeAspect="1" noChangeArrowheads="1"/>
            </p:cNvPicPr>
            <p:nvPr/>
          </p:nvPicPr>
          <p:blipFill>
            <a:blip r:embed="rId9"/>
            <a:srcRect/>
            <a:stretch>
              <a:fillRect/>
            </a:stretch>
          </p:blipFill>
          <p:spPr bwMode="auto">
            <a:xfrm>
              <a:off x="465082" y="3187262"/>
              <a:ext cx="771390" cy="964237"/>
            </a:xfrm>
            <a:prstGeom prst="rect">
              <a:avLst/>
            </a:prstGeom>
            <a:noFill/>
          </p:spPr>
        </p:pic>
        <p:pic>
          <p:nvPicPr>
            <p:cNvPr id="20" name="Picture 3" descr="C:\Work\Katmai Marketing\PAG_icon library\PAG_icon library\Commerce Sm.png"/>
            <p:cNvPicPr>
              <a:picLocks noChangeAspect="1" noChangeArrowheads="1"/>
            </p:cNvPicPr>
            <p:nvPr/>
          </p:nvPicPr>
          <p:blipFill>
            <a:blip r:embed="rId9"/>
            <a:srcRect/>
            <a:stretch>
              <a:fillRect/>
            </a:stretch>
          </p:blipFill>
          <p:spPr bwMode="auto">
            <a:xfrm>
              <a:off x="381000" y="3276600"/>
              <a:ext cx="771390" cy="964237"/>
            </a:xfrm>
            <a:prstGeom prst="rect">
              <a:avLst/>
            </a:prstGeom>
            <a:noFill/>
          </p:spPr>
        </p:pic>
      </p:gr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38" name="Picture 30" descr="http://www.dundas.com/Gallery/Chart/RS/Images/combination/combination6.png"/>
          <p:cNvPicPr>
            <a:picLocks noChangeAspect="1" noChangeArrowheads="1"/>
          </p:cNvPicPr>
          <p:nvPr/>
        </p:nvPicPr>
        <p:blipFill>
          <a:blip r:embed="rId2"/>
          <a:srcRect/>
          <a:stretch>
            <a:fillRect/>
          </a:stretch>
        </p:blipFill>
        <p:spPr bwMode="auto">
          <a:xfrm>
            <a:off x="457200" y="1066800"/>
            <a:ext cx="3810000" cy="3048001"/>
          </a:xfrm>
          <a:prstGeom prst="rect">
            <a:avLst/>
          </a:prstGeom>
          <a:noFill/>
        </p:spPr>
      </p:pic>
      <p:pic>
        <p:nvPicPr>
          <p:cNvPr id="43040" name="Picture 32" descr="Dundas Software">
            <a:hlinkClick r:id="rId3"/>
          </p:cNvPr>
          <p:cNvPicPr>
            <a:picLocks noChangeAspect="1" noChangeArrowheads="1"/>
          </p:cNvPicPr>
          <p:nvPr/>
        </p:nvPicPr>
        <p:blipFill>
          <a:blip r:embed="rId4"/>
          <a:srcRect/>
          <a:stretch>
            <a:fillRect/>
          </a:stretch>
        </p:blipFill>
        <p:spPr bwMode="auto">
          <a:xfrm>
            <a:off x="0" y="0"/>
            <a:ext cx="1781175" cy="857251"/>
          </a:xfrm>
          <a:prstGeom prst="rect">
            <a:avLst/>
          </a:prstGeom>
          <a:noFill/>
        </p:spPr>
      </p:pic>
      <p:pic>
        <p:nvPicPr>
          <p:cNvPr id="43012" name="Picture 4" descr="http://www.dundas.com/Gallery/Chart/RS/Images/drawingstyles/donut-convex.png"/>
          <p:cNvPicPr>
            <a:picLocks noChangeAspect="1" noChangeArrowheads="1"/>
          </p:cNvPicPr>
          <p:nvPr/>
        </p:nvPicPr>
        <p:blipFill>
          <a:blip r:embed="rId5"/>
          <a:srcRect/>
          <a:stretch>
            <a:fillRect/>
          </a:stretch>
        </p:blipFill>
        <p:spPr bwMode="auto">
          <a:xfrm>
            <a:off x="4953000" y="1066800"/>
            <a:ext cx="3810000" cy="3048001"/>
          </a:xfrm>
          <a:prstGeom prst="rect">
            <a:avLst/>
          </a:prstGeom>
          <a:noFill/>
        </p:spPr>
      </p:pic>
      <p:pic>
        <p:nvPicPr>
          <p:cNvPr id="43034" name="Picture 26" descr="http://www.dundas.com/Gallery/Chart/RS/Images/combination/combination9.png"/>
          <p:cNvPicPr>
            <a:picLocks noChangeAspect="1" noChangeArrowheads="1"/>
          </p:cNvPicPr>
          <p:nvPr/>
        </p:nvPicPr>
        <p:blipFill>
          <a:blip r:embed="rId6"/>
          <a:srcRect/>
          <a:stretch>
            <a:fillRect/>
          </a:stretch>
        </p:blipFill>
        <p:spPr bwMode="auto">
          <a:xfrm>
            <a:off x="2743200" y="3505200"/>
            <a:ext cx="3810000" cy="3048001"/>
          </a:xfrm>
          <a:prstGeom prst="rect">
            <a:avLst/>
          </a:prstGeom>
          <a:noFill/>
        </p:spPr>
      </p:pic>
      <p:pic>
        <p:nvPicPr>
          <p:cNvPr id="43014" name="Picture 6" descr="http://www.dundas.com/Gallery/Chart/RS/Images/scalebreaks/scalebreaks-column-after-ragged.png"/>
          <p:cNvPicPr>
            <a:picLocks noChangeAspect="1" noChangeArrowheads="1"/>
          </p:cNvPicPr>
          <p:nvPr/>
        </p:nvPicPr>
        <p:blipFill>
          <a:blip r:embed="rId7"/>
          <a:srcRect/>
          <a:stretch>
            <a:fillRect/>
          </a:stretch>
        </p:blipFill>
        <p:spPr bwMode="auto">
          <a:xfrm>
            <a:off x="457200" y="1066800"/>
            <a:ext cx="3810000" cy="3048001"/>
          </a:xfrm>
          <a:prstGeom prst="rect">
            <a:avLst/>
          </a:prstGeom>
          <a:noFill/>
        </p:spPr>
      </p:pic>
      <p:pic>
        <p:nvPicPr>
          <p:cNvPr id="43044" name="Picture 36" descr="http://www.dundas.com/Gallery/Chart/RS/Images/scalebreaks/bar-scalebreaks-after.png"/>
          <p:cNvPicPr>
            <a:picLocks noChangeAspect="1" noChangeArrowheads="1"/>
          </p:cNvPicPr>
          <p:nvPr/>
        </p:nvPicPr>
        <p:blipFill>
          <a:blip r:embed="rId8"/>
          <a:srcRect/>
          <a:stretch>
            <a:fillRect/>
          </a:stretch>
        </p:blipFill>
        <p:spPr bwMode="auto">
          <a:xfrm>
            <a:off x="4953000" y="1066799"/>
            <a:ext cx="3810000" cy="3048001"/>
          </a:xfrm>
          <a:prstGeom prst="rect">
            <a:avLst/>
          </a:prstGeom>
          <a:noFill/>
        </p:spPr>
      </p:pic>
      <p:pic>
        <p:nvPicPr>
          <p:cNvPr id="43042" name="Picture 34" descr="http://www.dundas.com/Gallery/Chart/RS/Images/scalebreaks/scalebreaks-line-after.png"/>
          <p:cNvPicPr>
            <a:picLocks noChangeAspect="1" noChangeArrowheads="1"/>
          </p:cNvPicPr>
          <p:nvPr/>
        </p:nvPicPr>
        <p:blipFill>
          <a:blip r:embed="rId9"/>
          <a:srcRect/>
          <a:stretch>
            <a:fillRect/>
          </a:stretch>
        </p:blipFill>
        <p:spPr bwMode="auto">
          <a:xfrm>
            <a:off x="2743200" y="3505200"/>
            <a:ext cx="3810000" cy="3048001"/>
          </a:xfrm>
          <a:prstGeom prst="rect">
            <a:avLst/>
          </a:prstGeom>
          <a:noFill/>
        </p:spPr>
      </p:pic>
      <p:pic>
        <p:nvPicPr>
          <p:cNvPr id="43030" name="Picture 22" descr="http://www.dundas.com/Gallery/Chart/RS/Images/financial/bollinger2.png"/>
          <p:cNvPicPr>
            <a:picLocks noChangeAspect="1" noChangeArrowheads="1"/>
          </p:cNvPicPr>
          <p:nvPr/>
        </p:nvPicPr>
        <p:blipFill>
          <a:blip r:embed="rId10"/>
          <a:srcRect/>
          <a:stretch>
            <a:fillRect/>
          </a:stretch>
        </p:blipFill>
        <p:spPr bwMode="auto">
          <a:xfrm>
            <a:off x="487680" y="1066799"/>
            <a:ext cx="3810000" cy="3048001"/>
          </a:xfrm>
          <a:prstGeom prst="rect">
            <a:avLst/>
          </a:prstGeom>
          <a:noFill/>
        </p:spPr>
      </p:pic>
      <p:pic>
        <p:nvPicPr>
          <p:cNvPr id="43026" name="Picture 18" descr="http://www.dundas.com/Gallery/Chart/RS/Images/financial/rangeindicators.png"/>
          <p:cNvPicPr>
            <a:picLocks noChangeAspect="1" noChangeArrowheads="1"/>
          </p:cNvPicPr>
          <p:nvPr/>
        </p:nvPicPr>
        <p:blipFill>
          <a:blip r:embed="rId11"/>
          <a:srcRect/>
          <a:stretch>
            <a:fillRect/>
          </a:stretch>
        </p:blipFill>
        <p:spPr bwMode="auto">
          <a:xfrm>
            <a:off x="4953000" y="1066800"/>
            <a:ext cx="3810000" cy="3048001"/>
          </a:xfrm>
          <a:prstGeom prst="rect">
            <a:avLst/>
          </a:prstGeom>
          <a:noFill/>
        </p:spPr>
      </p:pic>
      <p:pic>
        <p:nvPicPr>
          <p:cNvPr id="43036" name="Picture 28" descr="http://www.dundas.com/Gallery/Chart/RS/Images/advanced/secondaryy4.png"/>
          <p:cNvPicPr>
            <a:picLocks noChangeAspect="1" noChangeArrowheads="1"/>
          </p:cNvPicPr>
          <p:nvPr/>
        </p:nvPicPr>
        <p:blipFill>
          <a:blip r:embed="rId12"/>
          <a:srcRect/>
          <a:stretch>
            <a:fillRect/>
          </a:stretch>
        </p:blipFill>
        <p:spPr bwMode="auto">
          <a:xfrm>
            <a:off x="457200" y="1066800"/>
            <a:ext cx="3810000" cy="3048001"/>
          </a:xfrm>
          <a:prstGeom prst="rect">
            <a:avLst/>
          </a:prstGeom>
          <a:noFill/>
        </p:spPr>
      </p:pic>
      <p:pic>
        <p:nvPicPr>
          <p:cNvPr id="43016" name="Picture 8" descr="http://www.dundas.com/Gallery/Chart/RS/Images/drawingstyles/column-extrawide.png"/>
          <p:cNvPicPr>
            <a:picLocks noChangeAspect="1" noChangeArrowheads="1"/>
          </p:cNvPicPr>
          <p:nvPr/>
        </p:nvPicPr>
        <p:blipFill>
          <a:blip r:embed="rId13"/>
          <a:srcRect/>
          <a:stretch>
            <a:fillRect/>
          </a:stretch>
        </p:blipFill>
        <p:spPr bwMode="auto">
          <a:xfrm>
            <a:off x="4953000" y="1066800"/>
            <a:ext cx="3810000" cy="3048001"/>
          </a:xfrm>
          <a:prstGeom prst="rect">
            <a:avLst/>
          </a:prstGeom>
          <a:noFill/>
        </p:spPr>
      </p:pic>
      <p:pic>
        <p:nvPicPr>
          <p:cNvPr id="43028" name="Picture 20" descr="http://www.dundas.com/Gallery/Chart/RS/Images/financial/adstockchart.png"/>
          <p:cNvPicPr>
            <a:picLocks noChangeAspect="1" noChangeArrowheads="1"/>
          </p:cNvPicPr>
          <p:nvPr/>
        </p:nvPicPr>
        <p:blipFill>
          <a:blip r:embed="rId14"/>
          <a:srcRect/>
          <a:stretch>
            <a:fillRect/>
          </a:stretch>
        </p:blipFill>
        <p:spPr bwMode="auto">
          <a:xfrm>
            <a:off x="2743200" y="3505200"/>
            <a:ext cx="3810000" cy="3048001"/>
          </a:xfrm>
          <a:prstGeom prst="rect">
            <a:avLst/>
          </a:prstGeom>
          <a:noFill/>
        </p:spPr>
      </p:pic>
      <p:pic>
        <p:nvPicPr>
          <p:cNvPr id="43032" name="Picture 24" descr="http://www.dundas.com/Gallery/Chart/RS/Images/additional/pareto.png"/>
          <p:cNvPicPr>
            <a:picLocks noChangeAspect="1" noChangeArrowheads="1"/>
          </p:cNvPicPr>
          <p:nvPr/>
        </p:nvPicPr>
        <p:blipFill>
          <a:blip r:embed="rId15"/>
          <a:srcRect/>
          <a:stretch>
            <a:fillRect/>
          </a:stretch>
        </p:blipFill>
        <p:spPr bwMode="auto">
          <a:xfrm>
            <a:off x="2743200" y="3505200"/>
            <a:ext cx="3810000" cy="30480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38"/>
                                        </p:tgtEl>
                                        <p:attrNameLst>
                                          <p:attrName>style.visibility</p:attrName>
                                        </p:attrNameLst>
                                      </p:cBhvr>
                                      <p:to>
                                        <p:strVal val="visible"/>
                                      </p:to>
                                    </p:set>
                                    <p:animEffect transition="in" filter="fade">
                                      <p:cBhvr>
                                        <p:cTn id="7" dur="1000"/>
                                        <p:tgtEl>
                                          <p:spTgt spid="430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fade">
                                      <p:cBhvr>
                                        <p:cTn id="11" dur="1000"/>
                                        <p:tgtEl>
                                          <p:spTgt spid="430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034"/>
                                        </p:tgtEl>
                                        <p:attrNameLst>
                                          <p:attrName>style.visibility</p:attrName>
                                        </p:attrNameLst>
                                      </p:cBhvr>
                                      <p:to>
                                        <p:strVal val="visible"/>
                                      </p:to>
                                    </p:set>
                                    <p:animEffect transition="in" filter="fade">
                                      <p:cBhvr>
                                        <p:cTn id="15" dur="1000"/>
                                        <p:tgtEl>
                                          <p:spTgt spid="430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014"/>
                                        </p:tgtEl>
                                        <p:attrNameLst>
                                          <p:attrName>style.visibility</p:attrName>
                                        </p:attrNameLst>
                                      </p:cBhvr>
                                      <p:to>
                                        <p:strVal val="visible"/>
                                      </p:to>
                                    </p:set>
                                    <p:animEffect transition="in" filter="fade">
                                      <p:cBhvr>
                                        <p:cTn id="20" dur="1000"/>
                                        <p:tgtEl>
                                          <p:spTgt spid="43014"/>
                                        </p:tgtEl>
                                      </p:cBhvr>
                                    </p:animEffect>
                                  </p:childTnLst>
                                </p:cTn>
                              </p:par>
                              <p:par>
                                <p:cTn id="21" presetID="10" presetClass="exit" presetSubtype="0" fill="hold" nodeType="withEffect">
                                  <p:stCondLst>
                                    <p:cond delay="0"/>
                                  </p:stCondLst>
                                  <p:childTnLst>
                                    <p:animEffect transition="out" filter="fade">
                                      <p:cBhvr>
                                        <p:cTn id="22" dur="1000"/>
                                        <p:tgtEl>
                                          <p:spTgt spid="43038"/>
                                        </p:tgtEl>
                                      </p:cBhvr>
                                    </p:animEffect>
                                    <p:set>
                                      <p:cBhvr>
                                        <p:cTn id="23" dur="1" fill="hold">
                                          <p:stCondLst>
                                            <p:cond delay="999"/>
                                          </p:stCondLst>
                                        </p:cTn>
                                        <p:tgtEl>
                                          <p:spTgt spid="4303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43012"/>
                                        </p:tgtEl>
                                      </p:cBhvr>
                                    </p:animEffect>
                                    <p:set>
                                      <p:cBhvr>
                                        <p:cTn id="26" dur="1" fill="hold">
                                          <p:stCondLst>
                                            <p:cond delay="999"/>
                                          </p:stCondLst>
                                        </p:cTn>
                                        <p:tgtEl>
                                          <p:spTgt spid="430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43034"/>
                                        </p:tgtEl>
                                      </p:cBhvr>
                                    </p:animEffect>
                                    <p:set>
                                      <p:cBhvr>
                                        <p:cTn id="29" dur="1" fill="hold">
                                          <p:stCondLst>
                                            <p:cond delay="999"/>
                                          </p:stCondLst>
                                        </p:cTn>
                                        <p:tgtEl>
                                          <p:spTgt spid="43034"/>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3044"/>
                                        </p:tgtEl>
                                        <p:attrNameLst>
                                          <p:attrName>style.visibility</p:attrName>
                                        </p:attrNameLst>
                                      </p:cBhvr>
                                      <p:to>
                                        <p:strVal val="visible"/>
                                      </p:to>
                                    </p:set>
                                    <p:animEffect transition="in" filter="fade">
                                      <p:cBhvr>
                                        <p:cTn id="33" dur="1000"/>
                                        <p:tgtEl>
                                          <p:spTgt spid="43044"/>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3042"/>
                                        </p:tgtEl>
                                        <p:attrNameLst>
                                          <p:attrName>style.visibility</p:attrName>
                                        </p:attrNameLst>
                                      </p:cBhvr>
                                      <p:to>
                                        <p:strVal val="visible"/>
                                      </p:to>
                                    </p:set>
                                    <p:animEffect transition="in" filter="fade">
                                      <p:cBhvr>
                                        <p:cTn id="37" dur="1000"/>
                                        <p:tgtEl>
                                          <p:spTgt spid="43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030"/>
                                        </p:tgtEl>
                                        <p:attrNameLst>
                                          <p:attrName>style.visibility</p:attrName>
                                        </p:attrNameLst>
                                      </p:cBhvr>
                                      <p:to>
                                        <p:strVal val="visible"/>
                                      </p:to>
                                    </p:set>
                                    <p:animEffect transition="in" filter="fade">
                                      <p:cBhvr>
                                        <p:cTn id="42" dur="1000"/>
                                        <p:tgtEl>
                                          <p:spTgt spid="43030"/>
                                        </p:tgtEl>
                                      </p:cBhvr>
                                    </p:animEffect>
                                  </p:childTnLst>
                                </p:cTn>
                              </p:par>
                              <p:par>
                                <p:cTn id="43" presetID="10" presetClass="exit" presetSubtype="0" fill="hold" nodeType="withEffect">
                                  <p:stCondLst>
                                    <p:cond delay="0"/>
                                  </p:stCondLst>
                                  <p:childTnLst>
                                    <p:animEffect transition="out" filter="fade">
                                      <p:cBhvr>
                                        <p:cTn id="44" dur="1000"/>
                                        <p:tgtEl>
                                          <p:spTgt spid="43014"/>
                                        </p:tgtEl>
                                      </p:cBhvr>
                                    </p:animEffect>
                                    <p:set>
                                      <p:cBhvr>
                                        <p:cTn id="45" dur="1" fill="hold">
                                          <p:stCondLst>
                                            <p:cond delay="999"/>
                                          </p:stCondLst>
                                        </p:cTn>
                                        <p:tgtEl>
                                          <p:spTgt spid="430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43044"/>
                                        </p:tgtEl>
                                      </p:cBhvr>
                                    </p:animEffect>
                                    <p:set>
                                      <p:cBhvr>
                                        <p:cTn id="48" dur="1" fill="hold">
                                          <p:stCondLst>
                                            <p:cond delay="999"/>
                                          </p:stCondLst>
                                        </p:cTn>
                                        <p:tgtEl>
                                          <p:spTgt spid="4304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43042"/>
                                        </p:tgtEl>
                                      </p:cBhvr>
                                    </p:animEffect>
                                    <p:set>
                                      <p:cBhvr>
                                        <p:cTn id="51" dur="1" fill="hold">
                                          <p:stCondLst>
                                            <p:cond delay="999"/>
                                          </p:stCondLst>
                                        </p:cTn>
                                        <p:tgtEl>
                                          <p:spTgt spid="43042"/>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3026"/>
                                        </p:tgtEl>
                                        <p:attrNameLst>
                                          <p:attrName>style.visibility</p:attrName>
                                        </p:attrNameLst>
                                      </p:cBhvr>
                                      <p:to>
                                        <p:strVal val="visible"/>
                                      </p:to>
                                    </p:set>
                                    <p:animEffect transition="in" filter="fade">
                                      <p:cBhvr>
                                        <p:cTn id="55" dur="1000"/>
                                        <p:tgtEl>
                                          <p:spTgt spid="43026"/>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3028"/>
                                        </p:tgtEl>
                                        <p:attrNameLst>
                                          <p:attrName>style.visibility</p:attrName>
                                        </p:attrNameLst>
                                      </p:cBhvr>
                                      <p:to>
                                        <p:strVal val="visible"/>
                                      </p:to>
                                    </p:set>
                                    <p:animEffect transition="in" filter="fade">
                                      <p:cBhvr>
                                        <p:cTn id="59" dur="1000"/>
                                        <p:tgtEl>
                                          <p:spTgt spid="430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036"/>
                                        </p:tgtEl>
                                        <p:attrNameLst>
                                          <p:attrName>style.visibility</p:attrName>
                                        </p:attrNameLst>
                                      </p:cBhvr>
                                      <p:to>
                                        <p:strVal val="visible"/>
                                      </p:to>
                                    </p:set>
                                    <p:animEffect transition="in" filter="fade">
                                      <p:cBhvr>
                                        <p:cTn id="64" dur="1000"/>
                                        <p:tgtEl>
                                          <p:spTgt spid="43036"/>
                                        </p:tgtEl>
                                      </p:cBhvr>
                                    </p:animEffect>
                                  </p:childTnLst>
                                </p:cTn>
                              </p:par>
                              <p:par>
                                <p:cTn id="65" presetID="10" presetClass="exit" presetSubtype="0" fill="hold" nodeType="withEffect">
                                  <p:stCondLst>
                                    <p:cond delay="0"/>
                                  </p:stCondLst>
                                  <p:childTnLst>
                                    <p:animEffect transition="out" filter="fade">
                                      <p:cBhvr>
                                        <p:cTn id="66" dur="1000"/>
                                        <p:tgtEl>
                                          <p:spTgt spid="43030"/>
                                        </p:tgtEl>
                                      </p:cBhvr>
                                    </p:animEffect>
                                    <p:set>
                                      <p:cBhvr>
                                        <p:cTn id="67" dur="1" fill="hold">
                                          <p:stCondLst>
                                            <p:cond delay="999"/>
                                          </p:stCondLst>
                                        </p:cTn>
                                        <p:tgtEl>
                                          <p:spTgt spid="4303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43026"/>
                                        </p:tgtEl>
                                      </p:cBhvr>
                                    </p:animEffect>
                                    <p:set>
                                      <p:cBhvr>
                                        <p:cTn id="70" dur="1" fill="hold">
                                          <p:stCondLst>
                                            <p:cond delay="999"/>
                                          </p:stCondLst>
                                        </p:cTn>
                                        <p:tgtEl>
                                          <p:spTgt spid="4302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43028"/>
                                        </p:tgtEl>
                                      </p:cBhvr>
                                    </p:animEffect>
                                    <p:set>
                                      <p:cBhvr>
                                        <p:cTn id="73" dur="1" fill="hold">
                                          <p:stCondLst>
                                            <p:cond delay="999"/>
                                          </p:stCondLst>
                                        </p:cTn>
                                        <p:tgtEl>
                                          <p:spTgt spid="43028"/>
                                        </p:tgtEl>
                                        <p:attrNameLst>
                                          <p:attrName>style.visibility</p:attrName>
                                        </p:attrNameLst>
                                      </p:cBhvr>
                                      <p:to>
                                        <p:strVal val="hidden"/>
                                      </p:to>
                                    </p:se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43016"/>
                                        </p:tgtEl>
                                        <p:attrNameLst>
                                          <p:attrName>style.visibility</p:attrName>
                                        </p:attrNameLst>
                                      </p:cBhvr>
                                      <p:to>
                                        <p:strVal val="visible"/>
                                      </p:to>
                                    </p:set>
                                    <p:animEffect transition="in" filter="fade">
                                      <p:cBhvr>
                                        <p:cTn id="77" dur="1000"/>
                                        <p:tgtEl>
                                          <p:spTgt spid="43016"/>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43032"/>
                                        </p:tgtEl>
                                        <p:attrNameLst>
                                          <p:attrName>style.visibility</p:attrName>
                                        </p:attrNameLst>
                                      </p:cBhvr>
                                      <p:to>
                                        <p:strVal val="visible"/>
                                      </p:to>
                                    </p:set>
                                    <p:animEffect transition="in" filter="fade">
                                      <p:cBhvr>
                                        <p:cTn id="81" dur="1000"/>
                                        <p:tgtEl>
                                          <p:spTgt spid="4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dundas.com/Gallery/Gauge/RS/Images/angular/corpgauge.png"/>
          <p:cNvPicPr>
            <a:picLocks noChangeAspect="1" noChangeArrowheads="1"/>
          </p:cNvPicPr>
          <p:nvPr/>
        </p:nvPicPr>
        <p:blipFill>
          <a:blip r:embed="rId2"/>
          <a:srcRect/>
          <a:stretch>
            <a:fillRect/>
          </a:stretch>
        </p:blipFill>
        <p:spPr bwMode="auto">
          <a:xfrm>
            <a:off x="228600" y="990600"/>
            <a:ext cx="2844000" cy="2834488"/>
          </a:xfrm>
          <a:prstGeom prst="rect">
            <a:avLst/>
          </a:prstGeom>
          <a:noFill/>
        </p:spPr>
      </p:pic>
      <p:pic>
        <p:nvPicPr>
          <p:cNvPr id="58372" name="Picture 4" descr="http://www.dundas.com/Gallery/Gauge/RS/Images/circular/pressure.jpg"/>
          <p:cNvPicPr>
            <a:picLocks noChangeAspect="1" noChangeArrowheads="1"/>
          </p:cNvPicPr>
          <p:nvPr/>
        </p:nvPicPr>
        <p:blipFill>
          <a:blip r:embed="rId3"/>
          <a:srcRect/>
          <a:stretch>
            <a:fillRect/>
          </a:stretch>
        </p:blipFill>
        <p:spPr bwMode="auto">
          <a:xfrm>
            <a:off x="3162300" y="990600"/>
            <a:ext cx="2844000" cy="2844001"/>
          </a:xfrm>
          <a:prstGeom prst="rect">
            <a:avLst/>
          </a:prstGeom>
          <a:noFill/>
        </p:spPr>
      </p:pic>
      <p:pic>
        <p:nvPicPr>
          <p:cNvPr id="58374" name="Picture 6" descr="http://www.dundas.com/Gallery/Gauge/RS/Images/circular/blackgauge.jpg"/>
          <p:cNvPicPr>
            <a:picLocks noChangeAspect="1" noChangeArrowheads="1"/>
          </p:cNvPicPr>
          <p:nvPr/>
        </p:nvPicPr>
        <p:blipFill>
          <a:blip r:embed="rId4"/>
          <a:srcRect/>
          <a:stretch>
            <a:fillRect/>
          </a:stretch>
        </p:blipFill>
        <p:spPr bwMode="auto">
          <a:xfrm>
            <a:off x="6096000" y="990600"/>
            <a:ext cx="2844000" cy="2836746"/>
          </a:xfrm>
          <a:prstGeom prst="rect">
            <a:avLst/>
          </a:prstGeom>
          <a:noFill/>
        </p:spPr>
      </p:pic>
      <p:pic>
        <p:nvPicPr>
          <p:cNvPr id="58376" name="Picture 8" descr="http://www.dundas.com/Gallery/Gauge/RS/Images/circular/thermostat.jpg"/>
          <p:cNvPicPr>
            <a:picLocks noChangeAspect="1" noChangeArrowheads="1"/>
          </p:cNvPicPr>
          <p:nvPr/>
        </p:nvPicPr>
        <p:blipFill>
          <a:blip r:embed="rId5"/>
          <a:srcRect/>
          <a:stretch>
            <a:fillRect/>
          </a:stretch>
        </p:blipFill>
        <p:spPr bwMode="auto">
          <a:xfrm>
            <a:off x="1621320" y="3946035"/>
            <a:ext cx="2844000" cy="2851005"/>
          </a:xfrm>
          <a:prstGeom prst="rect">
            <a:avLst/>
          </a:prstGeom>
          <a:noFill/>
        </p:spPr>
      </p:pic>
      <p:pic>
        <p:nvPicPr>
          <p:cNvPr id="58378" name="Picture 10" descr="http://www.dundas.com/Gallery/Gauge/RS/Images/numeric/numeric3.jpg"/>
          <p:cNvPicPr>
            <a:picLocks noChangeAspect="1" noChangeArrowheads="1"/>
          </p:cNvPicPr>
          <p:nvPr/>
        </p:nvPicPr>
        <p:blipFill>
          <a:blip r:embed="rId6"/>
          <a:srcRect/>
          <a:stretch>
            <a:fillRect/>
          </a:stretch>
        </p:blipFill>
        <p:spPr bwMode="auto">
          <a:xfrm>
            <a:off x="4541520" y="3953509"/>
            <a:ext cx="2844000" cy="2836056"/>
          </a:xfrm>
          <a:prstGeom prst="rect">
            <a:avLst/>
          </a:prstGeom>
          <a:noFill/>
        </p:spPr>
      </p:pic>
      <p:pic>
        <p:nvPicPr>
          <p:cNvPr id="2" name="Picture 32" descr="Dundas Software">
            <a:hlinkClick r:id="rId7"/>
          </p:cNvPr>
          <p:cNvPicPr>
            <a:picLocks noChangeAspect="1" noChangeArrowheads="1"/>
          </p:cNvPicPr>
          <p:nvPr/>
        </p:nvPicPr>
        <p:blipFill>
          <a:blip r:embed="rId8"/>
          <a:srcRect/>
          <a:stretch>
            <a:fillRect/>
          </a:stretch>
        </p:blipFill>
        <p:spPr bwMode="auto">
          <a:xfrm>
            <a:off x="0" y="0"/>
            <a:ext cx="1781175" cy="857251"/>
          </a:xfrm>
          <a:prstGeom prst="rect">
            <a:avLst/>
          </a:prstGeom>
          <a:noFill/>
        </p:spPr>
      </p:pic>
      <p:pic>
        <p:nvPicPr>
          <p:cNvPr id="58382" name="Picture 14" descr="http://www.dundas.com/Gallery/Gauge/RS/Images/linear/gaugepic_000002b.png"/>
          <p:cNvPicPr>
            <a:picLocks noChangeAspect="1" noChangeArrowheads="1"/>
          </p:cNvPicPr>
          <p:nvPr/>
        </p:nvPicPr>
        <p:blipFill>
          <a:blip r:embed="rId9"/>
          <a:srcRect/>
          <a:stretch>
            <a:fillRect/>
          </a:stretch>
        </p:blipFill>
        <p:spPr bwMode="auto">
          <a:xfrm>
            <a:off x="228600" y="1291449"/>
            <a:ext cx="2844000" cy="2213751"/>
          </a:xfrm>
          <a:prstGeom prst="rect">
            <a:avLst/>
          </a:prstGeom>
          <a:noFill/>
        </p:spPr>
      </p:pic>
      <p:pic>
        <p:nvPicPr>
          <p:cNvPr id="58384" name="Picture 16" descr="http://www.dundas.com/Gallery/Gauge/RS/Images/linear/gaugepic_000007b.png"/>
          <p:cNvPicPr>
            <a:picLocks noChangeAspect="1" noChangeArrowheads="1"/>
          </p:cNvPicPr>
          <p:nvPr/>
        </p:nvPicPr>
        <p:blipFill>
          <a:blip r:embed="rId10"/>
          <a:srcRect/>
          <a:stretch>
            <a:fillRect/>
          </a:stretch>
        </p:blipFill>
        <p:spPr bwMode="auto">
          <a:xfrm>
            <a:off x="3633000" y="1295400"/>
            <a:ext cx="2844000" cy="2213751"/>
          </a:xfrm>
          <a:prstGeom prst="rect">
            <a:avLst/>
          </a:prstGeom>
          <a:noFill/>
        </p:spPr>
      </p:pic>
      <p:pic>
        <p:nvPicPr>
          <p:cNvPr id="58388" name="Picture 20" descr="http://www.dundas.com/Gallery/Gauge/RS/Images/linear/gaugepic_000004.png"/>
          <p:cNvPicPr>
            <a:picLocks noChangeAspect="1" noChangeArrowheads="1"/>
          </p:cNvPicPr>
          <p:nvPr/>
        </p:nvPicPr>
        <p:blipFill>
          <a:blip r:embed="rId11"/>
          <a:srcRect/>
          <a:stretch>
            <a:fillRect/>
          </a:stretch>
        </p:blipFill>
        <p:spPr bwMode="auto">
          <a:xfrm>
            <a:off x="6781800" y="1524000"/>
            <a:ext cx="1457325" cy="3971925"/>
          </a:xfrm>
          <a:prstGeom prst="rect">
            <a:avLst/>
          </a:prstGeom>
          <a:noFill/>
        </p:spPr>
      </p:pic>
      <p:pic>
        <p:nvPicPr>
          <p:cNvPr id="58390" name="Picture 22" descr="http://www.dundas.com/Gallery/Gauge/RS/Images/linear/linear14.jpg"/>
          <p:cNvPicPr>
            <a:picLocks noChangeAspect="1" noChangeArrowheads="1"/>
          </p:cNvPicPr>
          <p:nvPr/>
        </p:nvPicPr>
        <p:blipFill>
          <a:blip r:embed="rId12"/>
          <a:srcRect/>
          <a:stretch>
            <a:fillRect/>
          </a:stretch>
        </p:blipFill>
        <p:spPr bwMode="auto">
          <a:xfrm>
            <a:off x="228600" y="3657600"/>
            <a:ext cx="4333875" cy="1285876"/>
          </a:xfrm>
          <a:prstGeom prst="rect">
            <a:avLst/>
          </a:prstGeom>
          <a:noFill/>
        </p:spPr>
      </p:pic>
      <p:pic>
        <p:nvPicPr>
          <p:cNvPr id="58396" name="Picture 28" descr="http://www.dundas.com/Gallery/Gauge/RS/Images/numeric/numericlcd.jpg"/>
          <p:cNvPicPr>
            <a:picLocks noChangeAspect="1" noChangeArrowheads="1"/>
          </p:cNvPicPr>
          <p:nvPr/>
        </p:nvPicPr>
        <p:blipFill>
          <a:blip r:embed="rId13"/>
          <a:srcRect/>
          <a:stretch>
            <a:fillRect/>
          </a:stretch>
        </p:blipFill>
        <p:spPr bwMode="auto">
          <a:xfrm>
            <a:off x="2286000" y="5105400"/>
            <a:ext cx="4314825" cy="13335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fade">
                                      <p:cBhvr>
                                        <p:cTn id="11" dur="1000"/>
                                        <p:tgtEl>
                                          <p:spTgt spid="5837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1000"/>
                                        <p:tgtEl>
                                          <p:spTgt spid="5837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8376"/>
                                        </p:tgtEl>
                                        <p:attrNameLst>
                                          <p:attrName>style.visibility</p:attrName>
                                        </p:attrNameLst>
                                      </p:cBhvr>
                                      <p:to>
                                        <p:strVal val="visible"/>
                                      </p:to>
                                    </p:set>
                                    <p:animEffect transition="in" filter="fade">
                                      <p:cBhvr>
                                        <p:cTn id="19" dur="1000"/>
                                        <p:tgtEl>
                                          <p:spTgt spid="5837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8378"/>
                                        </p:tgtEl>
                                        <p:attrNameLst>
                                          <p:attrName>style.visibility</p:attrName>
                                        </p:attrNameLst>
                                      </p:cBhvr>
                                      <p:to>
                                        <p:strVal val="visible"/>
                                      </p:to>
                                    </p:set>
                                    <p:animEffect transition="in" filter="fade">
                                      <p:cBhvr>
                                        <p:cTn id="23" dur="1000"/>
                                        <p:tgtEl>
                                          <p:spTgt spid="583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8382"/>
                                        </p:tgtEl>
                                        <p:attrNameLst>
                                          <p:attrName>style.visibility</p:attrName>
                                        </p:attrNameLst>
                                      </p:cBhvr>
                                      <p:to>
                                        <p:strVal val="visible"/>
                                      </p:to>
                                    </p:set>
                                    <p:animEffect transition="in" filter="fade">
                                      <p:cBhvr>
                                        <p:cTn id="28" dur="1000"/>
                                        <p:tgtEl>
                                          <p:spTgt spid="58382"/>
                                        </p:tgtEl>
                                      </p:cBhvr>
                                    </p:animEffect>
                                  </p:childTnLst>
                                </p:cTn>
                              </p:par>
                              <p:par>
                                <p:cTn id="29" presetID="10" presetClass="exit" presetSubtype="0" fill="hold" nodeType="withEffect">
                                  <p:stCondLst>
                                    <p:cond delay="0"/>
                                  </p:stCondLst>
                                  <p:childTnLst>
                                    <p:animEffect transition="out" filter="fade">
                                      <p:cBhvr>
                                        <p:cTn id="30" dur="1000"/>
                                        <p:tgtEl>
                                          <p:spTgt spid="58370"/>
                                        </p:tgtEl>
                                      </p:cBhvr>
                                    </p:animEffect>
                                    <p:set>
                                      <p:cBhvr>
                                        <p:cTn id="31" dur="1" fill="hold">
                                          <p:stCondLst>
                                            <p:cond delay="999"/>
                                          </p:stCondLst>
                                        </p:cTn>
                                        <p:tgtEl>
                                          <p:spTgt spid="5837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58372"/>
                                        </p:tgtEl>
                                      </p:cBhvr>
                                    </p:animEffect>
                                    <p:set>
                                      <p:cBhvr>
                                        <p:cTn id="34" dur="1" fill="hold">
                                          <p:stCondLst>
                                            <p:cond delay="999"/>
                                          </p:stCondLst>
                                        </p:cTn>
                                        <p:tgtEl>
                                          <p:spTgt spid="5837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58374"/>
                                        </p:tgtEl>
                                      </p:cBhvr>
                                    </p:animEffect>
                                    <p:set>
                                      <p:cBhvr>
                                        <p:cTn id="37" dur="1" fill="hold">
                                          <p:stCondLst>
                                            <p:cond delay="999"/>
                                          </p:stCondLst>
                                        </p:cTn>
                                        <p:tgtEl>
                                          <p:spTgt spid="5837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58376"/>
                                        </p:tgtEl>
                                      </p:cBhvr>
                                    </p:animEffect>
                                    <p:set>
                                      <p:cBhvr>
                                        <p:cTn id="40" dur="1" fill="hold">
                                          <p:stCondLst>
                                            <p:cond delay="999"/>
                                          </p:stCondLst>
                                        </p:cTn>
                                        <p:tgtEl>
                                          <p:spTgt spid="5837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58378"/>
                                        </p:tgtEl>
                                      </p:cBhvr>
                                    </p:animEffect>
                                    <p:set>
                                      <p:cBhvr>
                                        <p:cTn id="43" dur="1" fill="hold">
                                          <p:stCondLst>
                                            <p:cond delay="999"/>
                                          </p:stCondLst>
                                        </p:cTn>
                                        <p:tgtEl>
                                          <p:spTgt spid="58378"/>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8384"/>
                                        </p:tgtEl>
                                        <p:attrNameLst>
                                          <p:attrName>style.visibility</p:attrName>
                                        </p:attrNameLst>
                                      </p:cBhvr>
                                      <p:to>
                                        <p:strVal val="visible"/>
                                      </p:to>
                                    </p:set>
                                    <p:animEffect transition="in" filter="fade">
                                      <p:cBhvr>
                                        <p:cTn id="47" dur="1000"/>
                                        <p:tgtEl>
                                          <p:spTgt spid="58384"/>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58390"/>
                                        </p:tgtEl>
                                        <p:attrNameLst>
                                          <p:attrName>style.visibility</p:attrName>
                                        </p:attrNameLst>
                                      </p:cBhvr>
                                      <p:to>
                                        <p:strVal val="visible"/>
                                      </p:to>
                                    </p:set>
                                    <p:animEffect transition="in" filter="fade">
                                      <p:cBhvr>
                                        <p:cTn id="51" dur="1000"/>
                                        <p:tgtEl>
                                          <p:spTgt spid="58390"/>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8396"/>
                                        </p:tgtEl>
                                        <p:attrNameLst>
                                          <p:attrName>style.visibility</p:attrName>
                                        </p:attrNameLst>
                                      </p:cBhvr>
                                      <p:to>
                                        <p:strVal val="visible"/>
                                      </p:to>
                                    </p:set>
                                    <p:animEffect transition="in" filter="fade">
                                      <p:cBhvr>
                                        <p:cTn id="55" dur="1000"/>
                                        <p:tgtEl>
                                          <p:spTgt spid="58396"/>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58388"/>
                                        </p:tgtEl>
                                        <p:attrNameLst>
                                          <p:attrName>style.visibility</p:attrName>
                                        </p:attrNameLst>
                                      </p:cBhvr>
                                      <p:to>
                                        <p:strVal val="visible"/>
                                      </p:to>
                                    </p:set>
                                    <p:animEffect transition="in" filter="fade">
                                      <p:cBhvr>
                                        <p:cTn id="59" dur="1000"/>
                                        <p:tgtEl>
                                          <p:spTgt spid="58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bwMode="auto">
          <a:xfrm>
            <a:off x="381000" y="3259567"/>
            <a:ext cx="8382000" cy="3598433"/>
          </a:xfrm>
          <a:prstGeom prst="round2SameRect">
            <a:avLst>
              <a:gd name="adj1" fmla="val 5905"/>
              <a:gd name="adj2" fmla="val 0"/>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6063343" cy="1329595"/>
          </a:xfrm>
        </p:spPr>
        <p:txBody>
          <a:bodyPr/>
          <a:lstStyle/>
          <a:p>
            <a:r>
              <a:rPr lang="es-ES" dirty="0" smtClean="0"/>
              <a:t>Presentación flexible de los datos</a:t>
            </a:r>
            <a:endParaRPr lang="es-ES" dirty="0"/>
          </a:p>
        </p:txBody>
      </p:sp>
      <p:sp>
        <p:nvSpPr>
          <p:cNvPr id="15" name="Text Placeholder 2"/>
          <p:cNvSpPr>
            <a:spLocks noGrp="1"/>
          </p:cNvSpPr>
          <p:nvPr>
            <p:ph type="body" sz="quarter" idx="10"/>
          </p:nvPr>
        </p:nvSpPr>
        <p:spPr>
          <a:xfrm>
            <a:off x="381000" y="1716352"/>
            <a:ext cx="8763000" cy="1335750"/>
          </a:xfrm>
        </p:spPr>
        <p:txBody>
          <a:bodyPr/>
          <a:lstStyle/>
          <a:p>
            <a:pPr marL="461963" indent="-461963"/>
            <a:r>
              <a:rPr lang="es-ES" sz="2800" dirty="0" smtClean="0"/>
              <a:t>Nueva estructura de región de datos: Tablix</a:t>
            </a:r>
          </a:p>
          <a:p>
            <a:pPr lvl="1"/>
            <a:r>
              <a:rPr lang="es-ES" sz="2400" dirty="0" smtClean="0"/>
              <a:t>Lo mejor de las tablas junto con lo mejor de las matrices: </a:t>
            </a:r>
          </a:p>
          <a:p>
            <a:endParaRPr lang="es-ES" dirty="0"/>
          </a:p>
        </p:txBody>
      </p:sp>
      <p:graphicFrame>
        <p:nvGraphicFramePr>
          <p:cNvPr id="35" name="Group 2"/>
          <p:cNvGraphicFramePr>
            <a:graphicFrameLocks/>
          </p:cNvGraphicFramePr>
          <p:nvPr/>
        </p:nvGraphicFramePr>
        <p:xfrm>
          <a:off x="6134100" y="3931920"/>
          <a:ext cx="2514600" cy="335280"/>
        </p:xfrm>
        <a:graphic>
          <a:graphicData uri="http://schemas.openxmlformats.org/drawingml/2006/table">
            <a:tbl>
              <a:tblPr>
                <a:tableStyleId>{306799F8-075E-4A3A-A7F6-7FBC6576F1A4}</a:tableStyleId>
              </a:tblPr>
              <a:tblGrid>
                <a:gridCol w="838200"/>
                <a:gridCol w="838200"/>
                <a:gridCol w="8382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2001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2002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Total</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graphicFrame>
        <p:nvGraphicFramePr>
          <p:cNvPr id="36" name="Group 12"/>
          <p:cNvGraphicFramePr>
            <a:graphicFrameLocks/>
          </p:cNvGraphicFramePr>
          <p:nvPr/>
        </p:nvGraphicFramePr>
        <p:xfrm>
          <a:off x="6134100" y="4297045"/>
          <a:ext cx="2514600" cy="733426"/>
        </p:xfrm>
        <a:graphic>
          <a:graphicData uri="http://schemas.openxmlformats.org/drawingml/2006/table">
            <a:tbl>
              <a:tblPr>
                <a:tableStyleId>{306799F8-075E-4A3A-A7F6-7FBC6576F1A4}</a:tableStyleId>
              </a:tblPr>
              <a:tblGrid>
                <a:gridCol w="838200"/>
                <a:gridCol w="838200"/>
                <a:gridCol w="838200"/>
              </a:tblGrid>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1,115</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1,331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2,446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3667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794</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37" name="Group 26"/>
          <p:cNvGraphicFramePr>
            <a:graphicFrameLocks/>
          </p:cNvGraphicFramePr>
          <p:nvPr/>
        </p:nvGraphicFramePr>
        <p:xfrm>
          <a:off x="6134100" y="5030470"/>
          <a:ext cx="2514600" cy="1005840"/>
        </p:xfrm>
        <a:graphic>
          <a:graphicData uri="http://schemas.openxmlformats.org/drawingml/2006/table">
            <a:tbl>
              <a:tblPr>
                <a:tableStyleId>{306799F8-075E-4A3A-A7F6-7FBC6576F1A4}</a:tableStyleId>
              </a:tblPr>
              <a:tblGrid>
                <a:gridCol w="838200"/>
                <a:gridCol w="838200"/>
                <a:gridCol w="8382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11,156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13,312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24,468</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984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1,523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6,421</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7,944</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13,946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21,706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35,653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38" name="Group 44"/>
          <p:cNvGraphicFramePr>
            <a:graphicFrameLocks/>
          </p:cNvGraphicFramePr>
          <p:nvPr/>
        </p:nvGraphicFramePr>
        <p:xfrm>
          <a:off x="3619500" y="3935095"/>
          <a:ext cx="2514600" cy="2106612"/>
        </p:xfrm>
        <a:graphic>
          <a:graphicData uri="http://schemas.openxmlformats.org/drawingml/2006/table">
            <a:tbl>
              <a:tblPr>
                <a:tableStyleId>{306799F8-075E-4A3A-A7F6-7FBC6576F1A4}</a:tableStyleId>
              </a:tblPr>
              <a:tblGrid>
                <a:gridCol w="1219200"/>
                <a:gridCol w="1295400"/>
              </a:tblGrid>
              <a:tr h="3511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r h="3511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Retail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Odin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Bikes, Inc.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Wholesale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ABC Corp.</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Thor, Ltd.</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3511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Grand Total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r>
            </a:tbl>
          </a:graphicData>
        </a:graphic>
      </p:graphicFrame>
      <p:graphicFrame>
        <p:nvGraphicFramePr>
          <p:cNvPr id="39" name="Group 63"/>
          <p:cNvGraphicFramePr>
            <a:graphicFrameLocks noGrp="1"/>
          </p:cNvGraphicFramePr>
          <p:nvPr/>
        </p:nvGraphicFramePr>
        <p:xfrm>
          <a:off x="495300" y="3738245"/>
          <a:ext cx="1752600" cy="2682240"/>
        </p:xfrm>
        <a:graphic>
          <a:graphicData uri="http://schemas.openxmlformats.org/drawingml/2006/table">
            <a:tbl>
              <a:tblPr>
                <a:tableStyleId>{327F97BB-C833-4FB7-BDE5-3F7075034690}</a:tableStyleId>
              </a:tblPr>
              <a:tblGrid>
                <a:gridCol w="1752600"/>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Customer</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Retail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603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Odin</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8913">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Bikes, Inc.</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Wholesale</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ABC Corp.</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Thor, Ltd.</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Grand Total</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40" name="Group 83"/>
          <p:cNvGraphicFramePr>
            <a:graphicFrameLocks noGrp="1"/>
          </p:cNvGraphicFramePr>
          <p:nvPr/>
        </p:nvGraphicFramePr>
        <p:xfrm>
          <a:off x="2247900" y="3738245"/>
          <a:ext cx="990600" cy="2683510"/>
        </p:xfrm>
        <a:graphic>
          <a:graphicData uri="http://schemas.openxmlformats.org/drawingml/2006/table">
            <a:tbl>
              <a:tblPr>
                <a:tableStyleId>{327F97BB-C833-4FB7-BDE5-3F7075034690}</a:tableStyleId>
              </a:tblPr>
              <a:tblGrid>
                <a:gridCol w="99060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Growth</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3365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000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317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47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322%</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r h="2635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41" name="Text Box 103"/>
          <p:cNvSpPr txBox="1">
            <a:spLocks noChangeArrowheads="1"/>
          </p:cNvSpPr>
          <p:nvPr/>
        </p:nvSpPr>
        <p:spPr bwMode="auto">
          <a:xfrm>
            <a:off x="2391343" y="2699665"/>
            <a:ext cx="3965701" cy="523220"/>
          </a:xfrm>
          <a:prstGeom prst="rect">
            <a:avLst/>
          </a:prstGeom>
          <a:noFill/>
          <a:ln w="9525">
            <a:noFill/>
            <a:miter lim="800000"/>
            <a:headEnd/>
            <a:tailEnd/>
          </a:ln>
          <a:effectLst/>
        </p:spPr>
        <p:txBody>
          <a:bodyPr wrap="none">
            <a:spAutoFit/>
          </a:bodyPr>
          <a:lstStyle/>
          <a:p>
            <a:pPr>
              <a:defRPr/>
            </a:pPr>
            <a:r>
              <a:rPr lang="es-ES" sz="2800" b="1" dirty="0" smtClean="0">
                <a:solidFill>
                  <a:schemeClr val="accent1"/>
                </a:solidFill>
              </a:rPr>
              <a:t>Tabla + Matriz = </a:t>
            </a:r>
            <a:r>
              <a:rPr lang="es-ES" sz="2800" b="1" dirty="0" err="1" smtClean="0">
                <a:solidFill>
                  <a:schemeClr val="accent1"/>
                </a:solidFill>
              </a:rPr>
              <a:t>Tablix</a:t>
            </a:r>
            <a:endParaRPr lang="es-ES" sz="2800" b="1" dirty="0">
              <a:solidFill>
                <a:schemeClr val="accent1"/>
              </a:solidFill>
            </a:endParaRPr>
          </a:p>
        </p:txBody>
      </p:sp>
      <p:graphicFrame>
        <p:nvGraphicFramePr>
          <p:cNvPr id="44" name="Group 106"/>
          <p:cNvGraphicFramePr>
            <a:graphicFrameLocks noGrp="1"/>
          </p:cNvGraphicFramePr>
          <p:nvPr/>
        </p:nvGraphicFramePr>
        <p:xfrm>
          <a:off x="3273425" y="8705533"/>
          <a:ext cx="3505200" cy="335280"/>
        </p:xfrm>
        <a:graphic>
          <a:graphicData uri="http://schemas.openxmlformats.org/drawingml/2006/table">
            <a:tbl>
              <a:tblPr>
                <a:tableStyleId>{E269D01E-BC32-4049-B463-5C60D7B0CCD2}</a:tableStyleId>
              </a:tblPr>
              <a:tblGrid>
                <a:gridCol w="838200"/>
                <a:gridCol w="838200"/>
                <a:gridCol w="838200"/>
                <a:gridCol w="990600"/>
              </a:tblGrid>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1,267</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1,973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3,230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56%</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aphicFrame>
        <p:nvGraphicFramePr>
          <p:cNvPr id="45" name="Group 124"/>
          <p:cNvGraphicFramePr>
            <a:graphicFrameLocks noGrp="1"/>
          </p:cNvGraphicFramePr>
          <p:nvPr/>
        </p:nvGraphicFramePr>
        <p:xfrm>
          <a:off x="3275013" y="9113520"/>
          <a:ext cx="3505200" cy="335280"/>
        </p:xfrm>
        <a:graphic>
          <a:graphicData uri="http://schemas.openxmlformats.org/drawingml/2006/table">
            <a:tbl>
              <a:tblPr>
                <a:tableStyleId>{E269D01E-BC32-4049-B463-5C60D7B0CCD2}</a:tableStyleId>
              </a:tblPr>
              <a:tblGrid>
                <a:gridCol w="838200"/>
                <a:gridCol w="838200"/>
                <a:gridCol w="838200"/>
                <a:gridCol w="990600"/>
              </a:tblGrid>
              <a:tr h="2286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12,679</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19,733</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32,412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57%</a:t>
                      </a: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grpSp>
        <p:nvGrpSpPr>
          <p:cNvPr id="3" name="Group 26"/>
          <p:cNvGrpSpPr/>
          <p:nvPr/>
        </p:nvGrpSpPr>
        <p:grpSpPr>
          <a:xfrm>
            <a:off x="7702424" y="228600"/>
            <a:ext cx="1060576" cy="846546"/>
            <a:chOff x="6681659" y="4454800"/>
            <a:chExt cx="1060576" cy="846546"/>
          </a:xfrm>
        </p:grpSpPr>
        <p:pic>
          <p:nvPicPr>
            <p:cNvPr id="28"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tretch>
              <a:fillRect/>
            </a:stretch>
          </p:blipFill>
          <p:spPr bwMode="auto">
            <a:xfrm>
              <a:off x="7053938" y="4454800"/>
              <a:ext cx="688297" cy="822698"/>
            </a:xfrm>
            <a:prstGeom prst="rect">
              <a:avLst/>
            </a:prstGeom>
            <a:noFill/>
            <a:ln w="9525">
              <a:noFill/>
              <a:miter lim="800000"/>
              <a:headEnd/>
              <a:tailEnd/>
            </a:ln>
          </p:spPr>
        </p:pic>
        <p:pic>
          <p:nvPicPr>
            <p:cNvPr id="29"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7.47166E-7 L 0.1125 0.00023 " pathEditMode="relative" rAng="0" ptsTypes="AA">
                                      <p:cBhvr>
                                        <p:cTn id="6" dur="3000" fill="hold"/>
                                        <p:tgtEl>
                                          <p:spTgt spid="39"/>
                                        </p:tgtEl>
                                        <p:attrNameLst>
                                          <p:attrName>ppt_x</p:attrName>
                                          <p:attrName>ppt_y</p:attrName>
                                        </p:attrNameLst>
                                      </p:cBhvr>
                                      <p:rCtr x="56" y="0"/>
                                    </p:animMotion>
                                  </p:childTnLst>
                                </p:cTn>
                              </p:par>
                              <p:par>
                                <p:cTn id="7" presetID="35" presetClass="path" presetSubtype="0" accel="50000" decel="50000" fill="hold" nodeType="withEffect">
                                  <p:stCondLst>
                                    <p:cond delay="0"/>
                                  </p:stCondLst>
                                  <p:childTnLst>
                                    <p:animMotion origin="layout" path="M -3.33333E-6 -4.14064E-7 L -0.3118 -0.02776 " pathEditMode="relative" rAng="0" ptsTypes="AA">
                                      <p:cBhvr>
                                        <p:cTn id="8" dur="3000" fill="hold"/>
                                        <p:tgtEl>
                                          <p:spTgt spid="35"/>
                                        </p:tgtEl>
                                        <p:attrNameLst>
                                          <p:attrName>ppt_x</p:attrName>
                                          <p:attrName>ppt_y</p:attrName>
                                        </p:attrNameLst>
                                      </p:cBhvr>
                                      <p:rCtr x="-156" y="-14"/>
                                    </p:animMotion>
                                  </p:childTnLst>
                                </p:cTn>
                              </p:par>
                              <p:par>
                                <p:cTn id="9" presetID="63" presetClass="path" presetSubtype="0" accel="50000" decel="50000" fill="hold" nodeType="withEffect">
                                  <p:stCondLst>
                                    <p:cond delay="0"/>
                                  </p:stCondLst>
                                  <p:childTnLst>
                                    <p:animMotion origin="layout" path="M 5.55112E-17 7.47166E-7 L 0.38767 0.00023 " pathEditMode="relative" rAng="0" ptsTypes="AA">
                                      <p:cBhvr>
                                        <p:cTn id="10" dur="3000" fill="hold"/>
                                        <p:tgtEl>
                                          <p:spTgt spid="40"/>
                                        </p:tgtEl>
                                        <p:attrNameLst>
                                          <p:attrName>ppt_x</p:attrName>
                                          <p:attrName>ppt_y</p:attrName>
                                        </p:attrNameLst>
                                      </p:cBhvr>
                                      <p:rCtr x="194" y="0"/>
                                    </p:animMotion>
                                  </p:childTnLst>
                                </p:cTn>
                              </p:par>
                              <p:par>
                                <p:cTn id="11" presetID="42" presetClass="path" presetSubtype="0" accel="50000" decel="50000" fill="hold" nodeType="withEffect">
                                  <p:stCondLst>
                                    <p:cond delay="0"/>
                                  </p:stCondLst>
                                  <p:childTnLst>
                                    <p:animMotion origin="layout" path="M 3.33333E-6 1.70213E-6 L 3.33333E-6 0.83256 " pathEditMode="relative" rAng="0" ptsTypes="AA">
                                      <p:cBhvr>
                                        <p:cTn id="12" dur="3000" fill="hold"/>
                                        <p:tgtEl>
                                          <p:spTgt spid="38"/>
                                        </p:tgtEl>
                                        <p:attrNameLst>
                                          <p:attrName>ppt_x</p:attrName>
                                          <p:attrName>ppt_y</p:attrName>
                                        </p:attrNameLst>
                                      </p:cBhvr>
                                      <p:rCtr x="0" y="416"/>
                                    </p:animMotion>
                                  </p:childTnLst>
                                </p:cTn>
                              </p:par>
                              <p:par>
                                <p:cTn id="13" presetID="35" presetClass="path" presetSubtype="0" accel="50000" decel="50000" fill="hold" nodeType="withEffect">
                                  <p:stCondLst>
                                    <p:cond delay="0"/>
                                  </p:stCondLst>
                                  <p:childTnLst>
                                    <p:animMotion origin="layout" path="M -3.33333E-6 -9.2991E-7 L -0.31215 0.00416 " pathEditMode="relative" rAng="0" ptsTypes="AA">
                                      <p:cBhvr>
                                        <p:cTn id="14" dur="3000" fill="hold"/>
                                        <p:tgtEl>
                                          <p:spTgt spid="36"/>
                                        </p:tgtEl>
                                        <p:attrNameLst>
                                          <p:attrName>ppt_x</p:attrName>
                                          <p:attrName>ppt_y</p:attrName>
                                        </p:attrNameLst>
                                      </p:cBhvr>
                                      <p:rCtr x="-156" y="2"/>
                                    </p:animMotion>
                                  </p:childTnLst>
                                </p:cTn>
                              </p:par>
                              <p:par>
                                <p:cTn id="15" presetID="35" presetClass="path" presetSubtype="0" accel="50000" decel="50000" fill="hold" nodeType="withEffect">
                                  <p:stCondLst>
                                    <p:cond delay="0"/>
                                  </p:stCondLst>
                                  <p:childTnLst>
                                    <p:animMotion origin="layout" path="M -3.33333E-6 -1.73491E-6 L -0.31232 0.05644 " pathEditMode="relative" rAng="0" ptsTypes="AA">
                                      <p:cBhvr>
                                        <p:cTn id="16" dur="3000" fill="hold"/>
                                        <p:tgtEl>
                                          <p:spTgt spid="37"/>
                                        </p:tgtEl>
                                        <p:attrNameLst>
                                          <p:attrName>ppt_x</p:attrName>
                                          <p:attrName>ppt_y</p:attrName>
                                        </p:attrNameLst>
                                      </p:cBhvr>
                                      <p:rCtr x="-156" y="28"/>
                                    </p:animMotion>
                                  </p:childTnLst>
                                </p:cTn>
                              </p:par>
                              <p:par>
                                <p:cTn id="17" presetID="64" presetClass="path" presetSubtype="0" accel="50000" decel="50000" fill="hold" nodeType="withEffect">
                                  <p:stCondLst>
                                    <p:cond delay="0"/>
                                  </p:stCondLst>
                                  <p:childTnLst>
                                    <p:animMotion origin="layout" path="M -2.77778E-6 -0.01458 L 0.00035 -0.68518 " pathEditMode="relative" rAng="0" ptsTypes="AA">
                                      <p:cBhvr>
                                        <p:cTn id="18" dur="3000" fill="hold"/>
                                        <p:tgtEl>
                                          <p:spTgt spid="44"/>
                                        </p:tgtEl>
                                        <p:attrNameLst>
                                          <p:attrName>ppt_x</p:attrName>
                                          <p:attrName>ppt_y</p:attrName>
                                        </p:attrNameLst>
                                      </p:cBhvr>
                                      <p:rCtr x="0" y="-335"/>
                                    </p:animMotion>
                                  </p:childTnLst>
                                </p:cTn>
                              </p:par>
                              <p:par>
                                <p:cTn id="19" presetID="64" presetClass="path" presetSubtype="0" accel="50000" decel="50000" fill="hold" nodeType="withEffect">
                                  <p:stCondLst>
                                    <p:cond delay="0"/>
                                  </p:stCondLst>
                                  <p:childTnLst>
                                    <p:animMotion origin="layout" path="M 0.0085 -0.04005 L 3.61111E-6 -0.59074 " pathEditMode="relative" rAng="0" ptsTypes="AA">
                                      <p:cBhvr>
                                        <p:cTn id="20" dur="3000" fill="hold"/>
                                        <p:tgtEl>
                                          <p:spTgt spid="45"/>
                                        </p:tgtEl>
                                        <p:attrNameLst>
                                          <p:attrName>ppt_x</p:attrName>
                                          <p:attrName>ppt_y</p:attrName>
                                        </p:attrNameLst>
                                      </p:cBhvr>
                                      <p:rCtr x="-4" y="-2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Experiencia personalizada</a:t>
            </a:r>
            <a:br>
              <a:rPr lang="es-ES" dirty="0" smtClean="0"/>
            </a:br>
            <a:r>
              <a:rPr lang="es-ES" sz="3600" dirty="0" smtClean="0">
                <a:solidFill>
                  <a:schemeClr val="tx2"/>
                </a:solidFill>
              </a:rPr>
              <a:t>Mejoras en el Report Builder</a:t>
            </a:r>
            <a:endParaRPr lang="es-ES" dirty="0">
              <a:solidFill>
                <a:schemeClr val="tx2"/>
              </a:solidFill>
            </a:endParaRPr>
          </a:p>
        </p:txBody>
      </p:sp>
      <p:sp>
        <p:nvSpPr>
          <p:cNvPr id="3" name="Text Placeholder 2"/>
          <p:cNvSpPr>
            <a:spLocks noGrp="1"/>
          </p:cNvSpPr>
          <p:nvPr>
            <p:ph type="body" sz="quarter" idx="10"/>
          </p:nvPr>
        </p:nvSpPr>
        <p:spPr>
          <a:xfrm>
            <a:off x="165100" y="1708150"/>
            <a:ext cx="5321300" cy="4379660"/>
          </a:xfrm>
        </p:spPr>
        <p:txBody>
          <a:bodyPr/>
          <a:lstStyle/>
          <a:p>
            <a:r>
              <a:rPr lang="es-ES" sz="2400" dirty="0" smtClean="0"/>
              <a:t>Entorno de creación intuitivo para los usuarios finales</a:t>
            </a:r>
          </a:p>
          <a:p>
            <a:pPr marL="742950" lvl="1" indent="-344488"/>
            <a:r>
              <a:rPr lang="es-ES" sz="2000" dirty="0" smtClean="0"/>
              <a:t>Soporte para capa de semántica y acceso directo a SQL</a:t>
            </a:r>
          </a:p>
          <a:p>
            <a:pPr marL="742950" lvl="1" indent="-344488"/>
            <a:r>
              <a:rPr lang="es-ES" sz="2000" dirty="0" smtClean="0"/>
              <a:t>Capacidad de personalizar los informes independientemente del sitio donde fueron diseñados inicialmente</a:t>
            </a:r>
          </a:p>
          <a:p>
            <a:pPr marL="742950" lvl="1" indent="-344488"/>
            <a:r>
              <a:rPr lang="es-ES" sz="2000" dirty="0" smtClean="0"/>
              <a:t>Modificación cómoda y sencilla de campos de datos y tipos de gráficos</a:t>
            </a:r>
          </a:p>
          <a:p>
            <a:pPr marL="742950" lvl="1" indent="-344488"/>
            <a:r>
              <a:rPr lang="es-ES" sz="2000" dirty="0" smtClean="0"/>
              <a:t>Soporte para:</a:t>
            </a:r>
          </a:p>
          <a:p>
            <a:pPr marL="1033463" lvl="2" indent="-290513"/>
            <a:r>
              <a:rPr lang="es-ES" sz="1800" dirty="0" smtClean="0"/>
              <a:t>Datos relacionales y multidimensionales</a:t>
            </a:r>
          </a:p>
          <a:p>
            <a:pPr marL="1033463" lvl="2" indent="-290513"/>
            <a:r>
              <a:rPr lang="es-ES" sz="1800" dirty="0" smtClean="0"/>
              <a:t>Múltiples orígenes de datos</a:t>
            </a:r>
          </a:p>
          <a:p>
            <a:pPr marL="1033463" lvl="2" indent="-290513"/>
            <a:r>
              <a:rPr lang="es-ES" sz="1800" dirty="0" smtClean="0"/>
              <a:t>Múltiples regiones </a:t>
            </a:r>
          </a:p>
          <a:p>
            <a:pPr marL="742950" lvl="1" indent="-344488"/>
            <a:r>
              <a:rPr lang="es-ES" sz="2000" dirty="0" smtClean="0"/>
              <a:t>Nuevos controles de visualización</a:t>
            </a:r>
            <a:endParaRPr lang="es-ES" sz="2000" dirty="0"/>
          </a:p>
        </p:txBody>
      </p:sp>
      <p:pic>
        <p:nvPicPr>
          <p:cNvPr id="10" name="Picture 2"/>
          <p:cNvPicPr>
            <a:picLocks noChangeAspect="1" noChangeArrowheads="1"/>
          </p:cNvPicPr>
          <p:nvPr/>
        </p:nvPicPr>
        <p:blipFill>
          <a:blip r:embed="rId3"/>
          <a:srcRect/>
          <a:stretch>
            <a:fillRect/>
          </a:stretch>
        </p:blipFill>
        <p:spPr bwMode="auto">
          <a:xfrm>
            <a:off x="5506122" y="2109396"/>
            <a:ext cx="3505199" cy="32372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4" name="Group 16"/>
          <p:cNvGrpSpPr/>
          <p:nvPr/>
        </p:nvGrpSpPr>
        <p:grpSpPr>
          <a:xfrm>
            <a:off x="7702424" y="228600"/>
            <a:ext cx="1060576" cy="846546"/>
            <a:chOff x="6681659" y="4454800"/>
            <a:chExt cx="1060576" cy="846546"/>
          </a:xfrm>
        </p:grpSpPr>
        <p:pic>
          <p:nvPicPr>
            <p:cNvPr id="1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7053938" y="4454800"/>
              <a:ext cx="688297" cy="822698"/>
            </a:xfrm>
            <a:prstGeom prst="rect">
              <a:avLst/>
            </a:prstGeom>
            <a:noFill/>
            <a:ln w="9525">
              <a:noFill/>
              <a:miter lim="800000"/>
              <a:headEnd/>
              <a:tailEnd/>
            </a:ln>
          </p:spPr>
        </p:pic>
        <p:pic>
          <p:nvPicPr>
            <p:cNvPr id="19"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6681659" y="4482553"/>
              <a:ext cx="557939" cy="81879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logs.asp.net/blogs/gunnarpeipman/WindowsLiveWriter/3286eca1bb2e_13B31/reportdesigner_2.png"/>
          <p:cNvPicPr>
            <a:picLocks noChangeAspect="1" noChangeArrowheads="1"/>
          </p:cNvPicPr>
          <p:nvPr/>
        </p:nvPicPr>
        <p:blipFill>
          <a:blip r:embed="rId2"/>
          <a:srcRect/>
          <a:stretch>
            <a:fillRect/>
          </a:stretch>
        </p:blipFill>
        <p:spPr bwMode="auto">
          <a:xfrm>
            <a:off x="0" y="0"/>
            <a:ext cx="9144000" cy="6857999"/>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Resumen</a:t>
            </a:r>
            <a:endParaRPr lang="es-ES" dirty="0"/>
          </a:p>
        </p:txBody>
      </p:sp>
      <p:sp>
        <p:nvSpPr>
          <p:cNvPr id="3" name="Text Placeholder 2"/>
          <p:cNvSpPr>
            <a:spLocks noGrp="1"/>
          </p:cNvSpPr>
          <p:nvPr>
            <p:ph type="body" sz="quarter" idx="10"/>
          </p:nvPr>
        </p:nvSpPr>
        <p:spPr>
          <a:xfrm>
            <a:off x="762000" y="1743886"/>
            <a:ext cx="7719848" cy="4684359"/>
          </a:xfrm>
        </p:spPr>
        <p:txBody>
          <a:bodyPr/>
          <a:lstStyle/>
          <a:p>
            <a:r>
              <a:rPr lang="es-ES" sz="2800" dirty="0" smtClean="0"/>
              <a:t>SQL Server 2008 es una plataforma de BI completa y escalable que permite:</a:t>
            </a:r>
          </a:p>
          <a:p>
            <a:pPr lvl="1"/>
            <a:r>
              <a:rPr lang="es-ES" sz="2400" dirty="0" smtClean="0"/>
              <a:t>Liberar sus silos de datos</a:t>
            </a:r>
          </a:p>
          <a:p>
            <a:pPr lvl="1"/>
            <a:r>
              <a:rPr lang="es-ES" sz="2400" dirty="0" smtClean="0"/>
              <a:t>Distribuir información relevante a los usuarios a través de Microsoft Office</a:t>
            </a:r>
          </a:p>
          <a:p>
            <a:pPr lvl="1"/>
            <a:r>
              <a:rPr lang="es-ES" sz="2400" dirty="0" smtClean="0"/>
              <a:t>Disponer de vistas generales de su organización mediante potentes informes y métodos analíticos avanzados y completos</a:t>
            </a:r>
          </a:p>
          <a:p>
            <a:r>
              <a:rPr lang="es-ES" sz="2800" dirty="0" smtClean="0"/>
              <a:t>Forma parte de la oferta de BI de Microsoft</a:t>
            </a:r>
          </a:p>
          <a:p>
            <a:pPr lvl="1"/>
            <a:r>
              <a:rPr lang="es-ES" sz="2400" dirty="0" smtClean="0"/>
              <a:t>Completa e integrada</a:t>
            </a:r>
          </a:p>
          <a:p>
            <a:pPr lvl="1"/>
            <a:r>
              <a:rPr lang="es-ES" sz="2400" dirty="0" smtClean="0"/>
              <a:t>Difusión general por medio de Microsoft Office</a:t>
            </a:r>
          </a:p>
          <a:p>
            <a:pPr lvl="1"/>
            <a:r>
              <a:rPr lang="es-ES" sz="2400" dirty="0" smtClean="0"/>
              <a:t>Cómoda y para todo el ámbito corporativo</a:t>
            </a:r>
            <a:endParaRPr lang="es-ES" sz="24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sz="8800" dirty="0" smtClean="0"/>
              <a:t>2 slides </a:t>
            </a:r>
            <a:r>
              <a:rPr lang="en-US" sz="8800" dirty="0" err="1" smtClean="0"/>
              <a:t>más</a:t>
            </a:r>
            <a:endParaRPr lang="en-US" sz="8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bwMode="auto">
          <a:xfrm>
            <a:off x="4870175" y="4025348"/>
            <a:ext cx="3389242" cy="2511912"/>
          </a:xfrm>
          <a:custGeom>
            <a:avLst/>
            <a:gdLst>
              <a:gd name="connsiteX0" fmla="*/ 0 w 4195482"/>
              <a:gd name="connsiteY0" fmla="*/ 0 h 2786231"/>
              <a:gd name="connsiteX1" fmla="*/ 1333948 w 4195482"/>
              <a:gd name="connsiteY1" fmla="*/ 2786231 h 2786231"/>
              <a:gd name="connsiteX2" fmla="*/ 4195482 w 4195482"/>
              <a:gd name="connsiteY2" fmla="*/ 1000461 h 2786231"/>
              <a:gd name="connsiteX3" fmla="*/ 0 w 4195482"/>
              <a:gd name="connsiteY3" fmla="*/ 0 h 2786231"/>
            </a:gdLst>
            <a:ahLst/>
            <a:cxnLst>
              <a:cxn ang="0">
                <a:pos x="connsiteX0" y="connsiteY0"/>
              </a:cxn>
              <a:cxn ang="0">
                <a:pos x="connsiteX1" y="connsiteY1"/>
              </a:cxn>
              <a:cxn ang="0">
                <a:pos x="connsiteX2" y="connsiteY2"/>
              </a:cxn>
              <a:cxn ang="0">
                <a:pos x="connsiteX3" y="connsiteY3"/>
              </a:cxn>
            </a:cxnLst>
            <a:rect l="l" t="t" r="r" b="b"/>
            <a:pathLst>
              <a:path w="4195482" h="2786231">
                <a:moveTo>
                  <a:pt x="0" y="0"/>
                </a:moveTo>
                <a:lnTo>
                  <a:pt x="1333948" y="2786231"/>
                </a:lnTo>
                <a:lnTo>
                  <a:pt x="4195482" y="1000461"/>
                </a:lnTo>
                <a:lnTo>
                  <a:pt x="0"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4" name="Freeform 43"/>
          <p:cNvSpPr/>
          <p:nvPr/>
        </p:nvSpPr>
        <p:spPr bwMode="auto">
          <a:xfrm>
            <a:off x="5028889" y="1191915"/>
            <a:ext cx="3121199" cy="2068120"/>
          </a:xfrm>
          <a:custGeom>
            <a:avLst/>
            <a:gdLst>
              <a:gd name="connsiteX0" fmla="*/ 1301676 w 4163210"/>
              <a:gd name="connsiteY0" fmla="*/ 0 h 2119257"/>
              <a:gd name="connsiteX1" fmla="*/ 0 w 4163210"/>
              <a:gd name="connsiteY1" fmla="*/ 2119257 h 2119257"/>
              <a:gd name="connsiteX2" fmla="*/ 4163210 w 4163210"/>
              <a:gd name="connsiteY2" fmla="*/ 1721224 h 2119257"/>
              <a:gd name="connsiteX3" fmla="*/ 1301676 w 4163210"/>
              <a:gd name="connsiteY3" fmla="*/ 0 h 2119257"/>
            </a:gdLst>
            <a:ahLst/>
            <a:cxnLst>
              <a:cxn ang="0">
                <a:pos x="connsiteX0" y="connsiteY0"/>
              </a:cxn>
              <a:cxn ang="0">
                <a:pos x="connsiteX1" y="connsiteY1"/>
              </a:cxn>
              <a:cxn ang="0">
                <a:pos x="connsiteX2" y="connsiteY2"/>
              </a:cxn>
              <a:cxn ang="0">
                <a:pos x="connsiteX3" y="connsiteY3"/>
              </a:cxn>
            </a:cxnLst>
            <a:rect l="l" t="t" r="r" b="b"/>
            <a:pathLst>
              <a:path w="4163210" h="2119257">
                <a:moveTo>
                  <a:pt x="1301676" y="0"/>
                </a:moveTo>
                <a:lnTo>
                  <a:pt x="0" y="2119257"/>
                </a:lnTo>
                <a:lnTo>
                  <a:pt x="4163210" y="1721224"/>
                </a:lnTo>
                <a:lnTo>
                  <a:pt x="1301676"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5" name="Freeform 44"/>
          <p:cNvSpPr/>
          <p:nvPr/>
        </p:nvSpPr>
        <p:spPr bwMode="auto">
          <a:xfrm>
            <a:off x="954157" y="1162878"/>
            <a:ext cx="3409121" cy="2633870"/>
          </a:xfrm>
          <a:custGeom>
            <a:avLst/>
            <a:gdLst>
              <a:gd name="connsiteX0" fmla="*/ 4184725 w 4184725"/>
              <a:gd name="connsiteY0" fmla="*/ 2043953 h 2043953"/>
              <a:gd name="connsiteX1" fmla="*/ 0 w 4184725"/>
              <a:gd name="connsiteY1" fmla="*/ 1323191 h 2043953"/>
              <a:gd name="connsiteX2" fmla="*/ 2840019 w 4184725"/>
              <a:gd name="connsiteY2" fmla="*/ 0 h 2043953"/>
              <a:gd name="connsiteX3" fmla="*/ 4184725 w 4184725"/>
              <a:gd name="connsiteY3" fmla="*/ 2043953 h 2043953"/>
            </a:gdLst>
            <a:ahLst/>
            <a:cxnLst>
              <a:cxn ang="0">
                <a:pos x="connsiteX0" y="connsiteY0"/>
              </a:cxn>
              <a:cxn ang="0">
                <a:pos x="connsiteX1" y="connsiteY1"/>
              </a:cxn>
              <a:cxn ang="0">
                <a:pos x="connsiteX2" y="connsiteY2"/>
              </a:cxn>
              <a:cxn ang="0">
                <a:pos x="connsiteX3" y="connsiteY3"/>
              </a:cxn>
            </a:cxnLst>
            <a:rect l="l" t="t" r="r" b="b"/>
            <a:pathLst>
              <a:path w="4184725" h="2043953">
                <a:moveTo>
                  <a:pt x="4184725" y="2043953"/>
                </a:moveTo>
                <a:lnTo>
                  <a:pt x="0" y="1323191"/>
                </a:lnTo>
                <a:lnTo>
                  <a:pt x="2840019" y="0"/>
                </a:lnTo>
                <a:lnTo>
                  <a:pt x="4184725" y="2043953"/>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43" name="Freeform 42"/>
          <p:cNvSpPr/>
          <p:nvPr/>
        </p:nvSpPr>
        <p:spPr bwMode="auto">
          <a:xfrm>
            <a:off x="904461" y="3866322"/>
            <a:ext cx="3379304" cy="2771146"/>
          </a:xfrm>
          <a:custGeom>
            <a:avLst/>
            <a:gdLst>
              <a:gd name="connsiteX0" fmla="*/ 4227756 w 4227756"/>
              <a:gd name="connsiteY0" fmla="*/ 0 h 2796988"/>
              <a:gd name="connsiteX1" fmla="*/ 2883050 w 4227756"/>
              <a:gd name="connsiteY1" fmla="*/ 2796988 h 2796988"/>
              <a:gd name="connsiteX2" fmla="*/ 0 w 4227756"/>
              <a:gd name="connsiteY2" fmla="*/ 989704 h 2796988"/>
              <a:gd name="connsiteX3" fmla="*/ 4227756 w 4227756"/>
              <a:gd name="connsiteY3" fmla="*/ 0 h 2796988"/>
            </a:gdLst>
            <a:ahLst/>
            <a:cxnLst>
              <a:cxn ang="0">
                <a:pos x="connsiteX0" y="connsiteY0"/>
              </a:cxn>
              <a:cxn ang="0">
                <a:pos x="connsiteX1" y="connsiteY1"/>
              </a:cxn>
              <a:cxn ang="0">
                <a:pos x="connsiteX2" y="connsiteY2"/>
              </a:cxn>
              <a:cxn ang="0">
                <a:pos x="connsiteX3" y="connsiteY3"/>
              </a:cxn>
            </a:cxnLst>
            <a:rect l="l" t="t" r="r" b="b"/>
            <a:pathLst>
              <a:path w="4227756" h="2796988">
                <a:moveTo>
                  <a:pt x="4227756" y="0"/>
                </a:moveTo>
                <a:lnTo>
                  <a:pt x="2883050" y="2796988"/>
                </a:lnTo>
                <a:lnTo>
                  <a:pt x="0" y="989704"/>
                </a:lnTo>
                <a:lnTo>
                  <a:pt x="4227756" y="0"/>
                </a:lnTo>
                <a:close/>
              </a:path>
            </a:pathLst>
          </a:custGeom>
          <a:solidFill>
            <a:schemeClr val="bg1">
              <a:alpha val="30000"/>
            </a:schemeClr>
          </a:solidFill>
          <a:ln>
            <a:no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sp>
        <p:nvSpPr>
          <p:cNvPr id="7" name="Title 1"/>
          <p:cNvSpPr>
            <a:spLocks noGrp="1"/>
          </p:cNvSpPr>
          <p:nvPr>
            <p:ph type="title"/>
          </p:nvPr>
        </p:nvSpPr>
        <p:spPr/>
        <p:txBody>
          <a:bodyPr/>
          <a:lstStyle/>
          <a:p>
            <a:r>
              <a:rPr lang="es-ES" dirty="0" smtClean="0"/>
              <a:t>Presentación desde Office</a:t>
            </a:r>
            <a:endParaRPr lang="es-ES" dirty="0"/>
          </a:p>
        </p:txBody>
      </p:sp>
      <p:pic>
        <p:nvPicPr>
          <p:cNvPr id="22" name="Picture 2"/>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3494088" y="2615788"/>
            <a:ext cx="2157412" cy="2322512"/>
          </a:xfrm>
          <a:prstGeom prst="rect">
            <a:avLst/>
          </a:prstGeom>
          <a:noFill/>
          <a:ln w="9525">
            <a:noFill/>
            <a:miter lim="800000"/>
            <a:headEnd/>
            <a:tailEnd/>
          </a:ln>
        </p:spPr>
      </p:pic>
      <p:grpSp>
        <p:nvGrpSpPr>
          <p:cNvPr id="2" name="Group 39"/>
          <p:cNvGrpSpPr/>
          <p:nvPr/>
        </p:nvGrpSpPr>
        <p:grpSpPr>
          <a:xfrm>
            <a:off x="3291660" y="2409335"/>
            <a:ext cx="2625436" cy="2731819"/>
            <a:chOff x="3431484" y="2209800"/>
            <a:chExt cx="2435916" cy="2554287"/>
          </a:xfrm>
        </p:grpSpPr>
        <p:pic>
          <p:nvPicPr>
            <p:cNvPr id="38" name="Picture 15"/>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3431484" y="2209800"/>
              <a:ext cx="2435916" cy="2554287"/>
            </a:xfrm>
            <a:prstGeom prst="rect">
              <a:avLst/>
            </a:prstGeom>
            <a:noFill/>
            <a:ln w="9525">
              <a:noFill/>
              <a:miter lim="800000"/>
              <a:headEnd/>
              <a:tailEnd/>
            </a:ln>
          </p:spPr>
        </p:pic>
        <p:sp>
          <p:nvSpPr>
            <p:cNvPr id="39" name="AutoShape 16"/>
            <p:cNvSpPr>
              <a:spLocks noChangeArrowheads="1"/>
            </p:cNvSpPr>
            <p:nvPr/>
          </p:nvSpPr>
          <p:spPr bwMode="auto">
            <a:xfrm>
              <a:off x="3505200" y="3048000"/>
              <a:ext cx="2286000" cy="990600"/>
            </a:xfrm>
            <a:prstGeom prst="star32">
              <a:avLst>
                <a:gd name="adj" fmla="val 37500"/>
              </a:avLst>
            </a:prstGeom>
            <a:noFill/>
            <a:ln w="12700">
              <a:noFill/>
              <a:miter lim="800000"/>
              <a:headEnd/>
              <a:tailEnd/>
            </a:ln>
            <a:effectLst/>
          </p:spPr>
          <p:txBody>
            <a:bodyPr wrap="none" lIns="91436" tIns="45718" rIns="91436" bIns="45718" anchor="ctr"/>
            <a:lstStyle/>
            <a:p>
              <a:pPr algn="ctr">
                <a:lnSpc>
                  <a:spcPct val="90000"/>
                </a:lnSpc>
                <a:defRPr/>
              </a:pPr>
              <a:r>
                <a:rPr lang="es-ES" sz="2400" dirty="0" smtClean="0">
                  <a:latin typeface="Segoe Semibold"/>
                </a:rPr>
                <a:t>SQL Server</a:t>
              </a:r>
              <a:endParaRPr lang="es-ES" sz="2400" dirty="0">
                <a:latin typeface="Segoe Semibold"/>
              </a:endParaRPr>
            </a:p>
          </p:txBody>
        </p:sp>
      </p:grpSp>
      <p:grpSp>
        <p:nvGrpSpPr>
          <p:cNvPr id="3" name="Group 39"/>
          <p:cNvGrpSpPr/>
          <p:nvPr/>
        </p:nvGrpSpPr>
        <p:grpSpPr>
          <a:xfrm>
            <a:off x="7817291" y="228600"/>
            <a:ext cx="945709" cy="1042416"/>
            <a:chOff x="7817291" y="228600"/>
            <a:chExt cx="945709" cy="1042416"/>
          </a:xfrm>
        </p:grpSpPr>
        <p:pic>
          <p:nvPicPr>
            <p:cNvPr id="4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5"/>
            <a:stretch>
              <a:fillRect/>
            </a:stretch>
          </p:blipFill>
          <p:spPr bwMode="auto">
            <a:xfrm>
              <a:off x="8052682" y="228600"/>
              <a:ext cx="710318" cy="1042416"/>
            </a:xfrm>
            <a:prstGeom prst="rect">
              <a:avLst/>
            </a:prstGeom>
            <a:noFill/>
            <a:ln>
              <a:noFill/>
            </a:ln>
          </p:spPr>
        </p:pic>
        <p:pic>
          <p:nvPicPr>
            <p:cNvPr id="46" name="Picture 2" descr="C:\Program Files\Microsoft Resource DVD Artwork\DVD_ART\BoxShots_Logos\People Ready\PRB man 3 silouette people ready.png"/>
            <p:cNvPicPr>
              <a:picLocks noChangeAspect="1" noChangeArrowheads="1"/>
            </p:cNvPicPr>
            <p:nvPr/>
          </p:nvPicPr>
          <p:blipFill>
            <a:blip r:embed="rId6" cstate="print"/>
            <a:stretch>
              <a:fillRect/>
            </a:stretch>
          </p:blipFill>
          <p:spPr bwMode="auto">
            <a:xfrm>
              <a:off x="7817291" y="477745"/>
              <a:ext cx="494728" cy="667512"/>
            </a:xfrm>
            <a:prstGeom prst="rect">
              <a:avLst/>
            </a:prstGeom>
            <a:noFill/>
          </p:spPr>
        </p:pic>
      </p:grpSp>
      <p:pic>
        <p:nvPicPr>
          <p:cNvPr id="35" name="Picture 9"/>
          <p:cNvPicPr>
            <a:picLocks noChangeAspect="1" noChangeArrowheads="1"/>
          </p:cNvPicPr>
          <p:nvPr/>
        </p:nvPicPr>
        <p:blipFill>
          <a:blip r:embed="rId7" cstate="print"/>
          <a:srcRect/>
          <a:stretch>
            <a:fillRect/>
          </a:stretch>
        </p:blipFill>
        <p:spPr bwMode="auto">
          <a:xfrm>
            <a:off x="5936698" y="1230630"/>
            <a:ext cx="2347036" cy="1746856"/>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a:srcRect/>
          <a:stretch>
            <a:fillRect/>
          </a:stretch>
        </p:blipFill>
        <p:spPr bwMode="auto">
          <a:xfrm>
            <a:off x="831395" y="1215390"/>
            <a:ext cx="2394479" cy="1755248"/>
          </a:xfrm>
          <a:prstGeom prst="rect">
            <a:avLst/>
          </a:prstGeom>
          <a:ln>
            <a:noFill/>
          </a:ln>
          <a:effectLst>
            <a:outerShdw blurRad="292100" dist="139700" dir="2700000" algn="tl" rotWithShape="0">
              <a:srgbClr val="333333">
                <a:alpha val="65000"/>
              </a:srgbClr>
            </a:outerShdw>
          </a:effectLst>
        </p:spPr>
      </p:pic>
      <p:pic>
        <p:nvPicPr>
          <p:cNvPr id="36" name="Picture 5"/>
          <p:cNvPicPr>
            <a:picLocks noChangeAspect="1" noChangeArrowheads="1"/>
          </p:cNvPicPr>
          <p:nvPr/>
        </p:nvPicPr>
        <p:blipFill>
          <a:blip r:embed="rId9"/>
          <a:srcRect/>
          <a:stretch>
            <a:fillRect/>
          </a:stretch>
        </p:blipFill>
        <p:spPr bwMode="auto">
          <a:xfrm>
            <a:off x="813611" y="4752826"/>
            <a:ext cx="2430047" cy="1791644"/>
          </a:xfrm>
          <a:prstGeom prst="rect">
            <a:avLst/>
          </a:prstGeom>
          <a:ln>
            <a:noFill/>
          </a:ln>
          <a:effectLst>
            <a:outerShdw blurRad="292100" dist="139700" dir="2700000" algn="tl" rotWithShape="0">
              <a:srgbClr val="333333">
                <a:alpha val="65000"/>
              </a:srgbClr>
            </a:outerShdw>
          </a:effectLst>
        </p:spPr>
      </p:pic>
      <p:pic>
        <p:nvPicPr>
          <p:cNvPr id="37" name="Picture 4"/>
          <p:cNvPicPr>
            <a:picLocks noChangeAspect="1" noChangeArrowheads="1"/>
          </p:cNvPicPr>
          <p:nvPr/>
        </p:nvPicPr>
        <p:blipFill>
          <a:blip r:embed="rId10" cstate="print"/>
          <a:srcRect/>
          <a:stretch>
            <a:fillRect/>
          </a:stretch>
        </p:blipFill>
        <p:spPr bwMode="auto">
          <a:xfrm>
            <a:off x="5945957" y="4761230"/>
            <a:ext cx="2328518" cy="1749425"/>
          </a:xfrm>
          <a:prstGeom prst="rect">
            <a:avLst/>
          </a:prstGeom>
          <a:ln>
            <a:noFill/>
          </a:ln>
          <a:effectLst>
            <a:outerShdw blurRad="292100" dist="139700" dir="2700000" algn="tl" rotWithShape="0">
              <a:srgbClr val="333333">
                <a:alpha val="65000"/>
              </a:srgbClr>
            </a:outerShdw>
          </a:effectLst>
        </p:spPr>
      </p:pic>
      <p:sp>
        <p:nvSpPr>
          <p:cNvPr id="25" name="Rectangle 5"/>
          <p:cNvSpPr>
            <a:spLocks noChangeArrowheads="1"/>
          </p:cNvSpPr>
          <p:nvPr/>
        </p:nvSpPr>
        <p:spPr bwMode="auto">
          <a:xfrm>
            <a:off x="554184" y="3021395"/>
            <a:ext cx="2853274" cy="313928"/>
          </a:xfrm>
          <a:prstGeom prst="rect">
            <a:avLst/>
          </a:prstGeom>
          <a:noFill/>
          <a:ln w="9525">
            <a:noFill/>
            <a:miter lim="800000"/>
            <a:headEnd/>
            <a:tailEnd/>
          </a:ln>
          <a:effectLst/>
        </p:spPr>
        <p:txBody>
          <a:bodyPr wrap="non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Análisis de datos con Excel</a:t>
            </a:r>
            <a:endParaRPr lang="es-ES" dirty="0"/>
          </a:p>
        </p:txBody>
      </p:sp>
      <p:sp>
        <p:nvSpPr>
          <p:cNvPr id="26" name="Rectangle 6"/>
          <p:cNvSpPr>
            <a:spLocks noChangeArrowheads="1"/>
          </p:cNvSpPr>
          <p:nvPr/>
        </p:nvSpPr>
        <p:spPr bwMode="auto">
          <a:xfrm>
            <a:off x="5706246" y="3021394"/>
            <a:ext cx="2761098" cy="535527"/>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Publicación de datos y análisis con SharePoint</a:t>
            </a:r>
            <a:endParaRPr lang="es-ES" dirty="0"/>
          </a:p>
        </p:txBody>
      </p:sp>
      <p:sp>
        <p:nvSpPr>
          <p:cNvPr id="27" name="Rectangle 7"/>
          <p:cNvSpPr>
            <a:spLocks noChangeArrowheads="1"/>
          </p:cNvSpPr>
          <p:nvPr/>
        </p:nvSpPr>
        <p:spPr bwMode="auto">
          <a:xfrm>
            <a:off x="807720" y="3921761"/>
            <a:ext cx="2484120" cy="757126"/>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defRPr/>
            </a:pPr>
            <a:r>
              <a:rPr lang="es-ES" dirty="0" smtClean="0"/>
              <a:t>Colaborar y compartir informes, análisis e indicadores</a:t>
            </a:r>
            <a:endParaRPr lang="es-ES" dirty="0"/>
          </a:p>
        </p:txBody>
      </p:sp>
      <p:sp>
        <p:nvSpPr>
          <p:cNvPr id="33" name="Rectangle 13"/>
          <p:cNvSpPr>
            <a:spLocks noChangeArrowheads="1"/>
          </p:cNvSpPr>
          <p:nvPr/>
        </p:nvSpPr>
        <p:spPr bwMode="auto">
          <a:xfrm>
            <a:off x="5626100" y="4260073"/>
            <a:ext cx="2971799" cy="535527"/>
          </a:xfrm>
          <a:prstGeom prst="rect">
            <a:avLst/>
          </a:prstGeom>
          <a:noFill/>
          <a:ln w="9525">
            <a:noFill/>
            <a:miter lim="800000"/>
            <a:headEnd/>
            <a:tailEnd/>
          </a:ln>
          <a:effectLst/>
        </p:spPr>
        <p:txBody>
          <a:bodyPr wrap="square" lIns="91436" tIns="45718" rIns="91436" bIns="45718">
            <a:spAutoFit/>
          </a:bodyPr>
          <a:lstStyle/>
          <a:p>
            <a:pPr algn="ctr" defTabSz="762000">
              <a:lnSpc>
                <a:spcPct val="80000"/>
              </a:lnSpc>
              <a:spcBef>
                <a:spcPct val="30000"/>
              </a:spcBef>
              <a:buClr>
                <a:schemeClr val="tx2"/>
              </a:buClr>
              <a:buSzPct val="125000"/>
              <a:buFont typeface="Wingdings 2" pitchFamily="18" charset="2"/>
              <a:buNone/>
              <a:defRPr/>
            </a:pPr>
            <a:r>
              <a:rPr lang="es-ES" dirty="0" smtClean="0"/>
              <a:t>Presentación de informes desde Microsoft Office</a:t>
            </a:r>
            <a:endParaRPr lang="es-E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a:xfrm>
            <a:off x="457200" y="152401"/>
            <a:ext cx="8229600" cy="1329595"/>
          </a:xfrm>
        </p:spPr>
        <p:txBody>
          <a:bodyPr/>
          <a:lstStyle/>
          <a:p>
            <a:r>
              <a:rPr smtClean="0"/>
              <a:t>Gartner Magic Quadrant Q1 2008</a:t>
            </a:r>
          </a:p>
        </p:txBody>
      </p:sp>
      <p:pic>
        <p:nvPicPr>
          <p:cNvPr id="1026" name="Picture 1" descr="image001"/>
          <p:cNvPicPr>
            <a:picLocks noChangeAspect="1" noChangeArrowheads="1"/>
          </p:cNvPicPr>
          <p:nvPr/>
        </p:nvPicPr>
        <p:blipFill>
          <a:blip r:embed="rId2"/>
          <a:srcRect/>
          <a:stretch>
            <a:fillRect/>
          </a:stretch>
        </p:blipFill>
        <p:spPr bwMode="auto">
          <a:xfrm>
            <a:off x="3571868" y="1071546"/>
            <a:ext cx="5260972" cy="5552362"/>
          </a:xfrm>
          <a:prstGeom prst="rect">
            <a:avLst/>
          </a:prstGeom>
          <a:noFill/>
          <a:ln w="9525">
            <a:noFill/>
            <a:miter lim="800000"/>
            <a:headEnd/>
            <a:tailEnd/>
          </a:ln>
        </p:spPr>
      </p:pic>
      <p:sp>
        <p:nvSpPr>
          <p:cNvPr id="4" name="TextBox 3"/>
          <p:cNvSpPr txBox="1"/>
          <p:nvPr/>
        </p:nvSpPr>
        <p:spPr>
          <a:xfrm>
            <a:off x="387002" y="1518586"/>
            <a:ext cx="3143272" cy="5324535"/>
          </a:xfrm>
          <a:prstGeom prst="rect">
            <a:avLst/>
          </a:prstGeom>
          <a:noFill/>
        </p:spPr>
        <p:txBody>
          <a:bodyPr wrap="square" rtlCol="0">
            <a:spAutoFit/>
          </a:bodyPr>
          <a:lstStyle/>
          <a:p>
            <a:pPr lvl="0"/>
            <a:r>
              <a:rPr lang="en-US" sz="2000" i="1" smtClean="0"/>
              <a:t>“According to customers we contacted, of the mega-vendors, </a:t>
            </a:r>
            <a:r>
              <a:rPr lang="en-US" sz="2000" b="1" i="1" smtClean="0"/>
              <a:t>Microsoft's BI software quality is best</a:t>
            </a:r>
            <a:r>
              <a:rPr lang="en-US" sz="2000" i="1" smtClean="0"/>
              <a:t>, with over half of customers reporting no problems with software.  This reflects Microsoft's focus on BI, the strength of its product line management team and the fact that much of </a:t>
            </a:r>
            <a:r>
              <a:rPr lang="en-US" sz="2000" b="1" i="1" smtClean="0"/>
              <a:t>its BI technology has been internally developed rather than acquired</a:t>
            </a:r>
            <a:r>
              <a:rPr lang="en-US" sz="2000" i="1" smtClean="0"/>
              <a:t>.”</a:t>
            </a:r>
          </a:p>
          <a:p>
            <a:endParaRPr lang="en-US" sz="2000" i="1"/>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Freeform 6"/>
          <p:cNvSpPr>
            <a:spLocks/>
          </p:cNvSpPr>
          <p:nvPr/>
        </p:nvSpPr>
        <p:spPr bwMode="auto">
          <a:xfrm>
            <a:off x="381000" y="1898650"/>
            <a:ext cx="8385175" cy="2667000"/>
          </a:xfrm>
          <a:custGeom>
            <a:avLst/>
            <a:gdLst/>
            <a:ahLst/>
            <a:cxnLst>
              <a:cxn ang="0">
                <a:pos x="75" y="0"/>
              </a:cxn>
              <a:cxn ang="0">
                <a:pos x="0" y="75"/>
              </a:cxn>
              <a:cxn ang="0">
                <a:pos x="0" y="362"/>
              </a:cxn>
              <a:cxn ang="0">
                <a:pos x="75" y="437"/>
              </a:cxn>
              <a:cxn ang="0">
                <a:pos x="1375" y="437"/>
              </a:cxn>
              <a:cxn ang="0">
                <a:pos x="1375" y="0"/>
              </a:cxn>
              <a:cxn ang="0">
                <a:pos x="75" y="0"/>
              </a:cxn>
            </a:cxnLst>
            <a:rect l="0" t="0" r="r" b="b"/>
            <a:pathLst>
              <a:path w="1375" h="437">
                <a:moveTo>
                  <a:pt x="75" y="0"/>
                </a:moveTo>
                <a:cubicBezTo>
                  <a:pt x="34" y="0"/>
                  <a:pt x="0" y="34"/>
                  <a:pt x="0" y="75"/>
                </a:cubicBezTo>
                <a:cubicBezTo>
                  <a:pt x="0" y="75"/>
                  <a:pt x="0" y="362"/>
                  <a:pt x="0" y="362"/>
                </a:cubicBezTo>
                <a:cubicBezTo>
                  <a:pt x="0" y="403"/>
                  <a:pt x="34" y="437"/>
                  <a:pt x="75" y="437"/>
                </a:cubicBezTo>
                <a:cubicBezTo>
                  <a:pt x="75" y="437"/>
                  <a:pt x="1375" y="437"/>
                  <a:pt x="1375" y="437"/>
                </a:cubicBezTo>
                <a:cubicBezTo>
                  <a:pt x="1375" y="437"/>
                  <a:pt x="1375" y="0"/>
                  <a:pt x="1375" y="0"/>
                </a:cubicBezTo>
                <a:cubicBezTo>
                  <a:pt x="1375" y="0"/>
                  <a:pt x="75" y="0"/>
                  <a:pt x="75" y="0"/>
                </a:cubicBezTo>
                <a:close/>
              </a:path>
            </a:pathLst>
          </a:custGeom>
          <a:gradFill flip="none" rotWithShape="1">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0800000" scaled="1"/>
            <a:tileRect/>
          </a:gradFill>
          <a:ln>
            <a:gradFill flip="none" rotWithShape="1">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0800000" scaled="1"/>
              <a:tileRect/>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r>
              <a:rPr lang="es-ES" altLang="zh-CN" sz="2800" dirty="0" smtClean="0"/>
              <a:t>Mejorar el potencial de las organizaciones poniendo en manos de {</a:t>
            </a:r>
            <a:r>
              <a:rPr lang="es-ES" altLang="zh-CN" sz="2800" dirty="0" smtClean="0">
                <a:solidFill>
                  <a:srgbClr val="FF0000"/>
                </a:solidFill>
              </a:rPr>
              <a:t>todos</a:t>
            </a:r>
            <a:r>
              <a:rPr lang="es-ES" altLang="zh-CN" sz="2800" dirty="0" smtClean="0"/>
              <a:t>} los empleados la información necesaria para una mejor toma de decisiones</a:t>
            </a:r>
          </a:p>
        </p:txBody>
      </p:sp>
      <p:sp>
        <p:nvSpPr>
          <p:cNvPr id="4" name="Text Placeholder 2"/>
          <p:cNvSpPr txBox="1">
            <a:spLocks/>
          </p:cNvSpPr>
          <p:nvPr/>
        </p:nvSpPr>
        <p:spPr>
          <a:xfrm>
            <a:off x="381000" y="4643446"/>
            <a:ext cx="4911762" cy="1600438"/>
          </a:xfrm>
          <a:prstGeom prst="rect">
            <a:avLst/>
          </a:prstGeom>
        </p:spPr>
        <p:txBody>
          <a:bodyPr wrap="square">
            <a:spAutoFit/>
          </a:bodyPr>
          <a:lstStyle/>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Oferta de BI integrada y completa gestión del rendimiento</a:t>
            </a:r>
          </a:p>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Amplia difusión del conocimiento interno por medio de Microsoft Office</a:t>
            </a:r>
          </a:p>
          <a:p>
            <a:pPr marL="290513" marR="0" indent="-290513" defTabSz="914363" fontAlgn="auto">
              <a:lnSpc>
                <a:spcPct val="90000"/>
              </a:lnSpc>
              <a:spcBef>
                <a:spcPct val="20000"/>
              </a:spcBef>
              <a:spcAft>
                <a:spcPts val="0"/>
              </a:spcAft>
              <a:buClrTx/>
              <a:buSzPct val="80000"/>
              <a:buBlip>
                <a:blip r:embed="rId3"/>
              </a:buBlip>
              <a:tabLst/>
              <a:defRPr/>
            </a:pPr>
            <a:r>
              <a:rPr lang="es-ES" sz="2000" dirty="0" smtClean="0"/>
              <a:t>Alcance corporativo y comodidad</a:t>
            </a:r>
          </a:p>
        </p:txBody>
      </p:sp>
      <p:pic>
        <p:nvPicPr>
          <p:cNvPr id="6" name="Picture 5" descr="sl03_anim1"/>
          <p:cNvPicPr>
            <a:picLocks noChangeAspect="1" noChangeArrowheads="1"/>
          </p:cNvPicPr>
          <p:nvPr/>
        </p:nvPicPr>
        <p:blipFill>
          <a:blip r:embed="rId4"/>
          <a:srcRect/>
          <a:stretch>
            <a:fillRect/>
          </a:stretch>
        </p:blipFill>
        <p:spPr bwMode="auto">
          <a:xfrm>
            <a:off x="5334000" y="3657600"/>
            <a:ext cx="3611563" cy="2919412"/>
          </a:xfrm>
          <a:prstGeom prst="rect">
            <a:avLst/>
          </a:prstGeom>
          <a:noFill/>
          <a:ln w="9525">
            <a:noFill/>
            <a:miter lim="800000"/>
            <a:headEnd/>
            <a:tailEnd/>
          </a:ln>
        </p:spPr>
      </p:pic>
      <p:pic>
        <p:nvPicPr>
          <p:cNvPr id="7" name="Picture 6" descr="sl03_anim2"/>
          <p:cNvPicPr>
            <a:picLocks noChangeAspect="1" noChangeArrowheads="1"/>
          </p:cNvPicPr>
          <p:nvPr/>
        </p:nvPicPr>
        <p:blipFill>
          <a:blip r:embed="rId5"/>
          <a:srcRect/>
          <a:stretch>
            <a:fillRect/>
          </a:stretch>
        </p:blipFill>
        <p:spPr bwMode="auto">
          <a:xfrm>
            <a:off x="5545138" y="2595562"/>
            <a:ext cx="3189287" cy="2085975"/>
          </a:xfrm>
          <a:prstGeom prst="rect">
            <a:avLst/>
          </a:prstGeom>
          <a:noFill/>
          <a:ln w="9525">
            <a:noFill/>
            <a:miter lim="800000"/>
            <a:headEnd/>
            <a:tailEnd/>
          </a:ln>
        </p:spPr>
      </p:pic>
      <p:pic>
        <p:nvPicPr>
          <p:cNvPr id="8" name="Picture 7" descr="sl03_anim3"/>
          <p:cNvPicPr>
            <a:picLocks noChangeAspect="1" noChangeArrowheads="1"/>
          </p:cNvPicPr>
          <p:nvPr/>
        </p:nvPicPr>
        <p:blipFill>
          <a:blip r:embed="rId6"/>
          <a:srcRect/>
          <a:stretch>
            <a:fillRect/>
          </a:stretch>
        </p:blipFill>
        <p:spPr bwMode="auto">
          <a:xfrm>
            <a:off x="5545138" y="938212"/>
            <a:ext cx="3189287" cy="3752850"/>
          </a:xfrm>
          <a:prstGeom prst="rect">
            <a:avLst/>
          </a:prstGeom>
          <a:noFill/>
          <a:ln w="9525">
            <a:noFill/>
            <a:miter lim="800000"/>
            <a:headEnd/>
            <a:tailEnd/>
          </a:ln>
        </p:spPr>
      </p:pic>
      <p:sp>
        <p:nvSpPr>
          <p:cNvPr id="9" name="Title 8"/>
          <p:cNvSpPr>
            <a:spLocks noGrp="1"/>
          </p:cNvSpPr>
          <p:nvPr>
            <p:ph type="title"/>
          </p:nvPr>
        </p:nvSpPr>
        <p:spPr>
          <a:xfrm>
            <a:off x="381000" y="230188"/>
            <a:ext cx="8382000" cy="1163395"/>
          </a:xfrm>
        </p:spPr>
        <p:txBody>
          <a:bodyPr/>
          <a:lstStyle/>
          <a:p>
            <a:pPr lvl="0"/>
            <a:r>
              <a:rPr lang="es-ES" dirty="0" smtClean="0"/>
              <a:t>Microsoft Business Intelligence</a:t>
            </a:r>
            <a:br>
              <a:rPr lang="es-ES" dirty="0" smtClean="0"/>
            </a:br>
            <a:r>
              <a:rPr lang="es-ES" sz="3600" dirty="0" smtClean="0">
                <a:solidFill>
                  <a:schemeClr val="tx2"/>
                </a:solidFill>
              </a:rPr>
              <a:t>Visión y estrategia</a:t>
            </a:r>
            <a:endParaRPr lang="es-ES"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300"/>
                            </p:stCondLst>
                            <p:childTnLst>
                              <p:par>
                                <p:cTn id="13" presetID="22" presetClass="entr" presetSubtype="4" fill="hold" nodeType="afterEffect">
                                  <p:stCondLst>
                                    <p:cond delay="3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Recursos</a:t>
            </a:r>
            <a:endParaRPr lang="es-ES" dirty="0"/>
          </a:p>
        </p:txBody>
      </p:sp>
      <p:sp>
        <p:nvSpPr>
          <p:cNvPr id="3" name="Text Placeholder 2"/>
          <p:cNvSpPr>
            <a:spLocks noGrp="1"/>
          </p:cNvSpPr>
          <p:nvPr>
            <p:ph type="body" sz="quarter" idx="10"/>
          </p:nvPr>
        </p:nvSpPr>
        <p:spPr>
          <a:xfrm>
            <a:off x="543560" y="1553446"/>
            <a:ext cx="8101374" cy="4869025"/>
          </a:xfrm>
        </p:spPr>
        <p:txBody>
          <a:bodyPr/>
          <a:lstStyle/>
          <a:p>
            <a:pPr lvl="0"/>
            <a:r>
              <a:rPr lang="es-ES" sz="2800" dirty="0" smtClean="0"/>
              <a:t>Más información sobre Business Intelligence</a:t>
            </a:r>
            <a:br>
              <a:rPr lang="es-ES" sz="2800" dirty="0" smtClean="0"/>
            </a:br>
            <a:r>
              <a:rPr lang="es-ES" sz="2000" dirty="0" smtClean="0">
                <a:hlinkClick r:id="rId3"/>
              </a:rPr>
              <a:t>http://www.microsoft.com/sql/2008/solutions/bi.mspx</a:t>
            </a:r>
            <a:endParaRPr lang="es-ES" sz="2800" dirty="0" smtClean="0"/>
          </a:p>
          <a:p>
            <a:pPr lvl="0"/>
            <a:r>
              <a:rPr lang="es-ES" sz="2800" dirty="0" smtClean="0"/>
              <a:t>Más información sobre SQL Server 2008</a:t>
            </a:r>
            <a:br>
              <a:rPr lang="es-ES" sz="2800" dirty="0" smtClean="0"/>
            </a:br>
            <a:r>
              <a:rPr lang="es-ES" sz="2000" dirty="0" smtClean="0">
                <a:hlinkClick r:id="rId4"/>
              </a:rPr>
              <a:t>http://www.microsoft.com/sql/2008/default.mspx</a:t>
            </a:r>
            <a:endParaRPr lang="es-ES" sz="2800" dirty="0" smtClean="0"/>
          </a:p>
          <a:p>
            <a:pPr lvl="0"/>
            <a:r>
              <a:rPr lang="es-ES" sz="2800" dirty="0" smtClean="0"/>
              <a:t>Descubra SQL Server 2008:  Webcasts, laboratorios virtuales y Whitepapers</a:t>
            </a:r>
            <a:br>
              <a:rPr lang="es-ES" sz="2800" dirty="0" smtClean="0"/>
            </a:br>
            <a:r>
              <a:rPr lang="es-ES" sz="2000" dirty="0" smtClean="0">
                <a:hlinkClick r:id="rId5"/>
              </a:rPr>
              <a:t>http://www.microsoft.com/sql/2008/learning/default.mspx</a:t>
            </a:r>
            <a:endParaRPr lang="es-ES" sz="2800" dirty="0" smtClean="0"/>
          </a:p>
          <a:p>
            <a:pPr lvl="0"/>
            <a:r>
              <a:rPr lang="es-ES" sz="2800" dirty="0" smtClean="0"/>
              <a:t>Formación en SQL Server 2008</a:t>
            </a:r>
            <a:br>
              <a:rPr lang="es-ES" sz="2800" dirty="0" smtClean="0"/>
            </a:br>
            <a:r>
              <a:rPr lang="es-ES" sz="2000" dirty="0" smtClean="0">
                <a:hlinkClick r:id="rId6"/>
              </a:rPr>
              <a:t>http://www.microsoft.com/learning/sql/2008/default.mspx</a:t>
            </a:r>
            <a:endParaRPr lang="es-ES" sz="2800" dirty="0" smtClean="0"/>
          </a:p>
          <a:p>
            <a:pPr lvl="0"/>
            <a:r>
              <a:rPr lang="es-ES" sz="2800" dirty="0" smtClean="0"/>
              <a:t>Descarga de la última CTP de SQL Server</a:t>
            </a:r>
            <a:br>
              <a:rPr lang="es-ES" sz="2800" dirty="0" smtClean="0"/>
            </a:br>
            <a:r>
              <a:rPr lang="es-ES" sz="2000" dirty="0" smtClean="0">
                <a:hlinkClick r:id="rId7"/>
              </a:rPr>
              <a:t>http://www.microsoft.com/sql/2008/prodinfo/download.mspx</a:t>
            </a:r>
            <a:endParaRPr lang="es-ES" sz="2000" dirty="0" smtClean="0"/>
          </a:p>
          <a:p>
            <a:pPr lvl="0"/>
            <a:r>
              <a:rPr lang="es-ES" sz="2800" dirty="0" smtClean="0"/>
              <a:t>Comunidad  técnica SQL PASS</a:t>
            </a:r>
            <a:endParaRPr lang="es-ES" sz="2000" dirty="0" smtClean="0"/>
          </a:p>
          <a:p>
            <a:pPr>
              <a:buNone/>
            </a:pPr>
            <a:r>
              <a:rPr lang="es-ES" sz="2000" dirty="0" smtClean="0"/>
              <a:t>	</a:t>
            </a:r>
            <a:r>
              <a:rPr lang="es-ES" sz="2000" dirty="0" smtClean="0">
                <a:hlinkClick r:id="rId8"/>
              </a:rPr>
              <a:t>http://www.sqlpass.org</a:t>
            </a:r>
            <a:endParaRPr lang="es-ES" sz="2000"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ext Placeholder"/>
          <p:cNvSpPr>
            <a:spLocks noGrp="1"/>
          </p:cNvSpPr>
          <p:nvPr>
            <p:ph type="body" idx="1"/>
          </p:nvPr>
        </p:nvSpPr>
        <p:spPr/>
        <p:txBody>
          <a:bodyPr/>
          <a:lstStyle/>
          <a:p>
            <a:r>
              <a:rPr lang="es-ES" dirty="0" smtClean="0"/>
              <a:t>Jordi Bartual – jbartual@microsoft.com</a:t>
            </a:r>
            <a:endParaRPr lang="es-ES" dirty="0"/>
          </a:p>
        </p:txBody>
      </p:sp>
      <p:pic>
        <p:nvPicPr>
          <p:cNvPr id="1026" name="Picture 2" descr="C:\Program Files\Microsoft Resource DVD Artwork\DVD_ART\BoxShots_Logos\MICROSOFT\Microsoft logo and tagline.png"/>
          <p:cNvPicPr>
            <a:picLocks noChangeAspect="1" noChangeArrowheads="1"/>
          </p:cNvPicPr>
          <p:nvPr/>
        </p:nvPicPr>
        <p:blipFill>
          <a:blip r:embed="rId2"/>
          <a:srcRect/>
          <a:stretch>
            <a:fillRect/>
          </a:stretch>
        </p:blipFill>
        <p:spPr bwMode="auto">
          <a:xfrm>
            <a:off x="762000" y="1920034"/>
            <a:ext cx="7481888" cy="1613741"/>
          </a:xfrm>
          <a:prstGeom prst="rect">
            <a:avLst/>
          </a:prstGeom>
          <a:noFill/>
        </p:spPr>
      </p:pic>
      <p:sp>
        <p:nvSpPr>
          <p:cNvPr id="6" name="1 Title"/>
          <p:cNvSpPr txBox="1">
            <a:spLocks/>
          </p:cNvSpPr>
          <p:nvPr/>
        </p:nvSpPr>
        <p:spPr>
          <a:xfrm>
            <a:off x="0" y="4038600"/>
            <a:ext cx="9144000" cy="381000"/>
          </a:xfrm>
          <a:prstGeom prst="rect">
            <a:avLst/>
          </a:prstGeom>
          <a:solidFill>
            <a:srgbClr val="F8F8F8">
              <a:alpha val="10196"/>
            </a:srgbClr>
          </a:solidFill>
        </p:spPr>
        <p:txBody>
          <a:bodyPr vert="horz" lIns="91440" tIns="45720" rIns="91440" bIns="45720" rtlCol="0" anchor="t">
            <a:normAutofit fontScale="5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Segoe Semibold" pitchFamily="34" charset="0"/>
              <a:ea typeface="+mj-ea"/>
              <a:cs typeface="+mj-cs"/>
            </a:endParaRPr>
          </a:p>
        </p:txBody>
      </p:sp>
      <p:sp>
        <p:nvSpPr>
          <p:cNvPr id="7" name="Text Box 3"/>
          <p:cNvSpPr txBox="1">
            <a:spLocks noChangeArrowheads="1"/>
          </p:cNvSpPr>
          <p:nvPr/>
        </p:nvSpPr>
        <p:spPr bwMode="blackWhite">
          <a:xfrm>
            <a:off x="381000" y="60833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latin typeface="Segoe"/>
                <a:cs typeface="Arial" pitchFamily="34" charset="0"/>
              </a:rPr>
              <a:t>© 2007 Microsoft Corporation. All rights reserved. Microsoft, Windows, Windows Vista and other product names are or may be registered trademarks and/or trademarks in the U.S. and/or other countries.</a:t>
            </a:r>
          </a:p>
          <a:p>
            <a:pPr algn="ctr" eaLnBrk="0" hangingPunct="0"/>
            <a:r>
              <a:rPr lang="en-US" sz="700">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latin typeface="Segoe"/>
                <a:cs typeface="Arial" pitchFamily="34" charset="0"/>
              </a:rPr>
            </a:br>
            <a:r>
              <a:rPr lang="en-US" sz="700">
                <a:latin typeface="Segoe"/>
                <a:cs typeface="Arial" pitchFamily="34" charset="0"/>
              </a:rPr>
              <a:t>MICROSOFT MAKES NO WARRANTIES, EXPRESS, IMPLIED OR STATUTORY, AS TO THE INFORMATION IN THIS PRESENTATION.</a:t>
            </a: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Oferta completa de BI</a:t>
            </a:r>
            <a:endParaRPr lang="es-ES" dirty="0"/>
          </a:p>
        </p:txBody>
      </p:sp>
      <p:grpSp>
        <p:nvGrpSpPr>
          <p:cNvPr id="3" name="Group 122"/>
          <p:cNvGrpSpPr/>
          <p:nvPr/>
        </p:nvGrpSpPr>
        <p:grpSpPr bwMode="invGray">
          <a:xfrm>
            <a:off x="1066800" y="2726614"/>
            <a:ext cx="7010400" cy="914400"/>
            <a:chOff x="1066800" y="2651214"/>
            <a:chExt cx="7010400" cy="914400"/>
          </a:xfrm>
        </p:grpSpPr>
        <p:sp>
          <p:nvSpPr>
            <p:cNvPr id="5" name="Rounded Rectangle 4"/>
            <p:cNvSpPr/>
            <p:nvPr/>
          </p:nvSpPr>
          <p:spPr bwMode="invGray">
            <a:xfrm>
              <a:off x="1066800" y="2651214"/>
              <a:ext cx="7010400" cy="914400"/>
            </a:xfrm>
            <a:prstGeom prst="roundRect">
              <a:avLst>
                <a:gd name="adj" fmla="val 11310"/>
              </a:avLst>
            </a:prstGeom>
            <a:gradFill>
              <a:gsLst>
                <a:gs pos="0">
                  <a:schemeClr val="accent4">
                    <a:alpha val="0"/>
                  </a:schemeClr>
                </a:gs>
                <a:gs pos="42000">
                  <a:schemeClr val="accent4">
                    <a:lumMod val="75000"/>
                    <a:alpha val="49000"/>
                  </a:schemeClr>
                </a:gs>
                <a:gs pos="70000">
                  <a:schemeClr val="accent4">
                    <a:lumMod val="75000"/>
                    <a:alpha val="51000"/>
                  </a:schemeClr>
                </a:gs>
                <a:gs pos="99000">
                  <a:schemeClr val="accent4">
                    <a:alpha val="91000"/>
                  </a:schemeClr>
                </a:gs>
              </a:gsLst>
              <a:lin ang="16200000" scaled="0"/>
            </a:gradFill>
            <a:ln>
              <a:gradFill>
                <a:gsLst>
                  <a:gs pos="0">
                    <a:schemeClr val="accent4">
                      <a:lumMod val="20000"/>
                      <a:lumOff val="80000"/>
                      <a:alpha val="0"/>
                    </a:schemeClr>
                  </a:gs>
                  <a:gs pos="50000">
                    <a:schemeClr val="accent4">
                      <a:lumMod val="40000"/>
                      <a:lumOff val="60000"/>
                      <a:alpha val="52000"/>
                    </a:schemeClr>
                  </a:gs>
                  <a:gs pos="100000">
                    <a:schemeClr val="accent4">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s-ES" dirty="0" smtClean="0">
                  <a:solidFill>
                    <a:srgbClr val="FFFFFF"/>
                  </a:solidFill>
                  <a:latin typeface="Segoe" pitchFamily="34" charset="0"/>
                </a:rPr>
                <a:t>Herramientas de usuario final y Aps. de Gestión del Rendimiento</a:t>
              </a:r>
              <a:endParaRPr lang="es-ES" dirty="0">
                <a:solidFill>
                  <a:srgbClr val="FFFFFF"/>
                </a:solidFill>
                <a:latin typeface="Segoe" pitchFamily="34" charset="0"/>
              </a:endParaRPr>
            </a:p>
          </p:txBody>
        </p:sp>
        <p:sp>
          <p:nvSpPr>
            <p:cNvPr id="6" name="Rounded Rectangle 5"/>
            <p:cNvSpPr/>
            <p:nvPr/>
          </p:nvSpPr>
          <p:spPr bwMode="invGray">
            <a:xfrm>
              <a:off x="1524000" y="3032214"/>
              <a:ext cx="2971800" cy="42939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Excel</a:t>
              </a:r>
              <a:endParaRPr lang="es-ES" sz="1600" kern="0" dirty="0">
                <a:solidFill>
                  <a:srgbClr val="FFFFFF"/>
                </a:solidFill>
              </a:endParaRPr>
            </a:p>
          </p:txBody>
        </p:sp>
        <p:sp>
          <p:nvSpPr>
            <p:cNvPr id="7" name="Rounded Rectangle 6"/>
            <p:cNvSpPr/>
            <p:nvPr/>
          </p:nvSpPr>
          <p:spPr bwMode="invGray">
            <a:xfrm>
              <a:off x="4585607" y="3032214"/>
              <a:ext cx="2971800" cy="42939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PerformancePoint Server</a:t>
              </a:r>
            </a:p>
          </p:txBody>
        </p:sp>
      </p:grpSp>
      <p:grpSp>
        <p:nvGrpSpPr>
          <p:cNvPr id="4" name="Group 49"/>
          <p:cNvGrpSpPr/>
          <p:nvPr/>
        </p:nvGrpSpPr>
        <p:grpSpPr>
          <a:xfrm>
            <a:off x="1363436" y="5943600"/>
            <a:ext cx="6332764" cy="762000"/>
            <a:chOff x="1363436" y="5868200"/>
            <a:chExt cx="6332764" cy="762000"/>
          </a:xfrm>
        </p:grpSpPr>
        <p:sp>
          <p:nvSpPr>
            <p:cNvPr id="9" name="Cube 8"/>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Segoe"/>
                <a:ea typeface="+mn-ea"/>
                <a:cs typeface="+mn-cs"/>
              </a:endParaRPr>
            </a:p>
          </p:txBody>
        </p:sp>
        <p:sp>
          <p:nvSpPr>
            <p:cNvPr id="10" name="Flowchart: Punched Tape 9"/>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a:ln>
                  <a:noFill/>
                </a:ln>
                <a:solidFill>
                  <a:srgbClr val="FFFFFF"/>
                </a:solidFill>
                <a:effectLst/>
                <a:uLnTx/>
                <a:uFillTx/>
                <a:latin typeface="Segoe"/>
                <a:ea typeface="+mn-ea"/>
                <a:cs typeface="+mn-cs"/>
              </a:endParaRPr>
            </a:p>
          </p:txBody>
        </p:sp>
        <p:sp>
          <p:nvSpPr>
            <p:cNvPr id="11" name="Can 10"/>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2" name="Can 11"/>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3" name="Can 12"/>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sp>
          <p:nvSpPr>
            <p:cNvPr id="14" name="Can 13"/>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dirty="0" smtClean="0">
                <a:ln>
                  <a:noFill/>
                </a:ln>
                <a:solidFill>
                  <a:srgbClr val="FFFFFF"/>
                </a:solidFill>
                <a:effectLst/>
                <a:uLnTx/>
                <a:uFillTx/>
                <a:latin typeface="Segoe"/>
                <a:ea typeface="+mn-ea"/>
                <a:cs typeface="+mn-cs"/>
              </a:endParaRPr>
            </a:p>
          </p:txBody>
        </p:sp>
        <p:pic>
          <p:nvPicPr>
            <p:cNvPr id="15" name="Picture 2" descr="\\showsrus\images\LOGOS\GEN_LOGO\O\ORACLE.png"/>
            <p:cNvPicPr>
              <a:picLocks noChangeAspect="1" noChangeArrowheads="1"/>
            </p:cNvPicPr>
            <p:nvPr/>
          </p:nvPicPr>
          <p:blipFill>
            <a:blip r:embed="rId3" cstate="print">
              <a:lum bright="10000"/>
            </a:blip>
            <a:srcRect/>
            <a:stretch>
              <a:fillRect/>
            </a:stretch>
          </p:blipFill>
          <p:spPr bwMode="black">
            <a:xfrm>
              <a:off x="2514600" y="6324600"/>
              <a:ext cx="914400" cy="116681"/>
            </a:xfrm>
            <a:prstGeom prst="rect">
              <a:avLst/>
            </a:prstGeom>
            <a:noFill/>
          </p:spPr>
        </p:pic>
        <p:pic>
          <p:nvPicPr>
            <p:cNvPr id="16" name="Picture 3" descr="\\showsrus\images\LOGOS\GEN_LOGO\S\SAP logo med.png"/>
            <p:cNvPicPr>
              <a:picLocks noChangeAspect="1" noChangeArrowheads="1"/>
            </p:cNvPicPr>
            <p:nvPr/>
          </p:nvPicPr>
          <p:blipFill>
            <a:blip r:embed="rId4" cstate="print">
              <a:lum bright="10000"/>
            </a:blip>
            <a:srcRect/>
            <a:stretch>
              <a:fillRect/>
            </a:stretch>
          </p:blipFill>
          <p:spPr bwMode="invGray">
            <a:xfrm>
              <a:off x="3810000" y="6248400"/>
              <a:ext cx="688258" cy="304800"/>
            </a:xfrm>
            <a:prstGeom prst="rect">
              <a:avLst/>
            </a:prstGeom>
            <a:noFill/>
          </p:spPr>
        </p:pic>
        <p:pic>
          <p:nvPicPr>
            <p:cNvPr id="17" name="Picture 4" descr="\\showsrus\images\LOGOS\GEN_LOGO\S\Siebel-logo-color.png"/>
            <p:cNvPicPr>
              <a:picLocks noChangeAspect="1" noChangeArrowheads="1"/>
            </p:cNvPicPr>
            <p:nvPr/>
          </p:nvPicPr>
          <p:blipFill>
            <a:blip r:embed="rId5" cstate="print">
              <a:lum bright="20000"/>
            </a:blip>
            <a:srcRect/>
            <a:stretch>
              <a:fillRect/>
            </a:stretch>
          </p:blipFill>
          <p:spPr bwMode="invGray">
            <a:xfrm>
              <a:off x="4724400" y="6324600"/>
              <a:ext cx="897980" cy="177800"/>
            </a:xfrm>
            <a:prstGeom prst="rect">
              <a:avLst/>
            </a:prstGeom>
            <a:noFill/>
          </p:spPr>
        </p:pic>
        <p:pic>
          <p:nvPicPr>
            <p:cNvPr id="18" name="Picture 5" descr="C:\Program Files\Microsoft Resource DVD Artwork\DVD_ART\BoxShots_Logos\Microsoft Dynamics\Dynamics-Brand signature\MS Dynamics logo reverse v.png"/>
            <p:cNvPicPr>
              <a:picLocks noChangeAspect="1" noChangeArrowheads="1"/>
            </p:cNvPicPr>
            <p:nvPr/>
          </p:nvPicPr>
          <p:blipFill>
            <a:blip r:embed="rId6" cstate="print"/>
            <a:srcRect/>
            <a:stretch>
              <a:fillRect/>
            </a:stretch>
          </p:blipFill>
          <p:spPr bwMode="invGray">
            <a:xfrm>
              <a:off x="1363436" y="6172200"/>
              <a:ext cx="1019489" cy="365317"/>
            </a:xfrm>
            <a:prstGeom prst="rect">
              <a:avLst/>
            </a:prstGeom>
            <a:noFill/>
          </p:spPr>
        </p:pic>
      </p:grpSp>
      <p:grpSp>
        <p:nvGrpSpPr>
          <p:cNvPr id="8" name="Group 48"/>
          <p:cNvGrpSpPr/>
          <p:nvPr/>
        </p:nvGrpSpPr>
        <p:grpSpPr>
          <a:xfrm>
            <a:off x="1521760" y="5561800"/>
            <a:ext cx="6060141" cy="657452"/>
            <a:chOff x="1521760" y="5486400"/>
            <a:chExt cx="6060141" cy="657452"/>
          </a:xfrm>
        </p:grpSpPr>
        <p:pic>
          <p:nvPicPr>
            <p:cNvPr id="20"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1535936" y="5472224"/>
              <a:ext cx="657447" cy="685800"/>
            </a:xfrm>
            <a:prstGeom prst="rect">
              <a:avLst/>
            </a:prstGeom>
            <a:noFill/>
          </p:spPr>
        </p:pic>
        <p:pic>
          <p:nvPicPr>
            <p:cNvPr id="21"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2632320" y="5472225"/>
              <a:ext cx="657447" cy="685800"/>
            </a:xfrm>
            <a:prstGeom prst="rect">
              <a:avLst/>
            </a:prstGeom>
            <a:noFill/>
          </p:spPr>
        </p:pic>
        <p:pic>
          <p:nvPicPr>
            <p:cNvPr id="22"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3728704" y="5472226"/>
              <a:ext cx="657447" cy="685800"/>
            </a:xfrm>
            <a:prstGeom prst="rect">
              <a:avLst/>
            </a:prstGeom>
            <a:noFill/>
          </p:spPr>
        </p:pic>
        <p:pic>
          <p:nvPicPr>
            <p:cNvPr id="23"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4829221" y="5472227"/>
              <a:ext cx="657447" cy="685800"/>
            </a:xfrm>
            <a:prstGeom prst="rect">
              <a:avLst/>
            </a:prstGeom>
            <a:noFill/>
          </p:spPr>
        </p:pic>
        <p:pic>
          <p:nvPicPr>
            <p:cNvPr id="24"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5885613" y="5472228"/>
              <a:ext cx="657447" cy="685800"/>
            </a:xfrm>
            <a:prstGeom prst="rect">
              <a:avLst/>
            </a:prstGeom>
            <a:noFill/>
          </p:spPr>
        </p:pic>
        <p:pic>
          <p:nvPicPr>
            <p:cNvPr id="25" name="Picture 6" descr="C:\Program Files\Microsoft Resource DVD Artwork\DVD_ART\Artwork_Imagery\Shapes and Graphics\Arrows - arrow\Straight\white semi clear arrow.png"/>
            <p:cNvPicPr>
              <a:picLocks noChangeAspect="1" noChangeArrowheads="1"/>
            </p:cNvPicPr>
            <p:nvPr/>
          </p:nvPicPr>
          <p:blipFill>
            <a:blip r:embed="rId7"/>
            <a:srcRect/>
            <a:stretch>
              <a:fillRect/>
            </a:stretch>
          </p:blipFill>
          <p:spPr bwMode="invGray">
            <a:xfrm rot="5400000">
              <a:off x="6910277" y="5472229"/>
              <a:ext cx="657447" cy="685800"/>
            </a:xfrm>
            <a:prstGeom prst="rect">
              <a:avLst/>
            </a:prstGeom>
            <a:noFill/>
          </p:spPr>
        </p:pic>
      </p:grpSp>
      <p:grpSp>
        <p:nvGrpSpPr>
          <p:cNvPr id="19" name="Group 123"/>
          <p:cNvGrpSpPr/>
          <p:nvPr/>
        </p:nvGrpSpPr>
        <p:grpSpPr bwMode="invGray">
          <a:xfrm>
            <a:off x="1066800" y="3733800"/>
            <a:ext cx="7013448" cy="2011680"/>
            <a:chOff x="1066800" y="3658400"/>
            <a:chExt cx="7013448" cy="2011680"/>
          </a:xfrm>
        </p:grpSpPr>
        <p:sp>
          <p:nvSpPr>
            <p:cNvPr id="27" name="Round Same Side Corner Rectangle 26"/>
            <p:cNvSpPr/>
            <p:nvPr/>
          </p:nvSpPr>
          <p:spPr bwMode="invGray">
            <a:xfrm>
              <a:off x="1066800" y="3658400"/>
              <a:ext cx="7013448" cy="2011680"/>
            </a:xfrm>
            <a:prstGeom prst="round2SameRect">
              <a:avLst>
                <a:gd name="adj1" fmla="val 3680"/>
                <a:gd name="adj2" fmla="val 25222"/>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s-ES" dirty="0" smtClean="0">
                  <a:solidFill>
                    <a:srgbClr val="FFFFFF"/>
                  </a:solidFill>
                  <a:latin typeface="Segoe" pitchFamily="34" charset="0"/>
                </a:rPr>
                <a:t>PLATAFORMA DE BI</a:t>
              </a:r>
              <a:endParaRPr lang="es-ES" dirty="0">
                <a:solidFill>
                  <a:srgbClr val="FFFFFF"/>
                </a:solidFill>
                <a:latin typeface="Segoe" pitchFamily="34" charset="0"/>
              </a:endParaRPr>
            </a:p>
          </p:txBody>
        </p:sp>
        <p:sp>
          <p:nvSpPr>
            <p:cNvPr id="28" name="Rounded Rectangle 27"/>
            <p:cNvSpPr/>
            <p:nvPr/>
          </p:nvSpPr>
          <p:spPr bwMode="invGray">
            <a:xfrm>
              <a:off x="1524000" y="4500563"/>
              <a:ext cx="2971800" cy="533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80000"/>
                </a:lnSpc>
                <a:defRPr/>
              </a:pPr>
              <a:r>
                <a:rPr lang="es-ES" sz="1600" kern="0" dirty="0" smtClean="0">
                  <a:solidFill>
                    <a:srgbClr val="FFFFFF"/>
                  </a:solidFill>
                </a:rPr>
                <a:t>SGBD SQL Server</a:t>
              </a:r>
            </a:p>
          </p:txBody>
        </p:sp>
        <p:sp>
          <p:nvSpPr>
            <p:cNvPr id="29" name="Rounded Rectangle 28"/>
            <p:cNvSpPr/>
            <p:nvPr/>
          </p:nvSpPr>
          <p:spPr bwMode="invGray">
            <a:xfrm>
              <a:off x="4565125" y="4500563"/>
              <a:ext cx="2971800" cy="533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SQL Server </a:t>
              </a:r>
            </a:p>
            <a:p>
              <a:pPr algn="ctr" fontAlgn="base">
                <a:lnSpc>
                  <a:spcPct val="80000"/>
                </a:lnSpc>
                <a:spcBef>
                  <a:spcPct val="0"/>
                </a:spcBef>
                <a:spcAft>
                  <a:spcPct val="0"/>
                </a:spcAft>
                <a:defRPr/>
              </a:pPr>
              <a:r>
                <a:rPr lang="es-ES" sz="1600" kern="0" dirty="0" smtClean="0">
                  <a:solidFill>
                    <a:srgbClr val="FFFFFF"/>
                  </a:solidFill>
                </a:rPr>
                <a:t>Analysis Services</a:t>
              </a:r>
            </a:p>
          </p:txBody>
        </p:sp>
        <p:sp>
          <p:nvSpPr>
            <p:cNvPr id="30" name="Rounded Rectangle 29"/>
            <p:cNvSpPr/>
            <p:nvPr/>
          </p:nvSpPr>
          <p:spPr bwMode="invGray">
            <a:xfrm>
              <a:off x="1524000" y="4017021"/>
              <a:ext cx="6019800" cy="42282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lgn="ctr">
                <a:lnSpc>
                  <a:spcPct val="80000"/>
                </a:lnSpc>
                <a:defRPr/>
              </a:pPr>
              <a:r>
                <a:rPr lang="es-ES" sz="1600" kern="0" dirty="0" smtClean="0">
                  <a:solidFill>
                    <a:srgbClr val="FFFFFF"/>
                  </a:solidFill>
                </a:rPr>
                <a:t>SQL Server </a:t>
              </a:r>
              <a:r>
                <a:rPr lang="es-ES" sz="1600" kern="0" dirty="0" err="1" smtClean="0">
                  <a:solidFill>
                    <a:srgbClr val="FFFFFF"/>
                  </a:solidFill>
                </a:rPr>
                <a:t>Reporting</a:t>
              </a:r>
              <a:r>
                <a:rPr lang="es-ES" sz="1600" kern="0" dirty="0" smtClean="0">
                  <a:solidFill>
                    <a:srgbClr val="FFFFFF"/>
                  </a:solidFill>
                </a:rPr>
                <a:t> Services</a:t>
              </a:r>
            </a:p>
          </p:txBody>
        </p:sp>
        <p:sp>
          <p:nvSpPr>
            <p:cNvPr id="31" name="Round Same Side Corner Rectangle 30"/>
            <p:cNvSpPr/>
            <p:nvPr/>
          </p:nvSpPr>
          <p:spPr bwMode="invGray">
            <a:xfrm>
              <a:off x="1524000" y="5105400"/>
              <a:ext cx="6016752" cy="420624"/>
            </a:xfrm>
            <a:prstGeom prst="round2SameRect">
              <a:avLst>
                <a:gd name="adj1" fmla="val 12834"/>
                <a:gd name="adj2" fmla="val 5000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0000"/>
                </a:lnSpc>
                <a:spcBef>
                  <a:spcPct val="0"/>
                </a:spcBef>
                <a:spcAft>
                  <a:spcPct val="0"/>
                </a:spcAft>
                <a:defRPr/>
              </a:pPr>
              <a:r>
                <a:rPr lang="es-ES" sz="1600" kern="0" dirty="0" smtClean="0">
                  <a:solidFill>
                    <a:srgbClr val="FFFFFF"/>
                  </a:solidFill>
                </a:rPr>
                <a:t>SQL Server Integration Services</a:t>
              </a:r>
            </a:p>
          </p:txBody>
        </p:sp>
      </p:grpSp>
      <p:grpSp>
        <p:nvGrpSpPr>
          <p:cNvPr id="26" name="Group 47"/>
          <p:cNvGrpSpPr/>
          <p:nvPr/>
        </p:nvGrpSpPr>
        <p:grpSpPr>
          <a:xfrm>
            <a:off x="1045029" y="1066000"/>
            <a:ext cx="7053942" cy="3657600"/>
            <a:chOff x="1045029" y="990600"/>
            <a:chExt cx="7053942" cy="3657600"/>
          </a:xfrm>
        </p:grpSpPr>
        <p:sp>
          <p:nvSpPr>
            <p:cNvPr id="33" name="Chord 32"/>
            <p:cNvSpPr/>
            <p:nvPr/>
          </p:nvSpPr>
          <p:spPr bwMode="invGray">
            <a:xfrm>
              <a:off x="1045029" y="990600"/>
              <a:ext cx="7053942" cy="3657600"/>
            </a:xfrm>
            <a:prstGeom prst="chord">
              <a:avLst>
                <a:gd name="adj1" fmla="val 11061125"/>
                <a:gd name="adj2" fmla="val 21333444"/>
              </a:avLst>
            </a:prstGeom>
            <a:gradFill>
              <a:gsLst>
                <a:gs pos="0">
                  <a:schemeClr val="accent6">
                    <a:alpha val="0"/>
                  </a:schemeClr>
                </a:gs>
                <a:gs pos="42000">
                  <a:schemeClr val="accent6">
                    <a:lumMod val="75000"/>
                    <a:alpha val="49000"/>
                  </a:schemeClr>
                </a:gs>
                <a:gs pos="70000">
                  <a:schemeClr val="accent6">
                    <a:lumMod val="75000"/>
                    <a:alpha val="51000"/>
                  </a:schemeClr>
                </a:gs>
                <a:gs pos="99000">
                  <a:schemeClr val="accent6">
                    <a:alpha val="91000"/>
                  </a:schemeClr>
                </a:gs>
              </a:gsLst>
              <a:lin ang="16200000" scaled="0"/>
            </a:gradFill>
            <a:ln>
              <a:gradFill>
                <a:gsLst>
                  <a:gs pos="0">
                    <a:schemeClr val="accent6">
                      <a:lumMod val="20000"/>
                      <a:lumOff val="80000"/>
                      <a:alpha val="0"/>
                    </a:schemeClr>
                  </a:gs>
                  <a:gs pos="50000">
                    <a:schemeClr val="accent6">
                      <a:lumMod val="40000"/>
                      <a:lumOff val="60000"/>
                      <a:alpha val="52000"/>
                    </a:schemeClr>
                  </a:gs>
                  <a:gs pos="100000">
                    <a:schemeClr val="accent6">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s-ES" dirty="0" smtClean="0">
                <a:solidFill>
                  <a:srgbClr val="FFFFFF"/>
                </a:solidFill>
                <a:latin typeface="Segoe" pitchFamily="34" charset="0"/>
              </a:endParaRPr>
            </a:p>
          </p:txBody>
        </p:sp>
        <p:sp>
          <p:nvSpPr>
            <p:cNvPr id="34" name="Chord 33"/>
            <p:cNvSpPr/>
            <p:nvPr/>
          </p:nvSpPr>
          <p:spPr bwMode="invGray">
            <a:xfrm>
              <a:off x="1485900" y="1338944"/>
              <a:ext cx="6172200" cy="2895600"/>
            </a:xfrm>
            <a:prstGeom prst="chord">
              <a:avLst>
                <a:gd name="adj1" fmla="val 11061125"/>
                <a:gd name="adj2" fmla="val 21333444"/>
              </a:avLst>
            </a:prstGeom>
            <a:gradFill>
              <a:gsLst>
                <a:gs pos="0">
                  <a:schemeClr val="accent5">
                    <a:alpha val="0"/>
                  </a:schemeClr>
                </a:gs>
                <a:gs pos="42000">
                  <a:schemeClr val="accent5">
                    <a:lumMod val="75000"/>
                    <a:alpha val="49000"/>
                  </a:schemeClr>
                </a:gs>
                <a:gs pos="70000">
                  <a:schemeClr val="accent5">
                    <a:lumMod val="75000"/>
                    <a:alpha val="51000"/>
                  </a:schemeClr>
                </a:gs>
                <a:gs pos="99000">
                  <a:schemeClr val="accent5">
                    <a:alpha val="91000"/>
                  </a:schemeClr>
                </a:gs>
              </a:gsLst>
              <a:lin ang="16200000" scaled="0"/>
            </a:gradFill>
            <a:ln>
              <a:gradFill>
                <a:gsLst>
                  <a:gs pos="0">
                    <a:schemeClr val="accent5">
                      <a:lumMod val="20000"/>
                      <a:lumOff val="80000"/>
                      <a:alpha val="0"/>
                    </a:schemeClr>
                  </a:gs>
                  <a:gs pos="50000">
                    <a:schemeClr val="accent5">
                      <a:lumMod val="40000"/>
                      <a:lumOff val="60000"/>
                      <a:alpha val="52000"/>
                    </a:schemeClr>
                  </a:gs>
                  <a:gs pos="100000">
                    <a:schemeClr val="accent5">
                      <a:lumMod val="20000"/>
                      <a:lumOff val="8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s-ES" dirty="0" smtClean="0">
                <a:solidFill>
                  <a:srgbClr val="FFFFFF"/>
                </a:solidFill>
                <a:latin typeface="Segoe" pitchFamily="34" charset="0"/>
              </a:endParaRPr>
            </a:p>
          </p:txBody>
        </p:sp>
        <p:sp>
          <p:nvSpPr>
            <p:cNvPr id="35" name="TextBox 34"/>
            <p:cNvSpPr txBox="1"/>
            <p:nvPr/>
          </p:nvSpPr>
          <p:spPr bwMode="invGray">
            <a:xfrm>
              <a:off x="3229275" y="1705275"/>
              <a:ext cx="2726227"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dirty="0" smtClean="0">
                  <a:ln>
                    <a:noFill/>
                  </a:ln>
                  <a:solidFill>
                    <a:srgbClr val="FFFFFF"/>
                  </a:solidFill>
                  <a:uLnTx/>
                  <a:uFillTx/>
                </a:rPr>
                <a:t>SharePoint Server</a:t>
              </a:r>
              <a:endParaRPr kumimoji="0" lang="es-ES" sz="1800" b="0" i="0" u="none" strike="noStrike" kern="0" cap="none" spc="0" normalizeH="0" baseline="0" dirty="0">
                <a:ln>
                  <a:noFill/>
                </a:ln>
                <a:solidFill>
                  <a:srgbClr val="FFFFFF"/>
                </a:solidFill>
                <a:uLnTx/>
                <a:uFillTx/>
              </a:endParaRPr>
            </a:p>
          </p:txBody>
        </p:sp>
        <p:sp>
          <p:nvSpPr>
            <p:cNvPr id="36" name="Rectangle 35"/>
            <p:cNvSpPr/>
            <p:nvPr/>
          </p:nvSpPr>
          <p:spPr bwMode="invGray">
            <a:xfrm rot="20407984">
              <a:off x="2040946" y="1793510"/>
              <a:ext cx="1522527" cy="372138"/>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BUSQUEDA</a:t>
              </a:r>
              <a:endParaRPr kumimoji="0" lang="es-ES" sz="1400" b="0" i="1" u="none" strike="noStrike" kern="0" cap="none" spc="0" normalizeH="0" baseline="0" dirty="0">
                <a:ln>
                  <a:noFill/>
                </a:ln>
                <a:effectLst/>
                <a:uLnTx/>
                <a:uFillTx/>
              </a:endParaRPr>
            </a:p>
          </p:txBody>
        </p:sp>
        <p:sp>
          <p:nvSpPr>
            <p:cNvPr id="37" name="Rectangle 36"/>
            <p:cNvSpPr/>
            <p:nvPr/>
          </p:nvSpPr>
          <p:spPr bwMode="invGray">
            <a:xfrm>
              <a:off x="4114800" y="1066800"/>
              <a:ext cx="1330493" cy="246221"/>
            </a:xfrm>
            <a:prstGeom prst="rect">
              <a:avLst/>
            </a:prstGeom>
          </p:spPr>
          <p:txBody>
            <a:bodyPr wrap="non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600" b="0" i="0" u="none" strike="noStrike" kern="0" cap="none" spc="0" normalizeH="0" baseline="0" dirty="0" smtClean="0">
                  <a:ln>
                    <a:noFill/>
                  </a:ln>
                  <a:effectLst/>
                  <a:uLnTx/>
                  <a:uFillTx/>
                </a:rPr>
                <a:t>DISTRIBUCIÓN</a:t>
              </a:r>
            </a:p>
          </p:txBody>
        </p:sp>
        <p:grpSp>
          <p:nvGrpSpPr>
            <p:cNvPr id="32" name="Group 83"/>
            <p:cNvGrpSpPr/>
            <p:nvPr/>
          </p:nvGrpSpPr>
          <p:grpSpPr bwMode="invGray">
            <a:xfrm>
              <a:off x="1790701" y="2086275"/>
              <a:ext cx="5562600" cy="457200"/>
              <a:chOff x="1752600" y="2133600"/>
              <a:chExt cx="6061509" cy="381000"/>
            </a:xfrm>
          </p:grpSpPr>
          <p:sp>
            <p:nvSpPr>
              <p:cNvPr id="41" name="Round Same Side Corner Rectangle 40"/>
              <p:cNvSpPr/>
              <p:nvPr/>
            </p:nvSpPr>
            <p:spPr bwMode="invGray">
              <a:xfrm>
                <a:off x="1752600"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s-ES" sz="1200" b="0" i="0" u="none" strike="noStrike" kern="0" cap="none" spc="0" normalizeH="0" baseline="0" dirty="0" smtClean="0">
                    <a:ln>
                      <a:noFill/>
                    </a:ln>
                    <a:solidFill>
                      <a:srgbClr val="FFFFFF"/>
                    </a:solidFill>
                    <a:uLnTx/>
                    <a:uFillTx/>
                    <a:latin typeface="Segoe"/>
                    <a:ea typeface="+mn-ea"/>
                    <a:cs typeface="+mn-cs"/>
                  </a:rPr>
                  <a:t>Informes</a:t>
                </a:r>
                <a:endParaRPr kumimoji="0" lang="es-ES" sz="1200" b="0" i="0" u="none" strike="noStrike" kern="0" cap="none" spc="0" normalizeH="0" baseline="0" dirty="0">
                  <a:ln>
                    <a:noFill/>
                  </a:ln>
                  <a:solidFill>
                    <a:srgbClr val="FFFFFF"/>
                  </a:solidFill>
                  <a:uLnTx/>
                  <a:uFillTx/>
                  <a:latin typeface="Segoe"/>
                  <a:ea typeface="+mn-ea"/>
                  <a:cs typeface="+mn-cs"/>
                </a:endParaRPr>
              </a:p>
            </p:txBody>
          </p:sp>
          <p:sp>
            <p:nvSpPr>
              <p:cNvPr id="42" name="Round Same Side Corner Rectangle 41"/>
              <p:cNvSpPr/>
              <p:nvPr/>
            </p:nvSpPr>
            <p:spPr bwMode="invGray">
              <a:xfrm>
                <a:off x="2766782"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Paneles</a:t>
                </a:r>
              </a:p>
            </p:txBody>
          </p:sp>
          <p:sp>
            <p:nvSpPr>
              <p:cNvPr id="43" name="Round Same Side Corner Rectangle 42"/>
              <p:cNvSpPr/>
              <p:nvPr/>
            </p:nvSpPr>
            <p:spPr bwMode="invGray">
              <a:xfrm>
                <a:off x="3780964"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Archivos </a:t>
                </a:r>
              </a:p>
              <a:p>
                <a:pPr algn="ctr">
                  <a:lnSpc>
                    <a:spcPct val="75000"/>
                  </a:lnSpc>
                  <a:defRPr/>
                </a:pPr>
                <a:r>
                  <a:rPr lang="es-ES" sz="1200" kern="0" dirty="0" smtClean="0">
                    <a:solidFill>
                      <a:srgbClr val="FFFFFF"/>
                    </a:solidFill>
                    <a:latin typeface="Segoe"/>
                  </a:rPr>
                  <a:t>Excel</a:t>
                </a:r>
              </a:p>
            </p:txBody>
          </p:sp>
          <p:sp>
            <p:nvSpPr>
              <p:cNvPr id="44" name="Round Same Side Corner Rectangle 43"/>
              <p:cNvSpPr/>
              <p:nvPr/>
            </p:nvSpPr>
            <p:spPr bwMode="invGray">
              <a:xfrm>
                <a:off x="4795146"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Vistas de</a:t>
                </a:r>
              </a:p>
              <a:p>
                <a:pPr algn="ctr">
                  <a:lnSpc>
                    <a:spcPct val="75000"/>
                  </a:lnSpc>
                  <a:defRPr/>
                </a:pPr>
                <a:r>
                  <a:rPr lang="es-ES" sz="1200" kern="0" dirty="0" smtClean="0">
                    <a:solidFill>
                      <a:srgbClr val="FFFFFF"/>
                    </a:solidFill>
                    <a:latin typeface="Segoe"/>
                  </a:rPr>
                  <a:t> análisis</a:t>
                </a:r>
              </a:p>
            </p:txBody>
          </p:sp>
          <p:sp>
            <p:nvSpPr>
              <p:cNvPr id="45" name="Round Same Side Corner Rectangle 44"/>
              <p:cNvSpPr/>
              <p:nvPr/>
            </p:nvSpPr>
            <p:spPr bwMode="invGray">
              <a:xfrm>
                <a:off x="5809328"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Indicadores</a:t>
                </a:r>
              </a:p>
            </p:txBody>
          </p:sp>
          <p:sp>
            <p:nvSpPr>
              <p:cNvPr id="46" name="Round Same Side Corner Rectangle 45"/>
              <p:cNvSpPr/>
              <p:nvPr/>
            </p:nvSpPr>
            <p:spPr bwMode="invGray">
              <a:xfrm>
                <a:off x="6823509" y="2133600"/>
                <a:ext cx="990600" cy="381000"/>
              </a:xfrm>
              <a:prstGeom prst="round2SameRect">
                <a:avLst>
                  <a:gd name="adj1" fmla="val 41575"/>
                  <a:gd name="adj2" fmla="val 0"/>
                </a:avLst>
              </a:prstGeom>
              <a:ln/>
            </p:spPr>
            <p:style>
              <a:lnRef idx="0">
                <a:schemeClr val="accent5"/>
              </a:lnRef>
              <a:fillRef idx="3">
                <a:schemeClr val="accent5"/>
              </a:fillRef>
              <a:effectRef idx="3">
                <a:schemeClr val="accent5"/>
              </a:effectRef>
              <a:fontRef idx="minor">
                <a:schemeClr val="lt1"/>
              </a:fontRef>
            </p:style>
            <p:txBody>
              <a:bodyPr wrap="none" rtlCol="0" anchor="ctr" anchorCtr="0"/>
              <a:lstStyle/>
              <a:p>
                <a:pPr algn="ctr">
                  <a:lnSpc>
                    <a:spcPct val="75000"/>
                  </a:lnSpc>
                  <a:defRPr/>
                </a:pPr>
                <a:r>
                  <a:rPr lang="es-ES" sz="1200" kern="0" dirty="0" smtClean="0">
                    <a:solidFill>
                      <a:srgbClr val="FFFFFF"/>
                    </a:solidFill>
                    <a:latin typeface="Segoe"/>
                  </a:rPr>
                  <a:t>Planes</a:t>
                </a:r>
              </a:p>
            </p:txBody>
          </p:sp>
        </p:grpSp>
        <p:sp>
          <p:nvSpPr>
            <p:cNvPr id="39" name="Rectangle 38"/>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GESTIÓN DE CONTENIDOS</a:t>
              </a:r>
            </a:p>
          </p:txBody>
        </p:sp>
        <p:sp>
          <p:nvSpPr>
            <p:cNvPr id="40" name="Rectangle 39"/>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0" i="1" u="none" strike="noStrike" kern="0" cap="none" spc="0" normalizeH="0" baseline="0" dirty="0" smtClean="0">
                  <a:ln>
                    <a:noFill/>
                  </a:ln>
                  <a:effectLst/>
                  <a:uLnTx/>
                  <a:uFillTx/>
                </a:rPr>
                <a:t>COLABORACIÓN</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ppt_h/2"/>
                                          </p:val>
                                        </p:tav>
                                        <p:tav tm="100000">
                                          <p:val>
                                            <p:strVal val="#ppt_y"/>
                                          </p:val>
                                        </p:tav>
                                      </p:tavLst>
                                    </p:anim>
                                    <p:anim calcmode="lin" valueType="num">
                                      <p:cBhvr>
                                        <p:cTn id="14" dur="500" fill="hold"/>
                                        <p:tgtEl>
                                          <p:spTgt spid="8"/>
                                        </p:tgtEl>
                                        <p:attrNameLst>
                                          <p:attrName>ppt_w</p:attrName>
                                        </p:attrNameLst>
                                      </p:cBhvr>
                                      <p:tavLst>
                                        <p:tav tm="0">
                                          <p:val>
                                            <p:strVal val="#ppt_w"/>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2"/>
          <p:cNvPicPr>
            <a:picLocks noChangeAspect="1" noChangeArrowheads="1"/>
          </p:cNvPicPr>
          <p:nvPr/>
        </p:nvPicPr>
        <p:blipFill>
          <a:blip r:embed="rId3"/>
          <a:srcRect/>
          <a:stretch>
            <a:fillRect/>
          </a:stretch>
        </p:blipFill>
        <p:spPr bwMode="auto">
          <a:xfrm>
            <a:off x="424032" y="228600"/>
            <a:ext cx="3956050" cy="838200"/>
          </a:xfrm>
          <a:prstGeom prst="rect">
            <a:avLst/>
          </a:prstGeom>
          <a:noFill/>
          <a:ln w="9525">
            <a:noFill/>
            <a:miter lim="800000"/>
            <a:headEnd/>
            <a:tailEnd/>
          </a:ln>
        </p:spPr>
      </p:pic>
      <p:grpSp>
        <p:nvGrpSpPr>
          <p:cNvPr id="2" name="Group 24"/>
          <p:cNvGrpSpPr/>
          <p:nvPr/>
        </p:nvGrpSpPr>
        <p:grpSpPr>
          <a:xfrm>
            <a:off x="5970494" y="2108659"/>
            <a:ext cx="2627406" cy="3934691"/>
            <a:chOff x="6000474" y="2183476"/>
            <a:chExt cx="2627406" cy="3934691"/>
          </a:xfrm>
        </p:grpSpPr>
        <p:sp>
          <p:nvSpPr>
            <p:cNvPr id="26" name="Rounded Rectangle 25"/>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711639" y="4529617"/>
              <a:ext cx="1060576" cy="846546"/>
              <a:chOff x="542380" y="2689656"/>
              <a:chExt cx="1483033" cy="1184217"/>
            </a:xfrm>
          </p:grpSpPr>
          <p:pic>
            <p:nvPicPr>
              <p:cNvPr id="4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tretch>
                <a:fillRect/>
              </a:stretch>
            </p:blipFill>
            <p:spPr bwMode="auto">
              <a:xfrm>
                <a:off x="1062948" y="2689656"/>
                <a:ext cx="962465" cy="1150857"/>
              </a:xfrm>
              <a:prstGeom prst="rect">
                <a:avLst/>
              </a:prstGeom>
              <a:noFill/>
              <a:ln w="9525">
                <a:noFill/>
                <a:miter lim="800000"/>
                <a:headEnd/>
                <a:tailEnd/>
              </a:ln>
            </p:spPr>
          </p:pic>
          <p:pic>
            <p:nvPicPr>
              <p:cNvPr id="4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tretch>
                <a:fillRect/>
              </a:stretch>
            </p:blipFill>
            <p:spPr bwMode="auto">
              <a:xfrm>
                <a:off x="542380" y="2728479"/>
                <a:ext cx="780182" cy="1145394"/>
              </a:xfrm>
              <a:prstGeom prst="rect">
                <a:avLst/>
              </a:prstGeom>
              <a:noFill/>
              <a:ln w="9525">
                <a:noFill/>
                <a:miter lim="800000"/>
                <a:headEnd/>
                <a:tailEnd/>
              </a:ln>
            </p:spPr>
          </p:pic>
        </p:grpSp>
        <p:sp>
          <p:nvSpPr>
            <p:cNvPr id="29" name="Rectangle 28"/>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29"/>
            <p:cNvSpPr>
              <a:spLocks noChangeArrowheads="1"/>
            </p:cNvSpPr>
            <p:nvPr/>
          </p:nvSpPr>
          <p:spPr bwMode="auto">
            <a:xfrm>
              <a:off x="6020829" y="3036520"/>
              <a:ext cx="2607051"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Análisis predictivo</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Experiencia personalizada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con otras aplicaciones</a:t>
              </a:r>
            </a:p>
          </p:txBody>
        </p:sp>
        <p:sp>
          <p:nvSpPr>
            <p:cNvPr id="34" name="TextBox 833617"/>
            <p:cNvSpPr txBox="1">
              <a:spLocks noChangeArrowheads="1"/>
            </p:cNvSpPr>
            <p:nvPr/>
          </p:nvSpPr>
          <p:spPr bwMode="auto">
            <a:xfrm>
              <a:off x="6000474" y="2187621"/>
              <a:ext cx="2541432" cy="677108"/>
            </a:xfrm>
            <a:prstGeom prst="rect">
              <a:avLst/>
            </a:prstGeom>
            <a:noFill/>
            <a:ln w="9525">
              <a:noFill/>
              <a:miter lim="800000"/>
              <a:headEnd/>
              <a:tailEnd/>
            </a:ln>
          </p:spPr>
          <p:txBody>
            <a:bodyPr wrap="square" anchor="ctr" anchorCtr="0">
              <a:noAutofit/>
            </a:bodyPr>
            <a:lstStyle/>
            <a:p>
              <a:pPr algn="ctr" fontAlgn="auto">
                <a:lnSpc>
                  <a:spcPct val="95000"/>
                </a:lnSpc>
                <a:spcBef>
                  <a:spcPct val="10000"/>
                </a:spcBef>
                <a:spcAft>
                  <a:spcPts val="0"/>
                </a:spcAft>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Datos para la toma de decisiones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38" name="Straight Connector 37"/>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81848" y="44286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48"/>
          <p:cNvGrpSpPr/>
          <p:nvPr/>
        </p:nvGrpSpPr>
        <p:grpSpPr>
          <a:xfrm>
            <a:off x="3238500" y="2108659"/>
            <a:ext cx="2654300" cy="3934691"/>
            <a:chOff x="3240044" y="2183476"/>
            <a:chExt cx="2654300" cy="3934691"/>
          </a:xfrm>
        </p:grpSpPr>
        <p:sp>
          <p:nvSpPr>
            <p:cNvPr id="50" name="Rounded Rectangle 49"/>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Rectangle 54"/>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Rectangle 55"/>
            <p:cNvSpPr>
              <a:spLocks noChangeArrowheads="1"/>
            </p:cNvSpPr>
            <p:nvPr/>
          </p:nvSpPr>
          <p:spPr bwMode="auto">
            <a:xfrm>
              <a:off x="3319193" y="3036520"/>
              <a:ext cx="2522239" cy="1298811"/>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Diseño de forma intuitiva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Escala corporativa</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Presentación desde Office</a:t>
              </a:r>
            </a:p>
          </p:txBody>
        </p:sp>
        <p:sp>
          <p:nvSpPr>
            <p:cNvPr id="57" name="TextBox 833617"/>
            <p:cNvSpPr txBox="1">
              <a:spLocks noChangeArrowheads="1"/>
            </p:cNvSpPr>
            <p:nvPr/>
          </p:nvSpPr>
          <p:spPr bwMode="auto">
            <a:xfrm>
              <a:off x="3240044" y="2187081"/>
              <a:ext cx="2654300" cy="707886"/>
            </a:xfrm>
            <a:prstGeom prst="rect">
              <a:avLst/>
            </a:prstGeom>
            <a:noFill/>
            <a:ln w="9525">
              <a:noFill/>
              <a:miter lim="800000"/>
              <a:headEnd/>
              <a:tailEnd/>
            </a:ln>
          </p:spPr>
          <p:txBody>
            <a:bodyPr wrap="square" anchor="ctr" anchorCtr="0">
              <a:sp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Ofrecer información </a:t>
              </a:r>
            </a:p>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relevante</a:t>
              </a:r>
            </a:p>
          </p:txBody>
        </p:sp>
        <p:cxnSp>
          <p:nvCxnSpPr>
            <p:cNvPr id="58" name="Straight Connector 57"/>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4178566" y="4507246"/>
              <a:ext cx="945709" cy="1042416"/>
              <a:chOff x="3982595" y="3638450"/>
              <a:chExt cx="1387462" cy="1529342"/>
            </a:xfrm>
          </p:grpSpPr>
          <p:pic>
            <p:nvPicPr>
              <p:cNvPr id="61"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7"/>
              <a:stretch>
                <a:fillRect/>
              </a:stretch>
            </p:blipFill>
            <p:spPr bwMode="auto">
              <a:xfrm>
                <a:off x="4327940" y="3638450"/>
                <a:ext cx="1042117" cy="1529342"/>
              </a:xfrm>
              <a:prstGeom prst="rect">
                <a:avLst/>
              </a:prstGeom>
              <a:noFill/>
              <a:ln>
                <a:noFill/>
              </a:ln>
            </p:spPr>
          </p:pic>
          <p:pic>
            <p:nvPicPr>
              <p:cNvPr id="62" name="Picture 2" descr="C:\Program Files\Microsoft Resource DVD Artwork\DVD_ART\BoxShots_Logos\People Ready\PRB man 3 silouette people ready.png"/>
              <p:cNvPicPr>
                <a:picLocks noChangeAspect="1" noChangeArrowheads="1"/>
              </p:cNvPicPr>
              <p:nvPr/>
            </p:nvPicPr>
            <p:blipFill>
              <a:blip r:embed="rId8" cstate="print"/>
              <a:stretch>
                <a:fillRect/>
              </a:stretch>
            </p:blipFill>
            <p:spPr bwMode="auto">
              <a:xfrm>
                <a:off x="3982595" y="4003974"/>
                <a:ext cx="725822" cy="979315"/>
              </a:xfrm>
              <a:prstGeom prst="rect">
                <a:avLst/>
              </a:prstGeom>
              <a:noFill/>
            </p:spPr>
          </p:pic>
        </p:grpSp>
      </p:grpSp>
      <p:grpSp>
        <p:nvGrpSpPr>
          <p:cNvPr id="6" name="Group 62"/>
          <p:cNvGrpSpPr/>
          <p:nvPr/>
        </p:nvGrpSpPr>
        <p:grpSpPr>
          <a:xfrm>
            <a:off x="623940" y="2108659"/>
            <a:ext cx="2549751" cy="3934691"/>
            <a:chOff x="683900" y="2183476"/>
            <a:chExt cx="2549751" cy="3934691"/>
          </a:xfrm>
        </p:grpSpPr>
        <p:sp>
          <p:nvSpPr>
            <p:cNvPr id="64" name="Rounded Rectangle 63"/>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5" name="Rectangle 64"/>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a:spLocks noChangeArrowheads="1"/>
            </p:cNvSpPr>
            <p:nvPr/>
          </p:nvSpPr>
          <p:spPr bwMode="auto">
            <a:xfrm>
              <a:off x="704410" y="3036520"/>
              <a:ext cx="2522239" cy="889468"/>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Conexión a los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Integración de datos</a:t>
              </a:r>
            </a:p>
            <a:p>
              <a:pPr marL="233363" indent="-233363" defTabSz="912813">
                <a:lnSpc>
                  <a:spcPct val="90000"/>
                </a:lnSpc>
                <a:spcBef>
                  <a:spcPct val="20000"/>
                </a:spcBef>
                <a:buClr>
                  <a:schemeClr val="tx2"/>
                </a:buClr>
                <a:buSzPct val="80000"/>
                <a:buBlip>
                  <a:blip r:embed="rId6"/>
                </a:buBlip>
                <a:defRPr/>
              </a:pPr>
              <a:r>
                <a:rPr lang="es-ES" sz="1600" dirty="0" smtClean="0">
                  <a:effectLst>
                    <a:outerShdw blurRad="38100" dist="38100" dir="2700000" algn="tl">
                      <a:srgbClr val="000000">
                        <a:alpha val="43137"/>
                      </a:srgbClr>
                    </a:outerShdw>
                  </a:effectLst>
                </a:rPr>
                <a:t>Gestión de los datos</a:t>
              </a:r>
            </a:p>
          </p:txBody>
        </p:sp>
        <p:sp>
          <p:nvSpPr>
            <p:cNvPr id="67" name="TextBox 833617"/>
            <p:cNvSpPr txBox="1">
              <a:spLocks noChangeArrowheads="1"/>
            </p:cNvSpPr>
            <p:nvPr/>
          </p:nvSpPr>
          <p:spPr bwMode="auto">
            <a:xfrm>
              <a:off x="683900" y="2187081"/>
              <a:ext cx="2542032" cy="676656"/>
            </a:xfrm>
            <a:prstGeom prst="rect">
              <a:avLst/>
            </a:prstGeom>
            <a:noFill/>
            <a:ln w="9525">
              <a:noFill/>
              <a:miter lim="800000"/>
              <a:headEnd/>
              <a:tailEnd/>
            </a:ln>
          </p:spPr>
          <p:txBody>
            <a:bodyPr wrap="square" anchor="ctr" anchorCtr="0">
              <a:noAutofit/>
            </a:bodyPr>
            <a:lstStyle/>
            <a:p>
              <a:pPr algn="ctr">
                <a:lnSpc>
                  <a:spcPct val="95000"/>
                </a:lnSpc>
                <a:spcBef>
                  <a:spcPct val="10000"/>
                </a:spcBef>
                <a:defRPr/>
              </a:pPr>
              <a:r>
                <a:rPr lang="es-ES" altLang="zh-CN" sz="2000" b="1" i="1" kern="0" spc="-2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Liberar los datos</a:t>
              </a:r>
              <a:endParaRPr lang="es-ES" altLang="zh-CN" sz="2000" b="1" i="1" kern="0" spc="-2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7" name="Group 22"/>
            <p:cNvGrpSpPr>
              <a:grpSpLocks/>
            </p:cNvGrpSpPr>
            <p:nvPr/>
          </p:nvGrpSpPr>
          <p:grpSpPr bwMode="auto">
            <a:xfrm>
              <a:off x="1360683" y="4578397"/>
              <a:ext cx="1264956" cy="856946"/>
              <a:chOff x="1490610" y="1642031"/>
              <a:chExt cx="904139" cy="704508"/>
            </a:xfrm>
          </p:grpSpPr>
          <p:pic>
            <p:nvPicPr>
              <p:cNvPr id="72" name="Picture 3" descr="C:\Work\Katmai Marketing\PAG_icon library\PAG_icon library\Security Threat Detected.png"/>
              <p:cNvPicPr>
                <a:picLocks noChangeAspect="1" noChangeArrowheads="1"/>
              </p:cNvPicPr>
              <p:nvPr/>
            </p:nvPicPr>
            <p:blipFill>
              <a:blip r:embed="rId9" cstate="print"/>
              <a:stretch>
                <a:fillRect/>
              </a:stretch>
            </p:blipFill>
            <p:spPr bwMode="auto">
              <a:xfrm>
                <a:off x="2028391" y="1660038"/>
                <a:ext cx="366358" cy="503668"/>
              </a:xfrm>
              <a:prstGeom prst="rect">
                <a:avLst/>
              </a:prstGeom>
              <a:noFill/>
              <a:ln w="9525">
                <a:noFill/>
                <a:miter lim="800000"/>
                <a:headEnd/>
                <a:tailEnd/>
              </a:ln>
            </p:spPr>
          </p:pic>
          <p:pic>
            <p:nvPicPr>
              <p:cNvPr id="80" name="Picture 3" descr="C:\Work\Katmai Marketing\PAG_icon library\PAG_icon library\Security Threat Detected.png"/>
              <p:cNvPicPr>
                <a:picLocks noChangeAspect="1" noChangeArrowheads="1"/>
              </p:cNvPicPr>
              <p:nvPr/>
            </p:nvPicPr>
            <p:blipFill>
              <a:blip r:embed="rId10" cstate="print"/>
              <a:stretch>
                <a:fillRect/>
              </a:stretch>
            </p:blipFill>
            <p:spPr bwMode="auto">
              <a:xfrm>
                <a:off x="1490610" y="1642031"/>
                <a:ext cx="366358" cy="503667"/>
              </a:xfrm>
              <a:prstGeom prst="rect">
                <a:avLst/>
              </a:prstGeom>
              <a:noFill/>
              <a:ln w="9525">
                <a:noFill/>
                <a:miter lim="800000"/>
                <a:headEnd/>
                <a:tailEnd/>
              </a:ln>
            </p:spPr>
          </p:pic>
          <p:pic>
            <p:nvPicPr>
              <p:cNvPr id="71" name="Picture 2" descr="C:\Work\Katmai Marketing\PAG_icon library\PAG_icon library\Database blue.png"/>
              <p:cNvPicPr>
                <a:picLocks noChangeAspect="1" noChangeArrowheads="1"/>
              </p:cNvPicPr>
              <p:nvPr/>
            </p:nvPicPr>
            <p:blipFill>
              <a:blip r:embed="rId11"/>
              <a:srcRect/>
              <a:stretch>
                <a:fillRect/>
              </a:stretch>
            </p:blipFill>
            <p:spPr bwMode="auto">
              <a:xfrm>
                <a:off x="1743577" y="1840798"/>
                <a:ext cx="365426" cy="505741"/>
              </a:xfrm>
              <a:prstGeom prst="rect">
                <a:avLst/>
              </a:prstGeom>
              <a:noFill/>
              <a:ln w="9525">
                <a:noFill/>
                <a:miter lim="800000"/>
                <a:headEnd/>
                <a:tailEnd/>
              </a:ln>
            </p:spPr>
          </p:pic>
        </p:grpSp>
        <p:cxnSp>
          <p:nvCxnSpPr>
            <p:cNvPr id="69" name="Straight Connector 68"/>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Inteligente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9" name="Title 78"/>
          <p:cNvSpPr>
            <a:spLocks noGrp="1"/>
          </p:cNvSpPr>
          <p:nvPr>
            <p:ph type="title"/>
          </p:nvPr>
        </p:nvSpPr>
        <p:spPr>
          <a:xfrm>
            <a:off x="381000" y="1037378"/>
            <a:ext cx="8382000" cy="498598"/>
          </a:xfrm>
        </p:spPr>
        <p:txBody>
          <a:bodyPr/>
          <a:lstStyle/>
          <a:p>
            <a:r>
              <a:rPr lang="es-ES" sz="3600" dirty="0" smtClean="0">
                <a:solidFill>
                  <a:schemeClr val="tx2"/>
                </a:solidFill>
              </a:rPr>
              <a:t>Business Intelligence</a:t>
            </a:r>
            <a:endParaRPr lang="es-ES" sz="3600"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1000"/>
                                        <p:tgtEl>
                                          <p:spTgt spid="4"/>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75"/>
                                        </p:tgtEl>
                                        <p:attrNameLst>
                                          <p:attrName>style.visibility</p:attrName>
                                        </p:attrNameLst>
                                      </p:cBhvr>
                                      <p:to>
                                        <p:strVal val="visible"/>
                                      </p:to>
                                    </p:set>
                                    <p:anim calcmode="lin" valueType="num">
                                      <p:cBhvr>
                                        <p:cTn id="16" dur="1000" fill="hold"/>
                                        <p:tgtEl>
                                          <p:spTgt spid="75"/>
                                        </p:tgtEl>
                                        <p:attrNameLst>
                                          <p:attrName>ppt_w</p:attrName>
                                        </p:attrNameLst>
                                      </p:cBhvr>
                                      <p:tavLst>
                                        <p:tav tm="0">
                                          <p:val>
                                            <p:strVal val="#ppt_w*0.70"/>
                                          </p:val>
                                        </p:tav>
                                        <p:tav tm="100000">
                                          <p:val>
                                            <p:strVal val="#ppt_w"/>
                                          </p:val>
                                        </p:tav>
                                      </p:tavLst>
                                    </p:anim>
                                    <p:anim calcmode="lin" valueType="num">
                                      <p:cBhvr>
                                        <p:cTn id="17" dur="1000" fill="hold"/>
                                        <p:tgtEl>
                                          <p:spTgt spid="75"/>
                                        </p:tgtEl>
                                        <p:attrNameLst>
                                          <p:attrName>ppt_h</p:attrName>
                                        </p:attrNameLst>
                                      </p:cBhvr>
                                      <p:tavLst>
                                        <p:tav tm="0">
                                          <p:val>
                                            <p:strVal val="#ppt_h"/>
                                          </p:val>
                                        </p:tav>
                                        <p:tav tm="100000">
                                          <p:val>
                                            <p:strVal val="#ppt_h"/>
                                          </p:val>
                                        </p:tav>
                                      </p:tavLst>
                                    </p:anim>
                                    <p:animEffect transition="in" filter="fade">
                                      <p:cBhvr>
                                        <p:cTn id="18" dur="1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4"/>
                                        </p:tgtEl>
                                        <p:attrNameLst>
                                          <p:attrName>style.opacity</p:attrName>
                                        </p:attrNameLst>
                                      </p:cBhvr>
                                      <p:to>
                                        <p:strVal val="0.25"/>
                                      </p:to>
                                    </p:set>
                                    <p:animEffect filter="image" prLst="opacity: 0.25">
                                      <p:cBhvr rctx="IE">
                                        <p:cTn id="23" dur="indefinite"/>
                                        <p:tgtEl>
                                          <p:spTgt spid="4"/>
                                        </p:tgtEl>
                                      </p:cBhvr>
                                    </p:animEffect>
                                  </p:childTnLst>
                                </p:cTn>
                              </p:par>
                              <p:par>
                                <p:cTn id="24" presetID="9" presetClass="emph" presetSubtype="0" nodeType="withEffect">
                                  <p:stCondLst>
                                    <p:cond delay="0"/>
                                  </p:stCondLst>
                                  <p:childTnLst>
                                    <p:set>
                                      <p:cBhvr rctx="PPT">
                                        <p:cTn id="25" dur="indefinite"/>
                                        <p:tgtEl>
                                          <p:spTgt spid="2"/>
                                        </p:tgtEl>
                                        <p:attrNameLst>
                                          <p:attrName>style.opacity</p:attrName>
                                        </p:attrNameLst>
                                      </p:cBhvr>
                                      <p:to>
                                        <p:strVal val="0.25"/>
                                      </p:to>
                                    </p:set>
                                    <p:animEffect filter="image" prLst="opacity: 0.25">
                                      <p:cBhvr rctx="IE">
                                        <p:cTn id="2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524762" y="3320616"/>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2" name="Rounded Rectangle 71"/>
          <p:cNvSpPr/>
          <p:nvPr/>
        </p:nvSpPr>
        <p:spPr bwMode="auto">
          <a:xfrm>
            <a:off x="524762" y="2287613"/>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a:off x="524762" y="1307087"/>
            <a:ext cx="2437361" cy="94138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1"/>
          <p:cNvSpPr>
            <a:spLocks noGrp="1"/>
          </p:cNvSpPr>
          <p:nvPr>
            <p:ph type="title"/>
          </p:nvPr>
        </p:nvSpPr>
        <p:spPr/>
        <p:txBody>
          <a:bodyPr/>
          <a:lstStyle/>
          <a:p>
            <a:r>
              <a:rPr lang="es-ES" dirty="0" smtClean="0"/>
              <a:t>Liberar los datos</a:t>
            </a:r>
            <a:endParaRPr lang="es-ES" dirty="0"/>
          </a:p>
        </p:txBody>
      </p:sp>
      <p:sp>
        <p:nvSpPr>
          <p:cNvPr id="33" name="Text Placeholder 4"/>
          <p:cNvSpPr txBox="1">
            <a:spLocks/>
          </p:cNvSpPr>
          <p:nvPr/>
        </p:nvSpPr>
        <p:spPr>
          <a:xfrm>
            <a:off x="3997092" y="1309273"/>
            <a:ext cx="4816707" cy="1286506"/>
          </a:xfrm>
          <a:prstGeom prst="rect">
            <a:avLst/>
          </a:prstGeom>
        </p:spPr>
        <p:txBody>
          <a:bodyPr vert="horz" wrap="square"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Conexión a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Amplia conectividad</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Proveedores nativos para Oracle, Teradata, SAP BW,</a:t>
            </a:r>
            <a:r>
              <a:rPr kumimoji="0" lang="es-ES" sz="2000" b="0" i="0" u="none" strike="noStrike" kern="1200" cap="none" spc="0" normalizeH="0" dirty="0" smtClean="0">
                <a:ln>
                  <a:noFill/>
                </a:ln>
                <a:solidFill>
                  <a:schemeClr val="tx1"/>
                </a:solidFill>
                <a:effectLst/>
                <a:uLnTx/>
                <a:uFillTx/>
                <a:latin typeface="+mn-lt"/>
                <a:ea typeface="+mn-ea"/>
                <a:cs typeface="+mn-cs"/>
              </a:rPr>
              <a:t> </a:t>
            </a:r>
            <a:r>
              <a:rPr kumimoji="0" lang="es-ES" sz="2000" b="0" i="0" u="none" strike="noStrike" kern="1200" cap="none" spc="0" normalizeH="0" baseline="0" dirty="0" smtClean="0">
                <a:ln>
                  <a:noFill/>
                </a:ln>
                <a:solidFill>
                  <a:schemeClr val="tx1"/>
                </a:solidFill>
                <a:effectLst/>
                <a:uLnTx/>
                <a:uFillTx/>
                <a:latin typeface="+mn-lt"/>
                <a:ea typeface="+mn-ea"/>
                <a:cs typeface="+mn-cs"/>
              </a:rPr>
              <a:t>y MySAP</a:t>
            </a:r>
          </a:p>
        </p:txBody>
      </p:sp>
      <p:pic>
        <p:nvPicPr>
          <p:cNvPr id="12" name="Picture 3" descr="C:\Work\Katmai Marketing\PAG_icon library\PAG_icon library\Security Threat Detected.png"/>
          <p:cNvPicPr>
            <a:picLocks noChangeAspect="1" noChangeArrowheads="1"/>
          </p:cNvPicPr>
          <p:nvPr/>
        </p:nvPicPr>
        <p:blipFill>
          <a:blip r:embed="rId4" cstate="print"/>
          <a:stretch>
            <a:fillRect/>
          </a:stretch>
        </p:blipFill>
        <p:spPr bwMode="auto">
          <a:xfrm>
            <a:off x="8250439" y="250503"/>
            <a:ext cx="512561" cy="612649"/>
          </a:xfrm>
          <a:prstGeom prst="rect">
            <a:avLst/>
          </a:prstGeom>
          <a:noFill/>
          <a:ln w="9525">
            <a:noFill/>
            <a:miter lim="800000"/>
            <a:headEnd/>
            <a:tailEnd/>
          </a:ln>
        </p:spPr>
      </p:pic>
      <p:pic>
        <p:nvPicPr>
          <p:cNvPr id="13" name="Picture 3" descr="C:\Work\Katmai Marketing\PAG_icon library\PAG_icon library\Security Threat Detected.png"/>
          <p:cNvPicPr>
            <a:picLocks noChangeAspect="1" noChangeArrowheads="1"/>
          </p:cNvPicPr>
          <p:nvPr/>
        </p:nvPicPr>
        <p:blipFill>
          <a:blip r:embed="rId5" cstate="print"/>
          <a:stretch>
            <a:fillRect/>
          </a:stretch>
        </p:blipFill>
        <p:spPr bwMode="auto">
          <a:xfrm>
            <a:off x="7498044" y="228600"/>
            <a:ext cx="512561" cy="612648"/>
          </a:xfrm>
          <a:prstGeom prst="rect">
            <a:avLst/>
          </a:prstGeom>
          <a:noFill/>
          <a:ln w="9525">
            <a:noFill/>
            <a:miter lim="800000"/>
            <a:headEnd/>
            <a:tailEnd/>
          </a:ln>
        </p:spPr>
      </p:pic>
      <p:pic>
        <p:nvPicPr>
          <p:cNvPr id="14" name="Picture 2" descr="C:\Work\Katmai Marketing\PAG_icon library\PAG_icon library\Database blue.png"/>
          <p:cNvPicPr>
            <a:picLocks noChangeAspect="1" noChangeArrowheads="1"/>
          </p:cNvPicPr>
          <p:nvPr/>
        </p:nvPicPr>
        <p:blipFill>
          <a:blip r:embed="rId6"/>
          <a:srcRect/>
          <a:stretch>
            <a:fillRect/>
          </a:stretch>
        </p:blipFill>
        <p:spPr bwMode="auto">
          <a:xfrm>
            <a:off x="7851963" y="470375"/>
            <a:ext cx="511257" cy="615171"/>
          </a:xfrm>
          <a:prstGeom prst="rect">
            <a:avLst/>
          </a:prstGeom>
          <a:noFill/>
          <a:ln w="9525">
            <a:noFill/>
            <a:miter lim="800000"/>
            <a:headEnd/>
            <a:tailEnd/>
          </a:ln>
        </p:spPr>
      </p:pic>
      <p:sp>
        <p:nvSpPr>
          <p:cNvPr id="24" name="Text Placeholder 4"/>
          <p:cNvSpPr txBox="1">
            <a:spLocks/>
          </p:cNvSpPr>
          <p:nvPr/>
        </p:nvSpPr>
        <p:spPr>
          <a:xfrm>
            <a:off x="3997093" y="3272103"/>
            <a:ext cx="4191000" cy="1348061"/>
          </a:xfrm>
          <a:prstGeom prst="rect">
            <a:avLst/>
          </a:prstGeom>
        </p:spPr>
        <p:txBody>
          <a:bodyPr vert="horz"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Integración de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Mejoras en el pipeline</a:t>
            </a:r>
            <a:r>
              <a:rPr kumimoji="0" lang="es-ES" sz="2000" b="0" i="0" u="none" strike="noStrike" kern="1200" cap="none" spc="0" normalizeH="0" dirty="0" smtClean="0">
                <a:ln>
                  <a:noFill/>
                </a:ln>
                <a:solidFill>
                  <a:schemeClr val="tx1"/>
                </a:solidFill>
                <a:effectLst/>
                <a:uLnTx/>
                <a:uFillTx/>
                <a:latin typeface="+mn-lt"/>
                <a:ea typeface="+mn-ea"/>
                <a:cs typeface="+mn-cs"/>
              </a:rPr>
              <a:t> de </a:t>
            </a:r>
            <a:r>
              <a:rPr kumimoji="0" lang="es-ES" sz="2000" b="0" i="0" u="none" strike="noStrike" kern="1200" cap="none" spc="0" normalizeH="0" baseline="0" dirty="0" smtClean="0">
                <a:ln>
                  <a:noFill/>
                </a:ln>
                <a:solidFill>
                  <a:schemeClr val="tx1"/>
                </a:solidFill>
                <a:effectLst/>
                <a:uLnTx/>
                <a:uFillTx/>
                <a:latin typeface="+mn-lt"/>
                <a:ea typeface="+mn-ea"/>
                <a:cs typeface="+mn-cs"/>
              </a:rPr>
              <a:t>SSIS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Revisión permanente de SSIS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Perfilado de datos</a:t>
            </a:r>
          </a:p>
        </p:txBody>
      </p:sp>
      <p:sp>
        <p:nvSpPr>
          <p:cNvPr id="25" name="Text Placeholder 4"/>
          <p:cNvSpPr txBox="1">
            <a:spLocks/>
          </p:cNvSpPr>
          <p:nvPr/>
        </p:nvSpPr>
        <p:spPr>
          <a:xfrm>
            <a:off x="3997093" y="5072237"/>
            <a:ext cx="4191000" cy="1348061"/>
          </a:xfrm>
          <a:prstGeom prst="rect">
            <a:avLst/>
          </a:prstGeom>
        </p:spPr>
        <p:txBody>
          <a:bodyPr vert="horz" lIns="0" tIns="0" rIns="0" bIns="0" rtlCol="0">
            <a:spAutoFit/>
          </a:bodyPr>
          <a:lstStyle/>
          <a:p>
            <a:pPr marL="344488" marR="0" lvl="0" indent="-344488"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400" b="0" i="0" u="none" strike="noStrike" kern="1200" cap="none" spc="0" normalizeH="0" baseline="0" dirty="0" smtClean="0">
                <a:ln>
                  <a:noFill/>
                </a:ln>
                <a:solidFill>
                  <a:schemeClr val="tx1"/>
                </a:solidFill>
                <a:effectLst/>
                <a:uLnTx/>
                <a:uFillTx/>
                <a:latin typeface="+mn-lt"/>
                <a:ea typeface="+mn-ea"/>
                <a:cs typeface="+mn-cs"/>
              </a:rPr>
              <a:t>Gestión de los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Compresión de datos</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Optimización en query</a:t>
            </a:r>
            <a:r>
              <a:rPr kumimoji="0" lang="es-ES" sz="2000" b="0" i="0" u="none" strike="noStrike" kern="1200" cap="none" spc="0" normalizeH="0" dirty="0" smtClean="0">
                <a:ln>
                  <a:noFill/>
                </a:ln>
                <a:solidFill>
                  <a:schemeClr val="tx1"/>
                </a:solidFill>
                <a:effectLst/>
                <a:uLnTx/>
                <a:uFillTx/>
                <a:latin typeface="+mn-lt"/>
                <a:ea typeface="+mn-ea"/>
                <a:cs typeface="+mn-cs"/>
              </a:rPr>
              <a:t> de </a:t>
            </a:r>
            <a:r>
              <a:rPr kumimoji="0" lang="es-ES" sz="2000" b="0" i="0" u="none" strike="noStrike" kern="1200" cap="none" spc="0" normalizeH="0" baseline="0" dirty="0" smtClean="0">
                <a:ln>
                  <a:noFill/>
                </a:ln>
                <a:solidFill>
                  <a:schemeClr val="tx1"/>
                </a:solidFill>
                <a:effectLst/>
                <a:uLnTx/>
                <a:uFillTx/>
                <a:latin typeface="+mn-lt"/>
                <a:ea typeface="+mn-ea"/>
                <a:cs typeface="+mn-cs"/>
              </a:rPr>
              <a:t>DW</a:t>
            </a:r>
          </a:p>
          <a:p>
            <a:pPr marL="623888" marR="0" lvl="1" indent="-279400" algn="l" defTabSz="914363" rtl="0" eaLnBrk="1" fontAlgn="auto" latinLnBrk="0" hangingPunct="1">
              <a:lnSpc>
                <a:spcPct val="90000"/>
              </a:lnSpc>
              <a:spcBef>
                <a:spcPct val="20000"/>
              </a:spcBef>
              <a:spcAft>
                <a:spcPts val="0"/>
              </a:spcAft>
              <a:buClrTx/>
              <a:buSzPct val="80000"/>
              <a:buFontTx/>
              <a:buBlip>
                <a:blip r:embed="rId3"/>
              </a:buBlip>
              <a:tabLst/>
              <a:defRPr/>
            </a:pPr>
            <a:r>
              <a:rPr kumimoji="0" lang="es-ES" sz="2000" b="0" i="0" u="none" strike="noStrike" kern="1200" cap="none" spc="0" normalizeH="0" baseline="0" dirty="0" smtClean="0">
                <a:ln>
                  <a:noFill/>
                </a:ln>
                <a:solidFill>
                  <a:schemeClr val="tx1"/>
                </a:solidFill>
                <a:effectLst/>
                <a:uLnTx/>
                <a:uFillTx/>
                <a:latin typeface="+mn-lt"/>
                <a:ea typeface="+mn-ea"/>
                <a:cs typeface="+mn-cs"/>
              </a:rPr>
              <a:t>CDC (Change Data Capture)</a:t>
            </a:r>
          </a:p>
        </p:txBody>
      </p:sp>
      <p:sp>
        <p:nvSpPr>
          <p:cNvPr id="39" name="TextBox 13371"/>
          <p:cNvSpPr txBox="1">
            <a:spLocks noChangeArrowheads="1"/>
          </p:cNvSpPr>
          <p:nvPr/>
        </p:nvSpPr>
        <p:spPr bwMode="auto">
          <a:xfrm>
            <a:off x="455255" y="1802490"/>
            <a:ext cx="2576375" cy="338900"/>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Datos no estructurados</a:t>
            </a:r>
            <a:endParaRPr lang="es-ES" sz="1600" dirty="0">
              <a:solidFill>
                <a:schemeClr val="tx1">
                  <a:lumMod val="95000"/>
                </a:schemeClr>
              </a:solidFill>
            </a:endParaRPr>
          </a:p>
        </p:txBody>
      </p:sp>
      <p:sp>
        <p:nvSpPr>
          <p:cNvPr id="40" name="TextBox 13372"/>
          <p:cNvSpPr txBox="1">
            <a:spLocks noChangeArrowheads="1"/>
          </p:cNvSpPr>
          <p:nvPr/>
        </p:nvSpPr>
        <p:spPr bwMode="auto">
          <a:xfrm>
            <a:off x="455255" y="2758399"/>
            <a:ext cx="2576375" cy="584775"/>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Aplicaciones antiguas: archivos binarios</a:t>
            </a:r>
            <a:endParaRPr lang="es-ES" sz="1600" dirty="0">
              <a:solidFill>
                <a:schemeClr val="tx1">
                  <a:lumMod val="95000"/>
                </a:schemeClr>
              </a:solidFill>
            </a:endParaRPr>
          </a:p>
        </p:txBody>
      </p:sp>
      <p:grpSp>
        <p:nvGrpSpPr>
          <p:cNvPr id="2" name="Group 73"/>
          <p:cNvGrpSpPr/>
          <p:nvPr/>
        </p:nvGrpSpPr>
        <p:grpSpPr>
          <a:xfrm>
            <a:off x="1009911" y="1388046"/>
            <a:ext cx="1467063" cy="390312"/>
            <a:chOff x="1117932" y="1388046"/>
            <a:chExt cx="1467063" cy="390312"/>
          </a:xfrm>
        </p:grpSpPr>
        <p:pic>
          <p:nvPicPr>
            <p:cNvPr id="55" name="Rectangle 13387"/>
            <p:cNvPicPr>
              <a:picLocks noChangeAspect="1" noChangeArrowheads="1"/>
            </p:cNvPicPr>
            <p:nvPr/>
          </p:nvPicPr>
          <p:blipFill>
            <a:blip r:embed="rId7" cstate="print"/>
            <a:srcRect/>
            <a:stretch>
              <a:fillRect/>
            </a:stretch>
          </p:blipFill>
          <p:spPr bwMode="auto">
            <a:xfrm>
              <a:off x="1117932" y="1394342"/>
              <a:ext cx="484693" cy="352540"/>
            </a:xfrm>
            <a:prstGeom prst="rect">
              <a:avLst/>
            </a:prstGeom>
            <a:noFill/>
            <a:ln w="9525">
              <a:noFill/>
              <a:miter lim="800000"/>
              <a:headEnd/>
              <a:tailEnd/>
            </a:ln>
          </p:spPr>
        </p:pic>
        <p:pic>
          <p:nvPicPr>
            <p:cNvPr id="58" name="Rectangle 13390"/>
            <p:cNvPicPr>
              <a:picLocks noChangeAspect="1" noChangeArrowheads="1"/>
            </p:cNvPicPr>
            <p:nvPr/>
          </p:nvPicPr>
          <p:blipFill>
            <a:blip r:embed="rId8" cstate="print"/>
            <a:srcRect/>
            <a:stretch>
              <a:fillRect/>
            </a:stretch>
          </p:blipFill>
          <p:spPr bwMode="auto">
            <a:xfrm>
              <a:off x="2157902" y="1388046"/>
              <a:ext cx="427093" cy="376109"/>
            </a:xfrm>
            <a:prstGeom prst="rect">
              <a:avLst/>
            </a:prstGeom>
            <a:noFill/>
            <a:ln w="9525">
              <a:noFill/>
              <a:miter lim="800000"/>
              <a:headEnd/>
              <a:tailEnd/>
            </a:ln>
          </p:spPr>
        </p:pic>
        <p:pic>
          <p:nvPicPr>
            <p:cNvPr id="59" name="Rectangle 13391"/>
            <p:cNvPicPr>
              <a:picLocks noChangeAspect="1" noChangeArrowheads="1"/>
            </p:cNvPicPr>
            <p:nvPr/>
          </p:nvPicPr>
          <p:blipFill>
            <a:blip r:embed="rId9" cstate="print"/>
            <a:srcRect/>
            <a:stretch>
              <a:fillRect/>
            </a:stretch>
          </p:blipFill>
          <p:spPr bwMode="auto">
            <a:xfrm>
              <a:off x="2088761" y="1492725"/>
              <a:ext cx="223990" cy="285633"/>
            </a:xfrm>
            <a:prstGeom prst="rect">
              <a:avLst/>
            </a:prstGeom>
            <a:noFill/>
            <a:ln w="9525">
              <a:noFill/>
              <a:miter lim="800000"/>
              <a:headEnd/>
              <a:tailEnd/>
            </a:ln>
          </p:spPr>
        </p:pic>
        <p:pic>
          <p:nvPicPr>
            <p:cNvPr id="57" name="Rectangle 13389"/>
            <p:cNvPicPr>
              <a:picLocks noChangeAspect="1" noChangeArrowheads="1"/>
            </p:cNvPicPr>
            <p:nvPr/>
          </p:nvPicPr>
          <p:blipFill>
            <a:blip r:embed="rId10" cstate="print"/>
            <a:srcRect/>
            <a:stretch>
              <a:fillRect/>
            </a:stretch>
          </p:blipFill>
          <p:spPr bwMode="auto">
            <a:xfrm>
              <a:off x="1585315" y="1424769"/>
              <a:ext cx="486136" cy="302177"/>
            </a:xfrm>
            <a:prstGeom prst="rect">
              <a:avLst/>
            </a:prstGeom>
            <a:noFill/>
            <a:ln w="9525">
              <a:noFill/>
              <a:miter lim="800000"/>
              <a:headEnd/>
              <a:tailEnd/>
            </a:ln>
          </p:spPr>
        </p:pic>
      </p:grpSp>
      <p:grpSp>
        <p:nvGrpSpPr>
          <p:cNvPr id="3" name="Group 74"/>
          <p:cNvGrpSpPr/>
          <p:nvPr/>
        </p:nvGrpSpPr>
        <p:grpSpPr>
          <a:xfrm>
            <a:off x="1128921" y="2447042"/>
            <a:ext cx="1229043" cy="382968"/>
            <a:chOff x="1256416" y="2447042"/>
            <a:chExt cx="1229043" cy="382968"/>
          </a:xfrm>
        </p:grpSpPr>
        <p:pic>
          <p:nvPicPr>
            <p:cNvPr id="51" name="Rectangle 13383"/>
            <p:cNvPicPr>
              <a:picLocks noChangeAspect="1" noChangeArrowheads="1"/>
            </p:cNvPicPr>
            <p:nvPr/>
          </p:nvPicPr>
          <p:blipFill>
            <a:blip r:embed="rId11" cstate="print"/>
            <a:srcRect/>
            <a:stretch>
              <a:fillRect/>
            </a:stretch>
          </p:blipFill>
          <p:spPr bwMode="auto">
            <a:xfrm>
              <a:off x="2244555" y="2450189"/>
              <a:ext cx="240904" cy="376672"/>
            </a:xfrm>
            <a:prstGeom prst="rect">
              <a:avLst/>
            </a:prstGeom>
            <a:noFill/>
            <a:ln w="9525">
              <a:noFill/>
              <a:miter lim="800000"/>
              <a:headEnd/>
              <a:tailEnd/>
            </a:ln>
          </p:spPr>
        </p:pic>
        <p:pic>
          <p:nvPicPr>
            <p:cNvPr id="52" name="Rectangle 13384"/>
            <p:cNvPicPr>
              <a:picLocks noChangeAspect="1" noChangeArrowheads="1"/>
            </p:cNvPicPr>
            <p:nvPr/>
          </p:nvPicPr>
          <p:blipFill>
            <a:blip r:embed="rId12" cstate="print"/>
            <a:srcRect/>
            <a:stretch>
              <a:fillRect/>
            </a:stretch>
          </p:blipFill>
          <p:spPr bwMode="auto">
            <a:xfrm>
              <a:off x="1256416" y="2447042"/>
              <a:ext cx="450072" cy="382968"/>
            </a:xfrm>
            <a:prstGeom prst="rect">
              <a:avLst/>
            </a:prstGeom>
            <a:noFill/>
            <a:ln w="9525">
              <a:noFill/>
              <a:miter lim="800000"/>
              <a:headEnd/>
              <a:tailEnd/>
            </a:ln>
          </p:spPr>
        </p:pic>
        <p:pic>
          <p:nvPicPr>
            <p:cNvPr id="53" name="Rectangle 13385"/>
            <p:cNvPicPr>
              <a:picLocks noChangeAspect="1" noChangeArrowheads="1"/>
            </p:cNvPicPr>
            <p:nvPr/>
          </p:nvPicPr>
          <p:blipFill>
            <a:blip r:embed="rId10" cstate="print"/>
            <a:srcRect/>
            <a:stretch>
              <a:fillRect/>
            </a:stretch>
          </p:blipFill>
          <p:spPr bwMode="auto">
            <a:xfrm>
              <a:off x="1741109" y="2486912"/>
              <a:ext cx="486136" cy="303227"/>
            </a:xfrm>
            <a:prstGeom prst="rect">
              <a:avLst/>
            </a:prstGeom>
            <a:noFill/>
            <a:ln w="9525">
              <a:noFill/>
              <a:miter lim="800000"/>
              <a:headEnd/>
              <a:tailEnd/>
            </a:ln>
          </p:spPr>
        </p:pic>
      </p:grpSp>
      <p:grpSp>
        <p:nvGrpSpPr>
          <p:cNvPr id="4" name="Group 75"/>
          <p:cNvGrpSpPr/>
          <p:nvPr/>
        </p:nvGrpSpPr>
        <p:grpSpPr>
          <a:xfrm>
            <a:off x="1076989" y="3429118"/>
            <a:ext cx="1332906" cy="381918"/>
            <a:chOff x="1280680" y="3429118"/>
            <a:chExt cx="1332906" cy="381918"/>
          </a:xfrm>
        </p:grpSpPr>
        <p:pic>
          <p:nvPicPr>
            <p:cNvPr id="47" name="Rectangle 13379"/>
            <p:cNvPicPr>
              <a:picLocks noChangeAspect="1" noChangeArrowheads="1"/>
            </p:cNvPicPr>
            <p:nvPr/>
          </p:nvPicPr>
          <p:blipFill>
            <a:blip r:embed="rId8" cstate="print"/>
            <a:srcRect/>
            <a:stretch>
              <a:fillRect/>
            </a:stretch>
          </p:blipFill>
          <p:spPr bwMode="auto">
            <a:xfrm>
              <a:off x="2185152" y="3432265"/>
              <a:ext cx="428434" cy="375623"/>
            </a:xfrm>
            <a:prstGeom prst="rect">
              <a:avLst/>
            </a:prstGeom>
            <a:noFill/>
            <a:ln w="9525">
              <a:noFill/>
              <a:miter lim="800000"/>
              <a:headEnd/>
              <a:tailEnd/>
            </a:ln>
          </p:spPr>
        </p:pic>
        <p:pic>
          <p:nvPicPr>
            <p:cNvPr id="48" name="Rectangle 13380"/>
            <p:cNvPicPr>
              <a:picLocks noChangeAspect="1" noChangeArrowheads="1"/>
            </p:cNvPicPr>
            <p:nvPr/>
          </p:nvPicPr>
          <p:blipFill>
            <a:blip r:embed="rId13" cstate="print"/>
            <a:srcRect/>
            <a:stretch>
              <a:fillRect/>
            </a:stretch>
          </p:blipFill>
          <p:spPr bwMode="auto">
            <a:xfrm>
              <a:off x="1280680" y="3429118"/>
              <a:ext cx="292836" cy="381918"/>
            </a:xfrm>
            <a:prstGeom prst="rect">
              <a:avLst/>
            </a:prstGeom>
            <a:noFill/>
            <a:ln w="9525">
              <a:noFill/>
              <a:miter lim="800000"/>
              <a:headEnd/>
              <a:tailEnd/>
            </a:ln>
          </p:spPr>
        </p:pic>
        <p:pic>
          <p:nvPicPr>
            <p:cNvPr id="49" name="Rectangle 13381"/>
            <p:cNvPicPr>
              <a:picLocks noChangeAspect="1" noChangeArrowheads="1"/>
            </p:cNvPicPr>
            <p:nvPr/>
          </p:nvPicPr>
          <p:blipFill>
            <a:blip r:embed="rId10" cstate="print"/>
            <a:srcRect/>
            <a:stretch>
              <a:fillRect/>
            </a:stretch>
          </p:blipFill>
          <p:spPr bwMode="auto">
            <a:xfrm>
              <a:off x="1662953" y="3467939"/>
              <a:ext cx="487578" cy="303226"/>
            </a:xfrm>
            <a:prstGeom prst="rect">
              <a:avLst/>
            </a:prstGeom>
            <a:noFill/>
            <a:ln w="9525">
              <a:noFill/>
              <a:miter lim="800000"/>
              <a:headEnd/>
              <a:tailEnd/>
            </a:ln>
          </p:spPr>
        </p:pic>
      </p:grpSp>
      <p:sp>
        <p:nvSpPr>
          <p:cNvPr id="42" name="TextBox 13374"/>
          <p:cNvSpPr txBox="1">
            <a:spLocks noChangeArrowheads="1"/>
          </p:cNvSpPr>
          <p:nvPr/>
        </p:nvSpPr>
        <p:spPr bwMode="auto">
          <a:xfrm>
            <a:off x="455255" y="3846709"/>
            <a:ext cx="2576375" cy="338900"/>
          </a:xfrm>
          <a:prstGeom prst="rect">
            <a:avLst/>
          </a:prstGeom>
          <a:noFill/>
          <a:ln w="9525">
            <a:noFill/>
            <a:miter lim="800000"/>
            <a:headEnd/>
            <a:tailEnd/>
          </a:ln>
        </p:spPr>
        <p:txBody>
          <a:bodyPr>
            <a:spAutoFit/>
          </a:bodyPr>
          <a:lstStyle/>
          <a:p>
            <a:pPr algn="ctr"/>
            <a:r>
              <a:rPr lang="es-ES" sz="1600" dirty="0" smtClean="0">
                <a:solidFill>
                  <a:schemeClr val="tx1">
                    <a:lumMod val="95000"/>
                  </a:schemeClr>
                </a:solidFill>
              </a:rPr>
              <a:t>BD aplicación</a:t>
            </a:r>
            <a:endParaRPr lang="es-ES" sz="1600" dirty="0">
              <a:solidFill>
                <a:schemeClr val="tx1">
                  <a:lumMod val="95000"/>
                </a:schemeClr>
              </a:solidFill>
            </a:endParaRPr>
          </a:p>
        </p:txBody>
      </p:sp>
      <p:pic>
        <p:nvPicPr>
          <p:cNvPr id="61" name="Rectangle 482322"/>
          <p:cNvPicPr>
            <a:picLocks noChangeAspect="1" noChangeArrowheads="1"/>
          </p:cNvPicPr>
          <p:nvPr/>
        </p:nvPicPr>
        <p:blipFill>
          <a:blip r:embed="rId14"/>
          <a:srcRect/>
          <a:stretch>
            <a:fillRect/>
          </a:stretch>
        </p:blipFill>
        <p:spPr bwMode="auto">
          <a:xfrm>
            <a:off x="1518811" y="4261023"/>
            <a:ext cx="449262" cy="663576"/>
          </a:xfrm>
          <a:prstGeom prst="rect">
            <a:avLst/>
          </a:prstGeom>
          <a:noFill/>
          <a:ln w="9525">
            <a:noFill/>
            <a:miter lim="800000"/>
            <a:headEnd/>
            <a:tailEnd/>
          </a:ln>
        </p:spPr>
      </p:pic>
      <p:pic>
        <p:nvPicPr>
          <p:cNvPr id="62" name="Rectangle 482323"/>
          <p:cNvPicPr>
            <a:picLocks noChangeAspect="1" noChangeArrowheads="1"/>
          </p:cNvPicPr>
          <p:nvPr/>
        </p:nvPicPr>
        <p:blipFill>
          <a:blip r:embed="rId14"/>
          <a:srcRect/>
          <a:stretch>
            <a:fillRect/>
          </a:stretch>
        </p:blipFill>
        <p:spPr bwMode="auto">
          <a:xfrm>
            <a:off x="1518811" y="4261023"/>
            <a:ext cx="449262" cy="663576"/>
          </a:xfrm>
          <a:prstGeom prst="rect">
            <a:avLst/>
          </a:prstGeom>
          <a:noFill/>
          <a:ln w="9525">
            <a:noFill/>
            <a:miter lim="800000"/>
            <a:headEnd/>
            <a:tailEnd/>
          </a:ln>
        </p:spPr>
      </p:pic>
      <p:pic>
        <p:nvPicPr>
          <p:cNvPr id="63" name="Rectangle 482324"/>
          <p:cNvPicPr>
            <a:picLocks noChangeAspect="1" noChangeArrowheads="1"/>
          </p:cNvPicPr>
          <p:nvPr/>
        </p:nvPicPr>
        <p:blipFill>
          <a:blip r:embed="rId14"/>
          <a:srcRect/>
          <a:stretch>
            <a:fillRect/>
          </a:stretch>
        </p:blipFill>
        <p:spPr bwMode="auto">
          <a:xfrm>
            <a:off x="1518811" y="4228365"/>
            <a:ext cx="449262" cy="663576"/>
          </a:xfrm>
          <a:prstGeom prst="rect">
            <a:avLst/>
          </a:prstGeom>
          <a:noFill/>
          <a:ln w="9525">
            <a:noFill/>
            <a:miter lim="800000"/>
            <a:headEnd/>
            <a:tailEnd/>
          </a:ln>
        </p:spPr>
      </p:pic>
      <p:sp>
        <p:nvSpPr>
          <p:cNvPr id="67" name="Down Arrow 66"/>
          <p:cNvSpPr/>
          <p:nvPr/>
        </p:nvSpPr>
        <p:spPr bwMode="auto">
          <a:xfrm>
            <a:off x="943463" y="4939064"/>
            <a:ext cx="1599958" cy="962971"/>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8" name="Picture 65" descr="developer Tools toolbox"/>
          <p:cNvPicPr>
            <a:picLocks noChangeAspect="1" noChangeArrowheads="1"/>
          </p:cNvPicPr>
          <p:nvPr/>
        </p:nvPicPr>
        <p:blipFill>
          <a:blip r:embed="rId15" cstate="print"/>
          <a:srcRect/>
          <a:stretch>
            <a:fillRect/>
          </a:stretch>
        </p:blipFill>
        <p:spPr bwMode="auto">
          <a:xfrm>
            <a:off x="1485473" y="4901374"/>
            <a:ext cx="515938" cy="776288"/>
          </a:xfrm>
          <a:prstGeom prst="rect">
            <a:avLst/>
          </a:prstGeom>
          <a:noFill/>
        </p:spPr>
      </p:pic>
      <p:pic>
        <p:nvPicPr>
          <p:cNvPr id="66" name="Rectangle 482345"/>
          <p:cNvPicPr>
            <a:picLocks noChangeAspect="1" noChangeArrowheads="1"/>
          </p:cNvPicPr>
          <p:nvPr/>
        </p:nvPicPr>
        <p:blipFill>
          <a:blip r:embed="rId16"/>
          <a:srcRect/>
          <a:stretch>
            <a:fillRect/>
          </a:stretch>
        </p:blipFill>
        <p:spPr bwMode="auto">
          <a:xfrm>
            <a:off x="1359267" y="5659209"/>
            <a:ext cx="768350" cy="1133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SSIS 2008 </a:t>
            </a:r>
            <a:r>
              <a:rPr lang="es-ES" dirty="0" err="1" smtClean="0"/>
              <a:t>World</a:t>
            </a:r>
            <a:r>
              <a:rPr lang="es-ES" dirty="0" smtClean="0"/>
              <a:t> Record!!!</a:t>
            </a:r>
            <a:endParaRPr lang="es-ES" dirty="0"/>
          </a:p>
        </p:txBody>
      </p:sp>
      <p:sp>
        <p:nvSpPr>
          <p:cNvPr id="3" name="Text Placeholder 2"/>
          <p:cNvSpPr>
            <a:spLocks noGrp="1"/>
          </p:cNvSpPr>
          <p:nvPr>
            <p:ph type="body" sz="quarter" idx="10"/>
          </p:nvPr>
        </p:nvSpPr>
        <p:spPr>
          <a:xfrm>
            <a:off x="3857620" y="1363055"/>
            <a:ext cx="4905380" cy="4351961"/>
          </a:xfrm>
        </p:spPr>
        <p:txBody>
          <a:bodyPr/>
          <a:lstStyle/>
          <a:p>
            <a:r>
              <a:rPr lang="en-US" sz="2800" dirty="0" smtClean="0"/>
              <a:t>1.18TB of flat file data loaded in 1794 seconds.  This is equivalent to </a:t>
            </a:r>
            <a:r>
              <a:rPr lang="en-US" sz="2800" b="1" u="sng" dirty="0" smtClean="0">
                <a:effectLst>
                  <a:outerShdw blurRad="38100" dist="38100" dir="2700000" algn="tl">
                    <a:srgbClr val="000000">
                      <a:alpha val="43137"/>
                    </a:srgbClr>
                  </a:outerShdw>
                </a:effectLst>
              </a:rPr>
              <a:t>1.00TB in 25 minutes</a:t>
            </a:r>
            <a:r>
              <a:rPr lang="en-US" sz="2800" dirty="0" smtClean="0"/>
              <a:t> 20 seconds or 2.36TB per hour.</a:t>
            </a:r>
          </a:p>
          <a:p>
            <a:r>
              <a:rPr lang="en-US" sz="2800" dirty="0" smtClean="0"/>
              <a:t>Windows Server 2008 sustained about 960 megabytes per second over the Ethernet network, during processing of one large table.</a:t>
            </a:r>
            <a:endParaRPr lang="es-ES" sz="2800" dirty="0"/>
          </a:p>
        </p:txBody>
      </p:sp>
      <p:pic>
        <p:nvPicPr>
          <p:cNvPr id="217090" name="Picture 2" descr="http://blogs.msdn.com/photos/sqlperf/images/7921664/371x425.aspx"/>
          <p:cNvPicPr>
            <a:picLocks noChangeAspect="1" noChangeArrowheads="1"/>
          </p:cNvPicPr>
          <p:nvPr/>
        </p:nvPicPr>
        <p:blipFill>
          <a:blip r:embed="rId3"/>
          <a:srcRect/>
          <a:stretch>
            <a:fillRect/>
          </a:stretch>
        </p:blipFill>
        <p:spPr bwMode="auto">
          <a:xfrm>
            <a:off x="180969" y="1434493"/>
            <a:ext cx="3533775" cy="4048125"/>
          </a:xfrm>
          <a:prstGeom prst="rect">
            <a:avLst/>
          </a:prstGeom>
          <a:noFill/>
        </p:spPr>
      </p:pic>
      <p:sp>
        <p:nvSpPr>
          <p:cNvPr id="7" name="Rectangle 6"/>
          <p:cNvSpPr/>
          <p:nvPr/>
        </p:nvSpPr>
        <p:spPr>
          <a:xfrm>
            <a:off x="214282" y="6417254"/>
            <a:ext cx="8786874" cy="369332"/>
          </a:xfrm>
          <a:prstGeom prst="rect">
            <a:avLst/>
          </a:prstGeom>
        </p:spPr>
        <p:txBody>
          <a:bodyPr wrap="square">
            <a:spAutoFit/>
          </a:bodyPr>
          <a:lstStyle/>
          <a:p>
            <a:r>
              <a:rPr lang="es-ES" dirty="0" smtClean="0">
                <a:hlinkClick r:id="rId4"/>
              </a:rPr>
              <a:t>http://blogs.msdn.com/sqlperf/archive/2008/02/27/etl-world-record.aspx</a:t>
            </a:r>
            <a:endParaRPr lang="es-ES" dirty="0"/>
          </a:p>
        </p:txBody>
      </p:sp>
      <p:pic>
        <p:nvPicPr>
          <p:cNvPr id="6" name="Picture 5" descr="Intel_Company Logo_20080114_124110_Platinum_Intel [Converted].png"/>
          <p:cNvPicPr>
            <a:picLocks noChangeAspect="1"/>
          </p:cNvPicPr>
          <p:nvPr/>
        </p:nvPicPr>
        <p:blipFill>
          <a:blip r:embed="rId5"/>
          <a:stretch>
            <a:fillRect/>
          </a:stretch>
        </p:blipFill>
        <p:spPr>
          <a:xfrm>
            <a:off x="2708289" y="4815736"/>
            <a:ext cx="818183" cy="540000"/>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1163395"/>
          </a:xfrm>
        </p:spPr>
        <p:txBody>
          <a:bodyPr/>
          <a:lstStyle/>
          <a:p>
            <a:pPr lvl="0"/>
            <a:r>
              <a:rPr lang="es-ES" dirty="0" smtClean="0"/>
              <a:t>Integración de datos</a:t>
            </a:r>
            <a:br>
              <a:rPr lang="es-ES" dirty="0" smtClean="0"/>
            </a:br>
            <a:r>
              <a:rPr lang="es-ES" sz="3600" dirty="0" smtClean="0">
                <a:solidFill>
                  <a:schemeClr val="tx2"/>
                </a:solidFill>
              </a:rPr>
              <a:t>Perfilado de datos</a:t>
            </a:r>
            <a:endParaRPr lang="es-ES" dirty="0">
              <a:solidFill>
                <a:schemeClr val="tx2"/>
              </a:solidFill>
            </a:endParaRPr>
          </a:p>
        </p:txBody>
      </p:sp>
      <p:sp>
        <p:nvSpPr>
          <p:cNvPr id="3" name="Text Placeholder 2"/>
          <p:cNvSpPr>
            <a:spLocks noGrp="1"/>
          </p:cNvSpPr>
          <p:nvPr>
            <p:ph type="body" sz="quarter" idx="10"/>
          </p:nvPr>
        </p:nvSpPr>
        <p:spPr>
          <a:xfrm>
            <a:off x="381000" y="1898650"/>
            <a:ext cx="8382000" cy="4315027"/>
          </a:xfrm>
        </p:spPr>
        <p:txBody>
          <a:bodyPr/>
          <a:lstStyle/>
          <a:p>
            <a:pPr marL="457200" indent="-457200"/>
            <a:r>
              <a:rPr lang="es-ES" sz="2800" dirty="0" smtClean="0"/>
              <a:t>Perfilado integrado</a:t>
            </a:r>
          </a:p>
          <a:p>
            <a:pPr marL="857250" lvl="1" indent="-400050"/>
            <a:r>
              <a:rPr lang="es-ES" sz="2400" dirty="0" smtClean="0"/>
              <a:t>Tarea de flujo de datos</a:t>
            </a:r>
          </a:p>
          <a:p>
            <a:pPr marL="857250" lvl="1" indent="-400050"/>
            <a:r>
              <a:rPr lang="es-ES" sz="2400" dirty="0" smtClean="0"/>
              <a:t>Perfila cualquier tabla</a:t>
            </a:r>
          </a:p>
          <a:p>
            <a:pPr marL="857250" lvl="1" indent="-400050"/>
            <a:r>
              <a:rPr lang="es-ES" sz="2400" dirty="0" smtClean="0"/>
              <a:t>Salida a archivo</a:t>
            </a:r>
          </a:p>
          <a:p>
            <a:pPr marL="457200" indent="-457200"/>
            <a:endParaRPr lang="es-ES" sz="2800" dirty="0" smtClean="0"/>
          </a:p>
          <a:p>
            <a:pPr marL="457200" indent="-457200"/>
            <a:r>
              <a:rPr lang="es-ES" sz="2800" dirty="0" smtClean="0"/>
              <a:t>Visor externo</a:t>
            </a:r>
          </a:p>
          <a:p>
            <a:pPr marL="857250" lvl="1" indent="-400050"/>
            <a:r>
              <a:rPr lang="es-ES" sz="2400" dirty="0" smtClean="0"/>
              <a:t>Perfil por columna</a:t>
            </a:r>
          </a:p>
          <a:p>
            <a:pPr lvl="2" indent="-401638"/>
            <a:r>
              <a:rPr lang="es-ES" sz="2000" dirty="0" smtClean="0"/>
              <a:t>Outliers</a:t>
            </a:r>
          </a:p>
          <a:p>
            <a:pPr lvl="2" indent="-401638"/>
            <a:r>
              <a:rPr lang="es-ES" sz="2000" dirty="0" smtClean="0"/>
              <a:t>Claves candidatas</a:t>
            </a:r>
          </a:p>
          <a:p>
            <a:pPr lvl="2" indent="-401638"/>
            <a:r>
              <a:rPr lang="es-ES" sz="2000" dirty="0" smtClean="0"/>
              <a:t>Distribución de valor</a:t>
            </a:r>
          </a:p>
          <a:p>
            <a:pPr lvl="2" indent="-401638"/>
            <a:r>
              <a:rPr lang="es-ES" sz="2000" dirty="0" smtClean="0"/>
              <a:t>Patrones</a:t>
            </a:r>
            <a:endParaRPr lang="es-ES" dirty="0"/>
          </a:p>
        </p:txBody>
      </p:sp>
      <p:pic>
        <p:nvPicPr>
          <p:cNvPr id="5" name="Picture 4"/>
          <p:cNvPicPr>
            <a:picLocks noChangeAspect="1" noChangeArrowheads="1"/>
          </p:cNvPicPr>
          <p:nvPr/>
        </p:nvPicPr>
        <p:blipFill>
          <a:blip r:embed="rId3"/>
          <a:srcRect/>
          <a:stretch>
            <a:fillRect/>
          </a:stretch>
        </p:blipFill>
        <p:spPr bwMode="auto">
          <a:xfrm>
            <a:off x="4971963" y="1946275"/>
            <a:ext cx="3791037" cy="3409286"/>
          </a:xfrm>
          <a:prstGeom prst="rect">
            <a:avLst/>
          </a:prstGeom>
          <a:noFill/>
          <a:effectLst>
            <a:outerShdw blurRad="50800" dist="38100" dir="2700000" algn="tl" rotWithShape="0">
              <a:prstClr val="black">
                <a:alpha val="40000"/>
              </a:prstClr>
            </a:outerShdw>
          </a:effectLst>
        </p:spPr>
      </p:pic>
      <p:grpSp>
        <p:nvGrpSpPr>
          <p:cNvPr id="2" name="Group 5"/>
          <p:cNvGrpSpPr/>
          <p:nvPr/>
        </p:nvGrpSpPr>
        <p:grpSpPr>
          <a:xfrm>
            <a:off x="7498044" y="228600"/>
            <a:ext cx="1264956" cy="856946"/>
            <a:chOff x="1300723" y="4503580"/>
            <a:chExt cx="1264956" cy="856946"/>
          </a:xfrm>
        </p:grpSpPr>
        <p:pic>
          <p:nvPicPr>
            <p:cNvPr id="7" name="Picture 3" descr="C:\Work\Katmai Marketing\PAG_icon library\PAG_icon library\Security Threat Detected.png"/>
            <p:cNvPicPr>
              <a:picLocks noChangeAspect="1" noChangeArrowheads="1"/>
            </p:cNvPicPr>
            <p:nvPr/>
          </p:nvPicPr>
          <p:blipFill>
            <a:blip r:embed="rId4" cstate="print"/>
            <a:stretch>
              <a:fillRect/>
            </a:stretch>
          </p:blipFill>
          <p:spPr bwMode="auto">
            <a:xfrm>
              <a:off x="2053118" y="4525483"/>
              <a:ext cx="512561" cy="612649"/>
            </a:xfrm>
            <a:prstGeom prst="rect">
              <a:avLst/>
            </a:prstGeom>
            <a:noFill/>
            <a:ln w="9525">
              <a:noFill/>
              <a:miter lim="800000"/>
              <a:headEnd/>
              <a:tailEnd/>
            </a:ln>
          </p:spPr>
        </p:pic>
        <p:pic>
          <p:nvPicPr>
            <p:cNvPr id="8" name="Picture 3" descr="C:\Work\Katmai Marketing\PAG_icon library\PAG_icon library\Security Threat Detected.png"/>
            <p:cNvPicPr>
              <a:picLocks noChangeAspect="1" noChangeArrowheads="1"/>
            </p:cNvPicPr>
            <p:nvPr/>
          </p:nvPicPr>
          <p:blipFill>
            <a:blip r:embed="rId5" cstate="print"/>
            <a:stretch>
              <a:fillRect/>
            </a:stretch>
          </p:blipFill>
          <p:spPr bwMode="auto">
            <a:xfrm>
              <a:off x="1300723" y="4503580"/>
              <a:ext cx="512561" cy="612648"/>
            </a:xfrm>
            <a:prstGeom prst="rect">
              <a:avLst/>
            </a:prstGeom>
            <a:noFill/>
            <a:ln w="9525">
              <a:noFill/>
              <a:miter lim="800000"/>
              <a:headEnd/>
              <a:tailEnd/>
            </a:ln>
          </p:spPr>
        </p:pic>
        <p:pic>
          <p:nvPicPr>
            <p:cNvPr id="10" name="Picture 2" descr="C:\Work\Katmai Marketing\PAG_icon library\PAG_icon library\Database blue.png"/>
            <p:cNvPicPr>
              <a:picLocks noChangeAspect="1" noChangeArrowheads="1"/>
            </p:cNvPicPr>
            <p:nvPr/>
          </p:nvPicPr>
          <p:blipFill>
            <a:blip r:embed="rId6"/>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Conexión a los datos</a:t>
            </a:r>
            <a:br>
              <a:rPr lang="es-ES" dirty="0" smtClean="0"/>
            </a:br>
            <a:r>
              <a:rPr lang="es-ES" sz="3600" dirty="0" smtClean="0">
                <a:solidFill>
                  <a:schemeClr val="tx2"/>
                </a:solidFill>
              </a:rPr>
              <a:t>CDC (Change Data Capture)</a:t>
            </a:r>
            <a:endParaRPr lang="es-ES" dirty="0">
              <a:solidFill>
                <a:schemeClr val="tx2"/>
              </a:solidFill>
            </a:endParaRPr>
          </a:p>
        </p:txBody>
      </p:sp>
      <p:sp>
        <p:nvSpPr>
          <p:cNvPr id="3" name="Text Placeholder 2"/>
          <p:cNvSpPr>
            <a:spLocks noGrp="1"/>
          </p:cNvSpPr>
          <p:nvPr>
            <p:ph type="body" sz="quarter" idx="10"/>
          </p:nvPr>
        </p:nvSpPr>
        <p:spPr>
          <a:xfrm>
            <a:off x="381000" y="1570260"/>
            <a:ext cx="6489700" cy="4210383"/>
          </a:xfrm>
        </p:spPr>
        <p:txBody>
          <a:bodyPr/>
          <a:lstStyle/>
          <a:p>
            <a:r>
              <a:rPr lang="es-ES" sz="2400" dirty="0" smtClean="0"/>
              <a:t>Mejora la escalabilidad de DW</a:t>
            </a:r>
          </a:p>
          <a:p>
            <a:pPr marL="742950" lvl="1" indent="-342900"/>
            <a:r>
              <a:rPr lang="es-ES" sz="2000" dirty="0" smtClean="0"/>
              <a:t>Registra cambios en la información, para un procesamiento más eficiente de las dimensiones</a:t>
            </a:r>
          </a:p>
          <a:p>
            <a:pPr marL="742950" lvl="1" indent="-342900"/>
            <a:r>
              <a:rPr lang="es-ES" sz="2000" dirty="0" smtClean="0"/>
              <a:t>Permite la carga continua de datos modificados</a:t>
            </a:r>
          </a:p>
          <a:p>
            <a:r>
              <a:rPr lang="es-ES" sz="2400" dirty="0" smtClean="0"/>
              <a:t>Los cambios se capturan e introducen en tablas de cambio</a:t>
            </a:r>
          </a:p>
          <a:p>
            <a:pPr marL="742950" lvl="1" indent="-342900"/>
            <a:r>
              <a:rPr lang="es-ES" sz="2000" dirty="0" smtClean="0"/>
              <a:t>Captura basada en log, con mínimo impacto sobre el origen de datos</a:t>
            </a:r>
          </a:p>
          <a:p>
            <a:pPr marL="742950" lvl="1" indent="-342900"/>
            <a:r>
              <a:rPr lang="es-ES" sz="2000" dirty="0" smtClean="0"/>
              <a:t>Los datos modificados se exponen en formato relacional empleando tablas de cambio</a:t>
            </a:r>
          </a:p>
          <a:p>
            <a:pPr marL="742950" lvl="1" indent="-342900"/>
            <a:r>
              <a:rPr lang="es-ES" sz="2000" dirty="0" smtClean="0"/>
              <a:t>Los metadatos modificados se guardan como parte de los cambios</a:t>
            </a:r>
          </a:p>
          <a:p>
            <a:pPr marL="742950" lvl="1" indent="-342900"/>
            <a:r>
              <a:rPr lang="es-ES" sz="2000" dirty="0" smtClean="0"/>
              <a:t>Enumeración de los cambios con T-SQL</a:t>
            </a:r>
            <a:endParaRPr lang="es-ES" sz="2000" dirty="0"/>
          </a:p>
        </p:txBody>
      </p:sp>
      <p:pic>
        <p:nvPicPr>
          <p:cNvPr id="4"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957994" y="1898650"/>
            <a:ext cx="838487" cy="1236838"/>
          </a:xfrm>
          <a:prstGeom prst="rect">
            <a:avLst/>
          </a:prstGeom>
          <a:noFill/>
        </p:spPr>
      </p:pic>
      <p:pic>
        <p:nvPicPr>
          <p:cNvPr id="5"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7118200" y="4128629"/>
            <a:ext cx="804992" cy="1187430"/>
          </a:xfrm>
          <a:prstGeom prst="rect">
            <a:avLst/>
          </a:prstGeom>
          <a:noFill/>
        </p:spPr>
      </p:pic>
      <p:pic>
        <p:nvPicPr>
          <p:cNvPr id="6" name="Picture 1"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427893" y="2401428"/>
            <a:ext cx="668084" cy="800100"/>
          </a:xfrm>
          <a:prstGeom prst="rect">
            <a:avLst/>
          </a:prstGeom>
          <a:noFill/>
        </p:spPr>
      </p:pic>
      <p:pic>
        <p:nvPicPr>
          <p:cNvPr id="7" name="Picture 1"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534256" y="4621723"/>
            <a:ext cx="617536" cy="739563"/>
          </a:xfrm>
          <a:prstGeom prst="rect">
            <a:avLst/>
          </a:prstGeom>
          <a:noFill/>
        </p:spPr>
      </p:pic>
      <p:sp>
        <p:nvSpPr>
          <p:cNvPr id="13" name="TextBox 12"/>
          <p:cNvSpPr txBox="1"/>
          <p:nvPr/>
        </p:nvSpPr>
        <p:spPr>
          <a:xfrm>
            <a:off x="6867280" y="3152542"/>
            <a:ext cx="838200" cy="341626"/>
          </a:xfrm>
          <a:prstGeom prst="rect">
            <a:avLst/>
          </a:prstGeom>
          <a:noFill/>
        </p:spPr>
        <p:txBody>
          <a:bodyPr wrap="square" lIns="91432" tIns="45717" rIns="91432" bIns="45717" rtlCol="0">
            <a:spAutoFit/>
          </a:bodyPr>
          <a:lstStyle/>
          <a:p>
            <a:pPr algn="ctr">
              <a:lnSpc>
                <a:spcPct val="90000"/>
              </a:lnSpc>
            </a:pPr>
            <a:r>
              <a:rPr lang="es-ES" dirty="0" smtClean="0"/>
              <a:t>OLTP</a:t>
            </a:r>
            <a:endParaRPr lang="es-ES" dirty="0"/>
          </a:p>
        </p:txBody>
      </p:sp>
      <p:sp>
        <p:nvSpPr>
          <p:cNvPr id="14" name="TextBox 13"/>
          <p:cNvSpPr txBox="1"/>
          <p:nvPr/>
        </p:nvSpPr>
        <p:spPr>
          <a:xfrm>
            <a:off x="6896180" y="5304285"/>
            <a:ext cx="1447800" cy="590925"/>
          </a:xfrm>
          <a:prstGeom prst="rect">
            <a:avLst/>
          </a:prstGeom>
          <a:noFill/>
        </p:spPr>
        <p:txBody>
          <a:bodyPr wrap="square" lIns="91432" tIns="45717" rIns="91432" bIns="45717" rtlCol="0">
            <a:spAutoFit/>
          </a:bodyPr>
          <a:lstStyle/>
          <a:p>
            <a:pPr algn="ctr">
              <a:lnSpc>
                <a:spcPct val="90000"/>
              </a:lnSpc>
            </a:pPr>
            <a:r>
              <a:rPr lang="es-ES" dirty="0" smtClean="0"/>
              <a:t>Data Warehouse</a:t>
            </a:r>
            <a:endParaRPr lang="es-ES" dirty="0"/>
          </a:p>
        </p:txBody>
      </p:sp>
      <p:sp>
        <p:nvSpPr>
          <p:cNvPr id="31" name="Left Arrow 30"/>
          <p:cNvSpPr/>
          <p:nvPr/>
        </p:nvSpPr>
        <p:spPr bwMode="auto">
          <a:xfrm rot="17047043">
            <a:off x="7261409" y="3740454"/>
            <a:ext cx="1559858" cy="513996"/>
          </a:xfrm>
          <a:prstGeom prst="leftArrow">
            <a:avLst/>
          </a:prstGeom>
          <a:gradFill flip="none" rotWithShape="1">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0800000" scaled="1"/>
            <a:tileRect/>
          </a:gradFill>
          <a:ln>
            <a:gradFill flip="none" rotWithShape="1">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0800000" scaled="1"/>
              <a:tileRect/>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365760" tIns="45718" rIns="3108960" bIns="45718" numCol="1" rtlCol="0" anchor="ctr" anchorCtr="0" compatLnSpc="1">
            <a:prstTxWarp prst="textNoShape">
              <a:avLst/>
            </a:prstTxWarp>
          </a:bodyPr>
          <a:lstStyle/>
          <a:p>
            <a:pPr defTabSz="914363" fontAlgn="base">
              <a:lnSpc>
                <a:spcPct val="90000"/>
              </a:lnSpc>
              <a:spcBef>
                <a:spcPct val="20000"/>
              </a:spcBef>
              <a:spcAft>
                <a:spcPct val="0"/>
              </a:spcAft>
              <a:buSzPct val="80000"/>
              <a:defRPr/>
            </a:pPr>
            <a:endParaRPr lang="es-ES" altLang="zh-CN" sz="2800" dirty="0" smtClean="0"/>
          </a:p>
        </p:txBody>
      </p:sp>
      <p:pic>
        <p:nvPicPr>
          <p:cNvPr id="4098" name="Picture 2" descr="C:\Program Files\Microsoft Resource DVD Artwork\DVD_ART\Artwork_Imagery\HARDWARE_IMAGERY\Illustration - Misc Hardware\Windows Server Icons\Data\Table No Data Blue.png"/>
          <p:cNvPicPr>
            <a:picLocks noChangeAspect="1" noChangeArrowheads="1"/>
          </p:cNvPicPr>
          <p:nvPr/>
        </p:nvPicPr>
        <p:blipFill>
          <a:blip r:embed="rId6"/>
          <a:srcRect/>
          <a:stretch>
            <a:fillRect/>
          </a:stretch>
        </p:blipFill>
        <p:spPr bwMode="auto">
          <a:xfrm>
            <a:off x="7761249" y="2767914"/>
            <a:ext cx="1001751" cy="838200"/>
          </a:xfrm>
          <a:prstGeom prst="rect">
            <a:avLst/>
          </a:prstGeom>
          <a:noFill/>
          <a:ln w="34925">
            <a:solidFill>
              <a:schemeClr val="tx2">
                <a:lumMod val="25000"/>
              </a:schemeClr>
            </a:solidFill>
          </a:ln>
        </p:spPr>
      </p:pic>
      <p:sp>
        <p:nvSpPr>
          <p:cNvPr id="15" name="TextBox 14"/>
          <p:cNvSpPr txBox="1"/>
          <p:nvPr/>
        </p:nvSpPr>
        <p:spPr>
          <a:xfrm>
            <a:off x="7821384" y="2985630"/>
            <a:ext cx="876300" cy="480125"/>
          </a:xfrm>
          <a:prstGeom prst="rect">
            <a:avLst/>
          </a:prstGeom>
          <a:noFill/>
        </p:spPr>
        <p:txBody>
          <a:bodyPr wrap="square" lIns="91432" tIns="45717" rIns="91432" bIns="45717" rtlCol="0">
            <a:spAutoFit/>
          </a:bodyPr>
          <a:lstStyle/>
          <a:p>
            <a:pPr algn="ctr">
              <a:lnSpc>
                <a:spcPct val="90000"/>
              </a:lnSpc>
            </a:pPr>
            <a:r>
              <a:rPr lang="es-ES" sz="1400" dirty="0" smtClean="0">
                <a:solidFill>
                  <a:schemeClr val="bg1"/>
                </a:solidFill>
              </a:rPr>
              <a:t>Tabla de cambios</a:t>
            </a:r>
            <a:endParaRPr lang="es-ES" sz="1400" dirty="0">
              <a:solidFill>
                <a:schemeClr val="bg1"/>
              </a:solidFill>
            </a:endParaRPr>
          </a:p>
        </p:txBody>
      </p:sp>
      <p:grpSp>
        <p:nvGrpSpPr>
          <p:cNvPr id="8" name="Group 19"/>
          <p:cNvGrpSpPr/>
          <p:nvPr/>
        </p:nvGrpSpPr>
        <p:grpSpPr>
          <a:xfrm>
            <a:off x="7498044" y="228600"/>
            <a:ext cx="1264956" cy="856946"/>
            <a:chOff x="1300723" y="4503580"/>
            <a:chExt cx="1264956" cy="856946"/>
          </a:xfrm>
        </p:grpSpPr>
        <p:pic>
          <p:nvPicPr>
            <p:cNvPr id="21" name="Picture 3" descr="C:\Work\Katmai Marketing\PAG_icon library\PAG_icon library\Security Threat Detected.png"/>
            <p:cNvPicPr>
              <a:picLocks noChangeAspect="1" noChangeArrowheads="1"/>
            </p:cNvPicPr>
            <p:nvPr/>
          </p:nvPicPr>
          <p:blipFill>
            <a:blip r:embed="rId7" cstate="print"/>
            <a:stretch>
              <a:fillRect/>
            </a:stretch>
          </p:blipFill>
          <p:spPr bwMode="auto">
            <a:xfrm>
              <a:off x="2053118" y="4525483"/>
              <a:ext cx="512561" cy="612649"/>
            </a:xfrm>
            <a:prstGeom prst="rect">
              <a:avLst/>
            </a:prstGeom>
            <a:noFill/>
            <a:ln w="9525">
              <a:noFill/>
              <a:miter lim="800000"/>
              <a:headEnd/>
              <a:tailEnd/>
            </a:ln>
          </p:spPr>
        </p:pic>
        <p:pic>
          <p:nvPicPr>
            <p:cNvPr id="22" name="Picture 3" descr="C:\Work\Katmai Marketing\PAG_icon library\PAG_icon library\Security Threat Detected.png"/>
            <p:cNvPicPr>
              <a:picLocks noChangeAspect="1" noChangeArrowheads="1"/>
            </p:cNvPicPr>
            <p:nvPr/>
          </p:nvPicPr>
          <p:blipFill>
            <a:blip r:embed="rId8" cstate="print"/>
            <a:stretch>
              <a:fillRect/>
            </a:stretch>
          </p:blipFill>
          <p:spPr bwMode="auto">
            <a:xfrm>
              <a:off x="1300723" y="4503580"/>
              <a:ext cx="512561" cy="612648"/>
            </a:xfrm>
            <a:prstGeom prst="rect">
              <a:avLst/>
            </a:prstGeom>
            <a:noFill/>
            <a:ln w="9525">
              <a:noFill/>
              <a:miter lim="800000"/>
              <a:headEnd/>
              <a:tailEnd/>
            </a:ln>
          </p:spPr>
        </p:pic>
        <p:pic>
          <p:nvPicPr>
            <p:cNvPr id="23" name="Picture 2" descr="C:\Work\Katmai Marketing\PAG_icon library\PAG_icon library\Database blue.png"/>
            <p:cNvPicPr>
              <a:picLocks noChangeAspect="1" noChangeArrowheads="1"/>
            </p:cNvPicPr>
            <p:nvPr/>
          </p:nvPicPr>
          <p:blipFill>
            <a:blip r:embed="rId9"/>
            <a:srcRect/>
            <a:stretch>
              <a:fillRect/>
            </a:stretch>
          </p:blipFill>
          <p:spPr bwMode="auto">
            <a:xfrm>
              <a:off x="1654642" y="4745355"/>
              <a:ext cx="511257" cy="615171"/>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C0BF5CADDB50C4AAF1D078928A83AB9" ma:contentTypeVersion="5" ma:contentTypeDescription="Crear nuevo documento." ma:contentTypeScope="" ma:versionID="59888f633af6f2d481be1d55f0f2921f">
  <xsd:schema xmlns:xsd="http://www.w3.org/2001/XMLSchema" xmlns:p="http://schemas.microsoft.com/office/2006/metadata/properties" xmlns:ns1="http://schemas.microsoft.com/sharepoint/v3" targetNamespace="http://schemas.microsoft.com/office/2006/metadata/properties" ma:root="true" ma:fieldsID="6ab86a81a72a16b3145faa69d4861d0a"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Remitente del correo electrónico" ma:hidden="true" ma:internalName="Remitente_x0020_del_x0020_correo_x0020_electr_x00f3_nico">
      <xsd:simpleType>
        <xsd:restriction base="dms:Note"/>
      </xsd:simpleType>
    </xsd:element>
    <xsd:element name="EmailTo" ma:index="9" nillable="true" ma:displayName="Correo electrónico para" ma:hidden="true" ma:internalName="Correo_x0020_electr_x00f3_nico_x0020_para">
      <xsd:simpleType>
        <xsd:restriction base="dms:Note"/>
      </xsd:simpleType>
    </xsd:element>
    <xsd:element name="EmailCc" ma:index="10" nillable="true" ma:displayName="Copia de correo electrónico" ma:hidden="true" ma:internalName="Copia_x0020_de_x0020_correo_x0020_electr_x00f3_nico">
      <xsd:simpleType>
        <xsd:restriction base="dms:Note"/>
      </xsd:simpleType>
    </xsd:element>
    <xsd:element name="EmailFrom" ma:index="11" nillable="true" ma:displayName="Correo electrónico de" ma:hidden="true" ma:internalName="Correo_x0020_electr_x00f3_nico_x0020_de">
      <xsd:simpleType>
        <xsd:restriction base="dms:Text"/>
      </xsd:simpleType>
    </xsd:element>
    <xsd:element name="EmailSubject" ma:index="12" nillable="true" ma:displayName="Asunto del correo electrónico" ma:hidden="true" ma:internalName="Asunto_x0020_del_x0020_correo_x0020_electr_x00f3_nic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833115-1B6B-4FA4-A7FD-85E062D4DCA8}">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8977D87F-9D54-490E-8BEE-6B55B5CE8636}">
  <ds:schemaRefs>
    <ds:schemaRef ds:uri="http://schemas.microsoft.com/sharepoint/v3/contenttype/forms"/>
  </ds:schemaRefs>
</ds:datastoreItem>
</file>

<file path=customXml/itemProps3.xml><?xml version="1.0" encoding="utf-8"?>
<ds:datastoreItem xmlns:ds="http://schemas.openxmlformats.org/officeDocument/2006/customXml" ds:itemID="{5BF45273-2FC7-4B7C-8857-2FE9909DE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496</TotalTime>
  <Words>3887</Words>
  <Application>Microsoft Office PowerPoint</Application>
  <PresentationFormat>On-screen Show (4:3)</PresentationFormat>
  <Paragraphs>455</Paragraphs>
  <Slides>31</Slides>
  <Notes>22</Notes>
  <HiddenSlides>1</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2008_Launch_Wave_template_4x3</vt:lpstr>
      <vt:lpstr>1_White with Courier font for code slides</vt:lpstr>
      <vt:lpstr>SQL Server 2008 Business Intelligence</vt:lpstr>
      <vt:lpstr>Los retos</vt:lpstr>
      <vt:lpstr>Microsoft Business Intelligence Visión y estrategia</vt:lpstr>
      <vt:lpstr>Oferta completa de BI</vt:lpstr>
      <vt:lpstr>Business Intelligence</vt:lpstr>
      <vt:lpstr>Liberar los datos</vt:lpstr>
      <vt:lpstr>SSIS 2008 World Record!!!</vt:lpstr>
      <vt:lpstr>Integración de datos Perfilado de datos</vt:lpstr>
      <vt:lpstr>Conexión a los datos CDC (Change Data Capture)</vt:lpstr>
      <vt:lpstr>Business Intelligence</vt:lpstr>
      <vt:lpstr>Ofrecer información relevante</vt:lpstr>
      <vt:lpstr>Diseño de forma intuitiva Diseñadores de Analysis Services</vt:lpstr>
      <vt:lpstr>Análisis escalable Cálculo de sub-espacios</vt:lpstr>
      <vt:lpstr>Análisis escalable Cálculo de sub-espacios</vt:lpstr>
      <vt:lpstr>Análisis predictivo Data Mining con SQL Server 2008</vt:lpstr>
      <vt:lpstr>Business Intelligence</vt:lpstr>
      <vt:lpstr>Informes escalables</vt:lpstr>
      <vt:lpstr>Informes escalables</vt:lpstr>
      <vt:lpstr>Producción de informes impactantes</vt:lpstr>
      <vt:lpstr>Slide 20</vt:lpstr>
      <vt:lpstr>Slide 21</vt:lpstr>
      <vt:lpstr>Presentación flexible de los datos</vt:lpstr>
      <vt:lpstr>Experiencia personalizada Mejoras en el Report Builder</vt:lpstr>
      <vt:lpstr>Slide 24</vt:lpstr>
      <vt:lpstr>Slide 25</vt:lpstr>
      <vt:lpstr>Resumen</vt:lpstr>
      <vt:lpstr>Slide 27</vt:lpstr>
      <vt:lpstr>Presentación desde Office</vt:lpstr>
      <vt:lpstr>Gartner Magic Quadrant Q1 2008</vt:lpstr>
      <vt:lpstr>Recursos</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Mission-Critical Applications</dc:title>
  <dc:subject>Launch Wave 2008</dc:subject>
  <dc:creator>Presenter Name</dc:creator>
  <dc:description>Template: Opts Ideas
Formatting: Mark Johnson, Silver Fox Productions Inc.
Event Date: February 27, 2008
Event Location: Los Angeles, CA, USA
Audience: External - IT Pros, Developers</dc:description>
  <cp:lastModifiedBy>v-ancava</cp:lastModifiedBy>
  <cp:revision>497</cp:revision>
  <dcterms:created xsi:type="dcterms:W3CDTF">2007-11-19T06:56:11Z</dcterms:created>
  <dcterms:modified xsi:type="dcterms:W3CDTF">2008-06-20T11:32:38Z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0x010100BC0BF5CADDB50C4AAF1D078928A83AB9</vt:lpwstr>
  </property>
</Properties>
</file>