
<file path=[Content_Types].xml><?xml version="1.0" encoding="utf-8"?>
<Types xmlns="http://schemas.openxmlformats.org/package/2006/content-types">
  <Override PartName="/customXml/itemProps3.xml" ContentType="application/vnd.openxmlformats-officedocument.customXmlProperties+xml"/>
  <Override PartName="/ppt/slides/slide6.xml" ContentType="application/vnd.openxmlformats-officedocument.presentationml.slide+xml"/>
  <Override PartName="/ppt/slideLayouts/slideLayout8.xml" ContentType="application/vnd.openxmlformats-officedocument.presentationml.slideLayout+xml"/>
  <Override PartName="/ppt/notesSlides/notesSlide2.xml" ContentType="application/vnd.openxmlformats-officedocument.presentationml.notesSlide+xml"/>
  <Override PartName="/customXml/itemProps1.xml" ContentType="application/vnd.openxmlformats-officedocument.customXmlProperties+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theme/theme3.xml" ContentType="application/vnd.openxmlformats-officedocument.theme+xml"/>
  <Override PartName="/ppt/slides/slide2.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Override PartName="/ppt/slideLayouts/slideLayout15.xml" ContentType="application/vnd.openxmlformats-officedocument.presentationml.slideLayout+xml"/>
  <Override PartName="/ppt/notesSlides/notesSlide18.xml" ContentType="application/vnd.openxmlformats-officedocument.presentationml.notesSlide+xml"/>
  <Default Extension="rels" ContentType="application/vnd.openxmlformats-package.relationships+xml"/>
  <Default Extension="xml" ContentType="application/xml"/>
  <Override PartName="/ppt/slides/slide14.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notesSlides/notesSlide16.xml" ContentType="application/vnd.openxmlformats-officedocument.presentationml.notesSlide+xml"/>
  <Override PartName="/ppt/slides/slide10.xml" ContentType="application/vnd.openxmlformats-officedocument.presentationml.slide+xml"/>
  <Override PartName="/ppt/slides/slide12.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notesSlides/notesSlide14.xml" ContentType="application/vnd.openxmlformats-officedocument.presentationml.notesSlide+xml"/>
  <Override PartName="/docProps/custom.xml" ContentType="application/vnd.openxmlformats-officedocument.custom-properties+xml"/>
  <Override PartName="/ppt/commentAuthors.xml" ContentType="application/vnd.openxmlformats-officedocument.presentationml.commentAuthors+xml"/>
  <Override PartName="/ppt/slideLayouts/slideLayout10.xml" ContentType="application/vnd.openxmlformats-officedocument.presentationml.slideLayout+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10.xml" ContentType="application/vnd.openxmlformats-officedocument.presentationml.notesSlide+xml"/>
  <Default Extension="xlsx" ContentType="application/vnd.openxmlformats-officedocument.spreadsheetml.sheet"/>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handoutMasters/handoutMaster1.xml" ContentType="application/vnd.openxmlformats-officedocument.presentationml.handoutMaster+xml"/>
  <Override PartName="/ppt/viewProps.xml" ContentType="application/vnd.openxmlformats-officedocument.presentationml.viewProps+xml"/>
  <Override PartName="/ppt/slideLayouts/slideLayout9.xml" ContentType="application/vnd.openxmlformats-officedocument.presentationml.slideLayout+xml"/>
  <Override PartName="/ppt/notesSlides/notesSlide4.xml" ContentType="application/vnd.openxmlformats-officedocument.presentationml.notesSlide+xml"/>
  <Override PartName="/ppt/notesSlides/notesSlide5.xml" ContentType="application/vnd.openxmlformats-officedocument.presentationml.notesSlide+xml"/>
  <Override PartName="/ppt/charts/chart1.xml" ContentType="application/vnd.openxmlformats-officedocument.drawingml.chart+xml"/>
  <Override PartName="/docProps/core.xml" ContentType="application/vnd.openxmlformats-package.core-properties+xml"/>
  <Override PartName="/customXml/itemProps2.xml" ContentType="application/vnd.openxmlformats-officedocument.customXmlProperties+xml"/>
  <Override PartName="/ppt/slideMasters/slideMaster2.xml" ContentType="application/vnd.openxmlformats-officedocument.presentationml.slideMaster+xml"/>
  <Override PartName="/ppt/slides/slide5.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Default Extension="png" ContentType="image/png"/>
  <Override PartName="/ppt/theme/theme4.xml" ContentType="application/vnd.openxmlformats-officedocument.theme+xml"/>
  <Override PartName="/ppt/notesSlides/notesSlide1.xml" ContentType="application/vnd.openxmlformats-officedocument.presentationml.notesSlide+xml"/>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notesSlides/notesSlide19.xml" ContentType="application/vnd.openxmlformats-officedocument.presentationml.notesSlide+xml"/>
  <Override PartName="/ppt/slides/slide1.xml" ContentType="application/vnd.openxmlformats-officedocument.presentationml.slide+xml"/>
  <Override PartName="/ppt/slides/slide15.xml" ContentType="application/vnd.openxmlformats-officedocument.presentationml.slide+xml"/>
  <Override PartName="/ppt/slideLayouts/slideLayout3.xml" ContentType="application/vnd.openxmlformats-officedocument.presentationml.slideLayout+xml"/>
  <Default Extension="jpeg" ContentType="image/jpeg"/>
  <Override PartName="/ppt/notesSlides/notesSlide17.xml" ContentType="application/vnd.openxmlformats-officedocument.presentationml.notesSlide+xml"/>
  <Override PartName="/ppt/presentation.xml" ContentType="application/vnd.openxmlformats-officedocument.presentationml.presentation.main+xml"/>
  <Override PartName="/ppt/slides/slide13.xml" ContentType="application/vnd.openxmlformats-officedocument.presentationml.slide+xml"/>
  <Override PartName="/ppt/slideLayouts/slideLayout1.xml" ContentType="application/vnd.openxmlformats-officedocument.presentationml.slideLayout+xml"/>
  <Override PartName="/ppt/slideLayouts/slideLayout14.xml" ContentType="application/vnd.openxmlformats-officedocument.presentationml.slideLayout+xml"/>
  <Override PartName="/ppt/notesSlides/notesSlide15.xml" ContentType="application/vnd.openxmlformats-officedocument.presentationml.notesSlide+xml"/>
  <Override PartName="/docProps/app.xml" ContentType="application/vnd.openxmlformats-officedocument.extended-properties+xml"/>
  <Override PartName="/ppt/slides/slide11.xml" ContentType="application/vnd.openxmlformats-officedocument.presentationml.slide+xml"/>
  <Override PartName="/ppt/slideLayouts/slideLayout12.xml" ContentType="application/vnd.openxmlformats-officedocument.presentationml.slideLayout+xml"/>
  <Override PartName="/ppt/notesSlides/notesSlide13.xml" ContentType="application/vnd.openxmlformats-officedocument.presentationml.notesSlide+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95" r:id="rId4"/>
    <p:sldMasterId id="2147483710" r:id="rId5"/>
  </p:sldMasterIdLst>
  <p:notesMasterIdLst>
    <p:notesMasterId r:id="rId25"/>
  </p:notesMasterIdLst>
  <p:handoutMasterIdLst>
    <p:handoutMasterId r:id="rId26"/>
  </p:handoutMasterIdLst>
  <p:sldIdLst>
    <p:sldId id="256" r:id="rId6"/>
    <p:sldId id="310" r:id="rId7"/>
    <p:sldId id="267" r:id="rId8"/>
    <p:sldId id="313" r:id="rId9"/>
    <p:sldId id="316" r:id="rId10"/>
    <p:sldId id="320" r:id="rId11"/>
    <p:sldId id="382" r:id="rId12"/>
    <p:sldId id="268" r:id="rId13"/>
    <p:sldId id="352" r:id="rId14"/>
    <p:sldId id="353" r:id="rId15"/>
    <p:sldId id="363" r:id="rId16"/>
    <p:sldId id="330" r:id="rId17"/>
    <p:sldId id="383" r:id="rId18"/>
    <p:sldId id="367" r:id="rId19"/>
    <p:sldId id="348" r:id="rId20"/>
    <p:sldId id="360" r:id="rId21"/>
    <p:sldId id="366" r:id="rId22"/>
    <p:sldId id="374" r:id="rId23"/>
    <p:sldId id="377" r:id="rId24"/>
  </p:sldIdLst>
  <p:sldSz cx="9144000" cy="6858000" type="screen4x3"/>
  <p:notesSz cx="6858000" cy="91440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TracyLee Hill, Silver Fox Productions" initials="TLH&lt; SFP" lastIdx="12" clrIdx="0"/>
  <p:cmAuthor id="1" name=" " initials="MSOffice" lastIdx="1" clrIdx="1"/>
  <p:cmAuthor id="2" name="sarah bickle" initials="sb" lastIdx="1" clrIdx="2"/>
</p:cmAuthorLst>
</file>

<file path=ppt/presProps.xml><?xml version="1.0" encoding="utf-8"?>
<p:presentationPr xmlns:a="http://schemas.openxmlformats.org/drawingml/2006/main" xmlns:r="http://schemas.openxmlformats.org/officeDocument/2006/relationships" xmlns:p="http://schemas.openxmlformats.org/presentationml/2006/main">
  <p:clrMru>
    <a:srgbClr val="003254"/>
    <a:srgbClr val="51259F"/>
    <a:srgbClr val="3F1D7D"/>
    <a:srgbClr val="7540D4"/>
    <a:srgbClr val="7A47D5"/>
    <a:srgbClr val="9269DD"/>
    <a:srgbClr val="8151D7"/>
    <a:srgbClr val="4F249C"/>
    <a:srgbClr val="5E2BBB"/>
    <a:srgbClr val="956DDD"/>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p:restoredLeft sz="18995" autoAdjust="0"/>
    <p:restoredTop sz="90179" autoAdjust="0"/>
  </p:normalViewPr>
  <p:slideViewPr>
    <p:cSldViewPr snapToGrid="0">
      <p:cViewPr varScale="1">
        <p:scale>
          <a:sx n="71" d="100"/>
          <a:sy n="71" d="100"/>
        </p:scale>
        <p:origin x="-1008" y="-90"/>
      </p:cViewPr>
      <p:guideLst>
        <p:guide orient="horz" pos="2777"/>
        <p:guide orient="horz" pos="146"/>
        <p:guide orient="horz" pos="4178"/>
        <p:guide orient="horz" pos="894"/>
        <p:guide orient="horz" pos="1192"/>
        <p:guide orient="horz" pos="1477"/>
        <p:guide orient="horz" pos="1721"/>
        <p:guide pos="2874"/>
        <p:guide pos="240"/>
        <p:guide pos="5519"/>
        <p:guide pos="1200"/>
      </p:guideLst>
    </p:cSldViewPr>
  </p:slideViewPr>
  <p:notesTextViewPr>
    <p:cViewPr>
      <p:scale>
        <a:sx n="100" d="100"/>
        <a:sy n="100" d="100"/>
      </p:scale>
      <p:origin x="0" y="0"/>
    </p:cViewPr>
  </p:notesTextViewPr>
  <p:sorterViewPr>
    <p:cViewPr>
      <p:scale>
        <a:sx n="66" d="100"/>
        <a:sy n="66" d="100"/>
      </p:scale>
      <p:origin x="0" y="0"/>
    </p:cViewPr>
  </p:sorterViewPr>
  <p:notesViewPr>
    <p:cSldViewPr snapToGrid="0" showGuides="1">
      <p:cViewPr varScale="1">
        <p:scale>
          <a:sx n="96" d="100"/>
          <a:sy n="96" d="100"/>
        </p:scale>
        <p:origin x="-3606" y="-90"/>
      </p:cViewPr>
      <p:guideLst>
        <p:guide orient="horz" pos="2880"/>
        <p:guide pos="2160"/>
      </p:guideLst>
    </p:cSldViewPr>
  </p:notes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handoutMaster" Target="handoutMasters/handoutMaster1.xml"/><Relationship Id="rId3" Type="http://schemas.openxmlformats.org/officeDocument/2006/relationships/customXml" Target="../customXml/item3.xml"/><Relationship Id="rId21" Type="http://schemas.openxmlformats.org/officeDocument/2006/relationships/slide" Target="slides/slide16.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notesMaster" Target="notesMasters/notesMaster1.xml"/><Relationship Id="rId2" Type="http://schemas.openxmlformats.org/officeDocument/2006/relationships/customXml" Target="../customXml/item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viewProps" Target="viewProps.xml"/><Relationship Id="rId1" Type="http://schemas.openxmlformats.org/officeDocument/2006/relationships/customXml" Target="../customXml/item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5" Type="http://schemas.openxmlformats.org/officeDocument/2006/relationships/slideMaster" Target="slideMasters/slideMaster2.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presProps" Target="presProps.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tableStyles" Target="tableStyles.xml"/><Relationship Id="rId4" Type="http://schemas.openxmlformats.org/officeDocument/2006/relationships/slideMaster" Target="slideMasters/slideMaster1.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commentAuthors" Target="commentAuthors.xml"/><Relationship Id="rId30"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Office_Excel_Worksheet1.xlsx"/></Relationships>
</file>

<file path=ppt/charts/chart1.xml><?xml version="1.0" encoding="utf-8"?>
<c:chartSpace xmlns:c="http://schemas.openxmlformats.org/drawingml/2006/chart" xmlns:a="http://schemas.openxmlformats.org/drawingml/2006/main" xmlns:r="http://schemas.openxmlformats.org/officeDocument/2006/relationships">
  <c:date1904 val="1"/>
  <c:lang val="es-ES"/>
  <c:chart>
    <c:plotArea>
      <c:layout>
        <c:manualLayout>
          <c:layoutTarget val="inner"/>
          <c:xMode val="edge"/>
          <c:yMode val="edge"/>
          <c:x val="0.12542692458099641"/>
          <c:y val="4.0830735661174317E-2"/>
          <c:w val="0.75819922297788134"/>
          <c:h val="0.6484688238498667"/>
        </c:manualLayout>
      </c:layout>
      <c:barChart>
        <c:barDir val="col"/>
        <c:grouping val="clustered"/>
        <c:ser>
          <c:idx val="0"/>
          <c:order val="0"/>
          <c:tx>
            <c:strRef>
              <c:f>Sheet1!$B$1</c:f>
              <c:strCache>
                <c:ptCount val="1"/>
                <c:pt idx="0">
                  <c:v>No Compression</c:v>
                </c:pt>
              </c:strCache>
            </c:strRef>
          </c:tx>
          <c:cat>
            <c:strRef>
              <c:f>Sheet1!$A$2:$A$4</c:f>
              <c:strCache>
                <c:ptCount val="3"/>
                <c:pt idx="0">
                  <c:v>Backup Size</c:v>
                </c:pt>
                <c:pt idx="1">
                  <c:v>Backup Time</c:v>
                </c:pt>
                <c:pt idx="2">
                  <c:v>Restore Time</c:v>
                </c:pt>
              </c:strCache>
            </c:strRef>
          </c:cat>
          <c:val>
            <c:numRef>
              <c:f>Sheet1!$B$2:$B$4</c:f>
              <c:numCache>
                <c:formatCode>General</c:formatCode>
                <c:ptCount val="3"/>
                <c:pt idx="0">
                  <c:v>5.14</c:v>
                </c:pt>
                <c:pt idx="1">
                  <c:v>2.3099999999999987</c:v>
                </c:pt>
                <c:pt idx="2">
                  <c:v>1.48</c:v>
                </c:pt>
              </c:numCache>
            </c:numRef>
          </c:val>
        </c:ser>
        <c:ser>
          <c:idx val="1"/>
          <c:order val="1"/>
          <c:tx>
            <c:strRef>
              <c:f>Sheet1!$C$1</c:f>
              <c:strCache>
                <c:ptCount val="1"/>
                <c:pt idx="0">
                  <c:v>Compression</c:v>
                </c:pt>
              </c:strCache>
            </c:strRef>
          </c:tx>
          <c:cat>
            <c:strRef>
              <c:f>Sheet1!$A$2:$A$4</c:f>
              <c:strCache>
                <c:ptCount val="3"/>
                <c:pt idx="0">
                  <c:v>Backup Size</c:v>
                </c:pt>
                <c:pt idx="1">
                  <c:v>Backup Time</c:v>
                </c:pt>
                <c:pt idx="2">
                  <c:v>Restore Time</c:v>
                </c:pt>
              </c:strCache>
            </c:strRef>
          </c:cat>
          <c:val>
            <c:numRef>
              <c:f>Sheet1!$C$2:$C$4</c:f>
              <c:numCache>
                <c:formatCode>General</c:formatCode>
                <c:ptCount val="3"/>
                <c:pt idx="0">
                  <c:v>1</c:v>
                </c:pt>
                <c:pt idx="1">
                  <c:v>1</c:v>
                </c:pt>
                <c:pt idx="2">
                  <c:v>1</c:v>
                </c:pt>
              </c:numCache>
            </c:numRef>
          </c:val>
        </c:ser>
        <c:axId val="84779776"/>
        <c:axId val="86806528"/>
      </c:barChart>
      <c:catAx>
        <c:axId val="84779776"/>
        <c:scaling>
          <c:orientation val="minMax"/>
        </c:scaling>
        <c:axPos val="b"/>
        <c:tickLblPos val="nextTo"/>
        <c:txPr>
          <a:bodyPr/>
          <a:lstStyle/>
          <a:p>
            <a:pPr>
              <a:defRPr lang="en-US">
                <a:solidFill>
                  <a:schemeClr val="tx1"/>
                </a:solidFill>
              </a:defRPr>
            </a:pPr>
            <a:endParaRPr lang="es-ES"/>
          </a:p>
        </c:txPr>
        <c:crossAx val="86806528"/>
        <c:crosses val="autoZero"/>
        <c:auto val="1"/>
        <c:lblAlgn val="ctr"/>
        <c:lblOffset val="100"/>
      </c:catAx>
      <c:valAx>
        <c:axId val="86806528"/>
        <c:scaling>
          <c:orientation val="minMax"/>
        </c:scaling>
        <c:axPos val="l"/>
        <c:majorGridlines/>
        <c:numFmt formatCode="General" sourceLinked="1"/>
        <c:tickLblPos val="nextTo"/>
        <c:txPr>
          <a:bodyPr/>
          <a:lstStyle/>
          <a:p>
            <a:pPr>
              <a:defRPr lang="en-US">
                <a:solidFill>
                  <a:schemeClr val="tx1">
                    <a:lumMod val="95000"/>
                  </a:schemeClr>
                </a:solidFill>
              </a:defRPr>
            </a:pPr>
            <a:endParaRPr lang="es-ES"/>
          </a:p>
        </c:txPr>
        <c:crossAx val="84779776"/>
        <c:crosses val="autoZero"/>
        <c:crossBetween val="between"/>
      </c:valAx>
    </c:plotArea>
    <c:legend>
      <c:legendPos val="r"/>
      <c:layout>
        <c:manualLayout>
          <c:xMode val="edge"/>
          <c:yMode val="edge"/>
          <c:x val="0.12388595256110475"/>
          <c:y val="0.8746797140582957"/>
          <c:w val="0.55252100142132787"/>
          <c:h val="0.1253202859417101"/>
        </c:manualLayout>
      </c:layout>
      <c:txPr>
        <a:bodyPr/>
        <a:lstStyle/>
        <a:p>
          <a:pPr>
            <a:defRPr lang="en-US" sz="1600">
              <a:solidFill>
                <a:schemeClr val="tx1"/>
              </a:solidFill>
            </a:defRPr>
          </a:pPr>
          <a:endParaRPr lang="es-ES"/>
        </a:p>
      </c:txPr>
    </c:legend>
    <c:plotVisOnly val="1"/>
  </c:chart>
  <c:txPr>
    <a:bodyPr/>
    <a:lstStyle/>
    <a:p>
      <a:pPr>
        <a:defRPr sz="1800">
          <a:solidFill>
            <a:schemeClr val="bg1"/>
          </a:solidFill>
        </a:defRPr>
      </a:pPr>
      <a:endParaRPr lang="es-ES"/>
    </a:p>
  </c:txPr>
  <c:externalData r:id="rId1"/>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dirty="0"/>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5BFCAA7F-0E67-4E0D-8B41-71778C166361}" type="datetimeFigureOut">
              <a:rPr lang="en-US" smtClean="0"/>
              <a:pPr/>
              <a:t>6/20/2008</a:t>
            </a:fld>
            <a:endParaRPr lang="en-US" dirty="0"/>
          </a:p>
        </p:txBody>
      </p:sp>
      <p:sp>
        <p:nvSpPr>
          <p:cNvPr id="4" name="Footer Placeholder 3"/>
          <p:cNvSpPr>
            <a:spLocks noGrp="1"/>
          </p:cNvSpPr>
          <p:nvPr>
            <p:ph type="ftr" sz="quarter" idx="2"/>
          </p:nvPr>
        </p:nvSpPr>
        <p:spPr>
          <a:xfrm>
            <a:off x="0" y="8685213"/>
            <a:ext cx="6858000" cy="457200"/>
          </a:xfrm>
          <a:prstGeom prst="rect">
            <a:avLst/>
          </a:prstGeom>
        </p:spPr>
        <p:txBody>
          <a:bodyPr vert="horz" lIns="91440" tIns="45720" rIns="91440" bIns="45720" rtlCol="0" anchor="b"/>
          <a:lstStyle>
            <a:lvl1pPr algn="l">
              <a:defRPr sz="1200"/>
            </a:lvl1pPr>
          </a:lstStyle>
          <a:p>
            <a:pPr lvl="0" defTabSz="914363" fontAlgn="auto">
              <a:spcBef>
                <a:spcPts val="0"/>
              </a:spcBef>
              <a:spcAft>
                <a:spcPts val="0"/>
              </a:spcAft>
            </a:pPr>
            <a:r>
              <a:rPr lang="en-US" sz="500" dirty="0" smtClean="0">
                <a:solidFill>
                  <a:srgbClr val="000000"/>
                </a:solidFill>
                <a:latin typeface="Calibri"/>
              </a:rPr>
              <a:t>© 2008 Microsoft Corporation. All rights reserved. Microsoft, Windows, Windows Vista and other product names are or may be registered trademarks and/or trademarks in the U.S. and/or other countries.</a:t>
            </a:r>
          </a:p>
          <a:p>
            <a:pPr lvl="0" defTabSz="914363" fontAlgn="auto">
              <a:spcBef>
                <a:spcPts val="0"/>
              </a:spcBef>
              <a:spcAft>
                <a:spcPts val="0"/>
              </a:spcAft>
            </a:pPr>
            <a:r>
              <a:rPr lang="en-US" sz="500" dirty="0" smtClean="0">
                <a:solidFill>
                  <a:srgbClr val="000000"/>
                </a:solidFill>
                <a:latin typeface="Calibri"/>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latin typeface="Calibri"/>
              </a:rPr>
            </a:br>
            <a:r>
              <a:rPr lang="en-US" sz="500" dirty="0" smtClean="0">
                <a:solidFill>
                  <a:srgbClr val="000000"/>
                </a:solidFill>
                <a:latin typeface="Calibri"/>
              </a:rPr>
              <a:t>MICROSOFT MAKES NO WARRANTIES, EXPRESS, IMPLIED OR STATUTORY, AS TO THE INFORMATION IN THIS PRESENTATION.</a:t>
            </a:r>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7A6928F9-767E-423F-BB12-14D65A546CAA}" type="slidenum">
              <a:rPr lang="en-US" smtClean="0"/>
              <a:pPr/>
              <a:t>‹#›</a:t>
            </a:fld>
            <a:endParaRPr lang="en-US" dirty="0"/>
          </a:p>
        </p:txBody>
      </p:sp>
    </p:spTree>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fontAlgn="auto">
              <a:spcBef>
                <a:spcPts val="0"/>
              </a:spcBef>
              <a:spcAft>
                <a:spcPts val="0"/>
              </a:spcAft>
              <a:defRPr sz="1200">
                <a:latin typeface="+mn-lt"/>
              </a:defRPr>
            </a:lvl1pPr>
          </a:lstStyle>
          <a:p>
            <a:pPr>
              <a:defRPr/>
            </a:pPr>
            <a:endParaRPr lang="en-US" dirty="0"/>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fontAlgn="auto">
              <a:spcBef>
                <a:spcPts val="0"/>
              </a:spcBef>
              <a:spcAft>
                <a:spcPts val="0"/>
              </a:spcAft>
              <a:defRPr sz="1200">
                <a:latin typeface="+mn-lt"/>
              </a:defRPr>
            </a:lvl1pPr>
          </a:lstStyle>
          <a:p>
            <a:pPr>
              <a:defRPr/>
            </a:pPr>
            <a:fld id="{5F535925-25E0-428B-81EB-BC38AB877680}" type="datetimeFigureOut">
              <a:rPr lang="en-US"/>
              <a:pPr>
                <a:defRPr/>
              </a:pPr>
              <a:t>6/20/2008</a:t>
            </a:fld>
            <a:endParaRPr lang="en-US" dirty="0"/>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8685213"/>
            <a:ext cx="6858000" cy="457200"/>
          </a:xfrm>
          <a:prstGeom prst="rect">
            <a:avLst/>
          </a:prstGeom>
        </p:spPr>
        <p:txBody>
          <a:bodyPr vert="horz" lIns="91440" tIns="45720" rIns="91440" bIns="45720" rtlCol="0" anchor="b"/>
          <a:lstStyle>
            <a:lvl1pPr marL="0" marR="0" indent="0" algn="l" defTabSz="914400" rtl="0" eaLnBrk="1" fontAlgn="auto" latinLnBrk="0" hangingPunct="1">
              <a:lnSpc>
                <a:spcPct val="100000"/>
              </a:lnSpc>
              <a:spcBef>
                <a:spcPts val="0"/>
              </a:spcBef>
              <a:spcAft>
                <a:spcPts val="0"/>
              </a:spcAft>
              <a:buClrTx/>
              <a:buSzTx/>
              <a:buFontTx/>
              <a:buNone/>
              <a:tabLst/>
              <a:defRPr sz="800">
                <a:latin typeface="+mn-lt"/>
              </a:defRPr>
            </a:lvl1pPr>
          </a:lstStyle>
          <a:p>
            <a:pPr defTabSz="914363"/>
            <a:r>
              <a:rPr lang="en-US" sz="500" dirty="0" smtClean="0">
                <a:solidFill>
                  <a:srgbClr val="000000"/>
                </a:solidFill>
              </a:rPr>
              <a:t>© 2008 Microsoft Corporation. All rights reserved. Microsoft, Windows, Windows Vista and other product names are or may be registered trademarks and/or trademarks in the U.S. and/or other countries.</a:t>
            </a:r>
          </a:p>
          <a:p>
            <a:pPr defTabSz="914363"/>
            <a:r>
              <a:rPr lang="en-US" sz="500" dirty="0" smtClean="0">
                <a:solidFill>
                  <a:srgbClr val="000000"/>
                </a:solidFill>
              </a:rPr>
              <a:t>The information herein is for informational purposes only and represents the current view of Microsoft Corporation as of the date of this presentation.  Because Microsoft must respond to changing market conditions, it should not be interpreted to be a commitment on the part of Microsoft, and Microsoft cannot guarantee the accuracy of any information provided after the date of this presentation.  </a:t>
            </a:r>
            <a:br>
              <a:rPr lang="en-US" sz="500" dirty="0" smtClean="0">
                <a:solidFill>
                  <a:srgbClr val="000000"/>
                </a:solidFill>
              </a:rPr>
            </a:br>
            <a:r>
              <a:rPr lang="en-US" sz="500" dirty="0" smtClean="0">
                <a:solidFill>
                  <a:srgbClr val="000000"/>
                </a:solidFill>
              </a:rPr>
              <a:t>MICROSOFT MAKES NO WARRANTIES, EXPRESS, IMPLIED OR STATUTORY, AS TO THE INFORMATION IN THIS PRESENTATION.</a:t>
            </a:r>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fontAlgn="auto">
              <a:spcBef>
                <a:spcPts val="0"/>
              </a:spcBef>
              <a:spcAft>
                <a:spcPts val="0"/>
              </a:spcAft>
              <a:defRPr sz="1200">
                <a:latin typeface="+mn-lt"/>
              </a:defRPr>
            </a:lvl1pPr>
          </a:lstStyle>
          <a:p>
            <a:pPr>
              <a:defRPr/>
            </a:pPr>
            <a:fld id="{EDE4D339-A873-4631-B105-F520D9508BDB}" type="slidenum">
              <a:rPr lang="en-US"/>
              <a:pPr>
                <a:defRPr/>
              </a:pPr>
              <a:t>‹#›</a:t>
            </a:fld>
            <a:endParaRPr lang="en-US" dirty="0"/>
          </a:p>
        </p:txBody>
      </p:sp>
    </p:spTree>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mn-lt"/>
        <a:ea typeface="+mn-ea"/>
        <a:cs typeface="+mn-cs"/>
      </a:defRPr>
    </a:lvl1pPr>
    <a:lvl2pPr marL="457200" algn="l" rtl="0" eaLnBrk="0" fontAlgn="base" hangingPunct="0">
      <a:spcBef>
        <a:spcPct val="30000"/>
      </a:spcBef>
      <a:spcAft>
        <a:spcPct val="0"/>
      </a:spcAft>
      <a:defRPr sz="1200" kern="1200">
        <a:solidFill>
          <a:schemeClr val="tx1"/>
        </a:solidFill>
        <a:latin typeface="+mn-lt"/>
        <a:ea typeface="+mn-ea"/>
        <a:cs typeface="+mn-cs"/>
      </a:defRPr>
    </a:lvl2pPr>
    <a:lvl3pPr marL="914400" algn="l" rtl="0" eaLnBrk="0" fontAlgn="base" hangingPunct="0">
      <a:spcBef>
        <a:spcPct val="30000"/>
      </a:spcBef>
      <a:spcAft>
        <a:spcPct val="0"/>
      </a:spcAft>
      <a:defRPr sz="1200" kern="1200">
        <a:solidFill>
          <a:schemeClr val="tx1"/>
        </a:solidFill>
        <a:latin typeface="+mn-lt"/>
        <a:ea typeface="+mn-ea"/>
        <a:cs typeface="+mn-cs"/>
      </a:defRPr>
    </a:lvl3pPr>
    <a:lvl4pPr marL="1371600" algn="l" rtl="0" eaLnBrk="0" fontAlgn="base" hangingPunct="0">
      <a:spcBef>
        <a:spcPct val="30000"/>
      </a:spcBef>
      <a:spcAft>
        <a:spcPct val="0"/>
      </a:spcAft>
      <a:defRPr sz="1200" kern="1200">
        <a:solidFill>
          <a:schemeClr val="tx1"/>
        </a:solidFill>
        <a:latin typeface="+mn-lt"/>
        <a:ea typeface="+mn-ea"/>
        <a:cs typeface="+mn-cs"/>
      </a:defRPr>
    </a:lvl4pPr>
    <a:lvl5pPr marL="1828800" algn="l" rtl="0" eaLnBrk="0" fontAlgn="base" hangingPunct="0">
      <a:spcBef>
        <a:spcPct val="30000"/>
      </a:spcBef>
      <a:spcAft>
        <a:spcPct val="0"/>
      </a:spcAft>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a:t>
            </a:fld>
            <a:endParaRPr lang="en-US" dirty="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01" name="Slide Image Placeholder 1"/>
          <p:cNvSpPr>
            <a:spLocks noGrp="1" noRot="1" noChangeAspect="1" noTextEdit="1"/>
          </p:cNvSpPr>
          <p:nvPr>
            <p:ph type="sldImg"/>
          </p:nvPr>
        </p:nvSpPr>
        <p:spPr bwMode="auto">
          <a:xfrm>
            <a:off x="4191000" y="455613"/>
            <a:ext cx="2541588" cy="1906587"/>
          </a:xfrm>
          <a:noFill/>
          <a:ln>
            <a:solidFill>
              <a:srgbClr val="000000"/>
            </a:solidFill>
            <a:miter lim="800000"/>
            <a:headEnd/>
            <a:tailEnd/>
          </a:ln>
        </p:spPr>
      </p:sp>
      <p:sp>
        <p:nvSpPr>
          <p:cNvPr id="51202" name="Notes Placeholder 2"/>
          <p:cNvSpPr>
            <a:spLocks noGrp="1"/>
          </p:cNvSpPr>
          <p:nvPr>
            <p:ph type="body" idx="1"/>
          </p:nvPr>
        </p:nvSpPr>
        <p:spPr bwMode="auto">
          <a:xfrm>
            <a:off x="457200" y="2527300"/>
            <a:ext cx="5981700" cy="5986463"/>
          </a:xfrm>
          <a:noFill/>
        </p:spPr>
        <p:txBody>
          <a:bodyPr wrap="square" numCol="1" anchor="t" anchorCtr="0" compatLnSpc="1">
            <a:prstTxWarp prst="textNoShape">
              <a:avLst/>
            </a:prstTxWarp>
          </a:bodyPr>
          <a:lstStyle/>
          <a:p>
            <a:endParaRPr lang="en-US" dirty="0" smtClean="0"/>
          </a:p>
        </p:txBody>
      </p:sp>
      <p:sp>
        <p:nvSpPr>
          <p:cNvPr id="51203" name="Slide Number Placeholder 3"/>
          <p:cNvSpPr txBox="1">
            <a:spLocks noGrp="1"/>
          </p:cNvSpPr>
          <p:nvPr/>
        </p:nvSpPr>
        <p:spPr bwMode="auto">
          <a:xfrm>
            <a:off x="2971800" y="8686800"/>
            <a:ext cx="520700" cy="457200"/>
          </a:xfrm>
          <a:prstGeom prst="rect">
            <a:avLst/>
          </a:prstGeom>
          <a:noFill/>
          <a:ln w="9525">
            <a:noFill/>
            <a:miter lim="800000"/>
            <a:headEnd/>
            <a:tailEnd/>
          </a:ln>
        </p:spPr>
        <p:txBody>
          <a:bodyPr anchor="b"/>
          <a:lstStyle/>
          <a:p>
            <a:pPr algn="r" eaLnBrk="0" hangingPunct="0"/>
            <a:fld id="{38FE5B59-3F7A-4005-BB2A-086FA66D8EE1}" type="slidenum">
              <a:rPr lang="en-US" sz="1200">
                <a:latin typeface="Times New Roman" pitchFamily="18" charset="0"/>
              </a:rPr>
              <a:pPr algn="r" eaLnBrk="0" hangingPunct="0"/>
              <a:t>10</a:t>
            </a:fld>
            <a:endParaRPr lang="en-US" sz="1200" dirty="0">
              <a:latin typeface="Times New Roman" pitchFamily="18" charset="0"/>
            </a:endParaRP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11</a:t>
            </a:fld>
            <a:endParaRPr lang="en-US" dirty="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8369" name="Rectangle 2"/>
          <p:cNvSpPr>
            <a:spLocks noGrp="1" noRot="1" noChangeAspect="1" noTextEdit="1"/>
          </p:cNvSpPr>
          <p:nvPr>
            <p:ph type="sldImg"/>
          </p:nvPr>
        </p:nvSpPr>
        <p:spPr bwMode="auto">
          <a:noFill/>
          <a:ln>
            <a:solidFill>
              <a:srgbClr val="000000"/>
            </a:solidFill>
            <a:miter lim="800000"/>
            <a:headEnd/>
            <a:tailEnd/>
          </a:ln>
        </p:spPr>
      </p:sp>
      <p:sp>
        <p:nvSpPr>
          <p:cNvPr id="58370" name="Rectangle 3"/>
          <p:cNvSpPr>
            <a:spLocks noGrp="1"/>
          </p:cNvSpPr>
          <p:nvPr>
            <p:ph type="body" idx="1"/>
          </p:nvPr>
        </p:nvSpPr>
        <p:spPr bwMode="auto">
          <a:noFill/>
        </p:spPr>
        <p:txBody>
          <a:bodyPr wrap="square" numCol="1" anchor="t" anchorCtr="0" compatLnSpc="1">
            <a:prstTxWarp prst="textNoShape">
              <a:avLst/>
            </a:prstTxWarp>
          </a:bodyPr>
          <a:lstStyle/>
          <a:p>
            <a:endParaRPr lang="en-US" sz="1200" kern="1200" dirty="0" smtClean="0">
              <a:solidFill>
                <a:schemeClr val="tx1"/>
              </a:solidFill>
              <a:latin typeface="+mn-lt"/>
              <a:ea typeface="+mn-ea"/>
              <a:cs typeface="+mn-cs"/>
            </a:endParaRP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4032" tIns="47019" rIns="94032" bIns="47019" anchor="b"/>
          <a:lstStyle/>
          <a:p>
            <a:pPr algn="r">
              <a:spcBef>
                <a:spcPct val="50000"/>
              </a:spcBef>
            </a:pPr>
            <a:fld id="{CD2A4EF8-879D-4082-9DAC-77E0CB376948}" type="slidenum">
              <a:rPr lang="en-US" sz="1200">
                <a:latin typeface="Calibri" pitchFamily="34" charset="0"/>
              </a:rPr>
              <a:pPr algn="r">
                <a:spcBef>
                  <a:spcPct val="50000"/>
                </a:spcBef>
              </a:pPr>
              <a:t>13</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eaLnBrk="1" hangingPunct="1">
              <a:spcBef>
                <a:spcPct val="0"/>
              </a:spcBef>
            </a:pPr>
            <a:endParaRPr lang="en-US" sz="1000" dirty="0" smtClean="0">
              <a:latin typeface="+mn-lt"/>
            </a:endParaRP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14</a:t>
            </a:fld>
            <a:endParaRPr lang="en-US" dirty="0"/>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15</a:t>
            </a:fld>
            <a:endParaRPr lang="en-US" dirty="0"/>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16</a:t>
            </a:fld>
            <a:endParaRPr lang="en-US" dirty="0"/>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17</a:t>
            </a:fld>
            <a:endParaRPr lang="en-US" dirty="0"/>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7"/>
          <p:cNvSpPr>
            <a:spLocks noGrp="1" noChangeArrowheads="1"/>
          </p:cNvSpPr>
          <p:nvPr>
            <p:ph type="sldNum" sz="quarter" idx="5"/>
          </p:nvPr>
        </p:nvSpPr>
        <p:spPr>
          <a:ln/>
        </p:spPr>
        <p:txBody>
          <a:bodyPr/>
          <a:lstStyle/>
          <a:p>
            <a:fld id="{5B7C1EFF-9A1C-482B-AC8C-23C8E86A2124}" type="slidenum">
              <a:rPr lang="en-US"/>
              <a:pPr/>
              <a:t>18</a:t>
            </a:fld>
            <a:endParaRPr lang="en-US" dirty="0"/>
          </a:p>
        </p:txBody>
      </p:sp>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a:xfrm>
            <a:off x="914400" y="4343400"/>
            <a:ext cx="5029200" cy="4114800"/>
          </a:xfrm>
        </p:spPr>
        <p:txBody>
          <a:bodyPr/>
          <a:lstStyle/>
          <a:p>
            <a:pPr eaLnBrk="1" hangingPunct="1"/>
            <a:endParaRPr lang="en-US" sz="1000" dirty="0" smtClean="0"/>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sz="1200" kern="1200" dirty="0" smtClean="0">
                <a:solidFill>
                  <a:schemeClr val="tx1"/>
                </a:solidFill>
                <a:latin typeface="+mn-lt"/>
                <a:ea typeface="+mn-ea"/>
                <a:cs typeface="+mn-cs"/>
              </a:rPr>
              <a:t>Summarize very briefly the key features of SQL Server 2008, but bring it all back quickly to the support for Mission Critical applications. Then move ahead to the following resources slide.</a:t>
            </a:r>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19</a:t>
            </a:fld>
            <a:endParaRPr lang="en-US" dirty="0"/>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4032" tIns="47019" rIns="94032" bIns="47019" anchor="b"/>
          <a:lstStyle/>
          <a:p>
            <a:pPr algn="r">
              <a:spcBef>
                <a:spcPct val="50000"/>
              </a:spcBef>
            </a:pPr>
            <a:fld id="{CD2A4EF8-879D-4082-9DAC-77E0CB376948}" type="slidenum">
              <a:rPr lang="en-US" sz="1200">
                <a:latin typeface="Calibri" pitchFamily="34" charset="0"/>
              </a:rPr>
              <a:pPr algn="r">
                <a:spcBef>
                  <a:spcPct val="50000"/>
                </a:spcBef>
              </a:pPr>
              <a:t>2</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endParaRPr lang="en-US" sz="1200" dirty="0" smtClean="0">
              <a:latin typeface="+mn-lt"/>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Slide Image Placeholder 1"/>
          <p:cNvSpPr>
            <a:spLocks noGrp="1" noRot="1" noChangeAspect="1" noTextEdit="1"/>
          </p:cNvSpPr>
          <p:nvPr>
            <p:ph type="sldImg"/>
          </p:nvPr>
        </p:nvSpPr>
        <p:spPr bwMode="auto">
          <a:noFill/>
          <a:ln>
            <a:solidFill>
              <a:srgbClr val="000000"/>
            </a:solidFill>
            <a:miter lim="800000"/>
            <a:headEnd/>
            <a:tailEnd/>
          </a:ln>
        </p:spPr>
      </p:sp>
      <p:sp>
        <p:nvSpPr>
          <p:cNvPr id="30722"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lnSpc>
                <a:spcPct val="80000"/>
              </a:lnSpc>
              <a:spcBef>
                <a:spcPct val="0"/>
              </a:spcBef>
            </a:pPr>
            <a:endParaRPr lang="en-US" sz="1200" dirty="0" smtClean="0"/>
          </a:p>
        </p:txBody>
      </p:sp>
      <p:sp>
        <p:nvSpPr>
          <p:cNvPr id="24579"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A7839082-9318-4292-A8DB-DB9DECF350AE}" type="slidenum">
              <a:rPr lang="en-US" smtClean="0"/>
              <a:pPr fontAlgn="base">
                <a:spcBef>
                  <a:spcPct val="0"/>
                </a:spcBef>
                <a:spcAft>
                  <a:spcPct val="0"/>
                </a:spcAft>
                <a:defRPr/>
              </a:pPr>
              <a:t>3</a:t>
            </a:fld>
            <a:endParaRPr lang="en-US" dirty="0"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Slide Image Placeholder 1"/>
          <p:cNvSpPr>
            <a:spLocks noGrp="1" noRot="1" noChangeAspect="1" noTextEdit="1"/>
          </p:cNvSpPr>
          <p:nvPr>
            <p:ph type="sldImg"/>
          </p:nvPr>
        </p:nvSpPr>
        <p:spPr bwMode="auto">
          <a:noFill/>
          <a:ln>
            <a:solidFill>
              <a:srgbClr val="000000"/>
            </a:solidFill>
            <a:miter lim="800000"/>
            <a:headEnd/>
            <a:tailEnd/>
          </a:ln>
        </p:spPr>
      </p:sp>
      <p:sp>
        <p:nvSpPr>
          <p:cNvPr id="32770"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200" dirty="0" smtClean="0"/>
          </a:p>
        </p:txBody>
      </p:sp>
      <p:sp>
        <p:nvSpPr>
          <p:cNvPr id="32771" name="Slide Number Placeholder 3"/>
          <p:cNvSpPr txBox="1">
            <a:spLocks noGrp="1"/>
          </p:cNvSpPr>
          <p:nvPr/>
        </p:nvSpPr>
        <p:spPr bwMode="auto">
          <a:xfrm>
            <a:off x="3884613" y="8685213"/>
            <a:ext cx="2971800" cy="457200"/>
          </a:xfrm>
          <a:prstGeom prst="rect">
            <a:avLst/>
          </a:prstGeom>
          <a:noFill/>
          <a:ln w="9525" algn="ctr">
            <a:noFill/>
            <a:miter lim="800000"/>
            <a:headEnd/>
            <a:tailEnd/>
          </a:ln>
        </p:spPr>
        <p:txBody>
          <a:bodyPr anchor="b"/>
          <a:lstStyle/>
          <a:p>
            <a:pPr algn="r"/>
            <a:fld id="{459D42DA-5FEE-4084-8A20-C196BFCDD454}" type="slidenum">
              <a:rPr lang="en-US" sz="1200">
                <a:cs typeface="Arial" charset="0"/>
              </a:rPr>
              <a:pPr algn="r"/>
              <a:t>4</a:t>
            </a:fld>
            <a:endParaRPr lang="en-US" sz="1200" dirty="0">
              <a:cs typeface="Arial" charset="0"/>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Slide Image Placeholder 1"/>
          <p:cNvSpPr>
            <a:spLocks noGrp="1" noRot="1" noChangeAspect="1" noTextEdit="1"/>
          </p:cNvSpPr>
          <p:nvPr>
            <p:ph type="sldImg"/>
          </p:nvPr>
        </p:nvSpPr>
        <p:spPr bwMode="auto">
          <a:noFill/>
          <a:ln>
            <a:solidFill>
              <a:srgbClr val="000000"/>
            </a:solidFill>
            <a:miter lim="800000"/>
            <a:headEnd/>
            <a:tailEnd/>
          </a:ln>
        </p:spPr>
      </p:sp>
      <p:sp>
        <p:nvSpPr>
          <p:cNvPr id="34818" name="Notes Placeholder 2"/>
          <p:cNvSpPr>
            <a:spLocks noGrp="1"/>
          </p:cNvSpPr>
          <p:nvPr>
            <p:ph type="body" idx="1"/>
          </p:nvPr>
        </p:nvSpPr>
        <p:spPr bwMode="auto">
          <a:noFill/>
        </p:spPr>
        <p:txBody>
          <a:bodyPr wrap="square" numCol="1" anchor="t" anchorCtr="0" compatLnSpc="1">
            <a:prstTxWarp prst="textNoShape">
              <a:avLst/>
            </a:prstTxWarp>
          </a:bodyPr>
          <a:lstStyle/>
          <a:p>
            <a:pPr eaLnBrk="1" hangingPunct="1"/>
            <a:endParaRPr lang="en-GB" sz="1200" dirty="0" smtClean="0"/>
          </a:p>
        </p:txBody>
      </p:sp>
      <p:sp>
        <p:nvSpPr>
          <p:cNvPr id="34819" name="Slide Number Placeholder 3"/>
          <p:cNvSpPr txBox="1">
            <a:spLocks noGrp="1"/>
          </p:cNvSpPr>
          <p:nvPr/>
        </p:nvSpPr>
        <p:spPr bwMode="auto">
          <a:xfrm>
            <a:off x="3884613" y="8685213"/>
            <a:ext cx="2971800" cy="457200"/>
          </a:xfrm>
          <a:prstGeom prst="rect">
            <a:avLst/>
          </a:prstGeom>
          <a:noFill/>
          <a:ln w="9525" algn="ctr">
            <a:noFill/>
            <a:miter lim="800000"/>
            <a:headEnd/>
            <a:tailEnd/>
          </a:ln>
        </p:spPr>
        <p:txBody>
          <a:bodyPr anchor="b"/>
          <a:lstStyle/>
          <a:p>
            <a:pPr algn="r"/>
            <a:fld id="{05F20326-24AD-4FD7-A6DE-914FCA9695B0}" type="slidenum">
              <a:rPr lang="en-US" sz="1200">
                <a:cs typeface="Arial" charset="0"/>
              </a:rPr>
              <a:pPr algn="r"/>
              <a:t>5</a:t>
            </a:fld>
            <a:endParaRPr lang="en-US" sz="1200" dirty="0">
              <a:cs typeface="Arial" charset="0"/>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Slide Number Placeholder 3"/>
          <p:cNvSpPr>
            <a:spLocks noGrp="1"/>
          </p:cNvSpPr>
          <p:nvPr>
            <p:ph type="sldNum" sz="quarter" idx="10"/>
          </p:nvPr>
        </p:nvSpPr>
        <p:spPr/>
        <p:txBody>
          <a:bodyPr/>
          <a:lstStyle/>
          <a:p>
            <a:pPr>
              <a:defRPr/>
            </a:pPr>
            <a:fld id="{EDE4D339-A873-4631-B105-F520D9508BDB}" type="slidenum">
              <a:rPr lang="en-US" smtClean="0"/>
              <a:pPr>
                <a:defRPr/>
              </a:pPr>
              <a:t>6</a:t>
            </a:fld>
            <a:endParaRPr lang="en-US" dirty="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Shape 4"/>
          <p:cNvSpPr txBox="1">
            <a:spLocks noGrp="1" noChangeArrowheads="1"/>
          </p:cNvSpPr>
          <p:nvPr/>
        </p:nvSpPr>
        <p:spPr bwMode="auto">
          <a:xfrm>
            <a:off x="3884613" y="8685213"/>
            <a:ext cx="2971800" cy="457200"/>
          </a:xfrm>
          <a:prstGeom prst="rect">
            <a:avLst/>
          </a:prstGeom>
          <a:noFill/>
          <a:ln w="9525">
            <a:noFill/>
            <a:miter lim="800000"/>
            <a:headEnd/>
            <a:tailEnd/>
          </a:ln>
        </p:spPr>
        <p:txBody>
          <a:bodyPr lIns="94032" tIns="47019" rIns="94032" bIns="47019" anchor="b"/>
          <a:lstStyle/>
          <a:p>
            <a:pPr algn="r">
              <a:spcBef>
                <a:spcPct val="50000"/>
              </a:spcBef>
            </a:pPr>
            <a:fld id="{CD2A4EF8-879D-4082-9DAC-77E0CB376948}" type="slidenum">
              <a:rPr lang="en-US" sz="1200">
                <a:latin typeface="Calibri" pitchFamily="34" charset="0"/>
              </a:rPr>
              <a:pPr algn="r">
                <a:spcBef>
                  <a:spcPct val="50000"/>
                </a:spcBef>
              </a:pPr>
              <a:t>7</a:t>
            </a:fld>
            <a:endParaRPr lang="en-US" sz="1200" dirty="0">
              <a:latin typeface="Calibri" pitchFamily="34" charset="0"/>
            </a:endParaRPr>
          </a:p>
        </p:txBody>
      </p:sp>
      <p:sp>
        <p:nvSpPr>
          <p:cNvPr id="25602" name="Rectangle 834561"/>
          <p:cNvSpPr>
            <a:spLocks noGrp="1" noRot="1" noChangeAspect="1" noChangeArrowheads="1" noTextEdit="1"/>
          </p:cNvSpPr>
          <p:nvPr>
            <p:ph type="sldImg"/>
          </p:nvPr>
        </p:nvSpPr>
        <p:spPr bwMode="auto">
          <a:xfrm>
            <a:off x="2271713" y="685800"/>
            <a:ext cx="2582862" cy="1938338"/>
          </a:xfrm>
          <a:noFill/>
          <a:ln cap="flat">
            <a:solidFill>
              <a:srgbClr val="000000"/>
            </a:solidFill>
            <a:miter lim="800000"/>
            <a:headEnd type="none" w="med" len="med"/>
            <a:tailEnd type="none" w="med" len="med"/>
          </a:ln>
        </p:spPr>
      </p:sp>
      <p:sp>
        <p:nvSpPr>
          <p:cNvPr id="25603" name="Rectangle 834562"/>
          <p:cNvSpPr>
            <a:spLocks noGrp="1" noChangeArrowheads="1"/>
          </p:cNvSpPr>
          <p:nvPr>
            <p:ph type="body" idx="1"/>
          </p:nvPr>
        </p:nvSpPr>
        <p:spPr bwMode="auto">
          <a:noFill/>
        </p:spPr>
        <p:txBody>
          <a:bodyPr wrap="square" numCol="1" anchor="t" anchorCtr="0" compatLnSpc="1">
            <a:prstTxWarp prst="textNoShape">
              <a:avLst/>
            </a:prstTxWarp>
          </a:bodyPr>
          <a:lstStyle/>
          <a:p>
            <a:pPr marL="0" marR="0" indent="0" algn="l" defTabSz="914400" rtl="0" eaLnBrk="1" fontAlgn="base" latinLnBrk="0" hangingPunct="1">
              <a:lnSpc>
                <a:spcPct val="100000"/>
              </a:lnSpc>
              <a:spcBef>
                <a:spcPct val="0"/>
              </a:spcBef>
              <a:spcAft>
                <a:spcPct val="0"/>
              </a:spcAft>
              <a:buClrTx/>
              <a:buSzTx/>
              <a:buFontTx/>
              <a:buNone/>
              <a:tabLst/>
              <a:defRPr/>
            </a:pPr>
            <a:endParaRPr lang="en-US" sz="1200" kern="1200" dirty="0" smtClean="0">
              <a:solidFill>
                <a:schemeClr val="tx1"/>
              </a:solidFill>
              <a:latin typeface="+mn-lt"/>
              <a:ea typeface="+mn-ea"/>
              <a:cs typeface="+mn-cs"/>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1" name="Slide Image Placeholder 1"/>
          <p:cNvSpPr>
            <a:spLocks noGrp="1" noRot="1" noChangeAspect="1" noTextEdit="1"/>
          </p:cNvSpPr>
          <p:nvPr>
            <p:ph type="sldImg"/>
          </p:nvPr>
        </p:nvSpPr>
        <p:spPr bwMode="auto">
          <a:noFill/>
          <a:ln>
            <a:solidFill>
              <a:srgbClr val="000000"/>
            </a:solidFill>
            <a:miter lim="800000"/>
            <a:headEnd/>
            <a:tailEnd/>
          </a:ln>
        </p:spPr>
      </p:sp>
      <p:sp>
        <p:nvSpPr>
          <p:cNvPr id="3" name="Notes Placeholder 2"/>
          <p:cNvSpPr>
            <a:spLocks noGrp="1"/>
          </p:cNvSpPr>
          <p:nvPr>
            <p:ph type="body" idx="1"/>
          </p:nvPr>
        </p:nvSpPr>
        <p:spPr/>
        <p:txBody>
          <a:bodyPr>
            <a:normAutofit fontScale="47500" lnSpcReduction="20000"/>
          </a:bodyPr>
          <a:lstStyle/>
          <a:p>
            <a:pPr eaLnBrk="1" fontAlgn="auto" hangingPunct="1">
              <a:spcBef>
                <a:spcPts val="0"/>
              </a:spcBef>
              <a:spcAft>
                <a:spcPts val="0"/>
              </a:spcAft>
              <a:defRPr/>
            </a:pPr>
            <a:endParaRPr lang="en-US" dirty="0" smtClean="0"/>
          </a:p>
        </p:txBody>
      </p:sp>
      <p:sp>
        <p:nvSpPr>
          <p:cNvPr id="26627" name="Slide Number Placeholder 3"/>
          <p:cNvSpPr>
            <a:spLocks noGrp="1"/>
          </p:cNvSpPr>
          <p:nvPr>
            <p:ph type="sldNum" sz="quarter" idx="5"/>
          </p:nvPr>
        </p:nvSpPr>
        <p:spPr bwMode="auto">
          <a:ln>
            <a:miter lim="800000"/>
            <a:headEnd/>
            <a:tailEnd/>
          </a:ln>
        </p:spPr>
        <p:txBody>
          <a:bodyPr wrap="square" numCol="1" anchorCtr="0" compatLnSpc="1">
            <a:prstTxWarp prst="textNoShape">
              <a:avLst/>
            </a:prstTxWarp>
          </a:bodyPr>
          <a:lstStyle/>
          <a:p>
            <a:pPr fontAlgn="base">
              <a:spcBef>
                <a:spcPct val="0"/>
              </a:spcBef>
              <a:spcAft>
                <a:spcPct val="0"/>
              </a:spcAft>
              <a:defRPr/>
            </a:pPr>
            <a:fld id="{0EF66AF5-963E-45B5-8444-129AF9DB7DC5}" type="slidenum">
              <a:rPr lang="en-US" smtClean="0"/>
              <a:pPr fontAlgn="base">
                <a:spcBef>
                  <a:spcPct val="0"/>
                </a:spcBef>
                <a:spcAft>
                  <a:spcPct val="0"/>
                </a:spcAft>
                <a:defRPr/>
              </a:pPr>
              <a:t>8</a:t>
            </a:fld>
            <a:endParaRPr lang="en-US" dirty="0"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153" name="Slide Image Placeholder 1"/>
          <p:cNvSpPr>
            <a:spLocks noGrp="1" noRot="1" noChangeAspect="1" noTextEdit="1"/>
          </p:cNvSpPr>
          <p:nvPr>
            <p:ph type="sldImg"/>
          </p:nvPr>
        </p:nvSpPr>
        <p:spPr bwMode="auto">
          <a:xfrm>
            <a:off x="4191000" y="455613"/>
            <a:ext cx="2541588" cy="1906587"/>
          </a:xfrm>
          <a:noFill/>
          <a:ln>
            <a:solidFill>
              <a:srgbClr val="000000"/>
            </a:solidFill>
            <a:miter lim="800000"/>
            <a:headEnd/>
            <a:tailEnd/>
          </a:ln>
        </p:spPr>
      </p:sp>
      <p:sp>
        <p:nvSpPr>
          <p:cNvPr id="49154" name="Notes Placeholder 2"/>
          <p:cNvSpPr>
            <a:spLocks noGrp="1"/>
          </p:cNvSpPr>
          <p:nvPr>
            <p:ph type="body" idx="1"/>
          </p:nvPr>
        </p:nvSpPr>
        <p:spPr bwMode="auto">
          <a:xfrm>
            <a:off x="457200" y="2527300"/>
            <a:ext cx="5981700" cy="5986463"/>
          </a:xfrm>
          <a:noFill/>
        </p:spPr>
        <p:txBody>
          <a:bodyPr wrap="square" numCol="1" anchor="t" anchorCtr="0" compatLnSpc="1">
            <a:prstTxWarp prst="textNoShape">
              <a:avLst/>
            </a:prstTxWarp>
          </a:bodyPr>
          <a:lstStyle/>
          <a:p>
            <a:endParaRPr lang="en-US" dirty="0" smtClean="0"/>
          </a:p>
        </p:txBody>
      </p:sp>
      <p:sp>
        <p:nvSpPr>
          <p:cNvPr id="49155" name="Slide Number Placeholder 3"/>
          <p:cNvSpPr txBox="1">
            <a:spLocks noGrp="1"/>
          </p:cNvSpPr>
          <p:nvPr/>
        </p:nvSpPr>
        <p:spPr bwMode="auto">
          <a:xfrm>
            <a:off x="2971800" y="8686800"/>
            <a:ext cx="520700" cy="457200"/>
          </a:xfrm>
          <a:prstGeom prst="rect">
            <a:avLst/>
          </a:prstGeom>
          <a:noFill/>
          <a:ln w="9525">
            <a:noFill/>
            <a:miter lim="800000"/>
            <a:headEnd/>
            <a:tailEnd/>
          </a:ln>
        </p:spPr>
        <p:txBody>
          <a:bodyPr anchor="b"/>
          <a:lstStyle/>
          <a:p>
            <a:pPr algn="r" eaLnBrk="0" hangingPunct="0"/>
            <a:fld id="{56485D50-80E1-4A17-B2DD-7BBBD1C85B89}" type="slidenum">
              <a:rPr lang="en-US" sz="1200">
                <a:latin typeface="Times New Roman" pitchFamily="18" charset="0"/>
              </a:rPr>
              <a:pPr algn="r" eaLnBrk="0" hangingPunct="0"/>
              <a:t>9</a:t>
            </a:fld>
            <a:endParaRPr lang="en-US" sz="1200" dirty="0">
              <a:latin typeface="Times New Roman" pitchFamily="18"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30250" y="1905000"/>
            <a:ext cx="8032750" cy="1523495"/>
          </a:xfrm>
        </p:spPr>
        <p:txBody>
          <a:bodyPr>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730249" y="4344988"/>
            <a:ext cx="8032751" cy="461665"/>
          </a:xfrm>
        </p:spPr>
        <p:txBody>
          <a:bodyPr>
            <a:noAutofit/>
          </a:bodyPr>
          <a:lstStyle>
            <a:lvl1pPr marL="0" indent="0" algn="l">
              <a:lnSpc>
                <a:spcPct val="90000"/>
              </a:lnSpc>
              <a:spcBef>
                <a:spcPts val="0"/>
              </a:spcBef>
              <a:buNone/>
              <a:defRPr b="1">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pic>
        <p:nvPicPr>
          <p:cNvPr id="4" name="Picture 3"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type="blank" preserve="1">
  <p:cSld name="WALKIN 2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WALKIN 3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2.xml><?xml version="1.0" encoding="utf-8"?>
<p:sldLayout xmlns:a="http://schemas.openxmlformats.org/drawingml/2006/main" xmlns:r="http://schemas.openxmlformats.org/officeDocument/2006/relationships" xmlns:p="http://schemas.openxmlformats.org/presentationml/2006/main" type="blank" preserve="1">
  <p:cSld name="WALKIN 4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2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3_Title and Content">
    <p:bg bwMode="black">
      <p:bgPr>
        <a:solidFill>
          <a:srgbClr val="000000"/>
        </a:solid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bwMode="white"/>
        <p:txBody>
          <a:bodyPr/>
          <a:lstStyle/>
          <a:p>
            <a:r>
              <a:rPr lang="en-US" smtClean="0"/>
              <a:t>Click to edit Master title style</a:t>
            </a:r>
            <a:endParaRPr lang="en-US" dirty="0"/>
          </a:p>
        </p:txBody>
      </p:sp>
      <p:sp>
        <p:nvSpPr>
          <p:cNvPr id="6" name="Text Placeholder 5"/>
          <p:cNvSpPr>
            <a:spLocks noGrp="1"/>
          </p:cNvSpPr>
          <p:nvPr>
            <p:ph type="body" sz="quarter" idx="10"/>
          </p:nvPr>
        </p:nvSpPr>
        <p:spPr bwMode="white">
          <a:xfrm>
            <a:off x="381000" y="1411553"/>
            <a:ext cx="8382000" cy="2200602"/>
          </a:xfrm>
        </p:spPr>
        <p:txBody>
          <a:bodyPr/>
          <a:lstStyle>
            <a:lvl1pPr>
              <a:buClr>
                <a:schemeClr val="tx1"/>
              </a:buClr>
              <a:buSzPct val="70000"/>
              <a:buFont typeface="Wingdings" pitchFamily="2" charset="2"/>
              <a:buChar char="l"/>
              <a:defRPr/>
            </a:lvl1pPr>
            <a:lvl2pPr>
              <a:buClr>
                <a:schemeClr val="tx1"/>
              </a:buClr>
              <a:buSzPct val="70000"/>
              <a:buFont typeface="Wingdings" pitchFamily="2" charset="2"/>
              <a:buChar char="l"/>
              <a:defRPr/>
            </a:lvl2pPr>
            <a:lvl3pPr>
              <a:buClr>
                <a:schemeClr val="tx1"/>
              </a:buClr>
              <a:buSzPct val="70000"/>
              <a:buFont typeface="Wingdings" pitchFamily="2" charset="2"/>
              <a:buChar char="l"/>
              <a:defRPr/>
            </a:lvl3pPr>
            <a:lvl4pPr>
              <a:buClr>
                <a:schemeClr val="tx1"/>
              </a:buClr>
              <a:buSzPct val="70000"/>
              <a:buFont typeface="Wingdings" pitchFamily="2" charset="2"/>
              <a:buChar char="l"/>
              <a:defRPr/>
            </a:lvl4pPr>
            <a:lvl5pPr>
              <a:buClr>
                <a:schemeClr val="tx1"/>
              </a:buClr>
              <a:buSzPct val="70000"/>
              <a:buFont typeface="Wingdings" pitchFamily="2" charset="2"/>
              <a:buChar char="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6"/>
          <p:cNvSpPr>
            <a:spLocks noGrp="1"/>
          </p:cNvSpPr>
          <p:nvPr>
            <p:ph type="body" sz="quarter" idx="11"/>
          </p:nvPr>
        </p:nvSpPr>
        <p:spPr>
          <a:xfrm>
            <a:off x="0" y="6238875"/>
            <a:ext cx="9144001" cy="619125"/>
          </a:xfrm>
          <a:solidFill>
            <a:srgbClr val="FFFF99"/>
          </a:solidFill>
        </p:spPr>
        <p:txBody>
          <a:bodyPr wrap="square" lIns="152394" tIns="76197" rIns="152394" bIns="76197" anchor="b" anchorCtr="0">
            <a:noAutofit/>
          </a:bodyPr>
          <a:lstStyle>
            <a:lvl1pPr algn="r">
              <a:buFont typeface="Arial" pitchFamily="34" charset="0"/>
              <a:buNone/>
              <a:defRPr>
                <a:solidFill>
                  <a:srgbClr val="000000"/>
                </a:solidFill>
                <a:effectLst/>
                <a:latin typeface="Segoe Semibold" pitchFamily="34" charset="0"/>
              </a:defRPr>
            </a:lvl1pPr>
          </a:lstStyle>
          <a:p>
            <a:pPr lvl="0"/>
            <a:r>
              <a:rPr lang="en-US" smtClean="0"/>
              <a:t>Click to edit Master text styles</a:t>
            </a:r>
          </a:p>
        </p:txBody>
      </p:sp>
    </p:spTree>
  </p:cSld>
  <p:clrMapOvr>
    <a:masterClrMapping/>
  </p:clrMapOvr>
  <p:transition spd="med">
    <p:fade/>
  </p:transition>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Use for slides with Software Cod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722313" y="1905000"/>
            <a:ext cx="8040688" cy="193899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Ovr>
    <a:masterClrMapping/>
  </p:clrMapOvr>
  <p:transition spd="med">
    <p:fade/>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1_Demo, Video etc. &quot;special&quot; slides">
    <p:bg>
      <p:bgPr>
        <a:blipFill dpi="0" rotWithShape="1">
          <a:blip r:embed="rId2">
            <a:lum/>
          </a:blip>
          <a:srcRect/>
          <a:stretch>
            <a:fillRect l="-1000" r="-1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369219" y="649805"/>
            <a:ext cx="7043208" cy="1523494"/>
          </a:xfrm>
        </p:spPr>
        <p:txBody>
          <a:bodyPr anchor="ctr" anchorCtr="0">
            <a:noAutofit/>
          </a:bodyPr>
          <a:lstStyle>
            <a:lvl1pPr>
              <a:lnSpc>
                <a:spcPct val="90000"/>
              </a:lnSpc>
              <a:defRPr sz="5400"/>
            </a:lvl1pPr>
          </a:lstStyle>
          <a:p>
            <a:r>
              <a:rPr lang="en-US" smtClean="0"/>
              <a:t>Click to edit Master title style</a:t>
            </a:r>
            <a:endParaRPr lang="en-US" dirty="0"/>
          </a:p>
        </p:txBody>
      </p:sp>
      <p:sp>
        <p:nvSpPr>
          <p:cNvPr id="3" name="Subtitle 2"/>
          <p:cNvSpPr>
            <a:spLocks noGrp="1"/>
          </p:cNvSpPr>
          <p:nvPr>
            <p:ph type="subTitle" idx="1"/>
          </p:nvPr>
        </p:nvSpPr>
        <p:spPr>
          <a:xfrm>
            <a:off x="1368955" y="4344988"/>
            <a:ext cx="7043208" cy="461665"/>
          </a:xfrm>
        </p:spPr>
        <p:txBody>
          <a:bodyPr>
            <a:noAutofit/>
          </a:bodyPr>
          <a:lstStyle>
            <a:lvl1pPr marL="0" indent="0" algn="l">
              <a:lnSpc>
                <a:spcPct val="90000"/>
              </a:lnSpc>
              <a:spcBef>
                <a:spcPts val="0"/>
              </a:spcBef>
              <a:buNone/>
              <a:defRPr>
                <a:solidFill>
                  <a:schemeClr val="tx1">
                    <a:tint val="75000"/>
                  </a:schemeClr>
                </a:solidFill>
              </a:defRPr>
            </a:lvl1pPr>
            <a:lvl2pPr marL="457182" indent="0" algn="ctr">
              <a:buNone/>
              <a:defRPr>
                <a:solidFill>
                  <a:schemeClr val="tx1">
                    <a:tint val="75000"/>
                  </a:schemeClr>
                </a:solidFill>
              </a:defRPr>
            </a:lvl2pPr>
            <a:lvl3pPr marL="914363" indent="0" algn="ctr">
              <a:buNone/>
              <a:defRPr>
                <a:solidFill>
                  <a:schemeClr val="tx1">
                    <a:tint val="75000"/>
                  </a:schemeClr>
                </a:solidFill>
              </a:defRPr>
            </a:lvl3pPr>
            <a:lvl4pPr marL="1371545" indent="0" algn="ctr">
              <a:buNone/>
              <a:defRPr>
                <a:solidFill>
                  <a:schemeClr val="tx1">
                    <a:tint val="75000"/>
                  </a:schemeClr>
                </a:solidFill>
              </a:defRPr>
            </a:lvl4pPr>
            <a:lvl5pPr marL="1828727" indent="0" algn="ctr">
              <a:buNone/>
              <a:defRPr>
                <a:solidFill>
                  <a:schemeClr val="tx1">
                    <a:tint val="75000"/>
                  </a:schemeClr>
                </a:solidFill>
              </a:defRPr>
            </a:lvl5pPr>
            <a:lvl6pPr marL="2285909" indent="0" algn="ctr">
              <a:buNone/>
              <a:defRPr>
                <a:solidFill>
                  <a:schemeClr val="tx1">
                    <a:tint val="75000"/>
                  </a:schemeClr>
                </a:solidFill>
              </a:defRPr>
            </a:lvl6pPr>
            <a:lvl7pPr marL="2743090" indent="0" algn="ctr">
              <a:buNone/>
              <a:defRPr>
                <a:solidFill>
                  <a:schemeClr val="tx1">
                    <a:tint val="75000"/>
                  </a:schemeClr>
                </a:solidFill>
              </a:defRPr>
            </a:lvl7pPr>
            <a:lvl8pPr marL="3200272" indent="0" algn="ctr">
              <a:buNone/>
              <a:defRPr>
                <a:solidFill>
                  <a:schemeClr val="tx1">
                    <a:tint val="75000"/>
                  </a:schemeClr>
                </a:solidFill>
              </a:defRPr>
            </a:lvl8pPr>
            <a:lvl9pPr marL="3657454" indent="0" algn="ctr">
              <a:buNone/>
              <a:defRPr>
                <a:solidFill>
                  <a:schemeClr val="tx1">
                    <a:tint val="75000"/>
                  </a:schemeClr>
                </a:solidFill>
              </a:defRPr>
            </a:lvl9pPr>
          </a:lstStyle>
          <a:p>
            <a:r>
              <a:rPr lang="en-US" smtClean="0"/>
              <a:t>Click to edit Master subtitle style</a:t>
            </a:r>
            <a:endParaRPr lang="en-US" dirty="0"/>
          </a:p>
        </p:txBody>
      </p:sp>
      <p:sp>
        <p:nvSpPr>
          <p:cNvPr id="7" name="Text Placeholder 6"/>
          <p:cNvSpPr>
            <a:spLocks noGrp="1"/>
          </p:cNvSpPr>
          <p:nvPr>
            <p:ph type="body" sz="quarter" idx="10" hasCustomPrompt="1"/>
          </p:nvPr>
        </p:nvSpPr>
        <p:spPr>
          <a:xfrm>
            <a:off x="722049" y="2355850"/>
            <a:ext cx="7690114" cy="1384994"/>
          </a:xfrm>
        </p:spPr>
        <p:txBody>
          <a:bodyPr anchor="t" anchorCtr="0">
            <a:noAutofit/>
            <a:scene3d>
              <a:camera prst="orthographicFront"/>
              <a:lightRig rig="flat" dir="t"/>
            </a:scene3d>
            <a:sp3d extrusionH="88900" contourW="2540">
              <a:bevelT w="38100" h="31750"/>
              <a:contourClr>
                <a:srgbClr val="F4A234"/>
              </a:contourClr>
            </a:sp3d>
          </a:bodyPr>
          <a:lstStyle>
            <a:lvl1pPr marL="0" indent="0" algn="l">
              <a:buFont typeface="Arial" pitchFamily="34" charset="0"/>
              <a:buNone/>
              <a:defRPr kumimoji="0" lang="en-US" sz="10000" b="1" i="1" u="none" strike="noStrike" kern="1200" cap="none" spc="-642" normalizeH="0" baseline="0" noProof="0" dirty="0" smtClean="0">
                <a:ln w="11430"/>
                <a:gradFill flip="none" rotWithShape="1">
                  <a:gsLst>
                    <a:gs pos="38000">
                      <a:srgbClr val="C0C0C0"/>
                    </a:gs>
                    <a:gs pos="65000">
                      <a:srgbClr val="FFFFFF"/>
                    </a:gs>
                  </a:gsLst>
                  <a:lin ang="16200000" scaled="1"/>
                  <a:tileRect/>
                </a:gradFill>
                <a:effectLst>
                  <a:outerShdw blurRad="50800" dist="39000" dir="5460000" algn="tl">
                    <a:srgbClr val="000000">
                      <a:alpha val="38000"/>
                    </a:srgbClr>
                  </a:outerShdw>
                </a:effectLst>
                <a:uLnTx/>
                <a:uFillTx/>
                <a:latin typeface="Segoe" pitchFamily="34" charset="0"/>
                <a:ea typeface="+mn-ea"/>
                <a:cs typeface="+mn-cs"/>
              </a:defRPr>
            </a:lvl1pPr>
          </a:lstStyle>
          <a:p>
            <a:pPr lvl="0"/>
            <a:r>
              <a:rPr lang="en-US" dirty="0" smtClean="0"/>
              <a:t>click to…</a:t>
            </a:r>
          </a:p>
        </p:txBody>
      </p:sp>
      <p:pic>
        <p:nvPicPr>
          <p:cNvPr id="5" name="Picture 4" descr="LOGO-BAR.png"/>
          <p:cNvPicPr>
            <a:picLocks noChangeAspect="1"/>
          </p:cNvPicPr>
          <p:nvPr userDrawn="1"/>
        </p:nvPicPr>
        <p:blipFill>
          <a:blip r:embed="rId3"/>
          <a:stretch>
            <a:fillRect/>
          </a:stretch>
        </p:blipFill>
        <p:spPr>
          <a:xfrm>
            <a:off x="0" y="6268641"/>
            <a:ext cx="9144000" cy="589359"/>
          </a:xfrm>
          <a:prstGeom prst="rect">
            <a:avLst/>
          </a:prstGeom>
        </p:spPr>
      </p:pic>
    </p:spTree>
  </p:cSld>
  <p:clrMapOvr>
    <a:overrideClrMapping bg1="dk1" tx1="lt1" bg2="dk2" tx2="lt2" accent1="accent1" accent2="accent2" accent3="accent3" accent4="accent4" accent5="accent5" accent6="accent6" hlink="hlink" folHlink="folHlink"/>
  </p:clrMapOvr>
  <p:transition spd="med">
    <p:fade/>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6" name="Text Placeholder 5"/>
          <p:cNvSpPr>
            <a:spLocks noGrp="1"/>
          </p:cNvSpPr>
          <p:nvPr>
            <p:ph type="body" sz="quarter" idx="10"/>
          </p:nvPr>
        </p:nvSpPr>
        <p:spPr>
          <a:xfrm>
            <a:off x="381000" y="1411552"/>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a:xfrm>
            <a:off x="381000" y="1412875"/>
            <a:ext cx="8382000" cy="2210862"/>
          </a:xfrm>
        </p:spPr>
        <p:txBody>
          <a:bodyPr/>
          <a:lstStyle>
            <a:lvl1pPr>
              <a:lnSpc>
                <a:spcPct val="90000"/>
              </a:lnSpc>
              <a:defRPr/>
            </a:lvl1pPr>
            <a:lvl2pPr>
              <a:lnSpc>
                <a:spcPct val="90000"/>
              </a:lnSpc>
              <a:defRPr/>
            </a:lvl2pPr>
            <a:lvl3pPr>
              <a:lnSpc>
                <a:spcPct val="90000"/>
              </a:lnSpc>
              <a:defRPr/>
            </a:lvl3pPr>
            <a:lvl4pPr>
              <a:lnSpc>
                <a:spcPct val="90000"/>
              </a:lnSpc>
              <a:defRPr/>
            </a:lvl4pPr>
            <a:lvl5pPr>
              <a:lnSpc>
                <a:spcPct val="90000"/>
              </a:lnSpc>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381000" y="1411553"/>
            <a:ext cx="4114800" cy="2129814"/>
          </a:xfrm>
        </p:spPr>
        <p:txBody>
          <a:bodyPr/>
          <a:lstStyle>
            <a:lvl1pPr marL="339976" indent="-339976">
              <a:lnSpc>
                <a:spcPct val="90000"/>
              </a:lnSpc>
              <a:defRPr sz="2800"/>
            </a:lvl1pPr>
            <a:lvl2pPr marL="673338" indent="-325424">
              <a:lnSpc>
                <a:spcPct val="90000"/>
              </a:lnSpc>
              <a:defRPr sz="2400"/>
            </a:lvl2pPr>
            <a:lvl3pPr marL="953785" indent="-288384">
              <a:lnSpc>
                <a:spcPct val="90000"/>
              </a:lnSpc>
              <a:defRPr sz="2000"/>
            </a:lvl3pPr>
            <a:lvl4pPr marL="1227618" indent="-273833">
              <a:lnSpc>
                <a:spcPct val="90000"/>
              </a:lnSpc>
              <a:defRPr sz="1800"/>
            </a:lvl4pPr>
            <a:lvl5pPr marL="1516002" indent="-280447">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48200" y="1411553"/>
            <a:ext cx="4114800" cy="2129814"/>
          </a:xfrm>
        </p:spPr>
        <p:txBody>
          <a:bodyPr/>
          <a:lstStyle>
            <a:lvl1pPr marL="347914" indent="-347914">
              <a:lnSpc>
                <a:spcPct val="90000"/>
              </a:lnSpc>
              <a:defRPr sz="2800"/>
            </a:lvl1pPr>
            <a:lvl2pPr marL="673338" indent="-339976">
              <a:lnSpc>
                <a:spcPct val="90000"/>
              </a:lnSpc>
              <a:defRPr sz="2400"/>
            </a:lvl2pPr>
            <a:lvl3pPr marL="961722" indent="-302936">
              <a:lnSpc>
                <a:spcPct val="90000"/>
              </a:lnSpc>
              <a:defRPr sz="2000"/>
            </a:lvl3pPr>
            <a:lvl4pPr marL="1227618" indent="-265896">
              <a:lnSpc>
                <a:spcPct val="90000"/>
              </a:lnSpc>
              <a:defRPr sz="1800"/>
            </a:lvl4pPr>
            <a:lvl5pPr marL="1516002" indent="-273833">
              <a:lnSpc>
                <a:spcPct val="90000"/>
              </a:lnSpc>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dirty="0"/>
          </a:p>
        </p:txBody>
      </p:sp>
      <p:sp>
        <p:nvSpPr>
          <p:cNvPr id="3" name="Text Placeholder 2"/>
          <p:cNvSpPr>
            <a:spLocks noGrp="1"/>
          </p:cNvSpPr>
          <p:nvPr>
            <p:ph type="body" idx="1"/>
          </p:nvPr>
        </p:nvSpPr>
        <p:spPr>
          <a:xfrm>
            <a:off x="381000" y="1411553"/>
            <a:ext cx="4114800"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380999" y="2174875"/>
            <a:ext cx="4114800" cy="1537344"/>
          </a:xfrm>
        </p:spPr>
        <p:txBody>
          <a:bodyPr/>
          <a:lstStyle>
            <a:lvl1pPr marL="281770" indent="-281770">
              <a:defRPr sz="2300"/>
            </a:lvl1pPr>
            <a:lvl2pPr marL="562218" indent="-265896">
              <a:defRPr sz="2000"/>
            </a:lvl2pPr>
            <a:lvl3pPr marL="813562" indent="-243407">
              <a:defRPr sz="1800"/>
            </a:lvl3pPr>
            <a:lvl4pPr marL="1050354" indent="-228856">
              <a:defRPr sz="1700"/>
            </a:lvl4pPr>
            <a:lvl5pPr marL="1279210" indent="-206367">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5981" y="1411553"/>
            <a:ext cx="4117019" cy="692498"/>
          </a:xfrm>
        </p:spPr>
        <p:txBody>
          <a:bodyPr anchor="b"/>
          <a:lstStyle>
            <a:lvl1pPr marL="0" indent="0">
              <a:lnSpc>
                <a:spcPct val="90000"/>
              </a:lnSpc>
              <a:spcBef>
                <a:spcPts val="0"/>
              </a:spcBef>
              <a:buNone/>
              <a:defRPr sz="2500" b="1"/>
            </a:lvl1pPr>
            <a:lvl2pPr marL="457182" indent="0">
              <a:buNone/>
              <a:defRPr sz="2000" b="1"/>
            </a:lvl2pPr>
            <a:lvl3pPr marL="914363" indent="0">
              <a:buNone/>
              <a:defRPr sz="1800" b="1"/>
            </a:lvl3pPr>
            <a:lvl4pPr marL="1371545" indent="0">
              <a:buNone/>
              <a:defRPr sz="1600" b="1"/>
            </a:lvl4pPr>
            <a:lvl5pPr marL="1828727" indent="0">
              <a:buNone/>
              <a:defRPr sz="1600" b="1"/>
            </a:lvl5pPr>
            <a:lvl6pPr marL="2285909" indent="0">
              <a:buNone/>
              <a:defRPr sz="1600" b="1"/>
            </a:lvl6pPr>
            <a:lvl7pPr marL="2743090" indent="0">
              <a:buNone/>
              <a:defRPr sz="1600" b="1"/>
            </a:lvl7pPr>
            <a:lvl8pPr marL="3200272" indent="0">
              <a:buNone/>
              <a:defRPr sz="1600" b="1"/>
            </a:lvl8pPr>
            <a:lvl9pPr marL="3657454"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2174875"/>
            <a:ext cx="4117974" cy="1537344"/>
          </a:xfrm>
        </p:spPr>
        <p:txBody>
          <a:bodyPr/>
          <a:lstStyle>
            <a:lvl1pPr marL="296321" indent="-296321">
              <a:defRPr sz="2300"/>
            </a:lvl1pPr>
            <a:lvl2pPr marL="570155" indent="-273833">
              <a:defRPr sz="2000"/>
            </a:lvl2pPr>
            <a:lvl3pPr marL="821499" indent="-244730">
              <a:defRPr sz="1800"/>
            </a:lvl3pPr>
            <a:lvl4pPr marL="1050354" indent="-236793">
              <a:defRPr sz="1700"/>
            </a:lvl4pPr>
            <a:lvl5pPr marL="1279210" indent="-220919">
              <a:defRPr sz="17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transition spd="med">
    <p:fade/>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Tree>
  </p:cSld>
  <p:clrMapOvr>
    <a:masterClrMapping/>
  </p:clrMapOvr>
  <p:transition spd="med">
    <p:fade/>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Tree>
  </p:cSld>
  <p:clrMapOvr>
    <a:masterClrMapping/>
  </p:clrMapOvr>
  <p:transition spd="med">
    <p:fade/>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preserve="1">
  <p:cSld name="WALKIN 1 - Prints in GRAYSCALE">
    <p:bg bwMode="ltGray">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Tree>
  </p:cSld>
  <p:clrMapOvr>
    <a:masterClrMapping/>
  </p:clrMapOvr>
  <p:transition spd="med">
    <p:fade/>
  </p:transition>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jpe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3" Type="http://schemas.openxmlformats.org/officeDocument/2006/relationships/image" Target="../media/image1.jpeg"/><Relationship Id="rId2" Type="http://schemas.openxmlformats.org/officeDocument/2006/relationships/theme" Target="../theme/theme2.xml"/><Relationship Id="rId1" Type="http://schemas.openxmlformats.org/officeDocument/2006/relationships/slideLayout" Target="../slideLayouts/slideLayout15.xml"/><Relationship Id="rId4" Type="http://schemas.openxmlformats.org/officeDocument/2006/relationships/image" Target="../media/image8.png"/></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16">
            <a:lum/>
          </a:blip>
          <a:srcRect/>
          <a:stretch>
            <a:fillRect l="-1000" r="-1000"/>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smtClean="0"/>
              <a:t>Click to edit Master title style</a:t>
            </a:r>
            <a:endParaRPr lang="en-US" dirty="0"/>
          </a:p>
        </p:txBody>
      </p:sp>
      <p:sp>
        <p:nvSpPr>
          <p:cNvPr id="3" name="Text Placeholder 2"/>
          <p:cNvSpPr>
            <a:spLocks noGrp="1"/>
          </p:cNvSpPr>
          <p:nvPr>
            <p:ph type="body" idx="1"/>
          </p:nvPr>
        </p:nvSpPr>
        <p:spPr>
          <a:xfrm>
            <a:off x="381000" y="1412875"/>
            <a:ext cx="8382000" cy="2135969"/>
          </a:xfrm>
          <a:prstGeom prst="rect">
            <a:avLst/>
          </a:prstGeom>
        </p:spPr>
        <p:txBody>
          <a:bodyPr vert="horz"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dk1" tx1="lt1" bg2="dk2" tx2="lt2" accent1="accent1" accent2="accent2" accent3="accent3" accent4="accent4" accent5="accent5" accent6="accent6" hlink="hlink" folHlink="folHlink"/>
  <p:sldLayoutIdLst>
    <p:sldLayoutId id="2147483696" r:id="rId1"/>
    <p:sldLayoutId id="2147483697" r:id="rId2"/>
    <p:sldLayoutId id="2147483698" r:id="rId3"/>
    <p:sldLayoutId id="2147483699" r:id="rId4"/>
    <p:sldLayoutId id="2147483700" r:id="rId5"/>
    <p:sldLayoutId id="2147483701" r:id="rId6"/>
    <p:sldLayoutId id="2147483702" r:id="rId7"/>
    <p:sldLayoutId id="2147483703" r:id="rId8"/>
    <p:sldLayoutId id="2147483704" r:id="rId9"/>
    <p:sldLayoutId id="2147483705" r:id="rId10"/>
    <p:sldLayoutId id="2147483706" r:id="rId11"/>
    <p:sldLayoutId id="2147483707" r:id="rId12"/>
    <p:sldLayoutId id="2147483708" r:id="rId13"/>
    <p:sldLayoutId id="2147483709" r:id="rId14"/>
  </p:sldLayoutIdLst>
  <p:transition spd="med">
    <p:fade/>
  </p:transition>
  <p:txStyles>
    <p:titleStyle>
      <a:lvl1pPr algn="l" defTabSz="914363" rtl="0" eaLnBrk="1" latinLnBrk="0" hangingPunct="1">
        <a:lnSpc>
          <a:spcPct val="90000"/>
        </a:lnSpc>
        <a:spcBef>
          <a:spcPct val="0"/>
        </a:spcBef>
        <a:buNone/>
        <a:defRPr lang="en-US" sz="4800" b="0" kern="1200" cap="none" spc="-150" dirty="0" smtClean="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460375" indent="-460375" algn="l" defTabSz="914363" rtl="0" eaLnBrk="1" latinLnBrk="0" hangingPunct="1">
        <a:lnSpc>
          <a:spcPct val="90000"/>
        </a:lnSpc>
        <a:spcBef>
          <a:spcPct val="20000"/>
        </a:spcBef>
        <a:buSzPct val="80000"/>
        <a:buFontTx/>
        <a:buBlip>
          <a:blip r:embed="rId17"/>
        </a:buBlip>
        <a:defRPr sz="3200" kern="1200">
          <a:solidFill>
            <a:schemeClr val="tx1"/>
          </a:solidFill>
          <a:latin typeface="+mn-lt"/>
          <a:ea typeface="+mn-ea"/>
          <a:cs typeface="+mn-cs"/>
        </a:defRPr>
      </a:lvl1pPr>
      <a:lvl2pPr marL="855663" indent="-395288" algn="l" defTabSz="914363" rtl="0" eaLnBrk="1" latinLnBrk="0" hangingPunct="1">
        <a:lnSpc>
          <a:spcPct val="90000"/>
        </a:lnSpc>
        <a:spcBef>
          <a:spcPct val="20000"/>
        </a:spcBef>
        <a:buSzPct val="80000"/>
        <a:buFontTx/>
        <a:buBlip>
          <a:blip r:embed="rId17"/>
        </a:buBlip>
        <a:defRPr sz="2800" kern="1200">
          <a:solidFill>
            <a:schemeClr val="tx1"/>
          </a:solidFill>
          <a:latin typeface="+mn-lt"/>
          <a:ea typeface="+mn-ea"/>
          <a:cs typeface="+mn-cs"/>
        </a:defRPr>
      </a:lvl2pPr>
      <a:lvl3pPr marL="1196975" indent="-341313"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3pPr>
      <a:lvl4pPr marL="1546225" indent="-349250"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4pPr>
      <a:lvl5pPr marL="1887538" indent="-341313" algn="l" defTabSz="914363" rtl="0" eaLnBrk="1" latinLnBrk="0" hangingPunct="1">
        <a:lnSpc>
          <a:spcPct val="90000"/>
        </a:lnSpc>
        <a:spcBef>
          <a:spcPct val="20000"/>
        </a:spcBef>
        <a:buSzPct val="80000"/>
        <a:buFontTx/>
        <a:buBlip>
          <a:blip r:embed="rId17"/>
        </a:buBlip>
        <a:defRPr sz="2400" kern="1200">
          <a:solidFill>
            <a:schemeClr val="tx1"/>
          </a:solidFill>
          <a:latin typeface="+mn-lt"/>
          <a:ea typeface="+mn-ea"/>
          <a:cs typeface="+mn-cs"/>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blipFill dpi="0" rotWithShape="1">
          <a:blip r:embed="rId3">
            <a:lum/>
          </a:blip>
          <a:srcRect/>
          <a:stretch>
            <a:fillRect l="-1000" r="-1000"/>
          </a:stretch>
        </a:blipFill>
        <a:effectLst/>
      </p:bgPr>
    </p:bg>
    <p:spTree>
      <p:nvGrpSpPr>
        <p:cNvPr id="1" name=""/>
        <p:cNvGrpSpPr/>
        <p:nvPr/>
      </p:nvGrpSpPr>
      <p:grpSpPr>
        <a:xfrm>
          <a:off x="0" y="0"/>
          <a:ext cx="0" cy="0"/>
          <a:chOff x="0" y="0"/>
          <a:chExt cx="0" cy="0"/>
        </a:xfrm>
      </p:grpSpPr>
      <p:pic>
        <p:nvPicPr>
          <p:cNvPr id="4" name="Picture 3" descr="white rectangle.png"/>
          <p:cNvPicPr>
            <a:picLocks noChangeAspect="1"/>
          </p:cNvPicPr>
          <p:nvPr/>
        </p:nvPicPr>
        <p:blipFill>
          <a:blip r:embed="rId4"/>
          <a:srcRect b="10453"/>
          <a:stretch>
            <a:fillRect/>
          </a:stretch>
        </p:blipFill>
        <p:spPr>
          <a:xfrm>
            <a:off x="0" y="1299706"/>
            <a:ext cx="9144000" cy="5558294"/>
          </a:xfrm>
          <a:prstGeom prst="rect">
            <a:avLst/>
          </a:prstGeom>
        </p:spPr>
      </p:pic>
      <p:sp>
        <p:nvSpPr>
          <p:cNvPr id="2" name="Title Placeholder 1"/>
          <p:cNvSpPr>
            <a:spLocks noGrp="1"/>
          </p:cNvSpPr>
          <p:nvPr>
            <p:ph type="title"/>
          </p:nvPr>
        </p:nvSpPr>
        <p:spPr>
          <a:xfrm>
            <a:off x="381000" y="230188"/>
            <a:ext cx="8382000" cy="664797"/>
          </a:xfrm>
          <a:prstGeom prst="rect">
            <a:avLst/>
          </a:prstGeom>
        </p:spPr>
        <p:txBody>
          <a:bodyPr vert="horz" wrap="square" lIns="0" tIns="0" rIns="0" bIns="0" rtlCol="0" anchor="t">
            <a:spAutoFit/>
          </a:bodyPr>
          <a:lstStyle/>
          <a:p>
            <a:r>
              <a:rPr lang="en-US" dirty="0" smtClean="0"/>
              <a:t>Click to edit Master title style</a:t>
            </a:r>
            <a:endParaRPr lang="en-US" dirty="0"/>
          </a:p>
        </p:txBody>
      </p:sp>
      <p:sp>
        <p:nvSpPr>
          <p:cNvPr id="3" name="Text Placeholder 2"/>
          <p:cNvSpPr>
            <a:spLocks noGrp="1"/>
          </p:cNvSpPr>
          <p:nvPr>
            <p:ph type="body" idx="1"/>
          </p:nvPr>
        </p:nvSpPr>
        <p:spPr>
          <a:xfrm>
            <a:off x="722312" y="1905000"/>
            <a:ext cx="8040688" cy="2108269"/>
          </a:xfrm>
          <a:prstGeom prst="rect">
            <a:avLst/>
          </a:prstGeom>
        </p:spPr>
        <p:txBody>
          <a:bodyPr vert="horz" wrap="square" lIns="0" tIns="0" rIns="0" bIns="0" rtlCol="0">
            <a:spAutoFit/>
          </a:bodyPr>
          <a:lstStyle/>
          <a:p>
            <a:pPr lvl="0"/>
            <a:r>
              <a:rPr lang="en-US" dirty="0" smtClean="0"/>
              <a:t>Click to edit Master text styles</a:t>
            </a:r>
          </a:p>
          <a:p>
            <a:pPr lvl="1"/>
            <a:r>
              <a:rPr lang="en-US" dirty="0" smtClean="0"/>
              <a:t>Second level</a:t>
            </a:r>
          </a:p>
          <a:p>
            <a:pPr lvl="2"/>
            <a:r>
              <a:rPr lang="en-US" dirty="0" smtClean="0"/>
              <a:t>Third level</a:t>
            </a:r>
          </a:p>
          <a:p>
            <a:pPr lvl="3"/>
            <a:r>
              <a:rPr lang="en-US" dirty="0" smtClean="0"/>
              <a:t>Fourth level</a:t>
            </a:r>
          </a:p>
          <a:p>
            <a:pPr lvl="4"/>
            <a:r>
              <a:rPr lang="en-US" dirty="0" smtClean="0"/>
              <a:t>Fifth level</a:t>
            </a:r>
            <a:endParaRPr lang="en-US" dirty="0"/>
          </a:p>
        </p:txBody>
      </p:sp>
    </p:spTree>
  </p:cSld>
  <p:clrMap bg1="lt1" tx1="dk1" bg2="lt2" tx2="dk2" accent1="accent1" accent2="accent2" accent3="accent3" accent4="accent4" accent5="accent5" accent6="accent6" hlink="hlink" folHlink="folHlink"/>
  <p:sldLayoutIdLst>
    <p:sldLayoutId id="2147483711" r:id="rId1"/>
  </p:sldLayoutIdLst>
  <p:transition spd="med">
    <p:fade/>
  </p:transition>
  <p:txStyles>
    <p:titleStyle>
      <a:lvl1pPr algn="l" defTabSz="914363" rtl="0" eaLnBrk="1" latinLnBrk="0" hangingPunct="1">
        <a:lnSpc>
          <a:spcPct val="90000"/>
        </a:lnSpc>
        <a:spcBef>
          <a:spcPct val="0"/>
        </a:spcBef>
        <a:buNone/>
        <a:defRPr lang="en-US" sz="4800" b="0" kern="1200" cap="none" spc="-150" dirty="0">
          <a:ln w="3175">
            <a:noFill/>
          </a:ln>
          <a:gradFill flip="none" rotWithShape="1">
            <a:gsLst>
              <a:gs pos="42000">
                <a:srgbClr val="FFFFFF"/>
              </a:gs>
              <a:gs pos="80000">
                <a:srgbClr val="9F9F9F"/>
              </a:gs>
            </a:gsLst>
            <a:lin ang="5400000" scaled="0"/>
            <a:tileRect/>
          </a:gradFill>
          <a:effectLst>
            <a:outerShdw blurRad="50800" dist="38100" dir="2700000" algn="tl" rotWithShape="0">
              <a:prstClr val="black">
                <a:alpha val="40000"/>
              </a:prstClr>
            </a:outerShdw>
          </a:effectLst>
          <a:latin typeface="+mj-lt"/>
          <a:ea typeface="+mn-ea"/>
          <a:cs typeface="Arial" charset="0"/>
        </a:defRPr>
      </a:lvl1pPr>
    </p:titleStyle>
    <p:bodyStyle>
      <a:lvl1pPr marL="0" indent="0" algn="l" defTabSz="914363" rtl="0" eaLnBrk="1" latinLnBrk="0" hangingPunct="1">
        <a:lnSpc>
          <a:spcPct val="90000"/>
        </a:lnSpc>
        <a:spcBef>
          <a:spcPct val="20000"/>
        </a:spcBef>
        <a:buFont typeface="Arial" pitchFamily="34" charset="0"/>
        <a:buNone/>
        <a:defRPr sz="3000" b="1" kern="1200">
          <a:solidFill>
            <a:schemeClr val="tx1"/>
          </a:solidFill>
          <a:latin typeface="Courier New" pitchFamily="49" charset="0"/>
          <a:ea typeface="+mn-ea"/>
          <a:cs typeface="Courier New" pitchFamily="49" charset="0"/>
        </a:defRPr>
      </a:lvl1pPr>
      <a:lvl2pPr marL="384954" indent="-7937" algn="l" defTabSz="914363" rtl="0" eaLnBrk="1" latinLnBrk="0" hangingPunct="1">
        <a:lnSpc>
          <a:spcPct val="90000"/>
        </a:lnSpc>
        <a:spcBef>
          <a:spcPct val="20000"/>
        </a:spcBef>
        <a:buFont typeface="Arial" pitchFamily="34" charset="0"/>
        <a:buNone/>
        <a:defRPr sz="2800" b="1" kern="1200">
          <a:solidFill>
            <a:schemeClr val="tx1"/>
          </a:solidFill>
          <a:latin typeface="Courier New" pitchFamily="49" charset="0"/>
          <a:ea typeface="+mn-ea"/>
          <a:cs typeface="Courier New" pitchFamily="49" charset="0"/>
        </a:defRPr>
      </a:lvl2pPr>
      <a:lvl3pPr marL="761970"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3pPr>
      <a:lvl4pPr marL="1094009" indent="7937"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4pPr>
      <a:lvl5pPr marL="1426047" indent="0" algn="l" defTabSz="914363" rtl="0" eaLnBrk="1" latinLnBrk="0" hangingPunct="1">
        <a:lnSpc>
          <a:spcPct val="90000"/>
        </a:lnSpc>
        <a:spcBef>
          <a:spcPct val="20000"/>
        </a:spcBef>
        <a:buFont typeface="Arial" pitchFamily="34" charset="0"/>
        <a:buNone/>
        <a:defRPr sz="2400" b="1" kern="1200">
          <a:solidFill>
            <a:schemeClr val="tx1"/>
          </a:solidFill>
          <a:latin typeface="Courier New" pitchFamily="49" charset="0"/>
          <a:ea typeface="+mn-ea"/>
          <a:cs typeface="Courier New" pitchFamily="49" charset="0"/>
        </a:defRPr>
      </a:lvl5pPr>
      <a:lvl6pPr marL="2514499"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681"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8863"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045" indent="-228591" algn="l" defTabSz="914363"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363" rtl="0" eaLnBrk="1" latinLnBrk="0" hangingPunct="1">
        <a:defRPr sz="1800" kern="1200">
          <a:solidFill>
            <a:schemeClr val="tx1"/>
          </a:solidFill>
          <a:latin typeface="+mn-lt"/>
          <a:ea typeface="+mn-ea"/>
          <a:cs typeface="+mn-cs"/>
        </a:defRPr>
      </a:lvl1pPr>
      <a:lvl2pPr marL="457182" algn="l" defTabSz="914363" rtl="0" eaLnBrk="1" latinLnBrk="0" hangingPunct="1">
        <a:defRPr sz="1800" kern="1200">
          <a:solidFill>
            <a:schemeClr val="tx1"/>
          </a:solidFill>
          <a:latin typeface="+mn-lt"/>
          <a:ea typeface="+mn-ea"/>
          <a:cs typeface="+mn-cs"/>
        </a:defRPr>
      </a:lvl2pPr>
      <a:lvl3pPr marL="914363" algn="l" defTabSz="914363" rtl="0" eaLnBrk="1" latinLnBrk="0" hangingPunct="1">
        <a:defRPr sz="1800" kern="1200">
          <a:solidFill>
            <a:schemeClr val="tx1"/>
          </a:solidFill>
          <a:latin typeface="+mn-lt"/>
          <a:ea typeface="+mn-ea"/>
          <a:cs typeface="+mn-cs"/>
        </a:defRPr>
      </a:lvl3pPr>
      <a:lvl4pPr marL="1371545" algn="l" defTabSz="914363" rtl="0" eaLnBrk="1" latinLnBrk="0" hangingPunct="1">
        <a:defRPr sz="1800" kern="1200">
          <a:solidFill>
            <a:schemeClr val="tx1"/>
          </a:solidFill>
          <a:latin typeface="+mn-lt"/>
          <a:ea typeface="+mn-ea"/>
          <a:cs typeface="+mn-cs"/>
        </a:defRPr>
      </a:lvl4pPr>
      <a:lvl5pPr marL="1828727" algn="l" defTabSz="914363" rtl="0" eaLnBrk="1" latinLnBrk="0" hangingPunct="1">
        <a:defRPr sz="1800" kern="1200">
          <a:solidFill>
            <a:schemeClr val="tx1"/>
          </a:solidFill>
          <a:latin typeface="+mn-lt"/>
          <a:ea typeface="+mn-ea"/>
          <a:cs typeface="+mn-cs"/>
        </a:defRPr>
      </a:lvl5pPr>
      <a:lvl6pPr marL="2285909" algn="l" defTabSz="914363" rtl="0" eaLnBrk="1" latinLnBrk="0" hangingPunct="1">
        <a:defRPr sz="1800" kern="1200">
          <a:solidFill>
            <a:schemeClr val="tx1"/>
          </a:solidFill>
          <a:latin typeface="+mn-lt"/>
          <a:ea typeface="+mn-ea"/>
          <a:cs typeface="+mn-cs"/>
        </a:defRPr>
      </a:lvl6pPr>
      <a:lvl7pPr marL="2743090" algn="l" defTabSz="914363" rtl="0" eaLnBrk="1" latinLnBrk="0" hangingPunct="1">
        <a:defRPr sz="1800" kern="1200">
          <a:solidFill>
            <a:schemeClr val="tx1"/>
          </a:solidFill>
          <a:latin typeface="+mn-lt"/>
          <a:ea typeface="+mn-ea"/>
          <a:cs typeface="+mn-cs"/>
        </a:defRPr>
      </a:lvl7pPr>
      <a:lvl8pPr marL="3200272" algn="l" defTabSz="914363" rtl="0" eaLnBrk="1" latinLnBrk="0" hangingPunct="1">
        <a:defRPr sz="1800" kern="1200">
          <a:solidFill>
            <a:schemeClr val="tx1"/>
          </a:solidFill>
          <a:latin typeface="+mn-lt"/>
          <a:ea typeface="+mn-ea"/>
          <a:cs typeface="+mn-cs"/>
        </a:defRPr>
      </a:lvl8pPr>
      <a:lvl9pPr marL="3657454" algn="l" defTabSz="914363"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mailto:erincon@solidq.com"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 Id="rId4" Type="http://schemas.openxmlformats.org/officeDocument/2006/relationships/image" Target="../media/image9.png"/></Relationships>
</file>

<file path=ppt/slides/_rels/slide10.xml.rels><?xml version="1.0" encoding="UTF-8" standalone="yes"?>
<Relationships xmlns="http://schemas.openxmlformats.org/package/2006/relationships"><Relationship Id="rId3" Type="http://schemas.openxmlformats.org/officeDocument/2006/relationships/image" Target="../media/image14.png"/><Relationship Id="rId7" Type="http://schemas.openxmlformats.org/officeDocument/2006/relationships/image" Target="../media/image44.png"/><Relationship Id="rId2" Type="http://schemas.openxmlformats.org/officeDocument/2006/relationships/notesSlide" Target="../notesSlides/notesSlide10.xml"/><Relationship Id="rId1" Type="http://schemas.openxmlformats.org/officeDocument/2006/relationships/slideLayout" Target="../slideLayouts/slideLayout3.xml"/><Relationship Id="rId6" Type="http://schemas.openxmlformats.org/officeDocument/2006/relationships/hyperlink" Target="file:///C:\Users\sanjaymi\AppData\Roaming\Windows%20Live%20Writer\PostSupportingFiles\8faad09b-b0d4-4c94-93a3-d94db5e4dafa\image%5b12%5d.png" TargetMode="External"/><Relationship Id="rId5" Type="http://schemas.openxmlformats.org/officeDocument/2006/relationships/image" Target="../media/image43.png"/><Relationship Id="rId4" Type="http://schemas.openxmlformats.org/officeDocument/2006/relationships/image" Target="../media/image15.png"/></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1.xml"/><Relationship Id="rId1" Type="http://schemas.openxmlformats.org/officeDocument/2006/relationships/slideLayout" Target="../slideLayouts/slideLayout3.xml"/><Relationship Id="rId5" Type="http://schemas.openxmlformats.org/officeDocument/2006/relationships/image" Target="../media/image45.png"/><Relationship Id="rId4" Type="http://schemas.openxmlformats.org/officeDocument/2006/relationships/image" Target="../media/image15.png"/></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2.xml"/><Relationship Id="rId1" Type="http://schemas.openxmlformats.org/officeDocument/2006/relationships/slideLayout" Target="../slideLayouts/slideLayout3.xml"/><Relationship Id="rId5" Type="http://schemas.openxmlformats.org/officeDocument/2006/relationships/chart" Target="../charts/chart1.xml"/><Relationship Id="rId4" Type="http://schemas.openxmlformats.org/officeDocument/2006/relationships/image" Target="../media/image15.png"/></Relationships>
</file>

<file path=ppt/slides/_rels/slide13.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notesSlide" Target="../notesSlides/notesSlide13.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14.xml.rels><?xml version="1.0" encoding="UTF-8" standalone="yes"?>
<Relationships xmlns="http://schemas.openxmlformats.org/package/2006/relationships"><Relationship Id="rId8" Type="http://schemas.openxmlformats.org/officeDocument/2006/relationships/image" Target="../media/image51.png"/><Relationship Id="rId3" Type="http://schemas.openxmlformats.org/officeDocument/2006/relationships/image" Target="../media/image46.png"/><Relationship Id="rId7" Type="http://schemas.openxmlformats.org/officeDocument/2006/relationships/image" Target="../media/image50.png"/><Relationship Id="rId2" Type="http://schemas.openxmlformats.org/officeDocument/2006/relationships/notesSlide" Target="../notesSlides/notesSlide14.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 Id="rId9" Type="http://schemas.openxmlformats.org/officeDocument/2006/relationships/image" Target="../media/image52.png"/></Relationships>
</file>

<file path=ppt/slides/_rels/slide15.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5.xml"/><Relationship Id="rId1" Type="http://schemas.openxmlformats.org/officeDocument/2006/relationships/slideLayout" Target="../slideLayouts/slideLayout4.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6.xml.rels><?xml version="1.0" encoding="UTF-8" standalone="yes"?>
<Relationships xmlns="http://schemas.openxmlformats.org/package/2006/relationships"><Relationship Id="rId3" Type="http://schemas.openxmlformats.org/officeDocument/2006/relationships/image" Target="../media/image46.png"/><Relationship Id="rId2" Type="http://schemas.openxmlformats.org/officeDocument/2006/relationships/notesSlide" Target="../notesSlides/notesSlide16.xml"/><Relationship Id="rId1" Type="http://schemas.openxmlformats.org/officeDocument/2006/relationships/slideLayout" Target="../slideLayouts/slideLayout3.xml"/><Relationship Id="rId6" Type="http://schemas.openxmlformats.org/officeDocument/2006/relationships/image" Target="../media/image49.png"/><Relationship Id="rId5" Type="http://schemas.openxmlformats.org/officeDocument/2006/relationships/image" Target="../media/image48.png"/><Relationship Id="rId4" Type="http://schemas.openxmlformats.org/officeDocument/2006/relationships/image" Target="../media/image47.png"/></Relationships>
</file>

<file path=ppt/slides/_rels/slide17.xml.rels><?xml version="1.0" encoding="UTF-8" standalone="yes"?>
<Relationships xmlns="http://schemas.openxmlformats.org/package/2006/relationships"><Relationship Id="rId3" Type="http://schemas.openxmlformats.org/officeDocument/2006/relationships/image" Target="../media/image53.png"/><Relationship Id="rId7" Type="http://schemas.openxmlformats.org/officeDocument/2006/relationships/image" Target="../media/image56.png"/><Relationship Id="rId2" Type="http://schemas.openxmlformats.org/officeDocument/2006/relationships/notesSlide" Target="../notesSlides/notesSlide17.xml"/><Relationship Id="rId1" Type="http://schemas.openxmlformats.org/officeDocument/2006/relationships/slideLayout" Target="../slideLayouts/slideLayout3.xml"/><Relationship Id="rId6" Type="http://schemas.openxmlformats.org/officeDocument/2006/relationships/image" Target="../media/image13.png"/><Relationship Id="rId5" Type="http://schemas.openxmlformats.org/officeDocument/2006/relationships/image" Target="../media/image55.png"/><Relationship Id="rId4" Type="http://schemas.openxmlformats.org/officeDocument/2006/relationships/image" Target="../media/image54.png"/></Relationships>
</file>

<file path=ppt/slides/_rels/slide18.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3.xml"/></Relationships>
</file>

<file path=ppt/slides/_rels/slide2.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notesSlide" Target="../notesSlides/notesSlide2.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3.xml.rels><?xml version="1.0" encoding="UTF-8" standalone="yes"?>
<Relationships xmlns="http://schemas.openxmlformats.org/package/2006/relationships"><Relationship Id="rId8" Type="http://schemas.openxmlformats.org/officeDocument/2006/relationships/image" Target="../media/image20.png"/><Relationship Id="rId3" Type="http://schemas.openxmlformats.org/officeDocument/2006/relationships/image" Target="../media/image2.png"/><Relationship Id="rId7" Type="http://schemas.openxmlformats.org/officeDocument/2006/relationships/image" Target="../media/image19.png"/><Relationship Id="rId12" Type="http://schemas.openxmlformats.org/officeDocument/2006/relationships/image" Target="../media/image24.png"/><Relationship Id="rId2" Type="http://schemas.openxmlformats.org/officeDocument/2006/relationships/notesSlide" Target="../notesSlides/notesSlide3.xml"/><Relationship Id="rId1" Type="http://schemas.openxmlformats.org/officeDocument/2006/relationships/slideLayout" Target="../slideLayouts/slideLayout7.xml"/><Relationship Id="rId6" Type="http://schemas.openxmlformats.org/officeDocument/2006/relationships/image" Target="../media/image18.png"/><Relationship Id="rId11" Type="http://schemas.openxmlformats.org/officeDocument/2006/relationships/image" Target="../media/image23.png"/><Relationship Id="rId5" Type="http://schemas.openxmlformats.org/officeDocument/2006/relationships/image" Target="../media/image17.png"/><Relationship Id="rId10" Type="http://schemas.openxmlformats.org/officeDocument/2006/relationships/image" Target="../media/image22.png"/><Relationship Id="rId4" Type="http://schemas.openxmlformats.org/officeDocument/2006/relationships/image" Target="../media/image16.png"/><Relationship Id="rId9" Type="http://schemas.openxmlformats.org/officeDocument/2006/relationships/image" Target="../media/image21.png"/></Relationships>
</file>

<file path=ppt/slides/_rels/slide4.xml.rels><?xml version="1.0" encoding="UTF-8" standalone="yes"?>
<Relationships xmlns="http://schemas.openxmlformats.org/package/2006/relationships"><Relationship Id="rId8" Type="http://schemas.openxmlformats.org/officeDocument/2006/relationships/image" Target="../media/image27.png"/><Relationship Id="rId3" Type="http://schemas.openxmlformats.org/officeDocument/2006/relationships/image" Target="../media/image2.png"/><Relationship Id="rId7" Type="http://schemas.openxmlformats.org/officeDocument/2006/relationships/image" Target="../media/image26.png"/><Relationship Id="rId12" Type="http://schemas.openxmlformats.org/officeDocument/2006/relationships/image" Target="../media/image31.png"/><Relationship Id="rId2" Type="http://schemas.openxmlformats.org/officeDocument/2006/relationships/notesSlide" Target="../notesSlides/notesSlide4.xml"/><Relationship Id="rId1" Type="http://schemas.openxmlformats.org/officeDocument/2006/relationships/slideLayout" Target="../slideLayouts/slideLayout7.xml"/><Relationship Id="rId6" Type="http://schemas.openxmlformats.org/officeDocument/2006/relationships/image" Target="../media/image25.png"/><Relationship Id="rId11" Type="http://schemas.openxmlformats.org/officeDocument/2006/relationships/image" Target="../media/image30.png"/><Relationship Id="rId5" Type="http://schemas.openxmlformats.org/officeDocument/2006/relationships/image" Target="../media/image17.png"/><Relationship Id="rId10" Type="http://schemas.openxmlformats.org/officeDocument/2006/relationships/image" Target="../media/image29.png"/><Relationship Id="rId4" Type="http://schemas.openxmlformats.org/officeDocument/2006/relationships/image" Target="../media/image16.png"/><Relationship Id="rId9" Type="http://schemas.openxmlformats.org/officeDocument/2006/relationships/image" Target="../media/image28.png"/></Relationships>
</file>

<file path=ppt/slides/_rels/slide5.xml.rels><?xml version="1.0" encoding="UTF-8" standalone="yes"?>
<Relationships xmlns="http://schemas.openxmlformats.org/package/2006/relationships"><Relationship Id="rId8" Type="http://schemas.openxmlformats.org/officeDocument/2006/relationships/image" Target="../media/image37.png"/><Relationship Id="rId3" Type="http://schemas.openxmlformats.org/officeDocument/2006/relationships/image" Target="../media/image32.png"/><Relationship Id="rId7" Type="http://schemas.openxmlformats.org/officeDocument/2006/relationships/image" Target="../media/image36.png"/><Relationship Id="rId2" Type="http://schemas.openxmlformats.org/officeDocument/2006/relationships/notesSlide" Target="../notesSlides/notesSlide5.xml"/><Relationship Id="rId1" Type="http://schemas.openxmlformats.org/officeDocument/2006/relationships/slideLayout" Target="../slideLayouts/slideLayout7.xml"/><Relationship Id="rId6" Type="http://schemas.openxmlformats.org/officeDocument/2006/relationships/image" Target="../media/image35.png"/><Relationship Id="rId5" Type="http://schemas.openxmlformats.org/officeDocument/2006/relationships/image" Target="../media/image34.png"/><Relationship Id="rId10" Type="http://schemas.openxmlformats.org/officeDocument/2006/relationships/image" Target="../media/image17.png"/><Relationship Id="rId4" Type="http://schemas.openxmlformats.org/officeDocument/2006/relationships/image" Target="../media/image33.png"/><Relationship Id="rId9" Type="http://schemas.openxmlformats.org/officeDocument/2006/relationships/image" Target="../media/image16.png"/></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notesSlide" Target="../notesSlides/notesSlide6.xml"/><Relationship Id="rId1" Type="http://schemas.openxmlformats.org/officeDocument/2006/relationships/slideLayout" Target="../slideLayouts/slideLayout3.xml"/><Relationship Id="rId4" Type="http://schemas.openxmlformats.org/officeDocument/2006/relationships/image" Target="../media/image17.png"/></Relationships>
</file>

<file path=ppt/slides/_rels/slide7.xml.rels><?xml version="1.0" encoding="UTF-8" standalone="yes"?>
<Relationships xmlns="http://schemas.openxmlformats.org/package/2006/relationships"><Relationship Id="rId8" Type="http://schemas.openxmlformats.org/officeDocument/2006/relationships/image" Target="../media/image14.png"/><Relationship Id="rId3" Type="http://schemas.openxmlformats.org/officeDocument/2006/relationships/image" Target="../media/image10.png"/><Relationship Id="rId7" Type="http://schemas.openxmlformats.org/officeDocument/2006/relationships/image" Target="../media/image2.png"/><Relationship Id="rId12" Type="http://schemas.openxmlformats.org/officeDocument/2006/relationships/image" Target="../media/image9.png"/><Relationship Id="rId2" Type="http://schemas.openxmlformats.org/officeDocument/2006/relationships/notesSlide" Target="../notesSlides/notesSlide7.xml"/><Relationship Id="rId1" Type="http://schemas.openxmlformats.org/officeDocument/2006/relationships/slideLayout" Target="../slideLayouts/slideLayout8.xml"/><Relationship Id="rId6" Type="http://schemas.openxmlformats.org/officeDocument/2006/relationships/image" Target="../media/image13.png"/><Relationship Id="rId11" Type="http://schemas.openxmlformats.org/officeDocument/2006/relationships/image" Target="../media/image17.png"/><Relationship Id="rId5" Type="http://schemas.openxmlformats.org/officeDocument/2006/relationships/image" Target="../media/image12.png"/><Relationship Id="rId10" Type="http://schemas.openxmlformats.org/officeDocument/2006/relationships/image" Target="../media/image16.png"/><Relationship Id="rId4" Type="http://schemas.openxmlformats.org/officeDocument/2006/relationships/image" Target="../media/image11.png"/><Relationship Id="rId9" Type="http://schemas.openxmlformats.org/officeDocument/2006/relationships/image" Target="../media/image15.png"/></Relationships>
</file>

<file path=ppt/slides/_rels/slide8.xml.rels><?xml version="1.0" encoding="UTF-8" standalone="yes"?>
<Relationships xmlns="http://schemas.openxmlformats.org/package/2006/relationships"><Relationship Id="rId8" Type="http://schemas.openxmlformats.org/officeDocument/2006/relationships/image" Target="../media/image40.png"/><Relationship Id="rId3" Type="http://schemas.openxmlformats.org/officeDocument/2006/relationships/image" Target="../media/image14.png"/><Relationship Id="rId7" Type="http://schemas.openxmlformats.org/officeDocument/2006/relationships/image" Target="../media/image39.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38.png"/><Relationship Id="rId5" Type="http://schemas.openxmlformats.org/officeDocument/2006/relationships/image" Target="../media/image2.png"/><Relationship Id="rId10" Type="http://schemas.openxmlformats.org/officeDocument/2006/relationships/image" Target="../media/image42.png"/><Relationship Id="rId4" Type="http://schemas.openxmlformats.org/officeDocument/2006/relationships/image" Target="../media/image15.png"/><Relationship Id="rId9" Type="http://schemas.openxmlformats.org/officeDocument/2006/relationships/image" Target="../media/image41.png"/></Relationships>
</file>

<file path=ppt/slides/_rels/slide9.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9.xml"/><Relationship Id="rId1" Type="http://schemas.openxmlformats.org/officeDocument/2006/relationships/slideLayout" Target="../slideLayouts/slideLayout3.xml"/><Relationship Id="rId4" Type="http://schemas.openxmlformats.org/officeDocument/2006/relationships/image" Target="../media/image15.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539645" y="1875019"/>
            <a:ext cx="8343276" cy="1523495"/>
          </a:xfrm>
        </p:spPr>
        <p:txBody>
          <a:bodyPr anchor="b" anchorCtr="0"/>
          <a:lstStyle/>
          <a:p>
            <a:r>
              <a:rPr lang="es-ES" sz="4400" dirty="0" smtClean="0">
                <a:solidFill>
                  <a:schemeClr val="tx1"/>
                </a:solidFill>
                <a:latin typeface="Segoe Light" pitchFamily="34" charset="0"/>
              </a:rPr>
              <a:t>{ </a:t>
            </a:r>
            <a:r>
              <a:rPr lang="es-ES" sz="4400" b="1" dirty="0" smtClean="0">
                <a:solidFill>
                  <a:srgbClr val="0099FF"/>
                </a:solidFill>
              </a:rPr>
              <a:t>Aplicaciones de Misión Crítica </a:t>
            </a:r>
            <a:r>
              <a:rPr lang="es-ES" sz="4400" dirty="0" smtClean="0">
                <a:solidFill>
                  <a:schemeClr val="tx1"/>
                </a:solidFill>
                <a:latin typeface="Segoe Light" pitchFamily="34" charset="0"/>
              </a:rPr>
              <a:t>}</a:t>
            </a:r>
            <a:endParaRPr lang="es-ES" sz="4400" dirty="0">
              <a:solidFill>
                <a:schemeClr val="tx1"/>
              </a:solidFill>
              <a:latin typeface="Segoe Light" pitchFamily="34" charset="0"/>
            </a:endParaRPr>
          </a:p>
        </p:txBody>
      </p:sp>
      <p:sp>
        <p:nvSpPr>
          <p:cNvPr id="8" name="Subtitle 7"/>
          <p:cNvSpPr>
            <a:spLocks noGrp="1"/>
          </p:cNvSpPr>
          <p:nvPr>
            <p:ph type="subTitle" idx="1"/>
          </p:nvPr>
        </p:nvSpPr>
        <p:spPr>
          <a:xfrm>
            <a:off x="720522" y="4092069"/>
            <a:ext cx="8032751" cy="461665"/>
          </a:xfrm>
        </p:spPr>
        <p:txBody>
          <a:bodyPr/>
          <a:lstStyle/>
          <a:p>
            <a:pPr marL="1031875" indent="-234950"/>
            <a:r>
              <a:rPr lang="es-ES" sz="2800" b="0" dirty="0" smtClean="0">
                <a:latin typeface="Segoe"/>
              </a:rPr>
              <a:t>Eladio Rincón</a:t>
            </a:r>
          </a:p>
          <a:p>
            <a:pPr marL="1031875" indent="-234950"/>
            <a:r>
              <a:rPr lang="es-ES" sz="2800" b="0" dirty="0" smtClean="0">
                <a:latin typeface="Segoe"/>
              </a:rPr>
              <a:t>SQL Server MVP</a:t>
            </a:r>
          </a:p>
          <a:p>
            <a:pPr marL="1031875" indent="-234950"/>
            <a:r>
              <a:rPr lang="es-ES" sz="2800" b="0" dirty="0" smtClean="0">
                <a:latin typeface="Segoe"/>
                <a:hlinkClick r:id="rId3"/>
              </a:rPr>
              <a:t>erincon@solidq.com</a:t>
            </a:r>
            <a:endParaRPr lang="es-ES" sz="2800" b="0" dirty="0" smtClean="0">
              <a:latin typeface="Segoe"/>
            </a:endParaRPr>
          </a:p>
          <a:p>
            <a:pPr marL="1031875" indent="-234950"/>
            <a:r>
              <a:rPr lang="es-ES" dirty="0" err="1" smtClean="0">
                <a:latin typeface="Segoe"/>
              </a:rPr>
              <a:t>Solid</a:t>
            </a:r>
            <a:r>
              <a:rPr lang="es-ES" dirty="0" smtClean="0">
                <a:latin typeface="Segoe"/>
              </a:rPr>
              <a:t> </a:t>
            </a:r>
            <a:r>
              <a:rPr lang="es-ES" dirty="0" err="1" smtClean="0">
                <a:latin typeface="Segoe"/>
              </a:rPr>
              <a:t>Quality</a:t>
            </a:r>
            <a:r>
              <a:rPr lang="es-ES" dirty="0" smtClean="0">
                <a:latin typeface="Segoe"/>
              </a:rPr>
              <a:t> </a:t>
            </a:r>
            <a:r>
              <a:rPr lang="es-ES" dirty="0" err="1" smtClean="0">
                <a:latin typeface="Segoe"/>
              </a:rPr>
              <a:t>Mentors</a:t>
            </a:r>
            <a:endParaRPr lang="es-ES" dirty="0" smtClean="0">
              <a:latin typeface="Segoe"/>
            </a:endParaRPr>
          </a:p>
        </p:txBody>
      </p:sp>
      <p:pic>
        <p:nvPicPr>
          <p:cNvPr id="6" name="Picture 2"/>
          <p:cNvPicPr>
            <a:picLocks noChangeAspect="1" noChangeArrowheads="1"/>
          </p:cNvPicPr>
          <p:nvPr/>
        </p:nvPicPr>
        <p:blipFill>
          <a:blip r:embed="rId4"/>
          <a:srcRect/>
          <a:stretch>
            <a:fillRect/>
          </a:stretch>
        </p:blipFill>
        <p:spPr bwMode="auto">
          <a:xfrm>
            <a:off x="762000" y="1832783"/>
            <a:ext cx="3956050" cy="838200"/>
          </a:xfrm>
          <a:prstGeom prst="rect">
            <a:avLst/>
          </a:prstGeom>
          <a:noFill/>
          <a:ln w="9525">
            <a:noFill/>
            <a:miter lim="800000"/>
            <a:headEnd/>
            <a:tailEnd/>
          </a:ln>
        </p:spPr>
      </p:pic>
    </p:spTree>
  </p:cSld>
  <p:clrMapOvr>
    <a:masterClrMapping/>
  </p:clrMapOvr>
  <p:transition spd="med">
    <p:fade/>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Title 9"/>
          <p:cNvSpPr>
            <a:spLocks noGrp="1"/>
          </p:cNvSpPr>
          <p:nvPr>
            <p:ph type="title"/>
          </p:nvPr>
        </p:nvSpPr>
        <p:spPr>
          <a:xfrm>
            <a:off x="381000" y="230188"/>
            <a:ext cx="8382000" cy="1163395"/>
          </a:xfrm>
        </p:spPr>
        <p:txBody>
          <a:bodyPr/>
          <a:lstStyle/>
          <a:p>
            <a:r>
              <a:rPr lang="es-ES" dirty="0" smtClean="0"/>
              <a:t>Máxima disponibilidad</a:t>
            </a:r>
            <a:br>
              <a:rPr lang="es-ES" dirty="0" smtClean="0"/>
            </a:br>
            <a:r>
              <a:rPr lang="es-ES" sz="3600" dirty="0" smtClean="0">
                <a:solidFill>
                  <a:schemeClr val="tx2"/>
                </a:solidFill>
              </a:rPr>
              <a:t>Mirroring de base de datos</a:t>
            </a:r>
            <a:endParaRPr lang="es-ES" dirty="0"/>
          </a:p>
        </p:txBody>
      </p:sp>
      <p:sp>
        <p:nvSpPr>
          <p:cNvPr id="50177" name="Rectangle 5"/>
          <p:cNvSpPr>
            <a:spLocks noGrp="1"/>
          </p:cNvSpPr>
          <p:nvPr>
            <p:ph type="body" sz="quarter" idx="10"/>
          </p:nvPr>
        </p:nvSpPr>
        <p:spPr>
          <a:xfrm>
            <a:off x="152400" y="1587500"/>
            <a:ext cx="4539521" cy="4869025"/>
          </a:xfrm>
        </p:spPr>
        <p:txBody>
          <a:bodyPr/>
          <a:lstStyle/>
          <a:p>
            <a:pPr marL="398463" indent="-398463"/>
            <a:r>
              <a:rPr lang="es-ES" sz="2800" dirty="0" smtClean="0"/>
              <a:t>Mejoras del rendimiento</a:t>
            </a:r>
          </a:p>
          <a:p>
            <a:pPr marL="804863" lvl="1" indent="-406400"/>
            <a:r>
              <a:rPr lang="es-ES" sz="2400" dirty="0" smtClean="0"/>
              <a:t>Compresión del Log</a:t>
            </a:r>
          </a:p>
          <a:p>
            <a:pPr marL="398463" indent="-398463"/>
            <a:r>
              <a:rPr lang="es-ES" sz="2800" dirty="0" smtClean="0"/>
              <a:t>Reparación automática de página</a:t>
            </a:r>
          </a:p>
          <a:p>
            <a:pPr marL="804863" lvl="1" indent="-406400"/>
            <a:r>
              <a:rPr lang="es-ES" sz="2400" dirty="0" smtClean="0"/>
              <a:t>Evita  que una página de datos corrupta haga que la base de datos quede inservible</a:t>
            </a:r>
          </a:p>
          <a:p>
            <a:pPr marL="804863" lvl="1" indent="-406400"/>
            <a:r>
              <a:rPr lang="es-ES" sz="2400" dirty="0" smtClean="0"/>
              <a:t>El miembro receptor del espejo detecta la página errónea</a:t>
            </a:r>
          </a:p>
          <a:p>
            <a:pPr marL="804863" lvl="1" indent="-406400"/>
            <a:r>
              <a:rPr lang="es-ES" sz="2400" dirty="0" smtClean="0"/>
              <a:t>Solicita una página válida al principal</a:t>
            </a:r>
          </a:p>
        </p:txBody>
      </p:sp>
      <p:grpSp>
        <p:nvGrpSpPr>
          <p:cNvPr id="15" name="Group 14"/>
          <p:cNvGrpSpPr/>
          <p:nvPr/>
        </p:nvGrpSpPr>
        <p:grpSpPr>
          <a:xfrm>
            <a:off x="7848739" y="273340"/>
            <a:ext cx="658880" cy="1029866"/>
            <a:chOff x="4249328" y="4402453"/>
            <a:chExt cx="658880" cy="1029866"/>
          </a:xfrm>
        </p:grpSpPr>
        <p:pic>
          <p:nvPicPr>
            <p:cNvPr id="1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17" name="Picture 2" descr="C:\Program Files\Microsoft Resource DVD Artwork\DVD_ART\BoxShots_Logos\People Ready\PRB man 3 silouette people ready.png"/>
            <p:cNvPicPr>
              <a:picLocks noChangeAspect="1" noChangeArrowheads="1"/>
            </p:cNvPicPr>
            <p:nvPr/>
          </p:nvPicPr>
          <p:blipFill>
            <a:blip r:embed="rId4"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grpSp>
        <p:nvGrpSpPr>
          <p:cNvPr id="18" name="Group 17"/>
          <p:cNvGrpSpPr/>
          <p:nvPr/>
        </p:nvGrpSpPr>
        <p:grpSpPr>
          <a:xfrm>
            <a:off x="4786038" y="1362264"/>
            <a:ext cx="4357962" cy="3530600"/>
            <a:chOff x="4562475" y="1710267"/>
            <a:chExt cx="4357962" cy="3530600"/>
          </a:xfrm>
        </p:grpSpPr>
        <p:sp>
          <p:nvSpPr>
            <p:cNvPr id="9" name="Rounded Rectangle 8"/>
            <p:cNvSpPr/>
            <p:nvPr/>
          </p:nvSpPr>
          <p:spPr bwMode="auto">
            <a:xfrm>
              <a:off x="4562475" y="1710267"/>
              <a:ext cx="4357962" cy="3530600"/>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pic>
          <p:nvPicPr>
            <p:cNvPr id="7" name="Picture 4" descr="DBM_LogCompr_LowBandwidthGraph"/>
            <p:cNvPicPr>
              <a:picLocks noChangeAspect="1" noChangeArrowheads="1"/>
            </p:cNvPicPr>
            <p:nvPr/>
          </p:nvPicPr>
          <p:blipFill>
            <a:blip r:embed="rId5"/>
            <a:srcRect l="891" t="998" r="610" b="1127"/>
            <a:stretch>
              <a:fillRect/>
            </a:stretch>
          </p:blipFill>
          <p:spPr bwMode="auto">
            <a:xfrm>
              <a:off x="4979963" y="2533772"/>
              <a:ext cx="3522986" cy="2103726"/>
            </a:xfrm>
            <a:prstGeom prst="roundRect">
              <a:avLst>
                <a:gd name="adj" fmla="val 3086"/>
              </a:avLst>
            </a:prstGeom>
            <a:noFill/>
            <a:ln w="19050">
              <a:solidFill>
                <a:schemeClr val="tx2">
                  <a:lumMod val="50000"/>
                </a:schemeClr>
              </a:solidFill>
            </a:ln>
            <a:effectLst>
              <a:outerShdw blurRad="76200" dir="18900000" sy="23000" kx="-1200000" algn="bl" rotWithShape="0">
                <a:prstClr val="black">
                  <a:alpha val="20000"/>
                </a:prstClr>
              </a:outerShdw>
            </a:effectLst>
          </p:spPr>
        </p:pic>
        <p:sp>
          <p:nvSpPr>
            <p:cNvPr id="8" name="Rectangle 3"/>
            <p:cNvSpPr txBox="1">
              <a:spLocks/>
            </p:cNvSpPr>
            <p:nvPr/>
          </p:nvSpPr>
          <p:spPr>
            <a:xfrm>
              <a:off x="4837250" y="1892300"/>
              <a:ext cx="3808413" cy="350865"/>
            </a:xfrm>
            <a:prstGeom prst="rect">
              <a:avLst/>
            </a:prstGeom>
          </p:spPr>
          <p:txBody>
            <a:bodyPr vert="horz" wrap="square" lIns="0" tIns="0" rIns="0" bIns="0" rtlCol="0">
              <a:spAutoFit/>
            </a:bodyPr>
            <a:lstStyle/>
            <a:p>
              <a:pPr marL="0" marR="0" lvl="0" indent="0" algn="ctr" defTabSz="914363" rtl="0" eaLnBrk="1" fontAlgn="auto" latinLnBrk="0" hangingPunct="1">
                <a:lnSpc>
                  <a:spcPct val="95000"/>
                </a:lnSpc>
                <a:spcBef>
                  <a:spcPct val="10000"/>
                </a:spcBef>
                <a:spcAft>
                  <a:spcPts val="0"/>
                </a:spcAft>
                <a:buClrTx/>
                <a:buSzPct val="80000"/>
                <a:buFontTx/>
                <a:buNone/>
                <a:tabLst/>
                <a:defRPr/>
              </a:pPr>
              <a:r>
                <a:rPr lang="es-ES" altLang="zh-CN" sz="2400" dirty="0" smtClean="0">
                  <a:latin typeface="+mn-lt"/>
                </a:rPr>
                <a:t>Tasa de compresión del log</a:t>
              </a:r>
            </a:p>
          </p:txBody>
        </p:sp>
      </p:grpSp>
      <p:grpSp>
        <p:nvGrpSpPr>
          <p:cNvPr id="11" name="Group 10"/>
          <p:cNvGrpSpPr/>
          <p:nvPr/>
        </p:nvGrpSpPr>
        <p:grpSpPr>
          <a:xfrm>
            <a:off x="4786038" y="3677457"/>
            <a:ext cx="4357962" cy="3530600"/>
            <a:chOff x="2308671" y="1517084"/>
            <a:chExt cx="4357962" cy="3530600"/>
          </a:xfrm>
        </p:grpSpPr>
        <p:sp>
          <p:nvSpPr>
            <p:cNvPr id="12" name="Rounded Rectangle 11"/>
            <p:cNvSpPr/>
            <p:nvPr/>
          </p:nvSpPr>
          <p:spPr bwMode="auto">
            <a:xfrm>
              <a:off x="2308671" y="1517084"/>
              <a:ext cx="4357962" cy="3530600"/>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13" name="Rectangle 3"/>
            <p:cNvSpPr txBox="1">
              <a:spLocks/>
            </p:cNvSpPr>
            <p:nvPr/>
          </p:nvSpPr>
          <p:spPr>
            <a:xfrm>
              <a:off x="2519052" y="1647602"/>
              <a:ext cx="3808413" cy="701731"/>
            </a:xfrm>
            <a:prstGeom prst="rect">
              <a:avLst/>
            </a:prstGeom>
          </p:spPr>
          <p:txBody>
            <a:bodyPr vert="horz" wrap="square" lIns="0" tIns="0" rIns="0" bIns="0" rtlCol="0">
              <a:spAutoFit/>
            </a:bodyPr>
            <a:lstStyle/>
            <a:p>
              <a:pPr marL="0" marR="0" lvl="0" indent="0" algn="ctr" defTabSz="914363" rtl="0" eaLnBrk="1" fontAlgn="auto" latinLnBrk="0" hangingPunct="1">
                <a:lnSpc>
                  <a:spcPct val="95000"/>
                </a:lnSpc>
                <a:spcBef>
                  <a:spcPct val="10000"/>
                </a:spcBef>
                <a:spcAft>
                  <a:spcPts val="0"/>
                </a:spcAft>
                <a:buClrTx/>
                <a:buSzPct val="80000"/>
                <a:buFontTx/>
                <a:buNone/>
                <a:tabLst/>
                <a:defRPr/>
              </a:pPr>
              <a:r>
                <a:rPr lang="es-ES" altLang="zh-CN" sz="2400" dirty="0" smtClean="0">
                  <a:latin typeface="+mn-lt"/>
                </a:rPr>
                <a:t>Coste de CPU de compresión del log</a:t>
              </a:r>
            </a:p>
          </p:txBody>
        </p:sp>
        <p:pic>
          <p:nvPicPr>
            <p:cNvPr id="14" name="Picture 13" descr="image">
              <a:hlinkClick r:id="rId6"/>
            </p:cNvPr>
            <p:cNvPicPr>
              <a:picLocks noChangeAspect="1"/>
            </p:cNvPicPr>
            <p:nvPr/>
          </p:nvPicPr>
          <p:blipFill>
            <a:blip r:embed="rId7"/>
            <a:srcRect/>
            <a:stretch>
              <a:fillRect/>
            </a:stretch>
          </p:blipFill>
          <p:spPr bwMode="auto">
            <a:xfrm>
              <a:off x="2734150" y="2385657"/>
              <a:ext cx="3454246" cy="2263616"/>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3" presetClass="entr" presetSubtype="16" fill="hold" nodeType="click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p:cTn id="7" dur="500" fill="hold"/>
                                        <p:tgtEl>
                                          <p:spTgt spid="18"/>
                                        </p:tgtEl>
                                        <p:attrNameLst>
                                          <p:attrName>ppt_w</p:attrName>
                                        </p:attrNameLst>
                                      </p:cBhvr>
                                      <p:tavLst>
                                        <p:tav tm="0">
                                          <p:val>
                                            <p:fltVal val="0"/>
                                          </p:val>
                                        </p:tav>
                                        <p:tav tm="100000">
                                          <p:val>
                                            <p:strVal val="#ppt_w"/>
                                          </p:val>
                                        </p:tav>
                                      </p:tavLst>
                                    </p:anim>
                                    <p:anim calcmode="lin" valueType="num">
                                      <p:cBhvr>
                                        <p:cTn id="8" dur="500" fill="hold"/>
                                        <p:tgtEl>
                                          <p:spTgt spid="18"/>
                                        </p:tgtEl>
                                        <p:attrNameLst>
                                          <p:attrName>ppt_h</p:attrName>
                                        </p:attrNameLst>
                                      </p:cBhvr>
                                      <p:tavLst>
                                        <p:tav tm="0">
                                          <p:val>
                                            <p:fltVal val="0"/>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23" presetClass="entr" presetSubtype="16" fill="hold" nodeType="clickEffect">
                                  <p:stCondLst>
                                    <p:cond delay="0"/>
                                  </p:stCondLst>
                                  <p:childTnLst>
                                    <p:set>
                                      <p:cBhvr>
                                        <p:cTn id="12" dur="1" fill="hold">
                                          <p:stCondLst>
                                            <p:cond delay="0"/>
                                          </p:stCondLst>
                                        </p:cTn>
                                        <p:tgtEl>
                                          <p:spTgt spid="11"/>
                                        </p:tgtEl>
                                        <p:attrNameLst>
                                          <p:attrName>style.visibility</p:attrName>
                                        </p:attrNameLst>
                                      </p:cBhvr>
                                      <p:to>
                                        <p:strVal val="visible"/>
                                      </p:to>
                                    </p:set>
                                    <p:anim calcmode="lin" valueType="num">
                                      <p:cBhvr>
                                        <p:cTn id="13" dur="1000" fill="hold"/>
                                        <p:tgtEl>
                                          <p:spTgt spid="11"/>
                                        </p:tgtEl>
                                        <p:attrNameLst>
                                          <p:attrName>ppt_w</p:attrName>
                                        </p:attrNameLst>
                                      </p:cBhvr>
                                      <p:tavLst>
                                        <p:tav tm="0">
                                          <p:val>
                                            <p:fltVal val="0"/>
                                          </p:val>
                                        </p:tav>
                                        <p:tav tm="100000">
                                          <p:val>
                                            <p:strVal val="#ppt_w"/>
                                          </p:val>
                                        </p:tav>
                                      </p:tavLst>
                                    </p:anim>
                                    <p:anim calcmode="lin" valueType="num">
                                      <p:cBhvr>
                                        <p:cTn id="14" dur="10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1163395"/>
          </a:xfrm>
        </p:spPr>
        <p:txBody>
          <a:bodyPr/>
          <a:lstStyle/>
          <a:p>
            <a:r>
              <a:rPr lang="es-ES" dirty="0" smtClean="0"/>
              <a:t>Máxima disponibilidad</a:t>
            </a:r>
            <a:br>
              <a:rPr lang="es-ES" dirty="0" smtClean="0"/>
            </a:br>
            <a:r>
              <a:rPr lang="es-ES" sz="3600" dirty="0" smtClean="0">
                <a:solidFill>
                  <a:schemeClr val="tx2"/>
                </a:solidFill>
              </a:rPr>
              <a:t>Replicación peer-to-peer</a:t>
            </a:r>
            <a:endParaRPr lang="es-ES" dirty="0">
              <a:solidFill>
                <a:schemeClr val="tx2"/>
              </a:solidFill>
            </a:endParaRPr>
          </a:p>
        </p:txBody>
      </p:sp>
      <p:sp>
        <p:nvSpPr>
          <p:cNvPr id="56321" name="Rectangle 3"/>
          <p:cNvSpPr>
            <a:spLocks noGrp="1"/>
          </p:cNvSpPr>
          <p:nvPr>
            <p:ph type="body" sz="quarter" idx="10"/>
          </p:nvPr>
        </p:nvSpPr>
        <p:spPr>
          <a:xfrm>
            <a:off x="381000" y="1900237"/>
            <a:ext cx="7670800" cy="3816429"/>
          </a:xfrm>
        </p:spPr>
        <p:txBody>
          <a:bodyPr/>
          <a:lstStyle/>
          <a:p>
            <a:r>
              <a:rPr lang="es-ES" dirty="0" smtClean="0"/>
              <a:t>Los nodos se añaden y </a:t>
            </a:r>
            <a:br>
              <a:rPr lang="es-ES" dirty="0" smtClean="0"/>
            </a:br>
            <a:r>
              <a:rPr lang="es-ES" dirty="0" smtClean="0"/>
              <a:t>retiran sin detenerse </a:t>
            </a:r>
          </a:p>
          <a:p>
            <a:r>
              <a:rPr lang="es-ES" dirty="0" smtClean="0"/>
              <a:t>Configuración visual con </a:t>
            </a:r>
            <a:br>
              <a:rPr lang="es-ES" dirty="0" smtClean="0"/>
            </a:br>
            <a:r>
              <a:rPr lang="es-ES" dirty="0" smtClean="0"/>
              <a:t>el Asistente de Topología</a:t>
            </a:r>
          </a:p>
          <a:p>
            <a:r>
              <a:rPr lang="es-ES" dirty="0" smtClean="0"/>
              <a:t>Capacidad de detectar conflictos</a:t>
            </a:r>
          </a:p>
          <a:p>
            <a:r>
              <a:rPr lang="es-ES" dirty="0" smtClean="0"/>
              <a:t>Mejoras en el Monitor de Replicación</a:t>
            </a:r>
          </a:p>
          <a:p>
            <a:pPr lvl="1"/>
            <a:r>
              <a:rPr lang="es-ES" dirty="0" smtClean="0"/>
              <a:t>Selecciona columnas y filtra las filas que se van a mostrar. </a:t>
            </a:r>
          </a:p>
        </p:txBody>
      </p:sp>
      <p:grpSp>
        <p:nvGrpSpPr>
          <p:cNvPr id="24" name="Group 23"/>
          <p:cNvGrpSpPr/>
          <p:nvPr/>
        </p:nvGrpSpPr>
        <p:grpSpPr>
          <a:xfrm>
            <a:off x="7848739" y="273340"/>
            <a:ext cx="658880" cy="1029866"/>
            <a:chOff x="4249328" y="4402453"/>
            <a:chExt cx="658880" cy="1029866"/>
          </a:xfrm>
        </p:grpSpPr>
        <p:pic>
          <p:nvPicPr>
            <p:cNvPr id="25"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26" name="Picture 2" descr="C:\Program Files\Microsoft Resource DVD Artwork\DVD_ART\BoxShots_Logos\People Ready\PRB man 3 silouette people ready.png"/>
            <p:cNvPicPr>
              <a:picLocks noChangeAspect="1" noChangeArrowheads="1"/>
            </p:cNvPicPr>
            <p:nvPr/>
          </p:nvPicPr>
          <p:blipFill>
            <a:blip r:embed="rId4"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pic>
        <p:nvPicPr>
          <p:cNvPr id="7" name="Picture 2"/>
          <p:cNvPicPr>
            <a:picLocks noChangeAspect="1" noChangeArrowheads="1"/>
          </p:cNvPicPr>
          <p:nvPr/>
        </p:nvPicPr>
        <p:blipFill>
          <a:blip r:embed="rId5"/>
          <a:srcRect/>
          <a:stretch>
            <a:fillRect/>
          </a:stretch>
        </p:blipFill>
        <p:spPr bwMode="auto">
          <a:xfrm>
            <a:off x="5743977" y="1320908"/>
            <a:ext cx="3400023" cy="2550017"/>
          </a:xfrm>
          <a:prstGeom prst="rect">
            <a:avLst/>
          </a:prstGeom>
          <a:noFill/>
          <a:ln w="9525">
            <a:noFill/>
            <a:miter lim="800000"/>
            <a:headEnd/>
            <a:tailEnd/>
          </a:ln>
          <a:effectLst/>
        </p:spPr>
      </p:pic>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 calcmode="lin" valueType="num">
                                      <p:cBhvr>
                                        <p:cTn id="7" dur="500" fill="hold"/>
                                        <p:tgtEl>
                                          <p:spTgt spid="7"/>
                                        </p:tgtEl>
                                        <p:attrNameLst>
                                          <p:attrName>ppt_w</p:attrName>
                                        </p:attrNameLst>
                                      </p:cBhvr>
                                      <p:tavLst>
                                        <p:tav tm="0">
                                          <p:val>
                                            <p:fltVal val="0"/>
                                          </p:val>
                                        </p:tav>
                                        <p:tav tm="100000">
                                          <p:val>
                                            <p:strVal val="#ppt_w"/>
                                          </p:val>
                                        </p:tav>
                                      </p:tavLst>
                                    </p:anim>
                                    <p:anim calcmode="lin" valueType="num">
                                      <p:cBhvr>
                                        <p:cTn id="8" dur="500" fill="hold"/>
                                        <p:tgtEl>
                                          <p:spTgt spid="7"/>
                                        </p:tgtEl>
                                        <p:attrNameLst>
                                          <p:attrName>ppt_h</p:attrName>
                                        </p:attrNameLst>
                                      </p:cBhvr>
                                      <p:tavLst>
                                        <p:tav tm="0">
                                          <p:val>
                                            <p:fltVal val="0"/>
                                          </p:val>
                                        </p:tav>
                                        <p:tav tm="100000">
                                          <p:val>
                                            <p:strVal val="#ppt_h"/>
                                          </p:val>
                                        </p:tav>
                                      </p:tavLst>
                                    </p:anim>
                                    <p:animEffect transition="in" filter="fade">
                                      <p:cBhvr>
                                        <p:cTn id="9"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ounded Rectangle 9"/>
          <p:cNvSpPr/>
          <p:nvPr/>
        </p:nvSpPr>
        <p:spPr bwMode="auto">
          <a:xfrm>
            <a:off x="4702175" y="1419224"/>
            <a:ext cx="4198938" cy="4816475"/>
          </a:xfrm>
          <a:prstGeom prst="roundRect">
            <a:avLst>
              <a:gd name="adj" fmla="val 10795"/>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 name="Title 7"/>
          <p:cNvSpPr>
            <a:spLocks noGrp="1"/>
          </p:cNvSpPr>
          <p:nvPr>
            <p:ph type="title"/>
          </p:nvPr>
        </p:nvSpPr>
        <p:spPr/>
        <p:txBody>
          <a:bodyPr/>
          <a:lstStyle/>
          <a:p>
            <a:r>
              <a:rPr lang="es-ES" dirty="0" smtClean="0"/>
              <a:t>Mínimas paradas planificadas</a:t>
            </a:r>
            <a:endParaRPr lang="es-ES" dirty="0"/>
          </a:p>
        </p:txBody>
      </p:sp>
      <p:sp>
        <p:nvSpPr>
          <p:cNvPr id="57345" name="Rectangle 11"/>
          <p:cNvSpPr>
            <a:spLocks noGrp="1"/>
          </p:cNvSpPr>
          <p:nvPr>
            <p:ph type="body" sz="quarter" idx="10"/>
          </p:nvPr>
        </p:nvSpPr>
        <p:spPr>
          <a:xfrm>
            <a:off x="381000" y="1411552"/>
            <a:ext cx="4181475" cy="4942892"/>
          </a:xfrm>
        </p:spPr>
        <p:txBody>
          <a:bodyPr/>
          <a:lstStyle/>
          <a:p>
            <a:pPr marL="406400" indent="-406400"/>
            <a:r>
              <a:rPr lang="es-ES" sz="2800" dirty="0" smtClean="0"/>
              <a:t>Compresión de backup</a:t>
            </a:r>
          </a:p>
          <a:p>
            <a:pPr marL="800100" lvl="1" indent="-393700"/>
            <a:r>
              <a:rPr lang="es-ES" sz="2400" dirty="0" smtClean="0"/>
              <a:t>Interfaz y comandos de backup estándar</a:t>
            </a:r>
          </a:p>
          <a:p>
            <a:pPr marL="800100" lvl="1" indent="-393700"/>
            <a:r>
              <a:rPr lang="es-ES" sz="2400" dirty="0" smtClean="0"/>
              <a:t>Inactivo por defecto, configurable</a:t>
            </a:r>
          </a:p>
          <a:p>
            <a:pPr marL="800100" lvl="1" indent="-393700"/>
            <a:r>
              <a:rPr lang="es-ES" sz="2400" dirty="0" smtClean="0"/>
              <a:t>Restauración desde cualquier Edición de SQL Server 2008</a:t>
            </a:r>
          </a:p>
          <a:p>
            <a:pPr marL="406400" indent="-406400"/>
            <a:r>
              <a:rPr lang="es-ES" sz="2800" dirty="0" smtClean="0"/>
              <a:t>Adición dinámica de recursos</a:t>
            </a:r>
          </a:p>
          <a:p>
            <a:pPr marL="800100" lvl="1" indent="-393700"/>
            <a:r>
              <a:rPr lang="es-ES" sz="2400" dirty="0" smtClean="0"/>
              <a:t>Adición de CPU online</a:t>
            </a:r>
          </a:p>
          <a:p>
            <a:pPr marL="800100" lvl="1" indent="-393700"/>
            <a:r>
              <a:rPr lang="es-ES" sz="2400" dirty="0" smtClean="0"/>
              <a:t>Adición de memoria online</a:t>
            </a:r>
          </a:p>
        </p:txBody>
      </p:sp>
      <p:grpSp>
        <p:nvGrpSpPr>
          <p:cNvPr id="25" name="Group 24"/>
          <p:cNvGrpSpPr/>
          <p:nvPr/>
        </p:nvGrpSpPr>
        <p:grpSpPr>
          <a:xfrm>
            <a:off x="7848739" y="273340"/>
            <a:ext cx="658880" cy="1029866"/>
            <a:chOff x="4249328" y="4402453"/>
            <a:chExt cx="658880" cy="1029866"/>
          </a:xfrm>
        </p:grpSpPr>
        <p:pic>
          <p:nvPicPr>
            <p:cNvPr id="2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27" name="Picture 2" descr="C:\Program Files\Microsoft Resource DVD Artwork\DVD_ART\BoxShots_Logos\People Ready\PRB man 3 silouette people ready.png"/>
            <p:cNvPicPr>
              <a:picLocks noChangeAspect="1" noChangeArrowheads="1"/>
            </p:cNvPicPr>
            <p:nvPr/>
          </p:nvPicPr>
          <p:blipFill>
            <a:blip r:embed="rId4"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graphicFrame>
        <p:nvGraphicFramePr>
          <p:cNvPr id="7" name="Content Placeholder 4"/>
          <p:cNvGraphicFramePr>
            <a:graphicFrameLocks/>
          </p:cNvGraphicFramePr>
          <p:nvPr/>
        </p:nvGraphicFramePr>
        <p:xfrm>
          <a:off x="4783932" y="1892300"/>
          <a:ext cx="4035425" cy="4667161"/>
        </p:xfrm>
        <a:graphic>
          <a:graphicData uri="http://schemas.openxmlformats.org/drawingml/2006/chart">
            <c:chart xmlns:c="http://schemas.openxmlformats.org/drawingml/2006/chart" xmlns:r="http://schemas.openxmlformats.org/officeDocument/2006/relationships" r:id="rId5"/>
          </a:graphicData>
        </a:graphic>
      </p:graphicFrame>
      <p:sp>
        <p:nvSpPr>
          <p:cNvPr id="9" name="TextBox 8"/>
          <p:cNvSpPr txBox="1"/>
          <p:nvPr/>
        </p:nvSpPr>
        <p:spPr>
          <a:xfrm>
            <a:off x="5305498" y="1558925"/>
            <a:ext cx="3370603" cy="443198"/>
          </a:xfrm>
          <a:prstGeom prst="rect">
            <a:avLst/>
          </a:prstGeom>
          <a:noFill/>
        </p:spPr>
        <p:txBody>
          <a:bodyPr wrap="none" rtlCol="0">
            <a:spAutoFit/>
          </a:bodyPr>
          <a:lstStyle/>
          <a:p>
            <a:pPr algn="ctr" defTabSz="914363" fontAlgn="auto">
              <a:lnSpc>
                <a:spcPct val="95000"/>
              </a:lnSpc>
              <a:spcBef>
                <a:spcPct val="10000"/>
              </a:spcBef>
              <a:spcAft>
                <a:spcPts val="0"/>
              </a:spcAft>
              <a:buSzPct val="80000"/>
              <a:defRPr/>
            </a:pPr>
            <a:r>
              <a:rPr lang="es-ES" altLang="zh-CN" sz="2400" dirty="0" smtClean="0">
                <a:latin typeface="+mn-lt"/>
              </a:rPr>
              <a:t>Compresión del Backup</a:t>
            </a:r>
            <a:endParaRPr lang="es-ES" altLang="zh-CN" sz="2400" dirty="0">
              <a:latin typeface="+mn-lt"/>
            </a:endParaRPr>
          </a:p>
        </p:txBody>
      </p:sp>
    </p:spTree>
  </p:cSld>
  <p:clrMapOvr>
    <a:masterClrMapping/>
  </p:clrMapOvr>
  <p:transition spd="med">
    <p:fade/>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5983847" y="2108659"/>
            <a:ext cx="2536243" cy="3934691"/>
            <a:chOff x="6013827" y="2183476"/>
            <a:chExt cx="2536243" cy="3934691"/>
          </a:xfrm>
        </p:grpSpPr>
        <p:sp>
          <p:nvSpPr>
            <p:cNvPr id="57" name="Rounded Rectangle 56"/>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596241" y="4470289"/>
              <a:ext cx="1371414" cy="851122"/>
              <a:chOff x="381001" y="2606675"/>
              <a:chExt cx="1917699" cy="1190625"/>
            </a:xfrm>
          </p:grpSpPr>
          <p:grpSp>
            <p:nvGrpSpPr>
              <p:cNvPr id="4" name="Group 38"/>
              <p:cNvGrpSpPr>
                <a:grpSpLocks/>
              </p:cNvGrpSpPr>
              <p:nvPr/>
            </p:nvGrpSpPr>
            <p:grpSpPr bwMode="auto">
              <a:xfrm>
                <a:off x="381001" y="2730500"/>
                <a:ext cx="934592" cy="800994"/>
                <a:chOff x="381001" y="2730500"/>
                <a:chExt cx="934592" cy="800994"/>
              </a:xfrm>
            </p:grpSpPr>
            <p:pic>
              <p:nvPicPr>
                <p:cNvPr id="24589"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2459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24591"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2458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725488" y="2606675"/>
                <a:ext cx="1143000" cy="1143000"/>
              </a:xfrm>
              <a:prstGeom prst="rect">
                <a:avLst/>
              </a:prstGeom>
              <a:noFill/>
              <a:ln w="9525">
                <a:noFill/>
                <a:miter lim="800000"/>
                <a:headEnd/>
                <a:tailEnd/>
              </a:ln>
            </p:spPr>
          </p:pic>
          <p:pic>
            <p:nvPicPr>
              <p:cNvPr id="2458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1155700" y="2654300"/>
                <a:ext cx="1143000" cy="1143000"/>
              </a:xfrm>
              <a:prstGeom prst="rect">
                <a:avLst/>
              </a:prstGeom>
              <a:noFill/>
              <a:ln w="9525">
                <a:noFill/>
                <a:miter lim="800000"/>
                <a:headEnd/>
                <a:tailEnd/>
              </a:ln>
            </p:spPr>
          </p:pic>
        </p:grpSp>
        <p:sp>
          <p:nvSpPr>
            <p:cNvPr id="58" name="Rectangle 57"/>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ectangle 58"/>
            <p:cNvSpPr>
              <a:spLocks noChangeArrowheads="1"/>
            </p:cNvSpPr>
            <p:nvPr/>
          </p:nvSpPr>
          <p:spPr bwMode="auto">
            <a:xfrm>
              <a:off x="6020829" y="2943756"/>
              <a:ext cx="2522239" cy="1111067"/>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Optimo rendimiento</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Gestión de tareas mixtas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Rendimiento escalable</a:t>
              </a:r>
            </a:p>
          </p:txBody>
        </p:sp>
        <p:sp>
          <p:nvSpPr>
            <p:cNvPr id="60" name="TextBox 833617"/>
            <p:cNvSpPr txBox="1">
              <a:spLocks noChangeArrowheads="1"/>
            </p:cNvSpPr>
            <p:nvPr/>
          </p:nvSpPr>
          <p:spPr bwMode="auto">
            <a:xfrm>
              <a:off x="6466401" y="2359025"/>
              <a:ext cx="1868129"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Escalable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64" name="Straight Connector 63"/>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81848" y="43143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67"/>
          <p:cNvGrpSpPr/>
          <p:nvPr/>
        </p:nvGrpSpPr>
        <p:grpSpPr>
          <a:xfrm>
            <a:off x="3310647" y="2108659"/>
            <a:ext cx="2536243" cy="3934691"/>
            <a:chOff x="3312191" y="2183476"/>
            <a:chExt cx="2536243" cy="3934691"/>
          </a:xfrm>
        </p:grpSpPr>
        <p:sp>
          <p:nvSpPr>
            <p:cNvPr id="41" name="Rounded Rectangle 40"/>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2" name="Rectangle 41"/>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44"/>
            <p:cNvSpPr>
              <a:spLocks noChangeArrowheads="1"/>
            </p:cNvSpPr>
            <p:nvPr/>
          </p:nvSpPr>
          <p:spPr bwMode="auto">
            <a:xfrm>
              <a:off x="3319193" y="2943756"/>
              <a:ext cx="2522239" cy="1742009"/>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Garantiza la disponibilidad del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Mínimas paradas planificadas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concurrente a los datos</a:t>
              </a:r>
            </a:p>
          </p:txBody>
        </p:sp>
        <p:sp>
          <p:nvSpPr>
            <p:cNvPr id="47" name="TextBox 833617"/>
            <p:cNvSpPr txBox="1">
              <a:spLocks noChangeArrowheads="1"/>
            </p:cNvSpPr>
            <p:nvPr/>
          </p:nvSpPr>
          <p:spPr bwMode="auto">
            <a:xfrm>
              <a:off x="3509242" y="2359025"/>
              <a:ext cx="2054902"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Disponible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55" name="Straight Connector 54"/>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80212" y="47113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Group 32"/>
            <p:cNvGrpSpPr/>
            <p:nvPr/>
          </p:nvGrpSpPr>
          <p:grpSpPr>
            <a:xfrm>
              <a:off x="4250872" y="4477270"/>
              <a:ext cx="658880" cy="1029866"/>
              <a:chOff x="4088674" y="3594471"/>
              <a:chExt cx="966651" cy="1510929"/>
            </a:xfrm>
          </p:grpSpPr>
          <p:pic>
            <p:nvPicPr>
              <p:cNvPr id="24594"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8" cstate="print"/>
              <a:srcRect/>
              <a:stretch>
                <a:fillRect/>
              </a:stretch>
            </p:blipFill>
            <p:spPr bwMode="auto">
              <a:xfrm>
                <a:off x="4088674" y="4389069"/>
                <a:ext cx="966651" cy="716331"/>
              </a:xfrm>
              <a:prstGeom prst="rect">
                <a:avLst/>
              </a:prstGeom>
              <a:noFill/>
              <a:ln>
                <a:noFill/>
              </a:ln>
            </p:spPr>
          </p:pic>
          <p:pic>
            <p:nvPicPr>
              <p:cNvPr id="1026" name="Picture 2" descr="C:\Program Files\Microsoft Resource DVD Artwork\DVD_ART\BoxShots_Logos\People Ready\PRB man 3 silouette people ready.png"/>
              <p:cNvPicPr>
                <a:picLocks noChangeAspect="1" noChangeArrowheads="1"/>
              </p:cNvPicPr>
              <p:nvPr/>
            </p:nvPicPr>
            <p:blipFill>
              <a:blip r:embed="rId9" cstate="print"/>
              <a:srcRect/>
              <a:stretch>
                <a:fillRect/>
              </a:stretch>
            </p:blipFill>
            <p:spPr bwMode="auto">
              <a:xfrm>
                <a:off x="4365876" y="3594471"/>
                <a:ext cx="377411" cy="944926"/>
              </a:xfrm>
              <a:prstGeom prst="rect">
                <a:avLst/>
              </a:prstGeom>
              <a:noFill/>
            </p:spPr>
          </p:pic>
        </p:grpSp>
      </p:grpSp>
      <p:grpSp>
        <p:nvGrpSpPr>
          <p:cNvPr id="7" name="Group 66"/>
          <p:cNvGrpSpPr/>
          <p:nvPr/>
        </p:nvGrpSpPr>
        <p:grpSpPr>
          <a:xfrm>
            <a:off x="637448" y="2108659"/>
            <a:ext cx="2536243" cy="3934691"/>
            <a:chOff x="697408" y="2183476"/>
            <a:chExt cx="2536243" cy="3934691"/>
          </a:xfrm>
        </p:grpSpPr>
        <p:sp>
          <p:nvSpPr>
            <p:cNvPr id="52" name="Rounded Rectangle 51"/>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ectangle 52"/>
            <p:cNvSpPr>
              <a:spLocks noChangeArrowheads="1"/>
            </p:cNvSpPr>
            <p:nvPr/>
          </p:nvSpPr>
          <p:spPr bwMode="auto">
            <a:xfrm>
              <a:off x="704410" y="2943756"/>
              <a:ext cx="2522239" cy="1520410"/>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seguro a los datos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Protege su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Simplifica el cumplimiento de normativas</a:t>
              </a:r>
            </a:p>
          </p:txBody>
        </p:sp>
        <p:sp>
          <p:nvSpPr>
            <p:cNvPr id="54" name="TextBox 833617"/>
            <p:cNvSpPr txBox="1">
              <a:spLocks noChangeArrowheads="1"/>
            </p:cNvSpPr>
            <p:nvPr/>
          </p:nvSpPr>
          <p:spPr bwMode="auto">
            <a:xfrm>
              <a:off x="1149983" y="2359025"/>
              <a:ext cx="1631092" cy="501676"/>
            </a:xfrm>
            <a:prstGeom prst="rect">
              <a:avLst/>
            </a:prstGeom>
            <a:noFill/>
            <a:ln w="9525">
              <a:noFill/>
              <a:miter lim="800000"/>
              <a:headEnd/>
              <a:tailEnd/>
            </a:ln>
          </p:spPr>
          <p:txBody>
            <a:bodyPr>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Seguro</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8" name="Group 22"/>
            <p:cNvGrpSpPr>
              <a:grpSpLocks/>
            </p:cNvGrpSpPr>
            <p:nvPr/>
          </p:nvGrpSpPr>
          <p:grpSpPr bwMode="auto">
            <a:xfrm>
              <a:off x="1514007" y="4534727"/>
              <a:ext cx="903044" cy="903044"/>
              <a:chOff x="1600200" y="1606130"/>
              <a:chExt cx="645459" cy="742406"/>
            </a:xfrm>
          </p:grpSpPr>
          <p:pic>
            <p:nvPicPr>
              <p:cNvPr id="24592" name="Picture 2" descr="C:\Work\Katmai Marketing\PAG_icon library\PAG_icon library\Database blue.png"/>
              <p:cNvPicPr>
                <a:picLocks noChangeAspect="1" noChangeArrowheads="1"/>
              </p:cNvPicPr>
              <p:nvPr/>
            </p:nvPicPr>
            <p:blipFill>
              <a:blip r:embed="rId10"/>
              <a:srcRect/>
              <a:stretch>
                <a:fillRect/>
              </a:stretch>
            </p:blipFill>
            <p:spPr bwMode="auto">
              <a:xfrm>
                <a:off x="1736163" y="1734669"/>
                <a:ext cx="509496" cy="613867"/>
              </a:xfrm>
              <a:prstGeom prst="rect">
                <a:avLst/>
              </a:prstGeom>
              <a:noFill/>
              <a:ln w="9525">
                <a:noFill/>
                <a:miter lim="800000"/>
                <a:headEnd/>
                <a:tailEnd/>
              </a:ln>
            </p:spPr>
          </p:pic>
          <p:pic>
            <p:nvPicPr>
              <p:cNvPr id="24593" name="Picture 3" descr="C:\Work\Katmai Marketing\PAG_icon library\PAG_icon library\Security Threat Detected.png"/>
              <p:cNvPicPr>
                <a:picLocks noChangeAspect="1" noChangeArrowheads="1"/>
              </p:cNvPicPr>
              <p:nvPr/>
            </p:nvPicPr>
            <p:blipFill>
              <a:blip r:embed="rId11"/>
              <a:srcRect/>
              <a:stretch>
                <a:fillRect/>
              </a:stretch>
            </p:blipFill>
            <p:spPr bwMode="auto">
              <a:xfrm>
                <a:off x="1600200" y="1606130"/>
                <a:ext cx="550582" cy="628881"/>
              </a:xfrm>
              <a:prstGeom prst="rect">
                <a:avLst/>
              </a:prstGeom>
              <a:noFill/>
              <a:ln w="9525">
                <a:noFill/>
                <a:miter lim="800000"/>
                <a:headEnd/>
                <a:tailEnd/>
              </a:ln>
            </p:spPr>
          </p:pic>
        </p:grpSp>
        <p:cxnSp>
          <p:nvCxnSpPr>
            <p:cNvPr id="38" name="Straight Connector 37"/>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1"/>
          <p:cNvSpPr txBox="1">
            <a:spLocks noChangeArrowheads="1"/>
          </p:cNvSpPr>
          <p:nvPr/>
        </p:nvSpPr>
        <p:spPr>
          <a:xfrm>
            <a:off x="381000" y="361052"/>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s-ES" sz="2400" dirty="0" smtClean="0">
                <a:latin typeface="Segoe" pitchFamily="34" charset="0"/>
                <a:ea typeface="+mj-ea"/>
                <a:cs typeface="+mj-cs"/>
              </a:rPr>
              <a:t/>
            </a:r>
            <a:br>
              <a:rPr lang="es-ES" sz="2400" dirty="0" smtClean="0">
                <a:latin typeface="Segoe" pitchFamily="34" charset="0"/>
                <a:ea typeface="+mj-ea"/>
                <a:cs typeface="+mj-cs"/>
              </a:rPr>
            </a:br>
            <a:r>
              <a:rPr lang="es-ES" sz="3600" dirty="0" smtClean="0">
                <a:solidFill>
                  <a:schemeClr val="tx2"/>
                </a:solidFill>
                <a:latin typeface="Segoe" pitchFamily="34" charset="0"/>
                <a:ea typeface="+mj-ea"/>
                <a:cs typeface="+mj-cs"/>
              </a:rPr>
              <a:t>Aplicaciones de Misión Crítica</a:t>
            </a:r>
            <a:endParaRPr lang="es-ES" sz="3600" dirty="0">
              <a:solidFill>
                <a:schemeClr val="tx2"/>
              </a:solidFill>
              <a:latin typeface="Segoe" pitchFamily="34" charset="0"/>
              <a:ea typeface="+mj-ea"/>
              <a:cs typeface="+mj-cs"/>
            </a:endParaRPr>
          </a:p>
        </p:txBody>
      </p:sp>
      <p:pic>
        <p:nvPicPr>
          <p:cNvPr id="24585" name="Picture 2"/>
          <p:cNvPicPr>
            <a:picLocks noChangeAspect="1" noChangeArrowheads="1"/>
          </p:cNvPicPr>
          <p:nvPr/>
        </p:nvPicPr>
        <p:blipFill>
          <a:blip r:embed="rId12"/>
          <a:srcRect/>
          <a:stretch>
            <a:fillRect/>
          </a:stretch>
        </p:blipFill>
        <p:spPr bwMode="auto">
          <a:xfrm>
            <a:off x="500920" y="231775"/>
            <a:ext cx="3276600" cy="694239"/>
          </a:xfrm>
          <a:prstGeom prst="rect">
            <a:avLst/>
          </a:prstGeom>
          <a:noFill/>
          <a:ln w="9525">
            <a:noFill/>
            <a:miter lim="800000"/>
            <a:headEnd/>
            <a:tailEnd/>
          </a:ln>
        </p:spPr>
      </p:pic>
      <p:sp>
        <p:nvSpPr>
          <p:cNvPr id="31"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fiable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par>
                                <p:cTn id="8" presetID="12" presetClass="entr" presetSubtype="4"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1000"/>
                                        <p:tgtEl>
                                          <p:spTgt spid="5"/>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childTnLst>
                          </p:cTn>
                        </p:par>
                        <p:par>
                          <p:cTn id="14" fill="hold">
                            <p:stCondLst>
                              <p:cond delay="1200"/>
                            </p:stCondLst>
                            <p:childTnLst>
                              <p:par>
                                <p:cTn id="15" presetID="9" presetClass="emph" presetSubtype="0" nodeType="afterEffect">
                                  <p:stCondLst>
                                    <p:cond delay="1000"/>
                                  </p:stCondLst>
                                  <p:childTnLst>
                                    <p:set>
                                      <p:cBhvr rctx="PPT">
                                        <p:cTn id="16" dur="indefinite"/>
                                        <p:tgtEl>
                                          <p:spTgt spid="7"/>
                                        </p:tgtEl>
                                        <p:attrNameLst>
                                          <p:attrName>style.opacity</p:attrName>
                                        </p:attrNameLst>
                                      </p:cBhvr>
                                      <p:to>
                                        <p:strVal val="0.25"/>
                                      </p:to>
                                    </p:set>
                                    <p:animEffect filter="image" prLst="opacity: 0.25">
                                      <p:cBhvr rctx="IE">
                                        <p:cTn id="17" dur="indefinite"/>
                                        <p:tgtEl>
                                          <p:spTgt spid="7"/>
                                        </p:tgtEl>
                                      </p:cBhvr>
                                    </p:animEffect>
                                  </p:childTnLst>
                                </p:cTn>
                              </p:par>
                              <p:par>
                                <p:cTn id="18" presetID="9" presetClass="emph" presetSubtype="0" nodeType="withEffect">
                                  <p:stCondLst>
                                    <p:cond delay="1200"/>
                                  </p:stCondLst>
                                  <p:childTnLst>
                                    <p:set>
                                      <p:cBhvr rctx="PPT">
                                        <p:cTn id="19" dur="indefinite"/>
                                        <p:tgtEl>
                                          <p:spTgt spid="5"/>
                                        </p:tgtEl>
                                        <p:attrNameLst>
                                          <p:attrName>style.opacity</p:attrName>
                                        </p:attrNameLst>
                                      </p:cBhvr>
                                      <p:to>
                                        <p:strVal val="0.25"/>
                                      </p:to>
                                    </p:set>
                                    <p:animEffect filter="image" prLst="opacity: 0.25">
                                      <p:cBhvr rctx="IE">
                                        <p:cTn id="20" dur="indefinite"/>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s-ES" dirty="0" smtClean="0"/>
              <a:t>Escalabilidad</a:t>
            </a:r>
            <a:endParaRPr lang="es-ES" dirty="0"/>
          </a:p>
        </p:txBody>
      </p:sp>
      <p:sp>
        <p:nvSpPr>
          <p:cNvPr id="18" name="Text Placeholder 17"/>
          <p:cNvSpPr>
            <a:spLocks noGrp="1"/>
          </p:cNvSpPr>
          <p:nvPr>
            <p:ph type="body" sz="quarter" idx="10"/>
          </p:nvPr>
        </p:nvSpPr>
        <p:spPr>
          <a:xfrm>
            <a:off x="381000" y="1411552"/>
            <a:ext cx="7048500" cy="4690515"/>
          </a:xfrm>
        </p:spPr>
        <p:txBody>
          <a:bodyPr/>
          <a:lstStyle/>
          <a:p>
            <a:r>
              <a:rPr lang="es-ES" dirty="0" smtClean="0"/>
              <a:t>Mejor rendimiento</a:t>
            </a:r>
          </a:p>
          <a:p>
            <a:pPr lvl="1"/>
            <a:r>
              <a:rPr lang="es-ES" dirty="0" smtClean="0"/>
              <a:t>Compresión de datos</a:t>
            </a:r>
          </a:p>
          <a:p>
            <a:pPr lvl="1"/>
            <a:r>
              <a:rPr lang="es-ES" dirty="0" smtClean="0"/>
              <a:t>Mejoras en el particionado</a:t>
            </a:r>
          </a:p>
          <a:p>
            <a:pPr lvl="1"/>
            <a:r>
              <a:rPr lang="es-ES" dirty="0" smtClean="0"/>
              <a:t>Optimización de las consultas DW</a:t>
            </a:r>
          </a:p>
          <a:p>
            <a:pPr lvl="1"/>
            <a:r>
              <a:rPr lang="es-ES" dirty="0" smtClean="0"/>
              <a:t>Vistas de índices mejoradas</a:t>
            </a:r>
          </a:p>
          <a:p>
            <a:pPr lvl="1"/>
            <a:r>
              <a:rPr lang="es-ES" dirty="0" smtClean="0"/>
              <a:t>Recopilación de datos de rendimiento (se analiza en la sesión de Gestión)</a:t>
            </a:r>
          </a:p>
          <a:p>
            <a:pPr lvl="1"/>
            <a:r>
              <a:rPr lang="es-ES" dirty="0" smtClean="0"/>
              <a:t>Gestión de tareas mixtas</a:t>
            </a:r>
          </a:p>
          <a:p>
            <a:pPr lvl="1"/>
            <a:r>
              <a:rPr lang="es-ES" dirty="0" smtClean="0"/>
              <a:t>Resource Governor</a:t>
            </a:r>
          </a:p>
          <a:p>
            <a:r>
              <a:rPr lang="es-ES" dirty="0" smtClean="0"/>
              <a:t>Escalabilidad horizontal y vertical</a:t>
            </a:r>
          </a:p>
        </p:txBody>
      </p:sp>
      <p:grpSp>
        <p:nvGrpSpPr>
          <p:cNvPr id="28" name="Group 39"/>
          <p:cNvGrpSpPr>
            <a:grpSpLocks/>
          </p:cNvGrpSpPr>
          <p:nvPr/>
        </p:nvGrpSpPr>
        <p:grpSpPr bwMode="auto">
          <a:xfrm>
            <a:off x="7590920" y="260345"/>
            <a:ext cx="1222958" cy="758987"/>
            <a:chOff x="381001" y="2606675"/>
            <a:chExt cx="1917699" cy="1190625"/>
          </a:xfrm>
        </p:grpSpPr>
        <p:grpSp>
          <p:nvGrpSpPr>
            <p:cNvPr id="29" name="Group 38"/>
            <p:cNvGrpSpPr>
              <a:grpSpLocks/>
            </p:cNvGrpSpPr>
            <p:nvPr/>
          </p:nvGrpSpPr>
          <p:grpSpPr bwMode="auto">
            <a:xfrm>
              <a:off x="381001" y="2730500"/>
              <a:ext cx="934592" cy="800994"/>
              <a:chOff x="381001" y="2730500"/>
              <a:chExt cx="934592" cy="800994"/>
            </a:xfrm>
          </p:grpSpPr>
          <p:pic>
            <p:nvPicPr>
              <p:cNvPr id="32"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33"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34"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30"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725488" y="2606675"/>
              <a:ext cx="1143000" cy="1143000"/>
            </a:xfrm>
            <a:prstGeom prst="rect">
              <a:avLst/>
            </a:prstGeom>
            <a:noFill/>
            <a:ln w="9525">
              <a:noFill/>
              <a:miter lim="800000"/>
              <a:headEnd/>
              <a:tailEnd/>
            </a:ln>
          </p:spPr>
        </p:pic>
        <p:pic>
          <p:nvPicPr>
            <p:cNvPr id="3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1155700" y="2654300"/>
              <a:ext cx="1143000" cy="1143000"/>
            </a:xfrm>
            <a:prstGeom prst="rect">
              <a:avLst/>
            </a:prstGeom>
            <a:noFill/>
            <a:ln w="9525">
              <a:noFill/>
              <a:miter lim="800000"/>
              <a:headEnd/>
              <a:tailEnd/>
            </a:ln>
          </p:spPr>
        </p:pic>
      </p:grpSp>
      <p:grpSp>
        <p:nvGrpSpPr>
          <p:cNvPr id="64515" name="Group 27"/>
          <p:cNvGrpSpPr>
            <a:grpSpLocks/>
          </p:cNvGrpSpPr>
          <p:nvPr/>
        </p:nvGrpSpPr>
        <p:grpSpPr bwMode="auto">
          <a:xfrm>
            <a:off x="6811896" y="1524127"/>
            <a:ext cx="1568115" cy="1717422"/>
            <a:chOff x="788275" y="4240954"/>
            <a:chExt cx="1119912" cy="1518906"/>
          </a:xfrm>
        </p:grpSpPr>
        <p:pic>
          <p:nvPicPr>
            <p:cNvPr id="64517" name="Picture 8" descr="C:\Work\Katmai Marketing\PAG_icon library\PAG_icon library\Database Sm.png"/>
            <p:cNvPicPr>
              <a:picLocks noChangeAspect="1" noChangeArrowheads="1"/>
            </p:cNvPicPr>
            <p:nvPr/>
          </p:nvPicPr>
          <p:blipFill>
            <a:blip r:embed="rId7"/>
            <a:stretch>
              <a:fillRect/>
            </a:stretch>
          </p:blipFill>
          <p:spPr bwMode="auto">
            <a:xfrm>
              <a:off x="1198179" y="4240954"/>
              <a:ext cx="710008" cy="1256827"/>
            </a:xfrm>
            <a:prstGeom prst="rect">
              <a:avLst/>
            </a:prstGeom>
            <a:noFill/>
            <a:ln>
              <a:noFill/>
            </a:ln>
          </p:spPr>
        </p:pic>
        <p:pic>
          <p:nvPicPr>
            <p:cNvPr id="64518" name="Picture 7" descr="C:\Work\Katmai Marketing\PAG_icon library\PAG_icon library\People Chat buddies icon.png"/>
            <p:cNvPicPr>
              <a:picLocks noChangeAspect="1" noChangeArrowheads="1"/>
            </p:cNvPicPr>
            <p:nvPr/>
          </p:nvPicPr>
          <p:blipFill>
            <a:blip r:embed="rId8"/>
            <a:stretch>
              <a:fillRect/>
            </a:stretch>
          </p:blipFill>
          <p:spPr bwMode="auto">
            <a:xfrm>
              <a:off x="788275" y="4817238"/>
              <a:ext cx="961947" cy="942622"/>
            </a:xfrm>
            <a:prstGeom prst="rect">
              <a:avLst/>
            </a:prstGeom>
            <a:noFill/>
            <a:ln>
              <a:noFill/>
            </a:ln>
          </p:spPr>
        </p:pic>
      </p:grpSp>
      <p:pic>
        <p:nvPicPr>
          <p:cNvPr id="4098" name="Picture 2" descr="C:\Program Files\Microsoft Resource DVD Artwork\DVD_ART\Artwork_Imagery\HARDWARE_IMAGERY\Illustration - Misc Hardware\XML Icons\Server - application.png"/>
          <p:cNvPicPr>
            <a:picLocks noChangeAspect="1" noChangeArrowheads="1"/>
          </p:cNvPicPr>
          <p:nvPr/>
        </p:nvPicPr>
        <p:blipFill>
          <a:blip r:embed="rId9" cstate="print"/>
          <a:srcRect/>
          <a:stretch>
            <a:fillRect/>
          </a:stretch>
        </p:blipFill>
        <p:spPr bwMode="auto">
          <a:xfrm>
            <a:off x="7125025" y="3933873"/>
            <a:ext cx="1254986" cy="2257965"/>
          </a:xfrm>
          <a:prstGeom prst="rect">
            <a:avLst/>
          </a:prstGeom>
          <a:noFill/>
        </p:spPr>
      </p:pic>
    </p:spTree>
  </p:cSld>
  <p:clrMapOvr>
    <a:masterClrMapping/>
  </p:clrMapOvr>
  <p:transition spd="med">
    <p:fade/>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230188"/>
            <a:ext cx="8382000" cy="1163395"/>
          </a:xfrm>
        </p:spPr>
        <p:txBody>
          <a:bodyPr/>
          <a:lstStyle/>
          <a:p>
            <a:r>
              <a:rPr lang="es-ES" dirty="0" smtClean="0"/>
              <a:t>Mejor rendimiento</a:t>
            </a:r>
            <a:br>
              <a:rPr lang="es-ES" dirty="0" smtClean="0"/>
            </a:br>
            <a:r>
              <a:rPr lang="es-ES" sz="3600" dirty="0" smtClean="0">
                <a:solidFill>
                  <a:schemeClr val="tx2"/>
                </a:solidFill>
              </a:rPr>
              <a:t>Compresión de datos</a:t>
            </a:r>
            <a:endParaRPr lang="es-ES" dirty="0"/>
          </a:p>
        </p:txBody>
      </p:sp>
      <p:sp>
        <p:nvSpPr>
          <p:cNvPr id="65537" name="Rectangle 5"/>
          <p:cNvSpPr>
            <a:spLocks noGrp="1"/>
          </p:cNvSpPr>
          <p:nvPr>
            <p:ph idx="1"/>
          </p:nvPr>
        </p:nvSpPr>
        <p:spPr>
          <a:xfrm>
            <a:off x="381000" y="1900238"/>
            <a:ext cx="8382000" cy="3921073"/>
          </a:xfrm>
        </p:spPr>
        <p:txBody>
          <a:bodyPr/>
          <a:lstStyle/>
          <a:p>
            <a:pPr marL="344488" indent="-344488"/>
            <a:r>
              <a:rPr lang="es-ES" sz="2400" dirty="0" smtClean="0"/>
              <a:t>Ahorro de costes en el sistema de almacenamiento</a:t>
            </a:r>
          </a:p>
          <a:p>
            <a:pPr marL="688975" lvl="1" indent="-344488"/>
            <a:r>
              <a:rPr lang="es-ES" sz="2000" dirty="0" smtClean="0"/>
              <a:t>Comprime tablas grandes, como las tablas de hechos de DW</a:t>
            </a:r>
          </a:p>
          <a:p>
            <a:pPr marL="344488" indent="-344488"/>
            <a:r>
              <a:rPr lang="es-ES" sz="2400" dirty="0" smtClean="0"/>
              <a:t>Mejora el rendimiento de las consultas</a:t>
            </a:r>
          </a:p>
          <a:p>
            <a:pPr marL="688975" lvl="1" indent="-344488"/>
            <a:r>
              <a:rPr lang="es-ES" sz="2000" dirty="0" smtClean="0"/>
              <a:t>Menos E/S con un coste de CPU algo superior</a:t>
            </a:r>
          </a:p>
          <a:p>
            <a:pPr marL="688975" lvl="1" indent="-344488"/>
            <a:r>
              <a:rPr lang="es-ES" sz="2000" dirty="0" smtClean="0"/>
              <a:t>Tasas de eficiencia del buffer muy elevadas</a:t>
            </a:r>
          </a:p>
          <a:p>
            <a:pPr marL="344488" indent="-344488"/>
            <a:r>
              <a:rPr lang="es-ES" sz="2400" dirty="0" smtClean="0"/>
              <a:t>Tasas de compresión desde 2x a 7x</a:t>
            </a:r>
          </a:p>
          <a:p>
            <a:pPr marL="688975" lvl="1" indent="-344488"/>
            <a:r>
              <a:rPr lang="es-ES" sz="2000" dirty="0" smtClean="0"/>
              <a:t>A nivel de fila, ancho variable</a:t>
            </a:r>
          </a:p>
          <a:p>
            <a:pPr marL="688975" lvl="1" indent="-344488"/>
            <a:r>
              <a:rPr lang="es-ES" sz="2000" dirty="0" smtClean="0"/>
              <a:t>Diccionario a nivel de página </a:t>
            </a:r>
          </a:p>
          <a:p>
            <a:pPr marL="688975" lvl="1" indent="-344488"/>
            <a:r>
              <a:rPr lang="es-ES" sz="2000" dirty="0" smtClean="0"/>
              <a:t>Codificación diferenciada entre filas</a:t>
            </a:r>
          </a:p>
          <a:p>
            <a:pPr marL="344488" indent="-344488"/>
            <a:r>
              <a:rPr lang="es-ES" sz="2400" dirty="0" smtClean="0"/>
              <a:t>Independiente de otras características</a:t>
            </a:r>
          </a:p>
          <a:p>
            <a:pPr marL="688975" lvl="1" indent="-344488"/>
            <a:r>
              <a:rPr lang="es-ES" sz="2000" dirty="0" smtClean="0"/>
              <a:t>Funciona con datos e índices</a:t>
            </a:r>
          </a:p>
        </p:txBody>
      </p:sp>
      <p:grpSp>
        <p:nvGrpSpPr>
          <p:cNvPr id="18" name="Group 39"/>
          <p:cNvGrpSpPr>
            <a:grpSpLocks/>
          </p:cNvGrpSpPr>
          <p:nvPr/>
        </p:nvGrpSpPr>
        <p:grpSpPr bwMode="auto">
          <a:xfrm>
            <a:off x="7590920" y="260345"/>
            <a:ext cx="1222958" cy="758987"/>
            <a:chOff x="381001" y="2606675"/>
            <a:chExt cx="1917699" cy="1190625"/>
          </a:xfrm>
        </p:grpSpPr>
        <p:grpSp>
          <p:nvGrpSpPr>
            <p:cNvPr id="19" name="Group 38"/>
            <p:cNvGrpSpPr>
              <a:grpSpLocks/>
            </p:cNvGrpSpPr>
            <p:nvPr/>
          </p:nvGrpSpPr>
          <p:grpSpPr bwMode="auto">
            <a:xfrm>
              <a:off x="381001" y="2730500"/>
              <a:ext cx="934592" cy="800994"/>
              <a:chOff x="381001" y="2730500"/>
              <a:chExt cx="934592" cy="800994"/>
            </a:xfrm>
          </p:grpSpPr>
          <p:pic>
            <p:nvPicPr>
              <p:cNvPr id="22"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23"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24"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20"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725488" y="2606675"/>
              <a:ext cx="1143000" cy="1143000"/>
            </a:xfrm>
            <a:prstGeom prst="rect">
              <a:avLst/>
            </a:prstGeom>
            <a:noFill/>
            <a:ln w="9525">
              <a:noFill/>
              <a:miter lim="800000"/>
              <a:headEnd/>
              <a:tailEnd/>
            </a:ln>
          </p:spPr>
        </p:pic>
        <p:pic>
          <p:nvPicPr>
            <p:cNvPr id="21"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1155700" y="2654300"/>
              <a:ext cx="1143000" cy="1143000"/>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a:xfrm>
            <a:off x="381000" y="230188"/>
            <a:ext cx="8382000" cy="1163395"/>
          </a:xfrm>
        </p:spPr>
        <p:txBody>
          <a:bodyPr/>
          <a:lstStyle/>
          <a:p>
            <a:r>
              <a:rPr lang="es-ES" dirty="0" smtClean="0"/>
              <a:t>Mayor rendimiento</a:t>
            </a:r>
            <a:br>
              <a:rPr lang="es-ES" dirty="0" smtClean="0"/>
            </a:br>
            <a:r>
              <a:rPr lang="es-ES" sz="3600" dirty="0" smtClean="0">
                <a:solidFill>
                  <a:schemeClr val="tx2"/>
                </a:solidFill>
              </a:rPr>
              <a:t>Optimización de consultas en DW</a:t>
            </a:r>
            <a:endParaRPr lang="es-ES" dirty="0">
              <a:solidFill>
                <a:schemeClr val="tx2"/>
              </a:solidFill>
            </a:endParaRPr>
          </a:p>
        </p:txBody>
      </p:sp>
      <p:sp>
        <p:nvSpPr>
          <p:cNvPr id="67585" name="Rectangle 5"/>
          <p:cNvSpPr>
            <a:spLocks noGrp="1"/>
          </p:cNvSpPr>
          <p:nvPr>
            <p:ph type="body" sz="quarter" idx="10"/>
          </p:nvPr>
        </p:nvSpPr>
        <p:spPr>
          <a:xfrm>
            <a:off x="381000" y="1892300"/>
            <a:ext cx="5842000" cy="3360920"/>
          </a:xfrm>
        </p:spPr>
        <p:txBody>
          <a:bodyPr/>
          <a:lstStyle/>
          <a:p>
            <a:r>
              <a:rPr lang="es-ES" sz="2800" dirty="0" smtClean="0"/>
              <a:t>Mejor reconocimiento de patrones Star Join en consultas</a:t>
            </a:r>
          </a:p>
          <a:p>
            <a:r>
              <a:rPr lang="es-ES" sz="2800" dirty="0" smtClean="0"/>
              <a:t>Reglas optimizadas para generar planes de ejecución alternativos</a:t>
            </a:r>
          </a:p>
          <a:p>
            <a:r>
              <a:rPr lang="es-ES" sz="2800" dirty="0" smtClean="0"/>
              <a:t>Optimización del coste en planes de ejecución para Star Joins</a:t>
            </a:r>
          </a:p>
          <a:p>
            <a:r>
              <a:rPr lang="es-ES" sz="2800" dirty="0" smtClean="0"/>
              <a:t>Añade una estrategia de ejecución de filtro bitmap-múltiple</a:t>
            </a:r>
          </a:p>
        </p:txBody>
      </p:sp>
      <p:grpSp>
        <p:nvGrpSpPr>
          <p:cNvPr id="15" name="Group 39"/>
          <p:cNvGrpSpPr>
            <a:grpSpLocks/>
          </p:cNvGrpSpPr>
          <p:nvPr/>
        </p:nvGrpSpPr>
        <p:grpSpPr bwMode="auto">
          <a:xfrm>
            <a:off x="7590920" y="260345"/>
            <a:ext cx="1222958" cy="758987"/>
            <a:chOff x="381001" y="2606675"/>
            <a:chExt cx="1917699" cy="1190625"/>
          </a:xfrm>
        </p:grpSpPr>
        <p:grpSp>
          <p:nvGrpSpPr>
            <p:cNvPr id="16" name="Group 38"/>
            <p:cNvGrpSpPr>
              <a:grpSpLocks/>
            </p:cNvGrpSpPr>
            <p:nvPr/>
          </p:nvGrpSpPr>
          <p:grpSpPr bwMode="auto">
            <a:xfrm>
              <a:off x="381001" y="2730500"/>
              <a:ext cx="934592" cy="800994"/>
              <a:chOff x="381001" y="2730500"/>
              <a:chExt cx="934592" cy="800994"/>
            </a:xfrm>
          </p:grpSpPr>
          <p:pic>
            <p:nvPicPr>
              <p:cNvPr id="19"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2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21"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1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725488" y="2606675"/>
              <a:ext cx="1143000" cy="1143000"/>
            </a:xfrm>
            <a:prstGeom prst="rect">
              <a:avLst/>
            </a:prstGeom>
            <a:noFill/>
            <a:ln w="9525">
              <a:noFill/>
              <a:miter lim="800000"/>
              <a:headEnd/>
              <a:tailEnd/>
            </a:ln>
          </p:spPr>
        </p:pic>
        <p:pic>
          <p:nvPicPr>
            <p:cNvPr id="1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cstate="print"/>
            <a:srcRect/>
            <a:stretch>
              <a:fillRect/>
            </a:stretch>
          </p:blipFill>
          <p:spPr bwMode="auto">
            <a:xfrm>
              <a:off x="1155700" y="2654300"/>
              <a:ext cx="1143000" cy="1143000"/>
            </a:xfrm>
            <a:prstGeom prst="rect">
              <a:avLst/>
            </a:prstGeom>
            <a:noFill/>
            <a:ln w="9525">
              <a:noFill/>
              <a:miter lim="800000"/>
              <a:headEnd/>
              <a:tailEnd/>
            </a:ln>
          </p:spPr>
        </p:pic>
      </p:grpSp>
      <p:grpSp>
        <p:nvGrpSpPr>
          <p:cNvPr id="31" name="Group 30"/>
          <p:cNvGrpSpPr/>
          <p:nvPr/>
        </p:nvGrpSpPr>
        <p:grpSpPr>
          <a:xfrm>
            <a:off x="6285193" y="2689646"/>
            <a:ext cx="2362200" cy="1981200"/>
            <a:chOff x="6237068" y="2708896"/>
            <a:chExt cx="2362200" cy="1981200"/>
          </a:xfrm>
        </p:grpSpPr>
        <p:cxnSp>
          <p:nvCxnSpPr>
            <p:cNvPr id="11" name="Straight Connector 10"/>
            <p:cNvCxnSpPr/>
            <p:nvPr/>
          </p:nvCxnSpPr>
          <p:spPr>
            <a:xfrm rot="5400000" flipH="1" flipV="1">
              <a:off x="7075268" y="2937496"/>
              <a:ext cx="1066800" cy="91440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3" name="Straight Connector 12"/>
            <p:cNvCxnSpPr/>
            <p:nvPr/>
          </p:nvCxnSpPr>
          <p:spPr>
            <a:xfrm rot="16200000" flipV="1">
              <a:off x="6275168" y="3051796"/>
              <a:ext cx="1143000" cy="60960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14" name="Straight Connector 13"/>
            <p:cNvCxnSpPr/>
            <p:nvPr/>
          </p:nvCxnSpPr>
          <p:spPr>
            <a:xfrm rot="10800000" flipV="1">
              <a:off x="6389468" y="3928096"/>
              <a:ext cx="762000" cy="60960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2" name="Straight Connector 21"/>
            <p:cNvCxnSpPr/>
            <p:nvPr/>
          </p:nvCxnSpPr>
          <p:spPr>
            <a:xfrm rot="16200000" flipV="1">
              <a:off x="7151468" y="3928096"/>
              <a:ext cx="685800" cy="68580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cxnSp>
          <p:nvCxnSpPr>
            <p:cNvPr id="23" name="Straight Connector 22"/>
            <p:cNvCxnSpPr/>
            <p:nvPr/>
          </p:nvCxnSpPr>
          <p:spPr>
            <a:xfrm rot="10800000" flipV="1">
              <a:off x="7151468" y="3775696"/>
              <a:ext cx="1143000" cy="152400"/>
            </a:xfrm>
            <a:prstGeom prst="line">
              <a:avLst/>
            </a:prstGeom>
            <a:ln>
              <a:solidFill>
                <a:schemeClr val="tx1"/>
              </a:solidFill>
            </a:ln>
          </p:spPr>
          <p:style>
            <a:lnRef idx="2">
              <a:schemeClr val="accent6"/>
            </a:lnRef>
            <a:fillRef idx="0">
              <a:schemeClr val="accent6"/>
            </a:fillRef>
            <a:effectRef idx="1">
              <a:schemeClr val="accent6"/>
            </a:effectRef>
            <a:fontRef idx="minor">
              <a:schemeClr val="tx1"/>
            </a:fontRef>
          </p:style>
        </p:cxnSp>
        <p:sp>
          <p:nvSpPr>
            <p:cNvPr id="24" name="Rectangle 23"/>
            <p:cNvSpPr/>
            <p:nvPr/>
          </p:nvSpPr>
          <p:spPr>
            <a:xfrm>
              <a:off x="6999068" y="37756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25" name="Rectangle 24"/>
            <p:cNvSpPr/>
            <p:nvPr/>
          </p:nvSpPr>
          <p:spPr>
            <a:xfrm>
              <a:off x="6389468" y="27088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26" name="Rectangle 25"/>
            <p:cNvSpPr/>
            <p:nvPr/>
          </p:nvSpPr>
          <p:spPr>
            <a:xfrm>
              <a:off x="7913468" y="27088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27" name="Rectangle 26"/>
            <p:cNvSpPr/>
            <p:nvPr/>
          </p:nvSpPr>
          <p:spPr>
            <a:xfrm>
              <a:off x="8218268" y="36994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28" name="Rectangle 27"/>
            <p:cNvSpPr/>
            <p:nvPr/>
          </p:nvSpPr>
          <p:spPr>
            <a:xfrm>
              <a:off x="6237068" y="43852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29" name="Rectangle 28"/>
            <p:cNvSpPr/>
            <p:nvPr/>
          </p:nvSpPr>
          <p:spPr>
            <a:xfrm>
              <a:off x="7608668" y="4461496"/>
              <a:ext cx="381000" cy="228600"/>
            </a:xfrm>
            <a:prstGeom prst="rect">
              <a:avLst/>
            </a:prstGeom>
            <a:ln>
              <a:headEnd type="none" w="med" len="med"/>
              <a:tailEnd type="none" w="med" len="med"/>
            </a:ln>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1600" dirty="0">
                <a:solidFill>
                  <a:srgbClr val="FFFFFF"/>
                </a:solidFill>
                <a:latin typeface="Segoe" pitchFamily="34" charset="0"/>
              </a:endParaRPr>
            </a:p>
          </p:txBody>
        </p:sp>
        <p:sp>
          <p:nvSpPr>
            <p:cNvPr id="30" name="Flowchart: Connector 29"/>
            <p:cNvSpPr/>
            <p:nvPr/>
          </p:nvSpPr>
          <p:spPr>
            <a:xfrm>
              <a:off x="6618333" y="3242561"/>
              <a:ext cx="1143000" cy="1143000"/>
            </a:xfrm>
            <a:prstGeom prst="flowChartConnector">
              <a:avLst/>
            </a:prstGeom>
            <a:noFill/>
            <a:ln>
              <a:solidFill>
                <a:schemeClr val="accent3">
                  <a:lumMod val="60000"/>
                  <a:lumOff val="40000"/>
                </a:schemeClr>
              </a:solidFill>
            </a:ln>
          </p:spPr>
          <p:style>
            <a:lnRef idx="2">
              <a:schemeClr val="accent1">
                <a:shade val="50000"/>
              </a:schemeClr>
            </a:lnRef>
            <a:fillRef idx="1">
              <a:schemeClr val="accent1"/>
            </a:fillRef>
            <a:effectRef idx="0">
              <a:schemeClr val="accent1"/>
            </a:effectRef>
            <a:fontRef idx="minor">
              <a:schemeClr val="lt1"/>
            </a:fontRef>
          </p:style>
          <p:txBody>
            <a:bodyPr lIns="91436" tIns="45718" rIns="91436" bIns="45718" anchor="ctr"/>
            <a:lstStyle/>
            <a:p>
              <a:pPr algn="ctr">
                <a:defRPr/>
              </a:pPr>
              <a:endParaRPr lang="es-ES" dirty="0"/>
            </a:p>
          </p:txBody>
        </p:sp>
      </p:grpSp>
      <p:cxnSp>
        <p:nvCxnSpPr>
          <p:cNvPr id="32" name="Straight Arrow Connector 31"/>
          <p:cNvCxnSpPr/>
          <p:nvPr/>
        </p:nvCxnSpPr>
        <p:spPr>
          <a:xfrm rot="5400000" flipH="1" flipV="1">
            <a:off x="6357249" y="4862011"/>
            <a:ext cx="1280160" cy="365760"/>
          </a:xfrm>
          <a:prstGeom prst="straightConnector1">
            <a:avLst/>
          </a:prstGeom>
          <a:ln w="50800">
            <a:tailEnd type="arrow"/>
          </a:ln>
        </p:spPr>
        <p:style>
          <a:lnRef idx="1">
            <a:schemeClr val="accent2"/>
          </a:lnRef>
          <a:fillRef idx="0">
            <a:schemeClr val="accent2"/>
          </a:fillRef>
          <a:effectRef idx="0">
            <a:schemeClr val="accent2"/>
          </a:effectRef>
          <a:fontRef idx="minor">
            <a:schemeClr val="tx1"/>
          </a:fontRef>
        </p:style>
      </p:cxnSp>
    </p:spTree>
  </p:cSld>
  <p:clrMapOvr>
    <a:masterClrMapping/>
  </p:clrMapOvr>
  <p:transition spd="med">
    <p:fade/>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 name="Rounded Rectangle 46"/>
          <p:cNvSpPr/>
          <p:nvPr/>
        </p:nvSpPr>
        <p:spPr bwMode="auto">
          <a:xfrm>
            <a:off x="427960" y="1573967"/>
            <a:ext cx="4856073" cy="4519535"/>
          </a:xfrm>
          <a:prstGeom prst="roundRect">
            <a:avLst>
              <a:gd name="adj" fmla="val 6026"/>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1" name="Title 40"/>
          <p:cNvSpPr>
            <a:spLocks noGrp="1"/>
          </p:cNvSpPr>
          <p:nvPr>
            <p:ph type="title"/>
          </p:nvPr>
        </p:nvSpPr>
        <p:spPr>
          <a:xfrm>
            <a:off x="381000" y="230188"/>
            <a:ext cx="8382000" cy="1163395"/>
          </a:xfrm>
        </p:spPr>
        <p:txBody>
          <a:bodyPr/>
          <a:lstStyle/>
          <a:p>
            <a:r>
              <a:rPr lang="es-ES" dirty="0" smtClean="0"/>
              <a:t>Gestión de cargas mixtas</a:t>
            </a:r>
            <a:br>
              <a:rPr lang="es-ES" dirty="0" smtClean="0"/>
            </a:br>
            <a:r>
              <a:rPr lang="es-ES" sz="3600" dirty="0" smtClean="0">
                <a:solidFill>
                  <a:schemeClr val="tx2"/>
                </a:solidFill>
              </a:rPr>
              <a:t>Resource Governor</a:t>
            </a:r>
            <a:endParaRPr lang="es-ES" dirty="0">
              <a:solidFill>
                <a:schemeClr val="tx2"/>
              </a:solidFill>
            </a:endParaRPr>
          </a:p>
        </p:txBody>
      </p:sp>
      <p:sp>
        <p:nvSpPr>
          <p:cNvPr id="52" name="Text Placeholder 51"/>
          <p:cNvSpPr>
            <a:spLocks noGrp="1"/>
          </p:cNvSpPr>
          <p:nvPr>
            <p:ph type="body" sz="quarter" idx="10"/>
          </p:nvPr>
        </p:nvSpPr>
        <p:spPr>
          <a:xfrm>
            <a:off x="5561350" y="2359025"/>
            <a:ext cx="3582650" cy="3733330"/>
          </a:xfrm>
        </p:spPr>
        <p:txBody>
          <a:bodyPr/>
          <a:lstStyle/>
          <a:p>
            <a:pPr marL="231775" indent="-231775"/>
            <a:r>
              <a:rPr lang="es-ES" sz="2000" dirty="0" smtClean="0"/>
              <a:t>Gestión de recursos</a:t>
            </a:r>
          </a:p>
          <a:p>
            <a:pPr marL="457200" lvl="1" indent="-225425"/>
            <a:r>
              <a:rPr lang="es-ES" sz="1800" dirty="0" smtClean="0"/>
              <a:t>Reserva recursos</a:t>
            </a:r>
          </a:p>
          <a:p>
            <a:pPr marL="630238" lvl="2" indent="-173038"/>
            <a:r>
              <a:rPr lang="es-ES" sz="1600" dirty="0" smtClean="0"/>
              <a:t>Asigna logins a las actividades</a:t>
            </a:r>
          </a:p>
          <a:p>
            <a:pPr marL="630238" lvl="2" indent="-173038"/>
            <a:r>
              <a:rPr lang="es-ES" sz="1600" dirty="0" smtClean="0"/>
              <a:t>Mapea tareas con recursos</a:t>
            </a:r>
          </a:p>
          <a:p>
            <a:pPr marL="457200" lvl="1" indent="-225425"/>
            <a:r>
              <a:rPr lang="es-ES" sz="1800" dirty="0" smtClean="0"/>
              <a:t>Define límites</a:t>
            </a:r>
          </a:p>
          <a:p>
            <a:pPr marL="457200" lvl="1" indent="-225425"/>
            <a:r>
              <a:rPr lang="es-ES" sz="1800" dirty="0" smtClean="0"/>
              <a:t>Evita queries con consumos excesivos de recursos</a:t>
            </a:r>
          </a:p>
          <a:p>
            <a:pPr marL="457200" lvl="1" indent="-225425"/>
            <a:r>
              <a:rPr lang="es-ES" sz="1800" dirty="0" smtClean="0"/>
              <a:t>Facilita el mantenimiento online</a:t>
            </a:r>
          </a:p>
          <a:p>
            <a:pPr marL="231775" indent="-231775"/>
            <a:r>
              <a:rPr lang="es-ES" sz="2000" dirty="0" smtClean="0"/>
              <a:t>Priorización de tareas</a:t>
            </a:r>
          </a:p>
          <a:p>
            <a:pPr marL="396875" lvl="1" indent="-165100"/>
            <a:r>
              <a:rPr lang="es-ES" sz="1800" dirty="0" smtClean="0"/>
              <a:t>Define prioridades</a:t>
            </a:r>
          </a:p>
          <a:p>
            <a:pPr marL="396875" lvl="1" indent="-165100"/>
            <a:r>
              <a:rPr lang="es-ES" sz="1800" dirty="0" smtClean="0"/>
              <a:t>Reasignación dinámica de recursos</a:t>
            </a:r>
            <a:endParaRPr lang="es-ES" sz="2000" dirty="0"/>
          </a:p>
        </p:txBody>
      </p:sp>
      <p:grpSp>
        <p:nvGrpSpPr>
          <p:cNvPr id="33" name="Group 39"/>
          <p:cNvGrpSpPr>
            <a:grpSpLocks/>
          </p:cNvGrpSpPr>
          <p:nvPr/>
        </p:nvGrpSpPr>
        <p:grpSpPr bwMode="auto">
          <a:xfrm>
            <a:off x="7315200" y="152400"/>
            <a:ext cx="1493837" cy="927100"/>
            <a:chOff x="381001" y="2606675"/>
            <a:chExt cx="1917699" cy="1190625"/>
          </a:xfrm>
        </p:grpSpPr>
        <p:grpSp>
          <p:nvGrpSpPr>
            <p:cNvPr id="34" name="Group 38"/>
            <p:cNvGrpSpPr>
              <a:grpSpLocks/>
            </p:cNvGrpSpPr>
            <p:nvPr/>
          </p:nvGrpSpPr>
          <p:grpSpPr bwMode="auto">
            <a:xfrm>
              <a:off x="381001" y="2730500"/>
              <a:ext cx="934592" cy="800994"/>
              <a:chOff x="381001" y="2730500"/>
              <a:chExt cx="934592" cy="800994"/>
            </a:xfrm>
          </p:grpSpPr>
          <p:pic>
            <p:nvPicPr>
              <p:cNvPr id="38" name="Picture 2" descr="C:\Program Files\Microsoft Resource DVD Artwork\DVD_ART\Artwork_Imagery\HARDWARE_IMAGERY\Illustration - Misc Hardware\Windows Vista Illustration Icons\Server.png"/>
              <p:cNvPicPr>
                <a:picLocks noChangeAspect="1" noChangeArrowheads="1"/>
              </p:cNvPicPr>
              <p:nvPr/>
            </p:nvPicPr>
            <p:blipFill>
              <a:blip r:embed="rId3"/>
              <a:srcRect/>
              <a:stretch>
                <a:fillRect/>
              </a:stretch>
            </p:blipFill>
            <p:spPr bwMode="auto">
              <a:xfrm>
                <a:off x="381001" y="2730500"/>
                <a:ext cx="494850" cy="677162"/>
              </a:xfrm>
              <a:prstGeom prst="rect">
                <a:avLst/>
              </a:prstGeom>
              <a:noFill/>
              <a:ln w="9525">
                <a:noFill/>
                <a:miter lim="800000"/>
                <a:headEnd/>
                <a:tailEnd/>
              </a:ln>
            </p:spPr>
          </p:pic>
          <p:pic>
            <p:nvPicPr>
              <p:cNvPr id="39" name="Picture 2" descr="C:\Program Files\Microsoft Resource DVD Artwork\DVD_ART\Artwork_Imagery\HARDWARE_IMAGERY\Illustration - Misc Hardware\Windows Vista Illustration Icons\Server.png"/>
              <p:cNvPicPr>
                <a:picLocks noChangeAspect="1" noChangeArrowheads="1"/>
              </p:cNvPicPr>
              <p:nvPr/>
            </p:nvPicPr>
            <p:blipFill>
              <a:blip r:embed="rId4"/>
              <a:srcRect/>
              <a:stretch>
                <a:fillRect/>
              </a:stretch>
            </p:blipFill>
            <p:spPr bwMode="auto">
              <a:xfrm>
                <a:off x="552451" y="2730500"/>
                <a:ext cx="536614" cy="734312"/>
              </a:xfrm>
              <a:prstGeom prst="rect">
                <a:avLst/>
              </a:prstGeom>
              <a:noFill/>
              <a:ln w="9525">
                <a:noFill/>
                <a:miter lim="800000"/>
                <a:headEnd/>
                <a:tailEnd/>
              </a:ln>
            </p:spPr>
          </p:pic>
          <p:pic>
            <p:nvPicPr>
              <p:cNvPr id="40" name="Picture 2" descr="C:\Program Files\Microsoft Resource DVD Artwork\DVD_ART\Artwork_Imagery\HARDWARE_IMAGERY\Illustration - Misc Hardware\Windows Vista Illustration Icons\Server.png"/>
              <p:cNvPicPr>
                <a:picLocks noChangeAspect="1" noChangeArrowheads="1"/>
              </p:cNvPicPr>
              <p:nvPr/>
            </p:nvPicPr>
            <p:blipFill>
              <a:blip r:embed="rId5"/>
              <a:srcRect/>
              <a:stretch>
                <a:fillRect/>
              </a:stretch>
            </p:blipFill>
            <p:spPr bwMode="auto">
              <a:xfrm>
                <a:off x="730250" y="2730500"/>
                <a:ext cx="585343" cy="800994"/>
              </a:xfrm>
              <a:prstGeom prst="rect">
                <a:avLst/>
              </a:prstGeom>
              <a:noFill/>
              <a:ln w="9525">
                <a:noFill/>
                <a:miter lim="800000"/>
                <a:headEnd/>
                <a:tailEnd/>
              </a:ln>
            </p:spPr>
          </p:pic>
        </p:grpSp>
        <p:pic>
          <p:nvPicPr>
            <p:cNvPr id="36"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725488" y="2606675"/>
              <a:ext cx="1143000" cy="1143000"/>
            </a:xfrm>
            <a:prstGeom prst="rect">
              <a:avLst/>
            </a:prstGeom>
            <a:noFill/>
            <a:ln w="9525">
              <a:noFill/>
              <a:miter lim="800000"/>
              <a:headEnd/>
              <a:tailEnd/>
            </a:ln>
          </p:spPr>
        </p:pic>
        <p:pic>
          <p:nvPicPr>
            <p:cNvPr id="3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1155700" y="2654300"/>
              <a:ext cx="1143000" cy="1143000"/>
            </a:xfrm>
            <a:prstGeom prst="rect">
              <a:avLst/>
            </a:prstGeom>
            <a:noFill/>
            <a:ln w="9525">
              <a:noFill/>
              <a:miter lim="800000"/>
              <a:headEnd/>
              <a:tailEnd/>
            </a:ln>
          </p:spPr>
        </p:pic>
      </p:grpSp>
      <p:sp>
        <p:nvSpPr>
          <p:cNvPr id="80" name="Rounded Rectangle 79"/>
          <p:cNvSpPr/>
          <p:nvPr/>
        </p:nvSpPr>
        <p:spPr bwMode="auto">
          <a:xfrm>
            <a:off x="60960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1" name="Rounded Rectangle 80"/>
          <p:cNvSpPr/>
          <p:nvPr/>
        </p:nvSpPr>
        <p:spPr bwMode="auto">
          <a:xfrm>
            <a:off x="215265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2" name="Rounded Rectangle 81"/>
          <p:cNvSpPr/>
          <p:nvPr/>
        </p:nvSpPr>
        <p:spPr bwMode="auto">
          <a:xfrm>
            <a:off x="3695701" y="1726367"/>
            <a:ext cx="1417320" cy="1938853"/>
          </a:xfrm>
          <a:prstGeom prst="roundRect">
            <a:avLst>
              <a:gd name="adj" fmla="val 6026"/>
            </a:avLst>
          </a:prstGeom>
          <a:gradFill>
            <a:gsLst>
              <a:gs pos="0">
                <a:schemeClr val="accent1">
                  <a:alpha val="0"/>
                </a:schemeClr>
              </a:gs>
              <a:gs pos="42000">
                <a:schemeClr val="accent6">
                  <a:lumMod val="75000"/>
                  <a:alpha val="49000"/>
                </a:schemeClr>
              </a:gs>
              <a:gs pos="70000">
                <a:schemeClr val="accent6">
                  <a:lumMod val="75000"/>
                  <a:alpha val="51000"/>
                </a:schemeClr>
              </a:gs>
              <a:gs pos="99000">
                <a:schemeClr val="accent6">
                  <a:lumMod val="50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58" name="Rectangle 15"/>
          <p:cNvSpPr>
            <a:spLocks noChangeArrowheads="1"/>
          </p:cNvSpPr>
          <p:nvPr/>
        </p:nvSpPr>
        <p:spPr bwMode="auto">
          <a:xfrm>
            <a:off x="831306" y="1812925"/>
            <a:ext cx="947944" cy="369328"/>
          </a:xfrm>
          <a:prstGeom prst="rect">
            <a:avLst/>
          </a:prstGeom>
          <a:noFill/>
          <a:ln w="12700">
            <a:noFill/>
            <a:miter lim="800000"/>
            <a:headEnd/>
            <a:tailEnd/>
          </a:ln>
        </p:spPr>
        <p:txBody>
          <a:bodyPr wrap="none" lIns="91436" tIns="45718" rIns="91436" bIns="45718">
            <a:spAutoFit/>
          </a:bodyPr>
          <a:lstStyle/>
          <a:p>
            <a:r>
              <a:rPr lang="es-ES" dirty="0" smtClean="0">
                <a:effectLst>
                  <a:outerShdw blurRad="38100" dist="38100" dir="2700000" algn="tl">
                    <a:srgbClr val="000000">
                      <a:alpha val="43137"/>
                    </a:srgbClr>
                  </a:outerShdw>
                </a:effectLst>
                <a:latin typeface="Segoe Semibold"/>
                <a:cs typeface="Arial" charset="0"/>
              </a:rPr>
              <a:t>Backup</a:t>
            </a:r>
            <a:endParaRPr lang="es-ES" dirty="0">
              <a:effectLst>
                <a:outerShdw blurRad="38100" dist="38100" dir="2700000" algn="tl">
                  <a:srgbClr val="000000">
                    <a:alpha val="43137"/>
                  </a:srgbClr>
                </a:outerShdw>
              </a:effectLst>
              <a:latin typeface="Segoe Semibold"/>
              <a:cs typeface="Arial" charset="0"/>
            </a:endParaRPr>
          </a:p>
        </p:txBody>
      </p:sp>
      <p:sp>
        <p:nvSpPr>
          <p:cNvPr id="59" name="Rectangle 15"/>
          <p:cNvSpPr>
            <a:spLocks noChangeArrowheads="1"/>
          </p:cNvSpPr>
          <p:nvPr/>
        </p:nvSpPr>
        <p:spPr bwMode="auto">
          <a:xfrm>
            <a:off x="533400" y="2624138"/>
            <a:ext cx="1549399" cy="584771"/>
          </a:xfrm>
          <a:prstGeom prst="rect">
            <a:avLst/>
          </a:prstGeom>
          <a:noFill/>
          <a:ln w="12700">
            <a:noFill/>
            <a:miter lim="800000"/>
            <a:headEnd/>
            <a:tailEnd/>
          </a:ln>
        </p:spPr>
        <p:txBody>
          <a:bodyPr wrap="square" lIns="91436" tIns="45718" rIns="91436" bIns="45718">
            <a:spAutoFit/>
          </a:bodyPr>
          <a:lstStyle/>
          <a:p>
            <a:pPr algn="ctr"/>
            <a:r>
              <a:rPr lang="es-ES" sz="1600" dirty="0" smtClean="0">
                <a:effectLst>
                  <a:outerShdw blurRad="38100" dist="38100" dir="2700000" algn="tl">
                    <a:srgbClr val="000000">
                      <a:alpha val="43137"/>
                    </a:srgbClr>
                  </a:outerShdw>
                </a:effectLst>
                <a:latin typeface="Segoe Semibold"/>
                <a:cs typeface="Arial" charset="0"/>
              </a:rPr>
              <a:t>Tareas de administración</a:t>
            </a:r>
            <a:endParaRPr lang="es-ES" sz="1600" dirty="0">
              <a:effectLst>
                <a:outerShdw blurRad="38100" dist="38100" dir="2700000" algn="tl">
                  <a:srgbClr val="000000">
                    <a:alpha val="43137"/>
                  </a:srgbClr>
                </a:outerShdw>
              </a:effectLst>
              <a:latin typeface="Segoe Semibold"/>
              <a:cs typeface="Arial" charset="0"/>
            </a:endParaRPr>
          </a:p>
        </p:txBody>
      </p:sp>
      <p:sp>
        <p:nvSpPr>
          <p:cNvPr id="63" name="Rectangle 15"/>
          <p:cNvSpPr>
            <a:spLocks noChangeArrowheads="1"/>
          </p:cNvSpPr>
          <p:nvPr/>
        </p:nvSpPr>
        <p:spPr bwMode="auto">
          <a:xfrm>
            <a:off x="2148840" y="1812925"/>
            <a:ext cx="1424940" cy="646327"/>
          </a:xfrm>
          <a:prstGeom prst="rect">
            <a:avLst/>
          </a:prstGeom>
          <a:noFill/>
          <a:ln w="12700">
            <a:noFill/>
            <a:miter lim="800000"/>
            <a:headEnd/>
            <a:tailEnd/>
          </a:ln>
        </p:spPr>
        <p:txBody>
          <a:bodyPr wrap="square" lIns="91436" tIns="45718" rIns="91436" bIns="45718">
            <a:spAutoFit/>
          </a:bodyPr>
          <a:lstStyle/>
          <a:p>
            <a:pPr algn="ctr"/>
            <a:r>
              <a:rPr lang="es-ES" dirty="0" smtClean="0">
                <a:effectLst>
                  <a:outerShdw blurRad="38100" dist="38100" dir="2700000" algn="tl">
                    <a:srgbClr val="000000">
                      <a:alpha val="43137"/>
                    </a:srgbClr>
                  </a:outerShdw>
                </a:effectLst>
                <a:latin typeface="Segoe Semibold"/>
                <a:cs typeface="Arial" charset="0"/>
              </a:rPr>
              <a:t>Carga continua</a:t>
            </a:r>
            <a:endParaRPr lang="es-ES" dirty="0">
              <a:effectLst>
                <a:outerShdw blurRad="38100" dist="38100" dir="2700000" algn="tl">
                  <a:srgbClr val="000000">
                    <a:alpha val="43137"/>
                  </a:srgbClr>
                </a:outerShdw>
              </a:effectLst>
              <a:latin typeface="Segoe Semibold"/>
              <a:cs typeface="Arial" charset="0"/>
            </a:endParaRPr>
          </a:p>
        </p:txBody>
      </p:sp>
      <p:sp>
        <p:nvSpPr>
          <p:cNvPr id="64" name="Rectangle 15"/>
          <p:cNvSpPr>
            <a:spLocks noChangeArrowheads="1"/>
          </p:cNvSpPr>
          <p:nvPr/>
        </p:nvSpPr>
        <p:spPr bwMode="auto">
          <a:xfrm>
            <a:off x="3835037" y="1812925"/>
            <a:ext cx="1114697" cy="646327"/>
          </a:xfrm>
          <a:prstGeom prst="rect">
            <a:avLst/>
          </a:prstGeom>
          <a:noFill/>
          <a:ln w="12700">
            <a:noFill/>
            <a:miter lim="800000"/>
            <a:headEnd/>
            <a:tailEnd/>
          </a:ln>
        </p:spPr>
        <p:txBody>
          <a:bodyPr lIns="91436" tIns="45718" rIns="91436" bIns="45718">
            <a:spAutoFit/>
          </a:bodyPr>
          <a:lstStyle/>
          <a:p>
            <a:pPr algn="ctr"/>
            <a:r>
              <a:rPr lang="es-ES" dirty="0" smtClean="0">
                <a:effectLst>
                  <a:outerShdw blurRad="38100" dist="38100" dir="2700000" algn="tl">
                    <a:srgbClr val="000000">
                      <a:alpha val="43137"/>
                    </a:srgbClr>
                  </a:outerShdw>
                </a:effectLst>
                <a:latin typeface="Segoe Semibold"/>
                <a:cs typeface="Arial" charset="0"/>
              </a:rPr>
              <a:t>Ejec. informes</a:t>
            </a:r>
            <a:endParaRPr lang="es-ES" dirty="0">
              <a:effectLst>
                <a:outerShdw blurRad="38100" dist="38100" dir="2700000" algn="tl">
                  <a:srgbClr val="000000">
                    <a:alpha val="43137"/>
                  </a:srgbClr>
                </a:outerShdw>
              </a:effectLst>
              <a:latin typeface="Segoe Semibold"/>
              <a:cs typeface="Arial" charset="0"/>
            </a:endParaRPr>
          </a:p>
        </p:txBody>
      </p:sp>
      <p:sp>
        <p:nvSpPr>
          <p:cNvPr id="65" name="Rectangle 15"/>
          <p:cNvSpPr>
            <a:spLocks noChangeArrowheads="1"/>
          </p:cNvSpPr>
          <p:nvPr/>
        </p:nvSpPr>
        <p:spPr bwMode="auto">
          <a:xfrm>
            <a:off x="3619500" y="2624138"/>
            <a:ext cx="1574800" cy="584771"/>
          </a:xfrm>
          <a:prstGeom prst="rect">
            <a:avLst/>
          </a:prstGeom>
          <a:noFill/>
          <a:ln w="12700">
            <a:noFill/>
            <a:miter lim="800000"/>
            <a:headEnd/>
            <a:tailEnd/>
          </a:ln>
        </p:spPr>
        <p:txBody>
          <a:bodyPr wrap="square" lIns="91436" tIns="45718" rIns="91436" bIns="45718">
            <a:spAutoFit/>
          </a:bodyPr>
          <a:lstStyle/>
          <a:p>
            <a:pPr algn="ctr"/>
            <a:r>
              <a:rPr lang="es-ES" sz="1600" dirty="0" smtClean="0">
                <a:effectLst>
                  <a:outerShdw blurRad="38100" dist="38100" dir="2700000" algn="tl">
                    <a:srgbClr val="000000">
                      <a:alpha val="43137"/>
                    </a:srgbClr>
                  </a:outerShdw>
                </a:effectLst>
                <a:latin typeface="Segoe Semibold"/>
                <a:cs typeface="Arial" charset="0"/>
              </a:rPr>
              <a:t>Informes personalizados</a:t>
            </a:r>
            <a:endParaRPr lang="es-ES" sz="1600" dirty="0">
              <a:effectLst>
                <a:outerShdw blurRad="38100" dist="38100" dir="2700000" algn="tl">
                  <a:srgbClr val="000000">
                    <a:alpha val="43137"/>
                  </a:srgbClr>
                </a:outerShdw>
              </a:effectLst>
              <a:latin typeface="Segoe Semibold"/>
              <a:cs typeface="Arial" charset="0"/>
            </a:endParaRPr>
          </a:p>
        </p:txBody>
      </p:sp>
      <p:sp>
        <p:nvSpPr>
          <p:cNvPr id="86" name="Up Arrow 85"/>
          <p:cNvSpPr/>
          <p:nvPr/>
        </p:nvSpPr>
        <p:spPr bwMode="auto">
          <a:xfrm rot="10800000">
            <a:off x="65915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7" name="Up Arrow 86"/>
          <p:cNvSpPr/>
          <p:nvPr/>
        </p:nvSpPr>
        <p:spPr bwMode="auto">
          <a:xfrm rot="10800000">
            <a:off x="223288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9" name="Up Arrow 88"/>
          <p:cNvSpPr/>
          <p:nvPr/>
        </p:nvSpPr>
        <p:spPr bwMode="auto">
          <a:xfrm rot="10800000">
            <a:off x="3752874" y="3527162"/>
            <a:ext cx="1245845" cy="1109236"/>
          </a:xfrm>
          <a:prstGeom prst="upArrow">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0" name="TextBox 59"/>
          <p:cNvSpPr txBox="1"/>
          <p:nvPr/>
        </p:nvSpPr>
        <p:spPr bwMode="auto">
          <a:xfrm>
            <a:off x="3903430" y="3560365"/>
            <a:ext cx="873628"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a:t>
            </a:r>
          </a:p>
          <a:p>
            <a:pPr algn="ctr">
              <a:defRPr/>
            </a:pPr>
            <a:r>
              <a:rPr lang="es-ES" sz="1400" dirty="0" smtClean="0">
                <a:effectLst>
                  <a:outerShdw blurRad="38100" dist="38100" dir="2700000" algn="tl">
                    <a:srgbClr val="000000">
                      <a:alpha val="43137"/>
                    </a:srgbClr>
                  </a:outerShdw>
                </a:effectLst>
                <a:latin typeface="+mj-lt"/>
              </a:rPr>
              <a:t>Informes</a:t>
            </a:r>
            <a:endParaRPr lang="es-ES" sz="1400" dirty="0">
              <a:effectLst>
                <a:outerShdw blurRad="38100" dist="38100" dir="2700000" algn="tl">
                  <a:srgbClr val="000000">
                    <a:alpha val="43137"/>
                  </a:srgbClr>
                </a:outerShdw>
              </a:effectLst>
              <a:latin typeface="+mj-lt"/>
            </a:endParaRPr>
          </a:p>
        </p:txBody>
      </p:sp>
      <p:sp>
        <p:nvSpPr>
          <p:cNvPr id="62" name="TextBox 61"/>
          <p:cNvSpPr txBox="1"/>
          <p:nvPr/>
        </p:nvSpPr>
        <p:spPr bwMode="auto">
          <a:xfrm>
            <a:off x="2555235" y="3560365"/>
            <a:ext cx="643951"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a:t>
            </a:r>
          </a:p>
          <a:p>
            <a:pPr algn="ctr">
              <a:defRPr/>
            </a:pPr>
            <a:r>
              <a:rPr lang="es-ES" sz="1400" dirty="0" smtClean="0">
                <a:effectLst>
                  <a:outerShdw blurRad="38100" dist="38100" dir="2700000" algn="tl">
                    <a:srgbClr val="000000">
                      <a:alpha val="43137"/>
                    </a:srgbClr>
                  </a:outerShdw>
                </a:effectLst>
                <a:latin typeface="+mj-lt"/>
              </a:rPr>
              <a:t>OLTP</a:t>
            </a:r>
            <a:endParaRPr lang="es-ES" sz="1400" dirty="0">
              <a:effectLst>
                <a:outerShdw blurRad="38100" dist="38100" dir="2700000" algn="tl">
                  <a:srgbClr val="000000">
                    <a:alpha val="43137"/>
                  </a:srgbClr>
                </a:outerShdw>
              </a:effectLst>
              <a:latin typeface="+mj-lt"/>
            </a:endParaRPr>
          </a:p>
        </p:txBody>
      </p:sp>
      <p:grpSp>
        <p:nvGrpSpPr>
          <p:cNvPr id="45" name="Group 44"/>
          <p:cNvGrpSpPr/>
          <p:nvPr/>
        </p:nvGrpSpPr>
        <p:grpSpPr>
          <a:xfrm>
            <a:off x="2399928" y="2465388"/>
            <a:ext cx="967564" cy="1017980"/>
            <a:chOff x="2399928" y="2465388"/>
            <a:chExt cx="967564" cy="1017980"/>
          </a:xfrm>
        </p:grpSpPr>
        <p:pic>
          <p:nvPicPr>
            <p:cNvPr id="68629" name="Picture 2" descr="\\showsrus\infoDVD\Clip_Installer\DVD_ART\Artwork_Imagery\Shapes and Graphics\MSN Illustration Icon\MSN icon alert sign.png"/>
            <p:cNvPicPr>
              <a:picLocks noChangeAspect="1" noChangeArrowheads="1"/>
            </p:cNvPicPr>
            <p:nvPr/>
          </p:nvPicPr>
          <p:blipFill>
            <a:blip r:embed="rId7"/>
            <a:stretch>
              <a:fillRect/>
            </a:stretch>
          </p:blipFill>
          <p:spPr bwMode="auto">
            <a:xfrm>
              <a:off x="2487547" y="2465388"/>
              <a:ext cx="802217" cy="760651"/>
            </a:xfrm>
            <a:prstGeom prst="rect">
              <a:avLst/>
            </a:prstGeom>
            <a:noFill/>
            <a:ln>
              <a:noFill/>
            </a:ln>
          </p:spPr>
        </p:pic>
        <p:sp>
          <p:nvSpPr>
            <p:cNvPr id="67" name="TextBox 25"/>
            <p:cNvSpPr txBox="1">
              <a:spLocks noChangeArrowheads="1"/>
            </p:cNvSpPr>
            <p:nvPr/>
          </p:nvSpPr>
          <p:spPr bwMode="auto">
            <a:xfrm>
              <a:off x="2399928" y="3114040"/>
              <a:ext cx="967564" cy="369328"/>
            </a:xfrm>
            <a:prstGeom prst="rect">
              <a:avLst/>
            </a:prstGeom>
            <a:noFill/>
            <a:ln w="9525">
              <a:noFill/>
              <a:miter lim="800000"/>
              <a:headEnd/>
              <a:tailEnd/>
            </a:ln>
          </p:spPr>
          <p:txBody>
            <a:bodyPr wrap="none" lIns="91436" tIns="45718" rIns="91436" bIns="45718">
              <a:spAutoFit/>
            </a:bodyPr>
            <a:lstStyle/>
            <a:p>
              <a:r>
                <a:rPr lang="es-ES" dirty="0" smtClean="0">
                  <a:solidFill>
                    <a:schemeClr val="accent2">
                      <a:lumMod val="40000"/>
                      <a:lumOff val="60000"/>
                    </a:schemeClr>
                  </a:solidFill>
                  <a:effectLst>
                    <a:glow rad="101600">
                      <a:schemeClr val="accent2">
                        <a:satMod val="175000"/>
                        <a:alpha val="40000"/>
                      </a:schemeClr>
                    </a:glow>
                  </a:effectLst>
                  <a:latin typeface="+mj-lt"/>
                </a:rPr>
                <a:t>Elevado</a:t>
              </a:r>
              <a:endParaRPr lang="es-ES" dirty="0">
                <a:solidFill>
                  <a:schemeClr val="accent2">
                    <a:lumMod val="40000"/>
                    <a:lumOff val="60000"/>
                  </a:schemeClr>
                </a:solidFill>
                <a:effectLst>
                  <a:glow rad="101600">
                    <a:schemeClr val="accent2">
                      <a:satMod val="175000"/>
                      <a:alpha val="40000"/>
                    </a:schemeClr>
                  </a:glow>
                </a:effectLst>
                <a:latin typeface="+mj-lt"/>
              </a:endParaRPr>
            </a:p>
          </p:txBody>
        </p:sp>
      </p:grpSp>
      <p:sp>
        <p:nvSpPr>
          <p:cNvPr id="57" name="TextBox 56"/>
          <p:cNvSpPr txBox="1"/>
          <p:nvPr/>
        </p:nvSpPr>
        <p:spPr bwMode="auto">
          <a:xfrm>
            <a:off x="781539" y="3560365"/>
            <a:ext cx="803417" cy="523216"/>
          </a:xfrm>
          <a:prstGeom prst="rect">
            <a:avLst/>
          </a:prstGeom>
          <a:noFill/>
        </p:spPr>
        <p:txBody>
          <a:bodyPr wrap="none" lIns="91436" tIns="45718" rIns="91436" bIns="45718">
            <a:spAutoFit/>
          </a:bodyPr>
          <a:lstStyle/>
          <a:p>
            <a:pPr algn="ctr">
              <a:defRPr/>
            </a:pPr>
            <a:r>
              <a:rPr lang="es-ES" sz="1400" dirty="0" smtClean="0">
                <a:effectLst>
                  <a:outerShdw blurRad="38100" dist="38100" dir="2700000" algn="tl">
                    <a:srgbClr val="000000">
                      <a:alpha val="43137"/>
                    </a:srgbClr>
                  </a:outerShdw>
                </a:effectLst>
                <a:latin typeface="+mj-lt"/>
              </a:rPr>
              <a:t>Carga </a:t>
            </a:r>
          </a:p>
          <a:p>
            <a:pPr algn="ctr">
              <a:defRPr/>
            </a:pPr>
            <a:r>
              <a:rPr lang="es-ES" sz="1400" dirty="0" smtClean="0">
                <a:effectLst>
                  <a:outerShdw blurRad="38100" dist="38100" dir="2700000" algn="tl">
                    <a:srgbClr val="000000">
                      <a:alpha val="43137"/>
                    </a:srgbClr>
                  </a:outerShdw>
                </a:effectLst>
                <a:latin typeface="+mj-lt"/>
              </a:rPr>
              <a:t>Admon.</a:t>
            </a:r>
            <a:endParaRPr lang="es-ES" sz="1400" dirty="0">
              <a:effectLst>
                <a:outerShdw blurRad="38100" dist="38100" dir="2700000" algn="tl">
                  <a:srgbClr val="000000">
                    <a:alpha val="43137"/>
                  </a:srgbClr>
                </a:outerShdw>
              </a:effectLst>
              <a:latin typeface="+mj-lt"/>
            </a:endParaRPr>
          </a:p>
        </p:txBody>
      </p:sp>
      <p:grpSp>
        <p:nvGrpSpPr>
          <p:cNvPr id="42" name="Group 41"/>
          <p:cNvGrpSpPr/>
          <p:nvPr/>
        </p:nvGrpSpPr>
        <p:grpSpPr>
          <a:xfrm>
            <a:off x="609600" y="4356100"/>
            <a:ext cx="1689371" cy="1938853"/>
            <a:chOff x="609600" y="4356100"/>
            <a:chExt cx="1689371" cy="1938853"/>
          </a:xfrm>
        </p:grpSpPr>
        <p:sp>
          <p:nvSpPr>
            <p:cNvPr id="83" name="Rounded Rectangle 82"/>
            <p:cNvSpPr/>
            <p:nvPr/>
          </p:nvSpPr>
          <p:spPr bwMode="auto">
            <a:xfrm>
              <a:off x="609601" y="4356100"/>
              <a:ext cx="1689370"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90" name="TextBox 89"/>
            <p:cNvSpPr txBox="1"/>
            <p:nvPr/>
          </p:nvSpPr>
          <p:spPr bwMode="auto">
            <a:xfrm>
              <a:off x="828172" y="5842742"/>
              <a:ext cx="1407309" cy="369332"/>
            </a:xfrm>
            <a:prstGeom prst="rect">
              <a:avLst/>
            </a:prstGeom>
            <a:noFill/>
          </p:spPr>
          <p:txBody>
            <a:bodyPr wrap="none">
              <a:spAutoFit/>
            </a:bodyPr>
            <a:lstStyle/>
            <a:p>
              <a:pPr algn="ctr">
                <a:defRPr/>
              </a:pPr>
              <a:r>
                <a:rPr lang="es-ES" dirty="0" smtClean="0">
                  <a:effectLst>
                    <a:outerShdw blurRad="38100" dist="38100" dir="2700000" algn="tl">
                      <a:srgbClr val="000000">
                        <a:alpha val="43137"/>
                      </a:srgbClr>
                    </a:outerShdw>
                  </a:effectLst>
                  <a:latin typeface="Segoe Semibold"/>
                  <a:cs typeface="Arial" charset="0"/>
                </a:rPr>
                <a:t>Admin Pool</a:t>
              </a:r>
              <a:endParaRPr lang="es-ES" dirty="0">
                <a:effectLst>
                  <a:outerShdw blurRad="38100" dist="38100" dir="2700000" algn="tl">
                    <a:srgbClr val="000000">
                      <a:alpha val="43137"/>
                    </a:srgbClr>
                  </a:outerShdw>
                </a:effectLst>
                <a:latin typeface="Segoe Semibold"/>
                <a:cs typeface="Arial" charset="0"/>
              </a:endParaRPr>
            </a:p>
          </p:txBody>
        </p:sp>
        <p:sp>
          <p:nvSpPr>
            <p:cNvPr id="92" name="Rectangle 91"/>
            <p:cNvSpPr/>
            <p:nvPr/>
          </p:nvSpPr>
          <p:spPr>
            <a:xfrm>
              <a:off x="609600" y="4971395"/>
              <a:ext cx="1671587" cy="738664"/>
            </a:xfrm>
            <a:prstGeom prst="rect">
              <a:avLst/>
            </a:prstGeom>
          </p:spPr>
          <p:txBody>
            <a:bodyPr wrap="square">
              <a:spAutoFit/>
            </a:bodyPr>
            <a:lstStyle/>
            <a:p>
              <a:pPr algn="ctr">
                <a:defRPr/>
              </a:pPr>
              <a:r>
                <a:rPr lang="es-ES" sz="1400" dirty="0" smtClean="0">
                  <a:effectLst>
                    <a:outerShdw blurRad="38100" dist="38100" dir="2700000" algn="tl">
                      <a:srgbClr val="000000">
                        <a:alpha val="43137"/>
                      </a:srgbClr>
                    </a:outerShdw>
                  </a:effectLst>
                  <a:latin typeface="+mj-lt"/>
                </a:rPr>
                <a:t>Min Memoria 10%</a:t>
              </a:r>
            </a:p>
            <a:p>
              <a:pPr algn="ctr">
                <a:defRPr/>
              </a:pPr>
              <a:r>
                <a:rPr lang="es-ES" sz="1400" dirty="0" smtClean="0">
                  <a:effectLst>
                    <a:outerShdw blurRad="38100" dist="38100" dir="2700000" algn="tl">
                      <a:srgbClr val="000000">
                        <a:alpha val="43137"/>
                      </a:srgbClr>
                    </a:outerShdw>
                  </a:effectLst>
                  <a:latin typeface="+mj-lt"/>
                </a:rPr>
                <a:t>Max Memoria 20%</a:t>
              </a:r>
            </a:p>
            <a:p>
              <a:pPr algn="ctr">
                <a:defRPr/>
              </a:pPr>
              <a:r>
                <a:rPr lang="es-ES" sz="1400" dirty="0" smtClean="0">
                  <a:effectLst>
                    <a:outerShdw blurRad="38100" dist="38100" dir="2700000" algn="tl">
                      <a:srgbClr val="000000">
                        <a:alpha val="43137"/>
                      </a:srgbClr>
                    </a:outerShdw>
                  </a:effectLst>
                  <a:latin typeface="+mj-lt"/>
                </a:rPr>
                <a:t>Max CPU 10%</a:t>
              </a:r>
              <a:endParaRPr lang="es-ES" sz="1400" dirty="0">
                <a:effectLst>
                  <a:outerShdw blurRad="38100" dist="38100" dir="2700000" algn="tl">
                    <a:srgbClr val="000000">
                      <a:alpha val="43137"/>
                    </a:srgbClr>
                  </a:outerShdw>
                </a:effectLst>
                <a:latin typeface="+mj-lt"/>
              </a:endParaRPr>
            </a:p>
          </p:txBody>
        </p:sp>
      </p:grpSp>
      <p:grpSp>
        <p:nvGrpSpPr>
          <p:cNvPr id="35" name="Group 34"/>
          <p:cNvGrpSpPr/>
          <p:nvPr/>
        </p:nvGrpSpPr>
        <p:grpSpPr>
          <a:xfrm>
            <a:off x="2367815" y="4356100"/>
            <a:ext cx="2727237" cy="1938853"/>
            <a:chOff x="2367815" y="4356100"/>
            <a:chExt cx="2727237" cy="1938853"/>
          </a:xfrm>
        </p:grpSpPr>
        <p:sp>
          <p:nvSpPr>
            <p:cNvPr id="85" name="Rounded Rectangle 84"/>
            <p:cNvSpPr/>
            <p:nvPr/>
          </p:nvSpPr>
          <p:spPr bwMode="auto">
            <a:xfrm>
              <a:off x="2367815" y="4356100"/>
              <a:ext cx="2727237"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91" name="TextBox 90"/>
            <p:cNvSpPr txBox="1"/>
            <p:nvPr/>
          </p:nvSpPr>
          <p:spPr bwMode="auto">
            <a:xfrm>
              <a:off x="2782564" y="5833114"/>
              <a:ext cx="1912255" cy="369332"/>
            </a:xfrm>
            <a:prstGeom prst="rect">
              <a:avLst/>
            </a:prstGeom>
            <a:noFill/>
          </p:spPr>
          <p:txBody>
            <a:bodyPr wrap="none">
              <a:spAutoFit/>
            </a:bodyPr>
            <a:lstStyle/>
            <a:p>
              <a:pPr algn="ctr">
                <a:defRPr/>
              </a:pPr>
              <a:r>
                <a:rPr lang="es-ES" dirty="0" smtClean="0">
                  <a:effectLst>
                    <a:outerShdw blurRad="38100" dist="38100" dir="2700000" algn="tl">
                      <a:srgbClr val="000000">
                        <a:alpha val="43137"/>
                      </a:srgbClr>
                    </a:outerShdw>
                  </a:effectLst>
                  <a:latin typeface="Segoe Semibold"/>
                  <a:cs typeface="Arial" charset="0"/>
                </a:rPr>
                <a:t>Application Pool</a:t>
              </a:r>
              <a:endParaRPr lang="es-ES" dirty="0">
                <a:effectLst>
                  <a:outerShdw blurRad="38100" dist="38100" dir="2700000" algn="tl">
                    <a:srgbClr val="000000">
                      <a:alpha val="43137"/>
                    </a:srgbClr>
                  </a:outerShdw>
                </a:effectLst>
                <a:latin typeface="Segoe Semibold"/>
                <a:cs typeface="Arial" charset="0"/>
              </a:endParaRPr>
            </a:p>
          </p:txBody>
        </p:sp>
        <p:sp>
          <p:nvSpPr>
            <p:cNvPr id="93" name="Rectangle 92"/>
            <p:cNvSpPr/>
            <p:nvPr/>
          </p:nvSpPr>
          <p:spPr>
            <a:xfrm>
              <a:off x="2933700" y="5186839"/>
              <a:ext cx="2148840" cy="307777"/>
            </a:xfrm>
            <a:prstGeom prst="rect">
              <a:avLst/>
            </a:prstGeom>
          </p:spPr>
          <p:txBody>
            <a:bodyPr wrap="square">
              <a:spAutoFit/>
            </a:bodyPr>
            <a:lstStyle/>
            <a:p>
              <a:pPr algn="ctr">
                <a:defRPr/>
              </a:pPr>
              <a:r>
                <a:rPr lang="es-ES" sz="1400" dirty="0" smtClean="0">
                  <a:effectLst>
                    <a:outerShdw blurRad="38100" dist="38100" dir="2700000" algn="tl">
                      <a:srgbClr val="000000">
                        <a:alpha val="43137"/>
                      </a:srgbClr>
                    </a:outerShdw>
                  </a:effectLst>
                  <a:latin typeface="+mj-lt"/>
                </a:rPr>
                <a:t>Max CPU 90%</a:t>
              </a:r>
            </a:p>
          </p:txBody>
        </p:sp>
      </p:grpSp>
      <p:sp>
        <p:nvSpPr>
          <p:cNvPr id="43" name="Rounded Rectangle 42"/>
          <p:cNvSpPr/>
          <p:nvPr/>
        </p:nvSpPr>
        <p:spPr bwMode="auto">
          <a:xfrm>
            <a:off x="578657" y="4337922"/>
            <a:ext cx="4511650" cy="1938853"/>
          </a:xfrm>
          <a:prstGeom prst="roundRect">
            <a:avLst>
              <a:gd name="adj" fmla="val 6026"/>
            </a:avLst>
          </a:prstGeom>
          <a:gradFill>
            <a:gsLst>
              <a:gs pos="0">
                <a:schemeClr val="accent1">
                  <a:alpha val="0"/>
                </a:schemeClr>
              </a:gs>
              <a:gs pos="42000">
                <a:schemeClr val="tx2">
                  <a:lumMod val="25000"/>
                  <a:alpha val="49000"/>
                </a:schemeClr>
              </a:gs>
              <a:gs pos="70000">
                <a:schemeClr val="tx2">
                  <a:lumMod val="25000"/>
                  <a:alpha val="49000"/>
                </a:schemeClr>
              </a:gs>
              <a:gs pos="99000">
                <a:schemeClr val="tx2">
                  <a:lumMod val="10000"/>
                  <a:alpha val="79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4" name="TextBox 43"/>
          <p:cNvSpPr txBox="1"/>
          <p:nvPr/>
        </p:nvSpPr>
        <p:spPr>
          <a:xfrm>
            <a:off x="579548" y="6297769"/>
            <a:ext cx="4520485" cy="369332"/>
          </a:xfrm>
          <a:prstGeom prst="rect">
            <a:avLst/>
          </a:prstGeom>
        </p:spPr>
        <p:style>
          <a:lnRef idx="1">
            <a:schemeClr val="accent3"/>
          </a:lnRef>
          <a:fillRef idx="3">
            <a:schemeClr val="accent3"/>
          </a:fillRef>
          <a:effectRef idx="2">
            <a:schemeClr val="accent3"/>
          </a:effectRef>
          <a:fontRef idx="minor">
            <a:schemeClr val="lt1"/>
          </a:fontRef>
        </p:style>
        <p:txBody>
          <a:bodyPr wrap="square" rtlCol="0">
            <a:spAutoFit/>
          </a:bodyPr>
          <a:lstStyle/>
          <a:p>
            <a:pPr algn="ctr"/>
            <a:r>
              <a:rPr lang="es-ES" b="1" dirty="0" smtClean="0"/>
              <a:t>Servidor SQL Server</a:t>
            </a:r>
            <a:endParaRPr lang="es-ES" b="1" dirty="0"/>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xit" presetSubtype="4" fill="hold" grpId="0" nodeType="clickEffect">
                                  <p:stCondLst>
                                    <p:cond delay="0"/>
                                  </p:stCondLst>
                                  <p:childTnLst>
                                    <p:anim calcmode="lin" valueType="num">
                                      <p:cBhvr additive="base">
                                        <p:cTn id="6" dur="1000"/>
                                        <p:tgtEl>
                                          <p:spTgt spid="43"/>
                                        </p:tgtEl>
                                        <p:attrNameLst>
                                          <p:attrName>ppt_x</p:attrName>
                                        </p:attrNameLst>
                                      </p:cBhvr>
                                      <p:tavLst>
                                        <p:tav tm="0">
                                          <p:val>
                                            <p:strVal val="ppt_x"/>
                                          </p:val>
                                        </p:tav>
                                        <p:tav tm="100000">
                                          <p:val>
                                            <p:strVal val="ppt_x"/>
                                          </p:val>
                                        </p:tav>
                                      </p:tavLst>
                                    </p:anim>
                                    <p:anim calcmode="lin" valueType="num">
                                      <p:cBhvr additive="base">
                                        <p:cTn id="7" dur="1000"/>
                                        <p:tgtEl>
                                          <p:spTgt spid="43"/>
                                        </p:tgtEl>
                                        <p:attrNameLst>
                                          <p:attrName>ppt_y</p:attrName>
                                        </p:attrNameLst>
                                      </p:cBhvr>
                                      <p:tavLst>
                                        <p:tav tm="0">
                                          <p:val>
                                            <p:strVal val="ppt_y"/>
                                          </p:val>
                                        </p:tav>
                                        <p:tav tm="100000">
                                          <p:val>
                                            <p:strVal val="1+ppt_h/2"/>
                                          </p:val>
                                        </p:tav>
                                      </p:tavLst>
                                    </p:anim>
                                    <p:set>
                                      <p:cBhvr>
                                        <p:cTn id="8" dur="1" fill="hold">
                                          <p:stCondLst>
                                            <p:cond delay="999"/>
                                          </p:stCondLst>
                                        </p:cTn>
                                        <p:tgtEl>
                                          <p:spTgt spid="43"/>
                                        </p:tgtEl>
                                        <p:attrNameLst>
                                          <p:attrName>style.visibility</p:attrName>
                                        </p:attrNameLst>
                                      </p:cBhvr>
                                      <p:to>
                                        <p:strVal val="hidden"/>
                                      </p:to>
                                    </p:set>
                                  </p:childTnLst>
                                </p:cTn>
                              </p:par>
                              <p:par>
                                <p:cTn id="9" presetID="2" presetClass="entr" presetSubtype="4" fill="hold" nodeType="withEffect">
                                  <p:stCondLst>
                                    <p:cond delay="500"/>
                                  </p:stCondLst>
                                  <p:childTnLst>
                                    <p:set>
                                      <p:cBhvr>
                                        <p:cTn id="10" dur="1" fill="hold">
                                          <p:stCondLst>
                                            <p:cond delay="0"/>
                                          </p:stCondLst>
                                        </p:cTn>
                                        <p:tgtEl>
                                          <p:spTgt spid="35"/>
                                        </p:tgtEl>
                                        <p:attrNameLst>
                                          <p:attrName>style.visibility</p:attrName>
                                        </p:attrNameLst>
                                      </p:cBhvr>
                                      <p:to>
                                        <p:strVal val="visible"/>
                                      </p:to>
                                    </p:set>
                                    <p:anim calcmode="lin" valueType="num">
                                      <p:cBhvr additive="base">
                                        <p:cTn id="11" dur="2000" fill="hold"/>
                                        <p:tgtEl>
                                          <p:spTgt spid="35"/>
                                        </p:tgtEl>
                                        <p:attrNameLst>
                                          <p:attrName>ppt_x</p:attrName>
                                        </p:attrNameLst>
                                      </p:cBhvr>
                                      <p:tavLst>
                                        <p:tav tm="0">
                                          <p:val>
                                            <p:strVal val="#ppt_x"/>
                                          </p:val>
                                        </p:tav>
                                        <p:tav tm="100000">
                                          <p:val>
                                            <p:strVal val="#ppt_x"/>
                                          </p:val>
                                        </p:tav>
                                      </p:tavLst>
                                    </p:anim>
                                    <p:anim calcmode="lin" valueType="num">
                                      <p:cBhvr additive="base">
                                        <p:cTn id="12" dur="2000" fill="hold"/>
                                        <p:tgtEl>
                                          <p:spTgt spid="35"/>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1000"/>
                                  </p:stCondLst>
                                  <p:childTnLst>
                                    <p:set>
                                      <p:cBhvr>
                                        <p:cTn id="14" dur="1" fill="hold">
                                          <p:stCondLst>
                                            <p:cond delay="0"/>
                                          </p:stCondLst>
                                        </p:cTn>
                                        <p:tgtEl>
                                          <p:spTgt spid="42"/>
                                        </p:tgtEl>
                                        <p:attrNameLst>
                                          <p:attrName>style.visibility</p:attrName>
                                        </p:attrNameLst>
                                      </p:cBhvr>
                                      <p:to>
                                        <p:strVal val="visible"/>
                                      </p:to>
                                    </p:set>
                                    <p:anim calcmode="lin" valueType="num">
                                      <p:cBhvr additive="base">
                                        <p:cTn id="15" dur="1000" fill="hold"/>
                                        <p:tgtEl>
                                          <p:spTgt spid="42"/>
                                        </p:tgtEl>
                                        <p:attrNameLst>
                                          <p:attrName>ppt_x</p:attrName>
                                        </p:attrNameLst>
                                      </p:cBhvr>
                                      <p:tavLst>
                                        <p:tav tm="0">
                                          <p:val>
                                            <p:strVal val="#ppt_x"/>
                                          </p:val>
                                        </p:tav>
                                        <p:tav tm="100000">
                                          <p:val>
                                            <p:strVal val="#ppt_x"/>
                                          </p:val>
                                        </p:tav>
                                      </p:tavLst>
                                    </p:anim>
                                    <p:anim calcmode="lin" valueType="num">
                                      <p:cBhvr additive="base">
                                        <p:cTn id="16" dur="1000" fill="hold"/>
                                        <p:tgtEl>
                                          <p:spTgt spid="42"/>
                                        </p:tgtEl>
                                        <p:attrNameLst>
                                          <p:attrName>ppt_y</p:attrName>
                                        </p:attrNameLst>
                                      </p:cBhvr>
                                      <p:tavLst>
                                        <p:tav tm="0">
                                          <p:val>
                                            <p:strVal val="1+#ppt_h/2"/>
                                          </p:val>
                                        </p:tav>
                                        <p:tav tm="100000">
                                          <p:val>
                                            <p:strVal val="#ppt_y"/>
                                          </p:val>
                                        </p:tav>
                                      </p:tavLst>
                                    </p:anim>
                                  </p:childTnLst>
                                </p:cTn>
                              </p:par>
                              <p:par>
                                <p:cTn id="17" presetID="53" presetClass="entr" presetSubtype="0" fill="hold" nodeType="withEffect">
                                  <p:stCondLst>
                                    <p:cond delay="5000"/>
                                  </p:stCondLst>
                                  <p:childTnLst>
                                    <p:set>
                                      <p:cBhvr>
                                        <p:cTn id="18" dur="1" fill="hold">
                                          <p:stCondLst>
                                            <p:cond delay="0"/>
                                          </p:stCondLst>
                                        </p:cTn>
                                        <p:tgtEl>
                                          <p:spTgt spid="45"/>
                                        </p:tgtEl>
                                        <p:attrNameLst>
                                          <p:attrName>style.visibility</p:attrName>
                                        </p:attrNameLst>
                                      </p:cBhvr>
                                      <p:to>
                                        <p:strVal val="visible"/>
                                      </p:to>
                                    </p:set>
                                    <p:anim calcmode="lin" valueType="num">
                                      <p:cBhvr>
                                        <p:cTn id="19" dur="500" fill="hold"/>
                                        <p:tgtEl>
                                          <p:spTgt spid="45"/>
                                        </p:tgtEl>
                                        <p:attrNameLst>
                                          <p:attrName>ppt_w</p:attrName>
                                        </p:attrNameLst>
                                      </p:cBhvr>
                                      <p:tavLst>
                                        <p:tav tm="0">
                                          <p:val>
                                            <p:fltVal val="0"/>
                                          </p:val>
                                        </p:tav>
                                        <p:tav tm="100000">
                                          <p:val>
                                            <p:strVal val="#ppt_w"/>
                                          </p:val>
                                        </p:tav>
                                      </p:tavLst>
                                    </p:anim>
                                    <p:anim calcmode="lin" valueType="num">
                                      <p:cBhvr>
                                        <p:cTn id="20" dur="500" fill="hold"/>
                                        <p:tgtEl>
                                          <p:spTgt spid="45"/>
                                        </p:tgtEl>
                                        <p:attrNameLst>
                                          <p:attrName>ppt_h</p:attrName>
                                        </p:attrNameLst>
                                      </p:cBhvr>
                                      <p:tavLst>
                                        <p:tav tm="0">
                                          <p:val>
                                            <p:fltVal val="0"/>
                                          </p:val>
                                        </p:tav>
                                        <p:tav tm="100000">
                                          <p:val>
                                            <p:strVal val="#ppt_h"/>
                                          </p:val>
                                        </p:tav>
                                      </p:tavLst>
                                    </p:anim>
                                    <p:animEffect transition="in" filter="fade">
                                      <p:cBhvr>
                                        <p:cTn id="21"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3"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ctrTitle"/>
          </p:nvPr>
        </p:nvSpPr>
        <p:spPr>
          <a:xfrm>
            <a:off x="1369219" y="238993"/>
            <a:ext cx="7043208" cy="1523494"/>
          </a:xfrm>
        </p:spPr>
        <p:txBody>
          <a:bodyPr/>
          <a:lstStyle/>
          <a:p>
            <a:pPr marL="233363" indent="-233363"/>
            <a:r>
              <a:rPr lang="es-ES" sz="4000" dirty="0" smtClean="0">
                <a:solidFill>
                  <a:schemeClr val="tx1"/>
                </a:solidFill>
                <a:latin typeface="Segoe Light" pitchFamily="34" charset="0"/>
              </a:rPr>
              <a:t>{ </a:t>
            </a:r>
            <a:r>
              <a:rPr lang="es-ES" sz="4000" b="1" dirty="0" smtClean="0">
                <a:solidFill>
                  <a:srgbClr val="0099FF"/>
                </a:solidFill>
              </a:rPr>
              <a:t>Gestión de tareas mixtas</a:t>
            </a:r>
            <a:r>
              <a:rPr lang="es-ES" sz="4000" dirty="0" smtClean="0">
                <a:solidFill>
                  <a:schemeClr val="tx1"/>
                </a:solidFill>
                <a:latin typeface="Segoe Light" pitchFamily="34" charset="0"/>
              </a:rPr>
              <a:t>}</a:t>
            </a:r>
            <a:endParaRPr lang="es-ES" sz="4000" b="1" dirty="0" smtClean="0">
              <a:solidFill>
                <a:srgbClr val="0099FF"/>
              </a:solidFill>
            </a:endParaRPr>
          </a:p>
        </p:txBody>
      </p:sp>
      <p:sp>
        <p:nvSpPr>
          <p:cNvPr id="7" name="Text Placeholder 6"/>
          <p:cNvSpPr>
            <a:spLocks noGrp="1"/>
          </p:cNvSpPr>
          <p:nvPr>
            <p:ph type="body" sz="quarter" idx="10"/>
          </p:nvPr>
        </p:nvSpPr>
        <p:spPr>
          <a:xfrm>
            <a:off x="722049" y="1640242"/>
            <a:ext cx="7690114" cy="1384994"/>
          </a:xfrm>
        </p:spPr>
        <p:txBody>
          <a:bodyPr/>
          <a:lstStyle/>
          <a:p>
            <a:r>
              <a:rPr lang="es-ES" dirty="0" smtClean="0"/>
              <a:t>demo</a:t>
            </a:r>
            <a:endParaRPr lang="es-ES" dirty="0"/>
          </a:p>
        </p:txBody>
      </p:sp>
      <p:sp>
        <p:nvSpPr>
          <p:cNvPr id="11" name="Rectangle 2"/>
          <p:cNvSpPr>
            <a:spLocks noChangeArrowheads="1"/>
          </p:cNvSpPr>
          <p:nvPr/>
        </p:nvSpPr>
        <p:spPr bwMode="auto">
          <a:xfrm>
            <a:off x="1268884" y="3444292"/>
            <a:ext cx="6239500" cy="2099036"/>
          </a:xfrm>
          <a:prstGeom prst="rect">
            <a:avLst/>
          </a:prstGeom>
          <a:noFill/>
          <a:ln w="9525">
            <a:noFill/>
            <a:miter lim="800000"/>
            <a:headEnd/>
            <a:tailEnd/>
          </a:ln>
          <a:effectLst/>
        </p:spPr>
        <p:txBody>
          <a:bodyPr wrap="square">
            <a:spAutoFit/>
          </a:bodyPr>
          <a:lstStyle/>
          <a:p>
            <a:pPr marL="344488" indent="-344488" defTabSz="912813">
              <a:lnSpc>
                <a:spcPct val="80000"/>
              </a:lnSpc>
              <a:spcBef>
                <a:spcPct val="20000"/>
              </a:spcBef>
              <a:buSzPct val="80000"/>
              <a:buFontTx/>
              <a:buBlip>
                <a:blip r:embed="rId3"/>
              </a:buBlip>
            </a:pPr>
            <a:r>
              <a:rPr lang="es-ES" sz="2800" dirty="0" smtClean="0">
                <a:latin typeface="Segoe"/>
              </a:rPr>
              <a:t>Uso del Resource Governor</a:t>
            </a:r>
          </a:p>
          <a:p>
            <a:pPr marL="631825" lvl="1" indent="-290513" defTabSz="912813">
              <a:lnSpc>
                <a:spcPct val="80000"/>
              </a:lnSpc>
              <a:spcBef>
                <a:spcPct val="20000"/>
              </a:spcBef>
              <a:buSzPct val="80000"/>
              <a:buBlip>
                <a:blip r:embed="rId3"/>
              </a:buBlip>
            </a:pPr>
            <a:r>
              <a:rPr lang="es-ES" sz="2000" dirty="0" smtClean="0">
                <a:latin typeface="Segoe"/>
              </a:rPr>
              <a:t>Configuración del Resource Governor mediante T-SQL y Management Studio</a:t>
            </a:r>
          </a:p>
          <a:p>
            <a:pPr marL="631825" lvl="1" indent="-290513" defTabSz="912813">
              <a:lnSpc>
                <a:spcPct val="80000"/>
              </a:lnSpc>
              <a:spcBef>
                <a:spcPct val="20000"/>
              </a:spcBef>
              <a:buSzPct val="80000"/>
              <a:buBlip>
                <a:blip r:embed="rId3"/>
              </a:buBlip>
            </a:pPr>
            <a:r>
              <a:rPr lang="es-ES" sz="2000" dirty="0" smtClean="0">
                <a:latin typeface="Segoe"/>
              </a:rPr>
              <a:t>Monitorización del Resource </a:t>
            </a:r>
            <a:r>
              <a:rPr lang="es-ES" sz="2000" dirty="0" err="1" smtClean="0">
                <a:latin typeface="Segoe"/>
              </a:rPr>
              <a:t>Governor</a:t>
            </a:r>
            <a:r>
              <a:rPr lang="es-ES" sz="2000" dirty="0" smtClean="0">
                <a:latin typeface="Segoe"/>
              </a:rPr>
              <a:t> desde Monitor de Rendimiento</a:t>
            </a:r>
          </a:p>
          <a:p>
            <a:pPr marL="631825" lvl="1" indent="-290513" defTabSz="912813">
              <a:lnSpc>
                <a:spcPct val="80000"/>
              </a:lnSpc>
              <a:spcBef>
                <a:spcPct val="20000"/>
              </a:spcBef>
              <a:buSzPct val="80000"/>
              <a:buBlip>
                <a:blip r:embed="rId3"/>
              </a:buBlip>
            </a:pPr>
            <a:r>
              <a:rPr lang="es-ES" sz="2000" dirty="0" smtClean="0">
                <a:latin typeface="Segoe"/>
              </a:rPr>
              <a:t>Cambio online de los límites del pool de recursos y comprobación del resultado</a:t>
            </a: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withEffect">
                                  <p:stCondLst>
                                    <p:cond delay="1000"/>
                                  </p:stCondLst>
                                  <p:childTnLst>
                                    <p:set>
                                      <p:cBhvr>
                                        <p:cTn id="6" dur="1" fill="hold">
                                          <p:stCondLst>
                                            <p:cond delay="0"/>
                                          </p:stCondLst>
                                        </p:cTn>
                                        <p:tgtEl>
                                          <p:spTgt spid="11">
                                            <p:txEl>
                                              <p:pRg st="0" end="0"/>
                                            </p:txEl>
                                          </p:spTgt>
                                        </p:tgtEl>
                                        <p:attrNameLst>
                                          <p:attrName>style.visibility</p:attrName>
                                        </p:attrNameLst>
                                      </p:cBhvr>
                                      <p:to>
                                        <p:strVal val="visible"/>
                                      </p:to>
                                    </p:set>
                                    <p:animEffect transition="in" filter="fade">
                                      <p:cBhvr>
                                        <p:cTn id="7" dur="1000"/>
                                        <p:tgtEl>
                                          <p:spTgt spid="11">
                                            <p:txEl>
                                              <p:pRg st="0" end="0"/>
                                            </p:txEl>
                                          </p:spTgt>
                                        </p:tgtEl>
                                      </p:cBhvr>
                                    </p:animEffect>
                                    <p:anim calcmode="lin" valueType="num">
                                      <p:cBhvr>
                                        <p:cTn id="8" dur="10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9" dur="1000" fill="hold"/>
                                        <p:tgtEl>
                                          <p:spTgt spid="11">
                                            <p:txEl>
                                              <p:pRg st="0" end="0"/>
                                            </p:txEl>
                                          </p:spTgt>
                                        </p:tgtEl>
                                        <p:attrNameLst>
                                          <p:attrName>ppt_y</p:attrName>
                                        </p:attrNameLst>
                                      </p:cBhvr>
                                      <p:tavLst>
                                        <p:tav tm="0">
                                          <p:val>
                                            <p:strVal val="#ppt_y-.1"/>
                                          </p:val>
                                        </p:tav>
                                        <p:tav tm="100000">
                                          <p:val>
                                            <p:strVal val="#ppt_y"/>
                                          </p:val>
                                        </p:tav>
                                      </p:tavLst>
                                    </p:anim>
                                  </p:childTnLst>
                                </p:cTn>
                              </p:par>
                              <p:par>
                                <p:cTn id="10" presetID="47" presetClass="entr" presetSubtype="0" fill="hold" nodeType="withEffect">
                                  <p:stCondLst>
                                    <p:cond delay="2000"/>
                                  </p:stCondLst>
                                  <p:childTnLst>
                                    <p:set>
                                      <p:cBhvr>
                                        <p:cTn id="11" dur="1" fill="hold">
                                          <p:stCondLst>
                                            <p:cond delay="0"/>
                                          </p:stCondLst>
                                        </p:cTn>
                                        <p:tgtEl>
                                          <p:spTgt spid="11">
                                            <p:txEl>
                                              <p:pRg st="1" end="1"/>
                                            </p:txEl>
                                          </p:spTgt>
                                        </p:tgtEl>
                                        <p:attrNameLst>
                                          <p:attrName>style.visibility</p:attrName>
                                        </p:attrNameLst>
                                      </p:cBhvr>
                                      <p:to>
                                        <p:strVal val="visible"/>
                                      </p:to>
                                    </p:set>
                                    <p:animEffect transition="in" filter="fade">
                                      <p:cBhvr>
                                        <p:cTn id="12" dur="1000"/>
                                        <p:tgtEl>
                                          <p:spTgt spid="11">
                                            <p:txEl>
                                              <p:pRg st="1" end="1"/>
                                            </p:txEl>
                                          </p:spTgt>
                                        </p:tgtEl>
                                      </p:cBhvr>
                                    </p:animEffect>
                                    <p:anim calcmode="lin" valueType="num">
                                      <p:cBhvr>
                                        <p:cTn id="13" dur="1000" fill="hold"/>
                                        <p:tgtEl>
                                          <p:spTgt spid="11">
                                            <p:txEl>
                                              <p:pRg st="1" end="1"/>
                                            </p:txEl>
                                          </p:spTgt>
                                        </p:tgtEl>
                                        <p:attrNameLst>
                                          <p:attrName>ppt_x</p:attrName>
                                        </p:attrNameLst>
                                      </p:cBhvr>
                                      <p:tavLst>
                                        <p:tav tm="0">
                                          <p:val>
                                            <p:strVal val="#ppt_x"/>
                                          </p:val>
                                        </p:tav>
                                        <p:tav tm="100000">
                                          <p:val>
                                            <p:strVal val="#ppt_x"/>
                                          </p:val>
                                        </p:tav>
                                      </p:tavLst>
                                    </p:anim>
                                    <p:anim calcmode="lin" valueType="num">
                                      <p:cBhvr>
                                        <p:cTn id="14" dur="1000" fill="hold"/>
                                        <p:tgtEl>
                                          <p:spTgt spid="11">
                                            <p:txEl>
                                              <p:pRg st="1" end="1"/>
                                            </p:txEl>
                                          </p:spTgt>
                                        </p:tgtEl>
                                        <p:attrNameLst>
                                          <p:attrName>ppt_y</p:attrName>
                                        </p:attrNameLst>
                                      </p:cBhvr>
                                      <p:tavLst>
                                        <p:tav tm="0">
                                          <p:val>
                                            <p:strVal val="#ppt_y-.1"/>
                                          </p:val>
                                        </p:tav>
                                        <p:tav tm="100000">
                                          <p:val>
                                            <p:strVal val="#ppt_y"/>
                                          </p:val>
                                        </p:tav>
                                      </p:tavLst>
                                    </p:anim>
                                  </p:childTnLst>
                                </p:cTn>
                              </p:par>
                              <p:par>
                                <p:cTn id="15" presetID="47" presetClass="entr" presetSubtype="0" fill="hold" nodeType="withEffect">
                                  <p:stCondLst>
                                    <p:cond delay="2000"/>
                                  </p:stCondLst>
                                  <p:childTnLst>
                                    <p:set>
                                      <p:cBhvr>
                                        <p:cTn id="16" dur="1" fill="hold">
                                          <p:stCondLst>
                                            <p:cond delay="0"/>
                                          </p:stCondLst>
                                        </p:cTn>
                                        <p:tgtEl>
                                          <p:spTgt spid="11">
                                            <p:txEl>
                                              <p:pRg st="2" end="2"/>
                                            </p:txEl>
                                          </p:spTgt>
                                        </p:tgtEl>
                                        <p:attrNameLst>
                                          <p:attrName>style.visibility</p:attrName>
                                        </p:attrNameLst>
                                      </p:cBhvr>
                                      <p:to>
                                        <p:strVal val="visible"/>
                                      </p:to>
                                    </p:set>
                                    <p:animEffect transition="in" filter="fade">
                                      <p:cBhvr>
                                        <p:cTn id="17" dur="1000"/>
                                        <p:tgtEl>
                                          <p:spTgt spid="11">
                                            <p:txEl>
                                              <p:pRg st="2" end="2"/>
                                            </p:txEl>
                                          </p:spTgt>
                                        </p:tgtEl>
                                      </p:cBhvr>
                                    </p:animEffect>
                                    <p:anim calcmode="lin" valueType="num">
                                      <p:cBhvr>
                                        <p:cTn id="18" dur="10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19" dur="1000" fill="hold"/>
                                        <p:tgtEl>
                                          <p:spTgt spid="11">
                                            <p:txEl>
                                              <p:pRg st="2" end="2"/>
                                            </p:txEl>
                                          </p:spTgt>
                                        </p:tgtEl>
                                        <p:attrNameLst>
                                          <p:attrName>ppt_y</p:attrName>
                                        </p:attrNameLst>
                                      </p:cBhvr>
                                      <p:tavLst>
                                        <p:tav tm="0">
                                          <p:val>
                                            <p:strVal val="#ppt_y-.1"/>
                                          </p:val>
                                        </p:tav>
                                        <p:tav tm="100000">
                                          <p:val>
                                            <p:strVal val="#ppt_y"/>
                                          </p:val>
                                        </p:tav>
                                      </p:tavLst>
                                    </p:anim>
                                  </p:childTnLst>
                                </p:cTn>
                              </p:par>
                              <p:par>
                                <p:cTn id="20" presetID="47" presetClass="entr" presetSubtype="0" fill="hold" nodeType="withEffect">
                                  <p:stCondLst>
                                    <p:cond delay="2000"/>
                                  </p:stCondLst>
                                  <p:childTnLst>
                                    <p:set>
                                      <p:cBhvr>
                                        <p:cTn id="21" dur="1" fill="hold">
                                          <p:stCondLst>
                                            <p:cond delay="0"/>
                                          </p:stCondLst>
                                        </p:cTn>
                                        <p:tgtEl>
                                          <p:spTgt spid="11">
                                            <p:txEl>
                                              <p:pRg st="3" end="3"/>
                                            </p:txEl>
                                          </p:spTgt>
                                        </p:tgtEl>
                                        <p:attrNameLst>
                                          <p:attrName>style.visibility</p:attrName>
                                        </p:attrNameLst>
                                      </p:cBhvr>
                                      <p:to>
                                        <p:strVal val="visible"/>
                                      </p:to>
                                    </p:set>
                                    <p:animEffect transition="in" filter="fade">
                                      <p:cBhvr>
                                        <p:cTn id="22" dur="1000"/>
                                        <p:tgtEl>
                                          <p:spTgt spid="11">
                                            <p:txEl>
                                              <p:pRg st="3" end="3"/>
                                            </p:txEl>
                                          </p:spTgt>
                                        </p:tgtEl>
                                      </p:cBhvr>
                                    </p:animEffect>
                                    <p:anim calcmode="lin" valueType="num">
                                      <p:cBhvr>
                                        <p:cTn id="23" dur="1000" fill="hold"/>
                                        <p:tgtEl>
                                          <p:spTgt spid="11">
                                            <p:txEl>
                                              <p:pRg st="3" end="3"/>
                                            </p:txEl>
                                          </p:spTgt>
                                        </p:tgtEl>
                                        <p:attrNameLst>
                                          <p:attrName>ppt_x</p:attrName>
                                        </p:attrNameLst>
                                      </p:cBhvr>
                                      <p:tavLst>
                                        <p:tav tm="0">
                                          <p:val>
                                            <p:strVal val="#ppt_x"/>
                                          </p:val>
                                        </p:tav>
                                        <p:tav tm="100000">
                                          <p:val>
                                            <p:strVal val="#ppt_x"/>
                                          </p:val>
                                        </p:tav>
                                      </p:tavLst>
                                    </p:anim>
                                    <p:anim calcmode="lin" valueType="num">
                                      <p:cBhvr>
                                        <p:cTn id="24" dur="1000" fill="hold"/>
                                        <p:tgtEl>
                                          <p:spTgt spid="11">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ounded Rectangle 6"/>
          <p:cNvSpPr/>
          <p:nvPr/>
        </p:nvSpPr>
        <p:spPr bwMode="auto">
          <a:xfrm>
            <a:off x="427960" y="1419225"/>
            <a:ext cx="8281729" cy="4674277"/>
          </a:xfrm>
          <a:prstGeom prst="roundRect">
            <a:avLst>
              <a:gd name="adj" fmla="val 6026"/>
            </a:avLst>
          </a:prstGeom>
          <a:gradFill>
            <a:gsLst>
              <a:gs pos="0">
                <a:schemeClr val="bg1">
                  <a:alpha val="0"/>
                </a:schemeClr>
              </a:gs>
              <a:gs pos="42000">
                <a:schemeClr val="bg1">
                  <a:alpha val="16000"/>
                </a:schemeClr>
              </a:gs>
              <a:gs pos="70000">
                <a:schemeClr val="bg1">
                  <a:alpha val="26000"/>
                </a:schemeClr>
              </a:gs>
              <a:gs pos="99000">
                <a:schemeClr val="bg1"/>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a:solidFill>
                <a:srgbClr val="FFFFFF"/>
              </a:solidFill>
              <a:effectLst>
                <a:outerShdw blurRad="38100" dist="38100" dir="2700000" algn="tl">
                  <a:srgbClr val="000000">
                    <a:alpha val="43137"/>
                  </a:srgbClr>
                </a:outerShdw>
              </a:effectLst>
              <a:latin typeface="Segoe" pitchFamily="34" charset="0"/>
            </a:endParaRPr>
          </a:p>
        </p:txBody>
      </p:sp>
      <p:sp>
        <p:nvSpPr>
          <p:cNvPr id="2" name="Title 1"/>
          <p:cNvSpPr>
            <a:spLocks noGrp="1"/>
          </p:cNvSpPr>
          <p:nvPr>
            <p:ph type="title"/>
          </p:nvPr>
        </p:nvSpPr>
        <p:spPr/>
        <p:txBody>
          <a:bodyPr/>
          <a:lstStyle/>
          <a:p>
            <a:r>
              <a:rPr lang="es-ES" smtClean="0"/>
              <a:t>Resumen</a:t>
            </a:r>
            <a:endParaRPr lang="es-ES"/>
          </a:p>
        </p:txBody>
      </p:sp>
      <p:sp>
        <p:nvSpPr>
          <p:cNvPr id="3" name="Text Placeholder 2"/>
          <p:cNvSpPr>
            <a:spLocks noGrp="1"/>
          </p:cNvSpPr>
          <p:nvPr>
            <p:ph type="body" sz="quarter" idx="10"/>
          </p:nvPr>
        </p:nvSpPr>
        <p:spPr>
          <a:xfrm>
            <a:off x="652072" y="1892300"/>
            <a:ext cx="8491928" cy="3416320"/>
          </a:xfrm>
        </p:spPr>
        <p:txBody>
          <a:bodyPr/>
          <a:lstStyle/>
          <a:p>
            <a:r>
              <a:rPr lang="es-ES" dirty="0" smtClean="0">
                <a:effectLst>
                  <a:outerShdw blurRad="38100" dist="38100" dir="2700000" algn="tl">
                    <a:srgbClr val="000000">
                      <a:alpha val="43137"/>
                    </a:srgbClr>
                  </a:outerShdw>
                </a:effectLst>
              </a:rPr>
              <a:t>SQL Server 2008 ofrece</a:t>
            </a:r>
          </a:p>
          <a:p>
            <a:pPr lvl="1"/>
            <a:r>
              <a:rPr lang="es-ES" dirty="0" smtClean="0">
                <a:effectLst>
                  <a:outerShdw blurRad="38100" dist="38100" dir="2700000" algn="tl">
                    <a:srgbClr val="000000">
                      <a:alpha val="43137"/>
                    </a:srgbClr>
                  </a:outerShdw>
                </a:effectLst>
              </a:rPr>
              <a:t>Mayores niveles de </a:t>
            </a:r>
            <a:r>
              <a:rPr lang="es-ES" b="1" dirty="0" smtClean="0">
                <a:effectLst>
                  <a:outerShdw blurRad="38100" dist="38100" dir="2700000" algn="tl">
                    <a:srgbClr val="000000">
                      <a:alpha val="43137"/>
                    </a:srgbClr>
                  </a:outerShdw>
                </a:effectLst>
              </a:rPr>
              <a:t>Seguridad</a:t>
            </a:r>
          </a:p>
          <a:p>
            <a:pPr lvl="2"/>
            <a:r>
              <a:rPr lang="es-ES" dirty="0" smtClean="0">
                <a:solidFill>
                  <a:schemeClr val="tx1">
                    <a:lumMod val="75000"/>
                  </a:schemeClr>
                </a:solidFill>
                <a:effectLst>
                  <a:outerShdw blurRad="38100" dist="38100" dir="2700000" algn="tl">
                    <a:srgbClr val="000000">
                      <a:alpha val="43137"/>
                    </a:srgbClr>
                  </a:outerShdw>
                </a:effectLst>
              </a:rPr>
              <a:t>Encriptación Transparente, regulaciones, …</a:t>
            </a:r>
          </a:p>
          <a:p>
            <a:pPr lvl="1"/>
            <a:r>
              <a:rPr lang="es-ES" dirty="0" smtClean="0">
                <a:effectLst>
                  <a:outerShdw blurRad="38100" dist="38100" dir="2700000" algn="tl">
                    <a:srgbClr val="000000">
                      <a:alpha val="43137"/>
                    </a:srgbClr>
                  </a:outerShdw>
                </a:effectLst>
              </a:rPr>
              <a:t>Más y mejores alternativas de </a:t>
            </a:r>
            <a:r>
              <a:rPr lang="es-ES" b="1" dirty="0" smtClean="0">
                <a:effectLst>
                  <a:outerShdw blurRad="38100" dist="38100" dir="2700000" algn="tl">
                    <a:srgbClr val="000000">
                      <a:alpha val="43137"/>
                    </a:srgbClr>
                  </a:outerShdw>
                </a:effectLst>
              </a:rPr>
              <a:t>Disponibilidad</a:t>
            </a:r>
          </a:p>
          <a:p>
            <a:pPr lvl="2"/>
            <a:r>
              <a:rPr lang="es-ES" dirty="0" err="1" smtClean="0">
                <a:solidFill>
                  <a:schemeClr val="tx1">
                    <a:lumMod val="65000"/>
                  </a:schemeClr>
                </a:solidFill>
                <a:effectLst>
                  <a:outerShdw blurRad="38100" dist="38100" dir="2700000" algn="tl">
                    <a:srgbClr val="000000">
                      <a:alpha val="43137"/>
                    </a:srgbClr>
                  </a:outerShdw>
                </a:effectLst>
              </a:rPr>
              <a:t>Backups</a:t>
            </a:r>
            <a:r>
              <a:rPr lang="es-ES" dirty="0" smtClean="0">
                <a:solidFill>
                  <a:schemeClr val="tx1">
                    <a:lumMod val="65000"/>
                  </a:schemeClr>
                </a:solidFill>
                <a:effectLst>
                  <a:outerShdw blurRad="38100" dist="38100" dir="2700000" algn="tl">
                    <a:srgbClr val="000000">
                      <a:alpha val="43137"/>
                    </a:srgbClr>
                  </a:outerShdw>
                </a:effectLst>
              </a:rPr>
              <a:t> más rápidos, novedades en </a:t>
            </a:r>
            <a:r>
              <a:rPr lang="es-ES" dirty="0" err="1" smtClean="0">
                <a:solidFill>
                  <a:schemeClr val="tx1">
                    <a:lumMod val="65000"/>
                  </a:schemeClr>
                </a:solidFill>
                <a:effectLst>
                  <a:outerShdw blurRad="38100" dist="38100" dir="2700000" algn="tl">
                    <a:srgbClr val="000000">
                      <a:alpha val="43137"/>
                    </a:srgbClr>
                  </a:outerShdw>
                </a:effectLst>
              </a:rPr>
              <a:t>mirroring</a:t>
            </a:r>
            <a:r>
              <a:rPr lang="es-ES" dirty="0" smtClean="0">
                <a:solidFill>
                  <a:schemeClr val="tx1">
                    <a:lumMod val="65000"/>
                  </a:schemeClr>
                </a:solidFill>
                <a:effectLst>
                  <a:outerShdw blurRad="38100" dist="38100" dir="2700000" algn="tl">
                    <a:srgbClr val="000000">
                      <a:alpha val="43137"/>
                    </a:srgbClr>
                  </a:outerShdw>
                </a:effectLst>
              </a:rPr>
              <a:t>, replicación, …</a:t>
            </a:r>
          </a:p>
          <a:p>
            <a:pPr lvl="1"/>
            <a:r>
              <a:rPr lang="es-ES" dirty="0" smtClean="0">
                <a:effectLst>
                  <a:outerShdw blurRad="38100" dist="38100" dir="2700000" algn="tl">
                    <a:srgbClr val="000000">
                      <a:alpha val="43137"/>
                    </a:srgbClr>
                  </a:outerShdw>
                </a:effectLst>
              </a:rPr>
              <a:t>Más </a:t>
            </a:r>
            <a:r>
              <a:rPr lang="es-ES" b="1" dirty="0" smtClean="0">
                <a:effectLst>
                  <a:outerShdw blurRad="38100" dist="38100" dir="2700000" algn="tl">
                    <a:srgbClr val="000000">
                      <a:alpha val="43137"/>
                    </a:srgbClr>
                  </a:outerShdw>
                </a:effectLst>
              </a:rPr>
              <a:t>escalabilidad </a:t>
            </a:r>
          </a:p>
          <a:p>
            <a:pPr lvl="2"/>
            <a:r>
              <a:rPr lang="es-ES" dirty="0" smtClean="0">
                <a:solidFill>
                  <a:schemeClr val="tx1">
                    <a:lumMod val="65000"/>
                  </a:schemeClr>
                </a:solidFill>
                <a:effectLst>
                  <a:outerShdw blurRad="38100" dist="38100" dir="2700000" algn="tl">
                    <a:srgbClr val="000000">
                      <a:alpha val="43137"/>
                    </a:srgbClr>
                  </a:outerShdw>
                </a:effectLst>
              </a:rPr>
              <a:t>Compresión de datos, control de recursos, …</a:t>
            </a:r>
          </a:p>
        </p:txBody>
      </p:sp>
    </p:spTree>
  </p:cSld>
  <p:clrMapOvr>
    <a:masterClrMapping/>
  </p:clrMapOvr>
  <p:transition spd="med">
    <p:fade/>
  </p:transition>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9" name="Group 68"/>
          <p:cNvGrpSpPr/>
          <p:nvPr/>
        </p:nvGrpSpPr>
        <p:grpSpPr>
          <a:xfrm>
            <a:off x="5983847" y="2108659"/>
            <a:ext cx="2536243" cy="3934691"/>
            <a:chOff x="6013827" y="2183476"/>
            <a:chExt cx="2536243" cy="3934691"/>
          </a:xfrm>
        </p:grpSpPr>
        <p:sp>
          <p:nvSpPr>
            <p:cNvPr id="57" name="Rounded Rectangle 56"/>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24583" name="Group 39"/>
            <p:cNvGrpSpPr>
              <a:grpSpLocks/>
            </p:cNvGrpSpPr>
            <p:nvPr/>
          </p:nvGrpSpPr>
          <p:grpSpPr bwMode="auto">
            <a:xfrm>
              <a:off x="6596241" y="4470289"/>
              <a:ext cx="1371414" cy="851122"/>
              <a:chOff x="381001" y="2606675"/>
              <a:chExt cx="1917699" cy="1190625"/>
            </a:xfrm>
          </p:grpSpPr>
          <p:grpSp>
            <p:nvGrpSpPr>
              <p:cNvPr id="24586" name="Group 38"/>
              <p:cNvGrpSpPr>
                <a:grpSpLocks/>
              </p:cNvGrpSpPr>
              <p:nvPr/>
            </p:nvGrpSpPr>
            <p:grpSpPr bwMode="auto">
              <a:xfrm>
                <a:off x="381001" y="2730500"/>
                <a:ext cx="934592" cy="800994"/>
                <a:chOff x="381001" y="2730500"/>
                <a:chExt cx="934592" cy="800994"/>
              </a:xfrm>
            </p:grpSpPr>
            <p:pic>
              <p:nvPicPr>
                <p:cNvPr id="24589"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2459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24591"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2458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725488" y="2606675"/>
                <a:ext cx="1143000" cy="1143000"/>
              </a:xfrm>
              <a:prstGeom prst="rect">
                <a:avLst/>
              </a:prstGeom>
              <a:noFill/>
              <a:ln w="9525">
                <a:noFill/>
                <a:miter lim="800000"/>
                <a:headEnd/>
                <a:tailEnd/>
              </a:ln>
            </p:spPr>
          </p:pic>
          <p:pic>
            <p:nvPicPr>
              <p:cNvPr id="2458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1155700" y="2654300"/>
                <a:ext cx="1143000" cy="1143000"/>
              </a:xfrm>
              <a:prstGeom prst="rect">
                <a:avLst/>
              </a:prstGeom>
              <a:noFill/>
              <a:ln w="9525">
                <a:noFill/>
                <a:miter lim="800000"/>
                <a:headEnd/>
                <a:tailEnd/>
              </a:ln>
            </p:spPr>
          </p:pic>
        </p:grpSp>
        <p:sp>
          <p:nvSpPr>
            <p:cNvPr id="58" name="Rectangle 57"/>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ectangle 58"/>
            <p:cNvSpPr>
              <a:spLocks noChangeArrowheads="1"/>
            </p:cNvSpPr>
            <p:nvPr/>
          </p:nvSpPr>
          <p:spPr bwMode="auto">
            <a:xfrm>
              <a:off x="6020829" y="3036520"/>
              <a:ext cx="2522239" cy="1077212"/>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Optimo rendimiento</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Gestión de tareas mixtas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Rendimiento escalable</a:t>
              </a:r>
            </a:p>
          </p:txBody>
        </p:sp>
        <p:sp>
          <p:nvSpPr>
            <p:cNvPr id="60" name="TextBox 833617"/>
            <p:cNvSpPr txBox="1">
              <a:spLocks noChangeArrowheads="1"/>
            </p:cNvSpPr>
            <p:nvPr/>
          </p:nvSpPr>
          <p:spPr bwMode="auto">
            <a:xfrm>
              <a:off x="6346481" y="2344035"/>
              <a:ext cx="1910744"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Escalable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64" name="Straight Connector 63"/>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81848" y="43143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68" name="Group 67"/>
          <p:cNvGrpSpPr/>
          <p:nvPr/>
        </p:nvGrpSpPr>
        <p:grpSpPr>
          <a:xfrm>
            <a:off x="3262965" y="2108659"/>
            <a:ext cx="2723950" cy="3934691"/>
            <a:chOff x="3264509" y="2183476"/>
            <a:chExt cx="2723950" cy="3934691"/>
          </a:xfrm>
        </p:grpSpPr>
        <p:sp>
          <p:nvSpPr>
            <p:cNvPr id="41" name="Rounded Rectangle 40"/>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2" name="Rectangle 41"/>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44"/>
            <p:cNvSpPr>
              <a:spLocks noChangeArrowheads="1"/>
            </p:cNvSpPr>
            <p:nvPr/>
          </p:nvSpPr>
          <p:spPr bwMode="auto">
            <a:xfrm>
              <a:off x="3264509" y="2960320"/>
              <a:ext cx="2723950" cy="1742009"/>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Garantiza la disponibilidad del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Mínimo tiempo de </a:t>
              </a:r>
              <a:br>
                <a:rPr lang="es-ES" sz="1600" dirty="0" smtClean="0">
                  <a:effectLst>
                    <a:outerShdw blurRad="38100" dist="38100" dir="2700000" algn="tl">
                      <a:srgbClr val="000000">
                        <a:alpha val="43137"/>
                      </a:srgbClr>
                    </a:outerShdw>
                  </a:effectLst>
                  <a:latin typeface="Segoe"/>
                </a:rPr>
              </a:br>
              <a:r>
                <a:rPr lang="es-ES" sz="1600" dirty="0" smtClean="0">
                  <a:effectLst>
                    <a:outerShdw blurRad="38100" dist="38100" dir="2700000" algn="tl">
                      <a:srgbClr val="000000">
                        <a:alpha val="43137"/>
                      </a:srgbClr>
                    </a:outerShdw>
                  </a:effectLst>
                  <a:latin typeface="Segoe"/>
                </a:rPr>
                <a:t>parada planificada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concurrente a </a:t>
              </a:r>
              <a:br>
                <a:rPr lang="es-ES" sz="1600" dirty="0" smtClean="0">
                  <a:effectLst>
                    <a:outerShdw blurRad="38100" dist="38100" dir="2700000" algn="tl">
                      <a:srgbClr val="000000">
                        <a:alpha val="43137"/>
                      </a:srgbClr>
                    </a:outerShdw>
                  </a:effectLst>
                  <a:latin typeface="Segoe"/>
                </a:rPr>
              </a:br>
              <a:r>
                <a:rPr lang="es-ES" sz="1600" dirty="0" smtClean="0">
                  <a:effectLst>
                    <a:outerShdw blurRad="38100" dist="38100" dir="2700000" algn="tl">
                      <a:srgbClr val="000000">
                        <a:alpha val="43137"/>
                      </a:srgbClr>
                    </a:outerShdw>
                  </a:effectLst>
                  <a:latin typeface="Segoe"/>
                </a:rPr>
                <a:t>los datos</a:t>
              </a:r>
            </a:p>
          </p:txBody>
        </p:sp>
        <p:sp>
          <p:nvSpPr>
            <p:cNvPr id="47" name="TextBox 833617"/>
            <p:cNvSpPr txBox="1">
              <a:spLocks noChangeArrowheads="1"/>
            </p:cNvSpPr>
            <p:nvPr/>
          </p:nvSpPr>
          <p:spPr bwMode="auto">
            <a:xfrm>
              <a:off x="3659835" y="2359025"/>
              <a:ext cx="1913678"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Disponible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55" name="Straight Connector 54"/>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80212" y="44192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33" name="Group 32"/>
            <p:cNvGrpSpPr/>
            <p:nvPr/>
          </p:nvGrpSpPr>
          <p:grpSpPr>
            <a:xfrm>
              <a:off x="4250872" y="4477270"/>
              <a:ext cx="658880" cy="1029866"/>
              <a:chOff x="4088674" y="3594471"/>
              <a:chExt cx="966651" cy="1510929"/>
            </a:xfrm>
          </p:grpSpPr>
          <p:pic>
            <p:nvPicPr>
              <p:cNvPr id="24594"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8" cstate="print"/>
              <a:srcRect/>
              <a:stretch>
                <a:fillRect/>
              </a:stretch>
            </p:blipFill>
            <p:spPr bwMode="auto">
              <a:xfrm>
                <a:off x="4088674" y="4389069"/>
                <a:ext cx="966651" cy="716331"/>
              </a:xfrm>
              <a:prstGeom prst="rect">
                <a:avLst/>
              </a:prstGeom>
              <a:noFill/>
              <a:ln>
                <a:noFill/>
              </a:ln>
            </p:spPr>
          </p:pic>
          <p:pic>
            <p:nvPicPr>
              <p:cNvPr id="1026" name="Picture 2" descr="C:\Program Files\Microsoft Resource DVD Artwork\DVD_ART\BoxShots_Logos\People Ready\PRB man 3 silouette people ready.png"/>
              <p:cNvPicPr>
                <a:picLocks noChangeAspect="1" noChangeArrowheads="1"/>
              </p:cNvPicPr>
              <p:nvPr/>
            </p:nvPicPr>
            <p:blipFill>
              <a:blip r:embed="rId9" cstate="print"/>
              <a:srcRect/>
              <a:stretch>
                <a:fillRect/>
              </a:stretch>
            </p:blipFill>
            <p:spPr bwMode="auto">
              <a:xfrm>
                <a:off x="4365876" y="3594471"/>
                <a:ext cx="377411" cy="944926"/>
              </a:xfrm>
              <a:prstGeom prst="rect">
                <a:avLst/>
              </a:prstGeom>
              <a:noFill/>
            </p:spPr>
          </p:pic>
        </p:grpSp>
      </p:grpSp>
      <p:grpSp>
        <p:nvGrpSpPr>
          <p:cNvPr id="67" name="Group 66"/>
          <p:cNvGrpSpPr/>
          <p:nvPr/>
        </p:nvGrpSpPr>
        <p:grpSpPr>
          <a:xfrm>
            <a:off x="637448" y="2108659"/>
            <a:ext cx="2536243" cy="3934691"/>
            <a:chOff x="697408" y="2183476"/>
            <a:chExt cx="2536243" cy="3934691"/>
          </a:xfrm>
        </p:grpSpPr>
        <p:sp>
          <p:nvSpPr>
            <p:cNvPr id="52" name="Rounded Rectangle 51"/>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ectangle 52"/>
            <p:cNvSpPr>
              <a:spLocks noChangeArrowheads="1"/>
            </p:cNvSpPr>
            <p:nvPr/>
          </p:nvSpPr>
          <p:spPr bwMode="auto">
            <a:xfrm>
              <a:off x="704410" y="2960320"/>
              <a:ext cx="2522239" cy="1520410"/>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seguro a los datos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Protege su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Simplifica el cumplimiento de normativas</a:t>
              </a:r>
            </a:p>
          </p:txBody>
        </p:sp>
        <p:sp>
          <p:nvSpPr>
            <p:cNvPr id="54" name="TextBox 833617"/>
            <p:cNvSpPr txBox="1">
              <a:spLocks noChangeArrowheads="1"/>
            </p:cNvSpPr>
            <p:nvPr/>
          </p:nvSpPr>
          <p:spPr bwMode="auto">
            <a:xfrm>
              <a:off x="1149983" y="2359025"/>
              <a:ext cx="1631092" cy="501676"/>
            </a:xfrm>
            <a:prstGeom prst="rect">
              <a:avLst/>
            </a:prstGeom>
            <a:noFill/>
            <a:ln w="9525">
              <a:noFill/>
              <a:miter lim="800000"/>
              <a:headEnd/>
              <a:tailEnd/>
            </a:ln>
          </p:spPr>
          <p:txBody>
            <a:bodyPr>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Seguro</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24582" name="Group 22"/>
            <p:cNvGrpSpPr>
              <a:grpSpLocks/>
            </p:cNvGrpSpPr>
            <p:nvPr/>
          </p:nvGrpSpPr>
          <p:grpSpPr bwMode="auto">
            <a:xfrm>
              <a:off x="1514007" y="4534727"/>
              <a:ext cx="903044" cy="903044"/>
              <a:chOff x="1600200" y="1606130"/>
              <a:chExt cx="645459" cy="742406"/>
            </a:xfrm>
          </p:grpSpPr>
          <p:pic>
            <p:nvPicPr>
              <p:cNvPr id="24592" name="Picture 2" descr="C:\Work\Katmai Marketing\PAG_icon library\PAG_icon library\Database blue.png"/>
              <p:cNvPicPr>
                <a:picLocks noChangeAspect="1" noChangeArrowheads="1"/>
              </p:cNvPicPr>
              <p:nvPr/>
            </p:nvPicPr>
            <p:blipFill>
              <a:blip r:embed="rId10"/>
              <a:srcRect/>
              <a:stretch>
                <a:fillRect/>
              </a:stretch>
            </p:blipFill>
            <p:spPr bwMode="auto">
              <a:xfrm>
                <a:off x="1736163" y="1734669"/>
                <a:ext cx="509496" cy="613867"/>
              </a:xfrm>
              <a:prstGeom prst="rect">
                <a:avLst/>
              </a:prstGeom>
              <a:noFill/>
              <a:ln w="9525">
                <a:noFill/>
                <a:miter lim="800000"/>
                <a:headEnd/>
                <a:tailEnd/>
              </a:ln>
            </p:spPr>
          </p:pic>
          <p:pic>
            <p:nvPicPr>
              <p:cNvPr id="24593" name="Picture 3" descr="C:\Work\Katmai Marketing\PAG_icon library\PAG_icon library\Security Threat Detected.png"/>
              <p:cNvPicPr>
                <a:picLocks noChangeAspect="1" noChangeArrowheads="1"/>
              </p:cNvPicPr>
              <p:nvPr/>
            </p:nvPicPr>
            <p:blipFill>
              <a:blip r:embed="rId11"/>
              <a:srcRect/>
              <a:stretch>
                <a:fillRect/>
              </a:stretch>
            </p:blipFill>
            <p:spPr bwMode="auto">
              <a:xfrm>
                <a:off x="1600200" y="1606130"/>
                <a:ext cx="550582" cy="628881"/>
              </a:xfrm>
              <a:prstGeom prst="rect">
                <a:avLst/>
              </a:prstGeom>
              <a:noFill/>
              <a:ln w="9525">
                <a:noFill/>
                <a:miter lim="800000"/>
                <a:headEnd/>
                <a:tailEnd/>
              </a:ln>
            </p:spPr>
          </p:pic>
        </p:grpSp>
        <p:cxnSp>
          <p:nvCxnSpPr>
            <p:cNvPr id="38" name="Straight Connector 37"/>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1"/>
          <p:cNvSpPr txBox="1">
            <a:spLocks noChangeArrowheads="1"/>
          </p:cNvSpPr>
          <p:nvPr/>
        </p:nvSpPr>
        <p:spPr>
          <a:xfrm>
            <a:off x="381000" y="321296"/>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s-ES" sz="2400" dirty="0" smtClean="0">
                <a:latin typeface="Segoe" pitchFamily="34" charset="0"/>
                <a:ea typeface="+mj-ea"/>
                <a:cs typeface="+mj-cs"/>
              </a:rPr>
              <a:t/>
            </a:r>
            <a:br>
              <a:rPr lang="es-ES" sz="2400" dirty="0" smtClean="0">
                <a:latin typeface="Segoe" pitchFamily="34" charset="0"/>
                <a:ea typeface="+mj-ea"/>
                <a:cs typeface="+mj-cs"/>
              </a:rPr>
            </a:br>
            <a:r>
              <a:rPr lang="es-ES" sz="3600" dirty="0" smtClean="0">
                <a:solidFill>
                  <a:schemeClr val="tx2"/>
                </a:solidFill>
                <a:latin typeface="Segoe" pitchFamily="34" charset="0"/>
                <a:ea typeface="+mj-ea"/>
                <a:cs typeface="+mj-cs"/>
              </a:rPr>
              <a:t>Aplicaciones de misión crítica</a:t>
            </a:r>
            <a:endParaRPr lang="es-ES" sz="3600" dirty="0">
              <a:solidFill>
                <a:schemeClr val="tx2"/>
              </a:solidFill>
              <a:latin typeface="Segoe" pitchFamily="34" charset="0"/>
              <a:ea typeface="+mj-ea"/>
              <a:cs typeface="+mj-cs"/>
            </a:endParaRPr>
          </a:p>
        </p:txBody>
      </p:sp>
      <p:pic>
        <p:nvPicPr>
          <p:cNvPr id="24585" name="Picture 2"/>
          <p:cNvPicPr>
            <a:picLocks noChangeAspect="1" noChangeArrowheads="1"/>
          </p:cNvPicPr>
          <p:nvPr/>
        </p:nvPicPr>
        <p:blipFill>
          <a:blip r:embed="rId12"/>
          <a:srcRect/>
          <a:stretch>
            <a:fillRect/>
          </a:stretch>
        </p:blipFill>
        <p:spPr bwMode="auto">
          <a:xfrm>
            <a:off x="500920" y="231775"/>
            <a:ext cx="3276600" cy="694239"/>
          </a:xfrm>
          <a:prstGeom prst="rect">
            <a:avLst/>
          </a:prstGeom>
          <a:noFill/>
          <a:ln w="9525">
            <a:noFill/>
            <a:miter lim="800000"/>
            <a:headEnd/>
            <a:tailEnd/>
          </a:ln>
        </p:spPr>
      </p:pic>
      <p:sp>
        <p:nvSpPr>
          <p:cNvPr id="31"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fiable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slide(fromBottom)">
                                      <p:cBhvr>
                                        <p:cTn id="7" dur="1000"/>
                                        <p:tgtEl>
                                          <p:spTgt spid="67"/>
                                        </p:tgtEl>
                                      </p:cBhvr>
                                    </p:animEffect>
                                  </p:childTnLst>
                                </p:cTn>
                              </p:par>
                              <p:par>
                                <p:cTn id="8" presetID="12" presetClass="entr" presetSubtype="4" fill="hold" nodeType="withEffect">
                                  <p:stCondLst>
                                    <p:cond delay="100"/>
                                  </p:stCondLst>
                                  <p:childTnLst>
                                    <p:set>
                                      <p:cBhvr>
                                        <p:cTn id="9" dur="1" fill="hold">
                                          <p:stCondLst>
                                            <p:cond delay="0"/>
                                          </p:stCondLst>
                                        </p:cTn>
                                        <p:tgtEl>
                                          <p:spTgt spid="68"/>
                                        </p:tgtEl>
                                        <p:attrNameLst>
                                          <p:attrName>style.visibility</p:attrName>
                                        </p:attrNameLst>
                                      </p:cBhvr>
                                      <p:to>
                                        <p:strVal val="visible"/>
                                      </p:to>
                                    </p:set>
                                    <p:animEffect transition="in" filter="slide(fromBottom)">
                                      <p:cBhvr>
                                        <p:cTn id="10" dur="1000"/>
                                        <p:tgtEl>
                                          <p:spTgt spid="68"/>
                                        </p:tgtEl>
                                      </p:cBhvr>
                                    </p:animEffect>
                                  </p:childTnLst>
                                </p:cTn>
                              </p:par>
                              <p:par>
                                <p:cTn id="11" presetID="12" presetClass="entr" presetSubtype="4" fill="hold" nodeType="withEffect">
                                  <p:stCondLst>
                                    <p:cond delay="200"/>
                                  </p:stCondLst>
                                  <p:childTnLst>
                                    <p:set>
                                      <p:cBhvr>
                                        <p:cTn id="12" dur="1" fill="hold">
                                          <p:stCondLst>
                                            <p:cond delay="0"/>
                                          </p:stCondLst>
                                        </p:cTn>
                                        <p:tgtEl>
                                          <p:spTgt spid="69"/>
                                        </p:tgtEl>
                                        <p:attrNameLst>
                                          <p:attrName>style.visibility</p:attrName>
                                        </p:attrNameLst>
                                      </p:cBhvr>
                                      <p:to>
                                        <p:strVal val="visible"/>
                                      </p:to>
                                    </p:set>
                                    <p:animEffect transition="in" filter="slide(fromBottom)">
                                      <p:cBhvr>
                                        <p:cTn id="13" dur="1000"/>
                                        <p:tgtEl>
                                          <p:spTgt spid="69"/>
                                        </p:tgtEl>
                                      </p:cBhvr>
                                    </p:animEffect>
                                  </p:childTnLst>
                                </p:cTn>
                              </p:par>
                              <p:par>
                                <p:cTn id="14" presetID="55" presetClass="entr" presetSubtype="0" fill="hold" grpId="0" nodeType="withEffect">
                                  <p:stCondLst>
                                    <p:cond delay="400"/>
                                  </p:stCondLst>
                                  <p:childTnLst>
                                    <p:set>
                                      <p:cBhvr>
                                        <p:cTn id="15" dur="1" fill="hold">
                                          <p:stCondLst>
                                            <p:cond delay="0"/>
                                          </p:stCondLst>
                                        </p:cTn>
                                        <p:tgtEl>
                                          <p:spTgt spid="28"/>
                                        </p:tgtEl>
                                        <p:attrNameLst>
                                          <p:attrName>style.visibility</p:attrName>
                                        </p:attrNameLst>
                                      </p:cBhvr>
                                      <p:to>
                                        <p:strVal val="visible"/>
                                      </p:to>
                                    </p:set>
                                    <p:anim calcmode="lin" valueType="num">
                                      <p:cBhvr>
                                        <p:cTn id="16" dur="1000" fill="hold"/>
                                        <p:tgtEl>
                                          <p:spTgt spid="28"/>
                                        </p:tgtEl>
                                        <p:attrNameLst>
                                          <p:attrName>ppt_w</p:attrName>
                                        </p:attrNameLst>
                                      </p:cBhvr>
                                      <p:tavLst>
                                        <p:tav tm="0">
                                          <p:val>
                                            <p:strVal val="#ppt_w*0.70"/>
                                          </p:val>
                                        </p:tav>
                                        <p:tav tm="100000">
                                          <p:val>
                                            <p:strVal val="#ppt_w"/>
                                          </p:val>
                                        </p:tav>
                                      </p:tavLst>
                                    </p:anim>
                                    <p:anim calcmode="lin" valueType="num">
                                      <p:cBhvr>
                                        <p:cTn id="17" dur="1000" fill="hold"/>
                                        <p:tgtEl>
                                          <p:spTgt spid="28"/>
                                        </p:tgtEl>
                                        <p:attrNameLst>
                                          <p:attrName>ppt_h</p:attrName>
                                        </p:attrNameLst>
                                      </p:cBhvr>
                                      <p:tavLst>
                                        <p:tav tm="0">
                                          <p:val>
                                            <p:strVal val="#ppt_h"/>
                                          </p:val>
                                        </p:tav>
                                        <p:tav tm="100000">
                                          <p:val>
                                            <p:strVal val="#ppt_h"/>
                                          </p:val>
                                        </p:tav>
                                      </p:tavLst>
                                    </p:anim>
                                    <p:animEffect transition="in" filter="fade">
                                      <p:cBhvr>
                                        <p:cTn id="18" dur="1000"/>
                                        <p:tgtEl>
                                          <p:spTgt spid="28"/>
                                        </p:tgtEl>
                                      </p:cBhvr>
                                    </p:animEffect>
                                  </p:childTnLst>
                                </p:cTn>
                              </p:par>
                            </p:childTnLst>
                          </p:cTn>
                        </p:par>
                      </p:childTnLst>
                    </p:cTn>
                  </p:par>
                  <p:par>
                    <p:cTn id="19" fill="hold">
                      <p:stCondLst>
                        <p:cond delay="indefinite"/>
                      </p:stCondLst>
                      <p:childTnLst>
                        <p:par>
                          <p:cTn id="20" fill="hold">
                            <p:stCondLst>
                              <p:cond delay="0"/>
                            </p:stCondLst>
                            <p:childTnLst>
                              <p:par>
                                <p:cTn id="21" presetID="9" presetClass="emph" presetSubtype="0" nodeType="clickEffect">
                                  <p:stCondLst>
                                    <p:cond delay="0"/>
                                  </p:stCondLst>
                                  <p:childTnLst>
                                    <p:set>
                                      <p:cBhvr rctx="PPT">
                                        <p:cTn id="22" dur="indefinite"/>
                                        <p:tgtEl>
                                          <p:spTgt spid="68"/>
                                        </p:tgtEl>
                                        <p:attrNameLst>
                                          <p:attrName>style.opacity</p:attrName>
                                        </p:attrNameLst>
                                      </p:cBhvr>
                                      <p:to>
                                        <p:strVal val="0.25"/>
                                      </p:to>
                                    </p:set>
                                    <p:animEffect filter="image" prLst="opacity: 0.25">
                                      <p:cBhvr rctx="IE">
                                        <p:cTn id="23" dur="indefinite"/>
                                        <p:tgtEl>
                                          <p:spTgt spid="68"/>
                                        </p:tgtEl>
                                      </p:cBhvr>
                                    </p:animEffect>
                                  </p:childTnLst>
                                </p:cTn>
                              </p:par>
                              <p:par>
                                <p:cTn id="24" presetID="9" presetClass="emph" presetSubtype="0" nodeType="withEffect">
                                  <p:stCondLst>
                                    <p:cond delay="200"/>
                                  </p:stCondLst>
                                  <p:childTnLst>
                                    <p:set>
                                      <p:cBhvr rctx="PPT">
                                        <p:cTn id="25" dur="indefinite"/>
                                        <p:tgtEl>
                                          <p:spTgt spid="69"/>
                                        </p:tgtEl>
                                        <p:attrNameLst>
                                          <p:attrName>style.opacity</p:attrName>
                                        </p:attrNameLst>
                                      </p:cBhvr>
                                      <p:to>
                                        <p:strVal val="0.25"/>
                                      </p:to>
                                    </p:set>
                                    <p:animEffect filter="image" prLst="opacity: 0.25">
                                      <p:cBhvr rctx="IE">
                                        <p:cTn id="26" dur="indefinite"/>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8" name="Rectangle 14"/>
          <p:cNvSpPr txBox="1">
            <a:spLocks noChangeArrowheads="1"/>
          </p:cNvSpPr>
          <p:nvPr/>
        </p:nvSpPr>
        <p:spPr bwMode="auto">
          <a:xfrm>
            <a:off x="381000" y="152400"/>
            <a:ext cx="8393113" cy="757130"/>
          </a:xfrm>
          <a:prstGeom prst="rect">
            <a:avLst/>
          </a:prstGeom>
          <a:noFill/>
          <a:ln w="9525" algn="ctr">
            <a:noFill/>
            <a:miter lim="800000"/>
            <a:headEnd/>
            <a:tailEnd/>
          </a:ln>
        </p:spPr>
        <p:txBody>
          <a:bodyPr>
            <a:spAutoFit/>
          </a:bodyPr>
          <a:lstStyle/>
          <a:p>
            <a:pPr>
              <a:lnSpc>
                <a:spcPct val="90000"/>
              </a:lnSpc>
            </a:pPr>
            <a:endParaRPr lang="es-ES" sz="4800" dirty="0">
              <a:solidFill>
                <a:schemeClr val="tx2"/>
              </a:solidFill>
              <a:latin typeface="Segoe"/>
            </a:endParaRPr>
          </a:p>
        </p:txBody>
      </p:sp>
      <p:sp>
        <p:nvSpPr>
          <p:cNvPr id="29702" name="Rectangle 18"/>
          <p:cNvSpPr>
            <a:spLocks/>
          </p:cNvSpPr>
          <p:nvPr/>
        </p:nvSpPr>
        <p:spPr bwMode="auto">
          <a:xfrm>
            <a:off x="4544459" y="1349475"/>
            <a:ext cx="4037013" cy="1348061"/>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3"/>
              </a:buBlip>
              <a:defRPr/>
            </a:pPr>
            <a:r>
              <a:rPr lang="es-ES" sz="2400" dirty="0" smtClean="0">
                <a:latin typeface="Segoe"/>
              </a:rPr>
              <a:t>Accesos de alta seguridad</a:t>
            </a:r>
          </a:p>
          <a:p>
            <a:pPr marL="574675" lvl="2" indent="-287338" defTabSz="912813">
              <a:lnSpc>
                <a:spcPct val="90000"/>
              </a:lnSpc>
              <a:spcBef>
                <a:spcPct val="20000"/>
              </a:spcBef>
              <a:buSzPct val="80000"/>
              <a:buBlip>
                <a:blip r:embed="rId3"/>
              </a:buBlip>
              <a:defRPr/>
            </a:pPr>
            <a:r>
              <a:rPr lang="es-ES" sz="2000" dirty="0" smtClean="0">
                <a:latin typeface="Segoe"/>
              </a:rPr>
              <a:t>Configuración muy segura</a:t>
            </a:r>
          </a:p>
          <a:p>
            <a:pPr marL="574675" lvl="2" indent="-287338" defTabSz="912813">
              <a:lnSpc>
                <a:spcPct val="90000"/>
              </a:lnSpc>
              <a:spcBef>
                <a:spcPct val="20000"/>
              </a:spcBef>
              <a:buSzPct val="80000"/>
              <a:buBlip>
                <a:blip r:embed="rId3"/>
              </a:buBlip>
              <a:defRPr/>
            </a:pPr>
            <a:r>
              <a:rPr lang="es-ES" sz="2000" dirty="0" smtClean="0">
                <a:latin typeface="Segoe"/>
              </a:rPr>
              <a:t>Autenticación avanzada</a:t>
            </a:r>
          </a:p>
          <a:p>
            <a:pPr marL="574675" lvl="2" indent="-287338" defTabSz="912813">
              <a:lnSpc>
                <a:spcPct val="90000"/>
              </a:lnSpc>
              <a:spcBef>
                <a:spcPct val="20000"/>
              </a:spcBef>
              <a:buSzPct val="80000"/>
              <a:buBlip>
                <a:blip r:embed="rId3"/>
              </a:buBlip>
              <a:defRPr/>
            </a:pPr>
            <a:r>
              <a:rPr lang="es-ES" sz="2000" dirty="0" smtClean="0">
                <a:latin typeface="Segoe"/>
              </a:rPr>
              <a:t>Autorización granular</a:t>
            </a:r>
            <a:endParaRPr lang="es-ES" sz="2000" dirty="0">
              <a:latin typeface="Segoe"/>
            </a:endParaRPr>
          </a:p>
        </p:txBody>
      </p:sp>
      <p:sp>
        <p:nvSpPr>
          <p:cNvPr id="24" name="Title 23"/>
          <p:cNvSpPr>
            <a:spLocks noGrp="1"/>
          </p:cNvSpPr>
          <p:nvPr>
            <p:ph type="title"/>
          </p:nvPr>
        </p:nvSpPr>
        <p:spPr/>
        <p:txBody>
          <a:bodyPr/>
          <a:lstStyle/>
          <a:p>
            <a:r>
              <a:rPr lang="es-ES" dirty="0" smtClean="0"/>
              <a:t>Plataforma segura para datos</a:t>
            </a:r>
            <a:endParaRPr lang="es-ES" dirty="0"/>
          </a:p>
        </p:txBody>
      </p:sp>
      <p:grpSp>
        <p:nvGrpSpPr>
          <p:cNvPr id="28" name="Group 27"/>
          <p:cNvGrpSpPr/>
          <p:nvPr/>
        </p:nvGrpSpPr>
        <p:grpSpPr>
          <a:xfrm>
            <a:off x="7928435" y="295232"/>
            <a:ext cx="903044" cy="903044"/>
            <a:chOff x="7688592" y="336797"/>
            <a:chExt cx="903044" cy="903044"/>
          </a:xfrm>
        </p:grpSpPr>
        <p:pic>
          <p:nvPicPr>
            <p:cNvPr id="26" name="Picture 2" descr="C:\Work\Katmai Marketing\PAG_icon library\PAG_icon library\Database blue.png"/>
            <p:cNvPicPr>
              <a:picLocks noChangeAspect="1" noChangeArrowheads="1"/>
            </p:cNvPicPr>
            <p:nvPr/>
          </p:nvPicPr>
          <p:blipFill>
            <a:blip r:embed="rId4"/>
            <a:srcRect/>
            <a:stretch>
              <a:fillRect/>
            </a:stretch>
          </p:blipFill>
          <p:spPr bwMode="auto">
            <a:xfrm>
              <a:off x="7878814" y="493149"/>
              <a:ext cx="712822" cy="746692"/>
            </a:xfrm>
            <a:prstGeom prst="rect">
              <a:avLst/>
            </a:prstGeom>
            <a:noFill/>
            <a:ln w="9525">
              <a:noFill/>
              <a:miter lim="800000"/>
              <a:headEnd/>
              <a:tailEnd/>
            </a:ln>
          </p:spPr>
        </p:pic>
        <p:pic>
          <p:nvPicPr>
            <p:cNvPr id="27" name="Picture 3" descr="C:\Work\Katmai Marketing\PAG_icon library\PAG_icon library\Security Threat Detected.png"/>
            <p:cNvPicPr>
              <a:picLocks noChangeAspect="1" noChangeArrowheads="1"/>
            </p:cNvPicPr>
            <p:nvPr/>
          </p:nvPicPr>
          <p:blipFill>
            <a:blip r:embed="rId5"/>
            <a:srcRect/>
            <a:stretch>
              <a:fillRect/>
            </a:stretch>
          </p:blipFill>
          <p:spPr bwMode="auto">
            <a:xfrm>
              <a:off x="7688592" y="336797"/>
              <a:ext cx="770304" cy="764955"/>
            </a:xfrm>
            <a:prstGeom prst="rect">
              <a:avLst/>
            </a:prstGeom>
            <a:noFill/>
            <a:ln w="9525">
              <a:noFill/>
              <a:miter lim="800000"/>
              <a:headEnd/>
              <a:tailEnd/>
            </a:ln>
          </p:spPr>
        </p:pic>
      </p:grpSp>
      <p:grpSp>
        <p:nvGrpSpPr>
          <p:cNvPr id="36" name="Group 35"/>
          <p:cNvGrpSpPr/>
          <p:nvPr/>
        </p:nvGrpSpPr>
        <p:grpSpPr>
          <a:xfrm>
            <a:off x="1307980" y="1312464"/>
            <a:ext cx="1678581" cy="1764204"/>
            <a:chOff x="411474" y="1410079"/>
            <a:chExt cx="1678581" cy="1764204"/>
          </a:xfrm>
        </p:grpSpPr>
        <p:pic>
          <p:nvPicPr>
            <p:cNvPr id="29703" name="Picture 9" descr="double arrow green arrow"/>
            <p:cNvPicPr>
              <a:picLocks noChangeAspect="1" noChangeArrowheads="1"/>
            </p:cNvPicPr>
            <p:nvPr/>
          </p:nvPicPr>
          <p:blipFill>
            <a:blip r:embed="rId6"/>
            <a:srcRect/>
            <a:stretch>
              <a:fillRect/>
            </a:stretch>
          </p:blipFill>
          <p:spPr bwMode="auto">
            <a:xfrm>
              <a:off x="728630" y="1493838"/>
              <a:ext cx="1304789" cy="1439764"/>
            </a:xfrm>
            <a:prstGeom prst="rect">
              <a:avLst/>
            </a:prstGeom>
            <a:noFill/>
            <a:ln w="9525">
              <a:noFill/>
              <a:miter lim="800000"/>
              <a:headEnd/>
              <a:tailEnd/>
            </a:ln>
          </p:spPr>
        </p:pic>
        <p:pic>
          <p:nvPicPr>
            <p:cNvPr id="2052" name="Picture 4" descr="C:\Program Files\Microsoft Resource DVD Artwork\DVD_ART\Artwork_Imagery\HARDWARE_IMAGERY\Illustration - Misc Hardware\Windows Security\Security Download all no shadow.png"/>
            <p:cNvPicPr>
              <a:picLocks noChangeAspect="1" noChangeArrowheads="1"/>
            </p:cNvPicPr>
            <p:nvPr/>
          </p:nvPicPr>
          <p:blipFill>
            <a:blip r:embed="rId7" cstate="print"/>
            <a:srcRect/>
            <a:stretch>
              <a:fillRect/>
            </a:stretch>
          </p:blipFill>
          <p:spPr bwMode="auto">
            <a:xfrm>
              <a:off x="1314146" y="2359025"/>
              <a:ext cx="775909" cy="815258"/>
            </a:xfrm>
            <a:prstGeom prst="rect">
              <a:avLst/>
            </a:prstGeom>
            <a:noFill/>
          </p:spPr>
        </p:pic>
        <p:pic>
          <p:nvPicPr>
            <p:cNvPr id="33" name="Picture 2" descr="C:\Program Files\Microsoft Resource DVD Artwork\DVD_ART\Artwork_Imagery\HARDWARE_IMAGERY\Illustration - Misc Hardware\XML Icons\Server SQL database.png"/>
            <p:cNvPicPr>
              <a:picLocks noChangeAspect="1" noChangeArrowheads="1"/>
            </p:cNvPicPr>
            <p:nvPr/>
          </p:nvPicPr>
          <p:blipFill>
            <a:blip r:embed="rId8" cstate="print"/>
            <a:srcRect/>
            <a:stretch>
              <a:fillRect/>
            </a:stretch>
          </p:blipFill>
          <p:spPr bwMode="auto">
            <a:xfrm>
              <a:off x="411474" y="1638321"/>
              <a:ext cx="745401" cy="1103292"/>
            </a:xfrm>
            <a:prstGeom prst="rect">
              <a:avLst/>
            </a:prstGeom>
            <a:noFill/>
          </p:spPr>
        </p:pic>
        <p:pic>
          <p:nvPicPr>
            <p:cNvPr id="2051" name="Picture 3" descr="C:\Program Files\Microsoft Resource DVD Artwork\DVD_ART\BoxShots_Logos\SQL Server 2005 - Generic\SQL Server 2005.png"/>
            <p:cNvPicPr>
              <a:picLocks noChangeAspect="1" noChangeArrowheads="1"/>
            </p:cNvPicPr>
            <p:nvPr/>
          </p:nvPicPr>
          <p:blipFill>
            <a:blip r:embed="rId9" cstate="print"/>
            <a:srcRect r="23348"/>
            <a:stretch>
              <a:fillRect/>
            </a:stretch>
          </p:blipFill>
          <p:spPr bwMode="auto">
            <a:xfrm>
              <a:off x="736573" y="2114714"/>
              <a:ext cx="339289" cy="97816"/>
            </a:xfrm>
            <a:prstGeom prst="rect">
              <a:avLst/>
            </a:prstGeom>
            <a:noFill/>
          </p:spPr>
        </p:pic>
        <p:pic>
          <p:nvPicPr>
            <p:cNvPr id="2053" name="Picture 5" descr="C:\Program Files\Microsoft Resource DVD Artwork\DVD_ART\Artwork_Imagery\HARDWARE_IMAGERY\Illustration - Misc Hardware\Windows Security\Security Proactive Content.png"/>
            <p:cNvPicPr>
              <a:picLocks noChangeAspect="1" noChangeArrowheads="1"/>
            </p:cNvPicPr>
            <p:nvPr/>
          </p:nvPicPr>
          <p:blipFill>
            <a:blip r:embed="rId10" cstate="print"/>
            <a:srcRect/>
            <a:stretch>
              <a:fillRect/>
            </a:stretch>
          </p:blipFill>
          <p:spPr bwMode="auto">
            <a:xfrm>
              <a:off x="1680753" y="1410079"/>
              <a:ext cx="320791" cy="482221"/>
            </a:xfrm>
            <a:prstGeom prst="rect">
              <a:avLst/>
            </a:prstGeom>
            <a:noFill/>
          </p:spPr>
        </p:pic>
      </p:grpSp>
      <p:pic>
        <p:nvPicPr>
          <p:cNvPr id="2054" name="Picture 6" descr="C:\Program Files\Microsoft Resource DVD Artwork\DVD_ART\Artwork_Imagery\HARDWARE_IMAGERY\Illustration - Misc Hardware\Windows Server Icons\Security\Keys.png"/>
          <p:cNvPicPr>
            <a:picLocks noChangeAspect="1" noChangeArrowheads="1"/>
          </p:cNvPicPr>
          <p:nvPr/>
        </p:nvPicPr>
        <p:blipFill>
          <a:blip r:embed="rId11"/>
          <a:srcRect/>
          <a:stretch>
            <a:fillRect/>
          </a:stretch>
        </p:blipFill>
        <p:spPr bwMode="auto">
          <a:xfrm>
            <a:off x="1533740" y="3408944"/>
            <a:ext cx="1200890" cy="1314768"/>
          </a:xfrm>
          <a:prstGeom prst="rect">
            <a:avLst/>
          </a:prstGeom>
          <a:noFill/>
        </p:spPr>
      </p:pic>
      <p:sp>
        <p:nvSpPr>
          <p:cNvPr id="37" name="Rectangle 36"/>
          <p:cNvSpPr/>
          <p:nvPr/>
        </p:nvSpPr>
        <p:spPr>
          <a:xfrm>
            <a:off x="4512844" y="3053933"/>
            <a:ext cx="4037013" cy="1101840"/>
          </a:xfrm>
          <a:prstGeom prst="rect">
            <a:avLst/>
          </a:prstGeom>
        </p:spPr>
        <p:txBody>
          <a:bodyPr wrap="square">
            <a:spAutoFit/>
          </a:bodyPr>
          <a:lstStyle/>
          <a:p>
            <a:pPr marL="282575" indent="-282575" defTabSz="912813">
              <a:lnSpc>
                <a:spcPct val="90000"/>
              </a:lnSpc>
              <a:spcBef>
                <a:spcPct val="20000"/>
              </a:spcBef>
              <a:buSzPct val="80000"/>
              <a:buBlip>
                <a:blip r:embed="rId3"/>
              </a:buBlip>
              <a:defRPr/>
            </a:pPr>
            <a:r>
              <a:rPr lang="es-ES" sz="2400" dirty="0" smtClean="0">
                <a:latin typeface="Segoe"/>
              </a:rPr>
              <a:t>Protección para sus datos</a:t>
            </a:r>
          </a:p>
          <a:p>
            <a:pPr marL="574675" lvl="2" indent="-287338" defTabSz="912813">
              <a:lnSpc>
                <a:spcPct val="90000"/>
              </a:lnSpc>
              <a:spcBef>
                <a:spcPct val="20000"/>
              </a:spcBef>
              <a:buSzPct val="80000"/>
              <a:buBlip>
                <a:blip r:embed="rId3"/>
              </a:buBlip>
              <a:defRPr/>
            </a:pPr>
            <a:r>
              <a:rPr lang="es-ES" sz="2000" dirty="0" smtClean="0">
                <a:latin typeface="Segoe"/>
              </a:rPr>
              <a:t>Cifrado transparente</a:t>
            </a:r>
          </a:p>
          <a:p>
            <a:pPr marL="574675" lvl="2" indent="-287338" defTabSz="912813">
              <a:lnSpc>
                <a:spcPct val="90000"/>
              </a:lnSpc>
              <a:spcBef>
                <a:spcPct val="20000"/>
              </a:spcBef>
              <a:buSzPct val="80000"/>
              <a:buBlip>
                <a:blip r:embed="rId3"/>
              </a:buBlip>
              <a:defRPr/>
            </a:pPr>
            <a:r>
              <a:rPr lang="es-ES" sz="2000" dirty="0" smtClean="0">
                <a:latin typeface="Segoe"/>
              </a:rPr>
              <a:t>Gestión de claves extensible</a:t>
            </a:r>
          </a:p>
        </p:txBody>
      </p:sp>
      <p:sp>
        <p:nvSpPr>
          <p:cNvPr id="38" name="Rectangle 37"/>
          <p:cNvSpPr/>
          <p:nvPr/>
        </p:nvSpPr>
        <p:spPr>
          <a:xfrm>
            <a:off x="4438821" y="4463853"/>
            <a:ext cx="4037013" cy="1988237"/>
          </a:xfrm>
          <a:prstGeom prst="rect">
            <a:avLst/>
          </a:prstGeom>
        </p:spPr>
        <p:txBody>
          <a:bodyPr wrap="square">
            <a:spAutoFit/>
          </a:bodyPr>
          <a:lstStyle/>
          <a:p>
            <a:pPr marL="282575" indent="-282575" defTabSz="912813">
              <a:lnSpc>
                <a:spcPct val="90000"/>
              </a:lnSpc>
              <a:spcBef>
                <a:spcPct val="20000"/>
              </a:spcBef>
              <a:buSzPct val="80000"/>
              <a:buBlip>
                <a:blip r:embed="rId3"/>
              </a:buBlip>
              <a:defRPr/>
            </a:pPr>
            <a:r>
              <a:rPr lang="es-ES" sz="2400" dirty="0" smtClean="0">
                <a:latin typeface="Segoe"/>
              </a:rPr>
              <a:t>Simplifica el cumplimiento de normativas</a:t>
            </a:r>
          </a:p>
          <a:p>
            <a:pPr marL="574675" lvl="2" indent="-287338" defTabSz="912813">
              <a:lnSpc>
                <a:spcPct val="90000"/>
              </a:lnSpc>
              <a:spcBef>
                <a:spcPct val="20000"/>
              </a:spcBef>
              <a:buSzPct val="80000"/>
              <a:buBlip>
                <a:blip r:embed="rId3"/>
              </a:buBlip>
              <a:defRPr/>
            </a:pPr>
            <a:r>
              <a:rPr lang="es-ES" sz="2000" dirty="0" smtClean="0">
                <a:latin typeface="Segoe"/>
              </a:rPr>
              <a:t>Todas las actividades pueden auditarse</a:t>
            </a:r>
          </a:p>
          <a:p>
            <a:pPr marL="574675" lvl="2" indent="-287338" defTabSz="912813">
              <a:lnSpc>
                <a:spcPct val="90000"/>
              </a:lnSpc>
              <a:spcBef>
                <a:spcPct val="20000"/>
              </a:spcBef>
              <a:buSzPct val="80000"/>
              <a:buBlip>
                <a:blip r:embed="rId3"/>
              </a:buBlip>
              <a:defRPr/>
            </a:pPr>
            <a:r>
              <a:rPr lang="es-ES" sz="2000" dirty="0" smtClean="0">
                <a:latin typeface="Segoe"/>
              </a:rPr>
              <a:t>Políticas de seguridad para a nivel de toda la organización</a:t>
            </a:r>
          </a:p>
        </p:txBody>
      </p:sp>
      <p:grpSp>
        <p:nvGrpSpPr>
          <p:cNvPr id="47" name="Group 46"/>
          <p:cNvGrpSpPr/>
          <p:nvPr/>
        </p:nvGrpSpPr>
        <p:grpSpPr>
          <a:xfrm>
            <a:off x="1484152" y="5029229"/>
            <a:ext cx="1308955" cy="1308687"/>
            <a:chOff x="481745" y="3338394"/>
            <a:chExt cx="1308955" cy="1308687"/>
          </a:xfrm>
        </p:grpSpPr>
        <p:pic>
          <p:nvPicPr>
            <p:cNvPr id="2050" name="Picture 2" descr="C:\Program Files\Microsoft Resource DVD Artwork\DVD_ART\Artwork_Imagery\HARDWARE_IMAGERY\Illustration - Misc Hardware\XML Icons\Server SQL database.png"/>
            <p:cNvPicPr>
              <a:picLocks noChangeAspect="1" noChangeArrowheads="1"/>
            </p:cNvPicPr>
            <p:nvPr/>
          </p:nvPicPr>
          <p:blipFill>
            <a:blip r:embed="rId8" cstate="print"/>
            <a:srcRect/>
            <a:stretch>
              <a:fillRect/>
            </a:stretch>
          </p:blipFill>
          <p:spPr bwMode="auto">
            <a:xfrm>
              <a:off x="481745" y="3338394"/>
              <a:ext cx="884168" cy="1308687"/>
            </a:xfrm>
            <a:prstGeom prst="rect">
              <a:avLst/>
            </a:prstGeom>
            <a:noFill/>
          </p:spPr>
        </p:pic>
        <p:pic>
          <p:nvPicPr>
            <p:cNvPr id="29712" name="Picture 7" descr="C:\Work\Katmai Marketing\PAG_icon library\PAG_icon library\lists.png"/>
            <p:cNvPicPr>
              <a:picLocks noChangeAspect="1" noChangeArrowheads="1"/>
            </p:cNvPicPr>
            <p:nvPr/>
          </p:nvPicPr>
          <p:blipFill>
            <a:blip r:embed="rId12"/>
            <a:srcRect b="47745"/>
            <a:stretch>
              <a:fillRect/>
            </a:stretch>
          </p:blipFill>
          <p:spPr bwMode="auto">
            <a:xfrm>
              <a:off x="880284" y="3604319"/>
              <a:ext cx="910416" cy="532994"/>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Rounded Rectangle 31"/>
          <p:cNvSpPr/>
          <p:nvPr/>
        </p:nvSpPr>
        <p:spPr bwMode="auto">
          <a:xfrm>
            <a:off x="5069592" y="2732087"/>
            <a:ext cx="3559535" cy="4069133"/>
          </a:xfrm>
          <a:prstGeom prst="roundRect">
            <a:avLst>
              <a:gd name="adj" fmla="val 1034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20484" name="Rectangle 26"/>
          <p:cNvSpPr>
            <a:spLocks/>
          </p:cNvSpPr>
          <p:nvPr/>
        </p:nvSpPr>
        <p:spPr bwMode="auto">
          <a:xfrm>
            <a:off x="381000" y="1466024"/>
            <a:ext cx="4800600" cy="4478149"/>
          </a:xfrm>
          <a:prstGeom prst="rect">
            <a:avLst/>
          </a:prstGeom>
          <a:noFill/>
          <a:ln w="9525">
            <a:noFill/>
            <a:miter lim="800000"/>
            <a:headEnd/>
            <a:tailEnd/>
          </a:ln>
        </p:spPr>
        <p:txBody>
          <a:bodyPr wrap="square" lIns="0" tIns="0" rIns="0" bIns="0">
            <a:spAutoFit/>
          </a:bodyPr>
          <a:lstStyle/>
          <a:p>
            <a:pPr marL="287338" indent="-287338" defTabSz="912813">
              <a:lnSpc>
                <a:spcPct val="90000"/>
              </a:lnSpc>
              <a:spcBef>
                <a:spcPct val="20000"/>
              </a:spcBef>
              <a:buSzPct val="80000"/>
              <a:buFontTx/>
              <a:buBlip>
                <a:blip r:embed="rId3"/>
              </a:buBlip>
              <a:defRPr/>
            </a:pPr>
            <a:r>
              <a:rPr lang="es-ES" sz="2000" dirty="0" smtClean="0">
                <a:latin typeface="Segoe"/>
              </a:rPr>
              <a:t>Encriptación de datos y archivos de log</a:t>
            </a:r>
          </a:p>
          <a:p>
            <a:pPr marL="574675" lvl="1" indent="-287338" defTabSz="912813">
              <a:lnSpc>
                <a:spcPct val="90000"/>
              </a:lnSpc>
              <a:spcBef>
                <a:spcPct val="20000"/>
              </a:spcBef>
              <a:buSzPct val="80000"/>
              <a:buFontTx/>
              <a:buBlip>
                <a:blip r:embed="rId3"/>
              </a:buBlip>
              <a:defRPr/>
            </a:pPr>
            <a:r>
              <a:rPr lang="es-ES" dirty="0" smtClean="0">
                <a:latin typeface="Segoe"/>
              </a:rPr>
              <a:t>Protege los archivos de backup y los archivos de base de datos desconectados</a:t>
            </a:r>
          </a:p>
          <a:p>
            <a:pPr marL="287338" indent="-287338" defTabSz="912813">
              <a:lnSpc>
                <a:spcPct val="90000"/>
              </a:lnSpc>
              <a:spcBef>
                <a:spcPct val="20000"/>
              </a:spcBef>
              <a:buSzPct val="80000"/>
              <a:buBlip>
                <a:blip r:embed="rId3"/>
              </a:buBlip>
              <a:defRPr/>
            </a:pPr>
            <a:r>
              <a:rPr lang="es-ES" sz="2000" dirty="0" smtClean="0">
                <a:latin typeface="Segoe"/>
              </a:rPr>
              <a:t>Transparente a las aplicaciones</a:t>
            </a:r>
          </a:p>
          <a:p>
            <a:pPr marL="574675" lvl="1" indent="-287338" defTabSz="912813">
              <a:lnSpc>
                <a:spcPct val="90000"/>
              </a:lnSpc>
              <a:spcBef>
                <a:spcPct val="20000"/>
              </a:spcBef>
              <a:buSzPct val="80000"/>
              <a:buBlip>
                <a:blip r:embed="rId3"/>
              </a:buBlip>
              <a:defRPr/>
            </a:pPr>
            <a:r>
              <a:rPr lang="es-ES" dirty="0" smtClean="0">
                <a:latin typeface="Segoe"/>
              </a:rPr>
              <a:t>Sin cambios en aplicaciones</a:t>
            </a:r>
          </a:p>
          <a:p>
            <a:pPr marL="287338" indent="-287338" defTabSz="912813">
              <a:lnSpc>
                <a:spcPct val="90000"/>
              </a:lnSpc>
              <a:spcBef>
                <a:spcPct val="20000"/>
              </a:spcBef>
              <a:buSzPct val="80000"/>
              <a:buBlip>
                <a:blip r:embed="rId3"/>
              </a:buBlip>
              <a:defRPr/>
            </a:pPr>
            <a:r>
              <a:rPr lang="es-ES" sz="2000" dirty="0" smtClean="0">
                <a:latin typeface="Segoe"/>
              </a:rPr>
              <a:t>Seguridad con DEK (Database Encryption Key); DEK cifrada con:</a:t>
            </a:r>
          </a:p>
          <a:p>
            <a:pPr marL="574675" lvl="1" indent="-287338" defTabSz="912813">
              <a:lnSpc>
                <a:spcPct val="90000"/>
              </a:lnSpc>
              <a:spcBef>
                <a:spcPct val="20000"/>
              </a:spcBef>
              <a:buSzPct val="80000"/>
              <a:buBlip>
                <a:blip r:embed="rId3"/>
              </a:buBlip>
              <a:defRPr/>
            </a:pPr>
            <a:r>
              <a:rPr lang="es-ES" dirty="0" smtClean="0">
                <a:latin typeface="Segoe"/>
              </a:rPr>
              <a:t>Una password</a:t>
            </a:r>
          </a:p>
          <a:p>
            <a:pPr marL="574675" lvl="1" indent="-287338" defTabSz="912813">
              <a:lnSpc>
                <a:spcPct val="90000"/>
              </a:lnSpc>
              <a:spcBef>
                <a:spcPct val="20000"/>
              </a:spcBef>
              <a:buSzPct val="80000"/>
              <a:buBlip>
                <a:blip r:embed="rId3"/>
              </a:buBlip>
              <a:defRPr/>
            </a:pPr>
            <a:r>
              <a:rPr lang="es-ES" dirty="0" smtClean="0">
                <a:latin typeface="Segoe"/>
              </a:rPr>
              <a:t>Una clave maestra de servicio</a:t>
            </a:r>
          </a:p>
          <a:p>
            <a:pPr marL="287338" indent="-287338" defTabSz="912813">
              <a:lnSpc>
                <a:spcPct val="90000"/>
              </a:lnSpc>
              <a:spcBef>
                <a:spcPct val="20000"/>
              </a:spcBef>
              <a:buSzPct val="80000"/>
              <a:buBlip>
                <a:blip r:embed="rId3"/>
              </a:buBlip>
              <a:defRPr/>
            </a:pPr>
            <a:r>
              <a:rPr lang="es-ES" sz="2000" dirty="0" smtClean="0">
                <a:latin typeface="Segoe"/>
              </a:rPr>
              <a:t>Utilización de datos cifrados en otro servidor</a:t>
            </a:r>
          </a:p>
          <a:p>
            <a:pPr marL="574675" lvl="1" indent="-287338" defTabSz="912813">
              <a:lnSpc>
                <a:spcPct val="90000"/>
              </a:lnSpc>
              <a:spcBef>
                <a:spcPct val="20000"/>
              </a:spcBef>
              <a:buSzPct val="80000"/>
              <a:buBlip>
                <a:blip r:embed="rId3"/>
              </a:buBlip>
              <a:defRPr/>
            </a:pPr>
            <a:r>
              <a:rPr lang="es-ES" dirty="0" smtClean="0">
                <a:latin typeface="Segoe"/>
              </a:rPr>
              <a:t>Importar la DEK al nuevo servidor</a:t>
            </a:r>
          </a:p>
          <a:p>
            <a:pPr marL="574675" lvl="1" indent="-287338" defTabSz="912813">
              <a:lnSpc>
                <a:spcPct val="90000"/>
              </a:lnSpc>
              <a:spcBef>
                <a:spcPct val="20000"/>
              </a:spcBef>
              <a:buSzPct val="80000"/>
              <a:buBlip>
                <a:blip r:embed="rId3"/>
              </a:buBlip>
              <a:defRPr/>
            </a:pPr>
            <a:r>
              <a:rPr lang="es-ES" dirty="0" smtClean="0">
                <a:latin typeface="Segoe"/>
              </a:rPr>
              <a:t>Conectar los archivos de BD cifrados</a:t>
            </a:r>
          </a:p>
          <a:p>
            <a:pPr marL="574675" lvl="1" indent="-287338" defTabSz="912813">
              <a:lnSpc>
                <a:spcPct val="90000"/>
              </a:lnSpc>
              <a:spcBef>
                <a:spcPct val="20000"/>
              </a:spcBef>
              <a:buSzPct val="80000"/>
              <a:buBlip>
                <a:blip r:embed="rId3"/>
              </a:buBlip>
              <a:defRPr/>
            </a:pPr>
            <a:r>
              <a:rPr lang="es-ES" dirty="0" smtClean="0">
                <a:latin typeface="Segoe"/>
              </a:rPr>
              <a:t>Restaurar un backup cifrado</a:t>
            </a:r>
            <a:endParaRPr lang="es-ES" dirty="0">
              <a:latin typeface="Segoe"/>
            </a:endParaRPr>
          </a:p>
        </p:txBody>
      </p:sp>
      <p:sp>
        <p:nvSpPr>
          <p:cNvPr id="25" name="Title 24"/>
          <p:cNvSpPr>
            <a:spLocks noGrp="1"/>
          </p:cNvSpPr>
          <p:nvPr>
            <p:ph type="title"/>
          </p:nvPr>
        </p:nvSpPr>
        <p:spPr>
          <a:xfrm>
            <a:off x="381000" y="230188"/>
            <a:ext cx="8382000" cy="1163395"/>
          </a:xfrm>
        </p:spPr>
        <p:txBody>
          <a:bodyPr/>
          <a:lstStyle/>
          <a:p>
            <a:r>
              <a:rPr lang="es-ES" dirty="0" smtClean="0"/>
              <a:t>Acceso seguro a los datos</a:t>
            </a:r>
            <a:br>
              <a:rPr lang="es-ES" dirty="0" smtClean="0"/>
            </a:br>
            <a:r>
              <a:rPr lang="es-ES" sz="3600" dirty="0" smtClean="0">
                <a:solidFill>
                  <a:schemeClr val="tx2"/>
                </a:solidFill>
              </a:rPr>
              <a:t>Cifrado transparente de datos</a:t>
            </a:r>
            <a:endParaRPr lang="es-ES" dirty="0"/>
          </a:p>
        </p:txBody>
      </p:sp>
      <p:grpSp>
        <p:nvGrpSpPr>
          <p:cNvPr id="29" name="Group 28"/>
          <p:cNvGrpSpPr/>
          <p:nvPr/>
        </p:nvGrpSpPr>
        <p:grpSpPr>
          <a:xfrm>
            <a:off x="7688592" y="295232"/>
            <a:ext cx="903044" cy="903044"/>
            <a:chOff x="7688592" y="336797"/>
            <a:chExt cx="903044" cy="903044"/>
          </a:xfrm>
        </p:grpSpPr>
        <p:pic>
          <p:nvPicPr>
            <p:cNvPr id="30" name="Picture 2" descr="C:\Work\Katmai Marketing\PAG_icon library\PAG_icon library\Database blue.png"/>
            <p:cNvPicPr>
              <a:picLocks noChangeAspect="1" noChangeArrowheads="1"/>
            </p:cNvPicPr>
            <p:nvPr/>
          </p:nvPicPr>
          <p:blipFill>
            <a:blip r:embed="rId4"/>
            <a:srcRect/>
            <a:stretch>
              <a:fillRect/>
            </a:stretch>
          </p:blipFill>
          <p:spPr bwMode="auto">
            <a:xfrm>
              <a:off x="7878814" y="493149"/>
              <a:ext cx="712822" cy="746692"/>
            </a:xfrm>
            <a:prstGeom prst="rect">
              <a:avLst/>
            </a:prstGeom>
            <a:noFill/>
            <a:ln w="9525">
              <a:noFill/>
              <a:miter lim="800000"/>
              <a:headEnd/>
              <a:tailEnd/>
            </a:ln>
          </p:spPr>
        </p:pic>
        <p:pic>
          <p:nvPicPr>
            <p:cNvPr id="31" name="Picture 3" descr="C:\Work\Katmai Marketing\PAG_icon library\PAG_icon library\Security Threat Detected.png"/>
            <p:cNvPicPr>
              <a:picLocks noChangeAspect="1" noChangeArrowheads="1"/>
            </p:cNvPicPr>
            <p:nvPr/>
          </p:nvPicPr>
          <p:blipFill>
            <a:blip r:embed="rId5"/>
            <a:srcRect/>
            <a:stretch>
              <a:fillRect/>
            </a:stretch>
          </p:blipFill>
          <p:spPr bwMode="auto">
            <a:xfrm>
              <a:off x="7688592" y="336797"/>
              <a:ext cx="770304" cy="764955"/>
            </a:xfrm>
            <a:prstGeom prst="rect">
              <a:avLst/>
            </a:prstGeom>
            <a:noFill/>
            <a:ln w="9525">
              <a:noFill/>
              <a:miter lim="800000"/>
              <a:headEnd/>
              <a:tailEnd/>
            </a:ln>
          </p:spPr>
        </p:pic>
      </p:grpSp>
      <p:sp>
        <p:nvSpPr>
          <p:cNvPr id="33" name="Rectangle 32"/>
          <p:cNvSpPr/>
          <p:nvPr/>
        </p:nvSpPr>
        <p:spPr bwMode="auto">
          <a:xfrm>
            <a:off x="5059680" y="6000206"/>
            <a:ext cx="3579359" cy="857794"/>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38" name="Rectangle 37"/>
          <p:cNvSpPr/>
          <p:nvPr/>
        </p:nvSpPr>
        <p:spPr bwMode="auto">
          <a:xfrm>
            <a:off x="5080524" y="5194094"/>
            <a:ext cx="3534718" cy="607099"/>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31745" name="Group 4"/>
          <p:cNvGrpSpPr>
            <a:grpSpLocks/>
          </p:cNvGrpSpPr>
          <p:nvPr/>
        </p:nvGrpSpPr>
        <p:grpSpPr bwMode="auto">
          <a:xfrm>
            <a:off x="5121211" y="2978377"/>
            <a:ext cx="3491117" cy="2551759"/>
            <a:chOff x="1515477" y="1687248"/>
            <a:chExt cx="5941883" cy="4343855"/>
          </a:xfrm>
        </p:grpSpPr>
        <p:sp>
          <p:nvSpPr>
            <p:cNvPr id="6" name="Rounded Rectangle 5"/>
            <p:cNvSpPr/>
            <p:nvPr/>
          </p:nvSpPr>
          <p:spPr>
            <a:xfrm>
              <a:off x="4215662" y="3070722"/>
              <a:ext cx="1570366" cy="1501163"/>
            </a:xfrm>
            <a:prstGeom prst="roundRect">
              <a:avLst/>
            </a:prstGeom>
          </p:spPr>
          <p:style>
            <a:lnRef idx="1">
              <a:schemeClr val="accent6"/>
            </a:lnRef>
            <a:fillRef idx="2">
              <a:schemeClr val="accent6"/>
            </a:fillRef>
            <a:effectRef idx="1">
              <a:schemeClr val="accent6"/>
            </a:effectRef>
            <a:fontRef idx="minor">
              <a:schemeClr val="dk1"/>
            </a:fontRef>
          </p:style>
          <p:txBody>
            <a:bodyPr anchor="ctr"/>
            <a:lstStyle/>
            <a:p>
              <a:pPr algn="ctr">
                <a:defRPr/>
              </a:pPr>
              <a:endParaRPr lang="es-ES" sz="1200" dirty="0"/>
            </a:p>
          </p:txBody>
        </p:sp>
        <p:pic>
          <p:nvPicPr>
            <p:cNvPr id="31749" name="Picture 2" descr="C:\Work\Katmai Marketing\PAG_icon library\PAG_icon library\Database Sm.png"/>
            <p:cNvPicPr>
              <a:picLocks noChangeAspect="1" noChangeArrowheads="1"/>
            </p:cNvPicPr>
            <p:nvPr/>
          </p:nvPicPr>
          <p:blipFill>
            <a:blip r:embed="rId6" cstate="print"/>
            <a:srcRect/>
            <a:stretch>
              <a:fillRect/>
            </a:stretch>
          </p:blipFill>
          <p:spPr bwMode="auto">
            <a:xfrm>
              <a:off x="4500562" y="3286124"/>
              <a:ext cx="928694" cy="1112210"/>
            </a:xfrm>
            <a:prstGeom prst="rect">
              <a:avLst/>
            </a:prstGeom>
            <a:noFill/>
            <a:ln w="9525">
              <a:noFill/>
              <a:miter lim="800000"/>
              <a:headEnd/>
              <a:tailEnd/>
            </a:ln>
          </p:spPr>
        </p:pic>
        <p:pic>
          <p:nvPicPr>
            <p:cNvPr id="31750" name="Picture 5" descr="C:\Work\Katmai Marketing\PAG_icon library\PAG_icon library\Generic Application sm.png"/>
            <p:cNvPicPr>
              <a:picLocks noChangeAspect="1" noChangeArrowheads="1"/>
            </p:cNvPicPr>
            <p:nvPr/>
          </p:nvPicPr>
          <p:blipFill>
            <a:blip r:embed="rId7" cstate="print"/>
            <a:srcRect/>
            <a:stretch>
              <a:fillRect/>
            </a:stretch>
          </p:blipFill>
          <p:spPr bwMode="auto">
            <a:xfrm>
              <a:off x="2290464" y="4242816"/>
              <a:ext cx="778605" cy="1136649"/>
            </a:xfrm>
            <a:prstGeom prst="rect">
              <a:avLst/>
            </a:prstGeom>
            <a:noFill/>
            <a:ln w="9525">
              <a:noFill/>
              <a:miter lim="800000"/>
              <a:headEnd/>
              <a:tailEnd/>
            </a:ln>
          </p:spPr>
        </p:pic>
        <p:pic>
          <p:nvPicPr>
            <p:cNvPr id="31751" name="Picture 4" descr="C:\Work\Katmai Marketing\PAG_icon library\PAG_icon library\User green.png"/>
            <p:cNvPicPr>
              <a:picLocks noChangeAspect="1" noChangeArrowheads="1"/>
            </p:cNvPicPr>
            <p:nvPr/>
          </p:nvPicPr>
          <p:blipFill>
            <a:blip r:embed="rId8" cstate="print"/>
            <a:srcRect/>
            <a:stretch>
              <a:fillRect/>
            </a:stretch>
          </p:blipFill>
          <p:spPr bwMode="auto">
            <a:xfrm>
              <a:off x="2037184" y="4814321"/>
              <a:ext cx="507922" cy="686381"/>
            </a:xfrm>
            <a:prstGeom prst="rect">
              <a:avLst/>
            </a:prstGeom>
            <a:noFill/>
            <a:ln w="9525">
              <a:noFill/>
              <a:miter lim="800000"/>
              <a:headEnd/>
              <a:tailEnd/>
            </a:ln>
          </p:spPr>
        </p:pic>
        <p:pic>
          <p:nvPicPr>
            <p:cNvPr id="31752" name="Picture 6" descr="C:\Work\Katmai Marketing\PAG_icon library\PAG_icon library\Server.png"/>
            <p:cNvPicPr>
              <a:picLocks noChangeAspect="1" noChangeArrowheads="1"/>
            </p:cNvPicPr>
            <p:nvPr/>
          </p:nvPicPr>
          <p:blipFill>
            <a:blip r:embed="rId9"/>
            <a:srcRect/>
            <a:stretch>
              <a:fillRect/>
            </a:stretch>
          </p:blipFill>
          <p:spPr bwMode="auto">
            <a:xfrm>
              <a:off x="3357554" y="2143116"/>
              <a:ext cx="1133482" cy="1671980"/>
            </a:xfrm>
            <a:prstGeom prst="rect">
              <a:avLst/>
            </a:prstGeom>
            <a:noFill/>
            <a:ln w="9525">
              <a:noFill/>
              <a:miter lim="800000"/>
              <a:headEnd/>
              <a:tailEnd/>
            </a:ln>
          </p:spPr>
        </p:pic>
        <p:pic>
          <p:nvPicPr>
            <p:cNvPr id="31753" name="Picture 7" descr="C:\Work\Katmai Marketing\PAG_icon library\PAG_icon library\secure key.png"/>
            <p:cNvPicPr>
              <a:picLocks noChangeAspect="1" noChangeArrowheads="1"/>
            </p:cNvPicPr>
            <p:nvPr/>
          </p:nvPicPr>
          <p:blipFill>
            <a:blip r:embed="rId10" cstate="print"/>
            <a:srcRect/>
            <a:stretch>
              <a:fillRect/>
            </a:stretch>
          </p:blipFill>
          <p:spPr bwMode="auto">
            <a:xfrm>
              <a:off x="3857620" y="2946494"/>
              <a:ext cx="517524" cy="428526"/>
            </a:xfrm>
            <a:prstGeom prst="rect">
              <a:avLst/>
            </a:prstGeom>
            <a:noFill/>
            <a:ln w="9525">
              <a:noFill/>
              <a:miter lim="800000"/>
              <a:headEnd/>
              <a:tailEnd/>
            </a:ln>
          </p:spPr>
        </p:pic>
        <p:sp>
          <p:nvSpPr>
            <p:cNvPr id="12" name="Up-Down Arrow 11"/>
            <p:cNvSpPr/>
            <p:nvPr/>
          </p:nvSpPr>
          <p:spPr>
            <a:xfrm rot="18133286">
              <a:off x="4314611" y="3070260"/>
              <a:ext cx="315885" cy="579122"/>
            </a:xfrm>
            <a:prstGeom prst="upDown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sz="1200" dirty="0"/>
            </a:p>
          </p:txBody>
        </p:sp>
        <p:sp>
          <p:nvSpPr>
            <p:cNvPr id="13" name="Right Arrow 12"/>
            <p:cNvSpPr/>
            <p:nvPr/>
          </p:nvSpPr>
          <p:spPr>
            <a:xfrm rot="18684584">
              <a:off x="2752571" y="3944411"/>
              <a:ext cx="857256"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sz="1200" dirty="0"/>
            </a:p>
          </p:txBody>
        </p:sp>
        <p:sp>
          <p:nvSpPr>
            <p:cNvPr id="31760" name="TextBox 13"/>
            <p:cNvSpPr txBox="1">
              <a:spLocks noChangeArrowheads="1"/>
            </p:cNvSpPr>
            <p:nvPr/>
          </p:nvSpPr>
          <p:spPr bwMode="auto">
            <a:xfrm>
              <a:off x="2706345" y="1687248"/>
              <a:ext cx="3082665" cy="576320"/>
            </a:xfrm>
            <a:prstGeom prst="rect">
              <a:avLst/>
            </a:prstGeom>
            <a:noFill/>
            <a:ln w="9525">
              <a:noFill/>
              <a:miter lim="800000"/>
              <a:headEnd/>
              <a:tailEnd/>
            </a:ln>
          </p:spPr>
          <p:txBody>
            <a:bodyPr wrap="none">
              <a:spAutoFit/>
            </a:bodyPr>
            <a:lstStyle/>
            <a:p>
              <a:pPr algn="ctr"/>
              <a:r>
                <a:rPr lang="es-ES" sz="1600" b="1" dirty="0" smtClean="0">
                  <a:effectLst>
                    <a:outerShdw blurRad="38100" dist="38100" dir="2700000" algn="tl">
                      <a:srgbClr val="000000">
                        <a:alpha val="43137"/>
                      </a:srgbClr>
                    </a:outerShdw>
                  </a:effectLst>
                  <a:latin typeface="Segoe Semibold" pitchFamily="34" charset="0"/>
                </a:rPr>
                <a:t>SQL Server 2008</a:t>
              </a:r>
              <a:endParaRPr lang="es-ES" sz="1600" b="1" dirty="0">
                <a:effectLst>
                  <a:outerShdw blurRad="38100" dist="38100" dir="2700000" algn="tl">
                    <a:srgbClr val="000000">
                      <a:alpha val="43137"/>
                    </a:srgbClr>
                  </a:outerShdw>
                </a:effectLst>
                <a:latin typeface="Segoe Semibold" pitchFamily="34" charset="0"/>
              </a:endParaRPr>
            </a:p>
          </p:txBody>
        </p:sp>
        <p:sp>
          <p:nvSpPr>
            <p:cNvPr id="31761" name="TextBox 14"/>
            <p:cNvSpPr txBox="1">
              <a:spLocks noChangeArrowheads="1"/>
            </p:cNvSpPr>
            <p:nvPr/>
          </p:nvSpPr>
          <p:spPr bwMode="auto">
            <a:xfrm>
              <a:off x="3684660" y="2557025"/>
              <a:ext cx="775387" cy="445338"/>
            </a:xfrm>
            <a:prstGeom prst="rect">
              <a:avLst/>
            </a:prstGeom>
            <a:noFill/>
            <a:ln w="9525">
              <a:noFill/>
              <a:miter lim="800000"/>
              <a:headEnd/>
              <a:tailEnd/>
            </a:ln>
          </p:spPr>
          <p:txBody>
            <a:bodyPr wrap="none">
              <a:spAutoFit/>
            </a:bodyPr>
            <a:lstStyle/>
            <a:p>
              <a:pPr algn="ctr"/>
              <a:r>
                <a:rPr lang="es-ES" sz="1100" b="1" dirty="0" smtClean="0">
                  <a:solidFill>
                    <a:schemeClr val="bg1"/>
                  </a:solidFill>
                  <a:latin typeface="+mj-lt"/>
                </a:rPr>
                <a:t>DEK</a:t>
              </a:r>
              <a:endParaRPr lang="es-ES" sz="1100" b="1" dirty="0">
                <a:solidFill>
                  <a:schemeClr val="bg1"/>
                </a:solidFill>
                <a:latin typeface="+mj-lt"/>
              </a:endParaRPr>
            </a:p>
          </p:txBody>
        </p:sp>
        <p:sp>
          <p:nvSpPr>
            <p:cNvPr id="31762" name="TextBox 15"/>
            <p:cNvSpPr txBox="1">
              <a:spLocks noChangeArrowheads="1"/>
            </p:cNvSpPr>
            <p:nvPr/>
          </p:nvSpPr>
          <p:spPr bwMode="auto">
            <a:xfrm>
              <a:off x="1515477" y="5454783"/>
              <a:ext cx="3790173" cy="576320"/>
            </a:xfrm>
            <a:prstGeom prst="rect">
              <a:avLst/>
            </a:prstGeom>
            <a:noFill/>
            <a:ln w="9525">
              <a:noFill/>
              <a:miter lim="800000"/>
              <a:headEnd/>
              <a:tailEnd/>
            </a:ln>
          </p:spPr>
          <p:txBody>
            <a:bodyPr wrap="none">
              <a:spAutoFit/>
            </a:bodyPr>
            <a:lstStyle/>
            <a:p>
              <a:pPr algn="ctr"/>
              <a:r>
                <a:rPr lang="es-ES" sz="1600" b="1" dirty="0" smtClean="0">
                  <a:effectLst>
                    <a:outerShdw blurRad="38100" dist="38100" dir="2700000" algn="tl">
                      <a:srgbClr val="000000">
                        <a:alpha val="43137"/>
                      </a:srgbClr>
                    </a:outerShdw>
                  </a:effectLst>
                  <a:latin typeface="Segoe Semibold" pitchFamily="34" charset="0"/>
                </a:rPr>
                <a:t>Aplicación de cliente</a:t>
              </a:r>
              <a:endParaRPr lang="es-ES" sz="1600" b="1" dirty="0">
                <a:effectLst>
                  <a:outerShdw blurRad="38100" dist="38100" dir="2700000" algn="tl">
                    <a:srgbClr val="000000">
                      <a:alpha val="43137"/>
                    </a:srgbClr>
                  </a:outerShdw>
                </a:effectLst>
                <a:latin typeface="Segoe Semibold" pitchFamily="34" charset="0"/>
              </a:endParaRPr>
            </a:p>
          </p:txBody>
        </p:sp>
        <p:grpSp>
          <p:nvGrpSpPr>
            <p:cNvPr id="31763" name="Group 19"/>
            <p:cNvGrpSpPr>
              <a:grpSpLocks/>
            </p:cNvGrpSpPr>
            <p:nvPr/>
          </p:nvGrpSpPr>
          <p:grpSpPr bwMode="auto">
            <a:xfrm>
              <a:off x="4786314" y="3500438"/>
              <a:ext cx="376219" cy="792040"/>
              <a:chOff x="7215205" y="1965448"/>
              <a:chExt cx="376219" cy="792040"/>
            </a:xfrm>
          </p:grpSpPr>
          <p:pic>
            <p:nvPicPr>
              <p:cNvPr id="31766" name="Picture 8" descr="C:\Work\Katmai Marketing\PAG_icon library\PAG_icon library\Document Sm.png"/>
              <p:cNvPicPr>
                <a:picLocks noChangeAspect="1" noChangeArrowheads="1"/>
              </p:cNvPicPr>
              <p:nvPr/>
            </p:nvPicPr>
            <p:blipFill>
              <a:blip r:embed="rId11" cstate="print"/>
              <a:srcRect/>
              <a:stretch>
                <a:fillRect/>
              </a:stretch>
            </p:blipFill>
            <p:spPr bwMode="auto">
              <a:xfrm>
                <a:off x="7215205" y="1965448"/>
                <a:ext cx="376219" cy="792040"/>
              </a:xfrm>
              <a:prstGeom prst="rect">
                <a:avLst/>
              </a:prstGeom>
              <a:noFill/>
              <a:ln w="9525">
                <a:noFill/>
                <a:miter lim="800000"/>
                <a:headEnd/>
                <a:tailEnd/>
              </a:ln>
            </p:spPr>
          </p:pic>
          <p:pic>
            <p:nvPicPr>
              <p:cNvPr id="31767" name="Picture 9" descr="C:\Work\Katmai Marketing\PAG_icon library\PAG_icon library\secure lock.png"/>
              <p:cNvPicPr>
                <a:picLocks noChangeAspect="1" noChangeArrowheads="1"/>
              </p:cNvPicPr>
              <p:nvPr/>
            </p:nvPicPr>
            <p:blipFill>
              <a:blip r:embed="rId12"/>
              <a:srcRect/>
              <a:stretch>
                <a:fillRect/>
              </a:stretch>
            </p:blipFill>
            <p:spPr bwMode="auto">
              <a:xfrm>
                <a:off x="7286644" y="2214554"/>
                <a:ext cx="218562" cy="354009"/>
              </a:xfrm>
              <a:prstGeom prst="rect">
                <a:avLst/>
              </a:prstGeom>
              <a:noFill/>
              <a:ln w="9525">
                <a:noFill/>
                <a:miter lim="800000"/>
                <a:headEnd/>
                <a:tailEnd/>
              </a:ln>
            </p:spPr>
          </p:pic>
        </p:grpSp>
        <p:sp>
          <p:nvSpPr>
            <p:cNvPr id="31764" name="TextBox 17"/>
            <p:cNvSpPr txBox="1">
              <a:spLocks noChangeArrowheads="1"/>
            </p:cNvSpPr>
            <p:nvPr/>
          </p:nvSpPr>
          <p:spPr bwMode="auto">
            <a:xfrm>
              <a:off x="3222473" y="4677231"/>
              <a:ext cx="4234887" cy="576320"/>
            </a:xfrm>
            <a:prstGeom prst="rect">
              <a:avLst/>
            </a:prstGeom>
            <a:noFill/>
            <a:ln w="9525">
              <a:noFill/>
              <a:miter lim="800000"/>
              <a:headEnd/>
              <a:tailEnd/>
            </a:ln>
          </p:spPr>
          <p:txBody>
            <a:bodyPr wrap="none">
              <a:spAutoFit/>
            </a:bodyPr>
            <a:lstStyle/>
            <a:p>
              <a:pPr algn="ctr"/>
              <a:r>
                <a:rPr lang="es-ES" sz="1600" b="1" dirty="0" smtClean="0">
                  <a:latin typeface="Segoe Semibold" pitchFamily="34" charset="0"/>
                </a:rPr>
                <a:t>Página de datos cifrada</a:t>
              </a:r>
              <a:endParaRPr lang="es-ES" sz="1600" b="1" dirty="0">
                <a:latin typeface="Segoe Semibold" pitchFamily="34" charset="0"/>
              </a:endParaRPr>
            </a:p>
          </p:txBody>
        </p:sp>
        <p:sp>
          <p:nvSpPr>
            <p:cNvPr id="35" name="Right Arrow 34"/>
            <p:cNvSpPr/>
            <p:nvPr/>
          </p:nvSpPr>
          <p:spPr>
            <a:xfrm rot="13749947">
              <a:off x="5124094" y="4285455"/>
              <a:ext cx="857255" cy="285752"/>
            </a:xfrm>
            <a:prstGeom prst="rightArrow">
              <a:avLst/>
            </a:prstGeom>
          </p:spPr>
          <p:style>
            <a:lnRef idx="0">
              <a:schemeClr val="accent2"/>
            </a:lnRef>
            <a:fillRef idx="3">
              <a:schemeClr val="accent2"/>
            </a:fillRef>
            <a:effectRef idx="3">
              <a:schemeClr val="accent2"/>
            </a:effectRef>
            <a:fontRef idx="minor">
              <a:schemeClr val="lt1"/>
            </a:fontRef>
          </p:style>
          <p:txBody>
            <a:bodyPr anchor="ctr"/>
            <a:lstStyle/>
            <a:p>
              <a:pPr algn="ctr">
                <a:defRPr/>
              </a:pPr>
              <a:endParaRPr lang="es-ES" sz="1200" dirty="0"/>
            </a:p>
          </p:txBody>
        </p:sp>
      </p:grpSp>
      <p:sp>
        <p:nvSpPr>
          <p:cNvPr id="34" name="Rounded Rectangle 33"/>
          <p:cNvSpPr/>
          <p:nvPr/>
        </p:nvSpPr>
        <p:spPr bwMode="auto">
          <a:xfrm>
            <a:off x="4981303" y="5727469"/>
            <a:ext cx="3780110" cy="290947"/>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Tree>
  </p:cSld>
  <p:clrMapOvr>
    <a:masterClrMapping/>
  </p:clrMapOvr>
  <p:transition spd="med">
    <p:fade/>
  </p:transition>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 name="Title 14"/>
          <p:cNvSpPr>
            <a:spLocks noGrp="1"/>
          </p:cNvSpPr>
          <p:nvPr>
            <p:ph type="title"/>
          </p:nvPr>
        </p:nvSpPr>
        <p:spPr>
          <a:xfrm>
            <a:off x="381000" y="230188"/>
            <a:ext cx="8382000" cy="1163395"/>
          </a:xfrm>
        </p:spPr>
        <p:txBody>
          <a:bodyPr/>
          <a:lstStyle/>
          <a:p>
            <a:r>
              <a:rPr lang="es-ES" dirty="0" smtClean="0"/>
              <a:t>Acceso seguro a datos</a:t>
            </a:r>
            <a:br>
              <a:rPr lang="es-ES" dirty="0" smtClean="0"/>
            </a:br>
            <a:r>
              <a:rPr lang="es-ES" sz="3600" dirty="0" smtClean="0">
                <a:solidFill>
                  <a:schemeClr val="tx2"/>
                </a:solidFill>
              </a:rPr>
              <a:t>Gestión de clave extensible</a:t>
            </a:r>
            <a:endParaRPr lang="es-ES" sz="3600" dirty="0">
              <a:solidFill>
                <a:schemeClr val="tx2"/>
              </a:solidFill>
            </a:endParaRPr>
          </a:p>
        </p:txBody>
      </p:sp>
      <p:sp>
        <p:nvSpPr>
          <p:cNvPr id="55" name="Rounded Rectangle 54"/>
          <p:cNvSpPr/>
          <p:nvPr/>
        </p:nvSpPr>
        <p:spPr bwMode="auto">
          <a:xfrm>
            <a:off x="5983847" y="2108659"/>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69" name="Rounded Rectangle 68"/>
          <p:cNvSpPr/>
          <p:nvPr/>
        </p:nvSpPr>
        <p:spPr bwMode="auto">
          <a:xfrm>
            <a:off x="3311499" y="2108659"/>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79" name="Rounded Rectangle 78"/>
          <p:cNvSpPr/>
          <p:nvPr/>
        </p:nvSpPr>
        <p:spPr bwMode="auto">
          <a:xfrm>
            <a:off x="637448" y="2108659"/>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80" name="Rectangle 79"/>
          <p:cNvSpPr/>
          <p:nvPr/>
        </p:nvSpPr>
        <p:spPr bwMode="auto">
          <a:xfrm>
            <a:off x="65450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1" name="Rectangle 80"/>
          <p:cNvSpPr>
            <a:spLocks noChangeArrowheads="1"/>
          </p:cNvSpPr>
          <p:nvPr/>
        </p:nvSpPr>
        <p:spPr bwMode="auto">
          <a:xfrm>
            <a:off x="644450" y="3350943"/>
            <a:ext cx="2522239" cy="535525"/>
          </a:xfrm>
          <a:prstGeom prst="rect">
            <a:avLst/>
          </a:prstGeom>
          <a:noFill/>
          <a:ln w="9525">
            <a:noFill/>
            <a:miter lim="800000"/>
            <a:headEnd/>
            <a:tailEnd/>
          </a:ln>
        </p:spPr>
        <p:txBody>
          <a:bodyPr wrap="square" lIns="91432" tIns="45717" rIns="91432" bIns="45717">
            <a:spAutoFit/>
          </a:bodyPr>
          <a:lstStyle/>
          <a:p>
            <a:pPr algn="ctr" defTabSz="912813">
              <a:lnSpc>
                <a:spcPct val="90000"/>
              </a:lnSpc>
              <a:spcBef>
                <a:spcPct val="20000"/>
              </a:spcBef>
              <a:buClr>
                <a:schemeClr val="tx2"/>
              </a:buClr>
              <a:buSzPct val="80000"/>
              <a:defRPr/>
            </a:pPr>
            <a:r>
              <a:rPr lang="es-ES" sz="1600" dirty="0" smtClean="0">
                <a:effectLst>
                  <a:outerShdw blurRad="38100" dist="38100" dir="2700000" algn="tl">
                    <a:srgbClr val="000000">
                      <a:alpha val="43137"/>
                    </a:srgbClr>
                  </a:outerShdw>
                </a:effectLst>
                <a:latin typeface="Segoe"/>
              </a:rPr>
              <a:t>Simplifica la gestión de claves</a:t>
            </a:r>
          </a:p>
        </p:txBody>
      </p:sp>
      <p:sp>
        <p:nvSpPr>
          <p:cNvPr id="82" name="TextBox 833617"/>
          <p:cNvSpPr txBox="1">
            <a:spLocks noChangeArrowheads="1"/>
          </p:cNvSpPr>
          <p:nvPr/>
        </p:nvSpPr>
        <p:spPr bwMode="auto">
          <a:xfrm>
            <a:off x="784860" y="2157843"/>
            <a:ext cx="2179320" cy="881780"/>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Uso de sistemas de gestión de claves de otros fabricantes</a:t>
            </a:r>
          </a:p>
        </p:txBody>
      </p:sp>
      <p:cxnSp>
        <p:nvCxnSpPr>
          <p:cNvPr id="84" name="Straight Connector 83"/>
          <p:cNvCxnSpPr/>
          <p:nvPr/>
        </p:nvCxnSpPr>
        <p:spPr>
          <a:xfrm>
            <a:off x="648269" y="315606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85" name="Straight Connector 84"/>
          <p:cNvCxnSpPr/>
          <p:nvPr/>
        </p:nvCxnSpPr>
        <p:spPr>
          <a:xfrm>
            <a:off x="1105469" y="4019168"/>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88" name="Rectangle 87"/>
          <p:cNvSpPr/>
          <p:nvPr/>
        </p:nvSpPr>
        <p:spPr bwMode="auto">
          <a:xfrm>
            <a:off x="614277" y="6160710"/>
            <a:ext cx="7914582" cy="697290"/>
          </a:xfrm>
          <a:prstGeom prst="rect">
            <a:avLst/>
          </a:prstGeom>
          <a:solidFill>
            <a:schemeClr val="bg1">
              <a:lumMod val="95000"/>
              <a:lumOff val="5000"/>
            </a:schemeClr>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89" name="Rounded Rectangle 30"/>
          <p:cNvSpPr/>
          <p:nvPr/>
        </p:nvSpPr>
        <p:spPr bwMode="auto">
          <a:xfrm>
            <a:off x="481806" y="5469118"/>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91" name="Rectangle 90"/>
          <p:cNvSpPr/>
          <p:nvPr/>
        </p:nvSpPr>
        <p:spPr bwMode="auto">
          <a:xfrm>
            <a:off x="332912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2" name="Straight Connector 91"/>
          <p:cNvCxnSpPr/>
          <p:nvPr/>
        </p:nvCxnSpPr>
        <p:spPr>
          <a:xfrm>
            <a:off x="3322889" y="315606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3" name="Rectangle 92"/>
          <p:cNvSpPr>
            <a:spLocks noChangeArrowheads="1"/>
          </p:cNvSpPr>
          <p:nvPr/>
        </p:nvSpPr>
        <p:spPr bwMode="auto">
          <a:xfrm>
            <a:off x="3308975" y="3240143"/>
            <a:ext cx="2522239" cy="757124"/>
          </a:xfrm>
          <a:prstGeom prst="rect">
            <a:avLst/>
          </a:prstGeom>
          <a:noFill/>
          <a:ln w="9525">
            <a:noFill/>
            <a:miter lim="800000"/>
            <a:headEnd/>
            <a:tailEnd/>
          </a:ln>
        </p:spPr>
        <p:txBody>
          <a:bodyPr wrap="square" lIns="91432" tIns="45717" rIns="91432" bIns="45717">
            <a:spAutoFit/>
          </a:bodyPr>
          <a:lstStyle/>
          <a:p>
            <a:pPr algn="ctr" defTabSz="912813">
              <a:lnSpc>
                <a:spcPct val="90000"/>
              </a:lnSpc>
              <a:spcBef>
                <a:spcPct val="20000"/>
              </a:spcBef>
              <a:buClr>
                <a:schemeClr val="tx2"/>
              </a:buClr>
              <a:buSzPct val="80000"/>
              <a:defRPr/>
            </a:pPr>
            <a:r>
              <a:rPr lang="es-ES" sz="1600" dirty="0" smtClean="0">
                <a:effectLst>
                  <a:outerShdw blurRad="38100" dist="38100" dir="2700000" algn="tl">
                    <a:srgbClr val="000000">
                      <a:alpha val="43137"/>
                    </a:srgbClr>
                  </a:outerShdw>
                </a:effectLst>
                <a:latin typeface="Segoe"/>
              </a:rPr>
              <a:t>Consolida y simplifica el cifrado de datos en todo el ámbito corporativo</a:t>
            </a:r>
          </a:p>
        </p:txBody>
      </p:sp>
      <p:cxnSp>
        <p:nvCxnSpPr>
          <p:cNvPr id="94" name="Straight Connector 93"/>
          <p:cNvCxnSpPr/>
          <p:nvPr/>
        </p:nvCxnSpPr>
        <p:spPr>
          <a:xfrm>
            <a:off x="3769994" y="4019168"/>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95" name="Rectangle 94"/>
          <p:cNvSpPr/>
          <p:nvPr/>
        </p:nvSpPr>
        <p:spPr bwMode="auto">
          <a:xfrm>
            <a:off x="6003744" y="2550935"/>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cxnSp>
        <p:nvCxnSpPr>
          <p:cNvPr id="96" name="Straight Connector 95"/>
          <p:cNvCxnSpPr/>
          <p:nvPr/>
        </p:nvCxnSpPr>
        <p:spPr>
          <a:xfrm>
            <a:off x="5997509" y="3156062"/>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sp>
        <p:nvSpPr>
          <p:cNvPr id="59" name="TextBox 833617"/>
          <p:cNvSpPr txBox="1">
            <a:spLocks noChangeArrowheads="1"/>
          </p:cNvSpPr>
          <p:nvPr/>
        </p:nvSpPr>
        <p:spPr bwMode="auto">
          <a:xfrm>
            <a:off x="5981700" y="2157843"/>
            <a:ext cx="2529840" cy="881780"/>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Independiza los datos de las claves, mediante módulos HSM</a:t>
            </a:r>
          </a:p>
        </p:txBody>
      </p:sp>
      <p:sp>
        <p:nvSpPr>
          <p:cNvPr id="72" name="TextBox 833617"/>
          <p:cNvSpPr txBox="1">
            <a:spLocks noChangeArrowheads="1"/>
          </p:cNvSpPr>
          <p:nvPr/>
        </p:nvSpPr>
        <p:spPr bwMode="auto">
          <a:xfrm>
            <a:off x="3360420" y="2157843"/>
            <a:ext cx="2415540" cy="618631"/>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Encriptación extensiva a toda la organización</a:t>
            </a:r>
          </a:p>
        </p:txBody>
      </p:sp>
      <p:sp>
        <p:nvSpPr>
          <p:cNvPr id="97" name="Rectangle 96"/>
          <p:cNvSpPr>
            <a:spLocks noChangeArrowheads="1"/>
          </p:cNvSpPr>
          <p:nvPr/>
        </p:nvSpPr>
        <p:spPr bwMode="auto">
          <a:xfrm>
            <a:off x="5978450" y="3240143"/>
            <a:ext cx="2522239" cy="757124"/>
          </a:xfrm>
          <a:prstGeom prst="rect">
            <a:avLst/>
          </a:prstGeom>
          <a:noFill/>
          <a:ln w="9525">
            <a:noFill/>
            <a:miter lim="800000"/>
            <a:headEnd/>
            <a:tailEnd/>
          </a:ln>
        </p:spPr>
        <p:txBody>
          <a:bodyPr wrap="square" lIns="91432" tIns="45717" rIns="91432" bIns="45717">
            <a:spAutoFit/>
          </a:bodyPr>
          <a:lstStyle/>
          <a:p>
            <a:pPr algn="ctr" defTabSz="912813">
              <a:lnSpc>
                <a:spcPct val="90000"/>
              </a:lnSpc>
              <a:spcBef>
                <a:spcPct val="20000"/>
              </a:spcBef>
              <a:buClr>
                <a:schemeClr val="tx2"/>
              </a:buClr>
              <a:buSzPct val="80000"/>
              <a:defRPr/>
            </a:pPr>
            <a:r>
              <a:rPr lang="es-ES" sz="1600" dirty="0" smtClean="0">
                <a:effectLst>
                  <a:outerShdw blurRad="38100" dist="38100" dir="2700000" algn="tl">
                    <a:srgbClr val="000000">
                      <a:alpha val="43137"/>
                    </a:srgbClr>
                  </a:outerShdw>
                </a:effectLst>
                <a:latin typeface="Segoe"/>
              </a:rPr>
              <a:t>Almacena la claves en hardware removible p.ej. unidades USB</a:t>
            </a:r>
          </a:p>
        </p:txBody>
      </p:sp>
      <p:cxnSp>
        <p:nvCxnSpPr>
          <p:cNvPr id="98" name="Straight Connector 97"/>
          <p:cNvCxnSpPr/>
          <p:nvPr/>
        </p:nvCxnSpPr>
        <p:spPr>
          <a:xfrm>
            <a:off x="6439469" y="4019168"/>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101" name="Group 100"/>
          <p:cNvGrpSpPr/>
          <p:nvPr/>
        </p:nvGrpSpPr>
        <p:grpSpPr>
          <a:xfrm>
            <a:off x="1371600" y="4072731"/>
            <a:ext cx="1060450" cy="1290638"/>
            <a:chOff x="-2590800" y="0"/>
            <a:chExt cx="1060450" cy="1290638"/>
          </a:xfrm>
        </p:grpSpPr>
        <p:pic>
          <p:nvPicPr>
            <p:cNvPr id="33795" name="Picture 8" descr="C:\Work\PAG_icon library\Server.png"/>
            <p:cNvPicPr>
              <a:picLocks noChangeAspect="1" noChangeArrowheads="1"/>
            </p:cNvPicPr>
            <p:nvPr/>
          </p:nvPicPr>
          <p:blipFill>
            <a:blip r:embed="rId3"/>
            <a:srcRect/>
            <a:stretch>
              <a:fillRect/>
            </a:stretch>
          </p:blipFill>
          <p:spPr bwMode="auto">
            <a:xfrm>
              <a:off x="-2590800" y="0"/>
              <a:ext cx="874713" cy="1290638"/>
            </a:xfrm>
            <a:prstGeom prst="rect">
              <a:avLst/>
            </a:prstGeom>
            <a:noFill/>
            <a:ln w="9525">
              <a:noFill/>
              <a:miter lim="800000"/>
              <a:headEnd/>
              <a:tailEnd/>
            </a:ln>
          </p:spPr>
        </p:pic>
        <p:pic>
          <p:nvPicPr>
            <p:cNvPr id="33796" name="Picture 7" descr="C:\Work\MSL Graphics\Security_Keys.png"/>
            <p:cNvPicPr>
              <a:picLocks noChangeAspect="1" noChangeArrowheads="1"/>
            </p:cNvPicPr>
            <p:nvPr/>
          </p:nvPicPr>
          <p:blipFill>
            <a:blip r:embed="rId4"/>
            <a:srcRect/>
            <a:stretch>
              <a:fillRect/>
            </a:stretch>
          </p:blipFill>
          <p:spPr bwMode="auto">
            <a:xfrm>
              <a:off x="-2057400" y="457200"/>
              <a:ext cx="527050" cy="744538"/>
            </a:xfrm>
            <a:prstGeom prst="rect">
              <a:avLst/>
            </a:prstGeom>
            <a:noFill/>
            <a:ln w="9525">
              <a:noFill/>
              <a:miter lim="800000"/>
              <a:headEnd/>
              <a:tailEnd/>
            </a:ln>
          </p:spPr>
        </p:pic>
      </p:grpSp>
      <p:grpSp>
        <p:nvGrpSpPr>
          <p:cNvPr id="33794" name="Group 11"/>
          <p:cNvGrpSpPr>
            <a:grpSpLocks/>
          </p:cNvGrpSpPr>
          <p:nvPr/>
        </p:nvGrpSpPr>
        <p:grpSpPr bwMode="auto">
          <a:xfrm>
            <a:off x="3934618" y="4128294"/>
            <a:ext cx="1103313" cy="1179513"/>
            <a:chOff x="1295400" y="1752600"/>
            <a:chExt cx="1102614" cy="1179286"/>
          </a:xfrm>
        </p:grpSpPr>
        <p:pic>
          <p:nvPicPr>
            <p:cNvPr id="33800" name="Picture 6" descr="C:\Work\PAG_icon library\Application Server Sm.png"/>
            <p:cNvPicPr>
              <a:picLocks noChangeAspect="1" noChangeArrowheads="1"/>
            </p:cNvPicPr>
            <p:nvPr/>
          </p:nvPicPr>
          <p:blipFill>
            <a:blip r:embed="rId5"/>
            <a:srcRect/>
            <a:stretch>
              <a:fillRect/>
            </a:stretch>
          </p:blipFill>
          <p:spPr bwMode="auto">
            <a:xfrm>
              <a:off x="1295400" y="1752600"/>
              <a:ext cx="660400" cy="1179286"/>
            </a:xfrm>
            <a:prstGeom prst="rect">
              <a:avLst/>
            </a:prstGeom>
            <a:noFill/>
            <a:ln w="9525">
              <a:noFill/>
              <a:miter lim="800000"/>
              <a:headEnd/>
              <a:tailEnd/>
            </a:ln>
          </p:spPr>
        </p:pic>
        <p:pic>
          <p:nvPicPr>
            <p:cNvPr id="33801" name="Picture 5" descr="C:\Work\MSL Graphics\Security_Secured.png"/>
            <p:cNvPicPr>
              <a:picLocks noChangeAspect="1" noChangeArrowheads="1"/>
            </p:cNvPicPr>
            <p:nvPr/>
          </p:nvPicPr>
          <p:blipFill>
            <a:blip r:embed="rId6"/>
            <a:srcRect/>
            <a:stretch>
              <a:fillRect/>
            </a:stretch>
          </p:blipFill>
          <p:spPr bwMode="auto">
            <a:xfrm>
              <a:off x="1828800" y="1752600"/>
              <a:ext cx="569214" cy="914400"/>
            </a:xfrm>
            <a:prstGeom prst="rect">
              <a:avLst/>
            </a:prstGeom>
            <a:noFill/>
            <a:ln w="9525">
              <a:noFill/>
              <a:miter lim="800000"/>
              <a:headEnd/>
              <a:tailEnd/>
            </a:ln>
          </p:spPr>
        </p:pic>
      </p:grpSp>
      <p:grpSp>
        <p:nvGrpSpPr>
          <p:cNvPr id="102" name="Group 101"/>
          <p:cNvGrpSpPr/>
          <p:nvPr/>
        </p:nvGrpSpPr>
        <p:grpSpPr>
          <a:xfrm>
            <a:off x="6682740" y="4263232"/>
            <a:ext cx="1066800" cy="909637"/>
            <a:chOff x="9517380" y="1822451"/>
            <a:chExt cx="1066800" cy="909637"/>
          </a:xfrm>
        </p:grpSpPr>
        <p:pic>
          <p:nvPicPr>
            <p:cNvPr id="33797" name="Picture 9" descr="C:\Work\MSL Graphics\FlashDrive.png"/>
            <p:cNvPicPr>
              <a:picLocks noChangeAspect="1" noChangeArrowheads="1"/>
            </p:cNvPicPr>
            <p:nvPr/>
          </p:nvPicPr>
          <p:blipFill>
            <a:blip r:embed="rId7"/>
            <a:srcRect/>
            <a:stretch>
              <a:fillRect/>
            </a:stretch>
          </p:blipFill>
          <p:spPr bwMode="auto">
            <a:xfrm>
              <a:off x="9517380" y="1822451"/>
              <a:ext cx="1066800" cy="909637"/>
            </a:xfrm>
            <a:prstGeom prst="rect">
              <a:avLst/>
            </a:prstGeom>
            <a:noFill/>
            <a:ln w="9525">
              <a:noFill/>
              <a:miter lim="800000"/>
              <a:headEnd/>
              <a:tailEnd/>
            </a:ln>
          </p:spPr>
        </p:pic>
        <p:pic>
          <p:nvPicPr>
            <p:cNvPr id="33798" name="Picture 2" descr="C:\Work\Katmai Marketing\PAG_icon library\secure key.png"/>
            <p:cNvPicPr>
              <a:picLocks noChangeAspect="1" noChangeArrowheads="1"/>
            </p:cNvPicPr>
            <p:nvPr/>
          </p:nvPicPr>
          <p:blipFill>
            <a:blip r:embed="rId8"/>
            <a:srcRect/>
            <a:stretch>
              <a:fillRect/>
            </a:stretch>
          </p:blipFill>
          <p:spPr bwMode="auto">
            <a:xfrm>
              <a:off x="9944100" y="2058987"/>
              <a:ext cx="600075" cy="600075"/>
            </a:xfrm>
            <a:prstGeom prst="rect">
              <a:avLst/>
            </a:prstGeom>
            <a:noFill/>
            <a:ln w="9525">
              <a:noFill/>
              <a:miter lim="800000"/>
              <a:headEnd/>
              <a:tailEnd/>
            </a:ln>
          </p:spPr>
        </p:pic>
      </p:grpSp>
      <p:sp>
        <p:nvSpPr>
          <p:cNvPr id="99" name="Left-Right Arrow 98"/>
          <p:cNvSpPr/>
          <p:nvPr/>
        </p:nvSpPr>
        <p:spPr bwMode="auto">
          <a:xfrm>
            <a:off x="846943" y="5561350"/>
            <a:ext cx="7390151" cy="547141"/>
          </a:xfrm>
          <a:prstGeom prst="leftRightArrow">
            <a:avLst/>
          </a:prstGeom>
          <a:ln>
            <a:headEnd type="none" w="med" len="med"/>
            <a:tailEnd type="none" w="med" len="med"/>
          </a:ln>
        </p:spPr>
        <p:style>
          <a:lnRef idx="0">
            <a:schemeClr val="accent3"/>
          </a:lnRef>
          <a:fillRef idx="3">
            <a:schemeClr val="accent3"/>
          </a:fillRef>
          <a:effectRef idx="3">
            <a:schemeClr val="accent3"/>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grpSp>
        <p:nvGrpSpPr>
          <p:cNvPr id="103" name="Group 102"/>
          <p:cNvGrpSpPr/>
          <p:nvPr/>
        </p:nvGrpSpPr>
        <p:grpSpPr>
          <a:xfrm>
            <a:off x="7688592" y="295232"/>
            <a:ext cx="903044" cy="903044"/>
            <a:chOff x="7688592" y="336797"/>
            <a:chExt cx="903044" cy="903044"/>
          </a:xfrm>
        </p:grpSpPr>
        <p:pic>
          <p:nvPicPr>
            <p:cNvPr id="104" name="Picture 2" descr="C:\Work\Katmai Marketing\PAG_icon library\PAG_icon library\Database blue.png"/>
            <p:cNvPicPr>
              <a:picLocks noChangeAspect="1" noChangeArrowheads="1"/>
            </p:cNvPicPr>
            <p:nvPr/>
          </p:nvPicPr>
          <p:blipFill>
            <a:blip r:embed="rId9"/>
            <a:srcRect/>
            <a:stretch>
              <a:fillRect/>
            </a:stretch>
          </p:blipFill>
          <p:spPr bwMode="auto">
            <a:xfrm>
              <a:off x="7878814" y="493149"/>
              <a:ext cx="712822" cy="746692"/>
            </a:xfrm>
            <a:prstGeom prst="rect">
              <a:avLst/>
            </a:prstGeom>
            <a:noFill/>
            <a:ln w="9525">
              <a:noFill/>
              <a:miter lim="800000"/>
              <a:headEnd/>
              <a:tailEnd/>
            </a:ln>
          </p:spPr>
        </p:pic>
        <p:pic>
          <p:nvPicPr>
            <p:cNvPr id="105" name="Picture 3" descr="C:\Work\Katmai Marketing\PAG_icon library\PAG_icon library\Security Threat Detected.png"/>
            <p:cNvPicPr>
              <a:picLocks noChangeAspect="1" noChangeArrowheads="1"/>
            </p:cNvPicPr>
            <p:nvPr/>
          </p:nvPicPr>
          <p:blipFill>
            <a:blip r:embed="rId10"/>
            <a:srcRect/>
            <a:stretch>
              <a:fillRect/>
            </a:stretch>
          </p:blipFill>
          <p:spPr bwMode="auto">
            <a:xfrm>
              <a:off x="7688592" y="336797"/>
              <a:ext cx="770304" cy="764955"/>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5" presetClass="entr" presetSubtype="0" fill="hold" grpId="0" nodeType="afterEffect">
                                  <p:stCondLst>
                                    <p:cond delay="0"/>
                                  </p:stCondLst>
                                  <p:childTnLst>
                                    <p:set>
                                      <p:cBhvr>
                                        <p:cTn id="6" dur="1" fill="hold">
                                          <p:stCondLst>
                                            <p:cond delay="0"/>
                                          </p:stCondLst>
                                        </p:cTn>
                                        <p:tgtEl>
                                          <p:spTgt spid="99"/>
                                        </p:tgtEl>
                                        <p:attrNameLst>
                                          <p:attrName>style.visibility</p:attrName>
                                        </p:attrNameLst>
                                      </p:cBhvr>
                                      <p:to>
                                        <p:strVal val="visible"/>
                                      </p:to>
                                    </p:set>
                                    <p:anim calcmode="lin" valueType="num">
                                      <p:cBhvr>
                                        <p:cTn id="7" dur="1000" fill="hold"/>
                                        <p:tgtEl>
                                          <p:spTgt spid="99"/>
                                        </p:tgtEl>
                                        <p:attrNameLst>
                                          <p:attrName>ppt_w</p:attrName>
                                        </p:attrNameLst>
                                      </p:cBhvr>
                                      <p:tavLst>
                                        <p:tav tm="0">
                                          <p:val>
                                            <p:strVal val="#ppt_w*0.70"/>
                                          </p:val>
                                        </p:tav>
                                        <p:tav tm="100000">
                                          <p:val>
                                            <p:strVal val="#ppt_w"/>
                                          </p:val>
                                        </p:tav>
                                      </p:tavLst>
                                    </p:anim>
                                    <p:anim calcmode="lin" valueType="num">
                                      <p:cBhvr>
                                        <p:cTn id="8" dur="1000" fill="hold"/>
                                        <p:tgtEl>
                                          <p:spTgt spid="99"/>
                                        </p:tgtEl>
                                        <p:attrNameLst>
                                          <p:attrName>ppt_h</p:attrName>
                                        </p:attrNameLst>
                                      </p:cBhvr>
                                      <p:tavLst>
                                        <p:tav tm="0">
                                          <p:val>
                                            <p:strVal val="#ppt_h"/>
                                          </p:val>
                                        </p:tav>
                                        <p:tav tm="100000">
                                          <p:val>
                                            <p:strVal val="#ppt_h"/>
                                          </p:val>
                                        </p:tav>
                                      </p:tavLst>
                                    </p:anim>
                                    <p:animEffect transition="in" filter="fade">
                                      <p:cBhvr>
                                        <p:cTn id="9" dur="1000"/>
                                        <p:tgtEl>
                                          <p:spTgt spid="9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9"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1163395"/>
          </a:xfrm>
        </p:spPr>
        <p:txBody>
          <a:bodyPr/>
          <a:lstStyle/>
          <a:p>
            <a:r>
              <a:rPr lang="es-ES" dirty="0" smtClean="0"/>
              <a:t>Cumplimiento de normativas. </a:t>
            </a:r>
            <a:r>
              <a:rPr lang="es-ES" sz="3600" dirty="0" smtClean="0">
                <a:solidFill>
                  <a:schemeClr val="tx2"/>
                </a:solidFill>
              </a:rPr>
              <a:t>Auditoría</a:t>
            </a:r>
            <a:endParaRPr lang="es-ES" dirty="0">
              <a:solidFill>
                <a:schemeClr val="tx2"/>
              </a:solidFill>
            </a:endParaRPr>
          </a:p>
        </p:txBody>
      </p:sp>
      <p:sp>
        <p:nvSpPr>
          <p:cNvPr id="37889" name="Rectangle 3"/>
          <p:cNvSpPr>
            <a:spLocks noGrp="1"/>
          </p:cNvSpPr>
          <p:nvPr>
            <p:ph type="body" sz="quarter" idx="10"/>
          </p:nvPr>
        </p:nvSpPr>
        <p:spPr>
          <a:xfrm>
            <a:off x="381000" y="1900238"/>
            <a:ext cx="8382000" cy="4093428"/>
          </a:xfrm>
        </p:spPr>
        <p:txBody>
          <a:bodyPr/>
          <a:lstStyle/>
          <a:p>
            <a:r>
              <a:rPr lang="es-ES" dirty="0" smtClean="0"/>
              <a:t>Creación de objetos Audit</a:t>
            </a:r>
          </a:p>
          <a:p>
            <a:pPr lvl="1"/>
            <a:r>
              <a:rPr lang="es-ES" dirty="0" smtClean="0"/>
              <a:t>Registra automáticamente las actividades</a:t>
            </a:r>
          </a:p>
          <a:p>
            <a:pPr lvl="1"/>
            <a:r>
              <a:rPr lang="es-ES" dirty="0" smtClean="0"/>
              <a:t>Log en diversos formatos</a:t>
            </a:r>
          </a:p>
          <a:p>
            <a:pPr lvl="2"/>
            <a:r>
              <a:rPr lang="es-ES" dirty="0" smtClean="0"/>
              <a:t>Archivo, el log de Aplicación de Windows o el log de Seguridad del S.O. </a:t>
            </a:r>
          </a:p>
          <a:p>
            <a:r>
              <a:rPr lang="es-ES" dirty="0" smtClean="0"/>
              <a:t>Creación de una especificación de auditoría </a:t>
            </a:r>
          </a:p>
          <a:p>
            <a:pPr lvl="1"/>
            <a:r>
              <a:rPr lang="es-ES" dirty="0" smtClean="0"/>
              <a:t>Incluye actividades de servidor y BD en un audit</a:t>
            </a:r>
          </a:p>
          <a:p>
            <a:pPr lvl="1"/>
            <a:r>
              <a:rPr lang="es-ES" dirty="0" smtClean="0"/>
              <a:t>Grupos predefinidos de acciones</a:t>
            </a:r>
          </a:p>
          <a:p>
            <a:pPr lvl="1"/>
            <a:r>
              <a:rPr lang="es-ES" dirty="0" smtClean="0"/>
              <a:t>Filtros de acciones individuales</a:t>
            </a:r>
          </a:p>
        </p:txBody>
      </p:sp>
      <p:grpSp>
        <p:nvGrpSpPr>
          <p:cNvPr id="20" name="Group 19"/>
          <p:cNvGrpSpPr/>
          <p:nvPr/>
        </p:nvGrpSpPr>
        <p:grpSpPr>
          <a:xfrm>
            <a:off x="7688592" y="295232"/>
            <a:ext cx="903044" cy="903044"/>
            <a:chOff x="7688592" y="336797"/>
            <a:chExt cx="903044" cy="903044"/>
          </a:xfrm>
        </p:grpSpPr>
        <p:pic>
          <p:nvPicPr>
            <p:cNvPr id="21" name="Picture 2" descr="C:\Work\Katmai Marketing\PAG_icon library\PAG_icon library\Database blue.png"/>
            <p:cNvPicPr>
              <a:picLocks noChangeAspect="1" noChangeArrowheads="1"/>
            </p:cNvPicPr>
            <p:nvPr/>
          </p:nvPicPr>
          <p:blipFill>
            <a:blip r:embed="rId3"/>
            <a:srcRect/>
            <a:stretch>
              <a:fillRect/>
            </a:stretch>
          </p:blipFill>
          <p:spPr bwMode="auto">
            <a:xfrm>
              <a:off x="7878814" y="493149"/>
              <a:ext cx="712822" cy="746692"/>
            </a:xfrm>
            <a:prstGeom prst="rect">
              <a:avLst/>
            </a:prstGeom>
            <a:noFill/>
            <a:ln w="9525">
              <a:noFill/>
              <a:miter lim="800000"/>
              <a:headEnd/>
              <a:tailEnd/>
            </a:ln>
          </p:spPr>
        </p:pic>
        <p:pic>
          <p:nvPicPr>
            <p:cNvPr id="22" name="Picture 3" descr="C:\Work\Katmai Marketing\PAG_icon library\PAG_icon library\Security Threat Detected.png"/>
            <p:cNvPicPr>
              <a:picLocks noChangeAspect="1" noChangeArrowheads="1"/>
            </p:cNvPicPr>
            <p:nvPr/>
          </p:nvPicPr>
          <p:blipFill>
            <a:blip r:embed="rId4"/>
            <a:srcRect/>
            <a:stretch>
              <a:fillRect/>
            </a:stretch>
          </p:blipFill>
          <p:spPr bwMode="auto">
            <a:xfrm>
              <a:off x="7688592" y="336797"/>
              <a:ext cx="770304" cy="764955"/>
            </a:xfrm>
            <a:prstGeom prst="rect">
              <a:avLst/>
            </a:prstGeom>
            <a:noFill/>
            <a:ln w="9525">
              <a:noFill/>
              <a:miter lim="800000"/>
              <a:headEnd/>
              <a:tailEnd/>
            </a:ln>
          </p:spPr>
        </p:pic>
      </p:grpSp>
    </p:spTree>
  </p:cSld>
  <p:clrMapOvr>
    <a:masterClrMapping/>
  </p:clrMapOvr>
  <p:transition spd="med">
    <p:fade/>
  </p:transition>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68"/>
          <p:cNvGrpSpPr/>
          <p:nvPr/>
        </p:nvGrpSpPr>
        <p:grpSpPr>
          <a:xfrm>
            <a:off x="5983847" y="2108659"/>
            <a:ext cx="2536243" cy="3934691"/>
            <a:chOff x="6013827" y="2183476"/>
            <a:chExt cx="2536243" cy="3934691"/>
          </a:xfrm>
        </p:grpSpPr>
        <p:sp>
          <p:nvSpPr>
            <p:cNvPr id="57" name="Rounded Rectangle 56"/>
            <p:cNvSpPr/>
            <p:nvPr/>
          </p:nvSpPr>
          <p:spPr bwMode="auto">
            <a:xfrm>
              <a:off x="6013827" y="2183476"/>
              <a:ext cx="2536243" cy="3934691"/>
            </a:xfrm>
            <a:prstGeom prst="roundRect">
              <a:avLst>
                <a:gd name="adj" fmla="val 9898"/>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grpSp>
          <p:nvGrpSpPr>
            <p:cNvPr id="3" name="Group 39"/>
            <p:cNvGrpSpPr>
              <a:grpSpLocks/>
            </p:cNvGrpSpPr>
            <p:nvPr/>
          </p:nvGrpSpPr>
          <p:grpSpPr bwMode="auto">
            <a:xfrm>
              <a:off x="6596241" y="4470289"/>
              <a:ext cx="1371414" cy="851122"/>
              <a:chOff x="381001" y="2606675"/>
              <a:chExt cx="1917699" cy="1190625"/>
            </a:xfrm>
          </p:grpSpPr>
          <p:grpSp>
            <p:nvGrpSpPr>
              <p:cNvPr id="4" name="Group 38"/>
              <p:cNvGrpSpPr>
                <a:grpSpLocks/>
              </p:cNvGrpSpPr>
              <p:nvPr/>
            </p:nvGrpSpPr>
            <p:grpSpPr bwMode="auto">
              <a:xfrm>
                <a:off x="381001" y="2730500"/>
                <a:ext cx="934592" cy="800994"/>
                <a:chOff x="381001" y="2730500"/>
                <a:chExt cx="934592" cy="800994"/>
              </a:xfrm>
            </p:grpSpPr>
            <p:pic>
              <p:nvPicPr>
                <p:cNvPr id="24589" name="Picture 2" descr="C:\Program Files\Microsoft Resource DVD Artwork\DVD_ART\Artwork_Imagery\HARDWARE_IMAGERY\Illustration - Misc Hardware\Windows Vista Illustration Icons\Server.png"/>
                <p:cNvPicPr>
                  <a:picLocks noChangeAspect="1" noChangeArrowheads="1"/>
                </p:cNvPicPr>
                <p:nvPr/>
              </p:nvPicPr>
              <p:blipFill>
                <a:blip r:embed="rId3" cstate="print"/>
                <a:srcRect/>
                <a:stretch>
                  <a:fillRect/>
                </a:stretch>
              </p:blipFill>
              <p:spPr bwMode="auto">
                <a:xfrm>
                  <a:off x="381001" y="2730500"/>
                  <a:ext cx="494850" cy="677162"/>
                </a:xfrm>
                <a:prstGeom prst="rect">
                  <a:avLst/>
                </a:prstGeom>
                <a:noFill/>
                <a:ln w="9525">
                  <a:noFill/>
                  <a:miter lim="800000"/>
                  <a:headEnd/>
                  <a:tailEnd/>
                </a:ln>
              </p:spPr>
            </p:pic>
            <p:pic>
              <p:nvPicPr>
                <p:cNvPr id="24590" name="Picture 2" descr="C:\Program Files\Microsoft Resource DVD Artwork\DVD_ART\Artwork_Imagery\HARDWARE_IMAGERY\Illustration - Misc Hardware\Windows Vista Illustration Icons\Server.png"/>
                <p:cNvPicPr>
                  <a:picLocks noChangeAspect="1" noChangeArrowheads="1"/>
                </p:cNvPicPr>
                <p:nvPr/>
              </p:nvPicPr>
              <p:blipFill>
                <a:blip r:embed="rId4" cstate="print"/>
                <a:srcRect/>
                <a:stretch>
                  <a:fillRect/>
                </a:stretch>
              </p:blipFill>
              <p:spPr bwMode="auto">
                <a:xfrm>
                  <a:off x="552451" y="2730500"/>
                  <a:ext cx="536614" cy="734312"/>
                </a:xfrm>
                <a:prstGeom prst="rect">
                  <a:avLst/>
                </a:prstGeom>
                <a:noFill/>
                <a:ln w="9525">
                  <a:noFill/>
                  <a:miter lim="800000"/>
                  <a:headEnd/>
                  <a:tailEnd/>
                </a:ln>
              </p:spPr>
            </p:pic>
            <p:pic>
              <p:nvPicPr>
                <p:cNvPr id="24591" name="Picture 2" descr="C:\Program Files\Microsoft Resource DVD Artwork\DVD_ART\Artwork_Imagery\HARDWARE_IMAGERY\Illustration - Misc Hardware\Windows Vista Illustration Icons\Server.png"/>
                <p:cNvPicPr>
                  <a:picLocks noChangeAspect="1" noChangeArrowheads="1"/>
                </p:cNvPicPr>
                <p:nvPr/>
              </p:nvPicPr>
              <p:blipFill>
                <a:blip r:embed="rId5" cstate="print"/>
                <a:srcRect/>
                <a:stretch>
                  <a:fillRect/>
                </a:stretch>
              </p:blipFill>
              <p:spPr bwMode="auto">
                <a:xfrm>
                  <a:off x="730250" y="2730500"/>
                  <a:ext cx="585343" cy="800994"/>
                </a:xfrm>
                <a:prstGeom prst="rect">
                  <a:avLst/>
                </a:prstGeom>
                <a:noFill/>
                <a:ln w="9525">
                  <a:noFill/>
                  <a:miter lim="800000"/>
                  <a:headEnd/>
                  <a:tailEnd/>
                </a:ln>
              </p:spPr>
            </p:pic>
          </p:grpSp>
          <p:pic>
            <p:nvPicPr>
              <p:cNvPr id="24587"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725488" y="2606675"/>
                <a:ext cx="1143000" cy="1143000"/>
              </a:xfrm>
              <a:prstGeom prst="rect">
                <a:avLst/>
              </a:prstGeom>
              <a:noFill/>
              <a:ln w="9525">
                <a:noFill/>
                <a:miter lim="800000"/>
                <a:headEnd/>
                <a:tailEnd/>
              </a:ln>
            </p:spPr>
          </p:pic>
          <p:pic>
            <p:nvPicPr>
              <p:cNvPr id="24588" name="Picture 3" descr="C:\Program Files\Microsoft Resource DVD Artwork\DVD_ART\Artwork_Imagery\HARDWARE_IMAGERY\Illustration - Misc Hardware\Windows Vista Illustration Icons\Male User.png"/>
              <p:cNvPicPr>
                <a:picLocks noChangeAspect="1" noChangeArrowheads="1"/>
              </p:cNvPicPr>
              <p:nvPr/>
            </p:nvPicPr>
            <p:blipFill>
              <a:blip r:embed="rId6"/>
              <a:srcRect/>
              <a:stretch>
                <a:fillRect/>
              </a:stretch>
            </p:blipFill>
            <p:spPr bwMode="auto">
              <a:xfrm>
                <a:off x="1155700" y="2654300"/>
                <a:ext cx="1143000" cy="1143000"/>
              </a:xfrm>
              <a:prstGeom prst="rect">
                <a:avLst/>
              </a:prstGeom>
              <a:noFill/>
              <a:ln w="9525">
                <a:noFill/>
                <a:miter lim="800000"/>
                <a:headEnd/>
                <a:tailEnd/>
              </a:ln>
            </p:spPr>
          </p:pic>
        </p:grpSp>
        <p:sp>
          <p:nvSpPr>
            <p:cNvPr id="58" name="Rectangle 57"/>
            <p:cNvSpPr/>
            <p:nvPr/>
          </p:nvSpPr>
          <p:spPr bwMode="auto">
            <a:xfrm>
              <a:off x="6030883"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9" name="Rectangle 58"/>
            <p:cNvSpPr>
              <a:spLocks noChangeArrowheads="1"/>
            </p:cNvSpPr>
            <p:nvPr/>
          </p:nvSpPr>
          <p:spPr bwMode="auto">
            <a:xfrm>
              <a:off x="6020829" y="2943756"/>
              <a:ext cx="2522239" cy="1111067"/>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Optimo rendimiento</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Gestión de tareas mixtas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Rendimiento escalable</a:t>
              </a:r>
            </a:p>
          </p:txBody>
        </p:sp>
        <p:sp>
          <p:nvSpPr>
            <p:cNvPr id="60" name="TextBox 833617"/>
            <p:cNvSpPr txBox="1">
              <a:spLocks noChangeArrowheads="1"/>
            </p:cNvSpPr>
            <p:nvPr/>
          </p:nvSpPr>
          <p:spPr bwMode="auto">
            <a:xfrm>
              <a:off x="6466401" y="2359025"/>
              <a:ext cx="1883119"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Escalable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64" name="Straight Connector 63"/>
            <p:cNvCxnSpPr/>
            <p:nvPr/>
          </p:nvCxnSpPr>
          <p:spPr>
            <a:xfrm>
              <a:off x="6024648"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65" name="Straight Connector 64"/>
            <p:cNvCxnSpPr/>
            <p:nvPr/>
          </p:nvCxnSpPr>
          <p:spPr>
            <a:xfrm>
              <a:off x="6481848" y="431430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grpSp>
        <p:nvGrpSpPr>
          <p:cNvPr id="5" name="Group 67"/>
          <p:cNvGrpSpPr/>
          <p:nvPr/>
        </p:nvGrpSpPr>
        <p:grpSpPr>
          <a:xfrm>
            <a:off x="3276599" y="2108659"/>
            <a:ext cx="2628901" cy="3934691"/>
            <a:chOff x="3278143" y="2183476"/>
            <a:chExt cx="2628901" cy="3934691"/>
          </a:xfrm>
        </p:grpSpPr>
        <p:sp>
          <p:nvSpPr>
            <p:cNvPr id="41" name="Rounded Rectangle 40"/>
            <p:cNvSpPr/>
            <p:nvPr/>
          </p:nvSpPr>
          <p:spPr bwMode="auto">
            <a:xfrm>
              <a:off x="3312191" y="2183476"/>
              <a:ext cx="2536243" cy="3934691"/>
            </a:xfrm>
            <a:prstGeom prst="roundRect">
              <a:avLst>
                <a:gd name="adj" fmla="val 9211"/>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2" name="Rectangle 41"/>
            <p:cNvSpPr/>
            <p:nvPr/>
          </p:nvSpPr>
          <p:spPr bwMode="auto">
            <a:xfrm>
              <a:off x="3329247"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45" name="Rectangle 44"/>
            <p:cNvSpPr>
              <a:spLocks noChangeArrowheads="1"/>
            </p:cNvSpPr>
            <p:nvPr/>
          </p:nvSpPr>
          <p:spPr bwMode="auto">
            <a:xfrm>
              <a:off x="3278143" y="2893508"/>
              <a:ext cx="2628901" cy="1742009"/>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Garantiza la disponibilidad del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Mínimas paradas planificadas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concurrente a los datos</a:t>
              </a:r>
            </a:p>
          </p:txBody>
        </p:sp>
        <p:sp>
          <p:nvSpPr>
            <p:cNvPr id="47" name="TextBox 833617"/>
            <p:cNvSpPr txBox="1">
              <a:spLocks noChangeArrowheads="1"/>
            </p:cNvSpPr>
            <p:nvPr/>
          </p:nvSpPr>
          <p:spPr bwMode="auto">
            <a:xfrm>
              <a:off x="3539912" y="2359025"/>
              <a:ext cx="1993001" cy="501676"/>
            </a:xfrm>
            <a:prstGeom prst="rect">
              <a:avLst/>
            </a:prstGeom>
            <a:noFill/>
            <a:ln w="9525">
              <a:noFill/>
              <a:miter lim="800000"/>
              <a:headEnd/>
              <a:tailEnd/>
            </a:ln>
          </p:spPr>
          <p:txBody>
            <a:bodyPr wrap="square">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Disponible</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cxnSp>
          <p:nvCxnSpPr>
            <p:cNvPr id="55" name="Straight Connector 54"/>
            <p:cNvCxnSpPr/>
            <p:nvPr/>
          </p:nvCxnSpPr>
          <p:spPr>
            <a:xfrm>
              <a:off x="3323012"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56" name="Straight Connector 55"/>
            <p:cNvCxnSpPr/>
            <p:nvPr/>
          </p:nvCxnSpPr>
          <p:spPr>
            <a:xfrm>
              <a:off x="3780212" y="4774830"/>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nvGrpSpPr>
            <p:cNvPr id="6" name="Group 32"/>
            <p:cNvGrpSpPr/>
            <p:nvPr/>
          </p:nvGrpSpPr>
          <p:grpSpPr>
            <a:xfrm>
              <a:off x="4250872" y="4477270"/>
              <a:ext cx="658880" cy="1029866"/>
              <a:chOff x="4088674" y="3594471"/>
              <a:chExt cx="966651" cy="1510929"/>
            </a:xfrm>
          </p:grpSpPr>
          <p:pic>
            <p:nvPicPr>
              <p:cNvPr id="24594"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8" cstate="print"/>
              <a:srcRect/>
              <a:stretch>
                <a:fillRect/>
              </a:stretch>
            </p:blipFill>
            <p:spPr bwMode="auto">
              <a:xfrm>
                <a:off x="4088674" y="4389069"/>
                <a:ext cx="966651" cy="716331"/>
              </a:xfrm>
              <a:prstGeom prst="rect">
                <a:avLst/>
              </a:prstGeom>
              <a:noFill/>
              <a:ln>
                <a:noFill/>
              </a:ln>
            </p:spPr>
          </p:pic>
          <p:pic>
            <p:nvPicPr>
              <p:cNvPr id="1026" name="Picture 2" descr="C:\Program Files\Microsoft Resource DVD Artwork\DVD_ART\BoxShots_Logos\People Ready\PRB man 3 silouette people ready.png"/>
              <p:cNvPicPr>
                <a:picLocks noChangeAspect="1" noChangeArrowheads="1"/>
              </p:cNvPicPr>
              <p:nvPr/>
            </p:nvPicPr>
            <p:blipFill>
              <a:blip r:embed="rId9" cstate="print"/>
              <a:srcRect/>
              <a:stretch>
                <a:fillRect/>
              </a:stretch>
            </p:blipFill>
            <p:spPr bwMode="auto">
              <a:xfrm>
                <a:off x="4365876" y="3594471"/>
                <a:ext cx="377411" cy="944926"/>
              </a:xfrm>
              <a:prstGeom prst="rect">
                <a:avLst/>
              </a:prstGeom>
              <a:noFill/>
            </p:spPr>
          </p:pic>
        </p:grpSp>
      </p:grpSp>
      <p:grpSp>
        <p:nvGrpSpPr>
          <p:cNvPr id="7" name="Group 66"/>
          <p:cNvGrpSpPr/>
          <p:nvPr/>
        </p:nvGrpSpPr>
        <p:grpSpPr>
          <a:xfrm>
            <a:off x="637448" y="2108659"/>
            <a:ext cx="2536243" cy="3934691"/>
            <a:chOff x="697408" y="2183476"/>
            <a:chExt cx="2536243" cy="3934691"/>
          </a:xfrm>
        </p:grpSpPr>
        <p:sp>
          <p:nvSpPr>
            <p:cNvPr id="52" name="Rounded Rectangle 51"/>
            <p:cNvSpPr/>
            <p:nvPr/>
          </p:nvSpPr>
          <p:spPr bwMode="auto">
            <a:xfrm>
              <a:off x="697408" y="2183476"/>
              <a:ext cx="2536243" cy="3934691"/>
            </a:xfrm>
            <a:prstGeom prst="roundRect">
              <a:avLst>
                <a:gd name="adj" fmla="val 9554"/>
              </a:avLst>
            </a:prstGeom>
            <a:gradFill>
              <a:gsLst>
                <a:gs pos="0">
                  <a:schemeClr val="accent1">
                    <a:alpha val="0"/>
                  </a:schemeClr>
                </a:gs>
                <a:gs pos="42000">
                  <a:schemeClr val="accent1">
                    <a:lumMod val="75000"/>
                    <a:alpha val="49000"/>
                  </a:schemeClr>
                </a:gs>
                <a:gs pos="70000">
                  <a:schemeClr val="accent1">
                    <a:lumMod val="75000"/>
                    <a:alpha val="51000"/>
                  </a:schemeClr>
                </a:gs>
                <a:gs pos="99000">
                  <a:schemeClr val="accent1">
                    <a:alpha val="91000"/>
                  </a:schemeClr>
                </a:gs>
              </a:gsLst>
              <a:lin ang="16200000" scaled="0"/>
            </a:gradFill>
            <a:ln>
              <a:gradFill>
                <a:gsLst>
                  <a:gs pos="0">
                    <a:schemeClr val="accent1">
                      <a:tint val="66000"/>
                      <a:satMod val="160000"/>
                      <a:alpha val="0"/>
                    </a:schemeClr>
                  </a:gs>
                  <a:gs pos="50000">
                    <a:schemeClr val="accent1">
                      <a:tint val="44500"/>
                      <a:satMod val="160000"/>
                      <a:alpha val="52000"/>
                    </a:schemeClr>
                  </a:gs>
                  <a:gs pos="100000">
                    <a:schemeClr val="accent1">
                      <a:tint val="23500"/>
                      <a:satMod val="160000"/>
                    </a:schemeClr>
                  </a:gs>
                </a:gsLst>
                <a:lin ang="16200000" scaled="0"/>
              </a:gradFill>
              <a:headEnd type="none" w="med" len="med"/>
              <a:tailEnd type="none" w="med" len="med"/>
            </a:ln>
            <a:effectLst>
              <a:outerShdw blurRad="330200" dist="38100" dir="10800000" algn="r" rotWithShape="0">
                <a:schemeClr val="accent1">
                  <a:lumMod val="50000"/>
                  <a:alpha val="29000"/>
                </a:schemeClr>
              </a:outerShdw>
            </a:effectLst>
            <a:scene3d>
              <a:camera prst="orthographicFront" fov="0">
                <a:rot lat="0" lon="0" rev="0"/>
              </a:camera>
              <a:lightRig rig="glow" dir="t">
                <a:rot lat="0" lon="0" rev="6360000"/>
              </a:lightRig>
            </a:scene3d>
            <a:sp3d prstMaterial="flat">
              <a:contourClr>
                <a:schemeClr val="accent1">
                  <a:satMod val="300000"/>
                </a:schemeClr>
              </a:contourClr>
            </a:sp3d>
          </p:spPr>
          <p:style>
            <a:lnRef idx="0">
              <a:schemeClr val="accent1"/>
            </a:lnRef>
            <a:fillRef idx="3">
              <a:schemeClr val="accent1"/>
            </a:fillRef>
            <a:effectRef idx="3">
              <a:schemeClr val="accent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defRPr/>
              </a:pPr>
              <a:endParaRPr lang="es-ES" sz="2300" dirty="0">
                <a:solidFill>
                  <a:srgbClr val="FFFFFF"/>
                </a:solidFill>
                <a:effectLst>
                  <a:outerShdw blurRad="38100" dist="38100" dir="2700000" algn="tl">
                    <a:srgbClr val="000000">
                      <a:alpha val="43137"/>
                    </a:srgbClr>
                  </a:outerShdw>
                </a:effectLst>
                <a:latin typeface="Segoe" pitchFamily="34" charset="0"/>
              </a:endParaRPr>
            </a:p>
          </p:txBody>
        </p:sp>
        <p:sp>
          <p:nvSpPr>
            <p:cNvPr id="40" name="Rectangle 39"/>
            <p:cNvSpPr/>
            <p:nvPr/>
          </p:nvSpPr>
          <p:spPr bwMode="auto">
            <a:xfrm>
              <a:off x="714464" y="2317460"/>
              <a:ext cx="2502131" cy="589222"/>
            </a:xfrm>
            <a:prstGeom prst="rect">
              <a:avLst/>
            </a:prstGeom>
            <a:gradFill>
              <a:gsLst>
                <a:gs pos="0">
                  <a:schemeClr val="accent1">
                    <a:alpha val="0"/>
                  </a:schemeClr>
                </a:gs>
                <a:gs pos="42000">
                  <a:schemeClr val="accent1">
                    <a:lumMod val="75000"/>
                    <a:alpha val="0"/>
                  </a:schemeClr>
                </a:gs>
                <a:gs pos="70000">
                  <a:schemeClr val="tx1">
                    <a:lumMod val="95000"/>
                    <a:alpha val="17000"/>
                  </a:schemeClr>
                </a:gs>
                <a:gs pos="99000">
                  <a:schemeClr val="tx1">
                    <a:alpha val="51000"/>
                  </a:schemeClr>
                </a:gs>
              </a:gsLst>
              <a:lin ang="5400000" scaled="0"/>
            </a:gradFill>
            <a:ln>
              <a:noFill/>
              <a:headEnd type="none" w="med" len="med"/>
              <a:tailEnd type="none" w="med" len="med"/>
            </a:ln>
          </p:spPr>
          <p:style>
            <a:lnRef idx="2">
              <a:schemeClr val="accent1"/>
            </a:lnRef>
            <a:fillRef idx="1">
              <a:schemeClr val="lt1"/>
            </a:fillRef>
            <a:effectRef idx="0">
              <a:schemeClr val="accent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3" name="Rectangle 52"/>
            <p:cNvSpPr>
              <a:spLocks noChangeArrowheads="1"/>
            </p:cNvSpPr>
            <p:nvPr/>
          </p:nvSpPr>
          <p:spPr bwMode="auto">
            <a:xfrm>
              <a:off x="704410" y="2957008"/>
              <a:ext cx="2522239" cy="1520410"/>
            </a:xfrm>
            <a:prstGeom prst="rect">
              <a:avLst/>
            </a:prstGeom>
            <a:noFill/>
            <a:ln w="9525">
              <a:noFill/>
              <a:miter lim="800000"/>
              <a:headEnd/>
              <a:tailEnd/>
            </a:ln>
          </p:spPr>
          <p:txBody>
            <a:bodyPr wrap="square" lIns="91432" tIns="45717" rIns="91432" bIns="45717">
              <a:spAutoFit/>
            </a:bodyPr>
            <a:lstStyle/>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Acceso seguro a los datos</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Protege su sistema</a:t>
              </a:r>
            </a:p>
            <a:p>
              <a:pPr marL="233363" indent="-233363" defTabSz="912813">
                <a:lnSpc>
                  <a:spcPct val="90000"/>
                </a:lnSpc>
                <a:spcBef>
                  <a:spcPct val="20000"/>
                </a:spcBef>
                <a:buClr>
                  <a:schemeClr val="tx2"/>
                </a:buClr>
                <a:buSzPct val="80000"/>
                <a:buBlip>
                  <a:blip r:embed="rId7"/>
                </a:buBlip>
                <a:defRPr/>
              </a:pPr>
              <a:r>
                <a:rPr lang="es-ES" sz="1600" dirty="0" smtClean="0">
                  <a:effectLst>
                    <a:outerShdw blurRad="38100" dist="38100" dir="2700000" algn="tl">
                      <a:srgbClr val="000000">
                        <a:alpha val="43137"/>
                      </a:srgbClr>
                    </a:outerShdw>
                  </a:effectLst>
                  <a:latin typeface="Segoe"/>
                </a:rPr>
                <a:t>Simplifica el cumplimiento de normativas</a:t>
              </a:r>
            </a:p>
          </p:txBody>
        </p:sp>
        <p:sp>
          <p:nvSpPr>
            <p:cNvPr id="54" name="TextBox 833617"/>
            <p:cNvSpPr txBox="1">
              <a:spLocks noChangeArrowheads="1"/>
            </p:cNvSpPr>
            <p:nvPr/>
          </p:nvSpPr>
          <p:spPr bwMode="auto">
            <a:xfrm>
              <a:off x="1149983" y="2359025"/>
              <a:ext cx="1631092" cy="501676"/>
            </a:xfrm>
            <a:prstGeom prst="rect">
              <a:avLst/>
            </a:prstGeom>
            <a:noFill/>
            <a:ln w="9525">
              <a:noFill/>
              <a:miter lim="800000"/>
              <a:headEnd/>
              <a:tailEnd/>
            </a:ln>
          </p:spPr>
          <p:txBody>
            <a:bodyPr>
              <a:spAutoFit/>
            </a:bodyPr>
            <a:lstStyle/>
            <a:p>
              <a:pPr algn="ctr" fontAlgn="auto">
                <a:lnSpc>
                  <a:spcPct val="95000"/>
                </a:lnSpc>
                <a:spcBef>
                  <a:spcPct val="10000"/>
                </a:spcBef>
                <a:spcAft>
                  <a:spcPts val="0"/>
                </a:spcAft>
                <a:defRPr/>
              </a:pPr>
              <a:r>
                <a:rPr lang="es-ES" altLang="zh-CN" sz="2800" b="1" i="1" kern="0"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rPr>
                <a:t>Seguro</a:t>
              </a:r>
              <a:endParaRPr lang="es-ES" altLang="zh-CN" sz="2800" b="1" i="1" kern="0"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ea typeface="宋体" pitchFamily="2" charset="-122"/>
                <a:cs typeface="Arial" charset="0"/>
              </a:endParaRPr>
            </a:p>
          </p:txBody>
        </p:sp>
        <p:grpSp>
          <p:nvGrpSpPr>
            <p:cNvPr id="8" name="Group 22"/>
            <p:cNvGrpSpPr>
              <a:grpSpLocks/>
            </p:cNvGrpSpPr>
            <p:nvPr/>
          </p:nvGrpSpPr>
          <p:grpSpPr bwMode="auto">
            <a:xfrm>
              <a:off x="1514007" y="4534727"/>
              <a:ext cx="903044" cy="903044"/>
              <a:chOff x="1600200" y="1606130"/>
              <a:chExt cx="645459" cy="742406"/>
            </a:xfrm>
          </p:grpSpPr>
          <p:pic>
            <p:nvPicPr>
              <p:cNvPr id="24592" name="Picture 2" descr="C:\Work\Katmai Marketing\PAG_icon library\PAG_icon library\Database blue.png"/>
              <p:cNvPicPr>
                <a:picLocks noChangeAspect="1" noChangeArrowheads="1"/>
              </p:cNvPicPr>
              <p:nvPr/>
            </p:nvPicPr>
            <p:blipFill>
              <a:blip r:embed="rId10"/>
              <a:srcRect/>
              <a:stretch>
                <a:fillRect/>
              </a:stretch>
            </p:blipFill>
            <p:spPr bwMode="auto">
              <a:xfrm>
                <a:off x="1736163" y="1734669"/>
                <a:ext cx="509496" cy="613867"/>
              </a:xfrm>
              <a:prstGeom prst="rect">
                <a:avLst/>
              </a:prstGeom>
              <a:noFill/>
              <a:ln w="9525">
                <a:noFill/>
                <a:miter lim="800000"/>
                <a:headEnd/>
                <a:tailEnd/>
              </a:ln>
            </p:spPr>
          </p:pic>
          <p:pic>
            <p:nvPicPr>
              <p:cNvPr id="24593" name="Picture 3" descr="C:\Work\Katmai Marketing\PAG_icon library\PAG_icon library\Security Threat Detected.png"/>
              <p:cNvPicPr>
                <a:picLocks noChangeAspect="1" noChangeArrowheads="1"/>
              </p:cNvPicPr>
              <p:nvPr/>
            </p:nvPicPr>
            <p:blipFill>
              <a:blip r:embed="rId11"/>
              <a:srcRect/>
              <a:stretch>
                <a:fillRect/>
              </a:stretch>
            </p:blipFill>
            <p:spPr bwMode="auto">
              <a:xfrm>
                <a:off x="1600200" y="1606130"/>
                <a:ext cx="550582" cy="628881"/>
              </a:xfrm>
              <a:prstGeom prst="rect">
                <a:avLst/>
              </a:prstGeom>
              <a:noFill/>
              <a:ln w="9525">
                <a:noFill/>
                <a:miter lim="800000"/>
                <a:headEnd/>
                <a:tailEnd/>
              </a:ln>
            </p:spPr>
          </p:pic>
        </p:grpSp>
        <p:cxnSp>
          <p:nvCxnSpPr>
            <p:cNvPr id="38" name="Straight Connector 37"/>
            <p:cNvCxnSpPr/>
            <p:nvPr/>
          </p:nvCxnSpPr>
          <p:spPr>
            <a:xfrm>
              <a:off x="708229" y="2926079"/>
              <a:ext cx="25146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1165429" y="4426725"/>
              <a:ext cx="1600200" cy="1588"/>
            </a:xfrm>
            <a:prstGeom prst="line">
              <a:avLst/>
            </a:prstGeom>
            <a:ln w="12700">
              <a:solidFill>
                <a:schemeClr val="tx1">
                  <a:lumMod val="95000"/>
                </a:schemeClr>
              </a:solidFill>
            </a:ln>
          </p:spPr>
          <p:style>
            <a:lnRef idx="1">
              <a:schemeClr val="accent1"/>
            </a:lnRef>
            <a:fillRef idx="0">
              <a:schemeClr val="accent1"/>
            </a:fillRef>
            <a:effectRef idx="0">
              <a:schemeClr val="accent1"/>
            </a:effectRef>
            <a:fontRef idx="minor">
              <a:schemeClr val="tx1"/>
            </a:fontRef>
          </p:style>
        </p:cxnSp>
      </p:grpSp>
      <p:sp>
        <p:nvSpPr>
          <p:cNvPr id="70" name="Rectangle 69"/>
          <p:cNvSpPr/>
          <p:nvPr/>
        </p:nvSpPr>
        <p:spPr bwMode="auto">
          <a:xfrm>
            <a:off x="614277" y="6160710"/>
            <a:ext cx="7914582" cy="697290"/>
          </a:xfrm>
          <a:prstGeom prst="rect">
            <a:avLst/>
          </a:prstGeom>
          <a:solidFill>
            <a:schemeClr val="bg1"/>
          </a:solidFill>
          <a:ln>
            <a:noFill/>
            <a:headEnd type="none" w="med" len="med"/>
            <a:tailEnd type="none" w="med" len="med"/>
          </a:ln>
        </p:spPr>
        <p:style>
          <a:lnRef idx="2">
            <a:schemeClr val="dk1"/>
          </a:lnRef>
          <a:fillRef idx="1">
            <a:schemeClr val="lt1"/>
          </a:fillRef>
          <a:effectRef idx="0">
            <a:schemeClr val="dk1"/>
          </a:effectRef>
          <a:fontRef idx="minor">
            <a:schemeClr val="dk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51" name="Rectangle 51"/>
          <p:cNvSpPr txBox="1">
            <a:spLocks noChangeArrowheads="1"/>
          </p:cNvSpPr>
          <p:nvPr/>
        </p:nvSpPr>
        <p:spPr>
          <a:xfrm>
            <a:off x="381000" y="361052"/>
            <a:ext cx="7672387" cy="1255712"/>
          </a:xfrm>
          <a:prstGeom prst="rect">
            <a:avLst/>
          </a:prstGeom>
        </p:spPr>
        <p:txBody>
          <a:bodyPr anchor="ctr">
            <a:normAutofit/>
            <a:scene3d>
              <a:camera prst="orthographicFront"/>
              <a:lightRig rig="threePt" dir="t"/>
            </a:scene3d>
          </a:bodyPr>
          <a:lstStyle/>
          <a:p>
            <a:pPr fontAlgn="auto">
              <a:spcAft>
                <a:spcPts val="0"/>
              </a:spcAft>
              <a:defRPr/>
            </a:pPr>
            <a:r>
              <a:rPr lang="es-ES" sz="2400" dirty="0" smtClean="0">
                <a:latin typeface="Segoe" pitchFamily="34" charset="0"/>
                <a:ea typeface="+mj-ea"/>
                <a:cs typeface="+mj-cs"/>
              </a:rPr>
              <a:t/>
            </a:r>
            <a:br>
              <a:rPr lang="es-ES" sz="2400" dirty="0" smtClean="0">
                <a:latin typeface="Segoe" pitchFamily="34" charset="0"/>
                <a:ea typeface="+mj-ea"/>
                <a:cs typeface="+mj-cs"/>
              </a:rPr>
            </a:br>
            <a:r>
              <a:rPr lang="es-ES" sz="3600" dirty="0" smtClean="0">
                <a:solidFill>
                  <a:schemeClr val="tx2"/>
                </a:solidFill>
                <a:latin typeface="Segoe" pitchFamily="34" charset="0"/>
                <a:ea typeface="+mj-ea"/>
                <a:cs typeface="+mj-cs"/>
              </a:rPr>
              <a:t>Aplicaciones de misión crítica</a:t>
            </a:r>
            <a:endParaRPr lang="es-ES" sz="3600" dirty="0">
              <a:solidFill>
                <a:schemeClr val="tx2"/>
              </a:solidFill>
              <a:latin typeface="Segoe" pitchFamily="34" charset="0"/>
              <a:ea typeface="+mj-ea"/>
              <a:cs typeface="+mj-cs"/>
            </a:endParaRPr>
          </a:p>
        </p:txBody>
      </p:sp>
      <p:pic>
        <p:nvPicPr>
          <p:cNvPr id="24585" name="Picture 2"/>
          <p:cNvPicPr>
            <a:picLocks noChangeAspect="1" noChangeArrowheads="1"/>
          </p:cNvPicPr>
          <p:nvPr/>
        </p:nvPicPr>
        <p:blipFill>
          <a:blip r:embed="rId12"/>
          <a:srcRect/>
          <a:stretch>
            <a:fillRect/>
          </a:stretch>
        </p:blipFill>
        <p:spPr bwMode="auto">
          <a:xfrm>
            <a:off x="500920" y="231775"/>
            <a:ext cx="3276600" cy="694239"/>
          </a:xfrm>
          <a:prstGeom prst="rect">
            <a:avLst/>
          </a:prstGeom>
          <a:noFill/>
          <a:ln w="9525">
            <a:noFill/>
            <a:miter lim="800000"/>
            <a:headEnd/>
            <a:tailEnd/>
          </a:ln>
        </p:spPr>
      </p:pic>
      <p:sp>
        <p:nvSpPr>
          <p:cNvPr id="31" name="Rounded Rectangle 30"/>
          <p:cNvSpPr/>
          <p:nvPr/>
        </p:nvSpPr>
        <p:spPr bwMode="auto">
          <a:xfrm>
            <a:off x="481806" y="5489304"/>
            <a:ext cx="8180388" cy="766085"/>
          </a:xfrm>
          <a:prstGeom prst="roundRect">
            <a:avLst/>
          </a:prstGeom>
          <a:ln>
            <a:headEnd type="none" w="med" len="med"/>
            <a:tailEnd type="none" w="med" len="med"/>
          </a:ln>
        </p:spPr>
        <p:style>
          <a:lnRef idx="0">
            <a:schemeClr val="dk1"/>
          </a:lnRef>
          <a:fillRef idx="3">
            <a:schemeClr val="dk1"/>
          </a:fillRef>
          <a:effectRef idx="3">
            <a:schemeClr val="dk1"/>
          </a:effectRef>
          <a:fontRef idx="minor">
            <a:schemeClr val="lt1"/>
          </a:fontRef>
        </p:style>
        <p:txBody>
          <a:bodyPr vert="horz" wrap="square" lIns="91436" tIns="45718" rIns="91436" bIns="45718" numCol="1" rtlCol="0" anchor="ctr" anchorCtr="0" compatLnSpc="1">
            <a:prstTxWarp prst="textNoShape">
              <a:avLst/>
            </a:prstTxWarp>
          </a:bodyPr>
          <a:lstStyle/>
          <a:p>
            <a:pPr algn="ctr" defTabSz="914099"/>
            <a:endParaRPr lang="es-ES" sz="2300" dirty="0" smtClean="0">
              <a:solidFill>
                <a:srgbClr val="FFFFFF"/>
              </a:solidFill>
              <a:effectLst>
                <a:outerShdw blurRad="38100" dist="38100" dir="2700000" algn="tl">
                  <a:srgbClr val="000000">
                    <a:alpha val="43137"/>
                  </a:srgbClr>
                </a:outerShdw>
              </a:effectLst>
              <a:latin typeface="Segoe" pitchFamily="34" charset="0"/>
            </a:endParaRPr>
          </a:p>
        </p:txBody>
      </p:sp>
      <p:sp>
        <p:nvSpPr>
          <p:cNvPr id="28" name="Rectangle 2"/>
          <p:cNvSpPr txBox="1">
            <a:spLocks noChangeArrowheads="1"/>
          </p:cNvSpPr>
          <p:nvPr/>
        </p:nvSpPr>
        <p:spPr>
          <a:xfrm>
            <a:off x="1119981" y="5640183"/>
            <a:ext cx="6413500" cy="498598"/>
          </a:xfrm>
          <a:prstGeom prst="rect">
            <a:avLst/>
          </a:prstGeom>
          <a:noFill/>
          <a:ln w="9525">
            <a:noFill/>
            <a:miter lim="800000"/>
            <a:headEnd/>
            <a:tailEnd/>
          </a:ln>
        </p:spPr>
        <p:txBody>
          <a:bodyPr lIns="0" tIns="0" rIns="0" bIns="0">
            <a:spAutoFit/>
          </a:bodyPr>
          <a:lstStyle/>
          <a:p>
            <a:pPr algn="ctr" defTabSz="912740" eaLnBrk="0" fontAlgn="auto" hangingPunct="0">
              <a:lnSpc>
                <a:spcPct val="90000"/>
              </a:lnSpc>
              <a:spcBef>
                <a:spcPts val="0"/>
              </a:spcBef>
              <a:spcAft>
                <a:spcPts val="0"/>
              </a:spcAft>
              <a:defRPr/>
            </a:pPr>
            <a:r>
              <a:rPr lang="es-ES" sz="3600" i="1" spc="-125" dirty="0" smtClean="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rPr>
              <a:t>Plataforma de datos fiable</a:t>
            </a:r>
            <a:endParaRPr lang="es-ES" sz="3600" i="1" spc="-125" dirty="0">
              <a:ln w="3175">
                <a:noFill/>
              </a:ln>
              <a:gradFill flip="none" rotWithShape="1">
                <a:gsLst>
                  <a:gs pos="28000">
                    <a:srgbClr val="FEF9DA"/>
                  </a:gs>
                  <a:gs pos="52000">
                    <a:srgbClr val="FCE974"/>
                  </a:gs>
                  <a:gs pos="68000">
                    <a:srgbClr val="F79A1D"/>
                  </a:gs>
                </a:gsLst>
                <a:lin ang="5400000" scaled="1"/>
                <a:tileRect/>
              </a:gradFill>
              <a:effectLst>
                <a:outerShdw blurRad="88900" dist="12700" dir="2700000" algn="tl" rotWithShape="0">
                  <a:prstClr val="black"/>
                </a:outerShdw>
              </a:effectLst>
              <a:latin typeface="Segoe" pitchFamily="34" charset="0"/>
              <a:cs typeface="Arial" charset="0"/>
            </a:endParaRPr>
          </a:p>
        </p:txBody>
      </p:sp>
    </p:spTree>
  </p:cSld>
  <p:clrMapOvr>
    <a:masterClrMapping/>
  </p:clrMapOvr>
  <p:transition spd="med">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slide(fromBottom)">
                                      <p:cBhvr>
                                        <p:cTn id="7" dur="1000"/>
                                        <p:tgtEl>
                                          <p:spTgt spid="7"/>
                                        </p:tgtEl>
                                      </p:cBhvr>
                                    </p:animEffect>
                                  </p:childTnLst>
                                </p:cTn>
                              </p:par>
                              <p:par>
                                <p:cTn id="8" presetID="12" presetClass="entr" presetSubtype="4" fill="hold" nodeType="withEffect">
                                  <p:stCondLst>
                                    <p:cond delay="100"/>
                                  </p:stCondLst>
                                  <p:childTnLst>
                                    <p:set>
                                      <p:cBhvr>
                                        <p:cTn id="9" dur="1" fill="hold">
                                          <p:stCondLst>
                                            <p:cond delay="0"/>
                                          </p:stCondLst>
                                        </p:cTn>
                                        <p:tgtEl>
                                          <p:spTgt spid="5"/>
                                        </p:tgtEl>
                                        <p:attrNameLst>
                                          <p:attrName>style.visibility</p:attrName>
                                        </p:attrNameLst>
                                      </p:cBhvr>
                                      <p:to>
                                        <p:strVal val="visible"/>
                                      </p:to>
                                    </p:set>
                                    <p:animEffect transition="in" filter="slide(fromBottom)">
                                      <p:cBhvr>
                                        <p:cTn id="10" dur="1000"/>
                                        <p:tgtEl>
                                          <p:spTgt spid="5"/>
                                        </p:tgtEl>
                                      </p:cBhvr>
                                    </p:animEffect>
                                  </p:childTnLst>
                                </p:cTn>
                              </p:par>
                              <p:par>
                                <p:cTn id="11" presetID="12" presetClass="entr" presetSubtype="4" fill="hold" nodeType="withEffect">
                                  <p:stCondLst>
                                    <p:cond delay="200"/>
                                  </p:stCondLst>
                                  <p:childTnLst>
                                    <p:set>
                                      <p:cBhvr>
                                        <p:cTn id="12" dur="1" fill="hold">
                                          <p:stCondLst>
                                            <p:cond delay="0"/>
                                          </p:stCondLst>
                                        </p:cTn>
                                        <p:tgtEl>
                                          <p:spTgt spid="2"/>
                                        </p:tgtEl>
                                        <p:attrNameLst>
                                          <p:attrName>style.visibility</p:attrName>
                                        </p:attrNameLst>
                                      </p:cBhvr>
                                      <p:to>
                                        <p:strVal val="visible"/>
                                      </p:to>
                                    </p:set>
                                    <p:animEffect transition="in" filter="slide(fromBottom)">
                                      <p:cBhvr>
                                        <p:cTn id="13" dur="1000"/>
                                        <p:tgtEl>
                                          <p:spTgt spid="2"/>
                                        </p:tgtEl>
                                      </p:cBhvr>
                                    </p:animEffect>
                                  </p:childTnLst>
                                </p:cTn>
                              </p:par>
                            </p:childTnLst>
                          </p:cTn>
                        </p:par>
                        <p:par>
                          <p:cTn id="14" fill="hold">
                            <p:stCondLst>
                              <p:cond delay="1200"/>
                            </p:stCondLst>
                            <p:childTnLst>
                              <p:par>
                                <p:cTn id="15" presetID="9" presetClass="emph" presetSubtype="0" nodeType="afterEffect">
                                  <p:stCondLst>
                                    <p:cond delay="1000"/>
                                  </p:stCondLst>
                                  <p:childTnLst>
                                    <p:set>
                                      <p:cBhvr rctx="PPT">
                                        <p:cTn id="16" dur="indefinite"/>
                                        <p:tgtEl>
                                          <p:spTgt spid="7"/>
                                        </p:tgtEl>
                                        <p:attrNameLst>
                                          <p:attrName>style.opacity</p:attrName>
                                        </p:attrNameLst>
                                      </p:cBhvr>
                                      <p:to>
                                        <p:strVal val="0.25"/>
                                      </p:to>
                                    </p:set>
                                    <p:animEffect filter="image" prLst="opacity: 0.25">
                                      <p:cBhvr rctx="IE">
                                        <p:cTn id="17" dur="indefinite"/>
                                        <p:tgtEl>
                                          <p:spTgt spid="7"/>
                                        </p:tgtEl>
                                      </p:cBhvr>
                                    </p:animEffect>
                                  </p:childTnLst>
                                </p:cTn>
                              </p:par>
                              <p:par>
                                <p:cTn id="18" presetID="9" presetClass="emph" presetSubtype="0" nodeType="withEffect">
                                  <p:stCondLst>
                                    <p:cond delay="1200"/>
                                  </p:stCondLst>
                                  <p:childTnLst>
                                    <p:set>
                                      <p:cBhvr rctx="PPT">
                                        <p:cTn id="19" dur="indefinite"/>
                                        <p:tgtEl>
                                          <p:spTgt spid="2"/>
                                        </p:tgtEl>
                                        <p:attrNameLst>
                                          <p:attrName>style.opacity</p:attrName>
                                        </p:attrNameLst>
                                      </p:cBhvr>
                                      <p:to>
                                        <p:strVal val="0.25"/>
                                      </p:to>
                                    </p:set>
                                    <p:animEffect filter="image" prLst="opacity: 0.25">
                                      <p:cBhvr rctx="IE">
                                        <p:cTn id="20" dur="indefinite"/>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7" name="Rectangle 14"/>
          <p:cNvSpPr txBox="1">
            <a:spLocks noChangeArrowheads="1"/>
          </p:cNvSpPr>
          <p:nvPr/>
        </p:nvSpPr>
        <p:spPr bwMode="auto">
          <a:xfrm>
            <a:off x="381000" y="185738"/>
            <a:ext cx="8393113" cy="757237"/>
          </a:xfrm>
          <a:prstGeom prst="rect">
            <a:avLst/>
          </a:prstGeom>
          <a:noFill/>
          <a:ln w="9525" algn="ctr">
            <a:noFill/>
            <a:miter lim="800000"/>
            <a:headEnd/>
            <a:tailEnd/>
          </a:ln>
        </p:spPr>
        <p:txBody>
          <a:bodyPr>
            <a:spAutoFit/>
          </a:bodyPr>
          <a:lstStyle/>
          <a:p>
            <a:pPr>
              <a:lnSpc>
                <a:spcPct val="90000"/>
              </a:lnSpc>
            </a:pPr>
            <a:endParaRPr lang="es-ES" sz="4800" dirty="0">
              <a:solidFill>
                <a:schemeClr val="tx2"/>
              </a:solidFill>
              <a:latin typeface="Segoe"/>
            </a:endParaRPr>
          </a:p>
        </p:txBody>
      </p:sp>
      <p:sp>
        <p:nvSpPr>
          <p:cNvPr id="33" name="Title 32"/>
          <p:cNvSpPr>
            <a:spLocks noGrp="1"/>
          </p:cNvSpPr>
          <p:nvPr>
            <p:ph type="title"/>
          </p:nvPr>
        </p:nvSpPr>
        <p:spPr/>
        <p:txBody>
          <a:bodyPr/>
          <a:lstStyle/>
          <a:p>
            <a:r>
              <a:rPr lang="es-ES" dirty="0" smtClean="0"/>
              <a:t>Plataforma fiable y disponible</a:t>
            </a:r>
            <a:endParaRPr lang="es-ES" dirty="0"/>
          </a:p>
        </p:txBody>
      </p:sp>
      <p:grpSp>
        <p:nvGrpSpPr>
          <p:cNvPr id="35" name="Group 34"/>
          <p:cNvGrpSpPr/>
          <p:nvPr/>
        </p:nvGrpSpPr>
        <p:grpSpPr>
          <a:xfrm>
            <a:off x="7848739" y="273340"/>
            <a:ext cx="658880" cy="1029866"/>
            <a:chOff x="4249328" y="4402453"/>
            <a:chExt cx="658880" cy="1029866"/>
          </a:xfrm>
        </p:grpSpPr>
        <p:pic>
          <p:nvPicPr>
            <p:cNvPr id="36"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37" name="Picture 2" descr="C:\Program Files\Microsoft Resource DVD Artwork\DVD_ART\BoxShots_Logos\People Ready\PRB man 3 silouette people ready.png"/>
            <p:cNvPicPr>
              <a:picLocks noChangeAspect="1" noChangeArrowheads="1"/>
            </p:cNvPicPr>
            <p:nvPr/>
          </p:nvPicPr>
          <p:blipFill>
            <a:blip r:embed="rId4"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sp>
        <p:nvSpPr>
          <p:cNvPr id="42" name="Rectangle 18"/>
          <p:cNvSpPr>
            <a:spLocks/>
          </p:cNvSpPr>
          <p:nvPr/>
        </p:nvSpPr>
        <p:spPr bwMode="auto">
          <a:xfrm>
            <a:off x="3917431" y="1340767"/>
            <a:ext cx="5048769" cy="1963614"/>
          </a:xfrm>
          <a:prstGeom prst="rect">
            <a:avLst/>
          </a:prstGeom>
          <a:noFill/>
          <a:ln w="9525">
            <a:noFill/>
            <a:miter lim="800000"/>
            <a:headEnd/>
            <a:tailEnd/>
          </a:ln>
        </p:spPr>
        <p:txBody>
          <a:bodyPr wrap="square" lIns="0" tIns="0" rIns="0" bIns="0">
            <a:spAutoFit/>
          </a:bodyPr>
          <a:lstStyle/>
          <a:p>
            <a:pPr marL="282575" indent="-282575" defTabSz="912813">
              <a:lnSpc>
                <a:spcPct val="90000"/>
              </a:lnSpc>
              <a:spcBef>
                <a:spcPct val="20000"/>
              </a:spcBef>
              <a:buSzPct val="80000"/>
              <a:buBlip>
                <a:blip r:embed="rId5"/>
              </a:buBlip>
              <a:defRPr/>
            </a:pPr>
            <a:r>
              <a:rPr lang="es-ES" sz="2400" dirty="0" smtClean="0">
                <a:latin typeface="Segoe"/>
              </a:rPr>
              <a:t>Garantía de disponibilidad</a:t>
            </a:r>
          </a:p>
          <a:p>
            <a:pPr marL="574675" lvl="2" indent="-287338" defTabSz="912813">
              <a:lnSpc>
                <a:spcPct val="90000"/>
              </a:lnSpc>
              <a:spcBef>
                <a:spcPct val="20000"/>
              </a:spcBef>
              <a:buSzPct val="80000"/>
              <a:buBlip>
                <a:blip r:embed="rId5"/>
              </a:buBlip>
              <a:defRPr/>
            </a:pPr>
            <a:r>
              <a:rPr lang="es-ES" sz="2000" dirty="0" smtClean="0">
                <a:latin typeface="Segoe"/>
              </a:rPr>
              <a:t>Clúster de recuperación ante fallos (failover)</a:t>
            </a:r>
          </a:p>
          <a:p>
            <a:pPr marL="574675" lvl="2" indent="-287338" defTabSz="912813">
              <a:lnSpc>
                <a:spcPct val="90000"/>
              </a:lnSpc>
              <a:spcBef>
                <a:spcPct val="20000"/>
              </a:spcBef>
              <a:buSzPct val="80000"/>
              <a:buBlip>
                <a:blip r:embed="rId5"/>
              </a:buBlip>
              <a:defRPr/>
            </a:pPr>
            <a:r>
              <a:rPr lang="es-ES" sz="2000" dirty="0" smtClean="0">
                <a:latin typeface="Segoe"/>
              </a:rPr>
              <a:t>Mirroring de base de datos</a:t>
            </a:r>
          </a:p>
          <a:p>
            <a:pPr marL="574675" lvl="2" indent="-287338" defTabSz="912813">
              <a:lnSpc>
                <a:spcPct val="90000"/>
              </a:lnSpc>
              <a:spcBef>
                <a:spcPct val="20000"/>
              </a:spcBef>
              <a:buSzPct val="80000"/>
              <a:buBlip>
                <a:blip r:embed="rId5"/>
              </a:buBlip>
              <a:defRPr/>
            </a:pPr>
            <a:r>
              <a:rPr lang="es-ES" sz="2000" dirty="0" smtClean="0">
                <a:latin typeface="Segoe"/>
              </a:rPr>
              <a:t>Transferencia de log (“log shipping”)</a:t>
            </a:r>
          </a:p>
          <a:p>
            <a:pPr marL="574675" lvl="2" indent="-287338" defTabSz="912813">
              <a:lnSpc>
                <a:spcPct val="90000"/>
              </a:lnSpc>
              <a:spcBef>
                <a:spcPct val="20000"/>
              </a:spcBef>
              <a:buSzPct val="80000"/>
              <a:buBlip>
                <a:blip r:embed="rId5"/>
              </a:buBlip>
              <a:defRPr/>
            </a:pPr>
            <a:r>
              <a:rPr lang="es-ES" sz="2000" dirty="0" smtClean="0">
                <a:latin typeface="Segoe"/>
              </a:rPr>
              <a:t>Replicación</a:t>
            </a:r>
          </a:p>
        </p:txBody>
      </p:sp>
      <p:sp>
        <p:nvSpPr>
          <p:cNvPr id="56" name="Rectangle 55"/>
          <p:cNvSpPr/>
          <p:nvPr/>
        </p:nvSpPr>
        <p:spPr>
          <a:xfrm>
            <a:off x="3825991" y="3355320"/>
            <a:ext cx="4937009" cy="1440394"/>
          </a:xfrm>
          <a:prstGeom prst="rect">
            <a:avLst/>
          </a:prstGeom>
        </p:spPr>
        <p:txBody>
          <a:bodyPr wrap="square">
            <a:spAutoFit/>
          </a:bodyPr>
          <a:lstStyle/>
          <a:p>
            <a:pPr marL="282575" indent="-282575" defTabSz="912813">
              <a:lnSpc>
                <a:spcPct val="90000"/>
              </a:lnSpc>
              <a:spcBef>
                <a:spcPct val="20000"/>
              </a:spcBef>
              <a:buSzPct val="80000"/>
              <a:buBlip>
                <a:blip r:embed="rId5"/>
              </a:buBlip>
              <a:defRPr/>
            </a:pPr>
            <a:r>
              <a:rPr lang="es-ES" sz="2400" dirty="0" smtClean="0">
                <a:latin typeface="Segoe"/>
              </a:rPr>
              <a:t>Mínimos  paradas planificadas</a:t>
            </a:r>
          </a:p>
          <a:p>
            <a:pPr marL="574675" lvl="2" indent="-287338" defTabSz="912813">
              <a:lnSpc>
                <a:spcPct val="90000"/>
              </a:lnSpc>
              <a:spcBef>
                <a:spcPct val="20000"/>
              </a:spcBef>
              <a:buSzPct val="80000"/>
              <a:buBlip>
                <a:blip r:embed="rId5"/>
              </a:buBlip>
              <a:defRPr/>
            </a:pPr>
            <a:r>
              <a:rPr lang="es-ES" sz="2000" dirty="0" smtClean="0">
                <a:latin typeface="Segoe"/>
              </a:rPr>
              <a:t>Compresión del backup</a:t>
            </a:r>
          </a:p>
          <a:p>
            <a:pPr marL="574675" lvl="2" indent="-287338" defTabSz="912813">
              <a:lnSpc>
                <a:spcPct val="90000"/>
              </a:lnSpc>
              <a:spcBef>
                <a:spcPct val="20000"/>
              </a:spcBef>
              <a:buSzPct val="80000"/>
              <a:buBlip>
                <a:blip r:embed="rId5"/>
              </a:buBlip>
              <a:defRPr/>
            </a:pPr>
            <a:r>
              <a:rPr lang="es-ES" sz="2000" dirty="0" smtClean="0">
                <a:latin typeface="Segoe"/>
              </a:rPr>
              <a:t>Adición dinámica de recursos</a:t>
            </a:r>
          </a:p>
          <a:p>
            <a:pPr marL="574675" lvl="2" indent="-287338" defTabSz="912813">
              <a:lnSpc>
                <a:spcPct val="90000"/>
              </a:lnSpc>
              <a:spcBef>
                <a:spcPct val="20000"/>
              </a:spcBef>
              <a:buSzPct val="80000"/>
              <a:buBlip>
                <a:blip r:embed="rId5"/>
              </a:buBlip>
              <a:defRPr/>
            </a:pPr>
            <a:r>
              <a:rPr lang="es-ES" sz="2000" dirty="0" smtClean="0">
                <a:latin typeface="Segoe"/>
              </a:rPr>
              <a:t>Operaciones online</a:t>
            </a:r>
          </a:p>
        </p:txBody>
      </p:sp>
      <p:sp>
        <p:nvSpPr>
          <p:cNvPr id="57" name="Rectangle 56"/>
          <p:cNvSpPr/>
          <p:nvPr/>
        </p:nvSpPr>
        <p:spPr>
          <a:xfrm>
            <a:off x="3825991" y="5150696"/>
            <a:ext cx="4543309" cy="1711238"/>
          </a:xfrm>
          <a:prstGeom prst="rect">
            <a:avLst/>
          </a:prstGeom>
        </p:spPr>
        <p:txBody>
          <a:bodyPr wrap="square">
            <a:spAutoFit/>
          </a:bodyPr>
          <a:lstStyle/>
          <a:p>
            <a:pPr marL="282575" indent="-282575" defTabSz="912813">
              <a:lnSpc>
                <a:spcPct val="90000"/>
              </a:lnSpc>
              <a:spcBef>
                <a:spcPct val="20000"/>
              </a:spcBef>
              <a:buSzPct val="80000"/>
              <a:buBlip>
                <a:blip r:embed="rId5"/>
              </a:buBlip>
              <a:defRPr/>
            </a:pPr>
            <a:r>
              <a:rPr lang="es-ES" sz="2400" dirty="0" smtClean="0">
                <a:latin typeface="Segoe"/>
              </a:rPr>
              <a:t>Mejoras en acceso concurrente a los datos</a:t>
            </a:r>
          </a:p>
          <a:p>
            <a:pPr marL="574675" lvl="2" indent="-287338" defTabSz="912813">
              <a:lnSpc>
                <a:spcPct val="90000"/>
              </a:lnSpc>
              <a:spcBef>
                <a:spcPct val="20000"/>
              </a:spcBef>
              <a:buSzPct val="80000"/>
              <a:buBlip>
                <a:blip r:embed="rId5"/>
              </a:buBlip>
              <a:defRPr/>
            </a:pPr>
            <a:r>
              <a:rPr lang="es-ES" sz="2000" dirty="0" smtClean="0">
                <a:latin typeface="Segoe"/>
              </a:rPr>
              <a:t>Instantáneas de base de datos</a:t>
            </a:r>
          </a:p>
          <a:p>
            <a:pPr marL="574675" lvl="2" indent="-287338" defTabSz="912813">
              <a:lnSpc>
                <a:spcPct val="90000"/>
              </a:lnSpc>
              <a:spcBef>
                <a:spcPct val="20000"/>
              </a:spcBef>
              <a:buSzPct val="80000"/>
              <a:buBlip>
                <a:blip r:embed="rId5"/>
              </a:buBlip>
              <a:defRPr/>
            </a:pPr>
            <a:r>
              <a:rPr lang="es-ES" sz="2000" dirty="0" smtClean="0">
                <a:latin typeface="Segoe"/>
              </a:rPr>
              <a:t>Niveles de aislamiento de instantáneas</a:t>
            </a:r>
          </a:p>
        </p:txBody>
      </p:sp>
      <p:grpSp>
        <p:nvGrpSpPr>
          <p:cNvPr id="2" name="Group 5"/>
          <p:cNvGrpSpPr>
            <a:grpSpLocks/>
          </p:cNvGrpSpPr>
          <p:nvPr/>
        </p:nvGrpSpPr>
        <p:grpSpPr bwMode="auto">
          <a:xfrm>
            <a:off x="1434588" y="1751884"/>
            <a:ext cx="1574439" cy="1226049"/>
            <a:chOff x="1446" y="796"/>
            <a:chExt cx="2809" cy="2095"/>
          </a:xfrm>
        </p:grpSpPr>
        <p:pic>
          <p:nvPicPr>
            <p:cNvPr id="45074" name="Picture 6" descr="Connected icon NEW"/>
            <p:cNvPicPr>
              <a:picLocks noChangeAspect="1" noChangeArrowheads="1"/>
            </p:cNvPicPr>
            <p:nvPr/>
          </p:nvPicPr>
          <p:blipFill>
            <a:blip r:embed="rId6"/>
            <a:srcRect/>
            <a:stretch>
              <a:fillRect/>
            </a:stretch>
          </p:blipFill>
          <p:spPr bwMode="auto">
            <a:xfrm>
              <a:off x="1471" y="796"/>
              <a:ext cx="2765" cy="2095"/>
            </a:xfrm>
            <a:prstGeom prst="rect">
              <a:avLst/>
            </a:prstGeom>
            <a:noFill/>
            <a:ln w="9525">
              <a:noFill/>
              <a:miter lim="800000"/>
              <a:headEnd/>
              <a:tailEnd/>
            </a:ln>
          </p:spPr>
        </p:pic>
        <p:grpSp>
          <p:nvGrpSpPr>
            <p:cNvPr id="45075" name="Group 7"/>
            <p:cNvGrpSpPr>
              <a:grpSpLocks/>
            </p:cNvGrpSpPr>
            <p:nvPr/>
          </p:nvGrpSpPr>
          <p:grpSpPr bwMode="auto">
            <a:xfrm>
              <a:off x="1446" y="1137"/>
              <a:ext cx="861" cy="1274"/>
              <a:chOff x="768" y="1045"/>
              <a:chExt cx="1221" cy="1807"/>
            </a:xfrm>
          </p:grpSpPr>
          <p:pic>
            <p:nvPicPr>
              <p:cNvPr id="45079" name="Picture 8" descr="Server SQL database"/>
              <p:cNvPicPr>
                <a:picLocks noChangeAspect="1" noChangeArrowheads="1"/>
              </p:cNvPicPr>
              <p:nvPr/>
            </p:nvPicPr>
            <p:blipFill>
              <a:blip r:embed="rId7" cstate="print"/>
              <a:srcRect/>
              <a:stretch>
                <a:fillRect/>
              </a:stretch>
            </p:blipFill>
            <p:spPr bwMode="auto">
              <a:xfrm>
                <a:off x="768" y="1045"/>
                <a:ext cx="1221" cy="1807"/>
              </a:xfrm>
              <a:prstGeom prst="rect">
                <a:avLst/>
              </a:prstGeom>
              <a:noFill/>
              <a:ln w="9525">
                <a:noFill/>
                <a:miter lim="800000"/>
                <a:headEnd/>
                <a:tailEnd/>
              </a:ln>
            </p:spPr>
          </p:pic>
          <p:pic>
            <p:nvPicPr>
              <p:cNvPr id="45080" name="Picture 9" descr="SQL Server 2005"/>
              <p:cNvPicPr>
                <a:picLocks noChangeAspect="1" noChangeArrowheads="1"/>
              </p:cNvPicPr>
              <p:nvPr/>
            </p:nvPicPr>
            <p:blipFill>
              <a:blip r:embed="rId8" cstate="print"/>
              <a:srcRect r="24501"/>
              <a:stretch>
                <a:fillRect/>
              </a:stretch>
            </p:blipFill>
            <p:spPr bwMode="auto">
              <a:xfrm>
                <a:off x="1227" y="1845"/>
                <a:ext cx="587" cy="162"/>
              </a:xfrm>
              <a:prstGeom prst="rect">
                <a:avLst/>
              </a:prstGeom>
              <a:noFill/>
              <a:ln w="9525">
                <a:noFill/>
                <a:miter lim="800000"/>
                <a:headEnd/>
                <a:tailEnd/>
              </a:ln>
            </p:spPr>
          </p:pic>
        </p:grpSp>
        <p:grpSp>
          <p:nvGrpSpPr>
            <p:cNvPr id="45076" name="Group 10"/>
            <p:cNvGrpSpPr>
              <a:grpSpLocks/>
            </p:cNvGrpSpPr>
            <p:nvPr/>
          </p:nvGrpSpPr>
          <p:grpSpPr bwMode="auto">
            <a:xfrm>
              <a:off x="3394" y="1137"/>
              <a:ext cx="861" cy="1274"/>
              <a:chOff x="845" y="1045"/>
              <a:chExt cx="1221" cy="1807"/>
            </a:xfrm>
          </p:grpSpPr>
          <p:pic>
            <p:nvPicPr>
              <p:cNvPr id="45077" name="Picture 11" descr="Server SQL database"/>
              <p:cNvPicPr>
                <a:picLocks noChangeAspect="1" noChangeArrowheads="1"/>
              </p:cNvPicPr>
              <p:nvPr/>
            </p:nvPicPr>
            <p:blipFill>
              <a:blip r:embed="rId7" cstate="print"/>
              <a:srcRect/>
              <a:stretch>
                <a:fillRect/>
              </a:stretch>
            </p:blipFill>
            <p:spPr bwMode="auto">
              <a:xfrm>
                <a:off x="845" y="1045"/>
                <a:ext cx="1221" cy="1807"/>
              </a:xfrm>
              <a:prstGeom prst="rect">
                <a:avLst/>
              </a:prstGeom>
              <a:noFill/>
              <a:ln w="9525">
                <a:noFill/>
                <a:miter lim="800000"/>
                <a:headEnd/>
                <a:tailEnd/>
              </a:ln>
            </p:spPr>
          </p:pic>
          <p:pic>
            <p:nvPicPr>
              <p:cNvPr id="45078" name="Picture 12" descr="SQL Server 2005"/>
              <p:cNvPicPr>
                <a:picLocks noChangeAspect="1" noChangeArrowheads="1"/>
              </p:cNvPicPr>
              <p:nvPr/>
            </p:nvPicPr>
            <p:blipFill>
              <a:blip r:embed="rId8" cstate="print"/>
              <a:srcRect r="24501"/>
              <a:stretch>
                <a:fillRect/>
              </a:stretch>
            </p:blipFill>
            <p:spPr bwMode="auto">
              <a:xfrm>
                <a:off x="1362" y="1845"/>
                <a:ext cx="587" cy="162"/>
              </a:xfrm>
              <a:prstGeom prst="rect">
                <a:avLst/>
              </a:prstGeom>
              <a:noFill/>
              <a:ln w="9525">
                <a:noFill/>
                <a:miter lim="800000"/>
                <a:headEnd/>
                <a:tailEnd/>
              </a:ln>
            </p:spPr>
          </p:pic>
        </p:grpSp>
      </p:grpSp>
      <p:pic>
        <p:nvPicPr>
          <p:cNvPr id="65" name="Picture 8" descr="Server SQL database"/>
          <p:cNvPicPr>
            <a:picLocks noChangeAspect="1" noChangeArrowheads="1"/>
          </p:cNvPicPr>
          <p:nvPr/>
        </p:nvPicPr>
        <p:blipFill>
          <a:blip r:embed="rId9"/>
          <a:srcRect/>
          <a:stretch>
            <a:fillRect/>
          </a:stretch>
        </p:blipFill>
        <p:spPr bwMode="auto">
          <a:xfrm>
            <a:off x="1710355" y="4314750"/>
            <a:ext cx="898091" cy="1330577"/>
          </a:xfrm>
          <a:prstGeom prst="rect">
            <a:avLst/>
          </a:prstGeom>
          <a:noFill/>
          <a:ln w="9525">
            <a:noFill/>
            <a:miter lim="800000"/>
            <a:headEnd/>
            <a:tailEnd/>
          </a:ln>
        </p:spPr>
      </p:pic>
      <p:pic>
        <p:nvPicPr>
          <p:cNvPr id="80" name="Picture 5" descr="C:\Program Files\Microsoft Resource DVD Artwork\DVD_ART\Artwork_Imagery\Shapes and Graphics\MSN Illustration Icon\MSN icon calendar.png"/>
          <p:cNvPicPr>
            <a:picLocks noChangeAspect="1" noChangeArrowheads="1"/>
          </p:cNvPicPr>
          <p:nvPr/>
        </p:nvPicPr>
        <p:blipFill>
          <a:blip r:embed="rId10" cstate="print"/>
          <a:srcRect b="43873"/>
          <a:stretch>
            <a:fillRect/>
          </a:stretch>
        </p:blipFill>
        <p:spPr bwMode="auto">
          <a:xfrm flipH="1">
            <a:off x="2284348" y="4243365"/>
            <a:ext cx="452569" cy="415261"/>
          </a:xfrm>
          <a:prstGeom prst="rect">
            <a:avLst/>
          </a:prstGeom>
          <a:noFill/>
        </p:spPr>
      </p:pic>
    </p:spTree>
  </p:cSld>
  <p:clrMapOvr>
    <a:masterClrMapping/>
  </p:clrMapOvr>
  <p:transition spd="med">
    <p:fade/>
  </p:transition>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Title 8"/>
          <p:cNvSpPr>
            <a:spLocks noGrp="1"/>
          </p:cNvSpPr>
          <p:nvPr>
            <p:ph type="title"/>
          </p:nvPr>
        </p:nvSpPr>
        <p:spPr>
          <a:xfrm>
            <a:off x="381000" y="230188"/>
            <a:ext cx="8382000" cy="1828193"/>
          </a:xfrm>
        </p:spPr>
        <p:txBody>
          <a:bodyPr/>
          <a:lstStyle/>
          <a:p>
            <a:r>
              <a:rPr lang="es-ES" dirty="0" smtClean="0"/>
              <a:t>Máxima disponibilidad</a:t>
            </a:r>
            <a:br>
              <a:rPr lang="es-ES" dirty="0" smtClean="0"/>
            </a:br>
            <a:r>
              <a:rPr lang="es-ES" sz="3600" dirty="0" smtClean="0">
                <a:solidFill>
                  <a:schemeClr val="tx2"/>
                </a:solidFill>
              </a:rPr>
              <a:t>Clúster de recuperación ante fallos</a:t>
            </a:r>
            <a:r>
              <a:rPr lang="es-ES" dirty="0" smtClean="0"/>
              <a:t/>
            </a:r>
            <a:br>
              <a:rPr lang="es-ES" dirty="0" smtClean="0"/>
            </a:br>
            <a:endParaRPr lang="es-ES" dirty="0"/>
          </a:p>
        </p:txBody>
      </p:sp>
      <p:sp>
        <p:nvSpPr>
          <p:cNvPr id="3" name="Content Placeholder 2"/>
          <p:cNvSpPr>
            <a:spLocks noGrp="1"/>
          </p:cNvSpPr>
          <p:nvPr>
            <p:ph type="body" sz="quarter" idx="10"/>
          </p:nvPr>
        </p:nvSpPr>
        <p:spPr>
          <a:xfrm>
            <a:off x="381000" y="1892300"/>
            <a:ext cx="8382000" cy="3797963"/>
          </a:xfrm>
        </p:spPr>
        <p:txBody>
          <a:bodyPr/>
          <a:lstStyle/>
          <a:p>
            <a:r>
              <a:rPr lang="es-ES" dirty="0" smtClean="0"/>
              <a:t>Basado en Windows Server 2008</a:t>
            </a:r>
          </a:p>
          <a:p>
            <a:pPr lvl="1"/>
            <a:r>
              <a:rPr lang="es-ES" dirty="0" smtClean="0"/>
              <a:t>Soporta clúster de hasta 16 nodos</a:t>
            </a:r>
          </a:p>
          <a:p>
            <a:pPr lvl="1"/>
            <a:r>
              <a:rPr lang="es-ES" dirty="0" smtClean="0"/>
              <a:t>Soporta relación OR entre dependencias </a:t>
            </a:r>
          </a:p>
          <a:p>
            <a:pPr lvl="1"/>
            <a:r>
              <a:rPr lang="es-ES" dirty="0" smtClean="0"/>
              <a:t>Los nodos no han de estar en la misma subred</a:t>
            </a:r>
          </a:p>
          <a:p>
            <a:pPr lvl="1"/>
            <a:r>
              <a:rPr lang="es-ES" dirty="0" smtClean="0"/>
              <a:t>Windows Server 2008 Clúster </a:t>
            </a:r>
            <a:r>
              <a:rPr lang="es-ES" dirty="0" err="1" smtClean="0"/>
              <a:t>Validation</a:t>
            </a:r>
            <a:r>
              <a:rPr lang="es-ES" dirty="0" smtClean="0"/>
              <a:t> </a:t>
            </a:r>
            <a:r>
              <a:rPr lang="es-ES" dirty="0" err="1" smtClean="0"/>
              <a:t>Tool</a:t>
            </a:r>
            <a:endParaRPr lang="es-ES" dirty="0" smtClean="0"/>
          </a:p>
          <a:p>
            <a:r>
              <a:rPr lang="es-ES" dirty="0" smtClean="0"/>
              <a:t>Más de una letra de unidad por instancia de SQL Server en configuración de clúster</a:t>
            </a:r>
          </a:p>
          <a:p>
            <a:pPr lvl="1"/>
            <a:endParaRPr lang="es-ES" dirty="0" smtClean="0"/>
          </a:p>
        </p:txBody>
      </p:sp>
      <p:grpSp>
        <p:nvGrpSpPr>
          <p:cNvPr id="14" name="Group 13"/>
          <p:cNvGrpSpPr/>
          <p:nvPr/>
        </p:nvGrpSpPr>
        <p:grpSpPr>
          <a:xfrm>
            <a:off x="7848739" y="273340"/>
            <a:ext cx="658880" cy="1029866"/>
            <a:chOff x="4249328" y="4402453"/>
            <a:chExt cx="658880" cy="1029866"/>
          </a:xfrm>
        </p:grpSpPr>
        <p:pic>
          <p:nvPicPr>
            <p:cNvPr id="15" name="Picture 2" descr="C:\Program Files\Microsoft Resource DVD Artwork\DVD_ART\Artwork_Imagery\Shapes and Graphics\Charts and Graphs\diagrams\layered complex diagram illustration icon.png"/>
            <p:cNvPicPr>
              <a:picLocks noChangeAspect="1" noChangeArrowheads="1"/>
            </p:cNvPicPr>
            <p:nvPr/>
          </p:nvPicPr>
          <p:blipFill>
            <a:blip r:embed="rId3" cstate="print"/>
            <a:srcRect/>
            <a:stretch>
              <a:fillRect/>
            </a:stretch>
          </p:blipFill>
          <p:spPr bwMode="auto">
            <a:xfrm>
              <a:off x="4249328" y="4944060"/>
              <a:ext cx="658880" cy="488259"/>
            </a:xfrm>
            <a:prstGeom prst="rect">
              <a:avLst/>
            </a:prstGeom>
            <a:noFill/>
            <a:effectLst>
              <a:outerShdw blurRad="190500" dist="38100" dir="16200000" sx="84000" sy="84000" rotWithShape="0">
                <a:schemeClr val="tx1">
                  <a:alpha val="6000"/>
                </a:schemeClr>
              </a:outerShdw>
            </a:effectLst>
          </p:spPr>
        </p:pic>
        <p:pic>
          <p:nvPicPr>
            <p:cNvPr id="16" name="Picture 2" descr="C:\Program Files\Microsoft Resource DVD Artwork\DVD_ART\BoxShots_Logos\People Ready\PRB man 3 silouette people ready.png"/>
            <p:cNvPicPr>
              <a:picLocks noChangeAspect="1" noChangeArrowheads="1"/>
            </p:cNvPicPr>
            <p:nvPr/>
          </p:nvPicPr>
          <p:blipFill>
            <a:blip r:embed="rId4" cstate="print"/>
            <a:srcRect/>
            <a:stretch>
              <a:fillRect/>
            </a:stretch>
          </p:blipFill>
          <p:spPr bwMode="auto">
            <a:xfrm>
              <a:off x="4438272" y="4402453"/>
              <a:ext cx="257248" cy="644072"/>
            </a:xfrm>
            <a:prstGeom prst="rect">
              <a:avLst/>
            </a:prstGeom>
            <a:noFill/>
            <a:effectLst>
              <a:outerShdw blurRad="190500" dist="38100" dir="16200000" rotWithShape="0">
                <a:schemeClr val="tx1">
                  <a:alpha val="40000"/>
                </a:schemeClr>
              </a:outerShdw>
            </a:effectLst>
          </p:spPr>
        </p:pic>
      </p:grpSp>
    </p:spTree>
  </p:cSld>
  <p:clrMapOvr>
    <a:masterClrMapping/>
  </p:clrMapOvr>
  <p:transition spd="med">
    <p:fade/>
  </p:transition>
  <p:timing>
    <p:tnLst>
      <p:par>
        <p:cTn id="1" dur="indefinite" restart="never" nodeType="tmRoot"/>
      </p:par>
    </p:tnLst>
  </p:timing>
</p:sld>
</file>

<file path=ppt/theme/theme1.xml><?xml version="1.0" encoding="utf-8"?>
<a:theme xmlns:a="http://schemas.openxmlformats.org/drawingml/2006/main" name="2008_Launch_Wave_template_4x3">
  <a:themeElements>
    <a:clrScheme name="Launch Wave colors">
      <a:dk1>
        <a:srgbClr val="000000"/>
      </a:dk1>
      <a:lt1>
        <a:srgbClr val="FFFFFF"/>
      </a:lt1>
      <a:dk2>
        <a:srgbClr val="4D4D4D"/>
      </a:dk2>
      <a:lt2>
        <a:srgbClr val="CCCCCC"/>
      </a:lt2>
      <a:accent1>
        <a:srgbClr val="0099FF"/>
      </a:accent1>
      <a:accent2>
        <a:srgbClr val="FF3300"/>
      </a:accent2>
      <a:accent3>
        <a:srgbClr val="B0B3B2"/>
      </a:accent3>
      <a:accent4>
        <a:srgbClr val="6EE094"/>
      </a:accent4>
      <a:accent5>
        <a:srgbClr val="F09D42"/>
      </a:accent5>
      <a:accent6>
        <a:srgbClr val="B092E6"/>
      </a:accent6>
      <a:hlink>
        <a:srgbClr val="0099FF"/>
      </a:hlink>
      <a:folHlink>
        <a:srgbClr val="BEBEBE"/>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91436" tIns="45718" rIns="91436" bIns="45718" numCol="1" rtlCol="0" anchor="ctr" anchorCtr="0" compatLnSpc="1">
        <a:prstTxWarp prst="textNoShape">
          <a:avLst/>
        </a:prstTxWarp>
      </a:bodyPr>
      <a:lstStyle>
        <a:defPPr algn="ctr" defTabSz="914099">
          <a:defRPr sz="2300" dirty="0" smtClean="0">
            <a:solidFill>
              <a:srgbClr val="FFFFFF"/>
            </a:solidFill>
            <a:effectLst>
              <a:outerShdw blurRad="38100" dist="38100" dir="2700000" algn="tl">
                <a:srgbClr val="000000">
                  <a:alpha val="43137"/>
                </a:srgbClr>
              </a:outerShdw>
            </a:effectLst>
            <a:latin typeface="Segoe" pitchFamily="34" charset="0"/>
          </a:defRPr>
        </a:defPPr>
      </a:lstStyle>
      <a:style>
        <a:lnRef idx="0">
          <a:schemeClr val="accent1"/>
        </a:lnRef>
        <a:fillRef idx="3">
          <a:schemeClr val="accent1"/>
        </a:fillRef>
        <a:effectRef idx="3">
          <a:schemeClr val="accent1"/>
        </a:effectRef>
        <a:fontRef idx="minor">
          <a:schemeClr val="lt1"/>
        </a:fontRef>
      </a:style>
    </a:spDef>
  </a:objectDefaults>
  <a:extraClrSchemeLst/>
</a:theme>
</file>

<file path=ppt/theme/theme2.xml><?xml version="1.0" encoding="utf-8"?>
<a:theme xmlns:a="http://schemas.openxmlformats.org/drawingml/2006/main" name="1_White with Courier font for code slides">
  <a:themeElements>
    <a:clrScheme name="Blue Template-Template">
      <a:dk1>
        <a:srgbClr val="000000"/>
      </a:dk1>
      <a:lt1>
        <a:srgbClr val="FFFFFF"/>
      </a:lt1>
      <a:dk2>
        <a:srgbClr val="050595"/>
      </a:dk2>
      <a:lt2>
        <a:srgbClr val="FFFFFF"/>
      </a:lt2>
      <a:accent1>
        <a:srgbClr val="FFC000"/>
      </a:accent1>
      <a:accent2>
        <a:srgbClr val="3497AE"/>
      </a:accent2>
      <a:accent3>
        <a:srgbClr val="DF8045"/>
      </a:accent3>
      <a:accent4>
        <a:srgbClr val="7DCC2E"/>
      </a:accent4>
      <a:accent5>
        <a:srgbClr val="FF9929"/>
      </a:accent5>
      <a:accent6>
        <a:srgbClr val="7D3DA1"/>
      </a:accent6>
      <a:hlink>
        <a:srgbClr val="F3EB4F"/>
      </a:hlink>
      <a:folHlink>
        <a:srgbClr val="7DDDFF"/>
      </a:folHlink>
    </a:clrScheme>
    <a:fontScheme name="Blue-Purple TT">
      <a:majorFont>
        <a:latin typeface="Segoe"/>
        <a:ea typeface=""/>
        <a:cs typeface=""/>
      </a:majorFont>
      <a:minorFont>
        <a:latin typeface="Segoe"/>
        <a:ea typeface=""/>
        <a:cs typeface=""/>
      </a:minorFont>
    </a:fontScheme>
    <a:fmtScheme name="Concourse">
      <a:fillStyleLst>
        <a:solidFill>
          <a:schemeClr val="phClr"/>
        </a:solidFill>
        <a:gradFill rotWithShape="1">
          <a:gsLst>
            <a:gs pos="0">
              <a:schemeClr val="phClr">
                <a:tint val="62000"/>
                <a:satMod val="180000"/>
              </a:schemeClr>
            </a:gs>
            <a:gs pos="65000">
              <a:schemeClr val="phClr">
                <a:tint val="32000"/>
                <a:satMod val="250000"/>
              </a:schemeClr>
            </a:gs>
            <a:gs pos="100000">
              <a:schemeClr val="phClr">
                <a:tint val="23000"/>
                <a:satMod val="300000"/>
              </a:schemeClr>
            </a:gs>
          </a:gsLst>
          <a:lin ang="16200000" scaled="0"/>
        </a:gradFill>
        <a:gradFill rotWithShape="1">
          <a:gsLst>
            <a:gs pos="0">
              <a:schemeClr val="phClr">
                <a:shade val="15000"/>
                <a:satMod val="180000"/>
              </a:schemeClr>
            </a:gs>
            <a:gs pos="50000">
              <a:schemeClr val="phClr">
                <a:shade val="45000"/>
                <a:satMod val="170000"/>
              </a:schemeClr>
            </a:gs>
            <a:gs pos="70000">
              <a:schemeClr val="phClr">
                <a:tint val="99000"/>
                <a:shade val="65000"/>
                <a:satMod val="155000"/>
              </a:schemeClr>
            </a:gs>
            <a:gs pos="100000">
              <a:schemeClr val="phClr">
                <a:tint val="95500"/>
                <a:shade val="100000"/>
                <a:satMod val="155000"/>
              </a:schemeClr>
            </a:gs>
          </a:gsLst>
          <a:lin ang="16200000" scaled="0"/>
        </a:gradFill>
      </a:fillStyleLst>
      <a:lnStyleLst>
        <a:ln w="9525" cap="flat" cmpd="sng" algn="ctr">
          <a:solidFill>
            <a:schemeClr val="phClr"/>
          </a:solidFill>
          <a:prstDash val="solid"/>
        </a:ln>
        <a:ln w="55000" cap="flat" cmpd="thickThin" algn="ctr">
          <a:solidFill>
            <a:schemeClr val="phClr"/>
          </a:solidFill>
          <a:prstDash val="solid"/>
        </a:ln>
        <a:ln w="63500" cap="flat" cmpd="thickThin" algn="ctr">
          <a:solidFill>
            <a:schemeClr val="phClr"/>
          </a:solidFill>
          <a:prstDash val="solid"/>
        </a:ln>
      </a:lnStyleLst>
      <a:effectStyleLst>
        <a:effectStyle>
          <a:effectLst>
            <a:outerShdw blurRad="50800" dist="38100" dir="5400000" rotWithShape="0">
              <a:srgbClr val="000000">
                <a:alpha val="35000"/>
              </a:srgbClr>
            </a:outerShdw>
          </a:effectLst>
        </a:effectStyle>
        <a:effectStyle>
          <a:effectLst>
            <a:outerShdw blurRad="50800" dist="38100" dir="5400000" rotWithShape="0">
              <a:srgbClr val="000000">
                <a:alpha val="35000"/>
              </a:srgbClr>
            </a:outerShdw>
          </a:effectLst>
        </a:effectStyle>
        <a:effectStyle>
          <a:effectLst>
            <a:outerShdw blurRad="63500" dist="38100" dir="5400000" rotWithShape="0">
              <a:srgbClr val="000000">
                <a:alpha val="45000"/>
              </a:srgbClr>
            </a:outerShdw>
          </a:effectLst>
          <a:scene3d>
            <a:camera prst="orthographicFront" fov="0">
              <a:rot lat="0" lon="0" rev="0"/>
            </a:camera>
            <a:lightRig rig="glow" dir="t">
              <a:rot lat="0" lon="0" rev="6360000"/>
            </a:lightRig>
          </a:scene3d>
          <a:sp3d contourW="1000" prstMaterial="flat">
            <a:bevelT w="95250" h="101600"/>
            <a:contourClr>
              <a:schemeClr val="phClr">
                <a:satMod val="300000"/>
              </a:schemeClr>
            </a:contourClr>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ln>
          <a:headEnd type="none" w="med" len="med"/>
          <a:tailEnd type="none" w="med" len="med"/>
        </a:ln>
      </a:spPr>
      <a:bodyPr vert="horz" wrap="square" lIns="109728" tIns="54864" rIns="109728" bIns="54864" numCol="1" rtlCol="0" anchor="ctr" anchorCtr="0" compatLnSpc="1">
        <a:prstTxWarp prst="textNoShape">
          <a:avLst/>
        </a:prstTxWarp>
      </a:bodyPr>
      <a:lstStyle>
        <a:defPPr marL="0" marR="0" indent="0" algn="ctr" defTabSz="1096963" rtl="0" eaLnBrk="1" fontAlgn="base" latinLnBrk="0" hangingPunct="1">
          <a:lnSpc>
            <a:spcPct val="100000"/>
          </a:lnSpc>
          <a:spcBef>
            <a:spcPct val="0"/>
          </a:spcBef>
          <a:spcAft>
            <a:spcPct val="0"/>
          </a:spcAft>
          <a:buClrTx/>
          <a:buSzTx/>
          <a:buFontTx/>
          <a:buNone/>
          <a:tabLst/>
          <a:defRPr kumimoji="0" sz="2800" b="0" i="0" u="none" strike="noStrike" cap="none" normalizeH="0" baseline="0" dirty="0" smtClean="0">
            <a:solidFill>
              <a:schemeClr val="tx1"/>
            </a:solidFill>
            <a:effectLst>
              <a:outerShdw blurRad="38100" dist="38100" dir="2700000" algn="tl">
                <a:srgbClr val="000000">
                  <a:alpha val="43137"/>
                </a:srgbClr>
              </a:outerShdw>
            </a:effectLst>
            <a:latin typeface="Segoe" pitchFamily="34" charset="0"/>
          </a:defRPr>
        </a:defPPr>
      </a:lstStyle>
      <a:style>
        <a:lnRef idx="0">
          <a:schemeClr val="accent2"/>
        </a:lnRef>
        <a:fillRef idx="3">
          <a:schemeClr val="accent2"/>
        </a:fillRef>
        <a:effectRef idx="3">
          <a:schemeClr val="accent2"/>
        </a:effectRef>
        <a:fontRef idx="minor">
          <a:schemeClr val="lt1"/>
        </a:fontRef>
      </a:style>
    </a:spDef>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p:properties xmlns:p="http://schemas.microsoft.com/office/2006/metadata/properties" xmlns:xsi="http://www.w3.org/2001/XMLSchema-instance">
  <documentManagement>
    <EmailTo xmlns="http://schemas.microsoft.com/sharepoint/v3" xsi:nil="true"/>
    <EmailSender xmlns="http://schemas.microsoft.com/sharepoint/v3" xsi:nil="true"/>
    <EmailFrom xmlns="http://schemas.microsoft.com/sharepoint/v3" xsi:nil="true"/>
    <EmailSubject xmlns="http://schemas.microsoft.com/sharepoint/v3" xsi:nil="true"/>
    <EmailCc xmlns="http://schemas.microsoft.com/sharepoint/v3" xsi:nil="true"/>
  </documentManagement>
</p:properties>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ct:contentTypeSchema xmlns:ct="http://schemas.microsoft.com/office/2006/metadata/contentType" xmlns:ma="http://schemas.microsoft.com/office/2006/metadata/properties/metaAttributes" ct:_="" ma:_="" ma:contentTypeName="Documento" ma:contentTypeID="0x010100BC0BF5CADDB50C4AAF1D078928A83AB9" ma:contentTypeVersion="5" ma:contentTypeDescription="Crear nuevo documento." ma:contentTypeScope="" ma:versionID="59888f633af6f2d481be1d55f0f2921f">
  <xsd:schema xmlns:xsd="http://www.w3.org/2001/XMLSchema" xmlns:p="http://schemas.microsoft.com/office/2006/metadata/properties" xmlns:ns1="http://schemas.microsoft.com/sharepoint/v3" targetNamespace="http://schemas.microsoft.com/office/2006/metadata/properties" ma:root="true" ma:fieldsID="6ab86a81a72a16b3145faa69d4861d0a" ns1:_="">
    <xsd:import namespace="http://schemas.microsoft.com/sharepoint/v3"/>
    <xsd:element name="properties">
      <xsd:complexType>
        <xsd:sequence>
          <xsd:element name="documentManagement">
            <xsd:complexType>
              <xsd:all>
                <xsd:element ref="ns1:EmailSender" minOccurs="0"/>
                <xsd:element ref="ns1:EmailTo" minOccurs="0"/>
                <xsd:element ref="ns1:EmailCc" minOccurs="0"/>
                <xsd:element ref="ns1:EmailFrom" minOccurs="0"/>
                <xsd:element ref="ns1:EmailSubject" minOccurs="0"/>
              </xsd:all>
            </xsd:complexType>
          </xsd:element>
        </xsd:sequence>
      </xsd:complexType>
    </xsd:element>
  </xsd:schema>
  <xsd:schema xmlns:xsd="http://www.w3.org/2001/XMLSchema" xmlns:dms="http://schemas.microsoft.com/office/2006/documentManagement/types" targetNamespace="http://schemas.microsoft.com/sharepoint/v3" elementFormDefault="qualified">
    <xsd:import namespace="http://schemas.microsoft.com/office/2006/documentManagement/types"/>
    <xsd:element name="EmailSender" ma:index="8" nillable="true" ma:displayName="Remitente del correo electrónico" ma:hidden="true" ma:internalName="Remitente_x0020_del_x0020_correo_x0020_electr_x00f3_nico">
      <xsd:simpleType>
        <xsd:restriction base="dms:Note"/>
      </xsd:simpleType>
    </xsd:element>
    <xsd:element name="EmailTo" ma:index="9" nillable="true" ma:displayName="Correo electrónico para" ma:hidden="true" ma:internalName="Correo_x0020_electr_x00f3_nico_x0020_para">
      <xsd:simpleType>
        <xsd:restriction base="dms:Note"/>
      </xsd:simpleType>
    </xsd:element>
    <xsd:element name="EmailCc" ma:index="10" nillable="true" ma:displayName="Copia de correo electrónico" ma:hidden="true" ma:internalName="Copia_x0020_de_x0020_correo_x0020_electr_x00f3_nico">
      <xsd:simpleType>
        <xsd:restriction base="dms:Note"/>
      </xsd:simpleType>
    </xsd:element>
    <xsd:element name="EmailFrom" ma:index="11" nillable="true" ma:displayName="Correo electrónico de" ma:hidden="true" ma:internalName="Correo_x0020_electr_x00f3_nico_x0020_de">
      <xsd:simpleType>
        <xsd:restriction base="dms:Text"/>
      </xsd:simpleType>
    </xsd:element>
    <xsd:element name="EmailSubject" ma:index="12" nillable="true" ma:displayName="Asunto del correo electrónico" ma:hidden="true" ma:internalName="Asunto_x0020_del_x0020_correo_x0020_electr_x00f3_nico">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office/internal/2005/internalDocumentation"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Tipo de contenido" ma:readOnly="true"/>
        <xsd:element ref="dc:title" minOccurs="0" maxOccurs="1" ma:index="4" ma:displayName="Título"/>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lastPrinted" minOccurs="0" maxOccurs="1" type="xsd:dateTime"/>
        <xsd:element name="contentStatus" minOccurs="0" maxOccurs="1" type="xsd:string"/>
      </xsd:all>
    </xsd:complexType>
  </xsd:schema>
</ct:contentTypeSchema>
</file>

<file path=customXml/itemProps1.xml><?xml version="1.0" encoding="utf-8"?>
<ds:datastoreItem xmlns:ds="http://schemas.openxmlformats.org/officeDocument/2006/customXml" ds:itemID="{6B833115-1B6B-4FA4-A7FD-85E062D4DCA8}">
  <ds:schemaRefs>
    <ds:schemaRef ds:uri="http://schemas.microsoft.com/office/2006/metadata/properties"/>
    <ds:schemaRef ds:uri="http://schemas.microsoft.com/sharepoint/v3"/>
  </ds:schemaRefs>
</ds:datastoreItem>
</file>

<file path=customXml/itemProps2.xml><?xml version="1.0" encoding="utf-8"?>
<ds:datastoreItem xmlns:ds="http://schemas.openxmlformats.org/officeDocument/2006/customXml" ds:itemID="{8977D87F-9D54-490E-8BEE-6B55B5CE8636}">
  <ds:schemaRefs>
    <ds:schemaRef ds:uri="http://schemas.microsoft.com/sharepoint/v3/contenttype/forms"/>
  </ds:schemaRefs>
</ds:datastoreItem>
</file>

<file path=customXml/itemProps3.xml><?xml version="1.0" encoding="utf-8"?>
<ds:datastoreItem xmlns:ds="http://schemas.openxmlformats.org/officeDocument/2006/customXml" ds:itemID="{5BF45273-2FC7-4B7C-8857-2FE9909DEE37}">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http://schemas.microsoft.com/sharepoint/v3"/>
    <ds:schemaRef ds:uri="http://schemas.microsoft.com/office/2006/documentManagement/types"/>
    <ds:schemaRef ds:uri="http://schemas.openxmlformats.org/package/2006/metadata/core-properties"/>
    <ds:schemaRef ds:uri="http://purl.org/dc/elements/1.1/"/>
    <ds:schemaRef ds:uri="http://purl.org/dc/terms/"/>
    <ds:schemaRef ds:uri="http://schemas.microsoft.com/office/internal/2005/internalDocumentation"/>
  </ds:schemaRefs>
</ds:datastoreItem>
</file>

<file path=docProps/app.xml><?xml version="1.0" encoding="utf-8"?>
<Properties xmlns="http://schemas.openxmlformats.org/officeDocument/2006/extended-properties" xmlns:vt="http://schemas.openxmlformats.org/officeDocument/2006/docPropsVTypes">
  <Template>2008LaunchWave_PresentationTemplate</Template>
  <TotalTime>4218</TotalTime>
  <Words>956</Words>
  <Application>Microsoft Office PowerPoint</Application>
  <PresentationFormat>On-screen Show (4:3)</PresentationFormat>
  <Paragraphs>224</Paragraphs>
  <Slides>19</Slides>
  <Notes>19</Notes>
  <HiddenSlides>0</HiddenSlides>
  <MMClips>0</MMClips>
  <ScaleCrop>false</ScaleCrop>
  <HeadingPairs>
    <vt:vector size="4" baseType="variant">
      <vt:variant>
        <vt:lpstr>Theme</vt:lpstr>
      </vt:variant>
      <vt:variant>
        <vt:i4>2</vt:i4>
      </vt:variant>
      <vt:variant>
        <vt:lpstr>Slide Titles</vt:lpstr>
      </vt:variant>
      <vt:variant>
        <vt:i4>19</vt:i4>
      </vt:variant>
    </vt:vector>
  </HeadingPairs>
  <TitlesOfParts>
    <vt:vector size="21" baseType="lpstr">
      <vt:lpstr>2008_Launch_Wave_template_4x3</vt:lpstr>
      <vt:lpstr>1_White with Courier font for code slides</vt:lpstr>
      <vt:lpstr>{ Aplicaciones de Misión Crítica }</vt:lpstr>
      <vt:lpstr>Slide 2</vt:lpstr>
      <vt:lpstr>Plataforma segura para datos</vt:lpstr>
      <vt:lpstr>Acceso seguro a los datos Cifrado transparente de datos</vt:lpstr>
      <vt:lpstr>Acceso seguro a datos Gestión de clave extensible</vt:lpstr>
      <vt:lpstr>Cumplimiento de normativas. Auditoría</vt:lpstr>
      <vt:lpstr>Slide 7</vt:lpstr>
      <vt:lpstr>Plataforma fiable y disponible</vt:lpstr>
      <vt:lpstr>Máxima disponibilidad Clúster de recuperación ante fallos </vt:lpstr>
      <vt:lpstr>Máxima disponibilidad Mirroring de base de datos</vt:lpstr>
      <vt:lpstr>Máxima disponibilidad Replicación peer-to-peer</vt:lpstr>
      <vt:lpstr>Mínimas paradas planificadas</vt:lpstr>
      <vt:lpstr>Slide 13</vt:lpstr>
      <vt:lpstr>Escalabilidad</vt:lpstr>
      <vt:lpstr>Mejor rendimiento Compresión de datos</vt:lpstr>
      <vt:lpstr>Mayor rendimiento Optimización de consultas en DW</vt:lpstr>
      <vt:lpstr>Gestión de cargas mixtas Resource Governor</vt:lpstr>
      <vt:lpstr>{ Gestión de tareas mixtas}</vt:lpstr>
      <vt:lpstr>Resumen</vt:lpstr>
    </vt:vector>
  </TitlesOfParts>
  <Company>Microsoft</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Mission-Critical Applications</dc:title>
  <dc:subject>Launch Wave 2008</dc:subject>
  <dc:creator>Presenter Name</dc:creator>
  <dc:description>Template: Opts Ideas
Formatting: Mark Johnson, Silver Fox Productions Inc.
Event Date: February 27, 2008
Event Location: Los Angeles, CA, USA
Audience: External - IT Pros, Developers</dc:description>
  <cp:lastModifiedBy>v-ancava</cp:lastModifiedBy>
  <cp:revision>485</cp:revision>
  <dcterms:created xsi:type="dcterms:W3CDTF">2007-11-19T06:56:11Z</dcterms:created>
  <dcterms:modified xsi:type="dcterms:W3CDTF">2008-06-20T11:27:09Z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0x010100BC0BF5CADDB50C4AAF1D078928A83AB9</vt:lpwstr>
  </property>
</Properties>
</file>