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69" r:id="rId4"/>
    <p:sldId id="270" r:id="rId5"/>
    <p:sldId id="257" r:id="rId6"/>
    <p:sldId id="262" r:id="rId7"/>
    <p:sldId id="261" r:id="rId8"/>
    <p:sldId id="263" r:id="rId9"/>
    <p:sldId id="265" r:id="rId10"/>
    <p:sldId id="264" r:id="rId11"/>
    <p:sldId id="266" r:id="rId12"/>
    <p:sldId id="271" r:id="rId13"/>
    <p:sldId id="268" r:id="rId14"/>
    <p:sldId id="267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7" autoAdjust="0"/>
    <p:restoredTop sz="86432" autoAdjust="0"/>
  </p:normalViewPr>
  <p:slideViewPr>
    <p:cSldViewPr>
      <p:cViewPr varScale="1">
        <p:scale>
          <a:sx n="94" d="100"/>
          <a:sy n="94" d="100"/>
        </p:scale>
        <p:origin x="-2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4D98E-95C8-44A7-8A92-50618CB72FE0}" type="datetimeFigureOut">
              <a:rPr lang="en-US" smtClean="0"/>
              <a:pPr/>
              <a:t>10/7/2008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49CBE-7400-4E7D-B345-1CD29E6D6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78FA-B54A-41DB-BBE9-25FC561C3656}" type="datetimeFigureOut">
              <a:rPr lang="cs-CZ" smtClean="0"/>
              <a:pPr/>
              <a:t>7.10.2008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5314-52C5-44F4-8909-05D59D0CD1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78FA-B54A-41DB-BBE9-25FC561C3656}" type="datetimeFigureOut">
              <a:rPr lang="cs-CZ" smtClean="0"/>
              <a:pPr/>
              <a:t>7.10.2008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5314-52C5-44F4-8909-05D59D0CD1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78FA-B54A-41DB-BBE9-25FC561C3656}" type="datetimeFigureOut">
              <a:rPr lang="cs-CZ" smtClean="0"/>
              <a:pPr/>
              <a:t>7.10.2008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5314-52C5-44F4-8909-05D59D0CD1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78FA-B54A-41DB-BBE9-25FC561C3656}" type="datetimeFigureOut">
              <a:rPr lang="cs-CZ" smtClean="0"/>
              <a:pPr/>
              <a:t>7.10.2008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5314-52C5-44F4-8909-05D59D0CD1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78FA-B54A-41DB-BBE9-25FC561C3656}" type="datetimeFigureOut">
              <a:rPr lang="cs-CZ" smtClean="0"/>
              <a:pPr/>
              <a:t>7.10.2008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5314-52C5-44F4-8909-05D59D0CD1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78FA-B54A-41DB-BBE9-25FC561C3656}" type="datetimeFigureOut">
              <a:rPr lang="cs-CZ" smtClean="0"/>
              <a:pPr/>
              <a:t>7.10.2008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5314-52C5-44F4-8909-05D59D0CD1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78FA-B54A-41DB-BBE9-25FC561C3656}" type="datetimeFigureOut">
              <a:rPr lang="cs-CZ" smtClean="0"/>
              <a:pPr/>
              <a:t>7.10.2008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5314-52C5-44F4-8909-05D59D0CD1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78FA-B54A-41DB-BBE9-25FC561C3656}" type="datetimeFigureOut">
              <a:rPr lang="cs-CZ" smtClean="0"/>
              <a:pPr/>
              <a:t>7.10.2008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5314-52C5-44F4-8909-05D59D0CD1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78FA-B54A-41DB-BBE9-25FC561C3656}" type="datetimeFigureOut">
              <a:rPr lang="cs-CZ" smtClean="0"/>
              <a:pPr/>
              <a:t>7.10.2008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5314-52C5-44F4-8909-05D59D0CD1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78FA-B54A-41DB-BBE9-25FC561C3656}" type="datetimeFigureOut">
              <a:rPr lang="cs-CZ" smtClean="0"/>
              <a:pPr/>
              <a:t>7.10.2008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5314-52C5-44F4-8909-05D59D0CD1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78FA-B54A-41DB-BBE9-25FC561C3656}" type="datetimeFigureOut">
              <a:rPr lang="cs-CZ" smtClean="0"/>
              <a:pPr/>
              <a:t>7.10.2008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5314-52C5-44F4-8909-05D59D0CD1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078FA-B54A-41DB-BBE9-25FC561C3656}" type="datetimeFigureOut">
              <a:rPr lang="cs-CZ" smtClean="0"/>
              <a:pPr/>
              <a:t>7.10.2008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35314-52C5-44F4-8909-05D59D0CD13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857364"/>
            <a:ext cx="7772400" cy="1470025"/>
          </a:xfrm>
        </p:spPr>
        <p:txBody>
          <a:bodyPr>
            <a:noAutofit/>
          </a:bodyPr>
          <a:lstStyle/>
          <a:p>
            <a:r>
              <a:rPr lang="cs-CZ" sz="66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+mn-ea"/>
                <a:cs typeface="Arial" charset="0"/>
              </a:rPr>
              <a:t>Budoucnost přeje připraveným</a:t>
            </a:r>
            <a:endParaRPr lang="cs-CZ" sz="660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4357694"/>
            <a:ext cx="3286148" cy="1352544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chemeClr val="bg2">
                    <a:lumMod val="10000"/>
                  </a:schemeClr>
                </a:solidFill>
              </a:rPr>
              <a:t>Aleš Chudý</a:t>
            </a:r>
          </a:p>
          <a:p>
            <a:r>
              <a:rPr lang="cs-CZ" dirty="0" smtClean="0">
                <a:solidFill>
                  <a:schemeClr val="bg2">
                    <a:lumMod val="10000"/>
                  </a:schemeClr>
                </a:solidFill>
              </a:rPr>
              <a:t>ředitel divize IW</a:t>
            </a:r>
          </a:p>
          <a:p>
            <a:r>
              <a:rPr lang="cs-CZ" dirty="0" smtClean="0">
                <a:solidFill>
                  <a:schemeClr val="bg2">
                    <a:lumMod val="10000"/>
                  </a:schemeClr>
                </a:solidFill>
              </a:rPr>
              <a:t>Microsoft Slovakia</a:t>
            </a:r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4282" y="357166"/>
            <a:ext cx="8393112" cy="585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8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cs typeface="Arial" charset="0"/>
              </a:rPr>
              <a:t>Project &amp; Portfolio Management</a:t>
            </a:r>
            <a:endParaRPr lang="en-US" sz="480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2"/>
            <a:ext cx="38100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286248" y="128586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Propojení projektů se strategickými cíly společností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Kvalitnější řízení zdrojů napříč různými projekty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Pomáhá zvyšovat kvalitu, snižovat náklady a urychlovat jednotlivé projekty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Integrace s aplikacemi Office systému, s ERP systémy a dalšími nástroji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2285984" y="2571744"/>
            <a:ext cx="1000132" cy="214314"/>
          </a:xfrm>
          <a:prstGeom prst="ellipse">
            <a:avLst/>
          </a:prstGeom>
          <a:noFill/>
          <a:ln w="254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7158" y="285728"/>
            <a:ext cx="676118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itchFamily="34" charset="0"/>
                <a:ea typeface="+mn-ea"/>
                <a:cs typeface="Arial" charset="0"/>
              </a:rPr>
              <a:t>Partnerské příležitosti</a:t>
            </a:r>
            <a:endParaRPr kumimoji="0" lang="cs-CZ" sz="48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5720" y="928670"/>
            <a:ext cx="8380412" cy="5217057"/>
          </a:xfrm>
          <a:prstGeom prst="rect">
            <a:avLst/>
          </a:prstGeom>
        </p:spPr>
        <p:txBody>
          <a:bodyPr/>
          <a:lstStyle/>
          <a:p>
            <a:pPr marL="396875" lvl="0" indent="-396875" defTabSz="914363"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sz="3200" b="1" dirty="0" smtClean="0"/>
              <a:t>Využití nenasyceného trhu</a:t>
            </a:r>
          </a:p>
          <a:p>
            <a:pPr marL="854057" lvl="1" indent="-396875"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sz="1600" dirty="0" smtClean="0"/>
              <a:t>Office pre študentov a domácnosti</a:t>
            </a:r>
          </a:p>
          <a:p>
            <a:pPr marL="854057" lvl="1" indent="-396875"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sz="1600" dirty="0" smtClean="0"/>
              <a:t>Office pre malé organizace</a:t>
            </a:r>
          </a:p>
          <a:p>
            <a:pPr marL="396875" lvl="0" indent="-396875"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sz="3200" b="1" dirty="0" smtClean="0"/>
              <a:t>Strategické výhody</a:t>
            </a:r>
          </a:p>
          <a:p>
            <a:pPr marL="854057" lvl="1" indent="-396875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cs-CZ" sz="1600" dirty="0" smtClean="0"/>
              <a:t>Dlouhodobé a strategické vztahy se zákazníkem</a:t>
            </a:r>
          </a:p>
          <a:p>
            <a:pPr marL="854057" lvl="1" indent="-396875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cs-CZ" sz="1600" dirty="0" smtClean="0"/>
              <a:t>Odlišení se od konkurence</a:t>
            </a:r>
          </a:p>
          <a:p>
            <a:pPr marL="854057" lvl="1" indent="-396875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cs-CZ" sz="1600" dirty="0" smtClean="0"/>
              <a:t>Obrana před vstupem konkurence</a:t>
            </a:r>
          </a:p>
          <a:p>
            <a:pPr marL="854057" lvl="1" indent="-396875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cs-CZ" sz="1600" dirty="0" smtClean="0"/>
              <a:t>Zvyšování kvality vlastního týmu pomocí dalšího vzdělávání</a:t>
            </a:r>
          </a:p>
          <a:p>
            <a:pPr marL="396875" lvl="0" indent="-396875">
              <a:spcBef>
                <a:spcPct val="20000"/>
              </a:spcBef>
              <a:buBlip>
                <a:blip r:embed="rId3"/>
              </a:buBlip>
            </a:pPr>
            <a:r>
              <a:rPr lang="cs-CZ" sz="3200" b="1" dirty="0" smtClean="0"/>
              <a:t>Konzultantské služby</a:t>
            </a:r>
          </a:p>
          <a:p>
            <a:pPr marL="854057" lvl="1" indent="-396875">
              <a:spcBef>
                <a:spcPct val="20000"/>
              </a:spcBef>
              <a:buBlip>
                <a:blip r:embed="rId3"/>
              </a:buBlip>
            </a:pPr>
            <a:r>
              <a:rPr lang="cs-CZ" sz="1600" dirty="0" smtClean="0"/>
              <a:t>Konzultantské služby s vysokou přidanou hodnotou</a:t>
            </a:r>
          </a:p>
          <a:p>
            <a:pPr marL="854057" lvl="1" indent="-396875">
              <a:spcBef>
                <a:spcPct val="20000"/>
              </a:spcBef>
              <a:buBlip>
                <a:blip r:embed="rId3"/>
              </a:buBlip>
            </a:pPr>
            <a:r>
              <a:rPr lang="cs-CZ" sz="1600" dirty="0" smtClean="0"/>
              <a:t>Vlastní aplikační nadstavby – vývoj a nasazení</a:t>
            </a:r>
          </a:p>
          <a:p>
            <a:pPr marL="854057" lvl="1" indent="-396875">
              <a:spcBef>
                <a:spcPct val="20000"/>
              </a:spcBef>
              <a:buBlip>
                <a:blip r:embed="rId3"/>
              </a:buBlip>
            </a:pPr>
            <a:r>
              <a:rPr lang="cs-CZ" sz="1600" dirty="0" smtClean="0"/>
              <a:t>Office a Vista deployment</a:t>
            </a:r>
          </a:p>
          <a:p>
            <a:pPr marL="396875" marR="0" lvl="0" indent="-396875" algn="l" defTabSz="914363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Vyšší marže na licencích</a:t>
            </a:r>
          </a:p>
          <a:p>
            <a:pPr marL="854057" lvl="1" indent="-396875"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sz="1600" dirty="0" smtClean="0"/>
              <a:t>Vyšší verze produktů</a:t>
            </a:r>
          </a:p>
          <a:p>
            <a:pPr marL="854057" lvl="1" indent="-396875"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sz="1600" dirty="0" smtClean="0"/>
              <a:t>Prodej souvisejících produktů</a:t>
            </a:r>
          </a:p>
          <a:p>
            <a:pPr marL="854057" lvl="1" indent="-396875"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sz="1600" dirty="0" smtClean="0"/>
              <a:t>Větší množství CAL licencí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7473820" y="373224"/>
            <a:ext cx="251927" cy="27058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rtlCol="0" anchor="t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n-US" sz="1800" b="1" i="0" u="none" strike="noStrike" baseline="0">
              <a:solidFill>
                <a:schemeClr val="tx1">
                  <a:alpha val="100000"/>
                </a:schemeClr>
              </a:solidFill>
              <a:effectLst/>
              <a:latin typeface="Segoe"/>
            </a:endParaRPr>
          </a:p>
        </p:txBody>
      </p:sp>
      <p:pic>
        <p:nvPicPr>
          <p:cNvPr id="6" name="Picture 1" descr="C:\Users\alesch.REDMOND\AppData\Local\Microsoft\Windows\Temporary Internet Files\Content.IE5\OBZO96XU\MCj0424198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7" y="4000504"/>
            <a:ext cx="3117653" cy="2000264"/>
          </a:xfrm>
          <a:prstGeom prst="rect">
            <a:avLst/>
          </a:prstGeom>
          <a:noFill/>
        </p:spPr>
      </p:pic>
      <p:pic>
        <p:nvPicPr>
          <p:cNvPr id="7" name="Picture 2" descr="C:\Users\alesch.REDMOND\AppData\Local\Microsoft\Windows\Temporary Internet Files\Content.IE5\4V2TIOCO\MCj04352430000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785794"/>
            <a:ext cx="3167070" cy="3167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572560" cy="1000132"/>
          </a:xfrm>
        </p:spPr>
        <p:txBody>
          <a:bodyPr>
            <a:noAutofit/>
          </a:bodyPr>
          <a:lstStyle/>
          <a:p>
            <a:r>
              <a:rPr lang="cs-CZ" sz="40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+mn-ea"/>
                <a:cs typeface="Arial" charset="0"/>
              </a:rPr>
              <a:t>5 hlavních priorit a příležitostí pro partnery</a:t>
            </a:r>
            <a:endParaRPr lang="cs-CZ" sz="400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  <a:ea typeface="+mn-ea"/>
              <a:cs typeface="Arial" charset="0"/>
            </a:endParaRPr>
          </a:p>
        </p:txBody>
      </p:sp>
      <p:grpSp>
        <p:nvGrpSpPr>
          <p:cNvPr id="3" name="Group 22"/>
          <p:cNvGrpSpPr/>
          <p:nvPr/>
        </p:nvGrpSpPr>
        <p:grpSpPr>
          <a:xfrm>
            <a:off x="500034" y="1500174"/>
            <a:ext cx="8072495" cy="906214"/>
            <a:chOff x="455612" y="1157274"/>
            <a:chExt cx="11277600" cy="976326"/>
          </a:xfrm>
        </p:grpSpPr>
        <p:sp>
          <p:nvSpPr>
            <p:cNvPr id="24" name="Rounded Rectangle 23"/>
            <p:cNvSpPr/>
            <p:nvPr/>
          </p:nvSpPr>
          <p:spPr bwMode="ltGray">
            <a:xfrm>
              <a:off x="455612" y="1157274"/>
              <a:ext cx="11277600" cy="976326"/>
            </a:xfrm>
            <a:prstGeom prst="roundRect">
              <a:avLst>
                <a:gd name="adj" fmla="val 48096"/>
              </a:avLst>
            </a:prstGeom>
            <a:gradFill flip="none" rotWithShape="1">
              <a:gsLst>
                <a:gs pos="0">
                  <a:schemeClr val="accent5">
                    <a:alpha val="41000"/>
                  </a:schemeClr>
                </a:gs>
                <a:gs pos="5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ln w="19050">
              <a:gradFill>
                <a:gsLst>
                  <a:gs pos="24000">
                    <a:schemeClr val="tx1">
                      <a:lumMod val="75000"/>
                    </a:schemeClr>
                  </a:gs>
                  <a:gs pos="50000">
                    <a:schemeClr val="bg1">
                      <a:lumMod val="75000"/>
                      <a:lumOff val="25000"/>
                    </a:schemeClr>
                  </a:gs>
                  <a:gs pos="69000">
                    <a:schemeClr val="tx1">
                      <a:lumMod val="75000"/>
                    </a:schemeClr>
                  </a:gs>
                </a:gsLst>
                <a:lin ang="6600000" scaled="0"/>
              </a:gradFill>
              <a:headEnd type="none" w="med" len="med"/>
              <a:tailEnd type="none" w="med" len="med"/>
            </a:ln>
            <a:effectLst>
              <a:outerShdw blurRad="127000" dist="152400" dir="2700000" algn="tl" rotWithShape="0">
                <a:prstClr val="black">
                  <a:alpha val="5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0800000"/>
              </a:lightRig>
            </a:scene3d>
            <a:sp3d prstMaterial="metal">
              <a:bevelT w="101600" h="101600"/>
              <a:contourClr>
                <a:schemeClr val="bg1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54864" rIns="0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lvl="1" indent="-233363"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Blip>
                  <a:blip r:embed="rId3"/>
                </a:buBlip>
                <a:defRPr/>
              </a:pPr>
              <a:endParaRPr lang="en-US" sz="1600" dirty="0" smtClean="0"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endParaRPr>
            </a:p>
          </p:txBody>
        </p:sp>
        <p:sp>
          <p:nvSpPr>
            <p:cNvPr id="25" name="Rectangle 5"/>
            <p:cNvSpPr txBox="1">
              <a:spLocks noChangeArrowheads="1"/>
            </p:cNvSpPr>
            <p:nvPr/>
          </p:nvSpPr>
          <p:spPr>
            <a:xfrm>
              <a:off x="2102091" y="1368418"/>
              <a:ext cx="9174162" cy="554038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noAutofit/>
            </a:bodyPr>
            <a:lstStyle/>
            <a:p>
              <a:pPr lvl="0">
                <a:lnSpc>
                  <a:spcPct val="90000"/>
                </a:lnSpc>
              </a:pPr>
              <a:r>
                <a:rPr lang="cs-CZ" sz="3200" b="1" spc="-150" dirty="0" smtClean="0">
                  <a:ln w="3175">
                    <a:noFill/>
                  </a:ln>
                  <a:gradFill>
                    <a:gsLst>
                      <a:gs pos="60000">
                        <a:srgbClr val="FFFFFF"/>
                      </a:gs>
                      <a:gs pos="100000">
                        <a:srgbClr val="FFFFFF"/>
                      </a:gs>
                    </a:gsLst>
                    <a:lin ang="10200000" scaled="0"/>
                  </a:gradFill>
                  <a:effectLst>
                    <a:outerShdw blurRad="431800" dist="38100" dir="2700000" algn="tl" rotWithShape="0">
                      <a:schemeClr val="tx1">
                        <a:alpha val="73000"/>
                      </a:schemeClr>
                    </a:outerShdw>
                  </a:effectLst>
                  <a:latin typeface="+mj-lt"/>
                  <a:cs typeface="Arial" charset="0"/>
                </a:rPr>
                <a:t>Penetrace v sektoru domácností</a:t>
              </a:r>
              <a:endParaRPr lang="en-US" sz="3200" b="1" spc="-150" dirty="0" smtClean="0">
                <a:ln w="3175">
                  <a:noFill/>
                </a:ln>
                <a:gradFill>
                  <a:gsLst>
                    <a:gs pos="60000">
                      <a:srgbClr val="FFFFFF"/>
                    </a:gs>
                    <a:gs pos="100000">
                      <a:srgbClr val="FFFFFF"/>
                    </a:gs>
                  </a:gsLst>
                  <a:lin ang="10200000" scaled="0"/>
                </a:gradFill>
                <a:effectLst>
                  <a:outerShdw blurRad="431800" dist="38100" dir="2700000" algn="tl" rotWithShape="0">
                    <a:schemeClr val="tx1">
                      <a:alpha val="73000"/>
                    </a:schemeClr>
                  </a:outerShdw>
                </a:effectLst>
                <a:latin typeface="+mj-lt"/>
                <a:cs typeface="Arial" charset="0"/>
              </a:endParaRPr>
            </a:p>
          </p:txBody>
        </p:sp>
      </p:grpSp>
      <p:grpSp>
        <p:nvGrpSpPr>
          <p:cNvPr id="4" name="Group 25"/>
          <p:cNvGrpSpPr/>
          <p:nvPr/>
        </p:nvGrpSpPr>
        <p:grpSpPr>
          <a:xfrm>
            <a:off x="500034" y="2500306"/>
            <a:ext cx="8072495" cy="912785"/>
            <a:chOff x="455612" y="2273875"/>
            <a:chExt cx="11277600" cy="983405"/>
          </a:xfrm>
        </p:grpSpPr>
        <p:sp>
          <p:nvSpPr>
            <p:cNvPr id="27" name="Rounded Rectangle 26"/>
            <p:cNvSpPr/>
            <p:nvPr/>
          </p:nvSpPr>
          <p:spPr bwMode="ltGray">
            <a:xfrm>
              <a:off x="455612" y="2277414"/>
              <a:ext cx="11277600" cy="976326"/>
            </a:xfrm>
            <a:prstGeom prst="roundRect">
              <a:avLst>
                <a:gd name="adj" fmla="val 48096"/>
              </a:avLst>
            </a:prstGeom>
            <a:gradFill flip="none" rotWithShape="1">
              <a:gsLst>
                <a:gs pos="0">
                  <a:schemeClr val="accent4">
                    <a:alpha val="40000"/>
                  </a:schemeClr>
                </a:gs>
                <a:gs pos="5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ln w="19050">
              <a:gradFill>
                <a:gsLst>
                  <a:gs pos="24000">
                    <a:schemeClr val="tx1">
                      <a:lumMod val="75000"/>
                    </a:schemeClr>
                  </a:gs>
                  <a:gs pos="50000">
                    <a:schemeClr val="bg1">
                      <a:lumMod val="75000"/>
                      <a:lumOff val="25000"/>
                    </a:schemeClr>
                  </a:gs>
                  <a:gs pos="69000">
                    <a:schemeClr val="tx1">
                      <a:lumMod val="75000"/>
                    </a:schemeClr>
                  </a:gs>
                </a:gsLst>
                <a:lin ang="6600000" scaled="0"/>
              </a:gradFill>
              <a:headEnd type="none" w="med" len="med"/>
              <a:tailEnd type="none" w="med" len="med"/>
            </a:ln>
            <a:effectLst>
              <a:outerShdw blurRad="127000" dist="152400" dir="2700000" algn="tl" rotWithShape="0">
                <a:prstClr val="black">
                  <a:alpha val="5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0800000"/>
              </a:lightRig>
            </a:scene3d>
            <a:sp3d prstMaterial="metal">
              <a:bevelT w="101600" h="101600"/>
              <a:contourClr>
                <a:schemeClr val="bg1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54864" rIns="0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lvl="1" indent="-233363"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Blip>
                  <a:blip r:embed="rId3"/>
                </a:buBlip>
                <a:defRPr/>
              </a:pPr>
              <a:endParaRPr lang="en-US" sz="1600" dirty="0" smtClean="0"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2102091" y="2273875"/>
              <a:ext cx="9173921" cy="983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80000"/>
                </a:lnSpc>
                <a:buClr>
                  <a:schemeClr val="tx2"/>
                </a:buClr>
              </a:pPr>
              <a:r>
                <a:rPr lang="cs-CZ" sz="3200" b="1" spc="-150" dirty="0" smtClean="0">
                  <a:ln w="3175">
                    <a:noFill/>
                  </a:ln>
                  <a:gradFill>
                    <a:gsLst>
                      <a:gs pos="60000">
                        <a:srgbClr val="FFFFFF"/>
                      </a:gs>
                      <a:gs pos="100000">
                        <a:srgbClr val="FFFFFF"/>
                      </a:gs>
                    </a:gsLst>
                    <a:lin ang="10200000" scaled="0"/>
                  </a:gradFill>
                  <a:effectLst>
                    <a:outerShdw blurRad="431800" dist="38100" dir="2700000" algn="tl" rotWithShape="0">
                      <a:schemeClr val="tx1">
                        <a:alpha val="73000"/>
                      </a:schemeClr>
                    </a:outerShdw>
                  </a:effectLst>
                  <a:latin typeface="+mj-lt"/>
                  <a:cs typeface="Arial" charset="0"/>
                </a:rPr>
                <a:t>Legalizace</a:t>
              </a:r>
              <a:endParaRPr lang="en-US" sz="3200" b="1" spc="-150" dirty="0" smtClean="0">
                <a:ln w="3175">
                  <a:noFill/>
                </a:ln>
                <a:gradFill>
                  <a:gsLst>
                    <a:gs pos="60000">
                      <a:srgbClr val="FFFFFF"/>
                    </a:gs>
                    <a:gs pos="100000">
                      <a:srgbClr val="FFFFFF"/>
                    </a:gs>
                  </a:gsLst>
                  <a:lin ang="10200000" scaled="0"/>
                </a:gradFill>
                <a:effectLst>
                  <a:outerShdw blurRad="431800" dist="38100" dir="2700000" algn="tl" rotWithShape="0">
                    <a:schemeClr val="tx1">
                      <a:alpha val="73000"/>
                    </a:schemeClr>
                  </a:outerShdw>
                </a:effectLst>
                <a:latin typeface="+mj-lt"/>
                <a:cs typeface="Arial" charset="0"/>
              </a:endParaRPr>
            </a:p>
          </p:txBody>
        </p:sp>
      </p:grpSp>
      <p:grpSp>
        <p:nvGrpSpPr>
          <p:cNvPr id="5" name="Group 28"/>
          <p:cNvGrpSpPr/>
          <p:nvPr/>
        </p:nvGrpSpPr>
        <p:grpSpPr>
          <a:xfrm>
            <a:off x="500034" y="3500438"/>
            <a:ext cx="8072495" cy="906214"/>
            <a:chOff x="455612" y="3341674"/>
            <a:chExt cx="11277600" cy="976326"/>
          </a:xfrm>
        </p:grpSpPr>
        <p:sp>
          <p:nvSpPr>
            <p:cNvPr id="30" name="Rounded Rectangle 29"/>
            <p:cNvSpPr/>
            <p:nvPr/>
          </p:nvSpPr>
          <p:spPr bwMode="ltGray">
            <a:xfrm>
              <a:off x="455612" y="3341674"/>
              <a:ext cx="11277600" cy="976326"/>
            </a:xfrm>
            <a:prstGeom prst="roundRect">
              <a:avLst>
                <a:gd name="adj" fmla="val 48096"/>
              </a:avLst>
            </a:prstGeom>
            <a:gradFill flip="none" rotWithShape="1">
              <a:gsLst>
                <a:gs pos="0">
                  <a:schemeClr val="accent2">
                    <a:alpha val="50000"/>
                  </a:schemeClr>
                </a:gs>
                <a:gs pos="5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ln w="19050">
              <a:gradFill>
                <a:gsLst>
                  <a:gs pos="24000">
                    <a:schemeClr val="tx1">
                      <a:lumMod val="75000"/>
                    </a:schemeClr>
                  </a:gs>
                  <a:gs pos="50000">
                    <a:schemeClr val="bg1">
                      <a:lumMod val="75000"/>
                      <a:lumOff val="25000"/>
                    </a:schemeClr>
                  </a:gs>
                  <a:gs pos="69000">
                    <a:schemeClr val="tx1">
                      <a:lumMod val="75000"/>
                    </a:schemeClr>
                  </a:gs>
                </a:gsLst>
                <a:lin ang="6600000" scaled="0"/>
              </a:gradFill>
              <a:headEnd type="none" w="med" len="med"/>
              <a:tailEnd type="none" w="med" len="med"/>
            </a:ln>
            <a:effectLst>
              <a:outerShdw blurRad="127000" dist="152400" dir="2700000" algn="tl" rotWithShape="0">
                <a:prstClr val="black">
                  <a:alpha val="5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0800000"/>
              </a:lightRig>
            </a:scene3d>
            <a:sp3d prstMaterial="metal">
              <a:bevelT w="101600" h="101600"/>
              <a:contourClr>
                <a:schemeClr val="bg1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54864" rIns="0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lvl="1" indent="-233363"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Blip>
                  <a:blip r:embed="rId3"/>
                </a:buBlip>
                <a:defRPr/>
              </a:pPr>
              <a:endParaRPr lang="en-US" sz="1600" dirty="0" smtClean="0"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2102091" y="3506666"/>
              <a:ext cx="9173921" cy="646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80000"/>
                </a:lnSpc>
                <a:buClr>
                  <a:schemeClr val="tx2"/>
                </a:buClr>
              </a:pPr>
              <a:r>
                <a:rPr lang="cs-CZ" sz="3200" b="1" spc="-150" dirty="0" smtClean="0">
                  <a:ln w="3175">
                    <a:noFill/>
                  </a:ln>
                  <a:gradFill>
                    <a:gsLst>
                      <a:gs pos="60000">
                        <a:srgbClr val="FFFFFF"/>
                      </a:gs>
                      <a:gs pos="100000">
                        <a:srgbClr val="FFFFFF"/>
                      </a:gs>
                    </a:gsLst>
                    <a:lin ang="10200000" scaled="0"/>
                  </a:gradFill>
                  <a:effectLst>
                    <a:outerShdw blurRad="431800" dist="38100" dir="2700000" algn="tl" rotWithShape="0">
                      <a:schemeClr val="tx1">
                        <a:alpha val="73000"/>
                      </a:schemeClr>
                    </a:outerShdw>
                  </a:effectLst>
                  <a:latin typeface="+mj-lt"/>
                  <a:cs typeface="Arial" charset="0"/>
                </a:rPr>
                <a:t>Business Productivity scénáře</a:t>
              </a:r>
              <a:endParaRPr lang="en-US" sz="3200" b="1" spc="-150" dirty="0" smtClean="0">
                <a:ln w="3175">
                  <a:noFill/>
                </a:ln>
                <a:gradFill>
                  <a:gsLst>
                    <a:gs pos="60000">
                      <a:srgbClr val="FFFFFF"/>
                    </a:gs>
                    <a:gs pos="100000">
                      <a:srgbClr val="FFFFFF"/>
                    </a:gs>
                  </a:gsLst>
                  <a:lin ang="10200000" scaled="0"/>
                </a:gradFill>
                <a:effectLst>
                  <a:outerShdw blurRad="431800" dist="38100" dir="2700000" algn="tl" rotWithShape="0">
                    <a:schemeClr val="tx1">
                      <a:alpha val="73000"/>
                    </a:schemeClr>
                  </a:outerShdw>
                </a:effectLst>
                <a:latin typeface="+mj-lt"/>
                <a:cs typeface="Arial" charset="0"/>
              </a:endParaRPr>
            </a:p>
          </p:txBody>
        </p:sp>
      </p:grpSp>
      <p:grpSp>
        <p:nvGrpSpPr>
          <p:cNvPr id="6" name="Group 31"/>
          <p:cNvGrpSpPr/>
          <p:nvPr/>
        </p:nvGrpSpPr>
        <p:grpSpPr>
          <a:xfrm>
            <a:off x="500034" y="4511810"/>
            <a:ext cx="8072495" cy="906214"/>
            <a:chOff x="455612" y="4428794"/>
            <a:chExt cx="11277600" cy="976326"/>
          </a:xfrm>
        </p:grpSpPr>
        <p:sp>
          <p:nvSpPr>
            <p:cNvPr id="33" name="Rounded Rectangle 32"/>
            <p:cNvSpPr/>
            <p:nvPr/>
          </p:nvSpPr>
          <p:spPr bwMode="ltGray">
            <a:xfrm>
              <a:off x="455612" y="4428794"/>
              <a:ext cx="11277600" cy="976326"/>
            </a:xfrm>
            <a:prstGeom prst="roundRect">
              <a:avLst>
                <a:gd name="adj" fmla="val 48096"/>
              </a:avLst>
            </a:prstGeom>
            <a:gradFill flip="none" rotWithShape="1">
              <a:gsLst>
                <a:gs pos="0">
                  <a:schemeClr val="accent1">
                    <a:alpha val="40000"/>
                  </a:schemeClr>
                </a:gs>
                <a:gs pos="5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ln w="19050">
              <a:gradFill>
                <a:gsLst>
                  <a:gs pos="24000">
                    <a:schemeClr val="tx1">
                      <a:lumMod val="75000"/>
                    </a:schemeClr>
                  </a:gs>
                  <a:gs pos="50000">
                    <a:schemeClr val="bg1">
                      <a:lumMod val="75000"/>
                      <a:lumOff val="25000"/>
                    </a:schemeClr>
                  </a:gs>
                  <a:gs pos="69000">
                    <a:schemeClr val="tx1">
                      <a:lumMod val="75000"/>
                    </a:schemeClr>
                  </a:gs>
                </a:gsLst>
                <a:lin ang="6600000" scaled="0"/>
              </a:gradFill>
              <a:headEnd type="none" w="med" len="med"/>
              <a:tailEnd type="none" w="med" len="med"/>
            </a:ln>
            <a:effectLst>
              <a:outerShdw blurRad="127000" dist="152400" dir="2700000" algn="tl" rotWithShape="0">
                <a:prstClr val="black">
                  <a:alpha val="5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0800000"/>
              </a:lightRig>
            </a:scene3d>
            <a:sp3d prstMaterial="metal">
              <a:bevelT w="101600" h="101600"/>
              <a:contourClr>
                <a:schemeClr val="bg1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54864" rIns="0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lvl="1" indent="-233363"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Blip>
                  <a:blip r:embed="rId3"/>
                </a:buBlip>
                <a:defRPr/>
              </a:pPr>
              <a:endParaRPr lang="en-US" sz="1600" dirty="0" smtClean="0"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endParaRPr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2102091" y="4593792"/>
              <a:ext cx="917392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80000"/>
                </a:lnSpc>
                <a:buClr>
                  <a:schemeClr val="tx2"/>
                </a:buClr>
              </a:pPr>
              <a:r>
                <a:rPr lang="en-US" sz="3200" b="1" spc="-150" dirty="0" smtClean="0">
                  <a:ln w="3175">
                    <a:noFill/>
                  </a:ln>
                  <a:gradFill>
                    <a:gsLst>
                      <a:gs pos="60000">
                        <a:srgbClr val="FFFFFF"/>
                      </a:gs>
                      <a:gs pos="100000">
                        <a:srgbClr val="FFFFFF"/>
                      </a:gs>
                    </a:gsLst>
                    <a:lin ang="10200000" scaled="0"/>
                  </a:gradFill>
                  <a:effectLst>
                    <a:outerShdw blurRad="431800" dist="38100" dir="2700000" algn="tl" rotWithShape="0">
                      <a:schemeClr val="tx1">
                        <a:alpha val="73000"/>
                      </a:schemeClr>
                    </a:outerShdw>
                  </a:effectLst>
                  <a:latin typeface="+mj-lt"/>
                  <a:cs typeface="Arial" charset="0"/>
                </a:rPr>
                <a:t>Deployment</a:t>
              </a:r>
            </a:p>
          </p:txBody>
        </p:sp>
      </p:grpSp>
      <p:grpSp>
        <p:nvGrpSpPr>
          <p:cNvPr id="7" name="Group 34"/>
          <p:cNvGrpSpPr/>
          <p:nvPr/>
        </p:nvGrpSpPr>
        <p:grpSpPr>
          <a:xfrm>
            <a:off x="500034" y="5500702"/>
            <a:ext cx="8072495" cy="906214"/>
            <a:chOff x="455612" y="5495594"/>
            <a:chExt cx="11277600" cy="976326"/>
          </a:xfrm>
        </p:grpSpPr>
        <p:sp>
          <p:nvSpPr>
            <p:cNvPr id="36" name="Rounded Rectangle 35"/>
            <p:cNvSpPr/>
            <p:nvPr/>
          </p:nvSpPr>
          <p:spPr bwMode="ltGray">
            <a:xfrm>
              <a:off x="455612" y="5495594"/>
              <a:ext cx="11277600" cy="976326"/>
            </a:xfrm>
            <a:prstGeom prst="roundRect">
              <a:avLst>
                <a:gd name="adj" fmla="val 48096"/>
              </a:avLst>
            </a:prstGeom>
            <a:gradFill flip="none" rotWithShape="1">
              <a:gsLst>
                <a:gs pos="0">
                  <a:schemeClr val="accent6">
                    <a:alpha val="40000"/>
                  </a:schemeClr>
                </a:gs>
                <a:gs pos="5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ln w="19050">
              <a:gradFill>
                <a:gsLst>
                  <a:gs pos="24000">
                    <a:schemeClr val="tx1">
                      <a:lumMod val="75000"/>
                    </a:schemeClr>
                  </a:gs>
                  <a:gs pos="50000">
                    <a:schemeClr val="bg1">
                      <a:lumMod val="75000"/>
                      <a:lumOff val="25000"/>
                    </a:schemeClr>
                  </a:gs>
                  <a:gs pos="69000">
                    <a:schemeClr val="tx1">
                      <a:lumMod val="75000"/>
                    </a:schemeClr>
                  </a:gs>
                </a:gsLst>
                <a:lin ang="6600000" scaled="0"/>
              </a:gradFill>
              <a:headEnd type="none" w="med" len="med"/>
              <a:tailEnd type="none" w="med" len="med"/>
            </a:ln>
            <a:effectLst>
              <a:outerShdw blurRad="127000" dist="152400" dir="2700000" algn="tl" rotWithShape="0">
                <a:prstClr val="black">
                  <a:alpha val="5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0800000"/>
              </a:lightRig>
            </a:scene3d>
            <a:sp3d prstMaterial="metal">
              <a:bevelT w="101600" h="101600"/>
              <a:contourClr>
                <a:schemeClr val="bg1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54864" rIns="0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lvl="1" indent="-233363"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Blip>
                  <a:blip r:embed="rId3"/>
                </a:buBlip>
                <a:defRPr/>
              </a:pPr>
              <a:endParaRPr lang="en-US" sz="1600" dirty="0" smtClean="0"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endParaRPr>
            </a:p>
          </p:txBody>
        </p:sp>
        <p:sp>
          <p:nvSpPr>
            <p:cNvPr id="37" name="Rectangle 31"/>
            <p:cNvSpPr>
              <a:spLocks noChangeArrowheads="1"/>
            </p:cNvSpPr>
            <p:nvPr/>
          </p:nvSpPr>
          <p:spPr bwMode="auto">
            <a:xfrm>
              <a:off x="2102090" y="5660595"/>
              <a:ext cx="9250121" cy="64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lvl="0">
                <a:lnSpc>
                  <a:spcPct val="80000"/>
                </a:lnSpc>
                <a:buClr>
                  <a:srgbClr val="FFFFFF"/>
                </a:buClr>
              </a:pPr>
              <a:r>
                <a:rPr lang="cs-CZ" sz="3200" b="1" spc="-150" dirty="0" smtClean="0">
                  <a:ln w="3175">
                    <a:noFill/>
                  </a:ln>
                  <a:gradFill>
                    <a:gsLst>
                      <a:gs pos="60000">
                        <a:srgbClr val="FFFFFF"/>
                      </a:gs>
                      <a:gs pos="100000">
                        <a:srgbClr val="FFFFFF"/>
                      </a:gs>
                    </a:gsLst>
                    <a:lin ang="10200000" scaled="0"/>
                  </a:gradFill>
                  <a:effectLst>
                    <a:outerShdw blurRad="431800" dist="38100" dir="2700000" algn="tl" rotWithShape="0">
                      <a:schemeClr val="tx1">
                        <a:alpha val="73000"/>
                      </a:schemeClr>
                    </a:outerShdw>
                  </a:effectLst>
                  <a:latin typeface="+mj-lt"/>
                  <a:cs typeface="Arial" charset="0"/>
                </a:rPr>
                <a:t>Software plus Services</a:t>
              </a:r>
              <a:endParaRPr lang="en-US" sz="3200" b="1" spc="-150" dirty="0" smtClean="0">
                <a:ln w="3175">
                  <a:noFill/>
                </a:ln>
                <a:gradFill>
                  <a:gsLst>
                    <a:gs pos="60000">
                      <a:srgbClr val="FFFFFF"/>
                    </a:gs>
                    <a:gs pos="100000">
                      <a:srgbClr val="FFFFFF"/>
                    </a:gs>
                  </a:gsLst>
                  <a:lin ang="10200000" scaled="0"/>
                </a:gradFill>
                <a:effectLst>
                  <a:outerShdw blurRad="431800" dist="38100" dir="2700000" algn="tl" rotWithShape="0">
                    <a:schemeClr val="tx1">
                      <a:alpha val="73000"/>
                    </a:schemeClr>
                  </a:outerShdw>
                </a:effectLst>
                <a:latin typeface="+mj-lt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646331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Appendix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Řešené problémy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7158" y="1127200"/>
            <a:ext cx="8382000" cy="5299912"/>
          </a:xfrm>
        </p:spPr>
        <p:txBody>
          <a:bodyPr/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Relevantnější, správnější a rychlejší informace a jednodušší přístup k nim umožňuje kvalitnější rozhodování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Přístup a dostupnost kdykoli/kdekoli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Lepší týmová spolupráce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Uvolnění zaměstnanců od rutinních činností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Přehlednější, bezpečnější, škálovatelný a lépe udržovatelný IT systém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Univerzální IT řešení schopné růst s potřebami společnosti od spolehlivého dodavatele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Konsolidace dodavatelů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Soulad s právními předpisy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Úspora nákladů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572560" cy="1000132"/>
          </a:xfrm>
        </p:spPr>
        <p:txBody>
          <a:bodyPr>
            <a:noAutofit/>
          </a:bodyPr>
          <a:lstStyle/>
          <a:p>
            <a:r>
              <a:rPr lang="cs-CZ" sz="40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+mn-ea"/>
                <a:cs typeface="Arial" charset="0"/>
              </a:rPr>
              <a:t>5 hlavních priorit a příležitostí pro partnery</a:t>
            </a:r>
            <a:endParaRPr lang="cs-CZ" sz="400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  <a:ea typeface="+mn-ea"/>
              <a:cs typeface="Arial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00034" y="1500174"/>
            <a:ext cx="8072495" cy="906214"/>
            <a:chOff x="455612" y="1157274"/>
            <a:chExt cx="11277600" cy="976326"/>
          </a:xfrm>
        </p:grpSpPr>
        <p:sp>
          <p:nvSpPr>
            <p:cNvPr id="24" name="Rounded Rectangle 23"/>
            <p:cNvSpPr/>
            <p:nvPr/>
          </p:nvSpPr>
          <p:spPr bwMode="ltGray">
            <a:xfrm>
              <a:off x="455612" y="1157274"/>
              <a:ext cx="11277600" cy="976326"/>
            </a:xfrm>
            <a:prstGeom prst="roundRect">
              <a:avLst>
                <a:gd name="adj" fmla="val 48096"/>
              </a:avLst>
            </a:prstGeom>
            <a:gradFill flip="none" rotWithShape="1">
              <a:gsLst>
                <a:gs pos="0">
                  <a:schemeClr val="accent5">
                    <a:alpha val="41000"/>
                  </a:schemeClr>
                </a:gs>
                <a:gs pos="5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ln w="19050">
              <a:gradFill>
                <a:gsLst>
                  <a:gs pos="24000">
                    <a:schemeClr val="tx1">
                      <a:lumMod val="75000"/>
                    </a:schemeClr>
                  </a:gs>
                  <a:gs pos="50000">
                    <a:schemeClr val="bg1">
                      <a:lumMod val="75000"/>
                      <a:lumOff val="25000"/>
                    </a:schemeClr>
                  </a:gs>
                  <a:gs pos="69000">
                    <a:schemeClr val="tx1">
                      <a:lumMod val="75000"/>
                    </a:schemeClr>
                  </a:gs>
                </a:gsLst>
                <a:lin ang="6600000" scaled="0"/>
              </a:gradFill>
              <a:headEnd type="none" w="med" len="med"/>
              <a:tailEnd type="none" w="med" len="med"/>
            </a:ln>
            <a:effectLst>
              <a:outerShdw blurRad="127000" dist="152400" dir="2700000" algn="tl" rotWithShape="0">
                <a:prstClr val="black">
                  <a:alpha val="5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0800000"/>
              </a:lightRig>
            </a:scene3d>
            <a:sp3d prstMaterial="metal">
              <a:bevelT w="101600" h="101600"/>
              <a:contourClr>
                <a:schemeClr val="bg1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54864" rIns="0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lvl="1" indent="-233363"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Blip>
                  <a:blip r:embed="rId3"/>
                </a:buBlip>
                <a:defRPr/>
              </a:pPr>
              <a:endParaRPr lang="en-US" sz="1600" dirty="0" smtClean="0"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endParaRPr>
            </a:p>
          </p:txBody>
        </p:sp>
        <p:sp>
          <p:nvSpPr>
            <p:cNvPr id="25" name="Rectangle 5"/>
            <p:cNvSpPr txBox="1">
              <a:spLocks noChangeArrowheads="1"/>
            </p:cNvSpPr>
            <p:nvPr/>
          </p:nvSpPr>
          <p:spPr>
            <a:xfrm>
              <a:off x="2102091" y="1368418"/>
              <a:ext cx="9174162" cy="554038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noAutofit/>
            </a:bodyPr>
            <a:lstStyle/>
            <a:p>
              <a:pPr lvl="0">
                <a:lnSpc>
                  <a:spcPct val="90000"/>
                </a:lnSpc>
              </a:pPr>
              <a:r>
                <a:rPr lang="cs-CZ" sz="3200" b="1" spc="-150" dirty="0" smtClean="0">
                  <a:ln w="3175">
                    <a:noFill/>
                  </a:ln>
                  <a:gradFill>
                    <a:gsLst>
                      <a:gs pos="60000">
                        <a:srgbClr val="FFFFFF"/>
                      </a:gs>
                      <a:gs pos="100000">
                        <a:srgbClr val="FFFFFF"/>
                      </a:gs>
                    </a:gsLst>
                    <a:lin ang="10200000" scaled="0"/>
                  </a:gradFill>
                  <a:effectLst>
                    <a:outerShdw blurRad="431800" dist="38100" dir="2700000" algn="tl" rotWithShape="0">
                      <a:schemeClr val="tx1">
                        <a:alpha val="73000"/>
                      </a:schemeClr>
                    </a:outerShdw>
                  </a:effectLst>
                  <a:latin typeface="+mj-lt"/>
                  <a:cs typeface="Arial" charset="0"/>
                </a:rPr>
                <a:t>Penetrace v sektoru domácností</a:t>
              </a:r>
              <a:endParaRPr lang="en-US" sz="3200" b="1" spc="-150" dirty="0" smtClean="0">
                <a:ln w="3175">
                  <a:noFill/>
                </a:ln>
                <a:gradFill>
                  <a:gsLst>
                    <a:gs pos="60000">
                      <a:srgbClr val="FFFFFF"/>
                    </a:gs>
                    <a:gs pos="100000">
                      <a:srgbClr val="FFFFFF"/>
                    </a:gs>
                  </a:gsLst>
                  <a:lin ang="10200000" scaled="0"/>
                </a:gradFill>
                <a:effectLst>
                  <a:outerShdw blurRad="431800" dist="38100" dir="2700000" algn="tl" rotWithShape="0">
                    <a:schemeClr val="tx1">
                      <a:alpha val="73000"/>
                    </a:schemeClr>
                  </a:outerShdw>
                </a:effectLst>
                <a:latin typeface="+mj-lt"/>
                <a:cs typeface="Arial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00034" y="2500306"/>
            <a:ext cx="8072495" cy="912785"/>
            <a:chOff x="455612" y="2273875"/>
            <a:chExt cx="11277600" cy="983405"/>
          </a:xfrm>
        </p:grpSpPr>
        <p:sp>
          <p:nvSpPr>
            <p:cNvPr id="27" name="Rounded Rectangle 26"/>
            <p:cNvSpPr/>
            <p:nvPr/>
          </p:nvSpPr>
          <p:spPr bwMode="ltGray">
            <a:xfrm>
              <a:off x="455612" y="2277414"/>
              <a:ext cx="11277600" cy="976326"/>
            </a:xfrm>
            <a:prstGeom prst="roundRect">
              <a:avLst>
                <a:gd name="adj" fmla="val 48096"/>
              </a:avLst>
            </a:prstGeom>
            <a:gradFill flip="none" rotWithShape="1">
              <a:gsLst>
                <a:gs pos="0">
                  <a:schemeClr val="accent4">
                    <a:alpha val="40000"/>
                  </a:schemeClr>
                </a:gs>
                <a:gs pos="5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ln w="19050">
              <a:gradFill>
                <a:gsLst>
                  <a:gs pos="24000">
                    <a:schemeClr val="tx1">
                      <a:lumMod val="75000"/>
                    </a:schemeClr>
                  </a:gs>
                  <a:gs pos="50000">
                    <a:schemeClr val="bg1">
                      <a:lumMod val="75000"/>
                      <a:lumOff val="25000"/>
                    </a:schemeClr>
                  </a:gs>
                  <a:gs pos="69000">
                    <a:schemeClr val="tx1">
                      <a:lumMod val="75000"/>
                    </a:schemeClr>
                  </a:gs>
                </a:gsLst>
                <a:lin ang="6600000" scaled="0"/>
              </a:gradFill>
              <a:headEnd type="none" w="med" len="med"/>
              <a:tailEnd type="none" w="med" len="med"/>
            </a:ln>
            <a:effectLst>
              <a:outerShdw blurRad="127000" dist="152400" dir="2700000" algn="tl" rotWithShape="0">
                <a:prstClr val="black">
                  <a:alpha val="5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0800000"/>
              </a:lightRig>
            </a:scene3d>
            <a:sp3d prstMaterial="metal">
              <a:bevelT w="101600" h="101600"/>
              <a:contourClr>
                <a:schemeClr val="bg1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54864" rIns="0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lvl="1" indent="-233363"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Blip>
                  <a:blip r:embed="rId3"/>
                </a:buBlip>
                <a:defRPr/>
              </a:pPr>
              <a:endParaRPr lang="en-US" sz="1600" dirty="0" smtClean="0"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2102091" y="2273875"/>
              <a:ext cx="9173921" cy="983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80000"/>
                </a:lnSpc>
                <a:buClr>
                  <a:schemeClr val="tx2"/>
                </a:buClr>
              </a:pPr>
              <a:r>
                <a:rPr lang="cs-CZ" sz="3200" b="1" spc="-150" dirty="0" smtClean="0">
                  <a:ln w="3175">
                    <a:noFill/>
                  </a:ln>
                  <a:gradFill>
                    <a:gsLst>
                      <a:gs pos="60000">
                        <a:srgbClr val="FFFFFF"/>
                      </a:gs>
                      <a:gs pos="100000">
                        <a:srgbClr val="FFFFFF"/>
                      </a:gs>
                    </a:gsLst>
                    <a:lin ang="10200000" scaled="0"/>
                  </a:gradFill>
                  <a:effectLst>
                    <a:outerShdw blurRad="431800" dist="38100" dir="2700000" algn="tl" rotWithShape="0">
                      <a:schemeClr val="tx1">
                        <a:alpha val="73000"/>
                      </a:schemeClr>
                    </a:outerShdw>
                  </a:effectLst>
                  <a:latin typeface="+mj-lt"/>
                  <a:cs typeface="Arial" charset="0"/>
                </a:rPr>
                <a:t>Legalizace</a:t>
              </a:r>
              <a:endParaRPr lang="en-US" sz="3200" b="1" spc="-150" dirty="0" smtClean="0">
                <a:ln w="3175">
                  <a:noFill/>
                </a:ln>
                <a:gradFill>
                  <a:gsLst>
                    <a:gs pos="60000">
                      <a:srgbClr val="FFFFFF"/>
                    </a:gs>
                    <a:gs pos="100000">
                      <a:srgbClr val="FFFFFF"/>
                    </a:gs>
                  </a:gsLst>
                  <a:lin ang="10200000" scaled="0"/>
                </a:gradFill>
                <a:effectLst>
                  <a:outerShdw blurRad="431800" dist="38100" dir="2700000" algn="tl" rotWithShape="0">
                    <a:schemeClr val="tx1">
                      <a:alpha val="73000"/>
                    </a:schemeClr>
                  </a:outerShdw>
                </a:effectLst>
                <a:latin typeface="+mj-lt"/>
                <a:cs typeface="Arial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00034" y="3500438"/>
            <a:ext cx="8072495" cy="906214"/>
            <a:chOff x="455612" y="3341674"/>
            <a:chExt cx="11277600" cy="976326"/>
          </a:xfrm>
        </p:grpSpPr>
        <p:sp>
          <p:nvSpPr>
            <p:cNvPr id="30" name="Rounded Rectangle 29"/>
            <p:cNvSpPr/>
            <p:nvPr/>
          </p:nvSpPr>
          <p:spPr bwMode="ltGray">
            <a:xfrm>
              <a:off x="455612" y="3341674"/>
              <a:ext cx="11277600" cy="976326"/>
            </a:xfrm>
            <a:prstGeom prst="roundRect">
              <a:avLst>
                <a:gd name="adj" fmla="val 48096"/>
              </a:avLst>
            </a:prstGeom>
            <a:gradFill flip="none" rotWithShape="1">
              <a:gsLst>
                <a:gs pos="0">
                  <a:schemeClr val="accent2">
                    <a:alpha val="50000"/>
                  </a:schemeClr>
                </a:gs>
                <a:gs pos="5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ln w="19050">
              <a:gradFill>
                <a:gsLst>
                  <a:gs pos="24000">
                    <a:schemeClr val="tx1">
                      <a:lumMod val="75000"/>
                    </a:schemeClr>
                  </a:gs>
                  <a:gs pos="50000">
                    <a:schemeClr val="bg1">
                      <a:lumMod val="75000"/>
                      <a:lumOff val="25000"/>
                    </a:schemeClr>
                  </a:gs>
                  <a:gs pos="69000">
                    <a:schemeClr val="tx1">
                      <a:lumMod val="75000"/>
                    </a:schemeClr>
                  </a:gs>
                </a:gsLst>
                <a:lin ang="6600000" scaled="0"/>
              </a:gradFill>
              <a:headEnd type="none" w="med" len="med"/>
              <a:tailEnd type="none" w="med" len="med"/>
            </a:ln>
            <a:effectLst>
              <a:outerShdw blurRad="127000" dist="152400" dir="2700000" algn="tl" rotWithShape="0">
                <a:prstClr val="black">
                  <a:alpha val="5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0800000"/>
              </a:lightRig>
            </a:scene3d>
            <a:sp3d prstMaterial="metal">
              <a:bevelT w="101600" h="101600"/>
              <a:contourClr>
                <a:schemeClr val="bg1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54864" rIns="0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lvl="1" indent="-233363"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Blip>
                  <a:blip r:embed="rId3"/>
                </a:buBlip>
                <a:defRPr/>
              </a:pPr>
              <a:endParaRPr lang="en-US" sz="1600" dirty="0" smtClean="0"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2102091" y="3506666"/>
              <a:ext cx="9173921" cy="646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80000"/>
                </a:lnSpc>
                <a:buClr>
                  <a:schemeClr val="tx2"/>
                </a:buClr>
              </a:pPr>
              <a:r>
                <a:rPr lang="cs-CZ" sz="3200" b="1" spc="-150" dirty="0" smtClean="0">
                  <a:ln w="3175">
                    <a:noFill/>
                  </a:ln>
                  <a:gradFill>
                    <a:gsLst>
                      <a:gs pos="60000">
                        <a:srgbClr val="FFFFFF"/>
                      </a:gs>
                      <a:gs pos="100000">
                        <a:srgbClr val="FFFFFF"/>
                      </a:gs>
                    </a:gsLst>
                    <a:lin ang="10200000" scaled="0"/>
                  </a:gradFill>
                  <a:effectLst>
                    <a:outerShdw blurRad="431800" dist="38100" dir="2700000" algn="tl" rotWithShape="0">
                      <a:schemeClr val="tx1">
                        <a:alpha val="73000"/>
                      </a:schemeClr>
                    </a:outerShdw>
                  </a:effectLst>
                  <a:latin typeface="+mj-lt"/>
                  <a:cs typeface="Arial" charset="0"/>
                </a:rPr>
                <a:t>Business Productivity scénáře</a:t>
              </a:r>
              <a:endParaRPr lang="en-US" sz="3200" b="1" spc="-150" dirty="0" smtClean="0">
                <a:ln w="3175">
                  <a:noFill/>
                </a:ln>
                <a:gradFill>
                  <a:gsLst>
                    <a:gs pos="60000">
                      <a:srgbClr val="FFFFFF"/>
                    </a:gs>
                    <a:gs pos="100000">
                      <a:srgbClr val="FFFFFF"/>
                    </a:gs>
                  </a:gsLst>
                  <a:lin ang="10200000" scaled="0"/>
                </a:gradFill>
                <a:effectLst>
                  <a:outerShdw blurRad="431800" dist="38100" dir="2700000" algn="tl" rotWithShape="0">
                    <a:schemeClr val="tx1">
                      <a:alpha val="73000"/>
                    </a:schemeClr>
                  </a:outerShdw>
                </a:effectLst>
                <a:latin typeface="+mj-lt"/>
                <a:cs typeface="Arial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00034" y="4511810"/>
            <a:ext cx="8072495" cy="906214"/>
            <a:chOff x="455612" y="4428794"/>
            <a:chExt cx="11277600" cy="976326"/>
          </a:xfrm>
        </p:grpSpPr>
        <p:sp>
          <p:nvSpPr>
            <p:cNvPr id="33" name="Rounded Rectangle 32"/>
            <p:cNvSpPr/>
            <p:nvPr/>
          </p:nvSpPr>
          <p:spPr bwMode="ltGray">
            <a:xfrm>
              <a:off x="455612" y="4428794"/>
              <a:ext cx="11277600" cy="976326"/>
            </a:xfrm>
            <a:prstGeom prst="roundRect">
              <a:avLst>
                <a:gd name="adj" fmla="val 48096"/>
              </a:avLst>
            </a:prstGeom>
            <a:gradFill flip="none" rotWithShape="1">
              <a:gsLst>
                <a:gs pos="0">
                  <a:schemeClr val="accent1">
                    <a:alpha val="40000"/>
                  </a:schemeClr>
                </a:gs>
                <a:gs pos="5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ln w="19050">
              <a:gradFill>
                <a:gsLst>
                  <a:gs pos="24000">
                    <a:schemeClr val="tx1">
                      <a:lumMod val="75000"/>
                    </a:schemeClr>
                  </a:gs>
                  <a:gs pos="50000">
                    <a:schemeClr val="bg1">
                      <a:lumMod val="75000"/>
                      <a:lumOff val="25000"/>
                    </a:schemeClr>
                  </a:gs>
                  <a:gs pos="69000">
                    <a:schemeClr val="tx1">
                      <a:lumMod val="75000"/>
                    </a:schemeClr>
                  </a:gs>
                </a:gsLst>
                <a:lin ang="6600000" scaled="0"/>
              </a:gradFill>
              <a:headEnd type="none" w="med" len="med"/>
              <a:tailEnd type="none" w="med" len="med"/>
            </a:ln>
            <a:effectLst>
              <a:outerShdw blurRad="127000" dist="152400" dir="2700000" algn="tl" rotWithShape="0">
                <a:prstClr val="black">
                  <a:alpha val="5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0800000"/>
              </a:lightRig>
            </a:scene3d>
            <a:sp3d prstMaterial="metal">
              <a:bevelT w="101600" h="101600"/>
              <a:contourClr>
                <a:schemeClr val="bg1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54864" rIns="0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lvl="1" indent="-233363"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Blip>
                  <a:blip r:embed="rId3"/>
                </a:buBlip>
                <a:defRPr/>
              </a:pPr>
              <a:endParaRPr lang="en-US" sz="1600" dirty="0" smtClean="0"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endParaRPr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2102091" y="4593792"/>
              <a:ext cx="917392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80000"/>
                </a:lnSpc>
                <a:buClr>
                  <a:schemeClr val="tx2"/>
                </a:buClr>
              </a:pPr>
              <a:r>
                <a:rPr lang="en-US" sz="3200" b="1" spc="-150" dirty="0" smtClean="0">
                  <a:ln w="3175">
                    <a:noFill/>
                  </a:ln>
                  <a:gradFill>
                    <a:gsLst>
                      <a:gs pos="60000">
                        <a:srgbClr val="FFFFFF"/>
                      </a:gs>
                      <a:gs pos="100000">
                        <a:srgbClr val="FFFFFF"/>
                      </a:gs>
                    </a:gsLst>
                    <a:lin ang="10200000" scaled="0"/>
                  </a:gradFill>
                  <a:effectLst>
                    <a:outerShdw blurRad="431800" dist="38100" dir="2700000" algn="tl" rotWithShape="0">
                      <a:schemeClr val="tx1">
                        <a:alpha val="73000"/>
                      </a:schemeClr>
                    </a:outerShdw>
                  </a:effectLst>
                  <a:latin typeface="+mj-lt"/>
                  <a:cs typeface="Arial" charset="0"/>
                </a:rPr>
                <a:t>Deployment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00034" y="5500702"/>
            <a:ext cx="8072495" cy="906214"/>
            <a:chOff x="455612" y="5495594"/>
            <a:chExt cx="11277600" cy="976326"/>
          </a:xfrm>
        </p:grpSpPr>
        <p:sp>
          <p:nvSpPr>
            <p:cNvPr id="36" name="Rounded Rectangle 35"/>
            <p:cNvSpPr/>
            <p:nvPr/>
          </p:nvSpPr>
          <p:spPr bwMode="ltGray">
            <a:xfrm>
              <a:off x="455612" y="5495594"/>
              <a:ext cx="11277600" cy="976326"/>
            </a:xfrm>
            <a:prstGeom prst="roundRect">
              <a:avLst>
                <a:gd name="adj" fmla="val 48096"/>
              </a:avLst>
            </a:prstGeom>
            <a:gradFill flip="none" rotWithShape="1">
              <a:gsLst>
                <a:gs pos="0">
                  <a:schemeClr val="accent6">
                    <a:alpha val="40000"/>
                  </a:schemeClr>
                </a:gs>
                <a:gs pos="5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ln w="19050">
              <a:gradFill>
                <a:gsLst>
                  <a:gs pos="24000">
                    <a:schemeClr val="tx1">
                      <a:lumMod val="75000"/>
                    </a:schemeClr>
                  </a:gs>
                  <a:gs pos="50000">
                    <a:schemeClr val="bg1">
                      <a:lumMod val="75000"/>
                      <a:lumOff val="25000"/>
                    </a:schemeClr>
                  </a:gs>
                  <a:gs pos="69000">
                    <a:schemeClr val="tx1">
                      <a:lumMod val="75000"/>
                    </a:schemeClr>
                  </a:gs>
                </a:gsLst>
                <a:lin ang="6600000" scaled="0"/>
              </a:gradFill>
              <a:headEnd type="none" w="med" len="med"/>
              <a:tailEnd type="none" w="med" len="med"/>
            </a:ln>
            <a:effectLst>
              <a:outerShdw blurRad="127000" dist="152400" dir="2700000" algn="tl" rotWithShape="0">
                <a:prstClr val="black">
                  <a:alpha val="5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0800000"/>
              </a:lightRig>
            </a:scene3d>
            <a:sp3d prstMaterial="metal">
              <a:bevelT w="101600" h="101600"/>
              <a:contourClr>
                <a:schemeClr val="bg1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54864" rIns="0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lvl="1" indent="-233363"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Blip>
                  <a:blip r:embed="rId3"/>
                </a:buBlip>
                <a:defRPr/>
              </a:pPr>
              <a:endParaRPr lang="en-US" sz="1600" dirty="0" smtClean="0"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endParaRPr>
            </a:p>
          </p:txBody>
        </p:sp>
        <p:sp>
          <p:nvSpPr>
            <p:cNvPr id="37" name="Rectangle 31"/>
            <p:cNvSpPr>
              <a:spLocks noChangeArrowheads="1"/>
            </p:cNvSpPr>
            <p:nvPr/>
          </p:nvSpPr>
          <p:spPr bwMode="auto">
            <a:xfrm>
              <a:off x="2102090" y="5660595"/>
              <a:ext cx="9250121" cy="64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lvl="0">
                <a:lnSpc>
                  <a:spcPct val="80000"/>
                </a:lnSpc>
                <a:buClr>
                  <a:srgbClr val="FFFFFF"/>
                </a:buClr>
              </a:pPr>
              <a:r>
                <a:rPr lang="cs-CZ" sz="3200" b="1" spc="-150" dirty="0" smtClean="0">
                  <a:ln w="3175">
                    <a:noFill/>
                  </a:ln>
                  <a:gradFill>
                    <a:gsLst>
                      <a:gs pos="60000">
                        <a:srgbClr val="FFFFFF"/>
                      </a:gs>
                      <a:gs pos="100000">
                        <a:srgbClr val="FFFFFF"/>
                      </a:gs>
                    </a:gsLst>
                    <a:lin ang="10200000" scaled="0"/>
                  </a:gradFill>
                  <a:effectLst>
                    <a:outerShdw blurRad="431800" dist="38100" dir="2700000" algn="tl" rotWithShape="0">
                      <a:schemeClr val="tx1">
                        <a:alpha val="73000"/>
                      </a:schemeClr>
                    </a:outerShdw>
                  </a:effectLst>
                  <a:latin typeface="+mj-lt"/>
                  <a:cs typeface="Arial" charset="0"/>
                </a:rPr>
                <a:t>Software plus Services</a:t>
              </a:r>
              <a:endParaRPr lang="en-US" sz="3200" b="1" spc="-150" dirty="0" smtClean="0">
                <a:ln w="3175">
                  <a:noFill/>
                </a:ln>
                <a:gradFill>
                  <a:gsLst>
                    <a:gs pos="60000">
                      <a:srgbClr val="FFFFFF"/>
                    </a:gs>
                    <a:gs pos="100000">
                      <a:srgbClr val="FFFFFF"/>
                    </a:gs>
                  </a:gsLst>
                  <a:lin ang="10200000" scaled="0"/>
                </a:gradFill>
                <a:effectLst>
                  <a:outerShdw blurRad="431800" dist="38100" dir="2700000" algn="tl" rotWithShape="0">
                    <a:schemeClr val="tx1">
                      <a:alpha val="73000"/>
                    </a:schemeClr>
                  </a:outerShdw>
                </a:effectLst>
                <a:latin typeface="+mj-lt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2475" y="2786058"/>
            <a:ext cx="45815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57158" y="214290"/>
            <a:ext cx="676118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itchFamily="34" charset="0"/>
                <a:ea typeface="+mn-ea"/>
                <a:cs typeface="Arial" charset="0"/>
              </a:rPr>
              <a:t>Office pre študentov a domácnosti</a:t>
            </a:r>
            <a:endParaRPr kumimoji="0" lang="cs-CZ" sz="48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2588" y="1500174"/>
            <a:ext cx="8380412" cy="5074180"/>
          </a:xfrm>
          <a:prstGeom prst="rect">
            <a:avLst/>
          </a:prstGeom>
        </p:spPr>
        <p:txBody>
          <a:bodyPr/>
          <a:lstStyle/>
          <a:p>
            <a:pPr marL="396875" lvl="0" indent="-396875">
              <a:spcBef>
                <a:spcPct val="20000"/>
              </a:spcBef>
              <a:buBlip>
                <a:blip r:embed="rId4"/>
              </a:buBlip>
              <a:defRPr/>
            </a:pPr>
            <a:r>
              <a:rPr lang="cs-CZ" sz="3200" b="1" dirty="0" smtClean="0"/>
              <a:t>Sleva přes 50% a další výhody</a:t>
            </a:r>
          </a:p>
          <a:p>
            <a:pPr marL="854057" lvl="1" indent="-396875"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cs-CZ" sz="1600" dirty="0" smtClean="0"/>
              <a:t>Až na 3 počítače</a:t>
            </a:r>
          </a:p>
          <a:p>
            <a:pPr marL="854057" lvl="1" indent="-396875"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cs-CZ" sz="1600" dirty="0" smtClean="0"/>
              <a:t>Materiály s přidanou hodnotou</a:t>
            </a:r>
          </a:p>
          <a:p>
            <a:pPr marL="396875" lvl="0" indent="-396875">
              <a:spcBef>
                <a:spcPct val="20000"/>
              </a:spcBef>
              <a:buBlip>
                <a:blip r:embed="rId4"/>
              </a:buBlip>
            </a:pPr>
            <a:r>
              <a:rPr lang="cs-CZ" sz="3200" b="1" dirty="0" smtClean="0"/>
              <a:t>Velká cílová skupina</a:t>
            </a:r>
          </a:p>
          <a:p>
            <a:pPr marL="854057" lvl="1" indent="-396875">
              <a:spcBef>
                <a:spcPct val="20000"/>
              </a:spcBef>
              <a:buBlip>
                <a:blip r:embed="rId4"/>
              </a:buBlip>
            </a:pPr>
            <a:r>
              <a:rPr lang="cs-CZ" sz="1600" dirty="0" smtClean="0"/>
              <a:t>Slabá penetrace</a:t>
            </a:r>
          </a:p>
          <a:p>
            <a:pPr marL="854057" lvl="1" indent="-396875">
              <a:spcBef>
                <a:spcPct val="20000"/>
              </a:spcBef>
              <a:buBlip>
                <a:blip r:embed="rId4"/>
              </a:buBlip>
            </a:pPr>
            <a:r>
              <a:rPr lang="cs-CZ" sz="1600" dirty="0" smtClean="0"/>
              <a:t>Silné prodeje nových PC</a:t>
            </a:r>
          </a:p>
          <a:p>
            <a:pPr marL="396875" marR="0" lvl="0" indent="-396875" algn="l" defTabSz="914363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Nadstandardní marže</a:t>
            </a:r>
          </a:p>
          <a:p>
            <a:pPr marL="396875" marR="0" lvl="0" indent="-396875" algn="l" defTabSz="914363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cs-CZ" sz="3200" b="1" dirty="0" smtClean="0"/>
              <a:t>Související kampaně</a:t>
            </a:r>
          </a:p>
          <a:p>
            <a:pPr marL="854057" lvl="1" indent="-396875">
              <a:spcBef>
                <a:spcPct val="20000"/>
              </a:spcBef>
              <a:buBlip>
                <a:blip r:embed="rId4"/>
              </a:buBlip>
              <a:defRPr/>
            </a:pPr>
            <a:r>
              <a:rPr lang="cs-CZ" sz="1600" dirty="0" smtClean="0"/>
              <a:t>Legalizace</a:t>
            </a:r>
          </a:p>
          <a:p>
            <a:pPr marL="854057" lvl="1" indent="-396875">
              <a:spcBef>
                <a:spcPct val="20000"/>
              </a:spcBef>
              <a:buBlip>
                <a:blip r:embed="rId4"/>
              </a:buBlip>
              <a:defRPr/>
            </a:pPr>
            <a:r>
              <a:rPr lang="cs-CZ" sz="1600" dirty="0" smtClean="0"/>
              <a:t>Nákup společně s počítačem</a:t>
            </a:r>
          </a:p>
          <a:p>
            <a:pPr marL="854057" lvl="1" indent="-396875">
              <a:spcBef>
                <a:spcPct val="20000"/>
              </a:spcBef>
              <a:buBlip>
                <a:blip r:embed="rId4"/>
              </a:buBlip>
              <a:defRPr/>
            </a:pPr>
            <a:endParaRPr lang="cs-CZ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071678"/>
            <a:ext cx="414231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82588" y="444500"/>
            <a:ext cx="7904188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itchFamily="34" charset="0"/>
                <a:ea typeface="+mn-ea"/>
                <a:cs typeface="Arial" charset="0"/>
              </a:rPr>
              <a:t>Office v malých organizacích</a:t>
            </a:r>
            <a:endParaRPr kumimoji="0" lang="cs-CZ" sz="48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14282" y="1285860"/>
            <a:ext cx="8380412" cy="5000660"/>
          </a:xfrm>
          <a:prstGeom prst="rect">
            <a:avLst/>
          </a:prstGeom>
        </p:spPr>
        <p:txBody>
          <a:bodyPr/>
          <a:lstStyle/>
          <a:p>
            <a:pPr marL="396875" lvl="0" indent="-396875">
              <a:spcBef>
                <a:spcPct val="20000"/>
              </a:spcBef>
              <a:buBlip>
                <a:blip r:embed="rId4"/>
              </a:buBlip>
              <a:defRPr/>
            </a:pPr>
            <a:r>
              <a:rPr lang="cs-CZ" sz="3200" b="1" dirty="0" smtClean="0"/>
              <a:t>Sleva 25% a další výhody</a:t>
            </a:r>
          </a:p>
          <a:p>
            <a:pPr marL="854057" lvl="1" indent="-396875"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cs-CZ" sz="1600" dirty="0" smtClean="0"/>
              <a:t>Méně známé aplikace Publisher a BCM</a:t>
            </a:r>
          </a:p>
          <a:p>
            <a:pPr marL="854057" lvl="1" indent="-396875"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cs-CZ" sz="1600" dirty="0" smtClean="0"/>
              <a:t>Řešení pro týmovou spolupráci</a:t>
            </a:r>
          </a:p>
          <a:p>
            <a:pPr marL="396875" lvl="0" indent="-396875">
              <a:spcBef>
                <a:spcPct val="20000"/>
              </a:spcBef>
              <a:buBlip>
                <a:blip r:embed="rId4"/>
              </a:buBlip>
            </a:pPr>
            <a:r>
              <a:rPr lang="cs-CZ" sz="3200" b="1" dirty="0" smtClean="0"/>
              <a:t>Velká cílová skupina</a:t>
            </a:r>
          </a:p>
          <a:p>
            <a:pPr marL="854057" lvl="1" indent="-396875">
              <a:spcBef>
                <a:spcPct val="20000"/>
              </a:spcBef>
              <a:buBlip>
                <a:blip r:embed="rId4"/>
              </a:buBlip>
            </a:pPr>
            <a:r>
              <a:rPr lang="cs-CZ" sz="1600" dirty="0" smtClean="0"/>
              <a:t>Slabá penetrace</a:t>
            </a:r>
          </a:p>
          <a:p>
            <a:pPr marL="854057" lvl="1" indent="-396875">
              <a:spcBef>
                <a:spcPct val="20000"/>
              </a:spcBef>
              <a:buBlip>
                <a:blip r:embed="rId4"/>
              </a:buBlip>
            </a:pPr>
            <a:r>
              <a:rPr lang="cs-CZ" sz="1600" dirty="0" smtClean="0"/>
              <a:t>Používání starších verzí</a:t>
            </a:r>
          </a:p>
          <a:p>
            <a:pPr marL="854057" lvl="1" indent="-396875">
              <a:spcBef>
                <a:spcPct val="20000"/>
              </a:spcBef>
              <a:buBlip>
                <a:blip r:embed="rId4"/>
              </a:buBlip>
            </a:pPr>
            <a:r>
              <a:rPr lang="cs-CZ" sz="1600" dirty="0" smtClean="0"/>
              <a:t>Silné prodeje nových PC</a:t>
            </a:r>
          </a:p>
          <a:p>
            <a:pPr marL="396875" lvl="0" indent="-396875">
              <a:spcBef>
                <a:spcPct val="20000"/>
              </a:spcBef>
              <a:buBlip>
                <a:blip r:embed="rId4"/>
              </a:buBlip>
            </a:pPr>
            <a:r>
              <a:rPr lang="cs-CZ" sz="3200" b="1" dirty="0" smtClean="0"/>
              <a:t>3 prodejní kanály</a:t>
            </a:r>
          </a:p>
          <a:p>
            <a:pPr marL="854057" lvl="1" indent="-396875">
              <a:spcBef>
                <a:spcPct val="20000"/>
              </a:spcBef>
              <a:buBlip>
                <a:blip r:embed="rId4"/>
              </a:buBlip>
            </a:pPr>
            <a:r>
              <a:rPr lang="cs-CZ" sz="1600" dirty="0" smtClean="0"/>
              <a:t>OEM</a:t>
            </a:r>
          </a:p>
          <a:p>
            <a:pPr marL="854057" lvl="1" indent="-396875">
              <a:spcBef>
                <a:spcPct val="20000"/>
              </a:spcBef>
              <a:buBlip>
                <a:blip r:embed="rId4"/>
              </a:buBlip>
            </a:pPr>
            <a:r>
              <a:rPr lang="cs-CZ" sz="1600" dirty="0" smtClean="0"/>
              <a:t>Krabice</a:t>
            </a:r>
          </a:p>
          <a:p>
            <a:pPr marL="854057" lvl="1" indent="-396875">
              <a:spcBef>
                <a:spcPct val="20000"/>
              </a:spcBef>
              <a:buBlip>
                <a:blip r:embed="rId4"/>
              </a:buBlip>
            </a:pPr>
            <a:r>
              <a:rPr lang="cs-CZ" sz="1600" dirty="0" smtClean="0"/>
              <a:t>Multilicence</a:t>
            </a:r>
          </a:p>
          <a:p>
            <a:pPr marL="396875" marR="0" lvl="0" indent="-396875" algn="l" defTabSz="914363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cs-CZ" sz="3200" b="1" dirty="0" smtClean="0"/>
              <a:t>Související kampaně</a:t>
            </a:r>
          </a:p>
          <a:p>
            <a:pPr marL="854057" lvl="1" indent="-396875">
              <a:spcBef>
                <a:spcPct val="20000"/>
              </a:spcBef>
              <a:buBlip>
                <a:blip r:embed="rId4"/>
              </a:buBlip>
              <a:defRPr/>
            </a:pPr>
            <a:r>
              <a:rPr lang="cs-CZ" sz="1600" dirty="0" smtClean="0"/>
              <a:t>Legalizace</a:t>
            </a:r>
          </a:p>
          <a:p>
            <a:pPr marL="854057" lvl="1" indent="-396875">
              <a:spcBef>
                <a:spcPct val="20000"/>
              </a:spcBef>
              <a:buBlip>
                <a:blip r:embed="rId4"/>
              </a:buBlip>
              <a:defRPr/>
            </a:pPr>
            <a:r>
              <a:rPr lang="cs-CZ" sz="1600" dirty="0" smtClean="0"/>
              <a:t>Nákup společně s počítačem</a:t>
            </a:r>
          </a:p>
          <a:p>
            <a:pPr marL="854057" lvl="1" indent="-396875">
              <a:spcBef>
                <a:spcPct val="20000"/>
              </a:spcBef>
              <a:buBlip>
                <a:blip r:embed="rId4"/>
              </a:buBlip>
              <a:defRPr/>
            </a:pPr>
            <a:endParaRPr lang="cs-CZ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000132"/>
          </a:xfrm>
        </p:spPr>
        <p:txBody>
          <a:bodyPr>
            <a:normAutofit/>
          </a:bodyPr>
          <a:lstStyle/>
          <a:p>
            <a:r>
              <a:rPr lang="cs-CZ" sz="48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+mn-ea"/>
                <a:cs typeface="Arial" charset="0"/>
              </a:rPr>
              <a:t>Business Productivity</a:t>
            </a:r>
            <a:endParaRPr lang="cs-CZ" sz="480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  <a:ea typeface="+mn-ea"/>
              <a:cs typeface="Arial" charset="0"/>
            </a:endParaRPr>
          </a:p>
        </p:txBody>
      </p:sp>
      <p:grpSp>
        <p:nvGrpSpPr>
          <p:cNvPr id="4" name="Group 31"/>
          <p:cNvGrpSpPr/>
          <p:nvPr/>
        </p:nvGrpSpPr>
        <p:grpSpPr>
          <a:xfrm>
            <a:off x="142844" y="1714488"/>
            <a:ext cx="8799652" cy="2098936"/>
            <a:chOff x="98998" y="1054414"/>
            <a:chExt cx="12011677" cy="2544695"/>
          </a:xfrm>
        </p:grpSpPr>
        <p:sp>
          <p:nvSpPr>
            <p:cNvPr id="5" name="Rounded Rectangle 4"/>
            <p:cNvSpPr/>
            <p:nvPr/>
          </p:nvSpPr>
          <p:spPr bwMode="auto">
            <a:xfrm rot="10800000">
              <a:off x="98998" y="1054414"/>
              <a:ext cx="12011677" cy="2544695"/>
            </a:xfrm>
            <a:prstGeom prst="roundRect">
              <a:avLst/>
            </a:prstGeom>
            <a:gradFill flip="none" rotWithShape="0">
              <a:gsLst>
                <a:gs pos="0">
                  <a:srgbClr val="62A9FE"/>
                </a:gs>
                <a:gs pos="46000">
                  <a:srgbClr val="BFE7F7">
                    <a:alpha val="0"/>
                  </a:srgbClr>
                </a:gs>
                <a:gs pos="25000">
                  <a:srgbClr val="54B0E2">
                    <a:shade val="45000"/>
                    <a:satMod val="170000"/>
                    <a:alpha val="25000"/>
                  </a:srgbClr>
                </a:gs>
                <a:gs pos="72000">
                  <a:srgbClr val="54B0E2">
                    <a:tint val="99000"/>
                    <a:shade val="65000"/>
                    <a:satMod val="155000"/>
                    <a:alpha val="25000"/>
                  </a:srgbClr>
                </a:gs>
                <a:gs pos="100000">
                  <a:srgbClr val="54B0E2">
                    <a:tint val="95500"/>
                    <a:shade val="100000"/>
                    <a:satMod val="155000"/>
                    <a:alpha val="0"/>
                  </a:srgbClr>
                </a:gs>
              </a:gsLst>
              <a:lin ang="3000000" scaled="0"/>
              <a:tileRect/>
            </a:gradFill>
            <a:ln w="3175" cmpd="sng">
              <a:solidFill>
                <a:srgbClr val="00B0F0">
                  <a:alpha val="64000"/>
                </a:srgbClr>
              </a:solidFill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glow" dir="t">
                <a:rot lat="0" lon="0" rev="6360000"/>
              </a:lightRig>
            </a:scene3d>
            <a:sp3d prstMaterial="flat">
              <a:contourClr>
                <a:srgbClr val="54B0E2">
                  <a:satMod val="300000"/>
                </a:srgbClr>
              </a:contourClr>
            </a:sp3d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99"/>
                </a:buClr>
                <a:buSzPct val="120000"/>
                <a:defRPr/>
              </a:pPr>
              <a:endParaRPr lang="en-US" altLang="zh-CN" sz="22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36000">
                      <a:srgbClr val="FFFFBD"/>
                    </a:gs>
                    <a:gs pos="86000">
                      <a:srgbClr val="F6AE1E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199760" y="1191132"/>
              <a:ext cx="2773820" cy="2271259"/>
            </a:xfrm>
            <a:prstGeom prst="roundRect">
              <a:avLst>
                <a:gd name="adj" fmla="val 16068"/>
              </a:avLst>
            </a:prstGeom>
            <a:gradFill>
              <a:gsLst>
                <a:gs pos="20000">
                  <a:srgbClr val="9CC8FE">
                    <a:alpha val="33000"/>
                  </a:srgbClr>
                </a:gs>
                <a:gs pos="24000">
                  <a:srgbClr val="002254"/>
                </a:gs>
                <a:gs pos="48000">
                  <a:srgbClr val="080808">
                    <a:alpha val="84000"/>
                  </a:srgbClr>
                </a:gs>
                <a:gs pos="72000">
                  <a:schemeClr val="bg1">
                    <a:alpha val="33000"/>
                  </a:schemeClr>
                </a:gs>
                <a:gs pos="100000">
                  <a:schemeClr val="bg1">
                    <a:alpha val="31000"/>
                  </a:schemeClr>
                </a:gs>
              </a:gsLst>
              <a:lin ang="3000000" scaled="0"/>
            </a:gradFill>
            <a:ln>
              <a:solidFill>
                <a:srgbClr val="FFFFFF">
                  <a:alpha val="23922"/>
                </a:srgb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ctr" fontAlgn="base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FFFF99"/>
                </a:buClr>
                <a:buSzPct val="120000"/>
                <a:defRPr/>
              </a:pPr>
              <a:r>
                <a:rPr lang="cs-CZ" altLang="zh-CN" sz="3200" spc="-260" dirty="0" smtClean="0">
                  <a:ln w="3175">
                    <a:noFill/>
                  </a:ln>
                  <a:gradFill>
                    <a:gsLst>
                      <a:gs pos="36000">
                        <a:srgbClr val="FFFFFF"/>
                      </a:gs>
                      <a:gs pos="86000">
                        <a:srgbClr val="FFFFFF"/>
                      </a:gs>
                    </a:gsLst>
                    <a:lin ang="16200000" scaled="1"/>
                  </a:gradFill>
                  <a:latin typeface="Segoe Light" pitchFamily="34" charset="0"/>
                  <a:cs typeface="Arial" charset="0"/>
                </a:rPr>
                <a:t>Integrovaná komunikace</a:t>
              </a:r>
              <a:endParaRPr lang="en-US" altLang="zh-CN" sz="3200" spc="-260" dirty="0" smtClean="0">
                <a:ln w="3175">
                  <a:noFill/>
                </a:ln>
                <a:gradFill>
                  <a:gsLst>
                    <a:gs pos="36000">
                      <a:srgbClr val="FFFFFF"/>
                    </a:gs>
                    <a:gs pos="86000">
                      <a:srgbClr val="FFFFFF"/>
                    </a:gs>
                  </a:gsLst>
                  <a:lin ang="16200000" scaled="1"/>
                </a:gradFill>
                <a:latin typeface="Segoe Light" pitchFamily="34" charset="0"/>
                <a:cs typeface="Arial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3072704" y="1191132"/>
              <a:ext cx="2874582" cy="2271259"/>
            </a:xfrm>
            <a:prstGeom prst="roundRect">
              <a:avLst>
                <a:gd name="adj" fmla="val 16068"/>
              </a:avLst>
            </a:prstGeom>
            <a:gradFill>
              <a:gsLst>
                <a:gs pos="20000">
                  <a:srgbClr val="9CC8FE">
                    <a:alpha val="33000"/>
                  </a:srgbClr>
                </a:gs>
                <a:gs pos="24000">
                  <a:srgbClr val="002254"/>
                </a:gs>
                <a:gs pos="48000">
                  <a:srgbClr val="080808">
                    <a:alpha val="84000"/>
                  </a:srgbClr>
                </a:gs>
                <a:gs pos="72000">
                  <a:schemeClr val="bg1">
                    <a:alpha val="33000"/>
                  </a:schemeClr>
                </a:gs>
                <a:gs pos="100000">
                  <a:schemeClr val="bg1">
                    <a:alpha val="31000"/>
                  </a:schemeClr>
                </a:gs>
              </a:gsLst>
              <a:lin ang="3000000" scaled="0"/>
            </a:gradFill>
            <a:ln>
              <a:solidFill>
                <a:srgbClr val="FFFFFF">
                  <a:alpha val="23922"/>
                </a:srgb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ctr" fontAlgn="base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FFFF99"/>
                </a:buClr>
                <a:buSzPct val="120000"/>
                <a:defRPr/>
              </a:pPr>
              <a:r>
                <a:rPr lang="en-US" altLang="zh-CN" sz="3200" spc="-150" dirty="0" smtClean="0">
                  <a:ln w="3175">
                    <a:noFill/>
                  </a:ln>
                  <a:gradFill>
                    <a:gsLst>
                      <a:gs pos="36000">
                        <a:srgbClr val="FFFFFF"/>
                      </a:gs>
                      <a:gs pos="86000">
                        <a:srgbClr val="FFFFFF"/>
                      </a:gs>
                    </a:gsLst>
                    <a:lin ang="16200000" scaled="1"/>
                  </a:gradFill>
                  <a:latin typeface="Segoe Light" pitchFamily="34" charset="0"/>
                  <a:cs typeface="Arial" charset="0"/>
                </a:rPr>
                <a:t>Business Intelligence</a:t>
              </a: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6046410" y="1191132"/>
              <a:ext cx="2775457" cy="2271259"/>
            </a:xfrm>
            <a:prstGeom prst="roundRect">
              <a:avLst>
                <a:gd name="adj" fmla="val 16068"/>
              </a:avLst>
            </a:prstGeom>
            <a:gradFill>
              <a:gsLst>
                <a:gs pos="20000">
                  <a:srgbClr val="9CC8FE">
                    <a:alpha val="33000"/>
                  </a:srgbClr>
                </a:gs>
                <a:gs pos="24000">
                  <a:srgbClr val="002254"/>
                </a:gs>
                <a:gs pos="48000">
                  <a:srgbClr val="080808">
                    <a:alpha val="84000"/>
                  </a:srgbClr>
                </a:gs>
                <a:gs pos="72000">
                  <a:schemeClr val="bg1">
                    <a:alpha val="33000"/>
                  </a:schemeClr>
                </a:gs>
                <a:gs pos="100000">
                  <a:schemeClr val="bg1">
                    <a:alpha val="31000"/>
                  </a:schemeClr>
                </a:gs>
              </a:gsLst>
              <a:lin ang="3000000" scaled="0"/>
            </a:gradFill>
            <a:ln>
              <a:solidFill>
                <a:srgbClr val="FFFFFF">
                  <a:alpha val="23922"/>
                </a:srgb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ctr" fontAlgn="base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FFFF99"/>
                </a:buClr>
                <a:buSzPct val="120000"/>
                <a:defRPr/>
              </a:pPr>
              <a:r>
                <a:rPr lang="cs-CZ" altLang="zh-CN" sz="3200" spc="-150" dirty="0" smtClean="0">
                  <a:ln w="3175">
                    <a:noFill/>
                  </a:ln>
                  <a:gradFill>
                    <a:gsLst>
                      <a:gs pos="36000">
                        <a:srgbClr val="FFFFFF"/>
                      </a:gs>
                      <a:gs pos="86000">
                        <a:srgbClr val="FFFFFF"/>
                      </a:gs>
                    </a:gsLst>
                    <a:lin ang="16200000" scaled="1"/>
                  </a:gradFill>
                  <a:latin typeface="Segoe Light" pitchFamily="34" charset="0"/>
                  <a:cs typeface="Arial" charset="0"/>
                </a:rPr>
                <a:t>Správa informací</a:t>
              </a:r>
              <a:endParaRPr lang="en-US" altLang="zh-CN" sz="3200" spc="-150" dirty="0" smtClean="0">
                <a:ln w="3175">
                  <a:noFill/>
                </a:ln>
                <a:gradFill>
                  <a:gsLst>
                    <a:gs pos="36000">
                      <a:srgbClr val="FFFFFF"/>
                    </a:gs>
                    <a:gs pos="86000">
                      <a:srgbClr val="FFFFFF"/>
                    </a:gs>
                  </a:gsLst>
                  <a:lin ang="16200000" scaled="1"/>
                </a:gradFill>
                <a:latin typeface="Segoe Light" pitchFamily="34" charset="0"/>
                <a:cs typeface="Arial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8920992" y="1191132"/>
              <a:ext cx="3072828" cy="2271259"/>
            </a:xfrm>
            <a:prstGeom prst="roundRect">
              <a:avLst>
                <a:gd name="adj" fmla="val 16068"/>
              </a:avLst>
            </a:prstGeom>
            <a:gradFill>
              <a:gsLst>
                <a:gs pos="20000">
                  <a:srgbClr val="9CC8FE">
                    <a:alpha val="33000"/>
                  </a:srgbClr>
                </a:gs>
                <a:gs pos="24000">
                  <a:srgbClr val="002254"/>
                </a:gs>
                <a:gs pos="48000">
                  <a:srgbClr val="080808">
                    <a:alpha val="84000"/>
                  </a:srgbClr>
                </a:gs>
                <a:gs pos="72000">
                  <a:schemeClr val="bg1">
                    <a:alpha val="33000"/>
                  </a:schemeClr>
                </a:gs>
                <a:gs pos="100000">
                  <a:schemeClr val="bg1">
                    <a:alpha val="31000"/>
                  </a:schemeClr>
                </a:gs>
              </a:gsLst>
              <a:lin ang="3000000" scaled="0"/>
            </a:gradFill>
            <a:ln>
              <a:solidFill>
                <a:srgbClr val="FFFFFF">
                  <a:alpha val="23922"/>
                </a:srgb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ctr" fontAlgn="base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FFFF99"/>
                </a:buClr>
                <a:buSzPct val="120000"/>
                <a:defRPr/>
              </a:pPr>
              <a:r>
                <a:rPr lang="cs-CZ" altLang="zh-CN" sz="3000" spc="-150" dirty="0" smtClean="0">
                  <a:ln w="3175">
                    <a:noFill/>
                  </a:ln>
                  <a:gradFill>
                    <a:gsLst>
                      <a:gs pos="36000">
                        <a:srgbClr val="FFFFFF"/>
                      </a:gs>
                      <a:gs pos="86000">
                        <a:srgbClr val="FFFFFF"/>
                      </a:gs>
                    </a:gsLst>
                    <a:lin ang="16200000" scaled="1"/>
                  </a:gradFill>
                  <a:latin typeface="Segoe Light" pitchFamily="34" charset="0"/>
                  <a:cs typeface="Arial" charset="0"/>
                </a:rPr>
                <a:t>Projektový management</a:t>
              </a:r>
              <a:endParaRPr lang="en-US" altLang="zh-CN" sz="3000" spc="-150" dirty="0" smtClean="0">
                <a:ln w="3175">
                  <a:noFill/>
                </a:ln>
                <a:gradFill>
                  <a:gsLst>
                    <a:gs pos="36000">
                      <a:srgbClr val="FFFFFF"/>
                    </a:gs>
                    <a:gs pos="86000">
                      <a:srgbClr val="FFFFFF"/>
                    </a:gs>
                  </a:gsLst>
                  <a:lin ang="16200000" scaled="1"/>
                </a:gradFill>
                <a:latin typeface="Segoe Light" pitchFamily="34" charset="0"/>
                <a:cs typeface="Arial" charset="0"/>
              </a:endParaRPr>
            </a:p>
          </p:txBody>
        </p:sp>
      </p:grpSp>
      <p:grpSp>
        <p:nvGrpSpPr>
          <p:cNvPr id="11" name="Group 32"/>
          <p:cNvGrpSpPr/>
          <p:nvPr/>
        </p:nvGrpSpPr>
        <p:grpSpPr>
          <a:xfrm>
            <a:off x="357158" y="4071942"/>
            <a:ext cx="8656776" cy="2327326"/>
            <a:chOff x="98996" y="3683234"/>
            <a:chExt cx="12011677" cy="2821589"/>
          </a:xfrm>
        </p:grpSpPr>
        <p:sp>
          <p:nvSpPr>
            <p:cNvPr id="12" name="Rounded Rectangle 11"/>
            <p:cNvSpPr/>
            <p:nvPr/>
          </p:nvSpPr>
          <p:spPr bwMode="auto">
            <a:xfrm rot="10800000">
              <a:off x="98996" y="3683234"/>
              <a:ext cx="12011677" cy="2793765"/>
            </a:xfrm>
            <a:prstGeom prst="roundRect">
              <a:avLst/>
            </a:prstGeom>
            <a:gradFill flip="none" rotWithShape="0">
              <a:gsLst>
                <a:gs pos="0">
                  <a:srgbClr val="62A9FE"/>
                </a:gs>
                <a:gs pos="46000">
                  <a:srgbClr val="BFE7F7">
                    <a:alpha val="0"/>
                  </a:srgbClr>
                </a:gs>
                <a:gs pos="25000">
                  <a:srgbClr val="54B0E2">
                    <a:shade val="45000"/>
                    <a:satMod val="170000"/>
                    <a:alpha val="25000"/>
                  </a:srgbClr>
                </a:gs>
                <a:gs pos="72000">
                  <a:srgbClr val="54B0E2">
                    <a:tint val="99000"/>
                    <a:shade val="65000"/>
                    <a:satMod val="155000"/>
                    <a:alpha val="25000"/>
                  </a:srgbClr>
                </a:gs>
                <a:gs pos="100000">
                  <a:srgbClr val="54B0E2">
                    <a:tint val="95500"/>
                    <a:shade val="100000"/>
                    <a:satMod val="155000"/>
                    <a:alpha val="0"/>
                  </a:srgbClr>
                </a:gs>
              </a:gsLst>
              <a:lin ang="3000000" scaled="0"/>
              <a:tileRect/>
            </a:gradFill>
            <a:ln w="3175" cmpd="sng">
              <a:solidFill>
                <a:srgbClr val="00B0F0">
                  <a:alpha val="64000"/>
                </a:srgbClr>
              </a:solidFill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glow" dir="t">
                <a:rot lat="0" lon="0" rev="6360000"/>
              </a:lightRig>
            </a:scene3d>
            <a:sp3d prstMaterial="flat">
              <a:contourClr>
                <a:srgbClr val="54B0E2">
                  <a:satMod val="300000"/>
                </a:srgbClr>
              </a:contourClr>
            </a:sp3d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99"/>
                </a:buClr>
                <a:buSzPct val="120000"/>
                <a:defRPr/>
              </a:pPr>
              <a:endParaRPr lang="en-US" altLang="zh-CN" sz="20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36000">
                      <a:srgbClr val="FFFFBD"/>
                    </a:gs>
                    <a:gs pos="86000">
                      <a:srgbClr val="F6AE1E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cs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209596" y="5935082"/>
              <a:ext cx="389243" cy="52239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r" defTabSz="639954" rtl="0">
                <a:defRPr/>
              </a:pPr>
              <a:r>
                <a:rPr lang="cs-CZ" sz="2800" spc="-150" dirty="0" smtClean="0">
                  <a:gradFill>
                    <a:gsLst>
                      <a:gs pos="72000">
                        <a:srgbClr val="FFFFFF"/>
                      </a:gs>
                      <a:gs pos="100000">
                        <a:srgbClr val="FFFFFF"/>
                      </a:gs>
                    </a:gsLst>
                    <a:lin ang="60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Light" pitchFamily="34" charset="0"/>
                  <a:cs typeface="Segoe UI" pitchFamily="34" charset="0"/>
                </a:rPr>
                <a:t>IT</a:t>
              </a:r>
              <a:endParaRPr lang="en-US" sz="2800" spc="-150" dirty="0">
                <a:gradFill>
                  <a:gsLst>
                    <a:gs pos="72000">
                      <a:srgbClr val="FFFFFF"/>
                    </a:gs>
                    <a:gs pos="100000">
                      <a:srgbClr val="FFFFFF"/>
                    </a:gs>
                  </a:gsLst>
                  <a:lin ang="60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Light" pitchFamily="34" charset="0"/>
                <a:cs typeface="Segoe UI" pitchFamily="34" charset="0"/>
              </a:endParaRPr>
            </a:p>
          </p:txBody>
        </p:sp>
        <p:pic>
          <p:nvPicPr>
            <p:cNvPr id="14" name="Picture 8" descr="C:\DVD_ART34\Artwork_Imagery\Icons - Illustrations\Internet Clouds web\cloud 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42555" y="4586871"/>
              <a:ext cx="3065853" cy="1372995"/>
            </a:xfrm>
            <a:prstGeom prst="rect">
              <a:avLst/>
            </a:prstGeom>
            <a:noFill/>
          </p:spPr>
        </p:pic>
        <p:pic>
          <p:nvPicPr>
            <p:cNvPr id="15" name="Picture 14" descr="server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96549" y="4654503"/>
              <a:ext cx="1991979" cy="1381243"/>
            </a:xfrm>
            <a:prstGeom prst="rect">
              <a:avLst/>
            </a:prstGeom>
            <a:effectLst>
              <a:outerShdw blurRad="342900" sx="102000" sy="102000" algn="ctr" rotWithShape="0">
                <a:srgbClr val="6DB9FF">
                  <a:alpha val="53000"/>
                </a:srgbClr>
              </a:outerShdw>
            </a:effectLst>
          </p:spPr>
        </p:pic>
        <p:pic>
          <p:nvPicPr>
            <p:cNvPr id="16" name="Picture 17" descr="C:\DVD_ART34\Artwork_Imagery\Brand Photos\Scenarios\FY08 Brand - Business - No_exp\woman working computer smiling close sunlight business IW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9410" y="4244024"/>
              <a:ext cx="2761494" cy="1933046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565615" y="5982427"/>
              <a:ext cx="1561417" cy="52239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l" defTabSz="639954" rtl="0">
                <a:defRPr/>
              </a:pPr>
              <a:r>
                <a:rPr lang="cs-CZ" sz="2800" spc="-150" dirty="0" smtClean="0">
                  <a:gradFill>
                    <a:gsLst>
                      <a:gs pos="72000">
                        <a:srgbClr val="FFFFFF"/>
                      </a:gs>
                      <a:gs pos="100000">
                        <a:srgbClr val="FFFFFF"/>
                      </a:gs>
                    </a:gsLst>
                    <a:lin ang="60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Light" pitchFamily="34" charset="0"/>
                  <a:cs typeface="Segoe UI" pitchFamily="34" charset="0"/>
                </a:rPr>
                <a:t>Uživatel</a:t>
              </a:r>
              <a:endParaRPr lang="en-US" sz="2800" spc="-150" dirty="0">
                <a:gradFill>
                  <a:gsLst>
                    <a:gs pos="72000">
                      <a:srgbClr val="FFFFFF"/>
                    </a:gs>
                    <a:gs pos="100000">
                      <a:srgbClr val="FFFFFF"/>
                    </a:gs>
                  </a:gsLst>
                  <a:lin ang="60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Light" pitchFamily="34" charset="0"/>
                <a:cs typeface="Segoe UI" pitchFamily="34" charset="0"/>
              </a:endParaRPr>
            </a:p>
          </p:txBody>
        </p:sp>
        <p:sp>
          <p:nvSpPr>
            <p:cNvPr id="18" name="Freeform 134"/>
            <p:cNvSpPr>
              <a:spLocks/>
            </p:cNvSpPr>
            <p:nvPr/>
          </p:nvSpPr>
          <p:spPr bwMode="auto">
            <a:xfrm>
              <a:off x="4901748" y="5113680"/>
              <a:ext cx="2910561" cy="493065"/>
            </a:xfrm>
            <a:custGeom>
              <a:avLst/>
              <a:gdLst/>
              <a:ahLst/>
              <a:cxnLst>
                <a:cxn ang="0">
                  <a:pos x="300" y="296"/>
                </a:cxn>
                <a:cxn ang="0">
                  <a:pos x="322" y="400"/>
                </a:cxn>
                <a:cxn ang="0">
                  <a:pos x="0" y="200"/>
                </a:cxn>
                <a:cxn ang="0">
                  <a:pos x="322" y="0"/>
                </a:cxn>
                <a:cxn ang="0">
                  <a:pos x="300" y="103"/>
                </a:cxn>
                <a:cxn ang="0">
                  <a:pos x="1053" y="135"/>
                </a:cxn>
                <a:cxn ang="0">
                  <a:pos x="1803" y="103"/>
                </a:cxn>
                <a:cxn ang="0">
                  <a:pos x="1781" y="0"/>
                </a:cxn>
                <a:cxn ang="0">
                  <a:pos x="2103" y="200"/>
                </a:cxn>
                <a:cxn ang="0">
                  <a:pos x="1781" y="400"/>
                </a:cxn>
                <a:cxn ang="0">
                  <a:pos x="1803" y="296"/>
                </a:cxn>
                <a:cxn ang="0">
                  <a:pos x="1049" y="264"/>
                </a:cxn>
                <a:cxn ang="0">
                  <a:pos x="300" y="296"/>
                </a:cxn>
              </a:cxnLst>
              <a:rect l="0" t="0" r="r" b="b"/>
              <a:pathLst>
                <a:path w="2103" h="400">
                  <a:moveTo>
                    <a:pt x="300" y="296"/>
                  </a:moveTo>
                  <a:cubicBezTo>
                    <a:pt x="322" y="400"/>
                    <a:pt x="322" y="400"/>
                    <a:pt x="322" y="40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322" y="0"/>
                    <a:pt x="322" y="0"/>
                    <a:pt x="322" y="0"/>
                  </a:cubicBezTo>
                  <a:cubicBezTo>
                    <a:pt x="300" y="103"/>
                    <a:pt x="300" y="103"/>
                    <a:pt x="300" y="103"/>
                  </a:cubicBezTo>
                  <a:cubicBezTo>
                    <a:pt x="300" y="103"/>
                    <a:pt x="676" y="135"/>
                    <a:pt x="1053" y="135"/>
                  </a:cubicBezTo>
                  <a:cubicBezTo>
                    <a:pt x="1428" y="135"/>
                    <a:pt x="1803" y="103"/>
                    <a:pt x="1803" y="103"/>
                  </a:cubicBezTo>
                  <a:cubicBezTo>
                    <a:pt x="1781" y="0"/>
                    <a:pt x="1781" y="0"/>
                    <a:pt x="1781" y="0"/>
                  </a:cubicBezTo>
                  <a:cubicBezTo>
                    <a:pt x="2103" y="200"/>
                    <a:pt x="2103" y="200"/>
                    <a:pt x="2103" y="200"/>
                  </a:cubicBezTo>
                  <a:cubicBezTo>
                    <a:pt x="1781" y="400"/>
                    <a:pt x="1781" y="400"/>
                    <a:pt x="1781" y="400"/>
                  </a:cubicBezTo>
                  <a:cubicBezTo>
                    <a:pt x="1803" y="296"/>
                    <a:pt x="1803" y="296"/>
                    <a:pt x="1803" y="296"/>
                  </a:cubicBezTo>
                  <a:cubicBezTo>
                    <a:pt x="1803" y="296"/>
                    <a:pt x="1426" y="264"/>
                    <a:pt x="1049" y="264"/>
                  </a:cubicBezTo>
                  <a:cubicBezTo>
                    <a:pt x="674" y="264"/>
                    <a:pt x="300" y="296"/>
                    <a:pt x="300" y="29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5000">
                  <a:srgbClr val="4254D6">
                    <a:alpha val="84706"/>
                  </a:srgbClr>
                </a:gs>
                <a:gs pos="75000">
                  <a:srgbClr val="6E9BFE"/>
                </a:gs>
              </a:gsLst>
              <a:path path="circle">
                <a:fillToRect l="50000" t="50000" r="50000" b="50000"/>
              </a:path>
              <a:tileRect/>
            </a:gradFill>
            <a:ln w="3175" cmpd="sng">
              <a:solidFill>
                <a:srgbClr val="3AA335">
                  <a:alpha val="36000"/>
                </a:srgbClr>
              </a:solidFill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soft" dir="t"/>
            </a:scene3d>
            <a:sp3d extrusionH="463550" prstMaterial="plastic">
              <a:extrusionClr>
                <a:srgbClr val="1F5B2D"/>
              </a:extrusionClr>
              <a:contourClr>
                <a:srgbClr val="3AA335"/>
              </a:contourClr>
            </a:sp3d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99"/>
                </a:buClr>
                <a:buSzPct val="120000"/>
                <a:defRPr/>
              </a:pPr>
              <a:endParaRPr lang="en-US" altLang="zh-CN" sz="1600" spc="-150">
                <a:latin typeface="Segoe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 bwMode="auto">
            <a:xfrm rot="10800000" flipV="1">
              <a:off x="270128" y="3728086"/>
              <a:ext cx="11669415" cy="65661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9CC8FE"/>
                </a:gs>
                <a:gs pos="24000">
                  <a:srgbClr val="002254"/>
                </a:gs>
                <a:gs pos="48000">
                  <a:srgbClr val="1D569B"/>
                </a:gs>
                <a:gs pos="72000">
                  <a:schemeClr val="bg1">
                    <a:alpha val="33000"/>
                  </a:schemeClr>
                </a:gs>
                <a:gs pos="100000">
                  <a:schemeClr val="bg1">
                    <a:alpha val="31000"/>
                  </a:schemeClr>
                </a:gs>
              </a:gsLst>
              <a:lin ang="6000000" scaled="0"/>
              <a:tileRect/>
            </a:gradFill>
            <a:ln w="0" cmpd="sng">
              <a:noFill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glow" dir="t">
                <a:rot lat="0" lon="0" rev="6360000"/>
              </a:lightRig>
            </a:scene3d>
            <a:sp3d prstMaterial="flat">
              <a:contourClr>
                <a:srgbClr val="54B0E2">
                  <a:satMod val="300000"/>
                </a:srgbClr>
              </a:contourClr>
            </a:sp3d>
          </p:spPr>
          <p:txBody>
            <a:bodyPr vert="horz" wrap="square" lIns="0" tIns="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3200" spc="-15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path path="circle">
                      <a:fillToRect l="100000" t="100000"/>
                    </a:path>
                  </a:gradFill>
                  <a:latin typeface="Segoe Light" pitchFamily="34" charset="0"/>
                </a:rPr>
                <a:t>Platforma postavená na Office System</a:t>
              </a:r>
              <a:endParaRPr lang="en-US" sz="3200" spc="-1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path path="circle">
                    <a:fillToRect l="100000" t="100000"/>
                  </a:path>
                </a:gradFill>
                <a:latin typeface="Segoe Light" pitchFamily="34" charset="0"/>
              </a:endParaRPr>
            </a:p>
          </p:txBody>
        </p:sp>
        <p:pic>
          <p:nvPicPr>
            <p:cNvPr id="20" name="Picture 2" descr="C:\Users\Shows\Pictures\DVD_ART34\Artwork_Imagery\Icons - Illustrations\screen captures\Office Outlook Web Access OWA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36812" y="4605338"/>
              <a:ext cx="1373188" cy="1029891"/>
            </a:xfrm>
            <a:prstGeom prst="rect">
              <a:avLst/>
            </a:prstGeom>
            <a:noFill/>
          </p:spPr>
        </p:pic>
        <p:pic>
          <p:nvPicPr>
            <p:cNvPr id="21" name="Picture 19" descr="C:\DVD_ART34\Artwork_Imagery\Hardware Photos\OEM HW\COMPUTERS - PC, Tablet, Laptop, UMPC\Windows Vista Laptops\Asus U1F Profile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30745" y="4748911"/>
              <a:ext cx="1355142" cy="1280160"/>
            </a:xfrm>
            <a:prstGeom prst="rect">
              <a:avLst/>
            </a:prstGeom>
            <a:noFill/>
          </p:spPr>
        </p:pic>
        <p:pic>
          <p:nvPicPr>
            <p:cNvPr id="22" name="Picture 18" descr="C:\DVD_ART34\Artwork_Imagery\Hardware Photos\OEM HW\Windows Mobile devices (cell phone, pda)\Smartphone cell phones\HTC Touch Dual with Mobile Internet Explorer IE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24593" y="4499956"/>
              <a:ext cx="344729" cy="75645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1000132"/>
          </a:xfrm>
        </p:spPr>
        <p:txBody>
          <a:bodyPr>
            <a:normAutofit/>
          </a:bodyPr>
          <a:lstStyle/>
          <a:p>
            <a:r>
              <a:rPr lang="cs-CZ" sz="48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+mn-ea"/>
                <a:cs typeface="Arial" charset="0"/>
              </a:rPr>
              <a:t>www.optimalizuj.sk</a:t>
            </a:r>
            <a:endParaRPr lang="cs-CZ" sz="480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43050"/>
            <a:ext cx="7572428" cy="457203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000" dirty="0" smtClean="0"/>
              <a:t>People Ready Business motto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případové studie – lokální, US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zákaznické prodejní materiály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IO </a:t>
            </a:r>
            <a:r>
              <a:rPr lang="cs-CZ" sz="2000" dirty="0" err="1" smtClean="0"/>
              <a:t>assessment</a:t>
            </a:r>
            <a:endParaRPr lang="cs-CZ" sz="2000" dirty="0" smtClean="0"/>
          </a:p>
          <a:p>
            <a:pPr>
              <a:lnSpc>
                <a:spcPct val="150000"/>
              </a:lnSpc>
            </a:pPr>
            <a:r>
              <a:rPr lang="cs-CZ" sz="2000" dirty="0" smtClean="0"/>
              <a:t>prezentace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partnerské nabídky</a:t>
            </a:r>
          </a:p>
          <a:p>
            <a:pPr>
              <a:lnSpc>
                <a:spcPct val="150000"/>
              </a:lnSpc>
            </a:pPr>
            <a:r>
              <a:rPr lang="cs-CZ" sz="2000" dirty="0" err="1" smtClean="0"/>
              <a:t>webcasty</a:t>
            </a:r>
            <a:r>
              <a:rPr lang="cs-CZ" sz="2000" dirty="0" smtClean="0"/>
              <a:t>/</a:t>
            </a:r>
            <a:r>
              <a:rPr lang="cs-CZ" sz="2000" dirty="0" err="1" smtClean="0"/>
              <a:t>LiveMeetingy</a:t>
            </a:r>
            <a:endParaRPr lang="cs-CZ" sz="2000" dirty="0" smtClean="0"/>
          </a:p>
          <a:p>
            <a:pPr>
              <a:lnSpc>
                <a:spcPct val="150000"/>
              </a:lnSpc>
            </a:pPr>
            <a:r>
              <a:rPr lang="cs-CZ" sz="2000" dirty="0" smtClean="0"/>
              <a:t>nezávislé citace (lokální recenze, NYT, eNews, ComputerWorld…)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428736"/>
            <a:ext cx="4643438" cy="354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000132"/>
          </a:xfrm>
        </p:spPr>
        <p:txBody>
          <a:bodyPr>
            <a:normAutofit/>
          </a:bodyPr>
          <a:lstStyle/>
          <a:p>
            <a:r>
              <a:rPr lang="cs-CZ" sz="48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+mn-ea"/>
                <a:cs typeface="Arial" charset="0"/>
              </a:rPr>
              <a:t>Integrovaná komunikace</a:t>
            </a:r>
            <a:endParaRPr lang="cs-CZ" sz="480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  <a:ea typeface="+mn-ea"/>
              <a:cs typeface="Arial" charset="0"/>
            </a:endParaRPr>
          </a:p>
        </p:txBody>
      </p:sp>
      <p:pic>
        <p:nvPicPr>
          <p:cNvPr id="223" name="Picture 222" descr="computer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5286388"/>
            <a:ext cx="740879" cy="57668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24" name="Picture 7" descr="I:\SHOW_ART\07_Shows\UC_Launch_10-16\Speaker Art\Gates_Raikes\RoundTab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4357694"/>
            <a:ext cx="784652" cy="16439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5" name="Picture 2" descr="I:\SHOW_ART\07_Shows\UC_Launch_10-16\Speaker Art\Gates_Raikes\IP Phon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5000636"/>
            <a:ext cx="1001226" cy="106399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26" name="Picture 5" descr="C:\DVD_ART34\Artwork_Imagery\Hardware Photos\OEM HW\Windows Mobile devices (cell phone, pda)\Smartphone cell phones\Samsung i760 Windows Mobile smartphone angled.pn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5357826"/>
            <a:ext cx="374425" cy="508856"/>
          </a:xfrm>
          <a:prstGeom prst="rect">
            <a:avLst/>
          </a:prstGeom>
          <a:noFill/>
        </p:spPr>
      </p:pic>
      <p:sp>
        <p:nvSpPr>
          <p:cNvPr id="227" name="Rectangle 226"/>
          <p:cNvSpPr/>
          <p:nvPr/>
        </p:nvSpPr>
        <p:spPr>
          <a:xfrm>
            <a:off x="4429124" y="142873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Sdružení různých komunikačních kanálů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Integrace se stávající infrastrukturou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VoIP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– úspora nákladů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Přítomnost a dostupnost osob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Známé prostředí Office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Web-konference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Voice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-mail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Zmeškané hovory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Figure 1.Magic Quadrant for Unified Communication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1285860"/>
            <a:ext cx="3504131" cy="358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" name="Oval 228"/>
          <p:cNvSpPr/>
          <p:nvPr/>
        </p:nvSpPr>
        <p:spPr bwMode="auto">
          <a:xfrm>
            <a:off x="2428860" y="2285992"/>
            <a:ext cx="785818" cy="428628"/>
          </a:xfrm>
          <a:prstGeom prst="ellipse">
            <a:avLst/>
          </a:prstGeom>
          <a:noFill/>
          <a:ln w="254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8763" y="231775"/>
            <a:ext cx="8393112" cy="585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cs typeface="Arial" charset="0"/>
              </a:rPr>
              <a:t>Správa informací a týmová spolupráce</a:t>
            </a:r>
            <a:endParaRPr lang="en-US" sz="400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314" y="3957623"/>
            <a:ext cx="2643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Správa dokumentů</a:t>
            </a:r>
            <a:endParaRPr lang="en-US" sz="2400" b="1" u="sng" spc="-150" dirty="0" smtClean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976520" y="3528995"/>
            <a:ext cx="2928958" cy="2752717"/>
            <a:chOff x="5143504" y="2786058"/>
            <a:chExt cx="3790950" cy="389572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43504" y="2786058"/>
              <a:ext cx="3790950" cy="3895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val 10"/>
            <p:cNvSpPr/>
            <p:nvPr/>
          </p:nvSpPr>
          <p:spPr bwMode="auto">
            <a:xfrm>
              <a:off x="6357950" y="3857628"/>
              <a:ext cx="714380" cy="357190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905478" y="1028665"/>
            <a:ext cx="2933685" cy="2928958"/>
            <a:chOff x="5143504" y="2819834"/>
            <a:chExt cx="3790941" cy="3890515"/>
          </a:xfrm>
        </p:grpSpPr>
        <p:pic>
          <p:nvPicPr>
            <p:cNvPr id="13" name="Picture 2" descr="Figure 1.Magic Quadrant for Information Access Technology, 200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43504" y="2819834"/>
              <a:ext cx="3790941" cy="3890515"/>
            </a:xfrm>
            <a:prstGeom prst="rect">
              <a:avLst/>
            </a:prstGeom>
            <a:noFill/>
          </p:spPr>
        </p:pic>
        <p:sp>
          <p:nvSpPr>
            <p:cNvPr id="14" name="Oval 13"/>
            <p:cNvSpPr/>
            <p:nvPr/>
          </p:nvSpPr>
          <p:spPr bwMode="auto">
            <a:xfrm>
              <a:off x="6357950" y="3571876"/>
              <a:ext cx="714380" cy="357190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7215206" y="3883231"/>
              <a:ext cx="1285884" cy="237507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976520" y="1028665"/>
            <a:ext cx="2857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Týmová spolupráce</a:t>
            </a:r>
            <a:endParaRPr lang="en-US" sz="2400" b="1" u="sng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05544" y="4029061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Vyhledávání</a:t>
            </a:r>
            <a:endParaRPr lang="en-US" sz="2400" b="1" u="sng" spc="-150" dirty="0" smtClean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19792" y="4457689"/>
            <a:ext cx="28575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Součást celkového řešení pro správu informací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Vyhledává strukturované i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nestruktu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rované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informace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Pomáhá při řízení znalostí identifikací klíčových osob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Správa přístupových práv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76520" y="1528731"/>
            <a:ext cx="2857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Pomáhá spojit lidi, data a procesy ve firmě i vně firmy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Sdílené pracovní plochy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Řízení přístupových práv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Portálová řešení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Pomáhá vytváření komunit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1876" y="4457689"/>
            <a:ext cx="30718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Zlepšení oběhu dokumentů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Snadnější využití informací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Automatizace procesů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Vyšší ochrana dokumentů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Dodržení právních předpisů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Správa přístupů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Vyhledávání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261876" y="957227"/>
            <a:ext cx="2857520" cy="306467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igure 1.Magic Quadrant for Enterprise Content Managem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928670"/>
            <a:ext cx="2762238" cy="283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Oval 26"/>
          <p:cNvSpPr/>
          <p:nvPr/>
        </p:nvSpPr>
        <p:spPr bwMode="auto">
          <a:xfrm>
            <a:off x="1976388" y="2100235"/>
            <a:ext cx="551943" cy="180952"/>
          </a:xfrm>
          <a:prstGeom prst="ellipse">
            <a:avLst/>
          </a:prstGeom>
          <a:noFill/>
          <a:ln w="254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8763" y="231775"/>
            <a:ext cx="8393112" cy="585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8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cs typeface="Arial" charset="0"/>
              </a:rPr>
              <a:t>Business Intelligence</a:t>
            </a:r>
            <a:endParaRPr lang="en-US" sz="480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6248" y="1285860"/>
            <a:ext cx="4572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Konsolidace informací z různých zdrojů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Rychlejší a snadnější přístup k informacím, které jsou potřeba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Omezuje možnost duplicitních dat a tím „dvojí pravdy“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Analýza dat a reporting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Plánování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Opět známé prostředí Office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Úzká vazba na vyhledávání a portálová řešení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5720" y="1214422"/>
            <a:ext cx="3810000" cy="3905250"/>
            <a:chOff x="285720" y="928670"/>
            <a:chExt cx="3810000" cy="390525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20" y="928670"/>
              <a:ext cx="3810000" cy="390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Oval 5"/>
            <p:cNvSpPr/>
            <p:nvPr/>
          </p:nvSpPr>
          <p:spPr bwMode="auto">
            <a:xfrm>
              <a:off x="2214546" y="1857364"/>
              <a:ext cx="714380" cy="285752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ady_to_Sell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Ready_to_Sell (2)</Template>
  <TotalTime>647</TotalTime>
  <Words>504</Words>
  <Application>Microsoft Office PowerPoint</Application>
  <PresentationFormat>On-screen Show (4:3)</PresentationFormat>
  <Paragraphs>129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Ready_to_Sell (2)</vt:lpstr>
      <vt:lpstr>Budoucnost přeje připraveným</vt:lpstr>
      <vt:lpstr>5 hlavních priorit a příležitostí pro partnery</vt:lpstr>
      <vt:lpstr>Slide 3</vt:lpstr>
      <vt:lpstr>Slide 4</vt:lpstr>
      <vt:lpstr>Business Productivity</vt:lpstr>
      <vt:lpstr>www.optimalizuj.sk</vt:lpstr>
      <vt:lpstr>Integrovaná komunikace</vt:lpstr>
      <vt:lpstr>Slide 8</vt:lpstr>
      <vt:lpstr>Slide 9</vt:lpstr>
      <vt:lpstr>Slide 10</vt:lpstr>
      <vt:lpstr>Slide 11</vt:lpstr>
      <vt:lpstr>5 hlavních priorit a příležitostí pro partnery</vt:lpstr>
      <vt:lpstr>Appendix</vt:lpstr>
      <vt:lpstr>Řešené problémy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Budoucnost přeje připraveným</dc:title>
  <dc:creator>alesch</dc:creator>
  <cp:lastModifiedBy>valko</cp:lastModifiedBy>
  <cp:revision>5</cp:revision>
  <dcterms:created xsi:type="dcterms:W3CDTF">2008-09-29T09:05:09Z</dcterms:created>
  <dcterms:modified xsi:type="dcterms:W3CDTF">2008-10-07T13:32:38Z</dcterms:modified>
</cp:coreProperties>
</file>